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68"/>
  </p:notesMasterIdLst>
  <p:handoutMasterIdLst>
    <p:handoutMasterId r:id="rId69"/>
  </p:handoutMasterIdLst>
  <p:sldIdLst>
    <p:sldId id="368" r:id="rId2"/>
    <p:sldId id="546" r:id="rId3"/>
    <p:sldId id="487" r:id="rId4"/>
    <p:sldId id="550" r:id="rId5"/>
    <p:sldId id="549" r:id="rId6"/>
    <p:sldId id="499" r:id="rId7"/>
    <p:sldId id="500" r:id="rId8"/>
    <p:sldId id="501" r:id="rId9"/>
    <p:sldId id="502" r:id="rId10"/>
    <p:sldId id="503" r:id="rId11"/>
    <p:sldId id="504" r:id="rId12"/>
    <p:sldId id="505" r:id="rId13"/>
    <p:sldId id="507" r:id="rId14"/>
    <p:sldId id="548" r:id="rId15"/>
    <p:sldId id="506" r:id="rId16"/>
    <p:sldId id="508" r:id="rId17"/>
    <p:sldId id="509" r:id="rId18"/>
    <p:sldId id="510" r:id="rId19"/>
    <p:sldId id="511" r:id="rId20"/>
    <p:sldId id="512" r:id="rId21"/>
    <p:sldId id="513" r:id="rId22"/>
    <p:sldId id="514" r:id="rId23"/>
    <p:sldId id="515" r:id="rId24"/>
    <p:sldId id="516" r:id="rId25"/>
    <p:sldId id="517" r:id="rId26"/>
    <p:sldId id="518" r:id="rId27"/>
    <p:sldId id="519" r:id="rId28"/>
    <p:sldId id="551" r:id="rId29"/>
    <p:sldId id="520" r:id="rId30"/>
    <p:sldId id="521" r:id="rId31"/>
    <p:sldId id="522" r:id="rId32"/>
    <p:sldId id="523" r:id="rId33"/>
    <p:sldId id="524" r:id="rId34"/>
    <p:sldId id="525" r:id="rId35"/>
    <p:sldId id="526" r:id="rId36"/>
    <p:sldId id="527" r:id="rId37"/>
    <p:sldId id="528" r:id="rId38"/>
    <p:sldId id="529" r:id="rId39"/>
    <p:sldId id="530" r:id="rId40"/>
    <p:sldId id="531" r:id="rId41"/>
    <p:sldId id="532" r:id="rId42"/>
    <p:sldId id="533" r:id="rId43"/>
    <p:sldId id="534" r:id="rId44"/>
    <p:sldId id="535" r:id="rId45"/>
    <p:sldId id="536" r:id="rId46"/>
    <p:sldId id="537" r:id="rId47"/>
    <p:sldId id="538" r:id="rId48"/>
    <p:sldId id="539" r:id="rId49"/>
    <p:sldId id="540" r:id="rId50"/>
    <p:sldId id="541" r:id="rId51"/>
    <p:sldId id="542" r:id="rId52"/>
    <p:sldId id="543" r:id="rId53"/>
    <p:sldId id="544" r:id="rId54"/>
    <p:sldId id="545" r:id="rId55"/>
    <p:sldId id="547" r:id="rId56"/>
    <p:sldId id="488" r:id="rId57"/>
    <p:sldId id="489" r:id="rId58"/>
    <p:sldId id="490" r:id="rId59"/>
    <p:sldId id="491" r:id="rId60"/>
    <p:sldId id="492" r:id="rId61"/>
    <p:sldId id="493" r:id="rId62"/>
    <p:sldId id="494" r:id="rId63"/>
    <p:sldId id="495" r:id="rId64"/>
    <p:sldId id="496" r:id="rId65"/>
    <p:sldId id="497" r:id="rId66"/>
    <p:sldId id="498" r:id="rId6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FFFF"/>
    <a:srgbClr val="CCECFF"/>
    <a:srgbClr val="CCFFCC"/>
    <a:srgbClr val="D60093"/>
    <a:srgbClr val="99CCFF"/>
    <a:srgbClr val="9900CC"/>
    <a:srgbClr val="FFFF99"/>
    <a:srgbClr val="A7A7A7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69" autoAdjust="0"/>
    <p:restoredTop sz="95230" autoAdjust="0"/>
  </p:normalViewPr>
  <p:slideViewPr>
    <p:cSldViewPr snapToObjects="1">
      <p:cViewPr varScale="1">
        <p:scale>
          <a:sx n="141" d="100"/>
          <a:sy n="141" d="100"/>
        </p:scale>
        <p:origin x="-12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-1656" y="-82"/>
      </p:cViewPr>
      <p:guideLst>
        <p:guide orient="horz" pos="3024"/>
        <p:guide pos="230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62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62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fld id="{7AE5CBFE-64FF-418C-9E9E-0F06AF2DE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605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62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59248"/>
            <a:ext cx="5365820" cy="432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62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fld id="{D8097887-42FC-4DC5-BCA1-C9138DC99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155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E2002-3967-4113-9625-A34304EC65C5}" type="slidenum">
              <a:rPr lang="en-US"/>
              <a:pPr/>
              <a:t>1</a:t>
            </a:fld>
            <a:endParaRPr lang="en-US"/>
          </a:p>
        </p:txBody>
      </p:sp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marL="239367" indent="-239367" defTabSz="932535"/>
            <a:r>
              <a:rPr lang="en-US" dirty="0"/>
              <a:t>A handful of GENERAL SEARCH TECHNIQUES lie at the heart of practically all work in AI</a:t>
            </a:r>
          </a:p>
          <a:p>
            <a:pPr marL="239367" indent="-239367" defTabSz="932535"/>
            <a:r>
              <a:rPr lang="en-US" dirty="0"/>
              <a:t>We will encounter the SAME PRINCIPLES again and again in this course, whether we are talking about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GAMES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LOGICAL REASONING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MACHINE LEARNING</a:t>
            </a:r>
          </a:p>
          <a:p>
            <a:pPr marL="239367" indent="-239367" defTabSz="932535"/>
            <a:r>
              <a:rPr lang="en-US" dirty="0"/>
              <a:t>These are principles for SEARCHING THROUGH A SPACE OF POSSIBLE SOLUTIONS to a problems.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740D44C-DAFA-4776-A779-92F07F8F6008}" type="slidenum">
              <a:rPr lang="en-US" sz="1200" b="0">
                <a:latin typeface="Comic Sans MS" pitchFamily="66" charset="0"/>
              </a:rPr>
              <a:pPr/>
              <a:t>13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6" y="4560901"/>
            <a:ext cx="585149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2E21AC-7DD2-4EAB-958E-87AE2B536DCE}" type="slidenum">
              <a:rPr lang="en-US" sz="1200" b="0">
                <a:latin typeface="Comic Sans MS" pitchFamily="66" charset="0"/>
              </a:rPr>
              <a:pPr/>
              <a:t>29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81BA21-4CDE-4152-8C98-A130228DACE8}" type="slidenum">
              <a:rPr lang="en-US" sz="1200" b="0">
                <a:latin typeface="Comic Sans MS" pitchFamily="66" charset="0"/>
              </a:rPr>
              <a:pPr/>
              <a:t>31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294604E-BA9E-4615-A0B1-D2C6F67ADF8B}" type="slidenum">
              <a:rPr lang="en-US" sz="1200" b="0">
                <a:latin typeface="Comic Sans MS" pitchFamily="66" charset="0"/>
              </a:rPr>
              <a:pPr/>
              <a:t>38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FC25BD-40BA-4181-9248-0B5879C81EF4}" type="slidenum">
              <a:rPr lang="en-US" sz="1200" b="0">
                <a:latin typeface="Comic Sans MS" pitchFamily="66" charset="0"/>
              </a:rPr>
              <a:pPr/>
              <a:t>39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882034F-B3A5-4473-817D-21DA25996812}" type="slidenum">
              <a:rPr lang="en-US" sz="1200" b="0">
                <a:latin typeface="Comic Sans MS" pitchFamily="66" charset="0"/>
              </a:rPr>
              <a:pPr/>
              <a:t>40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3052233-8E9A-4401-88F7-78BE71723484}" type="slidenum">
              <a:rPr lang="en-US" sz="1200" b="0">
                <a:latin typeface="Comic Sans MS" pitchFamily="66" charset="0"/>
              </a:rPr>
              <a:pPr/>
              <a:t>41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7F8B4-497A-456F-8FB7-B35FE4B78798}" type="slidenum">
              <a:rPr lang="en-US"/>
              <a:pPr/>
              <a:t>56</a:t>
            </a:fld>
            <a:endParaRPr lang="en-US"/>
          </a:p>
        </p:txBody>
      </p:sp>
      <p:sp>
        <p:nvSpPr>
          <p:cNvPr id="117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70064-8FBE-45AB-A675-89AAD0AEBF2F}" type="slidenum">
              <a:rPr lang="en-US"/>
              <a:pPr/>
              <a:t>57</a:t>
            </a:fld>
            <a:endParaRPr lang="en-US"/>
          </a:p>
        </p:txBody>
      </p:sp>
      <p:sp>
        <p:nvSpPr>
          <p:cNvPr id="118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DE4F4-BC71-4AC3-9777-8BF0A771CCCE}" type="slidenum">
              <a:rPr lang="en-US"/>
              <a:pPr/>
              <a:t>58</a:t>
            </a:fld>
            <a:endParaRPr lang="en-US"/>
          </a:p>
        </p:txBody>
      </p:sp>
      <p:sp>
        <p:nvSpPr>
          <p:cNvPr id="118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E16CA-71A9-4264-8D93-25A1A0A943DF}" type="slidenum">
              <a:rPr lang="en-US"/>
              <a:pPr/>
              <a:t>59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1pPr>
            <a:lvl2pPr marL="777943" indent="-299209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2pPr>
            <a:lvl3pPr marL="1196835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3pPr>
            <a:lvl4pPr marL="1675569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4pPr>
            <a:lvl5pPr marL="2154304" indent="-239367" defTabSz="967442" eaLnBrk="0" hangingPunct="0">
              <a:defRPr sz="2100" b="1">
                <a:solidFill>
                  <a:schemeClr val="tx1"/>
                </a:solidFill>
                <a:latin typeface="Arial" charset="0"/>
              </a:defRPr>
            </a:lvl5pPr>
            <a:lvl6pPr marL="2633038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6pPr>
            <a:lvl7pPr marL="3111772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7pPr>
            <a:lvl8pPr marL="3590506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8pPr>
            <a:lvl9pPr marL="4069240" indent="-239367" defTabSz="967442" eaLnBrk="0" fontAlgn="base" hangingPunct="0">
              <a:spcBef>
                <a:spcPct val="5000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CEB7147B-49D4-4A1C-8402-37D7DCB3E53B}" type="slidenum">
              <a:rPr lang="en-US" sz="1200" b="0">
                <a:latin typeface="Comic Sans MS" pitchFamily="66" charset="0"/>
              </a:rPr>
              <a:pPr/>
              <a:t>6</a:t>
            </a:fld>
            <a:endParaRPr lang="en-US" sz="1200" b="0">
              <a:latin typeface="Comic Sans MS" pitchFamily="66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6" y="4560901"/>
            <a:ext cx="5851490" cy="431954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6A84C-F62B-4CFB-9707-5D5EF44CBEC7}" type="slidenum">
              <a:rPr lang="en-US"/>
              <a:pPr/>
              <a:t>60</a:t>
            </a:fld>
            <a:endParaRPr lang="en-US"/>
          </a:p>
        </p:txBody>
      </p:sp>
      <p:sp>
        <p:nvSpPr>
          <p:cNvPr id="119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EA43A-89AE-4A82-9D82-B9A0E6A50A66}" type="slidenum">
              <a:rPr lang="en-US"/>
              <a:pPr/>
              <a:t>61</a:t>
            </a:fld>
            <a:endParaRPr lang="en-US"/>
          </a:p>
        </p:txBody>
      </p:sp>
      <p:sp>
        <p:nvSpPr>
          <p:cNvPr id="119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7C4B1-3456-4F5A-A563-EA638BEA5D73}" type="slidenum">
              <a:rPr lang="en-US"/>
              <a:pPr/>
              <a:t>62</a:t>
            </a:fld>
            <a:endParaRPr lang="en-US"/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40FEE-1A7D-46EC-A658-9E7C0DE31EB6}" type="slidenum">
              <a:rPr lang="en-US"/>
              <a:pPr/>
              <a:t>63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9116F-D876-4D15-B97B-545A4CD8DFB6}" type="slidenum">
              <a:rPr lang="en-US"/>
              <a:pPr/>
              <a:t>64</a:t>
            </a:fld>
            <a:endParaRPr lang="en-US"/>
          </a:p>
        </p:txBody>
      </p:sp>
      <p:sp>
        <p:nvSpPr>
          <p:cNvPr id="120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26F1D-A9AD-48C0-90E8-7D1540F9C203}" type="slidenum">
              <a:rPr lang="en-US"/>
              <a:pPr/>
              <a:t>65</a:t>
            </a:fld>
            <a:endParaRPr lang="en-US"/>
          </a:p>
        </p:txBody>
      </p:sp>
      <p:sp>
        <p:nvSpPr>
          <p:cNvPr id="120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0CD85-557E-4620-81C8-00609C2BB835}" type="slidenum">
              <a:rPr lang="en-US"/>
              <a:pPr/>
              <a:t>66</a:t>
            </a:fld>
            <a:endParaRPr lang="en-US"/>
          </a:p>
        </p:txBody>
      </p:sp>
      <p:sp>
        <p:nvSpPr>
          <p:cNvPr id="120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A71D-AEE5-4F18-A361-E7C0A1042A94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286-03F0-4F54-8A43-4BCEC5233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3E4E-EDE7-419D-87F3-9F3C5CD5BB65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4D5D-2B91-4E2D-A3F6-87CFDA862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96A3-94F1-4CBE-B6FC-5C82521CB57A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777-1934-4AD8-92F6-1A83F42E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3522-9C75-4A20-BE88-4C0B56812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306513"/>
            <a:ext cx="9144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E645D8D-EED8-42BE-9AD7-592629CE3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359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76700"/>
            <a:ext cx="82296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98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19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F1F9-C70F-4335-8A8E-DB703CDFCD4C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192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19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993F-381E-4CBE-8C84-A5419FE91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68D8-FF1C-4835-A7E8-C13C0DDB0EDD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AB8-3D43-4A2D-9844-A10EFFA32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023-4D6C-4C7E-84F2-365D05399DA4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F4A7-4EAE-4FA8-B70F-E7C484237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AA87-A1A8-4309-BBB5-4CBA7C75BB91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452-1E11-48A4-870F-7E1783312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02CF-F115-490C-BD3C-4FE75B9B8F9D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37C-1432-4334-98BB-367C92DF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2D4F-CDE3-47D5-BD04-C4F450724CF9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2645-8B56-4852-82E7-C6AA3226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15FB-EC8F-4E9C-B68B-A4F4D8C96B30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E278-C512-4BF1-B229-E9FA0029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EAB9-F80C-4578-976C-38E9A5E6A63D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7E2D-1382-473A-AF52-90F9DA151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4EA966-35E4-46D8-B2A3-866DA46FF4B2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A72267-4B42-494E-BB38-B723FB648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0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3410"/>
            <a:ext cx="7772400" cy="1470025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CSE 473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Automated Planning</a:t>
            </a:r>
            <a:endParaRPr lang="en-US" dirty="0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1930" y="1903435"/>
            <a:ext cx="714333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Dan Weld</a:t>
            </a:r>
          </a:p>
          <a:p>
            <a:r>
              <a:rPr lang="en-US" sz="2000" dirty="0" smtClean="0"/>
              <a:t>(With slides by UW AI faculty &amp; Dana </a:t>
            </a:r>
            <a:r>
              <a:rPr lang="en-US" sz="2000" dirty="0" err="1" smtClean="0"/>
              <a:t>Nau</a:t>
            </a:r>
            <a:endParaRPr lang="en-US" sz="2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475" y="3505810"/>
            <a:ext cx="818756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have a plan - a plan that cannot possibly fail.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- Inspector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Clousseau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5986" name="Picture 2" descr="http://www.disneyclips.com/imagesnewb6/imageslwrakr01/febr226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5440" y="4005075"/>
            <a:ext cx="1628105" cy="270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Input: Actions (contd)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6513"/>
            <a:ext cx="4610100" cy="4713287"/>
          </a:xfrm>
        </p:spPr>
        <p:txBody>
          <a:bodyPr/>
          <a:lstStyle/>
          <a:p>
            <a:r>
              <a:rPr lang="en-US" sz="2800" b="1" smtClean="0">
                <a:latin typeface="Palatino" pitchFamily="18" charset="0"/>
              </a:rPr>
              <a:t>:action pickup ?b1 ?b2</a:t>
            </a:r>
          </a:p>
          <a:p>
            <a:pPr>
              <a:buFontTx/>
              <a:buNone/>
            </a:pPr>
            <a:r>
              <a:rPr lang="en-US" sz="2800" b="1" smtClean="0">
                <a:latin typeface="Palatino" pitchFamily="18" charset="0"/>
              </a:rPr>
              <a:t>	:precondition</a:t>
            </a:r>
          </a:p>
          <a:p>
            <a:pPr>
              <a:buFontTx/>
              <a:buNone/>
            </a:pPr>
            <a:r>
              <a:rPr lang="en-US" sz="2800" b="1" smtClean="0">
                <a:latin typeface="Palatino" pitchFamily="18" charset="0"/>
              </a:rPr>
              <a:t>		(on ?b1 ?b2)</a:t>
            </a:r>
          </a:p>
          <a:p>
            <a:pPr>
              <a:buFontTx/>
              <a:buNone/>
            </a:pPr>
            <a:r>
              <a:rPr lang="en-US" sz="2800" b="1" smtClean="0">
                <a:latin typeface="Palatino" pitchFamily="18" charset="0"/>
              </a:rPr>
              <a:t>		(clear ?b1)</a:t>
            </a:r>
          </a:p>
          <a:p>
            <a:pPr>
              <a:buFontTx/>
              <a:buNone/>
            </a:pPr>
            <a:r>
              <a:rPr lang="en-US" sz="2800" b="1" smtClean="0">
                <a:latin typeface="Palatino" pitchFamily="18" charset="0"/>
              </a:rPr>
              <a:t>		(arm-empty)</a:t>
            </a:r>
          </a:p>
          <a:p>
            <a:pPr>
              <a:buFontTx/>
              <a:buNone/>
            </a:pPr>
            <a:r>
              <a:rPr lang="en-US" sz="2800" b="1" smtClean="0">
                <a:latin typeface="Palatino" pitchFamily="18" charset="0"/>
              </a:rPr>
              <a:t>	:effect</a:t>
            </a:r>
          </a:p>
          <a:p>
            <a:pPr>
              <a:buFontTx/>
              <a:buNone/>
            </a:pPr>
            <a:r>
              <a:rPr lang="en-US" sz="2800" b="1" smtClean="0">
                <a:latin typeface="Palatino" pitchFamily="18" charset="0"/>
              </a:rPr>
              <a:t>		 (holding ?b1) 	</a:t>
            </a:r>
          </a:p>
          <a:p>
            <a:pPr>
              <a:buFontTx/>
              <a:buNone/>
            </a:pPr>
            <a:r>
              <a:rPr lang="en-US" sz="2800" b="1" smtClean="0">
                <a:latin typeface="Palatino" pitchFamily="18" charset="0"/>
              </a:rPr>
              <a:t>		(not (on ?b1 ?b2))</a:t>
            </a:r>
          </a:p>
          <a:p>
            <a:pPr>
              <a:buFontTx/>
              <a:buNone/>
            </a:pPr>
            <a:r>
              <a:rPr lang="en-US" sz="2800" b="1" smtClean="0">
                <a:latin typeface="Palatino" pitchFamily="18" charset="0"/>
              </a:rPr>
              <a:t>		(clear ?b2)</a:t>
            </a:r>
          </a:p>
          <a:p>
            <a:pPr>
              <a:buFontTx/>
              <a:buNone/>
            </a:pPr>
            <a:r>
              <a:rPr lang="en-US" sz="2800" b="1" smtClean="0">
                <a:latin typeface="Palatino" pitchFamily="18" charset="0"/>
              </a:rPr>
              <a:t>		(not (arm-empty))</a:t>
            </a:r>
          </a:p>
          <a:p>
            <a:pPr>
              <a:buFontTx/>
              <a:buNone/>
            </a:pPr>
            <a:r>
              <a:rPr lang="en-US" smtClean="0"/>
              <a:t>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1579A-131F-4FD9-B58D-2F56B3D220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95800" y="1295400"/>
            <a:ext cx="46482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sz="2800" kern="0" dirty="0">
                <a:latin typeface="Palatino"/>
              </a:rPr>
              <a:t>:action pickup-table ?b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800" kern="0" dirty="0">
                <a:latin typeface="Palatino"/>
              </a:rPr>
              <a:t>	:precondition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800" kern="0" dirty="0">
                <a:latin typeface="Palatino"/>
              </a:rPr>
              <a:t>		(on-table ?b)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800" kern="0" dirty="0">
                <a:latin typeface="Palatino"/>
              </a:rPr>
              <a:t>		(clear ?b)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800" kern="0" dirty="0">
                <a:latin typeface="Palatino"/>
              </a:rPr>
              <a:t>		(arm-empty)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800" kern="0" dirty="0">
                <a:latin typeface="Palatino"/>
              </a:rPr>
              <a:t>	:effect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800" kern="0" dirty="0">
                <a:latin typeface="Palatino"/>
              </a:rPr>
              <a:t>		 (holding ?b) 	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800" kern="0" dirty="0">
                <a:latin typeface="Palatino"/>
              </a:rPr>
              <a:t>		(not (on-table ?b))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800" kern="0" dirty="0">
                <a:latin typeface="Palatino"/>
              </a:rPr>
              <a:t>		(not (arm-empty))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3200" b="0" kern="0" dirty="0">
                <a:solidFill>
                  <a:srgbClr val="0033CC"/>
                </a:solidFill>
                <a:latin typeface="+mn-lt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xmlns="" val="24990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Input: Initial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24100"/>
            <a:ext cx="91440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(on-table a) (on-table b) 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(arm-empty)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(clear c) (clear b)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(on c a)</a:t>
            </a:r>
          </a:p>
          <a:p>
            <a:pPr marL="342900" lvl="1" indent="-342900">
              <a:buFontTx/>
              <a:buChar char="•"/>
            </a:pPr>
            <a:endParaRPr lang="en-US" b="1" dirty="0" smtClean="0">
              <a:latin typeface="Palatino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All other propositions false </a:t>
            </a:r>
          </a:p>
          <a:p>
            <a:pPr marL="742950" lvl="2" indent="-342900"/>
            <a:r>
              <a:rPr lang="en-US" b="1" dirty="0" smtClean="0">
                <a:latin typeface="Palatino" pitchFamily="18" charset="0"/>
              </a:rPr>
              <a:t>not mentioned </a:t>
            </a:r>
            <a:r>
              <a:rPr lang="en-US" b="1" dirty="0" smtClean="0">
                <a:latin typeface="Palatino" pitchFamily="18" charset="0"/>
                <a:sym typeface="Wingdings" pitchFamily="2" charset="2"/>
              </a:rPr>
              <a:t> assumed false</a:t>
            </a:r>
          </a:p>
          <a:p>
            <a:pPr marL="742950" lvl="2" indent="-342900"/>
            <a:r>
              <a:rPr lang="en-US" b="1" dirty="0" smtClean="0">
                <a:latin typeface="Palatino" pitchFamily="18" charset="0"/>
                <a:sym typeface="Wingdings" pitchFamily="2" charset="2"/>
              </a:rPr>
              <a:t>“Closed world assumption”</a:t>
            </a:r>
            <a:endParaRPr lang="en-US" b="1" dirty="0" smtClean="0">
              <a:latin typeface="Palatino" pitchFamily="18" charset="0"/>
            </a:endParaRPr>
          </a:p>
          <a:p>
            <a:pPr marL="342900" lvl="1" indent="-342900">
              <a:buFontTx/>
              <a:buChar char="•"/>
            </a:pPr>
            <a:endParaRPr lang="en-US" b="1" dirty="0" smtClean="0">
              <a:latin typeface="Palatino" pitchFamily="18" charset="0"/>
            </a:endParaRPr>
          </a:p>
          <a:p>
            <a:pPr marL="342900" lvl="1" indent="-342900">
              <a:buFontTx/>
              <a:buChar char="•"/>
            </a:pPr>
            <a:endParaRPr lang="en-US" b="1" dirty="0" smtClean="0">
              <a:latin typeface="Palatino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5779E-0D7C-48EA-A0E0-F8FBC584C0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294" name="Oval 3"/>
          <p:cNvSpPr>
            <a:spLocks noChangeArrowheads="1"/>
          </p:cNvSpPr>
          <p:nvPr/>
        </p:nvSpPr>
        <p:spPr bwMode="auto">
          <a:xfrm>
            <a:off x="4114800" y="1104900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5" name="Group 4"/>
          <p:cNvGrpSpPr>
            <a:grpSpLocks/>
          </p:cNvGrpSpPr>
          <p:nvPr/>
        </p:nvGrpSpPr>
        <p:grpSpPr bwMode="auto">
          <a:xfrm>
            <a:off x="4191000" y="1409700"/>
            <a:ext cx="1066800" cy="762000"/>
            <a:chOff x="576" y="3072"/>
            <a:chExt cx="672" cy="480"/>
          </a:xfrm>
        </p:grpSpPr>
        <p:sp>
          <p:nvSpPr>
            <p:cNvPr id="12302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3" name="Group 6"/>
            <p:cNvGrpSpPr>
              <a:grpSpLocks/>
            </p:cNvGrpSpPr>
            <p:nvPr/>
          </p:nvGrpSpPr>
          <p:grpSpPr bwMode="auto">
            <a:xfrm>
              <a:off x="624" y="3264"/>
              <a:ext cx="255" cy="288"/>
              <a:chOff x="528" y="3168"/>
              <a:chExt cx="255" cy="288"/>
            </a:xfrm>
          </p:grpSpPr>
          <p:sp>
            <p:nvSpPr>
              <p:cNvPr id="12310" name="Rectangle 7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Text Box 8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2304" name="Group 9"/>
            <p:cNvGrpSpPr>
              <a:grpSpLocks/>
            </p:cNvGrpSpPr>
            <p:nvPr/>
          </p:nvGrpSpPr>
          <p:grpSpPr bwMode="auto">
            <a:xfrm>
              <a:off x="624" y="3072"/>
              <a:ext cx="244" cy="288"/>
              <a:chOff x="528" y="3168"/>
              <a:chExt cx="244" cy="288"/>
            </a:xfrm>
          </p:grpSpPr>
          <p:sp>
            <p:nvSpPr>
              <p:cNvPr id="12308" name="Rectangle 1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Text Box 11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12305" name="Group 12"/>
            <p:cNvGrpSpPr>
              <a:grpSpLocks/>
            </p:cNvGrpSpPr>
            <p:nvPr/>
          </p:nvGrpSpPr>
          <p:grpSpPr bwMode="auto">
            <a:xfrm>
              <a:off x="912" y="3264"/>
              <a:ext cx="244" cy="288"/>
              <a:chOff x="528" y="3168"/>
              <a:chExt cx="244" cy="288"/>
            </a:xfrm>
          </p:grpSpPr>
          <p:sp>
            <p:nvSpPr>
              <p:cNvPr id="12306" name="Rectangle 1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Text Box 14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B</a:t>
                </a:r>
              </a:p>
            </p:txBody>
          </p:sp>
        </p:grpSp>
      </p:grpSp>
      <p:grpSp>
        <p:nvGrpSpPr>
          <p:cNvPr id="12296" name="Group 15"/>
          <p:cNvGrpSpPr>
            <a:grpSpLocks/>
          </p:cNvGrpSpPr>
          <p:nvPr/>
        </p:nvGrpSpPr>
        <p:grpSpPr bwMode="auto">
          <a:xfrm>
            <a:off x="4495800" y="1104900"/>
            <a:ext cx="381000" cy="152400"/>
            <a:chOff x="816" y="3120"/>
            <a:chExt cx="240" cy="96"/>
          </a:xfrm>
        </p:grpSpPr>
        <p:sp>
          <p:nvSpPr>
            <p:cNvPr id="12297" name="Line 16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17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18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9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20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21410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Input: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91440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(on-table c) AND (on b c) AND (on a b) </a:t>
            </a:r>
          </a:p>
          <a:p>
            <a:pPr marL="342900" lvl="1" indent="-342900">
              <a:buFontTx/>
              <a:buChar char="•"/>
            </a:pPr>
            <a:endParaRPr lang="en-US" b="1" dirty="0" smtClean="0">
              <a:latin typeface="Palatino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Is this a state?</a:t>
            </a:r>
          </a:p>
          <a:p>
            <a:pPr marL="342900" lvl="1" indent="-342900">
              <a:buFontTx/>
              <a:buChar char="•"/>
            </a:pPr>
            <a:endParaRPr lang="en-US" b="1" dirty="0" smtClean="0">
              <a:latin typeface="Palatino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In planning a goal is a </a:t>
            </a:r>
            <a:r>
              <a:rPr lang="en-US" b="1" i="1" dirty="0" smtClean="0">
                <a:solidFill>
                  <a:srgbClr val="FF0000"/>
                </a:solidFill>
                <a:latin typeface="Palatino" pitchFamily="18" charset="0"/>
              </a:rPr>
              <a:t>set of states</a:t>
            </a:r>
          </a:p>
          <a:p>
            <a:pPr marL="742950" lvl="2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Like the goal test in problem solving search</a:t>
            </a:r>
          </a:p>
          <a:p>
            <a:pPr marL="742950" lvl="2" indent="-342900">
              <a:buFontTx/>
              <a:buChar char="•"/>
            </a:pPr>
            <a:r>
              <a:rPr lang="en-US" b="1" dirty="0" smtClean="0">
                <a:latin typeface="Palatino" pitchFamily="18" charset="0"/>
              </a:rPr>
              <a:t>But specified declaratively (in logic) rather than with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B056F-008C-49A1-8C9F-BDADEC03AC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3318" name="Oval 75"/>
          <p:cNvSpPr>
            <a:spLocks noChangeArrowheads="1"/>
          </p:cNvSpPr>
          <p:nvPr/>
        </p:nvSpPr>
        <p:spPr bwMode="auto">
          <a:xfrm>
            <a:off x="3962400" y="1211263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6"/>
          <p:cNvSpPr>
            <a:spLocks noChangeShapeType="1"/>
          </p:cNvSpPr>
          <p:nvPr/>
        </p:nvSpPr>
        <p:spPr bwMode="auto">
          <a:xfrm>
            <a:off x="4114800" y="2354263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0" name="Group 77"/>
          <p:cNvGrpSpPr>
            <a:grpSpLocks/>
          </p:cNvGrpSpPr>
          <p:nvPr/>
        </p:nvGrpSpPr>
        <p:grpSpPr bwMode="auto">
          <a:xfrm>
            <a:off x="4267200" y="1973263"/>
            <a:ext cx="387350" cy="457200"/>
            <a:chOff x="528" y="3168"/>
            <a:chExt cx="244" cy="288"/>
          </a:xfrm>
        </p:grpSpPr>
        <p:sp>
          <p:nvSpPr>
            <p:cNvPr id="13327" name="Rectangle 78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Text Box 79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13321" name="Group 80"/>
          <p:cNvGrpSpPr>
            <a:grpSpLocks/>
          </p:cNvGrpSpPr>
          <p:nvPr/>
        </p:nvGrpSpPr>
        <p:grpSpPr bwMode="auto">
          <a:xfrm>
            <a:off x="4267200" y="1668463"/>
            <a:ext cx="387350" cy="457200"/>
            <a:chOff x="528" y="3168"/>
            <a:chExt cx="244" cy="288"/>
          </a:xfrm>
        </p:grpSpPr>
        <p:sp>
          <p:nvSpPr>
            <p:cNvPr id="13325" name="Rectangle 81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Text Box 82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3322" name="Group 83"/>
          <p:cNvGrpSpPr>
            <a:grpSpLocks/>
          </p:cNvGrpSpPr>
          <p:nvPr/>
        </p:nvGrpSpPr>
        <p:grpSpPr bwMode="auto">
          <a:xfrm>
            <a:off x="4267200" y="1363663"/>
            <a:ext cx="404813" cy="457200"/>
            <a:chOff x="528" y="3168"/>
            <a:chExt cx="255" cy="288"/>
          </a:xfrm>
        </p:grpSpPr>
        <p:sp>
          <p:nvSpPr>
            <p:cNvPr id="13323" name="Rectangle 84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Text Box 85"/>
            <p:cNvSpPr txBox="1">
              <a:spLocks noChangeArrowheads="1"/>
            </p:cNvSpPr>
            <p:nvPr/>
          </p:nvSpPr>
          <p:spPr bwMode="auto">
            <a:xfrm>
              <a:off x="528" y="31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4646980" y="2087868"/>
            <a:ext cx="232260" cy="227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22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3850"/>
            <a:ext cx="7772400" cy="1143000"/>
          </a:xfrm>
        </p:spPr>
        <p:txBody>
          <a:bodyPr/>
          <a:lstStyle/>
          <a:p>
            <a:r>
              <a:rPr lang="en-US" dirty="0" smtClean="0"/>
              <a:t>Planning </a:t>
            </a:r>
            <a:r>
              <a:rPr lang="en-US" i="1" dirty="0" smtClean="0"/>
              <a:t>vs</a:t>
            </a:r>
            <a:r>
              <a:rPr lang="en-US" dirty="0" smtClean="0"/>
              <a:t>. Problem-Solving ?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663F3-A4C7-49E4-9F13-44325CBBEDE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0211" y="1466850"/>
            <a:ext cx="91037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</a:rPr>
              <a:t>Basic difference: 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Explicit, logic-based representation</a:t>
            </a:r>
          </a:p>
          <a:p>
            <a:pPr marL="352425" lvl="1" indent="-238125">
              <a:buFontTx/>
              <a:buChar char="•"/>
              <a:defRPr/>
            </a:pPr>
            <a:r>
              <a:rPr lang="en-US" sz="2400" b="0" dirty="0">
                <a:solidFill>
                  <a:srgbClr val="FF0000"/>
                </a:solidFill>
                <a:latin typeface="+mn-lt"/>
              </a:rPr>
              <a:t>States/Situations: </a:t>
            </a:r>
            <a:r>
              <a:rPr lang="en-US" sz="2400" b="0" dirty="0">
                <a:latin typeface="+mn-lt"/>
              </a:rPr>
              <a:t>descriptions of the world by logical formulae </a:t>
            </a:r>
            <a:br>
              <a:rPr lang="en-US" sz="2400" b="0" dirty="0">
                <a:latin typeface="+mn-lt"/>
              </a:rPr>
            </a:br>
            <a:r>
              <a:rPr lang="en-US" sz="2400" b="0" dirty="0">
                <a:latin typeface="+mn-lt"/>
                <a:sym typeface="Wingdings" pitchFamily="2" charset="2"/>
              </a:rPr>
              <a:t></a:t>
            </a:r>
            <a:r>
              <a:rPr lang="en-US" sz="2400" b="0" dirty="0">
                <a:latin typeface="+mn-lt"/>
              </a:rPr>
              <a:t> agent can explicitly reason about </a:t>
            </a:r>
            <a:r>
              <a:rPr lang="en-US" sz="2400" b="0" dirty="0" smtClean="0">
                <a:latin typeface="+mn-lt"/>
              </a:rPr>
              <a:t>the </a:t>
            </a:r>
            <a:r>
              <a:rPr lang="en-US" sz="2400" b="0" dirty="0">
                <a:latin typeface="+mn-lt"/>
              </a:rPr>
              <a:t>world</a:t>
            </a:r>
            <a:r>
              <a:rPr lang="en-US" sz="2400" b="0" dirty="0" smtClean="0">
                <a:latin typeface="+mn-lt"/>
              </a:rPr>
              <a:t>.</a:t>
            </a:r>
          </a:p>
          <a:p>
            <a:pPr marL="352425" lvl="1" indent="-238125">
              <a:buFontTx/>
              <a:buChar char="•"/>
              <a:defRPr/>
            </a:pPr>
            <a:endParaRPr lang="en-US" sz="2400" b="0" dirty="0">
              <a:latin typeface="+mn-lt"/>
            </a:endParaRPr>
          </a:p>
          <a:p>
            <a:pPr marL="352425" lvl="1" indent="-238125">
              <a:buFontTx/>
              <a:buChar char="•"/>
              <a:defRPr/>
            </a:pPr>
            <a:r>
              <a:rPr lang="en-US" sz="2400" b="0" dirty="0">
                <a:solidFill>
                  <a:srgbClr val="FF0000"/>
                </a:solidFill>
                <a:latin typeface="+mn-lt"/>
              </a:rPr>
              <a:t>Goal conditions </a:t>
            </a:r>
            <a:r>
              <a:rPr lang="en-US" sz="2400" b="0" dirty="0">
                <a:latin typeface="+mn-lt"/>
              </a:rPr>
              <a:t>as logical formulae vs. goal test (black box)</a:t>
            </a:r>
            <a:br>
              <a:rPr lang="en-US" sz="2400" b="0" dirty="0">
                <a:latin typeface="+mn-lt"/>
              </a:rPr>
            </a:br>
            <a:r>
              <a:rPr lang="en-US" sz="2400" b="0" dirty="0">
                <a:latin typeface="+mn-lt"/>
                <a:sym typeface="Wingdings" pitchFamily="2" charset="2"/>
              </a:rPr>
              <a:t></a:t>
            </a:r>
            <a:r>
              <a:rPr lang="en-US" sz="2400" b="0" dirty="0">
                <a:latin typeface="+mn-lt"/>
              </a:rPr>
              <a:t> agent can reflect on its goals</a:t>
            </a:r>
            <a:r>
              <a:rPr lang="en-US" sz="2400" b="0" dirty="0" smtClean="0">
                <a:latin typeface="+mn-lt"/>
              </a:rPr>
              <a:t>.</a:t>
            </a:r>
          </a:p>
          <a:p>
            <a:pPr marL="352425" lvl="1" indent="-238125">
              <a:buFontTx/>
              <a:buChar char="•"/>
              <a:defRPr/>
            </a:pPr>
            <a:endParaRPr lang="en-US" sz="2400" b="0" dirty="0">
              <a:latin typeface="+mn-lt"/>
            </a:endParaRPr>
          </a:p>
          <a:p>
            <a:pPr marL="352425" lvl="1" indent="-238125">
              <a:buFontTx/>
              <a:buChar char="•"/>
              <a:defRPr/>
            </a:pPr>
            <a:r>
              <a:rPr lang="en-US" sz="2400" b="0" dirty="0">
                <a:solidFill>
                  <a:srgbClr val="FF0000"/>
                </a:solidFill>
                <a:latin typeface="+mn-lt"/>
              </a:rPr>
              <a:t>Operators/Actions: </a:t>
            </a:r>
            <a:r>
              <a:rPr lang="en-US" sz="2400" b="0" dirty="0" smtClean="0">
                <a:latin typeface="+mn-lt"/>
              </a:rPr>
              <a:t>Transformations </a:t>
            </a:r>
            <a:r>
              <a:rPr lang="en-US" sz="2400" b="0" dirty="0">
                <a:latin typeface="+mn-lt"/>
              </a:rPr>
              <a:t>on </a:t>
            </a:r>
            <a:r>
              <a:rPr lang="en-US" sz="2400" b="0" dirty="0" smtClean="0">
                <a:latin typeface="+mn-lt"/>
              </a:rPr>
              <a:t>logical formulae</a:t>
            </a:r>
            <a:r>
              <a:rPr lang="en-US" sz="2400" b="0" dirty="0">
                <a:latin typeface="+mn-lt"/>
              </a:rPr>
              <a:t/>
            </a:r>
            <a:br>
              <a:rPr lang="en-US" sz="2400" b="0" dirty="0">
                <a:latin typeface="+mn-lt"/>
              </a:rPr>
            </a:br>
            <a:r>
              <a:rPr lang="en-US" sz="2400" b="0" dirty="0">
                <a:latin typeface="+mn-lt"/>
                <a:sym typeface="Wingdings" pitchFamily="2" charset="2"/>
              </a:rPr>
              <a:t></a:t>
            </a:r>
            <a:r>
              <a:rPr lang="en-US" sz="2400" b="0" dirty="0">
                <a:latin typeface="+mn-lt"/>
              </a:rPr>
              <a:t> agent can </a:t>
            </a:r>
            <a:r>
              <a:rPr lang="en-US" sz="2400" b="0" dirty="0" smtClean="0">
                <a:latin typeface="+mn-lt"/>
              </a:rPr>
              <a:t>reason about </a:t>
            </a:r>
            <a:r>
              <a:rPr lang="en-US" sz="2400" b="0" dirty="0">
                <a:latin typeface="+mn-lt"/>
              </a:rPr>
              <a:t>the effects of actions </a:t>
            </a:r>
            <a:endParaRPr lang="en-US" sz="2400" b="0" dirty="0" smtClean="0">
              <a:latin typeface="+mn-lt"/>
            </a:endParaRPr>
          </a:p>
          <a:p>
            <a:pPr marL="114300" lvl="1">
              <a:defRPr/>
            </a:pPr>
            <a:r>
              <a:rPr lang="en-US" b="0" dirty="0">
                <a:latin typeface="+mn-lt"/>
              </a:rPr>
              <a:t> </a:t>
            </a:r>
            <a:r>
              <a:rPr lang="en-US" b="0" dirty="0" smtClean="0">
                <a:latin typeface="+mn-lt"/>
              </a:rPr>
              <a:t>         </a:t>
            </a:r>
            <a:r>
              <a:rPr lang="en-US" sz="2400" b="0" dirty="0" smtClean="0">
                <a:latin typeface="+mn-lt"/>
              </a:rPr>
              <a:t>by </a:t>
            </a:r>
            <a:r>
              <a:rPr lang="en-US" sz="2400" b="0" dirty="0">
                <a:latin typeface="+mn-lt"/>
              </a:rPr>
              <a:t>inspecting the </a:t>
            </a:r>
            <a:r>
              <a:rPr lang="en-US" sz="2400" b="0" dirty="0" smtClean="0">
                <a:latin typeface="+mn-lt"/>
              </a:rPr>
              <a:t>definition of its operators</a:t>
            </a:r>
            <a:r>
              <a:rPr lang="en-US" sz="2400" b="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4802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23" y="246352"/>
            <a:ext cx="8229600" cy="734847"/>
          </a:xfrm>
        </p:spPr>
        <p:txBody>
          <a:bodyPr/>
          <a:lstStyle/>
          <a:p>
            <a:r>
              <a:rPr lang="en-US" dirty="0" smtClean="0"/>
              <a:t>One Planner Solves Many Domains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“no code required”</a:t>
            </a:r>
            <a:endParaRPr lang="en-US" sz="3600" dirty="0">
              <a:solidFill>
                <a:schemeClr val="tx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117163" y="1592262"/>
            <a:ext cx="1143000" cy="1219200"/>
            <a:chOff x="533400" y="2895600"/>
            <a:chExt cx="1143000" cy="1219200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533400" y="2895600"/>
              <a:ext cx="1143000" cy="1219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609600" y="3200400"/>
              <a:ext cx="1066800" cy="762000"/>
              <a:chOff x="576" y="3072"/>
              <a:chExt cx="672" cy="480"/>
            </a:xfrm>
          </p:grpSpPr>
          <p:sp>
            <p:nvSpPr>
              <p:cNvPr id="5" name="Line 5"/>
              <p:cNvSpPr>
                <a:spLocks noChangeShapeType="1"/>
              </p:cNvSpPr>
              <p:nvPr/>
            </p:nvSpPr>
            <p:spPr bwMode="auto">
              <a:xfrm>
                <a:off x="576" y="3504"/>
                <a:ext cx="6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6"/>
              <p:cNvGrpSpPr>
                <a:grpSpLocks/>
              </p:cNvGrpSpPr>
              <p:nvPr/>
            </p:nvGrpSpPr>
            <p:grpSpPr bwMode="auto">
              <a:xfrm>
                <a:off x="624" y="3264"/>
                <a:ext cx="255" cy="288"/>
                <a:chOff x="528" y="3168"/>
                <a:chExt cx="255" cy="288"/>
              </a:xfrm>
            </p:grpSpPr>
            <p:sp>
              <p:nvSpPr>
                <p:cNvPr id="13" name="Rectangle 7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0" dirty="0">
                      <a:latin typeface="Times New Roman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7" name="Group 9"/>
              <p:cNvGrpSpPr>
                <a:grpSpLocks/>
              </p:cNvGrpSpPr>
              <p:nvPr/>
            </p:nvGrpSpPr>
            <p:grpSpPr bwMode="auto">
              <a:xfrm>
                <a:off x="624" y="3072"/>
                <a:ext cx="244" cy="288"/>
                <a:chOff x="528" y="3168"/>
                <a:chExt cx="244" cy="288"/>
              </a:xfrm>
            </p:grpSpPr>
            <p:sp>
              <p:nvSpPr>
                <p:cNvPr id="11" name="Rectangle 10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0">
                      <a:latin typeface="Times New Roman" pitchFamily="18" charset="0"/>
                    </a:rPr>
                    <a:t>C</a:t>
                  </a:r>
                </a:p>
              </p:txBody>
            </p:sp>
          </p:grpSp>
          <p:grpSp>
            <p:nvGrpSpPr>
              <p:cNvPr id="8" name="Group 12"/>
              <p:cNvGrpSpPr>
                <a:grpSpLocks/>
              </p:cNvGrpSpPr>
              <p:nvPr/>
            </p:nvGrpSpPr>
            <p:grpSpPr bwMode="auto">
              <a:xfrm>
                <a:off x="912" y="3264"/>
                <a:ext cx="244" cy="288"/>
                <a:chOff x="528" y="3168"/>
                <a:chExt cx="244" cy="288"/>
              </a:xfrm>
            </p:grpSpPr>
            <p:sp>
              <p:nvSpPr>
                <p:cNvPr id="9" name="Rectangle 13"/>
                <p:cNvSpPr>
                  <a:spLocks noChangeArrowheads="1"/>
                </p:cNvSpPr>
                <p:nvPr/>
              </p:nvSpPr>
              <p:spPr bwMode="auto">
                <a:xfrm>
                  <a:off x="576" y="3216"/>
                  <a:ext cx="144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28" y="3168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b="0">
                      <a:latin typeface="Times New Roman" pitchFamily="18" charset="0"/>
                    </a:rPr>
                    <a:t>B</a:t>
                  </a:r>
                </a:p>
              </p:txBody>
            </p:sp>
          </p:grpSp>
        </p:grpSp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914400" y="2895600"/>
              <a:ext cx="381000" cy="152400"/>
              <a:chOff x="816" y="3120"/>
              <a:chExt cx="240" cy="96"/>
            </a:xfrm>
          </p:grpSpPr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6308794" y="1516063"/>
            <a:ext cx="2111375" cy="1493837"/>
            <a:chOff x="3352986" y="2293607"/>
            <a:chExt cx="2111375" cy="1493837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354573" y="2311069"/>
              <a:ext cx="2109788" cy="14763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pPr algn="ctr"/>
              <a:endParaRPr lang="en-GB" sz="1000">
                <a:latin typeface="Verdana" pitchFamily="-112" charset="0"/>
              </a:endParaRPr>
            </a:p>
          </p:txBody>
        </p:sp>
        <p:sp>
          <p:nvSpPr>
            <p:cNvPr id="22" name="Line 99"/>
            <p:cNvSpPr>
              <a:spLocks noChangeShapeType="1"/>
            </p:cNvSpPr>
            <p:nvPr/>
          </p:nvSpPr>
          <p:spPr bwMode="auto">
            <a:xfrm>
              <a:off x="3352986" y="3571544"/>
              <a:ext cx="760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legacyObliqueTopRight"/>
              <a:lightRig rig="legacyFlat3" dir="l"/>
            </a:scene3d>
            <a:sp3d extrusionH="1052500" prstMaterial="legacyPlastic">
              <a:bevelT w="13500" h="13500" prst="angle"/>
              <a:bevelB w="13500" h="13500" prst="angle"/>
              <a:extrusionClr>
                <a:srgbClr val="EBE6DB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100"/>
            <p:cNvSpPr>
              <a:spLocks noChangeShapeType="1"/>
            </p:cNvSpPr>
            <p:nvPr/>
          </p:nvSpPr>
          <p:spPr bwMode="auto">
            <a:xfrm>
              <a:off x="4219761" y="3465182"/>
              <a:ext cx="25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EBE6DB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Line 101"/>
            <p:cNvSpPr>
              <a:spLocks noChangeShapeType="1"/>
            </p:cNvSpPr>
            <p:nvPr/>
          </p:nvSpPr>
          <p:spPr bwMode="auto">
            <a:xfrm>
              <a:off x="4316598" y="3569957"/>
              <a:ext cx="758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legacyObliqueTopRight"/>
              <a:lightRig rig="legacyFlat3" dir="l"/>
            </a:scene3d>
            <a:sp3d extrusionH="1052500" prstMaterial="legacyPlastic">
              <a:bevelT w="13500" h="13500" prst="angle"/>
              <a:bevelB w="13500" h="13500" prst="angle"/>
              <a:extrusionClr>
                <a:srgbClr val="EBE6DB"/>
              </a:extrusionClr>
            </a:sp3d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Text Box 102"/>
            <p:cNvSpPr txBox="1">
              <a:spLocks noChangeArrowheads="1"/>
            </p:cNvSpPr>
            <p:nvPr/>
          </p:nvSpPr>
          <p:spPr bwMode="auto">
            <a:xfrm>
              <a:off x="4300723" y="3558844"/>
              <a:ext cx="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endParaRPr lang="en-US" sz="1000">
                <a:latin typeface="Verdana" pitchFamily="-112" charset="0"/>
              </a:endParaRPr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4524555" y="3101644"/>
              <a:ext cx="760408" cy="376238"/>
              <a:chOff x="821" y="501"/>
              <a:chExt cx="519" cy="231"/>
            </a:xfrm>
          </p:grpSpPr>
          <p:sp>
            <p:nvSpPr>
              <p:cNvPr id="53" name="Oval 52"/>
              <p:cNvSpPr>
                <a:spLocks noChangeAspect="1" noChangeArrowheads="1"/>
              </p:cNvSpPr>
              <p:nvPr/>
            </p:nvSpPr>
            <p:spPr bwMode="auto">
              <a:xfrm>
                <a:off x="1279" y="618"/>
                <a:ext cx="57" cy="56"/>
              </a:xfrm>
              <a:prstGeom prst="ellipse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4" name="Freeform 53"/>
              <p:cNvSpPr>
                <a:spLocks noChangeAspect="1"/>
              </p:cNvSpPr>
              <p:nvPr/>
            </p:nvSpPr>
            <p:spPr bwMode="auto">
              <a:xfrm>
                <a:off x="821" y="501"/>
                <a:ext cx="231" cy="58"/>
              </a:xfrm>
              <a:custGeom>
                <a:avLst/>
                <a:gdLst>
                  <a:gd name="T0" fmla="*/ 301 w 192"/>
                  <a:gd name="T1" fmla="*/ 103 h 48"/>
                  <a:gd name="T2" fmla="*/ 0 w 192"/>
                  <a:gd name="T3" fmla="*/ 103 h 48"/>
                  <a:gd name="T4" fmla="*/ 101 w 192"/>
                  <a:gd name="T5" fmla="*/ 0 h 48"/>
                  <a:gd name="T6" fmla="*/ 402 w 192"/>
                  <a:gd name="T7" fmla="*/ 0 h 48"/>
                  <a:gd name="T8" fmla="*/ 301 w 192"/>
                  <a:gd name="T9" fmla="*/ 103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48"/>
                  <a:gd name="T17" fmla="*/ 192 w 192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48">
                    <a:moveTo>
                      <a:pt x="144" y="48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192" y="0"/>
                    </a:lnTo>
                    <a:lnTo>
                      <a:pt x="144" y="48"/>
                    </a:lnTo>
                    <a:close/>
                  </a:path>
                </a:pathLst>
              </a:cu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5" name="Oval 54"/>
              <p:cNvSpPr>
                <a:spLocks noChangeAspect="1" noChangeArrowheads="1"/>
              </p:cNvSpPr>
              <p:nvPr/>
            </p:nvSpPr>
            <p:spPr bwMode="auto">
              <a:xfrm>
                <a:off x="821" y="675"/>
                <a:ext cx="59" cy="57"/>
              </a:xfrm>
              <a:prstGeom prst="ellipse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6" name="Oval 55"/>
              <p:cNvSpPr>
                <a:spLocks noChangeAspect="1" noChangeArrowheads="1"/>
              </p:cNvSpPr>
              <p:nvPr/>
            </p:nvSpPr>
            <p:spPr bwMode="auto">
              <a:xfrm>
                <a:off x="1225" y="675"/>
                <a:ext cx="57" cy="57"/>
              </a:xfrm>
              <a:prstGeom prst="ellipse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7" name="Oval 56"/>
              <p:cNvSpPr>
                <a:spLocks noChangeAspect="1" noChangeArrowheads="1"/>
              </p:cNvSpPr>
              <p:nvPr/>
            </p:nvSpPr>
            <p:spPr bwMode="auto">
              <a:xfrm>
                <a:off x="1167" y="674"/>
                <a:ext cx="58" cy="57"/>
              </a:xfrm>
              <a:prstGeom prst="ellipse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8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821" y="559"/>
                <a:ext cx="173" cy="115"/>
              </a:xfrm>
              <a:prstGeom prst="rect">
                <a:avLst/>
              </a:prstGeom>
              <a:solidFill>
                <a:srgbClr val="FF2A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9" name="Freeform 58"/>
              <p:cNvSpPr>
                <a:spLocks noChangeAspect="1"/>
              </p:cNvSpPr>
              <p:nvPr/>
            </p:nvSpPr>
            <p:spPr bwMode="auto">
              <a:xfrm>
                <a:off x="994" y="501"/>
                <a:ext cx="58" cy="173"/>
              </a:xfrm>
              <a:custGeom>
                <a:avLst/>
                <a:gdLst>
                  <a:gd name="T0" fmla="*/ 0 w 48"/>
                  <a:gd name="T1" fmla="*/ 101 h 144"/>
                  <a:gd name="T2" fmla="*/ 103 w 48"/>
                  <a:gd name="T3" fmla="*/ 0 h 144"/>
                  <a:gd name="T4" fmla="*/ 103 w 48"/>
                  <a:gd name="T5" fmla="*/ 199 h 144"/>
                  <a:gd name="T6" fmla="*/ 0 w 48"/>
                  <a:gd name="T7" fmla="*/ 300 h 144"/>
                  <a:gd name="T8" fmla="*/ 0 w 48"/>
                  <a:gd name="T9" fmla="*/ 101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44"/>
                  <a:gd name="T17" fmla="*/ 48 w 4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44">
                    <a:moveTo>
                      <a:pt x="0" y="48"/>
                    </a:moveTo>
                    <a:lnTo>
                      <a:pt x="48" y="0"/>
                    </a:lnTo>
                    <a:lnTo>
                      <a:pt x="48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0" name="Freeform 59"/>
              <p:cNvSpPr>
                <a:spLocks noChangeAspect="1"/>
              </p:cNvSpPr>
              <p:nvPr/>
            </p:nvSpPr>
            <p:spPr bwMode="auto">
              <a:xfrm>
                <a:off x="994" y="617"/>
                <a:ext cx="346" cy="57"/>
              </a:xfrm>
              <a:custGeom>
                <a:avLst/>
                <a:gdLst>
                  <a:gd name="T0" fmla="*/ 0 w 288"/>
                  <a:gd name="T1" fmla="*/ 96 h 48"/>
                  <a:gd name="T2" fmla="*/ 500 w 288"/>
                  <a:gd name="T3" fmla="*/ 96 h 48"/>
                  <a:gd name="T4" fmla="*/ 601 w 288"/>
                  <a:gd name="T5" fmla="*/ 0 h 48"/>
                  <a:gd name="T6" fmla="*/ 101 w 288"/>
                  <a:gd name="T7" fmla="*/ 0 h 48"/>
                  <a:gd name="T8" fmla="*/ 0 w 288"/>
                  <a:gd name="T9" fmla="*/ 96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48"/>
                  <a:gd name="T17" fmla="*/ 288 w 288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48">
                    <a:moveTo>
                      <a:pt x="0" y="48"/>
                    </a:moveTo>
                    <a:lnTo>
                      <a:pt x="240" y="48"/>
                    </a:lnTo>
                    <a:lnTo>
                      <a:pt x="288" y="0"/>
                    </a:lnTo>
                    <a:lnTo>
                      <a:pt x="4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2A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1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833" y="557"/>
                <a:ext cx="0" cy="93"/>
              </a:xfrm>
              <a:prstGeom prst="rect">
                <a:avLst/>
              </a:prstGeom>
              <a:solidFill>
                <a:srgbClr val="FF2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000">
                  <a:latin typeface="Verdana" pitchFamily="-112" charset="0"/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4849998" y="3125457"/>
              <a:ext cx="422275" cy="234950"/>
              <a:chOff x="331" y="406"/>
              <a:chExt cx="288" cy="144"/>
            </a:xfrm>
          </p:grpSpPr>
          <p:sp>
            <p:nvSpPr>
              <p:cNvPr id="49" name="Rectangle 48"/>
              <p:cNvSpPr>
                <a:spLocks noChangeArrowheads="1"/>
              </p:cNvSpPr>
              <p:nvPr/>
            </p:nvSpPr>
            <p:spPr bwMode="auto">
              <a:xfrm>
                <a:off x="331" y="454"/>
                <a:ext cx="240" cy="96"/>
              </a:xfrm>
              <a:prstGeom prst="rect">
                <a:avLst/>
              </a:prstGeom>
              <a:solidFill>
                <a:srgbClr val="FDFFB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73152" tIns="18288" rIns="73152" bIns="18288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pPr algn="ctr"/>
                <a:endParaRPr lang="en-GB" sz="1000">
                  <a:latin typeface="Verdana" pitchFamily="-112" charset="0"/>
                </a:endParaRPr>
              </a:p>
            </p:txBody>
          </p:sp>
          <p:sp>
            <p:nvSpPr>
              <p:cNvPr id="50" name="Freeform 49"/>
              <p:cNvSpPr>
                <a:spLocks/>
              </p:cNvSpPr>
              <p:nvPr/>
            </p:nvSpPr>
            <p:spPr bwMode="auto">
              <a:xfrm>
                <a:off x="331" y="406"/>
                <a:ext cx="288" cy="48"/>
              </a:xfrm>
              <a:custGeom>
                <a:avLst/>
                <a:gdLst>
                  <a:gd name="T0" fmla="*/ 0 w 288"/>
                  <a:gd name="T1" fmla="*/ 48 h 48"/>
                  <a:gd name="T2" fmla="*/ 48 w 288"/>
                  <a:gd name="T3" fmla="*/ 0 h 48"/>
                  <a:gd name="T4" fmla="*/ 288 w 288"/>
                  <a:gd name="T5" fmla="*/ 0 h 48"/>
                  <a:gd name="T6" fmla="*/ 240 w 288"/>
                  <a:gd name="T7" fmla="*/ 48 h 48"/>
                  <a:gd name="T8" fmla="*/ 0 w 288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48"/>
                  <a:gd name="T17" fmla="*/ 288 w 288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48">
                    <a:moveTo>
                      <a:pt x="0" y="48"/>
                    </a:moveTo>
                    <a:lnTo>
                      <a:pt x="48" y="0"/>
                    </a:lnTo>
                    <a:lnTo>
                      <a:pt x="288" y="0"/>
                    </a:lnTo>
                    <a:lnTo>
                      <a:pt x="240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DFFB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>
                <a:off x="571" y="406"/>
                <a:ext cx="48" cy="144"/>
              </a:xfrm>
              <a:custGeom>
                <a:avLst/>
                <a:gdLst>
                  <a:gd name="T0" fmla="*/ 0 w 48"/>
                  <a:gd name="T1" fmla="*/ 48 h 144"/>
                  <a:gd name="T2" fmla="*/ 48 w 48"/>
                  <a:gd name="T3" fmla="*/ 0 h 144"/>
                  <a:gd name="T4" fmla="*/ 48 w 48"/>
                  <a:gd name="T5" fmla="*/ 96 h 144"/>
                  <a:gd name="T6" fmla="*/ 0 w 48"/>
                  <a:gd name="T7" fmla="*/ 144 h 144"/>
                  <a:gd name="T8" fmla="*/ 0 w 48"/>
                  <a:gd name="T9" fmla="*/ 48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44"/>
                  <a:gd name="T17" fmla="*/ 48 w 4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44">
                    <a:moveTo>
                      <a:pt x="0" y="48"/>
                    </a:moveTo>
                    <a:lnTo>
                      <a:pt x="48" y="0"/>
                    </a:lnTo>
                    <a:lnTo>
                      <a:pt x="48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DFFB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357" y="444"/>
                <a:ext cx="0" cy="93"/>
              </a:xfrm>
              <a:prstGeom prst="rect">
                <a:avLst/>
              </a:prstGeom>
              <a:solidFill>
                <a:srgbClr val="FDFF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000">
                  <a:latin typeface="Verdana" pitchFamily="-112" charset="0"/>
                </a:endParaRPr>
              </a:p>
            </p:txBody>
          </p:sp>
        </p:grpSp>
        <p:sp>
          <p:nvSpPr>
            <p:cNvPr id="28" name="Text Box 122"/>
            <p:cNvSpPr txBox="1">
              <a:spLocks noChangeArrowheads="1"/>
            </p:cNvSpPr>
            <p:nvPr/>
          </p:nvSpPr>
          <p:spPr bwMode="auto">
            <a:xfrm>
              <a:off x="5086536" y="2293607"/>
              <a:ext cx="1492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r>
                <a:rPr lang="en-US" sz="1600" i="1">
                  <a:latin typeface="Times New Roman" pitchFamily="18" charset="0"/>
                </a:rPr>
                <a:t>s</a:t>
              </a:r>
              <a:r>
                <a:rPr lang="en-US" sz="1600" baseline="-25000">
                  <a:latin typeface="Times New Roman" pitchFamily="18" charset="0"/>
                </a:rPr>
                <a:t>5</a:t>
              </a:r>
            </a:p>
          </p:txBody>
        </p: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3700648" y="3154032"/>
              <a:ext cx="555625" cy="163512"/>
              <a:chOff x="286" y="386"/>
              <a:chExt cx="380" cy="1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 bwMode="auto">
              <a:xfrm>
                <a:off x="286" y="402"/>
                <a:ext cx="380" cy="84"/>
              </a:xfrm>
              <a:custGeom>
                <a:avLst/>
                <a:gdLst>
                  <a:gd name="T0" fmla="*/ 57 w 432"/>
                  <a:gd name="T1" fmla="*/ 0 h 96"/>
                  <a:gd name="T2" fmla="*/ 259 w 432"/>
                  <a:gd name="T3" fmla="*/ 0 h 96"/>
                  <a:gd name="T4" fmla="*/ 201 w 432"/>
                  <a:gd name="T5" fmla="*/ 57 h 96"/>
                  <a:gd name="T6" fmla="*/ 0 w 432"/>
                  <a:gd name="T7" fmla="*/ 57 h 96"/>
                  <a:gd name="T8" fmla="*/ 57 w 432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96"/>
                  <a:gd name="T17" fmla="*/ 432 w 43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96">
                    <a:moveTo>
                      <a:pt x="96" y="0"/>
                    </a:moveTo>
                    <a:lnTo>
                      <a:pt x="432" y="0"/>
                    </a:lnTo>
                    <a:lnTo>
                      <a:pt x="336" y="96"/>
                    </a:lnTo>
                    <a:lnTo>
                      <a:pt x="0" y="96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99747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8" name="Text Box 205"/>
              <p:cNvSpPr txBox="1">
                <a:spLocks noChangeArrowheads="1"/>
              </p:cNvSpPr>
              <p:nvPr/>
            </p:nvSpPr>
            <p:spPr bwMode="auto">
              <a:xfrm>
                <a:off x="374" y="386"/>
                <a:ext cx="0" cy="93"/>
              </a:xfrm>
              <a:prstGeom prst="rect">
                <a:avLst/>
              </a:prstGeom>
              <a:solidFill>
                <a:srgbClr val="9974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 sz="1000">
                  <a:latin typeface="Verdana" pitchFamily="-112" charset="0"/>
                </a:endParaRPr>
              </a:p>
            </p:txBody>
          </p:sp>
        </p:grpSp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3833991" y="2369806"/>
              <a:ext cx="969955" cy="879467"/>
              <a:chOff x="528" y="48"/>
              <a:chExt cx="662" cy="538"/>
            </a:xfrm>
          </p:grpSpPr>
          <p:sp>
            <p:nvSpPr>
              <p:cNvPr id="33" name="Oval 32"/>
              <p:cNvSpPr>
                <a:spLocks noChangeAspect="1" noChangeArrowheads="1"/>
              </p:cNvSpPr>
              <p:nvPr/>
            </p:nvSpPr>
            <p:spPr bwMode="auto">
              <a:xfrm>
                <a:off x="866" y="563"/>
                <a:ext cx="46" cy="23"/>
              </a:xfrm>
              <a:prstGeom prst="ellipse">
                <a:avLst/>
              </a:prstGeom>
              <a:solidFill>
                <a:srgbClr val="99DD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-112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34" name="Group 33"/>
              <p:cNvGrpSpPr>
                <a:grpSpLocks/>
              </p:cNvGrpSpPr>
              <p:nvPr/>
            </p:nvGrpSpPr>
            <p:grpSpPr bwMode="auto">
              <a:xfrm>
                <a:off x="528" y="48"/>
                <a:ext cx="662" cy="528"/>
                <a:chOff x="528" y="48"/>
                <a:chExt cx="662" cy="528"/>
              </a:xfrm>
            </p:grpSpPr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864" y="96"/>
                  <a:ext cx="48" cy="480"/>
                </a:xfrm>
                <a:prstGeom prst="rect">
                  <a:avLst/>
                </a:prstGeom>
                <a:solidFill>
                  <a:srgbClr val="99DD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" name="Line 210"/>
                <p:cNvSpPr>
                  <a:spLocks noChangeShapeType="1"/>
                </p:cNvSpPr>
                <p:nvPr/>
              </p:nvSpPr>
              <p:spPr bwMode="auto">
                <a:xfrm flipH="1" flipV="1">
                  <a:off x="864" y="96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912" y="96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grpSp>
              <p:nvGrpSpPr>
                <p:cNvPr id="38" name="Group 37"/>
                <p:cNvGrpSpPr>
                  <a:grpSpLocks/>
                </p:cNvGrpSpPr>
                <p:nvPr/>
              </p:nvGrpSpPr>
              <p:grpSpPr bwMode="auto">
                <a:xfrm>
                  <a:off x="552" y="85"/>
                  <a:ext cx="23" cy="141"/>
                  <a:chOff x="960" y="251"/>
                  <a:chExt cx="23" cy="141"/>
                </a:xfrm>
              </p:grpSpPr>
              <p:sp>
                <p:nvSpPr>
                  <p:cNvPr id="45" name="Line 2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71" y="251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none" w="sm" len="sm"/>
                    <a:tailEnd type="none" w="med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46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47"/>
                    <a:ext cx="23" cy="45"/>
                  </a:xfrm>
                  <a:prstGeom prst="ellipse">
                    <a:avLst/>
                  </a:prstGeom>
                  <a:solidFill>
                    <a:srgbClr val="99DD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ＭＳ Ｐゴシック" pitchFamily="-112" charset="-128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sp>
              <p:nvSpPr>
                <p:cNvPr id="39" name="Rectangle 38"/>
                <p:cNvSpPr>
                  <a:spLocks noChangeArrowheads="1"/>
                </p:cNvSpPr>
                <p:nvPr/>
              </p:nvSpPr>
              <p:spPr bwMode="auto">
                <a:xfrm>
                  <a:off x="528" y="102"/>
                  <a:ext cx="480" cy="23"/>
                </a:xfrm>
                <a:prstGeom prst="rect">
                  <a:avLst/>
                </a:prstGeom>
                <a:solidFill>
                  <a:srgbClr val="99DD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" name="Freeform 39"/>
                <p:cNvSpPr>
                  <a:spLocks noChangeAspect="1"/>
                </p:cNvSpPr>
                <p:nvPr/>
              </p:nvSpPr>
              <p:spPr bwMode="auto">
                <a:xfrm>
                  <a:off x="528" y="66"/>
                  <a:ext cx="512" cy="37"/>
                </a:xfrm>
                <a:custGeom>
                  <a:avLst/>
                  <a:gdLst>
                    <a:gd name="T0" fmla="*/ 0 w 672"/>
                    <a:gd name="T1" fmla="*/ 17 h 48"/>
                    <a:gd name="T2" fmla="*/ 16 w 672"/>
                    <a:gd name="T3" fmla="*/ 0 h 48"/>
                    <a:gd name="T4" fmla="*/ 226 w 672"/>
                    <a:gd name="T5" fmla="*/ 0 h 48"/>
                    <a:gd name="T6" fmla="*/ 210 w 672"/>
                    <a:gd name="T7" fmla="*/ 17 h 48"/>
                    <a:gd name="T8" fmla="*/ 0 w 672"/>
                    <a:gd name="T9" fmla="*/ 17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2"/>
                    <a:gd name="T16" fmla="*/ 0 h 48"/>
                    <a:gd name="T17" fmla="*/ 672 w 672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2" h="48">
                      <a:moveTo>
                        <a:pt x="0" y="48"/>
                      </a:moveTo>
                      <a:lnTo>
                        <a:pt x="48" y="0"/>
                      </a:lnTo>
                      <a:lnTo>
                        <a:pt x="672" y="0"/>
                      </a:lnTo>
                      <a:lnTo>
                        <a:pt x="624" y="48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99DD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" name="Freeform 40"/>
                <p:cNvSpPr>
                  <a:spLocks/>
                </p:cNvSpPr>
                <p:nvPr/>
              </p:nvSpPr>
              <p:spPr bwMode="auto">
                <a:xfrm>
                  <a:off x="998" y="96"/>
                  <a:ext cx="144" cy="145"/>
                </a:xfrm>
                <a:custGeom>
                  <a:avLst/>
                  <a:gdLst>
                    <a:gd name="T0" fmla="*/ 144 w 144"/>
                    <a:gd name="T1" fmla="*/ 63 h 192"/>
                    <a:gd name="T2" fmla="*/ 0 w 144"/>
                    <a:gd name="T3" fmla="*/ 63 h 192"/>
                    <a:gd name="T4" fmla="*/ 0 w 144"/>
                    <a:gd name="T5" fmla="*/ 0 h 192"/>
                    <a:gd name="T6" fmla="*/ 144 w 144"/>
                    <a:gd name="T7" fmla="*/ 0 h 192"/>
                    <a:gd name="T8" fmla="*/ 144 w 144"/>
                    <a:gd name="T9" fmla="*/ 63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192"/>
                    <a:gd name="T17" fmla="*/ 144 w 144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192">
                      <a:moveTo>
                        <a:pt x="144" y="192"/>
                      </a:moveTo>
                      <a:lnTo>
                        <a:pt x="0" y="192"/>
                      </a:lnTo>
                      <a:lnTo>
                        <a:pt x="0" y="0"/>
                      </a:lnTo>
                      <a:lnTo>
                        <a:pt x="144" y="0"/>
                      </a:lnTo>
                      <a:lnTo>
                        <a:pt x="144" y="192"/>
                      </a:lnTo>
                      <a:close/>
                    </a:path>
                  </a:pathLst>
                </a:custGeom>
                <a:solidFill>
                  <a:srgbClr val="99DD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" name="Freeform 41"/>
                <p:cNvSpPr>
                  <a:spLocks/>
                </p:cNvSpPr>
                <p:nvPr/>
              </p:nvSpPr>
              <p:spPr bwMode="auto">
                <a:xfrm>
                  <a:off x="998" y="48"/>
                  <a:ext cx="192" cy="48"/>
                </a:xfrm>
                <a:custGeom>
                  <a:avLst/>
                  <a:gdLst>
                    <a:gd name="T0" fmla="*/ 144 w 192"/>
                    <a:gd name="T1" fmla="*/ 48 h 48"/>
                    <a:gd name="T2" fmla="*/ 0 w 192"/>
                    <a:gd name="T3" fmla="*/ 48 h 48"/>
                    <a:gd name="T4" fmla="*/ 48 w 192"/>
                    <a:gd name="T5" fmla="*/ 0 h 48"/>
                    <a:gd name="T6" fmla="*/ 192 w 192"/>
                    <a:gd name="T7" fmla="*/ 0 h 48"/>
                    <a:gd name="T8" fmla="*/ 144 w 192"/>
                    <a:gd name="T9" fmla="*/ 48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48"/>
                    <a:gd name="T17" fmla="*/ 192 w 192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48">
                      <a:moveTo>
                        <a:pt x="144" y="48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192" y="0"/>
                      </a:lnTo>
                      <a:lnTo>
                        <a:pt x="144" y="48"/>
                      </a:lnTo>
                      <a:close/>
                    </a:path>
                  </a:pathLst>
                </a:custGeom>
                <a:solidFill>
                  <a:srgbClr val="99DD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3" name="Freeform 42"/>
                <p:cNvSpPr>
                  <a:spLocks/>
                </p:cNvSpPr>
                <p:nvPr/>
              </p:nvSpPr>
              <p:spPr bwMode="auto">
                <a:xfrm>
                  <a:off x="1142" y="48"/>
                  <a:ext cx="48" cy="192"/>
                </a:xfrm>
                <a:custGeom>
                  <a:avLst/>
                  <a:gdLst>
                    <a:gd name="T0" fmla="*/ 0 w 48"/>
                    <a:gd name="T1" fmla="*/ 48 h 192"/>
                    <a:gd name="T2" fmla="*/ 48 w 48"/>
                    <a:gd name="T3" fmla="*/ 0 h 192"/>
                    <a:gd name="T4" fmla="*/ 48 w 48"/>
                    <a:gd name="T5" fmla="*/ 144 h 192"/>
                    <a:gd name="T6" fmla="*/ 0 w 48"/>
                    <a:gd name="T7" fmla="*/ 192 h 192"/>
                    <a:gd name="T8" fmla="*/ 0 w 48"/>
                    <a:gd name="T9" fmla="*/ 48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192"/>
                    <a:gd name="T17" fmla="*/ 48 w 48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192">
                      <a:moveTo>
                        <a:pt x="0" y="48"/>
                      </a:moveTo>
                      <a:lnTo>
                        <a:pt x="48" y="0"/>
                      </a:lnTo>
                      <a:lnTo>
                        <a:pt x="48" y="144"/>
                      </a:lnTo>
                      <a:lnTo>
                        <a:pt x="0" y="192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99DD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4" name="Rectangle 43"/>
                <p:cNvSpPr>
                  <a:spLocks noChangeArrowheads="1"/>
                </p:cNvSpPr>
                <p:nvPr/>
              </p:nvSpPr>
              <p:spPr bwMode="auto">
                <a:xfrm>
                  <a:off x="949" y="233"/>
                  <a:ext cx="0" cy="94"/>
                </a:xfrm>
                <a:prstGeom prst="rect">
                  <a:avLst/>
                </a:prstGeom>
                <a:solidFill>
                  <a:srgbClr val="99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ＭＳ Ｐゴシック" pitchFamily="-112" charset="-128"/>
                      <a:cs typeface="+mn-cs"/>
                    </a:defRPr>
                  </a:lvl9pPr>
                </a:lstStyle>
                <a:p>
                  <a:endParaRPr lang="en-US" sz="1000">
                    <a:latin typeface="Verdana" pitchFamily="-112" charset="0"/>
                  </a:endParaRPr>
                </a:p>
              </p:txBody>
            </p:sp>
          </p:grpSp>
        </p:grpSp>
        <p:sp>
          <p:nvSpPr>
            <p:cNvPr id="31" name="Text Box 247"/>
            <p:cNvSpPr txBox="1">
              <a:spLocks noChangeArrowheads="1"/>
            </p:cNvSpPr>
            <p:nvPr/>
          </p:nvSpPr>
          <p:spPr bwMode="auto">
            <a:xfrm>
              <a:off x="3573648" y="3590594"/>
              <a:ext cx="622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r>
                <a:rPr lang="en-US" sz="1000">
                  <a:latin typeface="Verdana" pitchFamily="-112" charset="0"/>
                </a:rPr>
                <a:t>location 1</a:t>
              </a:r>
            </a:p>
          </p:txBody>
        </p:sp>
        <p:sp>
          <p:nvSpPr>
            <p:cNvPr id="32" name="Text Box 248"/>
            <p:cNvSpPr txBox="1">
              <a:spLocks noChangeArrowheads="1"/>
            </p:cNvSpPr>
            <p:nvPr/>
          </p:nvSpPr>
          <p:spPr bwMode="auto">
            <a:xfrm>
              <a:off x="4302311" y="3589007"/>
              <a:ext cx="622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+mn-cs"/>
                </a:defRPr>
              </a:lvl9pPr>
            </a:lstStyle>
            <a:p>
              <a:r>
                <a:rPr lang="en-US" sz="1000">
                  <a:latin typeface="Verdana" pitchFamily="-112" charset="0"/>
                </a:rPr>
                <a:t>location 2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3134" y="6581001"/>
            <a:ext cx="4416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Dana </a:t>
            </a:r>
            <a:r>
              <a:rPr lang="en-US" sz="1200" b="0" dirty="0" err="1" smtClean="0">
                <a:latin typeface="+mn-lt"/>
              </a:rPr>
              <a:t>Nau</a:t>
            </a:r>
            <a:r>
              <a:rPr lang="en-US" sz="1200" b="0" dirty="0" smtClean="0">
                <a:latin typeface="+mn-lt"/>
              </a:rPr>
              <a:t>: This </a:t>
            </a:r>
            <a:r>
              <a:rPr lang="en-US" sz="1200" b="0" dirty="0">
                <a:latin typeface="+mn-lt"/>
              </a:rPr>
              <a:t>work is licensed under a </a:t>
            </a:r>
            <a:r>
              <a:rPr lang="en-US" sz="1200" b="0" dirty="0">
                <a:latin typeface="+mn-lt"/>
                <a:hlinkClick r:id="rId3"/>
              </a:rPr>
              <a:t>Creative Commons License</a:t>
            </a:r>
            <a:r>
              <a:rPr lang="en-US" sz="1200" b="0" dirty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986"/>
          <a:stretch>
            <a:fillRect/>
          </a:stretch>
        </p:blipFill>
        <p:spPr bwMode="auto">
          <a:xfrm>
            <a:off x="4763204" y="3441290"/>
            <a:ext cx="4062796" cy="304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8034" name="Picture 2" descr="http://www.imada.sdu.dk/~marco/Teaching/AY2011-2012/DM828/Assignments/A1/maz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66621"/>
            <a:ext cx="3095860" cy="30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79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 Planning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06513"/>
            <a:ext cx="8991600" cy="4057650"/>
          </a:xfrm>
        </p:spPr>
        <p:txBody>
          <a:bodyPr/>
          <a:lstStyle/>
          <a:p>
            <a:r>
              <a:rPr lang="en-US" dirty="0" smtClean="0"/>
              <a:t>Description of initial state of world</a:t>
            </a:r>
          </a:p>
          <a:p>
            <a:pPr lvl="1"/>
            <a:r>
              <a:rPr lang="en-US" dirty="0" smtClean="0"/>
              <a:t>Set of propositions</a:t>
            </a:r>
          </a:p>
          <a:p>
            <a:pPr lvl="1"/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/>
              <a:t>Description of goal:</a:t>
            </a:r>
            <a:endParaRPr lang="en-US" b="1" dirty="0" smtClean="0"/>
          </a:p>
          <a:p>
            <a:pPr lvl="1"/>
            <a:r>
              <a:rPr lang="en-US" dirty="0" smtClean="0"/>
              <a:t>E.g., Logical conjunction </a:t>
            </a:r>
          </a:p>
          <a:p>
            <a:pPr lvl="1"/>
            <a:r>
              <a:rPr lang="en-US" dirty="0" smtClean="0"/>
              <a:t>Any world satisfying conjunction is a goal</a:t>
            </a:r>
          </a:p>
          <a:p>
            <a:endParaRPr lang="en-US" i="1" dirty="0" smtClean="0"/>
          </a:p>
          <a:p>
            <a:r>
              <a:rPr lang="en-US" dirty="0" smtClean="0"/>
              <a:t>Description of available 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8DC23-2AD9-4905-8138-CDC88E702567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6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7888"/>
          </a:xfrm>
        </p:spPr>
        <p:txBody>
          <a:bodyPr/>
          <a:lstStyle/>
          <a:p>
            <a:r>
              <a:rPr lang="en-US" smtClean="0"/>
              <a:t>Classical Planning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81088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800" dirty="0" smtClean="0"/>
              <a:t>Simplifying assumptions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Atomic time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Agent is omniscient (no sensing necessary). 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Agent is sole cause of change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Actions have deterministic effects</a:t>
            </a:r>
          </a:p>
          <a:p>
            <a:pPr lvl="1">
              <a:lnSpc>
                <a:spcPct val="75000"/>
              </a:lnSpc>
            </a:pPr>
            <a:endParaRPr lang="en-US" sz="2400" dirty="0" smtClean="0"/>
          </a:p>
          <a:p>
            <a:pPr>
              <a:lnSpc>
                <a:spcPct val="75000"/>
              </a:lnSpc>
            </a:pPr>
            <a:r>
              <a:rPr lang="en-US" sz="2800" dirty="0" smtClean="0"/>
              <a:t>STRIPS representation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World = set of true propositions (conjunction)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Actions: </a:t>
            </a:r>
          </a:p>
          <a:p>
            <a:pPr lvl="2">
              <a:lnSpc>
                <a:spcPct val="75000"/>
              </a:lnSpc>
            </a:pPr>
            <a:r>
              <a:rPr lang="en-US" sz="2000" dirty="0" smtClean="0"/>
              <a:t>Precondition: (conjunction of </a:t>
            </a:r>
            <a:r>
              <a:rPr lang="en-US" sz="2000" i="1" dirty="0" smtClean="0"/>
              <a:t>positive</a:t>
            </a:r>
            <a:r>
              <a:rPr lang="en-US" sz="2000" dirty="0" smtClean="0"/>
              <a:t> literals, no functions)</a:t>
            </a:r>
          </a:p>
          <a:p>
            <a:pPr lvl="2">
              <a:lnSpc>
                <a:spcPct val="75000"/>
              </a:lnSpc>
            </a:pPr>
            <a:r>
              <a:rPr lang="en-US" sz="2000" dirty="0" smtClean="0"/>
              <a:t>Effects (conjunction of literals, no functions)</a:t>
            </a:r>
          </a:p>
          <a:p>
            <a:pPr lvl="1">
              <a:lnSpc>
                <a:spcPct val="75000"/>
              </a:lnSpc>
            </a:pPr>
            <a:r>
              <a:rPr lang="en-US" sz="2400" dirty="0" smtClean="0"/>
              <a:t>Goal = conjunction of </a:t>
            </a:r>
            <a:r>
              <a:rPr lang="en-US" sz="2400" i="1" dirty="0" smtClean="0"/>
              <a:t>positive</a:t>
            </a:r>
            <a:r>
              <a:rPr lang="en-US" sz="2400" dirty="0" smtClean="0"/>
              <a:t> literals</a:t>
            </a:r>
          </a:p>
          <a:p>
            <a:pPr marL="457200" lvl="1" indent="0">
              <a:lnSpc>
                <a:spcPct val="75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400" dirty="0" smtClean="0"/>
              <a:t>on(A,B) </a:t>
            </a:r>
            <a:r>
              <a:rPr lang="en-US" sz="2400" dirty="0" smtClean="0">
                <a:sym typeface="Symbol"/>
              </a:rPr>
              <a:t> on(B, C)</a:t>
            </a:r>
            <a:endParaRPr lang="en-US" sz="2400" dirty="0" smtClean="0"/>
          </a:p>
          <a:p>
            <a:pPr lvl="1">
              <a:lnSpc>
                <a:spcPct val="75000"/>
              </a:lnSpc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F3792-FE9C-4835-858E-62954F45A7A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115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9213"/>
            <a:ext cx="8229600" cy="1143000"/>
          </a:xfrm>
        </p:spPr>
        <p:txBody>
          <a:bodyPr/>
          <a:lstStyle/>
          <a:p>
            <a:r>
              <a:rPr lang="en-US" smtClean="0"/>
              <a:t>Planning as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2500"/>
            <a:ext cx="9144000" cy="41148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Forward Search in ? Space</a:t>
            </a:r>
          </a:p>
          <a:p>
            <a:pPr lvl="1"/>
            <a:r>
              <a:rPr lang="en-US" sz="2400" smtClean="0"/>
              <a:t>World State Space</a:t>
            </a:r>
          </a:p>
          <a:p>
            <a:pPr lvl="1"/>
            <a:r>
              <a:rPr lang="en-US" sz="2400" smtClean="0"/>
              <a:t>start from start state; look for a state with goal property</a:t>
            </a:r>
          </a:p>
          <a:p>
            <a:pPr lvl="2"/>
            <a:r>
              <a:rPr lang="en-US" sz="2000" smtClean="0"/>
              <a:t>dfs/bfs</a:t>
            </a:r>
          </a:p>
          <a:p>
            <a:pPr lvl="2"/>
            <a:r>
              <a:rPr lang="en-US" sz="2000" smtClean="0"/>
              <a:t>A*</a:t>
            </a:r>
          </a:p>
          <a:p>
            <a:r>
              <a:rPr lang="en-US" smtClean="0">
                <a:solidFill>
                  <a:srgbClr val="FF0000"/>
                </a:solidFill>
              </a:rPr>
              <a:t>Backward Search in ? Space</a:t>
            </a:r>
          </a:p>
          <a:p>
            <a:pPr lvl="1"/>
            <a:r>
              <a:rPr lang="en-US" sz="2400" smtClean="0"/>
              <a:t>Subgoal Space</a:t>
            </a:r>
          </a:p>
          <a:p>
            <a:pPr lvl="1"/>
            <a:r>
              <a:rPr lang="en-US" sz="2400" smtClean="0"/>
              <a:t>start from goal conjunction; look for subgoal that holds in initial state</a:t>
            </a:r>
          </a:p>
          <a:p>
            <a:pPr lvl="2"/>
            <a:r>
              <a:rPr lang="en-US" sz="2000" smtClean="0"/>
              <a:t>dfs/bfs/A*</a:t>
            </a:r>
          </a:p>
          <a:p>
            <a:r>
              <a:rPr lang="en-US" smtClean="0">
                <a:solidFill>
                  <a:srgbClr val="FF0000"/>
                </a:solidFill>
              </a:rPr>
              <a:t>Local Search in ? Space</a:t>
            </a:r>
          </a:p>
          <a:p>
            <a:pPr lvl="1"/>
            <a:r>
              <a:rPr lang="en-US" smtClean="0"/>
              <a:t>Plan Space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8587B-2C6C-4B25-AB3A-B476F69140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2949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79400"/>
            <a:ext cx="9144000" cy="609600"/>
          </a:xfrm>
        </p:spPr>
        <p:txBody>
          <a:bodyPr/>
          <a:lstStyle/>
          <a:p>
            <a:r>
              <a:rPr lang="en-US" sz="4000" smtClean="0"/>
              <a:t>Forward World-Space Search</a:t>
            </a:r>
          </a:p>
        </p:txBody>
      </p:sp>
      <p:sp>
        <p:nvSpPr>
          <p:cNvPr id="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Daniel S. Weld</a:t>
            </a:r>
          </a:p>
        </p:txBody>
      </p:sp>
      <p:sp>
        <p:nvSpPr>
          <p:cNvPr id="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FC16B-9EB0-4E48-B1D8-6F23CAEAD1D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7" name="Oval 3"/>
          <p:cNvSpPr>
            <a:spLocks noChangeArrowheads="1"/>
          </p:cNvSpPr>
          <p:nvPr/>
        </p:nvSpPr>
        <p:spPr bwMode="auto">
          <a:xfrm>
            <a:off x="533400" y="2895600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609600" y="3200400"/>
            <a:ext cx="1066800" cy="762000"/>
            <a:chOff x="576" y="3072"/>
            <a:chExt cx="672" cy="480"/>
          </a:xfrm>
        </p:grpSpPr>
        <p:sp>
          <p:nvSpPr>
            <p:cNvPr id="18540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41" name="Group 6"/>
            <p:cNvGrpSpPr>
              <a:grpSpLocks/>
            </p:cNvGrpSpPr>
            <p:nvPr/>
          </p:nvGrpSpPr>
          <p:grpSpPr bwMode="auto">
            <a:xfrm>
              <a:off x="624" y="3264"/>
              <a:ext cx="255" cy="288"/>
              <a:chOff x="528" y="3168"/>
              <a:chExt cx="255" cy="288"/>
            </a:xfrm>
          </p:grpSpPr>
          <p:sp>
            <p:nvSpPr>
              <p:cNvPr id="18548" name="Rectangle 7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9" name="Text Box 8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 dirty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8542" name="Group 9"/>
            <p:cNvGrpSpPr>
              <a:grpSpLocks/>
            </p:cNvGrpSpPr>
            <p:nvPr/>
          </p:nvGrpSpPr>
          <p:grpSpPr bwMode="auto">
            <a:xfrm>
              <a:off x="624" y="3072"/>
              <a:ext cx="244" cy="288"/>
              <a:chOff x="528" y="3168"/>
              <a:chExt cx="244" cy="288"/>
            </a:xfrm>
          </p:grpSpPr>
          <p:sp>
            <p:nvSpPr>
              <p:cNvPr id="18546" name="Rectangle 1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7" name="Text Box 11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18543" name="Group 12"/>
            <p:cNvGrpSpPr>
              <a:grpSpLocks/>
            </p:cNvGrpSpPr>
            <p:nvPr/>
          </p:nvGrpSpPr>
          <p:grpSpPr bwMode="auto">
            <a:xfrm>
              <a:off x="912" y="3264"/>
              <a:ext cx="244" cy="288"/>
              <a:chOff x="528" y="3168"/>
              <a:chExt cx="244" cy="288"/>
            </a:xfrm>
          </p:grpSpPr>
          <p:sp>
            <p:nvSpPr>
              <p:cNvPr id="18544" name="Rectangle 1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5" name="Text Box 14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B</a:t>
                </a:r>
              </a:p>
            </p:txBody>
          </p:sp>
        </p:grpSp>
      </p:grpSp>
      <p:grpSp>
        <p:nvGrpSpPr>
          <p:cNvPr id="18439" name="Group 15"/>
          <p:cNvGrpSpPr>
            <a:grpSpLocks/>
          </p:cNvGrpSpPr>
          <p:nvPr/>
        </p:nvGrpSpPr>
        <p:grpSpPr bwMode="auto">
          <a:xfrm>
            <a:off x="914400" y="2895600"/>
            <a:ext cx="381000" cy="152400"/>
            <a:chOff x="816" y="3120"/>
            <a:chExt cx="240" cy="96"/>
          </a:xfrm>
        </p:grpSpPr>
        <p:sp>
          <p:nvSpPr>
            <p:cNvPr id="18535" name="Line 16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Line 17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Line 18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Line 19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Line 20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7637" name="Oval 21"/>
          <p:cNvSpPr>
            <a:spLocks noChangeArrowheads="1"/>
          </p:cNvSpPr>
          <p:nvPr/>
        </p:nvSpPr>
        <p:spPr bwMode="auto">
          <a:xfrm>
            <a:off x="2514600" y="4191000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38" name="Line 22"/>
          <p:cNvSpPr>
            <a:spLocks noChangeShapeType="1"/>
          </p:cNvSpPr>
          <p:nvPr/>
        </p:nvSpPr>
        <p:spPr bwMode="auto">
          <a:xfrm>
            <a:off x="2590800" y="5181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895600" y="4191000"/>
            <a:ext cx="381000" cy="152400"/>
            <a:chOff x="816" y="3120"/>
            <a:chExt cx="240" cy="96"/>
          </a:xfrm>
        </p:grpSpPr>
        <p:sp>
          <p:nvSpPr>
            <p:cNvPr id="18530" name="Line 24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Line 25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Line 26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3" name="Line 27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" name="Line 28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2590800" y="1981200"/>
            <a:ext cx="1143000" cy="1219200"/>
            <a:chOff x="1632" y="1008"/>
            <a:chExt cx="720" cy="768"/>
          </a:xfrm>
        </p:grpSpPr>
        <p:sp>
          <p:nvSpPr>
            <p:cNvPr id="18522" name="Oval 30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Line 31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24" name="Group 32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18525" name="Line 33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6" name="Line 34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7" name="Line 35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8" name="Line 36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9" name="Line 37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876800" y="1447800"/>
            <a:ext cx="1143000" cy="1219200"/>
            <a:chOff x="1632" y="1008"/>
            <a:chExt cx="720" cy="768"/>
          </a:xfrm>
        </p:grpSpPr>
        <p:sp>
          <p:nvSpPr>
            <p:cNvPr id="18514" name="Oval 39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Line 40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16" name="Group 41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18517" name="Line 42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8" name="Line 43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9" name="Line 44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0" name="Line 45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1" name="Line 46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4953000" y="3352800"/>
            <a:ext cx="1143000" cy="1219200"/>
            <a:chOff x="1632" y="1008"/>
            <a:chExt cx="720" cy="768"/>
          </a:xfrm>
        </p:grpSpPr>
        <p:sp>
          <p:nvSpPr>
            <p:cNvPr id="18506" name="Oval 48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Line 49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08" name="Group 50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18509" name="Line 51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0" name="Line 52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1" name="Line 53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2" name="Line 54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3" name="Line 55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4876800" y="5334000"/>
            <a:ext cx="1143000" cy="1219200"/>
            <a:chOff x="1632" y="1008"/>
            <a:chExt cx="720" cy="768"/>
          </a:xfrm>
        </p:grpSpPr>
        <p:sp>
          <p:nvSpPr>
            <p:cNvPr id="18498" name="Oval 57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Line 58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00" name="Group 59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18501" name="Line 60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2" name="Line 61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3" name="Line 62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4" name="Line 63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5" name="Line 64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07681" name="Line 65"/>
          <p:cNvSpPr>
            <a:spLocks noChangeShapeType="1"/>
          </p:cNvSpPr>
          <p:nvPr/>
        </p:nvSpPr>
        <p:spPr bwMode="auto">
          <a:xfrm flipV="1">
            <a:off x="1676400" y="2819400"/>
            <a:ext cx="8382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2" name="Line 66"/>
          <p:cNvSpPr>
            <a:spLocks noChangeShapeType="1"/>
          </p:cNvSpPr>
          <p:nvPr/>
        </p:nvSpPr>
        <p:spPr bwMode="auto">
          <a:xfrm>
            <a:off x="1600200" y="3962400"/>
            <a:ext cx="9144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3" name="Line 67"/>
          <p:cNvSpPr>
            <a:spLocks noChangeShapeType="1"/>
          </p:cNvSpPr>
          <p:nvPr/>
        </p:nvSpPr>
        <p:spPr bwMode="auto">
          <a:xfrm flipV="1">
            <a:off x="3733800" y="2209800"/>
            <a:ext cx="9906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4" name="Line 68"/>
          <p:cNvSpPr>
            <a:spLocks noChangeShapeType="1"/>
          </p:cNvSpPr>
          <p:nvPr/>
        </p:nvSpPr>
        <p:spPr bwMode="auto">
          <a:xfrm>
            <a:off x="3581400" y="5181600"/>
            <a:ext cx="1143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5" name="Line 69"/>
          <p:cNvSpPr>
            <a:spLocks noChangeShapeType="1"/>
          </p:cNvSpPr>
          <p:nvPr/>
        </p:nvSpPr>
        <p:spPr bwMode="auto">
          <a:xfrm>
            <a:off x="6172200" y="1981200"/>
            <a:ext cx="457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6" name="Line 70"/>
          <p:cNvSpPr>
            <a:spLocks noChangeShapeType="1"/>
          </p:cNvSpPr>
          <p:nvPr/>
        </p:nvSpPr>
        <p:spPr bwMode="auto">
          <a:xfrm>
            <a:off x="6172200" y="3962400"/>
            <a:ext cx="457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7" name="Line 71"/>
          <p:cNvSpPr>
            <a:spLocks noChangeShapeType="1"/>
          </p:cNvSpPr>
          <p:nvPr/>
        </p:nvSpPr>
        <p:spPr bwMode="auto">
          <a:xfrm>
            <a:off x="6096000" y="5943600"/>
            <a:ext cx="45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8" name="Line 72"/>
          <p:cNvSpPr>
            <a:spLocks noChangeShapeType="1"/>
          </p:cNvSpPr>
          <p:nvPr/>
        </p:nvSpPr>
        <p:spPr bwMode="auto">
          <a:xfrm>
            <a:off x="6172200" y="57150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89" name="Line 73"/>
          <p:cNvSpPr>
            <a:spLocks noChangeShapeType="1"/>
          </p:cNvSpPr>
          <p:nvPr/>
        </p:nvSpPr>
        <p:spPr bwMode="auto">
          <a:xfrm>
            <a:off x="6172200" y="38100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7690" name="Line 74"/>
          <p:cNvSpPr>
            <a:spLocks noChangeShapeType="1"/>
          </p:cNvSpPr>
          <p:nvPr/>
        </p:nvSpPr>
        <p:spPr bwMode="auto">
          <a:xfrm>
            <a:off x="6096000" y="1828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Oval 75"/>
          <p:cNvSpPr>
            <a:spLocks noChangeArrowheads="1"/>
          </p:cNvSpPr>
          <p:nvPr/>
        </p:nvSpPr>
        <p:spPr bwMode="auto">
          <a:xfrm>
            <a:off x="7772400" y="3124200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Line 76"/>
          <p:cNvSpPr>
            <a:spLocks noChangeShapeType="1"/>
          </p:cNvSpPr>
          <p:nvPr/>
        </p:nvSpPr>
        <p:spPr bwMode="auto">
          <a:xfrm>
            <a:off x="7924800" y="4267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59" name="Group 77"/>
          <p:cNvGrpSpPr>
            <a:grpSpLocks/>
          </p:cNvGrpSpPr>
          <p:nvPr/>
        </p:nvGrpSpPr>
        <p:grpSpPr bwMode="auto">
          <a:xfrm>
            <a:off x="8077200" y="3886200"/>
            <a:ext cx="387350" cy="457200"/>
            <a:chOff x="528" y="3168"/>
            <a:chExt cx="244" cy="288"/>
          </a:xfrm>
        </p:grpSpPr>
        <p:sp>
          <p:nvSpPr>
            <p:cNvPr id="18496" name="Rectangle 78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Text Box 79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18460" name="Group 80"/>
          <p:cNvGrpSpPr>
            <a:grpSpLocks/>
          </p:cNvGrpSpPr>
          <p:nvPr/>
        </p:nvGrpSpPr>
        <p:grpSpPr bwMode="auto">
          <a:xfrm>
            <a:off x="8077200" y="3581400"/>
            <a:ext cx="387350" cy="457200"/>
            <a:chOff x="528" y="3168"/>
            <a:chExt cx="244" cy="288"/>
          </a:xfrm>
        </p:grpSpPr>
        <p:sp>
          <p:nvSpPr>
            <p:cNvPr id="18494" name="Rectangle 81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Text Box 82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8461" name="Group 83"/>
          <p:cNvGrpSpPr>
            <a:grpSpLocks/>
          </p:cNvGrpSpPr>
          <p:nvPr/>
        </p:nvGrpSpPr>
        <p:grpSpPr bwMode="auto">
          <a:xfrm>
            <a:off x="8077200" y="3276600"/>
            <a:ext cx="404813" cy="457200"/>
            <a:chOff x="528" y="3168"/>
            <a:chExt cx="255" cy="288"/>
          </a:xfrm>
        </p:grpSpPr>
        <p:sp>
          <p:nvSpPr>
            <p:cNvPr id="18492" name="Rectangle 84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Text Box 85"/>
            <p:cNvSpPr txBox="1">
              <a:spLocks noChangeArrowheads="1"/>
            </p:cNvSpPr>
            <p:nvPr/>
          </p:nvSpPr>
          <p:spPr bwMode="auto">
            <a:xfrm>
              <a:off x="528" y="31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18462" name="Group 86"/>
          <p:cNvGrpSpPr>
            <a:grpSpLocks/>
          </p:cNvGrpSpPr>
          <p:nvPr/>
        </p:nvGrpSpPr>
        <p:grpSpPr bwMode="auto">
          <a:xfrm>
            <a:off x="8458200" y="3276600"/>
            <a:ext cx="381000" cy="152400"/>
            <a:chOff x="816" y="3120"/>
            <a:chExt cx="240" cy="96"/>
          </a:xfrm>
        </p:grpSpPr>
        <p:sp>
          <p:nvSpPr>
            <p:cNvPr id="18487" name="Line 87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Line 88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89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90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91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63" name="Text Box 92"/>
          <p:cNvSpPr txBox="1">
            <a:spLocks noChangeArrowheads="1"/>
          </p:cNvSpPr>
          <p:nvPr/>
        </p:nvSpPr>
        <p:spPr bwMode="auto">
          <a:xfrm>
            <a:off x="152400" y="1905000"/>
            <a:ext cx="927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 i="1">
                <a:latin typeface="Times New Roman" pitchFamily="18" charset="0"/>
              </a:rPr>
              <a:t>Initial</a:t>
            </a:r>
          </a:p>
          <a:p>
            <a:pPr eaLnBrk="1" hangingPunct="1"/>
            <a:r>
              <a:rPr lang="en-US" b="0" i="1">
                <a:latin typeface="Times New Roman" pitchFamily="18" charset="0"/>
              </a:rPr>
              <a:t>State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8464" name="Text Box 93"/>
          <p:cNvSpPr txBox="1">
            <a:spLocks noChangeArrowheads="1"/>
          </p:cNvSpPr>
          <p:nvPr/>
        </p:nvSpPr>
        <p:spPr bwMode="auto">
          <a:xfrm>
            <a:off x="8001000" y="2209800"/>
            <a:ext cx="793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 i="1">
                <a:latin typeface="Times New Roman" pitchFamily="18" charset="0"/>
              </a:rPr>
              <a:t>Goal</a:t>
            </a:r>
          </a:p>
          <a:p>
            <a:pPr eaLnBrk="1" hangingPunct="1"/>
            <a:r>
              <a:rPr lang="en-US" b="0" i="1">
                <a:latin typeface="Times New Roman" pitchFamily="18" charset="0"/>
              </a:rPr>
              <a:t>State</a:t>
            </a:r>
            <a:endParaRPr lang="en-US" b="0">
              <a:latin typeface="Times New Roman" pitchFamily="18" charset="0"/>
            </a:endParaRPr>
          </a:p>
        </p:txBody>
      </p:sp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2628900" y="2057400"/>
            <a:ext cx="1066800" cy="990600"/>
            <a:chOff x="576" y="2928"/>
            <a:chExt cx="672" cy="624"/>
          </a:xfrm>
        </p:grpSpPr>
        <p:sp>
          <p:nvSpPr>
            <p:cNvPr id="18477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78" name="Group 6"/>
            <p:cNvGrpSpPr>
              <a:grpSpLocks/>
            </p:cNvGrpSpPr>
            <p:nvPr/>
          </p:nvGrpSpPr>
          <p:grpSpPr bwMode="auto">
            <a:xfrm>
              <a:off x="624" y="3264"/>
              <a:ext cx="255" cy="288"/>
              <a:chOff x="528" y="3168"/>
              <a:chExt cx="255" cy="288"/>
            </a:xfrm>
          </p:grpSpPr>
          <p:sp>
            <p:nvSpPr>
              <p:cNvPr id="18485" name="Rectangle 7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Text Box 8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8479" name="Group 9"/>
            <p:cNvGrpSpPr>
              <a:grpSpLocks/>
            </p:cNvGrpSpPr>
            <p:nvPr/>
          </p:nvGrpSpPr>
          <p:grpSpPr bwMode="auto">
            <a:xfrm>
              <a:off x="788" y="2928"/>
              <a:ext cx="244" cy="288"/>
              <a:chOff x="692" y="3024"/>
              <a:chExt cx="244" cy="288"/>
            </a:xfrm>
          </p:grpSpPr>
          <p:sp>
            <p:nvSpPr>
              <p:cNvPr id="18483" name="Rectangle 10"/>
              <p:cNvSpPr>
                <a:spLocks noChangeArrowheads="1"/>
              </p:cNvSpPr>
              <p:nvPr/>
            </p:nvSpPr>
            <p:spPr bwMode="auto">
              <a:xfrm>
                <a:off x="744" y="3048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Text Box 11"/>
              <p:cNvSpPr txBox="1">
                <a:spLocks noChangeArrowheads="1"/>
              </p:cNvSpPr>
              <p:nvPr/>
            </p:nvSpPr>
            <p:spPr bwMode="auto">
              <a:xfrm>
                <a:off x="692" y="3024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18480" name="Group 12"/>
            <p:cNvGrpSpPr>
              <a:grpSpLocks/>
            </p:cNvGrpSpPr>
            <p:nvPr/>
          </p:nvGrpSpPr>
          <p:grpSpPr bwMode="auto">
            <a:xfrm>
              <a:off x="912" y="3264"/>
              <a:ext cx="244" cy="288"/>
              <a:chOff x="528" y="3168"/>
              <a:chExt cx="244" cy="288"/>
            </a:xfrm>
          </p:grpSpPr>
          <p:sp>
            <p:nvSpPr>
              <p:cNvPr id="18481" name="Rectangle 1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Text Box 14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B</a:t>
                </a:r>
              </a:p>
            </p:txBody>
          </p:sp>
        </p:grpSp>
      </p:grpSp>
      <p:grpSp>
        <p:nvGrpSpPr>
          <p:cNvPr id="24" name="Group 4"/>
          <p:cNvGrpSpPr>
            <a:grpSpLocks/>
          </p:cNvGrpSpPr>
          <p:nvPr/>
        </p:nvGrpSpPr>
        <p:grpSpPr bwMode="auto">
          <a:xfrm>
            <a:off x="2590800" y="4267200"/>
            <a:ext cx="1066800" cy="990600"/>
            <a:chOff x="576" y="2928"/>
            <a:chExt cx="672" cy="624"/>
          </a:xfrm>
        </p:grpSpPr>
        <p:sp>
          <p:nvSpPr>
            <p:cNvPr id="18467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68" name="Group 6"/>
            <p:cNvGrpSpPr>
              <a:grpSpLocks/>
            </p:cNvGrpSpPr>
            <p:nvPr/>
          </p:nvGrpSpPr>
          <p:grpSpPr bwMode="auto">
            <a:xfrm>
              <a:off x="624" y="3264"/>
              <a:ext cx="255" cy="288"/>
              <a:chOff x="528" y="3168"/>
              <a:chExt cx="255" cy="288"/>
            </a:xfrm>
          </p:grpSpPr>
          <p:sp>
            <p:nvSpPr>
              <p:cNvPr id="18475" name="Rectangle 7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Text Box 8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18469" name="Group 9"/>
            <p:cNvGrpSpPr>
              <a:grpSpLocks/>
            </p:cNvGrpSpPr>
            <p:nvPr/>
          </p:nvGrpSpPr>
          <p:grpSpPr bwMode="auto">
            <a:xfrm>
              <a:off x="624" y="3072"/>
              <a:ext cx="244" cy="288"/>
              <a:chOff x="528" y="3168"/>
              <a:chExt cx="244" cy="288"/>
            </a:xfrm>
          </p:grpSpPr>
          <p:sp>
            <p:nvSpPr>
              <p:cNvPr id="18473" name="Rectangle 1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Text Box 11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18470" name="Group 12"/>
            <p:cNvGrpSpPr>
              <a:grpSpLocks/>
            </p:cNvGrpSpPr>
            <p:nvPr/>
          </p:nvGrpSpPr>
          <p:grpSpPr bwMode="auto">
            <a:xfrm>
              <a:off x="781" y="2928"/>
              <a:ext cx="265" cy="252"/>
              <a:chOff x="397" y="2832"/>
              <a:chExt cx="265" cy="252"/>
            </a:xfrm>
          </p:grpSpPr>
          <p:sp>
            <p:nvSpPr>
              <p:cNvPr id="18471" name="Rectangle 13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Text Box 14"/>
              <p:cNvSpPr txBox="1">
                <a:spLocks noChangeArrowheads="1"/>
              </p:cNvSpPr>
              <p:nvPr/>
            </p:nvSpPr>
            <p:spPr bwMode="auto">
              <a:xfrm>
                <a:off x="397" y="2832"/>
                <a:ext cx="26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 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29312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37" grpId="0" animBg="1"/>
      <p:bldP spid="1007638" grpId="0" animBg="1"/>
      <p:bldP spid="1007681" grpId="0" animBg="1"/>
      <p:bldP spid="1007682" grpId="0" animBg="1"/>
      <p:bldP spid="1007683" grpId="0" animBg="1"/>
      <p:bldP spid="1007684" grpId="0" animBg="1"/>
      <p:bldP spid="1007685" grpId="0" animBg="1"/>
      <p:bldP spid="1007686" grpId="0" animBg="1"/>
      <p:bldP spid="1007687" grpId="0" animBg="1"/>
      <p:bldP spid="1007688" grpId="0" animBg="1"/>
      <p:bldP spid="1007689" grpId="0" animBg="1"/>
      <p:bldP spid="10076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964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smtClean="0"/>
              <a:t>Forward State-Space Search</a:t>
            </a:r>
            <a:endParaRPr lang="en-US" smtClean="0"/>
          </a:p>
        </p:txBody>
      </p:sp>
      <p:sp>
        <p:nvSpPr>
          <p:cNvPr id="24581" name="Rectangle 82"/>
          <p:cNvSpPr>
            <a:spLocks noGrp="1" noChangeArrowheads="1"/>
          </p:cNvSpPr>
          <p:nvPr>
            <p:ph idx="1"/>
          </p:nvPr>
        </p:nvSpPr>
        <p:spPr>
          <a:xfrm>
            <a:off x="179388" y="1201738"/>
            <a:ext cx="8964612" cy="5184775"/>
          </a:xfrm>
        </p:spPr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Initial state</a:t>
            </a:r>
            <a:r>
              <a:rPr lang="en-US" dirty="0" smtClean="0"/>
              <a:t>: set of positive ground literals </a:t>
            </a:r>
          </a:p>
          <a:p>
            <a:pPr lvl="1"/>
            <a:r>
              <a:rPr lang="en-US" dirty="0" smtClean="0"/>
              <a:t>CWA: literals not appearing are false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Actions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applicable if preconditions satisfied</a:t>
            </a:r>
          </a:p>
          <a:p>
            <a:pPr lvl="1"/>
            <a:r>
              <a:rPr lang="en-US" dirty="0" smtClean="0"/>
              <a:t>add positive effect literals</a:t>
            </a:r>
          </a:p>
          <a:p>
            <a:pPr lvl="1"/>
            <a:r>
              <a:rPr lang="en-US" dirty="0" smtClean="0"/>
              <a:t>remove negative effect literals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Goal test</a:t>
            </a:r>
            <a:r>
              <a:rPr lang="en-US" dirty="0" smtClean="0"/>
              <a:t>: does state logically satisfy goal?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Step cost</a:t>
            </a:r>
            <a:r>
              <a:rPr lang="en-US" dirty="0" smtClean="0"/>
              <a:t>: typically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E6AB6-D62D-4E62-B15D-D03AB330B117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23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Popular Application</a:t>
            </a:r>
          </a:p>
        </p:txBody>
      </p:sp>
      <p:pic>
        <p:nvPicPr>
          <p:cNvPr id="55299" name="Picture 1029" descr="mars-rover2003-b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24013" y="1417638"/>
            <a:ext cx="5867400" cy="5075237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8176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Mausam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21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r>
              <a:rPr lang="en-US" smtClean="0"/>
              <a:t>Complexity of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9188"/>
            <a:ext cx="91440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 of Search Space</a:t>
            </a:r>
          </a:p>
          <a:p>
            <a:pPr lvl="1">
              <a:defRPr/>
            </a:pPr>
            <a:r>
              <a:rPr lang="en-US" dirty="0" smtClean="0"/>
              <a:t>Size of the world state space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Size of World state space</a:t>
            </a:r>
          </a:p>
          <a:p>
            <a:pPr lvl="1">
              <a:defRPr/>
            </a:pPr>
            <a:r>
              <a:rPr lang="en-US" dirty="0" smtClean="0"/>
              <a:t>exponential in problem representation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What to do?</a:t>
            </a:r>
          </a:p>
          <a:p>
            <a:pPr lvl="1">
              <a:defRPr/>
            </a:pPr>
            <a:r>
              <a:rPr lang="en-US" dirty="0" smtClean="0"/>
              <a:t>Informative heuristic that can be computed in polynomial time!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EBA36-57EF-4D82-AC1F-0CC8B7EFFC2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729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964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smtClean="0"/>
              <a:t>Heuristics for State-Space Search</a:t>
            </a:r>
            <a:endParaRPr lang="en-US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31863"/>
            <a:ext cx="8964612" cy="518477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Count number of false goal propositions in current state</a:t>
            </a:r>
          </a:p>
          <a:p>
            <a:pPr marL="1146175" lvl="1" indent="-457200">
              <a:buFontTx/>
              <a:buNone/>
              <a:defRPr/>
            </a:pPr>
            <a:r>
              <a:rPr lang="en-US" sz="2400" dirty="0" smtClean="0">
                <a:solidFill>
                  <a:srgbClr val="063DE8"/>
                </a:solidFill>
              </a:rPr>
              <a:t>Admissible?</a:t>
            </a:r>
          </a:p>
          <a:p>
            <a:pPr marL="1146175" lvl="1" indent="-457200">
              <a:buFontTx/>
              <a:buNone/>
              <a:defRPr/>
            </a:pPr>
            <a:r>
              <a:rPr lang="en-US" sz="2400" dirty="0" smtClean="0">
                <a:solidFill>
                  <a:srgbClr val="063DE8"/>
                </a:solidFill>
              </a:rPr>
              <a:t>NO</a:t>
            </a:r>
          </a:p>
          <a:p>
            <a:pPr marL="1146175" lvl="1" indent="-457200">
              <a:buFontTx/>
              <a:buNone/>
              <a:defRPr/>
            </a:pPr>
            <a:endParaRPr lang="en-US" dirty="0" smtClean="0">
              <a:solidFill>
                <a:srgbClr val="063DE8"/>
              </a:solidFill>
            </a:endParaRPr>
          </a:p>
          <a:p>
            <a:pPr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Subgoal</a:t>
            </a:r>
            <a:r>
              <a:rPr lang="en-US" sz="2800" dirty="0" smtClean="0">
                <a:solidFill>
                  <a:srgbClr val="FF0000"/>
                </a:solidFill>
              </a:rPr>
              <a:t> independence assumption</a:t>
            </a:r>
            <a:r>
              <a:rPr lang="en-US" sz="2800" dirty="0" smtClean="0">
                <a:solidFill>
                  <a:srgbClr val="3333CC"/>
                </a:solidFill>
              </a:rPr>
              <a:t>: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Cost of solving conjunction is sum of cost of solving each </a:t>
            </a:r>
            <a:r>
              <a:rPr lang="en-US" sz="2400" dirty="0" err="1" smtClean="0">
                <a:solidFill>
                  <a:srgbClr val="3333CC"/>
                </a:solidFill>
              </a:rPr>
              <a:t>subgoal</a:t>
            </a:r>
            <a:r>
              <a:rPr lang="en-US" sz="2400" dirty="0" smtClean="0">
                <a:solidFill>
                  <a:srgbClr val="3333CC"/>
                </a:solidFill>
              </a:rPr>
              <a:t> independently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Optimistic: ignores negative interactions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Pessimistic: ignores redundancy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endParaRPr lang="en-US" sz="2400" dirty="0" smtClean="0">
              <a:solidFill>
                <a:srgbClr val="3333CC"/>
              </a:solidFill>
            </a:endParaRP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Admissible? No</a:t>
            </a:r>
          </a:p>
          <a:p>
            <a:pPr lvl="1">
              <a:lnSpc>
                <a:spcPct val="85000"/>
              </a:lnSpc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3333CC"/>
                </a:solidFill>
              </a:rPr>
              <a:t>Can you make this admissible?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32695-E799-4521-9A32-F8E53A265325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90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Heuristics for State Space Search (contd)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mtClean="0">
                <a:solidFill>
                  <a:srgbClr val="FF0000"/>
                </a:solidFill>
              </a:rPr>
              <a:t>Delete all preconditions from actions, solve easy relaxed problem, use length</a:t>
            </a:r>
          </a:p>
          <a:p>
            <a:pPr marL="1146175" lvl="1" indent="-457200">
              <a:buFontTx/>
              <a:buNone/>
            </a:pPr>
            <a:r>
              <a:rPr lang="en-US" smtClean="0">
                <a:solidFill>
                  <a:srgbClr val="063DE8"/>
                </a:solidFill>
              </a:rPr>
              <a:t>Admissible?</a:t>
            </a:r>
          </a:p>
          <a:p>
            <a:pPr marL="1146175" lvl="1" indent="-457200">
              <a:buFontTx/>
              <a:buNone/>
            </a:pPr>
            <a:r>
              <a:rPr lang="en-US" smtClean="0">
                <a:solidFill>
                  <a:srgbClr val="063DE8"/>
                </a:solidFill>
              </a:rPr>
              <a:t>YES</a:t>
            </a:r>
          </a:p>
          <a:p>
            <a:pPr marL="1146175" lvl="1" indent="-457200">
              <a:buFontTx/>
              <a:buNone/>
            </a:pPr>
            <a:endParaRPr lang="en-US" sz="2000" smtClean="0">
              <a:solidFill>
                <a:srgbClr val="063DE8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/>
          <a:p>
            <a:pPr algn="r">
              <a:defRPr/>
            </a:pPr>
            <a:r>
              <a:rPr lang="en-US" sz="1400"/>
              <a:t>CSE 573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554881E5-D929-44F6-B72B-B20D4826824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79670" y="3544215"/>
            <a:ext cx="560713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kern="0" dirty="0">
                <a:latin typeface="Palatino"/>
              </a:rPr>
              <a:t>:action pickup-table ?b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kern="0" dirty="0">
                <a:latin typeface="Palatino"/>
              </a:rPr>
              <a:t>	:</a:t>
            </a:r>
            <a:r>
              <a:rPr lang="en-US" kern="0" dirty="0" smtClean="0">
                <a:latin typeface="Palatino"/>
              </a:rPr>
              <a:t>precondition (and (</a:t>
            </a:r>
            <a:r>
              <a:rPr lang="en-US" kern="0" dirty="0">
                <a:latin typeface="Palatino"/>
              </a:rPr>
              <a:t>on-table ?b)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kern="0" dirty="0">
                <a:latin typeface="Palatino"/>
              </a:rPr>
              <a:t>		</a:t>
            </a:r>
            <a:r>
              <a:rPr lang="en-US" kern="0" dirty="0" smtClean="0">
                <a:latin typeface="Palatino"/>
              </a:rPr>
              <a:t>                           (</a:t>
            </a:r>
            <a:r>
              <a:rPr lang="en-US" kern="0" dirty="0">
                <a:latin typeface="Palatino"/>
              </a:rPr>
              <a:t>clear ?b)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kern="0" dirty="0">
                <a:latin typeface="Palatino"/>
              </a:rPr>
              <a:t>		</a:t>
            </a:r>
            <a:r>
              <a:rPr lang="en-US" kern="0" dirty="0" smtClean="0">
                <a:latin typeface="Palatino"/>
              </a:rPr>
              <a:t>                           (</a:t>
            </a:r>
            <a:r>
              <a:rPr lang="en-US" kern="0" dirty="0">
                <a:latin typeface="Palatino"/>
              </a:rPr>
              <a:t>arm-empty</a:t>
            </a:r>
            <a:r>
              <a:rPr lang="en-US" kern="0" dirty="0" smtClean="0">
                <a:latin typeface="Palatino"/>
              </a:rPr>
              <a:t>))</a:t>
            </a:r>
            <a:endParaRPr lang="en-US" kern="0" dirty="0">
              <a:latin typeface="Palatino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kern="0" dirty="0">
                <a:latin typeface="Palatino"/>
              </a:rPr>
              <a:t>	:</a:t>
            </a:r>
            <a:r>
              <a:rPr lang="en-US" kern="0" dirty="0" smtClean="0">
                <a:latin typeface="Palatino"/>
              </a:rPr>
              <a:t>effect (and (</a:t>
            </a:r>
            <a:r>
              <a:rPr lang="en-US" kern="0" dirty="0">
                <a:latin typeface="Palatino"/>
              </a:rPr>
              <a:t>holding ?b) 	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kern="0" dirty="0">
                <a:latin typeface="Palatino"/>
              </a:rPr>
              <a:t>		</a:t>
            </a:r>
            <a:r>
              <a:rPr lang="en-US" kern="0" dirty="0" smtClean="0">
                <a:latin typeface="Palatino"/>
              </a:rPr>
              <a:t>              (</a:t>
            </a:r>
            <a:r>
              <a:rPr lang="en-US" kern="0" dirty="0">
                <a:latin typeface="Palatino"/>
              </a:rPr>
              <a:t>not (on-table ?b))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kern="0" dirty="0">
                <a:latin typeface="Palatino"/>
              </a:rPr>
              <a:t>		</a:t>
            </a:r>
            <a:r>
              <a:rPr lang="en-US" kern="0" dirty="0" smtClean="0">
                <a:latin typeface="Palatino"/>
              </a:rPr>
              <a:t>              (</a:t>
            </a:r>
            <a:r>
              <a:rPr lang="en-US" kern="0" dirty="0">
                <a:latin typeface="Palatino"/>
              </a:rPr>
              <a:t>not (arm-empty</a:t>
            </a:r>
            <a:r>
              <a:rPr lang="en-US" kern="0" dirty="0" smtClean="0">
                <a:latin typeface="Palatino"/>
              </a:rPr>
              <a:t>)))</a:t>
            </a:r>
            <a:endParaRPr lang="en-US" kern="0" dirty="0">
              <a:latin typeface="Palatino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b="0" kern="0" dirty="0">
                <a:solidFill>
                  <a:srgbClr val="0033CC"/>
                </a:solidFill>
                <a:latin typeface="+mn-lt"/>
              </a:rPr>
              <a:t>	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25620" y="5694895"/>
            <a:ext cx="307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64025" y="6078945"/>
            <a:ext cx="307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9644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964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smtClean="0"/>
              <a:t>Backward Subgoal-Space Search </a:t>
            </a:r>
          </a:p>
        </p:txBody>
      </p:sp>
      <p:sp>
        <p:nvSpPr>
          <p:cNvPr id="23555" name="Rectangle 82"/>
          <p:cNvSpPr>
            <a:spLocks noGrp="1" noChangeArrowheads="1"/>
          </p:cNvSpPr>
          <p:nvPr>
            <p:ph idx="1"/>
          </p:nvPr>
        </p:nvSpPr>
        <p:spPr>
          <a:xfrm>
            <a:off x="179388" y="893763"/>
            <a:ext cx="6902450" cy="3613150"/>
          </a:xfrm>
        </p:spPr>
        <p:txBody>
          <a:bodyPr/>
          <a:lstStyle/>
          <a:p>
            <a:r>
              <a:rPr lang="en-US" smtClean="0"/>
              <a:t>Regression planning</a:t>
            </a:r>
          </a:p>
          <a:p>
            <a:r>
              <a:rPr lang="en-US" smtClean="0">
                <a:solidFill>
                  <a:srgbClr val="FF3300"/>
                </a:solidFill>
              </a:rPr>
              <a:t>Problem</a:t>
            </a:r>
            <a:r>
              <a:rPr lang="en-US" smtClean="0"/>
              <a:t>: Need to find predecessors of state</a:t>
            </a:r>
          </a:p>
          <a:p>
            <a:r>
              <a:rPr lang="en-US" smtClean="0">
                <a:solidFill>
                  <a:srgbClr val="FF3300"/>
                </a:solidFill>
              </a:rPr>
              <a:t>Problem</a:t>
            </a:r>
            <a:r>
              <a:rPr lang="en-US" smtClean="0"/>
              <a:t>: Many possible goal states are equally acceptable.</a:t>
            </a:r>
          </a:p>
          <a:p>
            <a:r>
              <a:rPr lang="en-US" smtClean="0"/>
              <a:t>From which one does one search?</a:t>
            </a:r>
          </a:p>
        </p:txBody>
      </p:sp>
      <p:sp>
        <p:nvSpPr>
          <p:cNvPr id="10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1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8E1F1-AD0C-4BA1-860B-34C555917A8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pSp>
        <p:nvGrpSpPr>
          <p:cNvPr id="23558" name="Group 3"/>
          <p:cNvGrpSpPr>
            <a:grpSpLocks/>
          </p:cNvGrpSpPr>
          <p:nvPr/>
        </p:nvGrpSpPr>
        <p:grpSpPr bwMode="auto">
          <a:xfrm>
            <a:off x="7924800" y="1828800"/>
            <a:ext cx="404813" cy="457200"/>
            <a:chOff x="528" y="3168"/>
            <a:chExt cx="255" cy="288"/>
          </a:xfrm>
        </p:grpSpPr>
        <p:sp>
          <p:nvSpPr>
            <p:cNvPr id="23659" name="Rectangle 4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0" name="Text Box 5"/>
            <p:cNvSpPr txBox="1">
              <a:spLocks noChangeArrowheads="1"/>
            </p:cNvSpPr>
            <p:nvPr/>
          </p:nvSpPr>
          <p:spPr bwMode="auto">
            <a:xfrm>
              <a:off x="528" y="31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3559" name="Line 6"/>
          <p:cNvSpPr>
            <a:spLocks noChangeShapeType="1"/>
          </p:cNvSpPr>
          <p:nvPr/>
        </p:nvSpPr>
        <p:spPr bwMode="auto">
          <a:xfrm flipV="1">
            <a:off x="6934200" y="1828800"/>
            <a:ext cx="45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6858000" y="1447800"/>
            <a:ext cx="5334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7391400" y="1066800"/>
            <a:ext cx="1371600" cy="1447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7543800" y="2209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10"/>
          <p:cNvGrpSpPr>
            <a:grpSpLocks/>
          </p:cNvGrpSpPr>
          <p:nvPr/>
        </p:nvGrpSpPr>
        <p:grpSpPr bwMode="auto">
          <a:xfrm>
            <a:off x="7543800" y="1219200"/>
            <a:ext cx="404813" cy="1066800"/>
            <a:chOff x="5088" y="1824"/>
            <a:chExt cx="255" cy="672"/>
          </a:xfrm>
        </p:grpSpPr>
        <p:grpSp>
          <p:nvGrpSpPr>
            <p:cNvPr id="23650" name="Group 11"/>
            <p:cNvGrpSpPr>
              <a:grpSpLocks/>
            </p:cNvGrpSpPr>
            <p:nvPr/>
          </p:nvGrpSpPr>
          <p:grpSpPr bwMode="auto">
            <a:xfrm>
              <a:off x="5088" y="2208"/>
              <a:ext cx="244" cy="288"/>
              <a:chOff x="528" y="3168"/>
              <a:chExt cx="244" cy="288"/>
            </a:xfrm>
          </p:grpSpPr>
          <p:sp>
            <p:nvSpPr>
              <p:cNvPr id="23657" name="Rectangle 12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8" name="Text Box 13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sz="2400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23651" name="Group 14"/>
            <p:cNvGrpSpPr>
              <a:grpSpLocks/>
            </p:cNvGrpSpPr>
            <p:nvPr/>
          </p:nvGrpSpPr>
          <p:grpSpPr bwMode="auto">
            <a:xfrm>
              <a:off x="5088" y="2016"/>
              <a:ext cx="244" cy="288"/>
              <a:chOff x="528" y="3168"/>
              <a:chExt cx="244" cy="288"/>
            </a:xfrm>
          </p:grpSpPr>
          <p:sp>
            <p:nvSpPr>
              <p:cNvPr id="23655" name="Rectangle 15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6" name="Text Box 16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sz="2400" b="0">
                    <a:latin typeface="Times New Roman" pitchFamily="18" charset="0"/>
                  </a:rPr>
                  <a:t>B</a:t>
                </a:r>
              </a:p>
            </p:txBody>
          </p:sp>
        </p:grpSp>
        <p:grpSp>
          <p:nvGrpSpPr>
            <p:cNvPr id="23652" name="Group 17"/>
            <p:cNvGrpSpPr>
              <a:grpSpLocks/>
            </p:cNvGrpSpPr>
            <p:nvPr/>
          </p:nvGrpSpPr>
          <p:grpSpPr bwMode="auto">
            <a:xfrm>
              <a:off x="5088" y="1824"/>
              <a:ext cx="255" cy="288"/>
              <a:chOff x="528" y="3168"/>
              <a:chExt cx="255" cy="288"/>
            </a:xfrm>
          </p:grpSpPr>
          <p:sp>
            <p:nvSpPr>
              <p:cNvPr id="23653" name="Rectangle 18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4" name="Text Box 19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sz="2400" b="0">
                    <a:latin typeface="Times New Roman" pitchFamily="18" charset="0"/>
                  </a:rPr>
                  <a:t>A</a:t>
                </a:r>
              </a:p>
            </p:txBody>
          </p:sp>
        </p:grpSp>
      </p:grpSp>
      <p:grpSp>
        <p:nvGrpSpPr>
          <p:cNvPr id="23564" name="Group 20"/>
          <p:cNvGrpSpPr>
            <a:grpSpLocks/>
          </p:cNvGrpSpPr>
          <p:nvPr/>
        </p:nvGrpSpPr>
        <p:grpSpPr bwMode="auto">
          <a:xfrm>
            <a:off x="8001000" y="1066800"/>
            <a:ext cx="381000" cy="152400"/>
            <a:chOff x="816" y="3120"/>
            <a:chExt cx="240" cy="96"/>
          </a:xfrm>
        </p:grpSpPr>
        <p:sp>
          <p:nvSpPr>
            <p:cNvPr id="23645" name="Line 21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6" name="Line 22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7" name="Line 23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8" name="Line 24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9" name="Line 25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5" name="Group 26"/>
          <p:cNvGrpSpPr>
            <a:grpSpLocks/>
          </p:cNvGrpSpPr>
          <p:nvPr/>
        </p:nvGrpSpPr>
        <p:grpSpPr bwMode="auto">
          <a:xfrm>
            <a:off x="8305800" y="1828800"/>
            <a:ext cx="369888" cy="457200"/>
            <a:chOff x="528" y="3168"/>
            <a:chExt cx="233" cy="288"/>
          </a:xfrm>
        </p:grpSpPr>
        <p:sp>
          <p:nvSpPr>
            <p:cNvPr id="23643" name="Rectangle 27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4" name="Text Box 28"/>
            <p:cNvSpPr txBox="1">
              <a:spLocks noChangeArrowheads="1"/>
            </p:cNvSpPr>
            <p:nvPr/>
          </p:nvSpPr>
          <p:spPr bwMode="auto">
            <a:xfrm>
              <a:off x="528" y="3168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3566" name="Group 29"/>
          <p:cNvGrpSpPr>
            <a:grpSpLocks/>
          </p:cNvGrpSpPr>
          <p:nvPr/>
        </p:nvGrpSpPr>
        <p:grpSpPr bwMode="auto">
          <a:xfrm>
            <a:off x="8077200" y="2819400"/>
            <a:ext cx="404813" cy="457200"/>
            <a:chOff x="528" y="3168"/>
            <a:chExt cx="255" cy="288"/>
          </a:xfrm>
        </p:grpSpPr>
        <p:sp>
          <p:nvSpPr>
            <p:cNvPr id="23641" name="Rectangle 30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2" name="Text Box 31"/>
            <p:cNvSpPr txBox="1">
              <a:spLocks noChangeArrowheads="1"/>
            </p:cNvSpPr>
            <p:nvPr/>
          </p:nvSpPr>
          <p:spPr bwMode="auto">
            <a:xfrm>
              <a:off x="528" y="31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3567" name="Line 32"/>
          <p:cNvSpPr>
            <a:spLocks noChangeShapeType="1"/>
          </p:cNvSpPr>
          <p:nvPr/>
        </p:nvSpPr>
        <p:spPr bwMode="auto">
          <a:xfrm flipV="1">
            <a:off x="7010400" y="3581400"/>
            <a:ext cx="45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33"/>
          <p:cNvSpPr>
            <a:spLocks noChangeShapeType="1"/>
          </p:cNvSpPr>
          <p:nvPr/>
        </p:nvSpPr>
        <p:spPr bwMode="auto">
          <a:xfrm>
            <a:off x="6934200" y="3200400"/>
            <a:ext cx="5334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Oval 34"/>
          <p:cNvSpPr>
            <a:spLocks noChangeArrowheads="1"/>
          </p:cNvSpPr>
          <p:nvPr/>
        </p:nvSpPr>
        <p:spPr bwMode="auto">
          <a:xfrm>
            <a:off x="7467600" y="2819400"/>
            <a:ext cx="1371600" cy="1447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23570" name="Line 35"/>
          <p:cNvSpPr>
            <a:spLocks noChangeShapeType="1"/>
          </p:cNvSpPr>
          <p:nvPr/>
        </p:nvSpPr>
        <p:spPr bwMode="auto">
          <a:xfrm>
            <a:off x="7620000" y="3962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1" name="Group 36"/>
          <p:cNvGrpSpPr>
            <a:grpSpLocks/>
          </p:cNvGrpSpPr>
          <p:nvPr/>
        </p:nvGrpSpPr>
        <p:grpSpPr bwMode="auto">
          <a:xfrm>
            <a:off x="7620000" y="2971800"/>
            <a:ext cx="404813" cy="1066800"/>
            <a:chOff x="5088" y="1824"/>
            <a:chExt cx="255" cy="672"/>
          </a:xfrm>
        </p:grpSpPr>
        <p:grpSp>
          <p:nvGrpSpPr>
            <p:cNvPr id="23632" name="Group 37"/>
            <p:cNvGrpSpPr>
              <a:grpSpLocks/>
            </p:cNvGrpSpPr>
            <p:nvPr/>
          </p:nvGrpSpPr>
          <p:grpSpPr bwMode="auto">
            <a:xfrm>
              <a:off x="5088" y="2208"/>
              <a:ext cx="244" cy="288"/>
              <a:chOff x="528" y="3168"/>
              <a:chExt cx="244" cy="288"/>
            </a:xfrm>
          </p:grpSpPr>
          <p:sp>
            <p:nvSpPr>
              <p:cNvPr id="23639" name="Rectangle 38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0" name="Text Box 39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sz="2400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23633" name="Group 40"/>
            <p:cNvGrpSpPr>
              <a:grpSpLocks/>
            </p:cNvGrpSpPr>
            <p:nvPr/>
          </p:nvGrpSpPr>
          <p:grpSpPr bwMode="auto">
            <a:xfrm>
              <a:off x="5088" y="2016"/>
              <a:ext cx="244" cy="288"/>
              <a:chOff x="528" y="3168"/>
              <a:chExt cx="244" cy="288"/>
            </a:xfrm>
          </p:grpSpPr>
          <p:sp>
            <p:nvSpPr>
              <p:cNvPr id="23637" name="Rectangle 41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8" name="Text Box 42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sz="2400" b="0">
                    <a:latin typeface="Times New Roman" pitchFamily="18" charset="0"/>
                  </a:rPr>
                  <a:t>B</a:t>
                </a:r>
              </a:p>
            </p:txBody>
          </p:sp>
        </p:grpSp>
        <p:grpSp>
          <p:nvGrpSpPr>
            <p:cNvPr id="23634" name="Group 43"/>
            <p:cNvGrpSpPr>
              <a:grpSpLocks/>
            </p:cNvGrpSpPr>
            <p:nvPr/>
          </p:nvGrpSpPr>
          <p:grpSpPr bwMode="auto">
            <a:xfrm>
              <a:off x="5088" y="1824"/>
              <a:ext cx="255" cy="288"/>
              <a:chOff x="528" y="3168"/>
              <a:chExt cx="255" cy="288"/>
            </a:xfrm>
          </p:grpSpPr>
          <p:sp>
            <p:nvSpPr>
              <p:cNvPr id="23635" name="Rectangle 44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6" name="Text Box 45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sz="2400" b="0">
                    <a:latin typeface="Times New Roman" pitchFamily="18" charset="0"/>
                  </a:rPr>
                  <a:t>A</a:t>
                </a:r>
              </a:p>
            </p:txBody>
          </p:sp>
        </p:grpSp>
      </p:grpSp>
      <p:grpSp>
        <p:nvGrpSpPr>
          <p:cNvPr id="23572" name="Group 46"/>
          <p:cNvGrpSpPr>
            <a:grpSpLocks/>
          </p:cNvGrpSpPr>
          <p:nvPr/>
        </p:nvGrpSpPr>
        <p:grpSpPr bwMode="auto">
          <a:xfrm>
            <a:off x="8077200" y="2819400"/>
            <a:ext cx="381000" cy="152400"/>
            <a:chOff x="816" y="3120"/>
            <a:chExt cx="240" cy="96"/>
          </a:xfrm>
        </p:grpSpPr>
        <p:sp>
          <p:nvSpPr>
            <p:cNvPr id="23627" name="Line 47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8" name="Line 48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9" name="Line 49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0" name="Line 50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1" name="Line 51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73" name="Group 52"/>
          <p:cNvGrpSpPr>
            <a:grpSpLocks/>
          </p:cNvGrpSpPr>
          <p:nvPr/>
        </p:nvGrpSpPr>
        <p:grpSpPr bwMode="auto">
          <a:xfrm>
            <a:off x="8382000" y="3581400"/>
            <a:ext cx="369888" cy="457200"/>
            <a:chOff x="528" y="3168"/>
            <a:chExt cx="233" cy="288"/>
          </a:xfrm>
        </p:grpSpPr>
        <p:sp>
          <p:nvSpPr>
            <p:cNvPr id="23625" name="Rectangle 53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6" name="Text Box 54"/>
            <p:cNvSpPr txBox="1">
              <a:spLocks noChangeArrowheads="1"/>
            </p:cNvSpPr>
            <p:nvPr/>
          </p:nvSpPr>
          <p:spPr bwMode="auto">
            <a:xfrm>
              <a:off x="528" y="3168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23574" name="Group 55"/>
          <p:cNvGrpSpPr>
            <a:grpSpLocks/>
          </p:cNvGrpSpPr>
          <p:nvPr/>
        </p:nvGrpSpPr>
        <p:grpSpPr bwMode="auto">
          <a:xfrm>
            <a:off x="8305800" y="5334000"/>
            <a:ext cx="404813" cy="457200"/>
            <a:chOff x="528" y="3168"/>
            <a:chExt cx="255" cy="288"/>
          </a:xfrm>
        </p:grpSpPr>
        <p:sp>
          <p:nvSpPr>
            <p:cNvPr id="23623" name="Rectangle 56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4" name="Text Box 57"/>
            <p:cNvSpPr txBox="1">
              <a:spLocks noChangeArrowheads="1"/>
            </p:cNvSpPr>
            <p:nvPr/>
          </p:nvSpPr>
          <p:spPr bwMode="auto">
            <a:xfrm>
              <a:off x="528" y="31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3575" name="Line 58"/>
          <p:cNvSpPr>
            <a:spLocks noChangeShapeType="1"/>
          </p:cNvSpPr>
          <p:nvPr/>
        </p:nvSpPr>
        <p:spPr bwMode="auto">
          <a:xfrm flipV="1">
            <a:off x="6934200" y="5638800"/>
            <a:ext cx="45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59"/>
          <p:cNvSpPr>
            <a:spLocks noChangeShapeType="1"/>
          </p:cNvSpPr>
          <p:nvPr/>
        </p:nvSpPr>
        <p:spPr bwMode="auto">
          <a:xfrm>
            <a:off x="6858000" y="5257800"/>
            <a:ext cx="5334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Oval 60"/>
          <p:cNvSpPr>
            <a:spLocks noChangeArrowheads="1"/>
          </p:cNvSpPr>
          <p:nvPr/>
        </p:nvSpPr>
        <p:spPr bwMode="auto">
          <a:xfrm>
            <a:off x="7391400" y="4876800"/>
            <a:ext cx="1371600" cy="1447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23578" name="Line 61"/>
          <p:cNvSpPr>
            <a:spLocks noChangeShapeType="1"/>
          </p:cNvSpPr>
          <p:nvPr/>
        </p:nvSpPr>
        <p:spPr bwMode="auto">
          <a:xfrm>
            <a:off x="7543800" y="6019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9" name="Group 62"/>
          <p:cNvGrpSpPr>
            <a:grpSpLocks/>
          </p:cNvGrpSpPr>
          <p:nvPr/>
        </p:nvGrpSpPr>
        <p:grpSpPr bwMode="auto">
          <a:xfrm>
            <a:off x="7543800" y="5029200"/>
            <a:ext cx="404813" cy="1066800"/>
            <a:chOff x="5088" y="1824"/>
            <a:chExt cx="255" cy="672"/>
          </a:xfrm>
        </p:grpSpPr>
        <p:grpSp>
          <p:nvGrpSpPr>
            <p:cNvPr id="23614" name="Group 63"/>
            <p:cNvGrpSpPr>
              <a:grpSpLocks/>
            </p:cNvGrpSpPr>
            <p:nvPr/>
          </p:nvGrpSpPr>
          <p:grpSpPr bwMode="auto">
            <a:xfrm>
              <a:off x="5088" y="2208"/>
              <a:ext cx="244" cy="288"/>
              <a:chOff x="528" y="3168"/>
              <a:chExt cx="244" cy="288"/>
            </a:xfrm>
          </p:grpSpPr>
          <p:sp>
            <p:nvSpPr>
              <p:cNvPr id="23621" name="Rectangle 64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2" name="Text Box 65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sz="2400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23615" name="Group 66"/>
            <p:cNvGrpSpPr>
              <a:grpSpLocks/>
            </p:cNvGrpSpPr>
            <p:nvPr/>
          </p:nvGrpSpPr>
          <p:grpSpPr bwMode="auto">
            <a:xfrm>
              <a:off x="5088" y="2016"/>
              <a:ext cx="244" cy="288"/>
              <a:chOff x="528" y="3168"/>
              <a:chExt cx="244" cy="288"/>
            </a:xfrm>
          </p:grpSpPr>
          <p:sp>
            <p:nvSpPr>
              <p:cNvPr id="23619" name="Rectangle 67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0" name="Text Box 68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sz="2400" b="0">
                    <a:latin typeface="Times New Roman" pitchFamily="18" charset="0"/>
                  </a:rPr>
                  <a:t>B</a:t>
                </a:r>
              </a:p>
            </p:txBody>
          </p:sp>
        </p:grpSp>
        <p:grpSp>
          <p:nvGrpSpPr>
            <p:cNvPr id="23616" name="Group 69"/>
            <p:cNvGrpSpPr>
              <a:grpSpLocks/>
            </p:cNvGrpSpPr>
            <p:nvPr/>
          </p:nvGrpSpPr>
          <p:grpSpPr bwMode="auto">
            <a:xfrm>
              <a:off x="5088" y="1824"/>
              <a:ext cx="255" cy="288"/>
              <a:chOff x="528" y="3168"/>
              <a:chExt cx="255" cy="288"/>
            </a:xfrm>
          </p:grpSpPr>
          <p:sp>
            <p:nvSpPr>
              <p:cNvPr id="23617" name="Rectangle 7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8" name="Text Box 71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sz="2400" b="0">
                    <a:latin typeface="Times New Roman" pitchFamily="18" charset="0"/>
                  </a:rPr>
                  <a:t>A</a:t>
                </a:r>
              </a:p>
            </p:txBody>
          </p:sp>
        </p:grpSp>
      </p:grpSp>
      <p:grpSp>
        <p:nvGrpSpPr>
          <p:cNvPr id="23580" name="Group 72"/>
          <p:cNvGrpSpPr>
            <a:grpSpLocks/>
          </p:cNvGrpSpPr>
          <p:nvPr/>
        </p:nvGrpSpPr>
        <p:grpSpPr bwMode="auto">
          <a:xfrm>
            <a:off x="8001000" y="4876800"/>
            <a:ext cx="381000" cy="152400"/>
            <a:chOff x="816" y="3120"/>
            <a:chExt cx="240" cy="96"/>
          </a:xfrm>
        </p:grpSpPr>
        <p:sp>
          <p:nvSpPr>
            <p:cNvPr id="23609" name="Line 73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Line 74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Line 75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Line 76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Line 77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81" name="Group 78"/>
          <p:cNvGrpSpPr>
            <a:grpSpLocks/>
          </p:cNvGrpSpPr>
          <p:nvPr/>
        </p:nvGrpSpPr>
        <p:grpSpPr bwMode="auto">
          <a:xfrm>
            <a:off x="8305800" y="5638800"/>
            <a:ext cx="369888" cy="457200"/>
            <a:chOff x="528" y="3168"/>
            <a:chExt cx="233" cy="288"/>
          </a:xfrm>
        </p:grpSpPr>
        <p:sp>
          <p:nvSpPr>
            <p:cNvPr id="23607" name="Rectangle 79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Text Box 80"/>
            <p:cNvSpPr txBox="1">
              <a:spLocks noChangeArrowheads="1"/>
            </p:cNvSpPr>
            <p:nvPr/>
          </p:nvSpPr>
          <p:spPr bwMode="auto">
            <a:xfrm>
              <a:off x="528" y="3168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E</a:t>
              </a:r>
            </a:p>
          </p:txBody>
        </p:sp>
      </p:grpSp>
      <p:sp>
        <p:nvSpPr>
          <p:cNvPr id="23582" name="Text Box 81"/>
          <p:cNvSpPr txBox="1">
            <a:spLocks noChangeArrowheads="1"/>
          </p:cNvSpPr>
          <p:nvPr/>
        </p:nvSpPr>
        <p:spPr bwMode="auto">
          <a:xfrm>
            <a:off x="7772400" y="4343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* * *</a:t>
            </a:r>
          </a:p>
        </p:txBody>
      </p:sp>
      <p:sp>
        <p:nvSpPr>
          <p:cNvPr id="23583" name="Oval 83"/>
          <p:cNvSpPr>
            <a:spLocks noChangeArrowheads="1"/>
          </p:cNvSpPr>
          <p:nvPr/>
        </p:nvSpPr>
        <p:spPr bwMode="auto">
          <a:xfrm>
            <a:off x="1524000" y="5181600"/>
            <a:ext cx="1600200" cy="1524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Line 84"/>
          <p:cNvSpPr>
            <a:spLocks noChangeShapeType="1"/>
          </p:cNvSpPr>
          <p:nvPr/>
        </p:nvSpPr>
        <p:spPr bwMode="auto">
          <a:xfrm>
            <a:off x="1676400" y="6400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85" name="Group 85"/>
          <p:cNvGrpSpPr>
            <a:grpSpLocks/>
          </p:cNvGrpSpPr>
          <p:nvPr/>
        </p:nvGrpSpPr>
        <p:grpSpPr bwMode="auto">
          <a:xfrm>
            <a:off x="1752600" y="6019800"/>
            <a:ext cx="404813" cy="457200"/>
            <a:chOff x="528" y="3168"/>
            <a:chExt cx="255" cy="288"/>
          </a:xfrm>
        </p:grpSpPr>
        <p:sp>
          <p:nvSpPr>
            <p:cNvPr id="23605" name="Rectangle 86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Text Box 87"/>
            <p:cNvSpPr txBox="1">
              <a:spLocks noChangeArrowheads="1"/>
            </p:cNvSpPr>
            <p:nvPr/>
          </p:nvSpPr>
          <p:spPr bwMode="auto">
            <a:xfrm>
              <a:off x="528" y="31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23586" name="Group 88"/>
          <p:cNvGrpSpPr>
            <a:grpSpLocks/>
          </p:cNvGrpSpPr>
          <p:nvPr/>
        </p:nvGrpSpPr>
        <p:grpSpPr bwMode="auto">
          <a:xfrm>
            <a:off x="1752600" y="5715000"/>
            <a:ext cx="387350" cy="457200"/>
            <a:chOff x="528" y="3168"/>
            <a:chExt cx="244" cy="288"/>
          </a:xfrm>
        </p:grpSpPr>
        <p:sp>
          <p:nvSpPr>
            <p:cNvPr id="23603" name="Rectangle 89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Text Box 90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23587" name="Group 91"/>
          <p:cNvGrpSpPr>
            <a:grpSpLocks/>
          </p:cNvGrpSpPr>
          <p:nvPr/>
        </p:nvGrpSpPr>
        <p:grpSpPr bwMode="auto">
          <a:xfrm>
            <a:off x="2209800" y="6019800"/>
            <a:ext cx="387350" cy="457200"/>
            <a:chOff x="528" y="3168"/>
            <a:chExt cx="244" cy="288"/>
          </a:xfrm>
        </p:grpSpPr>
        <p:sp>
          <p:nvSpPr>
            <p:cNvPr id="23601" name="Rectangle 92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Text Box 93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3588" name="Group 94"/>
          <p:cNvGrpSpPr>
            <a:grpSpLocks/>
          </p:cNvGrpSpPr>
          <p:nvPr/>
        </p:nvGrpSpPr>
        <p:grpSpPr bwMode="auto">
          <a:xfrm>
            <a:off x="1905000" y="5181600"/>
            <a:ext cx="381000" cy="152400"/>
            <a:chOff x="816" y="3120"/>
            <a:chExt cx="240" cy="96"/>
          </a:xfrm>
        </p:grpSpPr>
        <p:sp>
          <p:nvSpPr>
            <p:cNvPr id="23596" name="Line 95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Line 96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Line 97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Line 98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Line 99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9" name="Text Box 100"/>
          <p:cNvSpPr txBox="1">
            <a:spLocks noChangeArrowheads="1"/>
          </p:cNvSpPr>
          <p:nvPr/>
        </p:nvSpPr>
        <p:spPr bwMode="auto">
          <a:xfrm>
            <a:off x="762000" y="4191000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0" i="1">
                <a:latin typeface="Times New Roman" pitchFamily="18" charset="0"/>
              </a:rPr>
              <a:t>Initial State is completely defined</a:t>
            </a:r>
            <a:endParaRPr lang="en-US" sz="2400" b="0">
              <a:latin typeface="Times New Roman" pitchFamily="18" charset="0"/>
            </a:endParaRPr>
          </a:p>
        </p:txBody>
      </p:sp>
      <p:grpSp>
        <p:nvGrpSpPr>
          <p:cNvPr id="23590" name="Group 101"/>
          <p:cNvGrpSpPr>
            <a:grpSpLocks/>
          </p:cNvGrpSpPr>
          <p:nvPr/>
        </p:nvGrpSpPr>
        <p:grpSpPr bwMode="auto">
          <a:xfrm>
            <a:off x="2590800" y="5715000"/>
            <a:ext cx="404813" cy="457200"/>
            <a:chOff x="528" y="3168"/>
            <a:chExt cx="255" cy="288"/>
          </a:xfrm>
        </p:grpSpPr>
        <p:sp>
          <p:nvSpPr>
            <p:cNvPr id="23594" name="Rectangle 102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Text Box 103"/>
            <p:cNvSpPr txBox="1">
              <a:spLocks noChangeArrowheads="1"/>
            </p:cNvSpPr>
            <p:nvPr/>
          </p:nvSpPr>
          <p:spPr bwMode="auto">
            <a:xfrm>
              <a:off x="528" y="31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3591" name="Group 104"/>
          <p:cNvGrpSpPr>
            <a:grpSpLocks/>
          </p:cNvGrpSpPr>
          <p:nvPr/>
        </p:nvGrpSpPr>
        <p:grpSpPr bwMode="auto">
          <a:xfrm>
            <a:off x="2590800" y="6019800"/>
            <a:ext cx="369888" cy="457200"/>
            <a:chOff x="528" y="3168"/>
            <a:chExt cx="233" cy="288"/>
          </a:xfrm>
        </p:grpSpPr>
        <p:sp>
          <p:nvSpPr>
            <p:cNvPr id="23592" name="Rectangle 105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Text Box 106"/>
            <p:cNvSpPr txBox="1">
              <a:spLocks noChangeArrowheads="1"/>
            </p:cNvSpPr>
            <p:nvPr/>
          </p:nvSpPr>
          <p:spPr bwMode="auto">
            <a:xfrm>
              <a:off x="528" y="3168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 b="0">
                  <a:latin typeface="Times New Roman" pitchFamily="18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0860239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313"/>
            <a:ext cx="8229600" cy="1143000"/>
          </a:xfrm>
        </p:spPr>
        <p:txBody>
          <a:bodyPr/>
          <a:lstStyle/>
          <a:p>
            <a:r>
              <a:rPr lang="en-US" smtClean="0"/>
              <a:t>Regression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47750"/>
            <a:ext cx="9144000" cy="23526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400" dirty="0" smtClean="0"/>
              <a:t>Let G be  a </a:t>
            </a:r>
            <a:r>
              <a:rPr lang="en-US" sz="2400" dirty="0" smtClean="0"/>
              <a:t>goal specified </a:t>
            </a:r>
            <a:r>
              <a:rPr lang="en-US" sz="2400" dirty="0" smtClean="0"/>
              <a:t>in </a:t>
            </a:r>
            <a:r>
              <a:rPr lang="en-US" sz="2400" dirty="0" smtClean="0"/>
              <a:t>logic</a:t>
            </a:r>
            <a:endParaRPr lang="en-US" sz="2400" dirty="0" smtClean="0"/>
          </a:p>
          <a:p>
            <a:pPr>
              <a:lnSpc>
                <a:spcPct val="85000"/>
              </a:lnSpc>
            </a:pPr>
            <a:r>
              <a:rPr lang="en-US" sz="2400" dirty="0" smtClean="0"/>
              <a:t>Regressing </a:t>
            </a:r>
            <a:r>
              <a:rPr lang="en-US" sz="2400" dirty="0" smtClean="0"/>
              <a:t>a goal, G,  thru an action, A</a:t>
            </a:r>
            <a:br>
              <a:rPr lang="en-US" sz="2400" dirty="0" smtClean="0"/>
            </a:br>
            <a:r>
              <a:rPr lang="en-US" sz="2400" dirty="0" smtClean="0"/>
              <a:t>y</a:t>
            </a:r>
            <a:r>
              <a:rPr lang="en-US" sz="2400" dirty="0" smtClean="0">
                <a:sym typeface="Wingdings" pitchFamily="2" charset="2"/>
              </a:rPr>
              <a:t>ields the weakest precondition G’</a:t>
            </a:r>
          </a:p>
          <a:p>
            <a:pPr lvl="1">
              <a:lnSpc>
                <a:spcPct val="85000"/>
              </a:lnSpc>
            </a:pPr>
            <a:r>
              <a:rPr lang="en-US" sz="2000" dirty="0" smtClean="0"/>
              <a:t>Such that: if G’ is true before A is executed</a:t>
            </a:r>
          </a:p>
          <a:p>
            <a:pPr lvl="1">
              <a:lnSpc>
                <a:spcPct val="85000"/>
              </a:lnSpc>
            </a:pPr>
            <a:r>
              <a:rPr lang="en-US" sz="2000" dirty="0" smtClean="0"/>
              <a:t>G is guaranteed to be true afterwards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02426-8C2B-43B0-8227-BD8E8BA476C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4375150" y="3597275"/>
            <a:ext cx="1239838" cy="1431925"/>
          </a:xfrm>
          <a:prstGeom prst="rect">
            <a:avLst/>
          </a:prstGeom>
          <a:solidFill>
            <a:srgbClr val="9900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endParaRPr lang="en-US" sz="2400">
              <a:latin typeface="Comic Sans MS" pitchFamily="66" charset="0"/>
            </a:endParaRPr>
          </a:p>
          <a:p>
            <a:pPr algn="ctr" eaLnBrk="0" hangingPunct="0">
              <a:spcBef>
                <a:spcPct val="0"/>
              </a:spcBef>
            </a:pPr>
            <a:r>
              <a:rPr lang="en-US" sz="400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  <a:p>
            <a:pPr algn="ctr" eaLnBrk="0" hangingPunct="0">
              <a:spcBef>
                <a:spcPct val="0"/>
              </a:spcBef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1214469" name="AutoShape 5"/>
          <p:cNvSpPr>
            <a:spLocks noChangeArrowheads="1"/>
          </p:cNvSpPr>
          <p:nvPr/>
        </p:nvSpPr>
        <p:spPr bwMode="auto">
          <a:xfrm>
            <a:off x="2843213" y="3943350"/>
            <a:ext cx="1074737" cy="652463"/>
          </a:xfrm>
          <a:prstGeom prst="rightArrow">
            <a:avLst>
              <a:gd name="adj1" fmla="val 50000"/>
              <a:gd name="adj2" fmla="val 4118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4" name="AutoShape 6"/>
          <p:cNvSpPr>
            <a:spLocks noChangeArrowheads="1"/>
          </p:cNvSpPr>
          <p:nvPr/>
        </p:nvSpPr>
        <p:spPr bwMode="auto">
          <a:xfrm>
            <a:off x="6062663" y="3943350"/>
            <a:ext cx="1074737" cy="652463"/>
          </a:xfrm>
          <a:prstGeom prst="rightArrow">
            <a:avLst>
              <a:gd name="adj1" fmla="val 50000"/>
              <a:gd name="adj2" fmla="val 4118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7137400" y="3943350"/>
            <a:ext cx="53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4000">
                <a:latin typeface="Comic Sans MS" pitchFamily="66" charset="0"/>
              </a:rPr>
              <a:t>G</a:t>
            </a:r>
          </a:p>
        </p:txBody>
      </p:sp>
      <p:sp>
        <p:nvSpPr>
          <p:cNvPr id="1214472" name="Text Box 8"/>
          <p:cNvSpPr txBox="1">
            <a:spLocks noChangeArrowheads="1"/>
          </p:cNvSpPr>
          <p:nvPr/>
        </p:nvSpPr>
        <p:spPr bwMode="auto">
          <a:xfrm rot="5400000">
            <a:off x="3486150" y="4029075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>
                <a:latin typeface="Comic Sans MS" pitchFamily="66" charset="0"/>
              </a:rPr>
              <a:t>precond</a:t>
            </a:r>
          </a:p>
        </p:txBody>
      </p:sp>
      <p:sp>
        <p:nvSpPr>
          <p:cNvPr id="1214473" name="Text Box 9"/>
          <p:cNvSpPr txBox="1">
            <a:spLocks noChangeArrowheads="1"/>
          </p:cNvSpPr>
          <p:nvPr/>
        </p:nvSpPr>
        <p:spPr bwMode="auto">
          <a:xfrm rot="5400000">
            <a:off x="5266531" y="4079082"/>
            <a:ext cx="1135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>
                <a:latin typeface="Comic Sans MS" pitchFamily="66" charset="0"/>
              </a:rPr>
              <a:t>effect</a:t>
            </a:r>
          </a:p>
        </p:txBody>
      </p:sp>
      <p:sp>
        <p:nvSpPr>
          <p:cNvPr id="1214474" name="Text Box 10"/>
          <p:cNvSpPr txBox="1">
            <a:spLocks noChangeArrowheads="1"/>
          </p:cNvSpPr>
          <p:nvPr/>
        </p:nvSpPr>
        <p:spPr bwMode="auto">
          <a:xfrm>
            <a:off x="2109788" y="3943350"/>
            <a:ext cx="644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4000">
                <a:latin typeface="Comic Sans MS" pitchFamily="66" charset="0"/>
              </a:rPr>
              <a:t>G’</a:t>
            </a:r>
          </a:p>
        </p:txBody>
      </p:sp>
      <p:sp>
        <p:nvSpPr>
          <p:cNvPr id="24589" name="AutoShape 11"/>
          <p:cNvSpPr>
            <a:spLocks noChangeArrowheads="1"/>
          </p:cNvSpPr>
          <p:nvPr/>
        </p:nvSpPr>
        <p:spPr bwMode="auto">
          <a:xfrm rot="5400000" flipV="1">
            <a:off x="6780213" y="4638675"/>
            <a:ext cx="1420812" cy="2611438"/>
          </a:xfrm>
          <a:prstGeom prst="wedgeRoundRectCallout">
            <a:avLst>
              <a:gd name="adj1" fmla="val -97264"/>
              <a:gd name="adj2" fmla="val -6782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/>
          <a:lstStyle/>
          <a:p>
            <a:pPr algn="ctr" eaLnBrk="0" hangingPunct="0">
              <a:spcBef>
                <a:spcPct val="0"/>
              </a:spcBef>
            </a:pPr>
            <a:r>
              <a:rPr lang="en-US" sz="2400">
                <a:latin typeface="Comic Sans MS" pitchFamily="66" charset="0"/>
              </a:rPr>
              <a:t>Represents a set of world states</a:t>
            </a:r>
          </a:p>
        </p:txBody>
      </p:sp>
      <p:sp>
        <p:nvSpPr>
          <p:cNvPr id="1214476" name="AutoShape 12"/>
          <p:cNvSpPr>
            <a:spLocks noChangeArrowheads="1"/>
          </p:cNvSpPr>
          <p:nvPr/>
        </p:nvSpPr>
        <p:spPr bwMode="auto">
          <a:xfrm rot="5400000" flipV="1">
            <a:off x="1398588" y="4638675"/>
            <a:ext cx="1420812" cy="2611438"/>
          </a:xfrm>
          <a:prstGeom prst="wedgeRoundRectCallout">
            <a:avLst>
              <a:gd name="adj1" fmla="val -97042"/>
              <a:gd name="adj2" fmla="val 10301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/>
          <a:lstStyle/>
          <a:p>
            <a:pPr algn="ctr" eaLnBrk="0" hangingPunct="0">
              <a:spcBef>
                <a:spcPct val="0"/>
              </a:spcBef>
            </a:pPr>
            <a:r>
              <a:rPr lang="en-US" sz="2400">
                <a:latin typeface="Comic Sans MS" pitchFamily="66" charset="0"/>
              </a:rPr>
              <a:t>Represents a set of world states</a:t>
            </a:r>
          </a:p>
        </p:txBody>
      </p:sp>
    </p:spTree>
    <p:extLst>
      <p:ext uri="{BB962C8B-B14F-4D97-AF65-F5344CB8AC3E}">
        <p14:creationId xmlns:p14="http://schemas.microsoft.com/office/powerpoint/2010/main" xmlns="" val="30044842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68" grpId="0" animBg="1"/>
      <p:bldP spid="1214469" grpId="0" animBg="1"/>
      <p:bldP spid="1214472" grpId="0"/>
      <p:bldP spid="1214473" grpId="0"/>
      <p:bldP spid="1214474" grpId="0"/>
      <p:bldP spid="121447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13"/>
            <a:ext cx="8229600" cy="1143000"/>
          </a:xfrm>
        </p:spPr>
        <p:txBody>
          <a:bodyPr/>
          <a:lstStyle/>
          <a:p>
            <a:r>
              <a:rPr lang="en-US" smtClean="0"/>
              <a:t>Regression Example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CBDB2-8B19-4027-8A90-6715B8C4D4E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215491" name="Rectangle 3"/>
          <p:cNvSpPr>
            <a:spLocks noChangeArrowheads="1"/>
          </p:cNvSpPr>
          <p:nvPr/>
        </p:nvSpPr>
        <p:spPr bwMode="auto">
          <a:xfrm>
            <a:off x="3352800" y="2514600"/>
            <a:ext cx="3153427" cy="3028521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b="0" kern="0" dirty="0">
                <a:latin typeface="Palatino"/>
              </a:rPr>
              <a:t>:</a:t>
            </a: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action pickup-table </a:t>
            </a:r>
            <a:r>
              <a:rPr lang="en-US" sz="2000" b="0" kern="0" dirty="0" smtClean="0">
                <a:solidFill>
                  <a:schemeClr val="bg1"/>
                </a:solidFill>
                <a:latin typeface="Palatino"/>
              </a:rPr>
              <a:t>?x</a:t>
            </a:r>
            <a:endParaRPr lang="en-US" sz="2000" b="0" kern="0" dirty="0">
              <a:solidFill>
                <a:schemeClr val="bg1"/>
              </a:solidFill>
              <a:latin typeface="Palatino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	:precondition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		(on-table </a:t>
            </a:r>
            <a:r>
              <a:rPr lang="en-US" sz="2000" b="0" kern="0" dirty="0" smtClean="0">
                <a:solidFill>
                  <a:schemeClr val="bg1"/>
                </a:solidFill>
                <a:latin typeface="Palatino"/>
              </a:rPr>
              <a:t>?x)</a:t>
            </a:r>
            <a:endParaRPr lang="en-US" sz="2000" b="0" kern="0" dirty="0">
              <a:solidFill>
                <a:schemeClr val="bg1"/>
              </a:solidFill>
              <a:latin typeface="Palatino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		(clear </a:t>
            </a:r>
            <a:r>
              <a:rPr lang="en-US" sz="2000" b="0" kern="0" dirty="0" smtClean="0">
                <a:solidFill>
                  <a:schemeClr val="bg1"/>
                </a:solidFill>
                <a:latin typeface="Palatino"/>
              </a:rPr>
              <a:t>?x)</a:t>
            </a:r>
            <a:endParaRPr lang="en-US" sz="2000" b="0" kern="0" dirty="0">
              <a:solidFill>
                <a:schemeClr val="bg1"/>
              </a:solidFill>
              <a:latin typeface="Palatino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		(arm-empty)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	:effect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		(holding </a:t>
            </a:r>
            <a:r>
              <a:rPr lang="en-US" sz="2000" b="0" kern="0" dirty="0" smtClean="0">
                <a:solidFill>
                  <a:schemeClr val="bg1"/>
                </a:solidFill>
                <a:latin typeface="Palatino"/>
              </a:rPr>
              <a:t>?x) </a:t>
            </a: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	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		(not (on-table </a:t>
            </a:r>
            <a:r>
              <a:rPr lang="en-US" sz="2000" b="0" kern="0" dirty="0" smtClean="0">
                <a:solidFill>
                  <a:schemeClr val="bg1"/>
                </a:solidFill>
                <a:latin typeface="Palatino"/>
              </a:rPr>
              <a:t>?x))</a:t>
            </a:r>
            <a:endParaRPr lang="en-US" sz="2000" b="0" kern="0" dirty="0">
              <a:solidFill>
                <a:schemeClr val="bg1"/>
              </a:solidFill>
              <a:latin typeface="Palatino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2000" b="0" kern="0" dirty="0">
                <a:solidFill>
                  <a:schemeClr val="bg1"/>
                </a:solidFill>
                <a:latin typeface="Palatino"/>
              </a:rPr>
              <a:t>		(not (arm-empty))</a:t>
            </a: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4225925" y="971550"/>
            <a:ext cx="1239838" cy="1431925"/>
          </a:xfrm>
          <a:prstGeom prst="rect">
            <a:avLst/>
          </a:prstGeom>
          <a:solidFill>
            <a:srgbClr val="9900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endParaRPr lang="en-US" sz="2400">
              <a:latin typeface="Comic Sans MS" pitchFamily="66" charset="0"/>
            </a:endParaRPr>
          </a:p>
          <a:p>
            <a:pPr algn="ctr" eaLnBrk="0" hangingPunct="0">
              <a:spcBef>
                <a:spcPct val="0"/>
              </a:spcBef>
            </a:pPr>
            <a:r>
              <a:rPr lang="en-US" sz="400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  <a:p>
            <a:pPr algn="ctr" eaLnBrk="0" hangingPunct="0">
              <a:spcBef>
                <a:spcPct val="0"/>
              </a:spcBef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25607" name="AutoShape 5"/>
          <p:cNvSpPr>
            <a:spLocks noChangeArrowheads="1"/>
          </p:cNvSpPr>
          <p:nvPr/>
        </p:nvSpPr>
        <p:spPr bwMode="auto">
          <a:xfrm>
            <a:off x="1192213" y="1317625"/>
            <a:ext cx="2576512" cy="652463"/>
          </a:xfrm>
          <a:prstGeom prst="rightArrow">
            <a:avLst>
              <a:gd name="adj1" fmla="val 50000"/>
              <a:gd name="adj2" fmla="val 9872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8" name="AutoShape 6"/>
          <p:cNvSpPr>
            <a:spLocks noChangeArrowheads="1"/>
          </p:cNvSpPr>
          <p:nvPr/>
        </p:nvSpPr>
        <p:spPr bwMode="auto">
          <a:xfrm>
            <a:off x="5913438" y="1317625"/>
            <a:ext cx="2306637" cy="652463"/>
          </a:xfrm>
          <a:prstGeom prst="rightArrow">
            <a:avLst>
              <a:gd name="adj1" fmla="val 50000"/>
              <a:gd name="adj2" fmla="val 8838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8220075" y="1268413"/>
            <a:ext cx="53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4000">
                <a:latin typeface="Comic Sans MS" pitchFamily="66" charset="0"/>
              </a:rPr>
              <a:t>G</a:t>
            </a: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 rot="5400000">
            <a:off x="3336925" y="1403350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>
                <a:latin typeface="Comic Sans MS" pitchFamily="66" charset="0"/>
              </a:rPr>
              <a:t>precond</a:t>
            </a: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 rot="5400000">
            <a:off x="5117306" y="1453357"/>
            <a:ext cx="1135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>
                <a:latin typeface="Comic Sans MS" pitchFamily="66" charset="0"/>
              </a:rPr>
              <a:t>effect</a:t>
            </a:r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423863" y="1317625"/>
            <a:ext cx="644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4000">
                <a:latin typeface="Comic Sans MS" pitchFamily="66" charset="0"/>
              </a:rPr>
              <a:t>G’</a:t>
            </a:r>
          </a:p>
        </p:txBody>
      </p:sp>
      <p:sp>
        <p:nvSpPr>
          <p:cNvPr id="25613" name="Rectangle 11"/>
          <p:cNvSpPr>
            <a:spLocks noChangeArrowheads="1"/>
          </p:cNvSpPr>
          <p:nvPr/>
        </p:nvSpPr>
        <p:spPr bwMode="auto">
          <a:xfrm>
            <a:off x="6667500" y="3508375"/>
            <a:ext cx="2528256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400" b="0" dirty="0">
                <a:latin typeface="Palatino" pitchFamily="18" charset="0"/>
              </a:rPr>
              <a:t>(and (holding C)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400" b="0" dirty="0">
                <a:latin typeface="Palatino" pitchFamily="18" charset="0"/>
              </a:rPr>
              <a:t>      </a:t>
            </a:r>
            <a:r>
              <a:rPr lang="en-US" sz="2400" b="0" dirty="0" smtClean="0">
                <a:latin typeface="Palatino" pitchFamily="18" charset="0"/>
              </a:rPr>
              <a:t>   </a:t>
            </a:r>
            <a:r>
              <a:rPr lang="en-US" sz="2400" b="0" dirty="0">
                <a:latin typeface="Palatino" pitchFamily="18" charset="0"/>
              </a:rPr>
              <a:t>(on A B))</a:t>
            </a:r>
          </a:p>
        </p:txBody>
      </p:sp>
      <p:sp>
        <p:nvSpPr>
          <p:cNvPr id="1215500" name="Rectangle 12"/>
          <p:cNvSpPr>
            <a:spLocks noChangeArrowheads="1"/>
          </p:cNvSpPr>
          <p:nvPr/>
        </p:nvSpPr>
        <p:spPr bwMode="auto">
          <a:xfrm>
            <a:off x="423863" y="3505200"/>
            <a:ext cx="262572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(and (clear C)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      (on-table C)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      (arm-empty)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      (on A B))</a:t>
            </a:r>
          </a:p>
        </p:txBody>
      </p:sp>
      <p:sp>
        <p:nvSpPr>
          <p:cNvPr id="1215501" name="Rectangle 13"/>
          <p:cNvSpPr>
            <a:spLocks noChangeArrowheads="1"/>
          </p:cNvSpPr>
          <p:nvPr/>
        </p:nvSpPr>
        <p:spPr bwMode="auto">
          <a:xfrm>
            <a:off x="423863" y="5734050"/>
            <a:ext cx="42195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800" b="0">
                <a:solidFill>
                  <a:schemeClr val="accent2"/>
                </a:solidFill>
                <a:latin typeface="Comic Sans MS" pitchFamily="66" charset="0"/>
              </a:rPr>
              <a:t>Remove positive effects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2800" b="0">
                <a:solidFill>
                  <a:schemeClr val="accent2"/>
                </a:solidFill>
                <a:latin typeface="Comic Sans MS" pitchFamily="66" charset="0"/>
              </a:rPr>
              <a:t>Add preconditions for A</a:t>
            </a:r>
          </a:p>
        </p:txBody>
      </p:sp>
      <p:grpSp>
        <p:nvGrpSpPr>
          <p:cNvPr id="25616" name="Group 29"/>
          <p:cNvGrpSpPr>
            <a:grpSpLocks/>
          </p:cNvGrpSpPr>
          <p:nvPr/>
        </p:nvGrpSpPr>
        <p:grpSpPr bwMode="auto">
          <a:xfrm>
            <a:off x="7543800" y="1981200"/>
            <a:ext cx="1143000" cy="1219200"/>
            <a:chOff x="1632" y="1008"/>
            <a:chExt cx="720" cy="768"/>
          </a:xfrm>
        </p:grpSpPr>
        <p:sp>
          <p:nvSpPr>
            <p:cNvPr id="25648" name="Oval 30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9" name="Line 31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50" name="Group 32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25651" name="Line 33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34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35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Line 36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Line 37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617" name="Group 4"/>
          <p:cNvGrpSpPr>
            <a:grpSpLocks/>
          </p:cNvGrpSpPr>
          <p:nvPr/>
        </p:nvGrpSpPr>
        <p:grpSpPr bwMode="auto">
          <a:xfrm>
            <a:off x="7581900" y="2057400"/>
            <a:ext cx="1066800" cy="990600"/>
            <a:chOff x="576" y="2928"/>
            <a:chExt cx="672" cy="624"/>
          </a:xfrm>
        </p:grpSpPr>
        <p:sp>
          <p:nvSpPr>
            <p:cNvPr id="25638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9" name="Group 6"/>
            <p:cNvGrpSpPr>
              <a:grpSpLocks/>
            </p:cNvGrpSpPr>
            <p:nvPr/>
          </p:nvGrpSpPr>
          <p:grpSpPr bwMode="auto">
            <a:xfrm>
              <a:off x="901" y="3096"/>
              <a:ext cx="255" cy="288"/>
              <a:chOff x="805" y="3000"/>
              <a:chExt cx="255" cy="288"/>
            </a:xfrm>
          </p:grpSpPr>
          <p:sp>
            <p:nvSpPr>
              <p:cNvPr id="25646" name="Rectangle 7"/>
              <p:cNvSpPr>
                <a:spLocks noChangeArrowheads="1"/>
              </p:cNvSpPr>
              <p:nvPr/>
            </p:nvSpPr>
            <p:spPr bwMode="auto">
              <a:xfrm>
                <a:off x="864" y="3024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Text Box 8"/>
              <p:cNvSpPr txBox="1">
                <a:spLocks noChangeArrowheads="1"/>
              </p:cNvSpPr>
              <p:nvPr/>
            </p:nvSpPr>
            <p:spPr bwMode="auto">
              <a:xfrm>
                <a:off x="805" y="3000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25640" name="Group 9"/>
            <p:cNvGrpSpPr>
              <a:grpSpLocks/>
            </p:cNvGrpSpPr>
            <p:nvPr/>
          </p:nvGrpSpPr>
          <p:grpSpPr bwMode="auto">
            <a:xfrm>
              <a:off x="788" y="2928"/>
              <a:ext cx="244" cy="288"/>
              <a:chOff x="692" y="3024"/>
              <a:chExt cx="244" cy="288"/>
            </a:xfrm>
          </p:grpSpPr>
          <p:sp>
            <p:nvSpPr>
              <p:cNvPr id="25644" name="Rectangle 10"/>
              <p:cNvSpPr>
                <a:spLocks noChangeArrowheads="1"/>
              </p:cNvSpPr>
              <p:nvPr/>
            </p:nvSpPr>
            <p:spPr bwMode="auto">
              <a:xfrm>
                <a:off x="720" y="3048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Text Box 11"/>
              <p:cNvSpPr txBox="1">
                <a:spLocks noChangeArrowheads="1"/>
              </p:cNvSpPr>
              <p:nvPr/>
            </p:nvSpPr>
            <p:spPr bwMode="auto">
              <a:xfrm>
                <a:off x="692" y="3024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25641" name="Group 12"/>
            <p:cNvGrpSpPr>
              <a:grpSpLocks/>
            </p:cNvGrpSpPr>
            <p:nvPr/>
          </p:nvGrpSpPr>
          <p:grpSpPr bwMode="auto">
            <a:xfrm>
              <a:off x="912" y="3264"/>
              <a:ext cx="244" cy="288"/>
              <a:chOff x="528" y="3168"/>
              <a:chExt cx="244" cy="288"/>
            </a:xfrm>
          </p:grpSpPr>
          <p:sp>
            <p:nvSpPr>
              <p:cNvPr id="25642" name="Rectangle 1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Text Box 14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B</a:t>
                </a:r>
              </a:p>
            </p:txBody>
          </p:sp>
        </p:grpSp>
      </p:grpSp>
      <p:grpSp>
        <p:nvGrpSpPr>
          <p:cNvPr id="25618" name="Group 29"/>
          <p:cNvGrpSpPr>
            <a:grpSpLocks/>
          </p:cNvGrpSpPr>
          <p:nvPr/>
        </p:nvGrpSpPr>
        <p:grpSpPr bwMode="auto">
          <a:xfrm>
            <a:off x="457200" y="2057400"/>
            <a:ext cx="1143000" cy="1219200"/>
            <a:chOff x="1632" y="1008"/>
            <a:chExt cx="720" cy="768"/>
          </a:xfrm>
        </p:grpSpPr>
        <p:sp>
          <p:nvSpPr>
            <p:cNvPr id="25630" name="Oval 30"/>
            <p:cNvSpPr>
              <a:spLocks noChangeArrowheads="1"/>
            </p:cNvSpPr>
            <p:nvPr/>
          </p:nvSpPr>
          <p:spPr bwMode="auto">
            <a:xfrm>
              <a:off x="1632" y="1008"/>
              <a:ext cx="720" cy="7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1680" y="163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>
              <a:off x="1872" y="1008"/>
              <a:ext cx="240" cy="96"/>
              <a:chOff x="816" y="3120"/>
              <a:chExt cx="240" cy="96"/>
            </a:xfrm>
          </p:grpSpPr>
          <p:sp>
            <p:nvSpPr>
              <p:cNvPr id="25633" name="Line 33"/>
              <p:cNvSpPr>
                <a:spLocks noChangeShapeType="1"/>
              </p:cNvSpPr>
              <p:nvPr/>
            </p:nvSpPr>
            <p:spPr bwMode="auto">
              <a:xfrm flipV="1">
                <a:off x="81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4" name="Line 34"/>
              <p:cNvSpPr>
                <a:spLocks noChangeShapeType="1"/>
              </p:cNvSpPr>
              <p:nvPr/>
            </p:nvSpPr>
            <p:spPr bwMode="auto">
              <a:xfrm flipV="1">
                <a:off x="1056" y="316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Line 35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6" name="Line 36"/>
              <p:cNvSpPr>
                <a:spLocks noChangeShapeType="1"/>
              </p:cNvSpPr>
              <p:nvPr/>
            </p:nvSpPr>
            <p:spPr bwMode="auto">
              <a:xfrm>
                <a:off x="960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Line 37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619" name="Group 4"/>
          <p:cNvGrpSpPr>
            <a:grpSpLocks/>
          </p:cNvGrpSpPr>
          <p:nvPr/>
        </p:nvGrpSpPr>
        <p:grpSpPr bwMode="auto">
          <a:xfrm>
            <a:off x="495300" y="2400300"/>
            <a:ext cx="1066800" cy="723900"/>
            <a:chOff x="576" y="3096"/>
            <a:chExt cx="672" cy="456"/>
          </a:xfrm>
        </p:grpSpPr>
        <p:sp>
          <p:nvSpPr>
            <p:cNvPr id="25620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1" name="Group 6"/>
            <p:cNvGrpSpPr>
              <a:grpSpLocks/>
            </p:cNvGrpSpPr>
            <p:nvPr/>
          </p:nvGrpSpPr>
          <p:grpSpPr bwMode="auto">
            <a:xfrm>
              <a:off x="901" y="3096"/>
              <a:ext cx="255" cy="288"/>
              <a:chOff x="805" y="3000"/>
              <a:chExt cx="255" cy="288"/>
            </a:xfrm>
          </p:grpSpPr>
          <p:sp>
            <p:nvSpPr>
              <p:cNvPr id="25628" name="Rectangle 7"/>
              <p:cNvSpPr>
                <a:spLocks noChangeArrowheads="1"/>
              </p:cNvSpPr>
              <p:nvPr/>
            </p:nvSpPr>
            <p:spPr bwMode="auto">
              <a:xfrm>
                <a:off x="864" y="3024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9" name="Text Box 8"/>
              <p:cNvSpPr txBox="1">
                <a:spLocks noChangeArrowheads="1"/>
              </p:cNvSpPr>
              <p:nvPr/>
            </p:nvSpPr>
            <p:spPr bwMode="auto">
              <a:xfrm>
                <a:off x="805" y="3000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25622" name="Group 9"/>
            <p:cNvGrpSpPr>
              <a:grpSpLocks/>
            </p:cNvGrpSpPr>
            <p:nvPr/>
          </p:nvGrpSpPr>
          <p:grpSpPr bwMode="auto">
            <a:xfrm>
              <a:off x="644" y="3276"/>
              <a:ext cx="244" cy="252"/>
              <a:chOff x="548" y="3372"/>
              <a:chExt cx="244" cy="252"/>
            </a:xfrm>
          </p:grpSpPr>
          <p:sp>
            <p:nvSpPr>
              <p:cNvPr id="25626" name="Rectangle 10"/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11"/>
              <p:cNvSpPr txBox="1">
                <a:spLocks noChangeArrowheads="1"/>
              </p:cNvSpPr>
              <p:nvPr/>
            </p:nvSpPr>
            <p:spPr bwMode="auto">
              <a:xfrm>
                <a:off x="548" y="3372"/>
                <a:ext cx="24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25623" name="Group 12"/>
            <p:cNvGrpSpPr>
              <a:grpSpLocks/>
            </p:cNvGrpSpPr>
            <p:nvPr/>
          </p:nvGrpSpPr>
          <p:grpSpPr bwMode="auto">
            <a:xfrm>
              <a:off x="912" y="3264"/>
              <a:ext cx="244" cy="288"/>
              <a:chOff x="528" y="3168"/>
              <a:chExt cx="244" cy="288"/>
            </a:xfrm>
          </p:grpSpPr>
          <p:sp>
            <p:nvSpPr>
              <p:cNvPr id="25624" name="Rectangle 1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Text Box 14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581979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5491" grpId="0" animBg="1"/>
      <p:bldP spid="1215500" grpId="0"/>
      <p:bldP spid="12155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Graph: Basic idea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77938"/>
            <a:ext cx="8229600" cy="4525962"/>
          </a:xfrm>
        </p:spPr>
        <p:txBody>
          <a:bodyPr/>
          <a:lstStyle/>
          <a:p>
            <a:r>
              <a:rPr lang="en-US" smtClean="0"/>
              <a:t>Construct a planning graph:  encodes constraints on possible plans</a:t>
            </a:r>
          </a:p>
          <a:p>
            <a:r>
              <a:rPr lang="en-US" smtClean="0"/>
              <a:t>Use this planning graph to compute an informative heuristic (Forward A*)</a:t>
            </a:r>
          </a:p>
          <a:p>
            <a:r>
              <a:rPr lang="en-US" smtClean="0"/>
              <a:t>Planning graph can be built for each problem in polynomial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69AB-269F-4D58-99FB-BFDC31865B4E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47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" y="0"/>
            <a:ext cx="9144000" cy="11430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The Planning Graph</a:t>
            </a:r>
          </a:p>
        </p:txBody>
      </p:sp>
      <p:sp>
        <p:nvSpPr>
          <p:cNvPr id="1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1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08AA2-10BB-40B7-913A-5B1D477FBC5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grpSp>
        <p:nvGrpSpPr>
          <p:cNvPr id="27653" name="Group 3"/>
          <p:cNvGrpSpPr>
            <a:grpSpLocks/>
          </p:cNvGrpSpPr>
          <p:nvPr/>
        </p:nvGrpSpPr>
        <p:grpSpPr bwMode="auto">
          <a:xfrm>
            <a:off x="1022350" y="3252788"/>
            <a:ext cx="7237413" cy="2778125"/>
            <a:chOff x="644" y="2034"/>
            <a:chExt cx="4559" cy="1750"/>
          </a:xfrm>
        </p:grpSpPr>
        <p:sp>
          <p:nvSpPr>
            <p:cNvPr id="27670" name="Line 4"/>
            <p:cNvSpPr>
              <a:spLocks noChangeShapeType="1"/>
            </p:cNvSpPr>
            <p:nvPr/>
          </p:nvSpPr>
          <p:spPr bwMode="auto">
            <a:xfrm>
              <a:off x="3343" y="210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5"/>
            <p:cNvSpPr>
              <a:spLocks noChangeShapeType="1"/>
            </p:cNvSpPr>
            <p:nvPr/>
          </p:nvSpPr>
          <p:spPr bwMode="auto">
            <a:xfrm>
              <a:off x="3358" y="368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6"/>
            <p:cNvSpPr>
              <a:spLocks noChangeShapeType="1"/>
            </p:cNvSpPr>
            <p:nvPr/>
          </p:nvSpPr>
          <p:spPr bwMode="auto">
            <a:xfrm>
              <a:off x="3354" y="3236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7"/>
            <p:cNvSpPr>
              <a:spLocks noChangeShapeType="1"/>
            </p:cNvSpPr>
            <p:nvPr/>
          </p:nvSpPr>
          <p:spPr bwMode="auto">
            <a:xfrm>
              <a:off x="3356" y="2580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8"/>
            <p:cNvSpPr>
              <a:spLocks noChangeShapeType="1"/>
            </p:cNvSpPr>
            <p:nvPr/>
          </p:nvSpPr>
          <p:spPr bwMode="auto">
            <a:xfrm>
              <a:off x="759" y="236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9"/>
            <p:cNvSpPr>
              <a:spLocks noChangeShapeType="1"/>
            </p:cNvSpPr>
            <p:nvPr/>
          </p:nvSpPr>
          <p:spPr bwMode="auto">
            <a:xfrm>
              <a:off x="774" y="2810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10"/>
            <p:cNvSpPr>
              <a:spLocks noChangeShapeType="1"/>
            </p:cNvSpPr>
            <p:nvPr/>
          </p:nvSpPr>
          <p:spPr bwMode="auto">
            <a:xfrm>
              <a:off x="765" y="3033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11"/>
            <p:cNvSpPr>
              <a:spLocks noChangeShapeType="1"/>
            </p:cNvSpPr>
            <p:nvPr/>
          </p:nvSpPr>
          <p:spPr bwMode="auto">
            <a:xfrm>
              <a:off x="759" y="347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Oval 12"/>
            <p:cNvSpPr>
              <a:spLocks noChangeArrowheads="1"/>
            </p:cNvSpPr>
            <p:nvPr/>
          </p:nvSpPr>
          <p:spPr bwMode="auto">
            <a:xfrm>
              <a:off x="644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Oval 13"/>
            <p:cNvSpPr>
              <a:spLocks noChangeArrowheads="1"/>
            </p:cNvSpPr>
            <p:nvPr/>
          </p:nvSpPr>
          <p:spPr bwMode="auto">
            <a:xfrm>
              <a:off x="644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Oval 14"/>
            <p:cNvSpPr>
              <a:spLocks noChangeArrowheads="1"/>
            </p:cNvSpPr>
            <p:nvPr/>
          </p:nvSpPr>
          <p:spPr bwMode="auto">
            <a:xfrm>
              <a:off x="644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Oval 15"/>
            <p:cNvSpPr>
              <a:spLocks noChangeArrowheads="1"/>
            </p:cNvSpPr>
            <p:nvPr/>
          </p:nvSpPr>
          <p:spPr bwMode="auto">
            <a:xfrm>
              <a:off x="644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Rectangle 16"/>
            <p:cNvSpPr>
              <a:spLocks noChangeArrowheads="1"/>
            </p:cNvSpPr>
            <p:nvPr/>
          </p:nvSpPr>
          <p:spPr bwMode="auto">
            <a:xfrm>
              <a:off x="1283" y="2490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Oval 17"/>
            <p:cNvSpPr>
              <a:spLocks noChangeArrowheads="1"/>
            </p:cNvSpPr>
            <p:nvPr/>
          </p:nvSpPr>
          <p:spPr bwMode="auto">
            <a:xfrm>
              <a:off x="1932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18"/>
            <p:cNvSpPr>
              <a:spLocks noChangeArrowheads="1"/>
            </p:cNvSpPr>
            <p:nvPr/>
          </p:nvSpPr>
          <p:spPr bwMode="auto">
            <a:xfrm>
              <a:off x="1932" y="2526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19"/>
            <p:cNvSpPr>
              <a:spLocks noChangeArrowheads="1"/>
            </p:cNvSpPr>
            <p:nvPr/>
          </p:nvSpPr>
          <p:spPr bwMode="auto">
            <a:xfrm>
              <a:off x="1932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20"/>
            <p:cNvSpPr>
              <a:spLocks noChangeArrowheads="1"/>
            </p:cNvSpPr>
            <p:nvPr/>
          </p:nvSpPr>
          <p:spPr bwMode="auto">
            <a:xfrm>
              <a:off x="1932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21"/>
            <p:cNvSpPr>
              <a:spLocks noChangeArrowheads="1"/>
            </p:cNvSpPr>
            <p:nvPr/>
          </p:nvSpPr>
          <p:spPr bwMode="auto">
            <a:xfrm>
              <a:off x="1932" y="3188"/>
              <a:ext cx="107" cy="11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Oval 22"/>
            <p:cNvSpPr>
              <a:spLocks noChangeArrowheads="1"/>
            </p:cNvSpPr>
            <p:nvPr/>
          </p:nvSpPr>
          <p:spPr bwMode="auto">
            <a:xfrm>
              <a:off x="1932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Rectangle 23"/>
            <p:cNvSpPr>
              <a:spLocks noChangeArrowheads="1"/>
            </p:cNvSpPr>
            <p:nvPr/>
          </p:nvSpPr>
          <p:spPr bwMode="auto">
            <a:xfrm>
              <a:off x="1283" y="3175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Line 24"/>
            <p:cNvSpPr>
              <a:spLocks noChangeShapeType="1"/>
            </p:cNvSpPr>
            <p:nvPr/>
          </p:nvSpPr>
          <p:spPr bwMode="auto">
            <a:xfrm flipV="1">
              <a:off x="759" y="2616"/>
              <a:ext cx="510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25"/>
            <p:cNvSpPr>
              <a:spLocks noChangeShapeType="1"/>
            </p:cNvSpPr>
            <p:nvPr/>
          </p:nvSpPr>
          <p:spPr bwMode="auto">
            <a:xfrm>
              <a:off x="765" y="2378"/>
              <a:ext cx="495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6"/>
            <p:cNvSpPr>
              <a:spLocks noChangeShapeType="1"/>
            </p:cNvSpPr>
            <p:nvPr/>
          </p:nvSpPr>
          <p:spPr bwMode="auto">
            <a:xfrm>
              <a:off x="1468" y="2579"/>
              <a:ext cx="4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Line 27"/>
            <p:cNvSpPr>
              <a:spLocks noChangeShapeType="1"/>
            </p:cNvSpPr>
            <p:nvPr/>
          </p:nvSpPr>
          <p:spPr bwMode="auto">
            <a:xfrm flipV="1">
              <a:off x="759" y="3286"/>
              <a:ext cx="510" cy="1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28"/>
            <p:cNvSpPr>
              <a:spLocks noChangeShapeType="1"/>
            </p:cNvSpPr>
            <p:nvPr/>
          </p:nvSpPr>
          <p:spPr bwMode="auto">
            <a:xfrm>
              <a:off x="750" y="2840"/>
              <a:ext cx="525" cy="3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29"/>
            <p:cNvSpPr>
              <a:spLocks noChangeShapeType="1"/>
            </p:cNvSpPr>
            <p:nvPr/>
          </p:nvSpPr>
          <p:spPr bwMode="auto">
            <a:xfrm>
              <a:off x="1484" y="3245"/>
              <a:ext cx="434" cy="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30"/>
            <p:cNvSpPr>
              <a:spLocks noChangeShapeType="1"/>
            </p:cNvSpPr>
            <p:nvPr/>
          </p:nvSpPr>
          <p:spPr bwMode="auto">
            <a:xfrm>
              <a:off x="1468" y="2593"/>
              <a:ext cx="456" cy="40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31"/>
            <p:cNvSpPr>
              <a:spLocks noChangeShapeType="1"/>
            </p:cNvSpPr>
            <p:nvPr/>
          </p:nvSpPr>
          <p:spPr bwMode="auto">
            <a:xfrm>
              <a:off x="2057" y="2358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Line 32"/>
            <p:cNvSpPr>
              <a:spLocks noChangeShapeType="1"/>
            </p:cNvSpPr>
            <p:nvPr/>
          </p:nvSpPr>
          <p:spPr bwMode="auto">
            <a:xfrm>
              <a:off x="2072" y="2806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33"/>
            <p:cNvSpPr>
              <a:spLocks noChangeShapeType="1"/>
            </p:cNvSpPr>
            <p:nvPr/>
          </p:nvSpPr>
          <p:spPr bwMode="auto">
            <a:xfrm>
              <a:off x="2063" y="3029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34"/>
            <p:cNvSpPr>
              <a:spLocks noChangeShapeType="1"/>
            </p:cNvSpPr>
            <p:nvPr/>
          </p:nvSpPr>
          <p:spPr bwMode="auto">
            <a:xfrm>
              <a:off x="2057" y="347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Rectangle 35"/>
            <p:cNvSpPr>
              <a:spLocks noChangeArrowheads="1"/>
            </p:cNvSpPr>
            <p:nvPr/>
          </p:nvSpPr>
          <p:spPr bwMode="auto">
            <a:xfrm>
              <a:off x="2582" y="248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Oval 36"/>
            <p:cNvSpPr>
              <a:spLocks noChangeArrowheads="1"/>
            </p:cNvSpPr>
            <p:nvPr/>
          </p:nvSpPr>
          <p:spPr bwMode="auto">
            <a:xfrm>
              <a:off x="3230" y="2300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3" name="Oval 37"/>
            <p:cNvSpPr>
              <a:spLocks noChangeArrowheads="1"/>
            </p:cNvSpPr>
            <p:nvPr/>
          </p:nvSpPr>
          <p:spPr bwMode="auto">
            <a:xfrm>
              <a:off x="3230" y="2520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4" name="Oval 38"/>
            <p:cNvSpPr>
              <a:spLocks noChangeArrowheads="1"/>
            </p:cNvSpPr>
            <p:nvPr/>
          </p:nvSpPr>
          <p:spPr bwMode="auto">
            <a:xfrm>
              <a:off x="3230" y="274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5" name="Oval 39"/>
            <p:cNvSpPr>
              <a:spLocks noChangeArrowheads="1"/>
            </p:cNvSpPr>
            <p:nvPr/>
          </p:nvSpPr>
          <p:spPr bwMode="auto">
            <a:xfrm>
              <a:off x="3230" y="2965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6" name="Oval 40"/>
            <p:cNvSpPr>
              <a:spLocks noChangeArrowheads="1"/>
            </p:cNvSpPr>
            <p:nvPr/>
          </p:nvSpPr>
          <p:spPr bwMode="auto">
            <a:xfrm>
              <a:off x="3230" y="3184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7" name="Oval 41"/>
            <p:cNvSpPr>
              <a:spLocks noChangeArrowheads="1"/>
            </p:cNvSpPr>
            <p:nvPr/>
          </p:nvSpPr>
          <p:spPr bwMode="auto">
            <a:xfrm>
              <a:off x="3230" y="3407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8" name="Rectangle 42"/>
            <p:cNvSpPr>
              <a:spLocks noChangeArrowheads="1"/>
            </p:cNvSpPr>
            <p:nvPr/>
          </p:nvSpPr>
          <p:spPr bwMode="auto">
            <a:xfrm>
              <a:off x="2582" y="3171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Line 43"/>
            <p:cNvSpPr>
              <a:spLocks noChangeShapeType="1"/>
            </p:cNvSpPr>
            <p:nvPr/>
          </p:nvSpPr>
          <p:spPr bwMode="auto">
            <a:xfrm flipV="1">
              <a:off x="2057" y="2612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Line 44"/>
            <p:cNvSpPr>
              <a:spLocks noChangeShapeType="1"/>
            </p:cNvSpPr>
            <p:nvPr/>
          </p:nvSpPr>
          <p:spPr bwMode="auto">
            <a:xfrm>
              <a:off x="2063" y="2372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Line 45"/>
            <p:cNvSpPr>
              <a:spLocks noChangeShapeType="1"/>
            </p:cNvSpPr>
            <p:nvPr/>
          </p:nvSpPr>
          <p:spPr bwMode="auto">
            <a:xfrm>
              <a:off x="2766" y="2573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2" name="Line 46"/>
            <p:cNvSpPr>
              <a:spLocks noChangeShapeType="1"/>
            </p:cNvSpPr>
            <p:nvPr/>
          </p:nvSpPr>
          <p:spPr bwMode="auto">
            <a:xfrm flipV="1">
              <a:off x="2057" y="3281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Line 47"/>
            <p:cNvSpPr>
              <a:spLocks noChangeShapeType="1"/>
            </p:cNvSpPr>
            <p:nvPr/>
          </p:nvSpPr>
          <p:spPr bwMode="auto">
            <a:xfrm>
              <a:off x="2048" y="2834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Line 48"/>
            <p:cNvSpPr>
              <a:spLocks noChangeShapeType="1"/>
            </p:cNvSpPr>
            <p:nvPr/>
          </p:nvSpPr>
          <p:spPr bwMode="auto">
            <a:xfrm>
              <a:off x="2782" y="3243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49"/>
            <p:cNvSpPr>
              <a:spLocks noChangeShapeType="1"/>
            </p:cNvSpPr>
            <p:nvPr/>
          </p:nvSpPr>
          <p:spPr bwMode="auto">
            <a:xfrm>
              <a:off x="2766" y="2588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50"/>
            <p:cNvSpPr>
              <a:spLocks noChangeArrowheads="1"/>
            </p:cNvSpPr>
            <p:nvPr/>
          </p:nvSpPr>
          <p:spPr bwMode="auto">
            <a:xfrm>
              <a:off x="2577" y="3613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7" name="Line 51"/>
            <p:cNvSpPr>
              <a:spLocks noChangeShapeType="1"/>
            </p:cNvSpPr>
            <p:nvPr/>
          </p:nvSpPr>
          <p:spPr bwMode="auto">
            <a:xfrm>
              <a:off x="2045" y="3288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8" name="Line 52"/>
            <p:cNvSpPr>
              <a:spLocks noChangeShapeType="1"/>
            </p:cNvSpPr>
            <p:nvPr/>
          </p:nvSpPr>
          <p:spPr bwMode="auto">
            <a:xfrm>
              <a:off x="2060" y="3492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9" name="Line 53"/>
            <p:cNvSpPr>
              <a:spLocks noChangeShapeType="1"/>
            </p:cNvSpPr>
            <p:nvPr/>
          </p:nvSpPr>
          <p:spPr bwMode="auto">
            <a:xfrm>
              <a:off x="2760" y="3694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Oval 54"/>
            <p:cNvSpPr>
              <a:spLocks noChangeArrowheads="1"/>
            </p:cNvSpPr>
            <p:nvPr/>
          </p:nvSpPr>
          <p:spPr bwMode="auto">
            <a:xfrm>
              <a:off x="3235" y="362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1" name="Rectangle 55"/>
            <p:cNvSpPr>
              <a:spLocks noChangeArrowheads="1"/>
            </p:cNvSpPr>
            <p:nvPr/>
          </p:nvSpPr>
          <p:spPr bwMode="auto">
            <a:xfrm>
              <a:off x="2564" y="2043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2" name="Line 56"/>
            <p:cNvSpPr>
              <a:spLocks noChangeShapeType="1"/>
            </p:cNvSpPr>
            <p:nvPr/>
          </p:nvSpPr>
          <p:spPr bwMode="auto">
            <a:xfrm>
              <a:off x="2747" y="2123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Oval 57"/>
            <p:cNvSpPr>
              <a:spLocks noChangeArrowheads="1"/>
            </p:cNvSpPr>
            <p:nvPr/>
          </p:nvSpPr>
          <p:spPr bwMode="auto">
            <a:xfrm>
              <a:off x="3223" y="2052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Line 58"/>
            <p:cNvSpPr>
              <a:spLocks noChangeShapeType="1"/>
            </p:cNvSpPr>
            <p:nvPr/>
          </p:nvSpPr>
          <p:spPr bwMode="auto">
            <a:xfrm flipV="1">
              <a:off x="2034" y="2139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Line 59"/>
            <p:cNvSpPr>
              <a:spLocks noChangeShapeType="1"/>
            </p:cNvSpPr>
            <p:nvPr/>
          </p:nvSpPr>
          <p:spPr bwMode="auto">
            <a:xfrm>
              <a:off x="3353" y="234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60"/>
            <p:cNvSpPr>
              <a:spLocks noChangeShapeType="1"/>
            </p:cNvSpPr>
            <p:nvPr/>
          </p:nvSpPr>
          <p:spPr bwMode="auto">
            <a:xfrm>
              <a:off x="3368" y="2797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Line 61"/>
            <p:cNvSpPr>
              <a:spLocks noChangeShapeType="1"/>
            </p:cNvSpPr>
            <p:nvPr/>
          </p:nvSpPr>
          <p:spPr bwMode="auto">
            <a:xfrm>
              <a:off x="3359" y="3020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62"/>
            <p:cNvSpPr>
              <a:spLocks noChangeShapeType="1"/>
            </p:cNvSpPr>
            <p:nvPr/>
          </p:nvSpPr>
          <p:spPr bwMode="auto">
            <a:xfrm>
              <a:off x="3353" y="346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Rectangle 63"/>
            <p:cNvSpPr>
              <a:spLocks noChangeArrowheads="1"/>
            </p:cNvSpPr>
            <p:nvPr/>
          </p:nvSpPr>
          <p:spPr bwMode="auto">
            <a:xfrm>
              <a:off x="3878" y="2475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0" name="Oval 64"/>
            <p:cNvSpPr>
              <a:spLocks noChangeArrowheads="1"/>
            </p:cNvSpPr>
            <p:nvPr/>
          </p:nvSpPr>
          <p:spPr bwMode="auto">
            <a:xfrm>
              <a:off x="4526" y="2291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Oval 65"/>
            <p:cNvSpPr>
              <a:spLocks noChangeArrowheads="1"/>
            </p:cNvSpPr>
            <p:nvPr/>
          </p:nvSpPr>
          <p:spPr bwMode="auto">
            <a:xfrm>
              <a:off x="4526" y="251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2" name="Oval 66"/>
            <p:cNvSpPr>
              <a:spLocks noChangeArrowheads="1"/>
            </p:cNvSpPr>
            <p:nvPr/>
          </p:nvSpPr>
          <p:spPr bwMode="auto">
            <a:xfrm>
              <a:off x="4526" y="2733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3" name="Oval 67"/>
            <p:cNvSpPr>
              <a:spLocks noChangeArrowheads="1"/>
            </p:cNvSpPr>
            <p:nvPr/>
          </p:nvSpPr>
          <p:spPr bwMode="auto">
            <a:xfrm>
              <a:off x="4526" y="2956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4" name="Oval 68"/>
            <p:cNvSpPr>
              <a:spLocks noChangeArrowheads="1"/>
            </p:cNvSpPr>
            <p:nvPr/>
          </p:nvSpPr>
          <p:spPr bwMode="auto">
            <a:xfrm>
              <a:off x="4526" y="3175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5" name="Oval 69"/>
            <p:cNvSpPr>
              <a:spLocks noChangeArrowheads="1"/>
            </p:cNvSpPr>
            <p:nvPr/>
          </p:nvSpPr>
          <p:spPr bwMode="auto">
            <a:xfrm>
              <a:off x="4526" y="339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6" name="Rectangle 70"/>
            <p:cNvSpPr>
              <a:spLocks noChangeArrowheads="1"/>
            </p:cNvSpPr>
            <p:nvPr/>
          </p:nvSpPr>
          <p:spPr bwMode="auto">
            <a:xfrm>
              <a:off x="3878" y="3162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7" name="Line 71"/>
            <p:cNvSpPr>
              <a:spLocks noChangeShapeType="1"/>
            </p:cNvSpPr>
            <p:nvPr/>
          </p:nvSpPr>
          <p:spPr bwMode="auto">
            <a:xfrm flipV="1">
              <a:off x="3353" y="2603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8" name="Line 72"/>
            <p:cNvSpPr>
              <a:spLocks noChangeShapeType="1"/>
            </p:cNvSpPr>
            <p:nvPr/>
          </p:nvSpPr>
          <p:spPr bwMode="auto">
            <a:xfrm>
              <a:off x="3359" y="2363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9" name="Line 73"/>
            <p:cNvSpPr>
              <a:spLocks noChangeShapeType="1"/>
            </p:cNvSpPr>
            <p:nvPr/>
          </p:nvSpPr>
          <p:spPr bwMode="auto">
            <a:xfrm>
              <a:off x="4062" y="2564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0" name="Line 74"/>
            <p:cNvSpPr>
              <a:spLocks noChangeShapeType="1"/>
            </p:cNvSpPr>
            <p:nvPr/>
          </p:nvSpPr>
          <p:spPr bwMode="auto">
            <a:xfrm flipV="1">
              <a:off x="3353" y="3272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Line 75"/>
            <p:cNvSpPr>
              <a:spLocks noChangeShapeType="1"/>
            </p:cNvSpPr>
            <p:nvPr/>
          </p:nvSpPr>
          <p:spPr bwMode="auto">
            <a:xfrm>
              <a:off x="3344" y="2825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Line 76"/>
            <p:cNvSpPr>
              <a:spLocks noChangeShapeType="1"/>
            </p:cNvSpPr>
            <p:nvPr/>
          </p:nvSpPr>
          <p:spPr bwMode="auto">
            <a:xfrm>
              <a:off x="4078" y="3234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3" name="Line 77"/>
            <p:cNvSpPr>
              <a:spLocks noChangeShapeType="1"/>
            </p:cNvSpPr>
            <p:nvPr/>
          </p:nvSpPr>
          <p:spPr bwMode="auto">
            <a:xfrm>
              <a:off x="4062" y="2579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Rectangle 78"/>
            <p:cNvSpPr>
              <a:spLocks noChangeArrowheads="1"/>
            </p:cNvSpPr>
            <p:nvPr/>
          </p:nvSpPr>
          <p:spPr bwMode="auto">
            <a:xfrm>
              <a:off x="3873" y="3604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5" name="Line 79"/>
            <p:cNvSpPr>
              <a:spLocks noChangeShapeType="1"/>
            </p:cNvSpPr>
            <p:nvPr/>
          </p:nvSpPr>
          <p:spPr bwMode="auto">
            <a:xfrm>
              <a:off x="3341" y="3279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Line 80"/>
            <p:cNvSpPr>
              <a:spLocks noChangeShapeType="1"/>
            </p:cNvSpPr>
            <p:nvPr/>
          </p:nvSpPr>
          <p:spPr bwMode="auto">
            <a:xfrm>
              <a:off x="3356" y="3483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7" name="Line 81"/>
            <p:cNvSpPr>
              <a:spLocks noChangeShapeType="1"/>
            </p:cNvSpPr>
            <p:nvPr/>
          </p:nvSpPr>
          <p:spPr bwMode="auto">
            <a:xfrm>
              <a:off x="4056" y="3685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8" name="Oval 82"/>
            <p:cNvSpPr>
              <a:spLocks noChangeArrowheads="1"/>
            </p:cNvSpPr>
            <p:nvPr/>
          </p:nvSpPr>
          <p:spPr bwMode="auto">
            <a:xfrm>
              <a:off x="4531" y="361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9" name="Rectangle 83"/>
            <p:cNvSpPr>
              <a:spLocks noChangeArrowheads="1"/>
            </p:cNvSpPr>
            <p:nvPr/>
          </p:nvSpPr>
          <p:spPr bwMode="auto">
            <a:xfrm>
              <a:off x="3860" y="203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0" name="Line 84"/>
            <p:cNvSpPr>
              <a:spLocks noChangeShapeType="1"/>
            </p:cNvSpPr>
            <p:nvPr/>
          </p:nvSpPr>
          <p:spPr bwMode="auto">
            <a:xfrm>
              <a:off x="4043" y="2114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1" name="Oval 85"/>
            <p:cNvSpPr>
              <a:spLocks noChangeArrowheads="1"/>
            </p:cNvSpPr>
            <p:nvPr/>
          </p:nvSpPr>
          <p:spPr bwMode="auto">
            <a:xfrm>
              <a:off x="4519" y="2043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Line 86"/>
            <p:cNvSpPr>
              <a:spLocks noChangeShapeType="1"/>
            </p:cNvSpPr>
            <p:nvPr/>
          </p:nvSpPr>
          <p:spPr bwMode="auto">
            <a:xfrm flipV="1">
              <a:off x="3330" y="2130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3" name="Rectangle 87"/>
            <p:cNvSpPr>
              <a:spLocks noChangeArrowheads="1"/>
            </p:cNvSpPr>
            <p:nvPr/>
          </p:nvSpPr>
          <p:spPr bwMode="auto">
            <a:xfrm>
              <a:off x="3870" y="2820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Line 88"/>
            <p:cNvSpPr>
              <a:spLocks noChangeShapeType="1"/>
            </p:cNvSpPr>
            <p:nvPr/>
          </p:nvSpPr>
          <p:spPr bwMode="auto">
            <a:xfrm flipV="1">
              <a:off x="3345" y="2936"/>
              <a:ext cx="519" cy="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5" name="Line 89"/>
            <p:cNvSpPr>
              <a:spLocks noChangeShapeType="1"/>
            </p:cNvSpPr>
            <p:nvPr/>
          </p:nvSpPr>
          <p:spPr bwMode="auto">
            <a:xfrm>
              <a:off x="3347" y="2622"/>
              <a:ext cx="511" cy="2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6" name="Line 90"/>
            <p:cNvSpPr>
              <a:spLocks noChangeShapeType="1"/>
            </p:cNvSpPr>
            <p:nvPr/>
          </p:nvSpPr>
          <p:spPr bwMode="auto">
            <a:xfrm flipV="1">
              <a:off x="4061" y="2819"/>
              <a:ext cx="443" cy="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7" name="Rectangle 91"/>
            <p:cNvSpPr>
              <a:spLocks noChangeArrowheads="1"/>
            </p:cNvSpPr>
            <p:nvPr/>
          </p:nvSpPr>
          <p:spPr bwMode="auto">
            <a:xfrm>
              <a:off x="4895" y="2608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27758" name="Rectangle 92"/>
            <p:cNvSpPr>
              <a:spLocks noChangeArrowheads="1"/>
            </p:cNvSpPr>
            <p:nvPr/>
          </p:nvSpPr>
          <p:spPr bwMode="auto">
            <a:xfrm>
              <a:off x="4895" y="3089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27759" name="Rectangle 93"/>
            <p:cNvSpPr>
              <a:spLocks noChangeArrowheads="1"/>
            </p:cNvSpPr>
            <p:nvPr/>
          </p:nvSpPr>
          <p:spPr bwMode="auto">
            <a:xfrm>
              <a:off x="4895" y="2093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</p:grpSp>
      <p:grpSp>
        <p:nvGrpSpPr>
          <p:cNvPr id="27654" name="Group 94"/>
          <p:cNvGrpSpPr>
            <a:grpSpLocks/>
          </p:cNvGrpSpPr>
          <p:nvPr/>
        </p:nvGrpSpPr>
        <p:grpSpPr bwMode="auto">
          <a:xfrm>
            <a:off x="1022350" y="2201863"/>
            <a:ext cx="7007225" cy="760412"/>
            <a:chOff x="486" y="1265"/>
            <a:chExt cx="4414" cy="479"/>
          </a:xfrm>
        </p:grpSpPr>
        <p:sp>
          <p:nvSpPr>
            <p:cNvPr id="27663" name="Rectangle 95"/>
            <p:cNvSpPr>
              <a:spLocks noChangeArrowheads="1"/>
            </p:cNvSpPr>
            <p:nvPr/>
          </p:nvSpPr>
          <p:spPr bwMode="auto">
            <a:xfrm>
              <a:off x="486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P0</a:t>
              </a:r>
            </a:p>
          </p:txBody>
        </p:sp>
        <p:sp>
          <p:nvSpPr>
            <p:cNvPr id="27664" name="Rectangle 96"/>
            <p:cNvSpPr>
              <a:spLocks noChangeArrowheads="1"/>
            </p:cNvSpPr>
            <p:nvPr/>
          </p:nvSpPr>
          <p:spPr bwMode="auto">
            <a:xfrm>
              <a:off x="1720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P1</a:t>
              </a:r>
            </a:p>
          </p:txBody>
        </p:sp>
        <p:sp>
          <p:nvSpPr>
            <p:cNvPr id="27665" name="Rectangle 97"/>
            <p:cNvSpPr>
              <a:spLocks noChangeArrowheads="1"/>
            </p:cNvSpPr>
            <p:nvPr/>
          </p:nvSpPr>
          <p:spPr bwMode="auto">
            <a:xfrm>
              <a:off x="2947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P2</a:t>
              </a:r>
            </a:p>
          </p:txBody>
        </p:sp>
        <p:sp>
          <p:nvSpPr>
            <p:cNvPr id="27666" name="Rectangle 98"/>
            <p:cNvSpPr>
              <a:spLocks noChangeArrowheads="1"/>
            </p:cNvSpPr>
            <p:nvPr/>
          </p:nvSpPr>
          <p:spPr bwMode="auto">
            <a:xfrm>
              <a:off x="4243" y="1265"/>
              <a:ext cx="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P3</a:t>
              </a:r>
            </a:p>
          </p:txBody>
        </p:sp>
        <p:sp>
          <p:nvSpPr>
            <p:cNvPr id="27667" name="Rectangle 99"/>
            <p:cNvSpPr>
              <a:spLocks noChangeArrowheads="1"/>
            </p:cNvSpPr>
            <p:nvPr/>
          </p:nvSpPr>
          <p:spPr bwMode="auto">
            <a:xfrm>
              <a:off x="1094" y="151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A1</a:t>
              </a:r>
            </a:p>
          </p:txBody>
        </p:sp>
        <p:sp>
          <p:nvSpPr>
            <p:cNvPr id="27668" name="Rectangle 100"/>
            <p:cNvSpPr>
              <a:spLocks noChangeArrowheads="1"/>
            </p:cNvSpPr>
            <p:nvPr/>
          </p:nvSpPr>
          <p:spPr bwMode="auto">
            <a:xfrm>
              <a:off x="2358" y="151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A2</a:t>
              </a:r>
            </a:p>
          </p:txBody>
        </p:sp>
        <p:sp>
          <p:nvSpPr>
            <p:cNvPr id="27669" name="Rectangle 101"/>
            <p:cNvSpPr>
              <a:spLocks noChangeArrowheads="1"/>
            </p:cNvSpPr>
            <p:nvPr/>
          </p:nvSpPr>
          <p:spPr bwMode="auto">
            <a:xfrm>
              <a:off x="3654" y="151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9900CC"/>
                  </a:solidFill>
                  <a:latin typeface="Comic Sans MS" pitchFamily="66" charset="0"/>
                </a:rPr>
                <a:t>level A3</a:t>
              </a:r>
            </a:p>
          </p:txBody>
        </p:sp>
      </p:grpSp>
      <p:sp>
        <p:nvSpPr>
          <p:cNvPr id="27655" name="Text Box 102"/>
          <p:cNvSpPr txBox="1">
            <a:spLocks noChangeArrowheads="1"/>
          </p:cNvSpPr>
          <p:nvPr/>
        </p:nvSpPr>
        <p:spPr bwMode="auto">
          <a:xfrm rot="-3607985">
            <a:off x="1012031" y="1400970"/>
            <a:ext cx="1476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56" name="Text Box 103"/>
          <p:cNvSpPr txBox="1">
            <a:spLocks noChangeArrowheads="1"/>
          </p:cNvSpPr>
          <p:nvPr/>
        </p:nvSpPr>
        <p:spPr bwMode="auto">
          <a:xfrm rot="-3607985">
            <a:off x="1860551" y="2125662"/>
            <a:ext cx="95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latin typeface="Comic Sans MS" pitchFamily="66" charset="0"/>
              </a:rPr>
              <a:t>actions</a:t>
            </a:r>
          </a:p>
        </p:txBody>
      </p:sp>
      <p:sp>
        <p:nvSpPr>
          <p:cNvPr id="27657" name="Text Box 104"/>
          <p:cNvSpPr txBox="1">
            <a:spLocks noChangeArrowheads="1"/>
          </p:cNvSpPr>
          <p:nvPr/>
        </p:nvSpPr>
        <p:spPr bwMode="auto">
          <a:xfrm rot="-3607985">
            <a:off x="2985294" y="1400969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58" name="Text Box 105"/>
          <p:cNvSpPr txBox="1">
            <a:spLocks noChangeArrowheads="1"/>
          </p:cNvSpPr>
          <p:nvPr/>
        </p:nvSpPr>
        <p:spPr bwMode="auto">
          <a:xfrm rot="-3607985">
            <a:off x="4958556" y="1400970"/>
            <a:ext cx="1476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59" name="Text Box 106"/>
          <p:cNvSpPr txBox="1">
            <a:spLocks noChangeArrowheads="1"/>
          </p:cNvSpPr>
          <p:nvPr/>
        </p:nvSpPr>
        <p:spPr bwMode="auto">
          <a:xfrm rot="-3607985">
            <a:off x="6680994" y="1400969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9900CC"/>
                </a:solidFill>
                <a:latin typeface="Comic Sans MS" pitchFamily="66" charset="0"/>
              </a:rPr>
              <a:t>propositions</a:t>
            </a:r>
          </a:p>
        </p:txBody>
      </p:sp>
      <p:sp>
        <p:nvSpPr>
          <p:cNvPr id="27660" name="Text Box 107"/>
          <p:cNvSpPr txBox="1">
            <a:spLocks noChangeArrowheads="1"/>
          </p:cNvSpPr>
          <p:nvPr/>
        </p:nvSpPr>
        <p:spPr bwMode="auto">
          <a:xfrm rot="-3607985">
            <a:off x="3873501" y="2125662"/>
            <a:ext cx="95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latin typeface="Comic Sans MS" pitchFamily="66" charset="0"/>
              </a:rPr>
              <a:t>actions</a:t>
            </a:r>
          </a:p>
        </p:txBody>
      </p:sp>
      <p:sp>
        <p:nvSpPr>
          <p:cNvPr id="27661" name="Text Box 108"/>
          <p:cNvSpPr txBox="1">
            <a:spLocks noChangeArrowheads="1"/>
          </p:cNvSpPr>
          <p:nvPr/>
        </p:nvSpPr>
        <p:spPr bwMode="auto">
          <a:xfrm rot="-3607985">
            <a:off x="5886451" y="2125662"/>
            <a:ext cx="95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latin typeface="Comic Sans MS" pitchFamily="66" charset="0"/>
              </a:rPr>
              <a:t>actions</a:t>
            </a:r>
          </a:p>
        </p:txBody>
      </p:sp>
      <p:sp>
        <p:nvSpPr>
          <p:cNvPr id="27662" name="Text Box 109"/>
          <p:cNvSpPr txBox="1">
            <a:spLocks noChangeArrowheads="1"/>
          </p:cNvSpPr>
          <p:nvPr/>
        </p:nvSpPr>
        <p:spPr bwMode="auto">
          <a:xfrm>
            <a:off x="369888" y="6243638"/>
            <a:ext cx="576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>
                <a:solidFill>
                  <a:srgbClr val="9900CC"/>
                </a:solidFill>
                <a:latin typeface="Comic Sans MS" pitchFamily="66" charset="0"/>
              </a:rPr>
              <a:t>Note: a few noops missing for clarity</a:t>
            </a:r>
          </a:p>
        </p:txBody>
      </p:sp>
    </p:spTree>
    <p:extLst>
      <p:ext uri="{BB962C8B-B14F-4D97-AF65-F5344CB8AC3E}">
        <p14:creationId xmlns:p14="http://schemas.microsoft.com/office/powerpoint/2010/main" xmlns="" val="297928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</a:t>
            </a:r>
          </a:p>
          <a:p>
            <a:endParaRPr lang="en-US" dirty="0" smtClean="0"/>
          </a:p>
          <a:p>
            <a:r>
              <a:rPr lang="en-US" dirty="0" smtClean="0"/>
              <a:t>Operators</a:t>
            </a:r>
          </a:p>
          <a:p>
            <a:endParaRPr lang="en-US" dirty="0" smtClean="0"/>
          </a:p>
          <a:p>
            <a:r>
              <a:rPr lang="en-US" dirty="0" smtClean="0"/>
              <a:t>Initial State</a:t>
            </a:r>
          </a:p>
          <a:p>
            <a:endParaRPr lang="en-US" dirty="0" smtClean="0"/>
          </a:p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Planning Graphs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830" y="1600200"/>
            <a:ext cx="8492970" cy="4525963"/>
          </a:xfrm>
        </p:spPr>
        <p:txBody>
          <a:bodyPr/>
          <a:lstStyle/>
          <a:p>
            <a:r>
              <a:rPr lang="en-US" dirty="0" smtClean="0"/>
              <a:t>Planning graphs consists of a </a:t>
            </a:r>
            <a:r>
              <a:rPr lang="en-US" dirty="0" err="1" smtClean="0"/>
              <a:t>seq</a:t>
            </a:r>
            <a:r>
              <a:rPr lang="en-US" dirty="0" smtClean="0"/>
              <a:t> of levels that correspond to time steps in the plan.</a:t>
            </a:r>
          </a:p>
          <a:p>
            <a:pPr lvl="1"/>
            <a:r>
              <a:rPr lang="en-US" sz="2900" dirty="0" smtClean="0"/>
              <a:t>Level 0 is the initial state.</a:t>
            </a:r>
          </a:p>
          <a:p>
            <a:pPr lvl="1"/>
            <a:r>
              <a:rPr lang="en-US" sz="2900" dirty="0" smtClean="0"/>
              <a:t>Each level consists of a set of literals and a set of actions that represent what </a:t>
            </a:r>
            <a:r>
              <a:rPr lang="en-US" sz="2900" i="1" dirty="0" smtClean="0">
                <a:solidFill>
                  <a:srgbClr val="FF0000"/>
                </a:solidFill>
              </a:rPr>
              <a:t>might be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smtClean="0"/>
              <a:t>possible at that step in the plan</a:t>
            </a:r>
          </a:p>
          <a:p>
            <a:pPr lvl="1"/>
            <a:r>
              <a:rPr lang="en-US" sz="2900" i="1" dirty="0" smtClean="0"/>
              <a:t>Might be</a:t>
            </a:r>
            <a:r>
              <a:rPr lang="en-US" sz="2900" dirty="0" smtClean="0"/>
              <a:t> is the key to efficiency</a:t>
            </a:r>
          </a:p>
          <a:p>
            <a:pPr lvl="1"/>
            <a:r>
              <a:rPr lang="en-US" sz="3000" dirty="0" smtClean="0"/>
              <a:t>Records only a restricted subset of possible negative interactions among actions.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670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Overview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3543300"/>
          </a:xfrm>
        </p:spPr>
        <p:txBody>
          <a:bodyPr rIns="132080"/>
          <a:lstStyle/>
          <a:p>
            <a:pPr marL="782638" lvl="1" eaLnBrk="1" hangingPunct="1"/>
            <a:r>
              <a:rPr lang="en-US" dirty="0" smtClean="0"/>
              <a:t>Introduction &amp; Agents</a:t>
            </a:r>
          </a:p>
          <a:p>
            <a:pPr marL="782638" lvl="1" eaLnBrk="1" hangingPunct="1"/>
            <a:r>
              <a:rPr lang="en-US" dirty="0" smtClean="0"/>
              <a:t>Search, Heuristics &amp; CSPs</a:t>
            </a:r>
          </a:p>
          <a:p>
            <a:pPr marL="782638" lvl="1" eaLnBrk="1" hangingPunct="1"/>
            <a:r>
              <a:rPr lang="en-US" dirty="0" smtClean="0"/>
              <a:t>Adversarial Search</a:t>
            </a:r>
          </a:p>
          <a:p>
            <a:pPr marL="782638" lvl="1" eaLnBrk="1" hangingPunct="1"/>
            <a:r>
              <a:rPr lang="en-US" b="1" dirty="0" smtClean="0">
                <a:solidFill>
                  <a:srgbClr val="FF0000"/>
                </a:solidFill>
              </a:rPr>
              <a:t>Logical Knowledge Representation</a:t>
            </a:r>
          </a:p>
          <a:p>
            <a:pPr marL="782638" lvl="1" eaLnBrk="1" hangingPunct="1"/>
            <a:r>
              <a:rPr lang="en-US" b="1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/>
              <a:t> &amp; MDPs</a:t>
            </a:r>
          </a:p>
          <a:p>
            <a:pPr marL="782638" lvl="1" eaLnBrk="1" hangingPunct="1"/>
            <a:r>
              <a:rPr lang="en-US" dirty="0" smtClean="0"/>
              <a:t>Reinforcement Learning</a:t>
            </a:r>
          </a:p>
          <a:p>
            <a:pPr marL="782638" lvl="1" eaLnBrk="1" hangingPunct="1"/>
            <a:r>
              <a:rPr lang="en-US" dirty="0" smtClean="0"/>
              <a:t>Uncertainty &amp; Bayesian Networks</a:t>
            </a:r>
          </a:p>
          <a:p>
            <a:pPr marL="782638" lvl="1" eaLnBrk="1" hangingPunct="1"/>
            <a:r>
              <a:rPr lang="en-US" dirty="0" smtClean="0"/>
              <a:t>Machine Learning</a:t>
            </a:r>
          </a:p>
          <a:p>
            <a:pPr marL="782638" lvl="1" eaLnBrk="1" hangingPunct="1"/>
            <a:r>
              <a:rPr lang="en-US" dirty="0" smtClean="0"/>
              <a:t>NLP &amp; Special Topics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Graphs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932676"/>
            <a:ext cx="8531225" cy="3533260"/>
          </a:xfrm>
        </p:spPr>
        <p:txBody>
          <a:bodyPr/>
          <a:lstStyle/>
          <a:p>
            <a:r>
              <a:rPr lang="en-US" sz="3400" dirty="0" smtClean="0"/>
              <a:t>Alternate levels </a:t>
            </a:r>
            <a:endParaRPr lang="en-US" sz="3400" dirty="0" smtClean="0"/>
          </a:p>
          <a:p>
            <a:pPr lvl="1"/>
            <a:r>
              <a:rPr lang="en-US" i="1" dirty="0" smtClean="0"/>
              <a:t>Literals</a:t>
            </a:r>
            <a:r>
              <a:rPr lang="en-US" dirty="0" smtClean="0"/>
              <a:t> = all those that </a:t>
            </a:r>
            <a:r>
              <a:rPr lang="en-US" i="1" dirty="0" smtClean="0">
                <a:solidFill>
                  <a:srgbClr val="FF0000"/>
                </a:solidFill>
              </a:rPr>
              <a:t>could</a:t>
            </a:r>
            <a:r>
              <a:rPr lang="en-US" dirty="0" smtClean="0"/>
              <a:t> be true at that time step, depending upon the actions executed at preceding time steps.</a:t>
            </a:r>
          </a:p>
          <a:p>
            <a:pPr lvl="1"/>
            <a:r>
              <a:rPr lang="en-US" i="1" dirty="0" smtClean="0"/>
              <a:t>Actions</a:t>
            </a:r>
            <a:r>
              <a:rPr lang="en-US" dirty="0" smtClean="0"/>
              <a:t> = all those actions that </a:t>
            </a:r>
            <a:r>
              <a:rPr lang="en-US" i="1" dirty="0" smtClean="0">
                <a:solidFill>
                  <a:srgbClr val="FF0000"/>
                </a:solidFill>
              </a:rPr>
              <a:t>could</a:t>
            </a:r>
            <a:r>
              <a:rPr lang="en-US" dirty="0" smtClean="0"/>
              <a:t> have their preconditions satisfied at that time step, depending on which of the literals actually hold.</a:t>
            </a:r>
          </a:p>
          <a:p>
            <a:endParaRPr lang="en-US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851032" y="5048092"/>
            <a:ext cx="4160838" cy="1198562"/>
            <a:chOff x="644" y="2034"/>
            <a:chExt cx="4559" cy="1750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3343" y="210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358" y="368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354" y="3236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356" y="2580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759" y="236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774" y="2810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765" y="3033"/>
              <a:ext cx="1168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759" y="347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44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44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44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44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283" y="2490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932" y="2303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1932" y="2526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932" y="2747"/>
              <a:ext cx="107" cy="113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932" y="296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1932" y="3188"/>
              <a:ext cx="107" cy="11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932" y="3411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283" y="3175"/>
              <a:ext cx="177" cy="170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759" y="2616"/>
              <a:ext cx="510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765" y="2378"/>
              <a:ext cx="495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468" y="2579"/>
              <a:ext cx="4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759" y="3286"/>
              <a:ext cx="510" cy="1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750" y="2840"/>
              <a:ext cx="525" cy="3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1484" y="3245"/>
              <a:ext cx="434" cy="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468" y="2593"/>
              <a:ext cx="456" cy="40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2057" y="2358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072" y="2806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2063" y="3029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2057" y="3474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582" y="248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3230" y="2300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3230" y="2520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3230" y="274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3230" y="2965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3230" y="3184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3230" y="3407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582" y="3171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2057" y="2612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2063" y="2372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2766" y="2573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2057" y="3281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2048" y="2834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2782" y="3243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2766" y="2588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577" y="3613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2045" y="3288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2060" y="3492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2760" y="3694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3235" y="362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564" y="2043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2747" y="2123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3223" y="2052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 flipV="1">
              <a:off x="2034" y="2139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3353" y="2349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3368" y="2797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3359" y="3020"/>
              <a:ext cx="1167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3353" y="3465"/>
              <a:ext cx="1165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878" y="2475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526" y="2291"/>
              <a:ext cx="107" cy="111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4526" y="2511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4526" y="2733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4526" y="2956"/>
              <a:ext cx="107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4526" y="3175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4526" y="3398"/>
              <a:ext cx="107" cy="115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3878" y="3162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 flipV="1">
              <a:off x="3353" y="2603"/>
              <a:ext cx="511" cy="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3359" y="2363"/>
              <a:ext cx="496" cy="1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4062" y="2564"/>
              <a:ext cx="4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V="1">
              <a:off x="3353" y="3272"/>
              <a:ext cx="511" cy="1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3344" y="2825"/>
              <a:ext cx="526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4078" y="3234"/>
              <a:ext cx="434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4062" y="2579"/>
              <a:ext cx="456" cy="4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873" y="3604"/>
              <a:ext cx="177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3341" y="3279"/>
              <a:ext cx="526" cy="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>
              <a:off x="3356" y="3483"/>
              <a:ext cx="497" cy="2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4056" y="3685"/>
              <a:ext cx="4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4531" y="3612"/>
              <a:ext cx="107" cy="116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3860" y="2034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4043" y="2114"/>
              <a:ext cx="4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4519" y="2043"/>
              <a:ext cx="106" cy="114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 flipV="1">
              <a:off x="3330" y="2130"/>
              <a:ext cx="514" cy="4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870" y="2820"/>
              <a:ext cx="176" cy="17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 flipV="1">
              <a:off x="3345" y="2936"/>
              <a:ext cx="519" cy="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3347" y="2622"/>
              <a:ext cx="511" cy="2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 flipV="1">
              <a:off x="4061" y="2819"/>
              <a:ext cx="443" cy="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4895" y="2608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4895" y="3089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4895" y="2093"/>
              <a:ext cx="30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3600">
                  <a:solidFill>
                    <a:srgbClr val="000000"/>
                  </a:solidFill>
                  <a:latin typeface="Comic Sans MS" pitchFamily="66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830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Init</a:t>
            </a:r>
            <a:r>
              <a:rPr lang="en-US" sz="2800" dirty="0" smtClean="0"/>
              <a:t>(Have(Cake))</a:t>
            </a:r>
          </a:p>
          <a:p>
            <a:pPr lvl="2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Goal</a:t>
            </a:r>
            <a:r>
              <a:rPr lang="en-US" sz="2800" dirty="0" smtClean="0"/>
              <a:t>(Have(Cake) </a:t>
            </a:r>
            <a:r>
              <a:rPr lang="en-US" sz="2800" dirty="0" smtClean="0">
                <a:sym typeface="Symbol" pitchFamily="18" charset="2"/>
              </a:rPr>
              <a:t> </a:t>
            </a:r>
            <a:r>
              <a:rPr lang="en-US" sz="2800" dirty="0" smtClean="0"/>
              <a:t>Eaten(Cake))</a:t>
            </a:r>
          </a:p>
          <a:p>
            <a:pPr lvl="2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Action</a:t>
            </a:r>
            <a:r>
              <a:rPr lang="en-US" sz="2800" dirty="0" smtClean="0"/>
              <a:t>(Eat(Cake), </a:t>
            </a:r>
            <a:br>
              <a:rPr lang="en-US" sz="2800" dirty="0" smtClean="0"/>
            </a:br>
            <a:r>
              <a:rPr lang="en-US" sz="2800" dirty="0" smtClean="0"/>
              <a:t>PRECOND: Have(Cake)</a:t>
            </a:r>
          </a:p>
          <a:p>
            <a:pPr lvl="2">
              <a:buFontTx/>
              <a:buNone/>
            </a:pPr>
            <a:r>
              <a:rPr lang="en-US" sz="2800" dirty="0" smtClean="0"/>
              <a:t>	EFFECT: ¬Have(Cake) </a:t>
            </a:r>
            <a:r>
              <a:rPr lang="en-US" sz="2800" dirty="0" smtClean="0">
                <a:sym typeface="Symbol" pitchFamily="18" charset="2"/>
              </a:rPr>
              <a:t> </a:t>
            </a:r>
            <a:r>
              <a:rPr lang="en-US" sz="2800" dirty="0" smtClean="0"/>
              <a:t>Eaten(Cake))</a:t>
            </a:r>
          </a:p>
          <a:p>
            <a:pPr lvl="2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Action</a:t>
            </a:r>
            <a:r>
              <a:rPr lang="en-US" sz="2800" dirty="0" smtClean="0"/>
              <a:t>(Bake(Cake), </a:t>
            </a:r>
            <a:br>
              <a:rPr lang="en-US" sz="2800" dirty="0" smtClean="0"/>
            </a:br>
            <a:r>
              <a:rPr lang="en-US" sz="2800" dirty="0" smtClean="0"/>
              <a:t>PRECOND: ¬ Have(Cake)</a:t>
            </a:r>
          </a:p>
          <a:p>
            <a:pPr lvl="2">
              <a:buFontTx/>
              <a:buNone/>
            </a:pPr>
            <a:r>
              <a:rPr lang="en-US" sz="2800" dirty="0" smtClean="0"/>
              <a:t>	EFFECT: Have(Cake)) </a:t>
            </a:r>
          </a:p>
        </p:txBody>
      </p:sp>
    </p:spTree>
    <p:extLst>
      <p:ext uri="{BB962C8B-B14F-4D97-AF65-F5344CB8AC3E}">
        <p14:creationId xmlns:p14="http://schemas.microsoft.com/office/powerpoint/2010/main" xmlns="" val="177157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pic>
        <p:nvPicPr>
          <p:cNvPr id="31747" name="Picture 5" descr="eatcake_plangraph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353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295400" y="48768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Create level 0 from initial problem state.</a:t>
            </a:r>
          </a:p>
        </p:txBody>
      </p:sp>
    </p:spTree>
    <p:extLst>
      <p:ext uri="{BB962C8B-B14F-4D97-AF65-F5344CB8AC3E}">
        <p14:creationId xmlns:p14="http://schemas.microsoft.com/office/powerpoint/2010/main" xmlns="" val="29873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Graph Expansion</a:t>
            </a:r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06DA-A168-4976-A71B-EDE3C8FC64B1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158750" y="1646238"/>
            <a:ext cx="5526995" cy="2798202"/>
          </a:xfrm>
          <a:prstGeom prst="rect">
            <a:avLst/>
          </a:prstGeom>
          <a:solidFill>
            <a:srgbClr val="0033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Proposition level 0 </a:t>
            </a:r>
          </a:p>
          <a:p>
            <a:pPr lvl="1" eaLnBrk="0" hangingPunct="0"/>
            <a:r>
              <a:rPr lang="en-US" sz="1800" dirty="0">
                <a:solidFill>
                  <a:schemeClr val="bg1"/>
                </a:solidFill>
              </a:rPr>
              <a:t>initial conditions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Action level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  <a:p>
            <a:pPr lvl="1" eaLnBrk="0" hangingPunct="0"/>
            <a:r>
              <a:rPr lang="en-US" sz="1800" dirty="0">
                <a:solidFill>
                  <a:schemeClr val="bg1"/>
                </a:solidFill>
              </a:rPr>
              <a:t>no-op for each proposition at level i-1</a:t>
            </a:r>
          </a:p>
          <a:p>
            <a:pPr lvl="1" eaLnBrk="0" hangingPunct="0"/>
            <a:r>
              <a:rPr lang="en-US" sz="1800" dirty="0">
                <a:solidFill>
                  <a:schemeClr val="bg1"/>
                </a:solidFill>
              </a:rPr>
              <a:t>action for each operator instance whose </a:t>
            </a:r>
          </a:p>
          <a:p>
            <a:pPr lvl="2" eaLnBrk="0" hangingPunct="0"/>
            <a:r>
              <a:rPr lang="en-US" sz="1800" dirty="0">
                <a:solidFill>
                  <a:schemeClr val="bg1"/>
                </a:solidFill>
              </a:rPr>
              <a:t>preconditions exist at level i-1</a:t>
            </a: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Proposition level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  <a:p>
            <a:pPr lvl="1" eaLnBrk="0" hangingPunct="0"/>
            <a:r>
              <a:rPr lang="en-US" sz="1800" dirty="0">
                <a:solidFill>
                  <a:schemeClr val="bg1"/>
                </a:solidFill>
              </a:rPr>
              <a:t>effects of each no-op and action at level </a:t>
            </a:r>
            <a:r>
              <a:rPr lang="en-US" sz="1800" dirty="0" err="1">
                <a:solidFill>
                  <a:schemeClr val="bg1"/>
                </a:solidFill>
              </a:rPr>
              <a:t>i</a:t>
            </a:r>
            <a:endParaRPr lang="en-US" sz="1400" dirty="0">
              <a:solidFill>
                <a:schemeClr val="bg1"/>
              </a:solidFill>
            </a:endParaRPr>
          </a:p>
          <a:p>
            <a:pPr lvl="1" eaLnBrk="0" latinLnBrk="1" hangingPunct="0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2774" name="Line 4"/>
          <p:cNvSpPr>
            <a:spLocks noChangeShapeType="1"/>
          </p:cNvSpPr>
          <p:nvPr/>
        </p:nvSpPr>
        <p:spPr bwMode="auto">
          <a:xfrm>
            <a:off x="6931025" y="3027363"/>
            <a:ext cx="1587500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5"/>
          <p:cNvSpPr>
            <a:spLocks noChangeShapeType="1"/>
          </p:cNvSpPr>
          <p:nvPr/>
        </p:nvSpPr>
        <p:spPr bwMode="auto">
          <a:xfrm>
            <a:off x="6951663" y="3673475"/>
            <a:ext cx="1590675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>
            <a:off x="6940550" y="3992563"/>
            <a:ext cx="1590675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7"/>
          <p:cNvSpPr>
            <a:spLocks noChangeShapeType="1"/>
          </p:cNvSpPr>
          <p:nvPr/>
        </p:nvSpPr>
        <p:spPr bwMode="auto">
          <a:xfrm>
            <a:off x="6931025" y="4637088"/>
            <a:ext cx="1587500" cy="0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6777038" y="2944813"/>
            <a:ext cx="141287" cy="1587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6777038" y="3582988"/>
            <a:ext cx="141287" cy="160337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0"/>
          <p:cNvSpPr>
            <a:spLocks noChangeArrowheads="1"/>
          </p:cNvSpPr>
          <p:nvPr/>
        </p:nvSpPr>
        <p:spPr bwMode="auto">
          <a:xfrm>
            <a:off x="6777038" y="3900488"/>
            <a:ext cx="141287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Oval 11"/>
          <p:cNvSpPr>
            <a:spLocks noChangeArrowheads="1"/>
          </p:cNvSpPr>
          <p:nvPr/>
        </p:nvSpPr>
        <p:spPr bwMode="auto">
          <a:xfrm>
            <a:off x="6777038" y="4538663"/>
            <a:ext cx="141287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12"/>
          <p:cNvSpPr>
            <a:spLocks noChangeArrowheads="1"/>
          </p:cNvSpPr>
          <p:nvPr/>
        </p:nvSpPr>
        <p:spPr bwMode="auto">
          <a:xfrm>
            <a:off x="7648575" y="3211513"/>
            <a:ext cx="236538" cy="242887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3"/>
          <p:cNvSpPr>
            <a:spLocks noChangeArrowheads="1"/>
          </p:cNvSpPr>
          <p:nvPr/>
        </p:nvSpPr>
        <p:spPr bwMode="auto">
          <a:xfrm>
            <a:off x="8531225" y="2944813"/>
            <a:ext cx="141288" cy="1587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14"/>
          <p:cNvSpPr>
            <a:spLocks noChangeArrowheads="1"/>
          </p:cNvSpPr>
          <p:nvPr/>
        </p:nvSpPr>
        <p:spPr bwMode="auto">
          <a:xfrm>
            <a:off x="8531225" y="3263900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Oval 15"/>
          <p:cNvSpPr>
            <a:spLocks noChangeArrowheads="1"/>
          </p:cNvSpPr>
          <p:nvPr/>
        </p:nvSpPr>
        <p:spPr bwMode="auto">
          <a:xfrm>
            <a:off x="8531225" y="3582988"/>
            <a:ext cx="141288" cy="160337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16"/>
          <p:cNvSpPr>
            <a:spLocks noChangeArrowheads="1"/>
          </p:cNvSpPr>
          <p:nvPr/>
        </p:nvSpPr>
        <p:spPr bwMode="auto">
          <a:xfrm>
            <a:off x="8531225" y="3900488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Oval 17"/>
          <p:cNvSpPr>
            <a:spLocks noChangeArrowheads="1"/>
          </p:cNvSpPr>
          <p:nvPr/>
        </p:nvSpPr>
        <p:spPr bwMode="auto">
          <a:xfrm>
            <a:off x="8531225" y="4219575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Oval 18"/>
          <p:cNvSpPr>
            <a:spLocks noChangeArrowheads="1"/>
          </p:cNvSpPr>
          <p:nvPr/>
        </p:nvSpPr>
        <p:spPr bwMode="auto">
          <a:xfrm>
            <a:off x="8531225" y="4538663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19"/>
          <p:cNvSpPr>
            <a:spLocks noChangeArrowheads="1"/>
          </p:cNvSpPr>
          <p:nvPr/>
        </p:nvSpPr>
        <p:spPr bwMode="auto">
          <a:xfrm>
            <a:off x="7648575" y="4197350"/>
            <a:ext cx="236538" cy="244475"/>
          </a:xfrm>
          <a:prstGeom prst="rect">
            <a:avLst/>
          </a:prstGeom>
          <a:solidFill>
            <a:srgbClr val="CECECE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20"/>
          <p:cNvSpPr>
            <a:spLocks noChangeShapeType="1"/>
          </p:cNvSpPr>
          <p:nvPr/>
        </p:nvSpPr>
        <p:spPr bwMode="auto">
          <a:xfrm flipV="1">
            <a:off x="6931025" y="3392488"/>
            <a:ext cx="695325" cy="257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1"/>
          <p:cNvSpPr>
            <a:spLocks noChangeShapeType="1"/>
          </p:cNvSpPr>
          <p:nvPr/>
        </p:nvSpPr>
        <p:spPr bwMode="auto">
          <a:xfrm>
            <a:off x="6940550" y="3049588"/>
            <a:ext cx="676275" cy="2460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2"/>
          <p:cNvSpPr>
            <a:spLocks noChangeShapeType="1"/>
          </p:cNvSpPr>
          <p:nvPr/>
        </p:nvSpPr>
        <p:spPr bwMode="auto">
          <a:xfrm>
            <a:off x="7897813" y="3336925"/>
            <a:ext cx="6334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3"/>
          <p:cNvSpPr>
            <a:spLocks noChangeShapeType="1"/>
          </p:cNvSpPr>
          <p:nvPr/>
        </p:nvSpPr>
        <p:spPr bwMode="auto">
          <a:xfrm flipV="1">
            <a:off x="6931025" y="4357688"/>
            <a:ext cx="695325" cy="257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4"/>
          <p:cNvSpPr>
            <a:spLocks noChangeShapeType="1"/>
          </p:cNvSpPr>
          <p:nvPr/>
        </p:nvSpPr>
        <p:spPr bwMode="auto">
          <a:xfrm>
            <a:off x="6918325" y="3713163"/>
            <a:ext cx="717550" cy="4937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5"/>
          <p:cNvSpPr>
            <a:spLocks noChangeShapeType="1"/>
          </p:cNvSpPr>
          <p:nvPr/>
        </p:nvSpPr>
        <p:spPr bwMode="auto">
          <a:xfrm>
            <a:off x="7920038" y="4298950"/>
            <a:ext cx="590550" cy="6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6"/>
          <p:cNvSpPr>
            <a:spLocks noChangeShapeType="1"/>
          </p:cNvSpPr>
          <p:nvPr/>
        </p:nvSpPr>
        <p:spPr bwMode="auto">
          <a:xfrm>
            <a:off x="7897813" y="3360738"/>
            <a:ext cx="620712" cy="5794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Oval 27"/>
          <p:cNvSpPr>
            <a:spLocks noChangeArrowheads="1"/>
          </p:cNvSpPr>
          <p:nvPr/>
        </p:nvSpPr>
        <p:spPr bwMode="auto">
          <a:xfrm>
            <a:off x="6099175" y="2941638"/>
            <a:ext cx="141288" cy="158750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Oval 28"/>
          <p:cNvSpPr>
            <a:spLocks noChangeArrowheads="1"/>
          </p:cNvSpPr>
          <p:nvPr/>
        </p:nvSpPr>
        <p:spPr bwMode="auto">
          <a:xfrm>
            <a:off x="6099175" y="3665538"/>
            <a:ext cx="141288" cy="160337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Oval 29"/>
          <p:cNvSpPr>
            <a:spLocks noChangeArrowheads="1"/>
          </p:cNvSpPr>
          <p:nvPr/>
        </p:nvSpPr>
        <p:spPr bwMode="auto">
          <a:xfrm>
            <a:off x="6099175" y="4535488"/>
            <a:ext cx="141288" cy="161925"/>
          </a:xfrm>
          <a:prstGeom prst="ellipse">
            <a:avLst/>
          </a:prstGeom>
          <a:solidFill>
            <a:srgbClr val="C1CE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Rectangle 30"/>
          <p:cNvSpPr>
            <a:spLocks noChangeArrowheads="1"/>
          </p:cNvSpPr>
          <p:nvPr/>
        </p:nvSpPr>
        <p:spPr bwMode="auto">
          <a:xfrm>
            <a:off x="6327775" y="34782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2801" name="Rectangle 31"/>
          <p:cNvSpPr>
            <a:spLocks noChangeArrowheads="1"/>
          </p:cNvSpPr>
          <p:nvPr/>
        </p:nvSpPr>
        <p:spPr bwMode="auto">
          <a:xfrm>
            <a:off x="6342063" y="28352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2802" name="Rectangle 32"/>
          <p:cNvSpPr>
            <a:spLocks noChangeArrowheads="1"/>
          </p:cNvSpPr>
          <p:nvPr/>
        </p:nvSpPr>
        <p:spPr bwMode="auto">
          <a:xfrm rot="1080000">
            <a:off x="6321425" y="368935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2803" name="Rectangle 33"/>
          <p:cNvSpPr>
            <a:spLocks noChangeArrowheads="1"/>
          </p:cNvSpPr>
          <p:nvPr/>
        </p:nvSpPr>
        <p:spPr bwMode="auto">
          <a:xfrm>
            <a:off x="6343650" y="44100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  <p:grpSp>
        <p:nvGrpSpPr>
          <p:cNvPr id="32804" name="Group 34"/>
          <p:cNvGrpSpPr>
            <a:grpSpLocks/>
          </p:cNvGrpSpPr>
          <p:nvPr/>
        </p:nvGrpSpPr>
        <p:grpSpPr bwMode="auto">
          <a:xfrm>
            <a:off x="6037263" y="2233613"/>
            <a:ext cx="2906712" cy="457200"/>
            <a:chOff x="3803" y="1407"/>
            <a:chExt cx="1831" cy="288"/>
          </a:xfrm>
        </p:grpSpPr>
        <p:sp>
          <p:nvSpPr>
            <p:cNvPr id="32809" name="Rectangle 35"/>
            <p:cNvSpPr>
              <a:spLocks noChangeArrowheads="1"/>
            </p:cNvSpPr>
            <p:nvPr/>
          </p:nvSpPr>
          <p:spPr bwMode="auto">
            <a:xfrm>
              <a:off x="4209" y="1407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i-1</a:t>
              </a:r>
            </a:p>
          </p:txBody>
        </p:sp>
        <p:sp>
          <p:nvSpPr>
            <p:cNvPr id="32810" name="Rectangle 36"/>
            <p:cNvSpPr>
              <a:spLocks noChangeArrowheads="1"/>
            </p:cNvSpPr>
            <p:nvPr/>
          </p:nvSpPr>
          <p:spPr bwMode="auto">
            <a:xfrm>
              <a:off x="4796" y="1407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32811" name="Rectangle 37"/>
            <p:cNvSpPr>
              <a:spLocks noChangeArrowheads="1"/>
            </p:cNvSpPr>
            <p:nvPr/>
          </p:nvSpPr>
          <p:spPr bwMode="auto">
            <a:xfrm>
              <a:off x="5259" y="1407"/>
              <a:ext cx="3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i+1</a:t>
              </a:r>
            </a:p>
          </p:txBody>
        </p:sp>
        <p:sp>
          <p:nvSpPr>
            <p:cNvPr id="32812" name="Rectangle 38"/>
            <p:cNvSpPr>
              <a:spLocks noChangeArrowheads="1"/>
            </p:cNvSpPr>
            <p:nvPr/>
          </p:nvSpPr>
          <p:spPr bwMode="auto">
            <a:xfrm>
              <a:off x="3803" y="140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32805" name="Arc 39"/>
          <p:cNvSpPr>
            <a:spLocks/>
          </p:cNvSpPr>
          <p:nvPr/>
        </p:nvSpPr>
        <p:spPr bwMode="auto">
          <a:xfrm>
            <a:off x="2838450" y="2287588"/>
            <a:ext cx="3111500" cy="742950"/>
          </a:xfrm>
          <a:custGeom>
            <a:avLst/>
            <a:gdLst>
              <a:gd name="T0" fmla="*/ 0 w 22353"/>
              <a:gd name="T1" fmla="*/ 2147483647 h 21600"/>
              <a:gd name="T2" fmla="*/ 2147483647 w 22353"/>
              <a:gd name="T3" fmla="*/ 2147483647 h 21600"/>
              <a:gd name="T4" fmla="*/ 2147483647 w 22353"/>
              <a:gd name="T5" fmla="*/ 2147483647 h 21600"/>
              <a:gd name="T6" fmla="*/ 0 60000 65536"/>
              <a:gd name="T7" fmla="*/ 0 60000 65536"/>
              <a:gd name="T8" fmla="*/ 0 60000 65536"/>
              <a:gd name="T9" fmla="*/ 0 w 22353"/>
              <a:gd name="T10" fmla="*/ 0 h 21600"/>
              <a:gd name="T11" fmla="*/ 22353 w 223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53" h="21600" fill="none" extrusionOk="0">
                <a:moveTo>
                  <a:pt x="-1" y="160"/>
                </a:moveTo>
                <a:cubicBezTo>
                  <a:pt x="873" y="53"/>
                  <a:pt x="1752" y="-1"/>
                  <a:pt x="2632" y="0"/>
                </a:cubicBezTo>
                <a:cubicBezTo>
                  <a:pt x="11152" y="0"/>
                  <a:pt x="18876" y="5008"/>
                  <a:pt x="22352" y="12788"/>
                </a:cubicBezTo>
              </a:path>
              <a:path w="22353" h="21600" stroke="0" extrusionOk="0">
                <a:moveTo>
                  <a:pt x="-1" y="160"/>
                </a:moveTo>
                <a:cubicBezTo>
                  <a:pt x="873" y="53"/>
                  <a:pt x="1752" y="-1"/>
                  <a:pt x="2632" y="0"/>
                </a:cubicBezTo>
                <a:cubicBezTo>
                  <a:pt x="11152" y="0"/>
                  <a:pt x="18876" y="5008"/>
                  <a:pt x="22352" y="12788"/>
                </a:cubicBezTo>
                <a:lnTo>
                  <a:pt x="2632" y="21600"/>
                </a:lnTo>
                <a:lnTo>
                  <a:pt x="-1" y="16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Arc 40"/>
          <p:cNvSpPr>
            <a:spLocks/>
          </p:cNvSpPr>
          <p:nvPr/>
        </p:nvSpPr>
        <p:spPr bwMode="auto">
          <a:xfrm rot="10800000" flipV="1">
            <a:off x="5066605" y="2699306"/>
            <a:ext cx="2616200" cy="603250"/>
          </a:xfrm>
          <a:custGeom>
            <a:avLst/>
            <a:gdLst>
              <a:gd name="T0" fmla="*/ 0 w 32095"/>
              <a:gd name="T1" fmla="*/ 2147483647 h 21600"/>
              <a:gd name="T2" fmla="*/ 2147483647 w 32095"/>
              <a:gd name="T3" fmla="*/ 2147483647 h 21600"/>
              <a:gd name="T4" fmla="*/ 2147483647 w 32095"/>
              <a:gd name="T5" fmla="*/ 2147483647 h 21600"/>
              <a:gd name="T6" fmla="*/ 0 60000 65536"/>
              <a:gd name="T7" fmla="*/ 0 60000 65536"/>
              <a:gd name="T8" fmla="*/ 0 60000 65536"/>
              <a:gd name="T9" fmla="*/ 0 w 32095"/>
              <a:gd name="T10" fmla="*/ 0 h 21600"/>
              <a:gd name="T11" fmla="*/ 32095 w 3209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095" h="21600" fill="none" extrusionOk="0">
                <a:moveTo>
                  <a:pt x="-1" y="12799"/>
                </a:moveTo>
                <a:cubicBezTo>
                  <a:pt x="3473" y="5014"/>
                  <a:pt x="11200" y="-1"/>
                  <a:pt x="19726" y="0"/>
                </a:cubicBezTo>
                <a:cubicBezTo>
                  <a:pt x="24150" y="0"/>
                  <a:pt x="28467" y="1358"/>
                  <a:pt x="32094" y="3892"/>
                </a:cubicBezTo>
              </a:path>
              <a:path w="32095" h="21600" stroke="0" extrusionOk="0">
                <a:moveTo>
                  <a:pt x="-1" y="12799"/>
                </a:moveTo>
                <a:cubicBezTo>
                  <a:pt x="3473" y="5014"/>
                  <a:pt x="11200" y="-1"/>
                  <a:pt x="19726" y="0"/>
                </a:cubicBezTo>
                <a:cubicBezTo>
                  <a:pt x="24150" y="0"/>
                  <a:pt x="28467" y="1358"/>
                  <a:pt x="32094" y="3892"/>
                </a:cubicBezTo>
                <a:lnTo>
                  <a:pt x="19726" y="21600"/>
                </a:lnTo>
                <a:lnTo>
                  <a:pt x="-1" y="12799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Arc 41"/>
          <p:cNvSpPr>
            <a:spLocks/>
          </p:cNvSpPr>
          <p:nvPr/>
        </p:nvSpPr>
        <p:spPr bwMode="auto">
          <a:xfrm rot="11798159">
            <a:off x="4743760" y="3425954"/>
            <a:ext cx="2885906" cy="554037"/>
          </a:xfrm>
          <a:custGeom>
            <a:avLst/>
            <a:gdLst>
              <a:gd name="T0" fmla="*/ 0 w 22168"/>
              <a:gd name="T1" fmla="*/ 2147483647 h 21600"/>
              <a:gd name="T2" fmla="*/ 2147483647 w 22168"/>
              <a:gd name="T3" fmla="*/ 2147483647 h 21600"/>
              <a:gd name="T4" fmla="*/ 2147483647 w 22168"/>
              <a:gd name="T5" fmla="*/ 2147483647 h 21600"/>
              <a:gd name="T6" fmla="*/ 0 60000 65536"/>
              <a:gd name="T7" fmla="*/ 0 60000 65536"/>
              <a:gd name="T8" fmla="*/ 0 60000 65536"/>
              <a:gd name="T9" fmla="*/ 0 w 22168"/>
              <a:gd name="T10" fmla="*/ 0 h 21600"/>
              <a:gd name="T11" fmla="*/ 22168 w 2216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68" h="21600" fill="none" extrusionOk="0">
                <a:moveTo>
                  <a:pt x="0" y="1433"/>
                </a:moveTo>
                <a:cubicBezTo>
                  <a:pt x="2469" y="485"/>
                  <a:pt x="5092" y="-1"/>
                  <a:pt x="7737" y="0"/>
                </a:cubicBezTo>
                <a:cubicBezTo>
                  <a:pt x="13064" y="0"/>
                  <a:pt x="18203" y="1968"/>
                  <a:pt x="22167" y="5528"/>
                </a:cubicBezTo>
              </a:path>
              <a:path w="22168" h="21600" stroke="0" extrusionOk="0">
                <a:moveTo>
                  <a:pt x="0" y="1433"/>
                </a:moveTo>
                <a:cubicBezTo>
                  <a:pt x="2469" y="485"/>
                  <a:pt x="5092" y="-1"/>
                  <a:pt x="7737" y="0"/>
                </a:cubicBezTo>
                <a:cubicBezTo>
                  <a:pt x="13064" y="0"/>
                  <a:pt x="18203" y="1968"/>
                  <a:pt x="22167" y="5528"/>
                </a:cubicBezTo>
                <a:lnTo>
                  <a:pt x="7737" y="21600"/>
                </a:lnTo>
                <a:lnTo>
                  <a:pt x="0" y="1433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Arc 42"/>
          <p:cNvSpPr>
            <a:spLocks/>
          </p:cNvSpPr>
          <p:nvPr/>
        </p:nvSpPr>
        <p:spPr bwMode="auto">
          <a:xfrm rot="11638083">
            <a:off x="4861075" y="3987582"/>
            <a:ext cx="3682958" cy="811213"/>
          </a:xfrm>
          <a:custGeom>
            <a:avLst/>
            <a:gdLst>
              <a:gd name="T0" fmla="*/ 0 w 32525"/>
              <a:gd name="T1" fmla="*/ 2147483647 h 21600"/>
              <a:gd name="T2" fmla="*/ 2147483647 w 32525"/>
              <a:gd name="T3" fmla="*/ 2147483647 h 21600"/>
              <a:gd name="T4" fmla="*/ 2147483647 w 32525"/>
              <a:gd name="T5" fmla="*/ 2147483647 h 21600"/>
              <a:gd name="T6" fmla="*/ 0 60000 65536"/>
              <a:gd name="T7" fmla="*/ 0 60000 65536"/>
              <a:gd name="T8" fmla="*/ 0 60000 65536"/>
              <a:gd name="T9" fmla="*/ 0 w 32525"/>
              <a:gd name="T10" fmla="*/ 0 h 21600"/>
              <a:gd name="T11" fmla="*/ 32525 w 325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25" h="21600" fill="none" extrusionOk="0">
                <a:moveTo>
                  <a:pt x="-1" y="13833"/>
                </a:moveTo>
                <a:cubicBezTo>
                  <a:pt x="3211" y="5498"/>
                  <a:pt x="11222" y="-1"/>
                  <a:pt x="20155" y="0"/>
                </a:cubicBezTo>
                <a:cubicBezTo>
                  <a:pt x="24579" y="0"/>
                  <a:pt x="28897" y="1358"/>
                  <a:pt x="32525" y="3892"/>
                </a:cubicBezTo>
              </a:path>
              <a:path w="32525" h="21600" stroke="0" extrusionOk="0">
                <a:moveTo>
                  <a:pt x="-1" y="13833"/>
                </a:moveTo>
                <a:cubicBezTo>
                  <a:pt x="3211" y="5498"/>
                  <a:pt x="11222" y="-1"/>
                  <a:pt x="20155" y="0"/>
                </a:cubicBezTo>
                <a:cubicBezTo>
                  <a:pt x="24579" y="0"/>
                  <a:pt x="28897" y="1358"/>
                  <a:pt x="32525" y="3892"/>
                </a:cubicBezTo>
                <a:lnTo>
                  <a:pt x="20155" y="21600"/>
                </a:lnTo>
                <a:lnTo>
                  <a:pt x="-1" y="13833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0" y="4776788"/>
            <a:ext cx="741581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No-op-action</a:t>
            </a:r>
            <a:r>
              <a:rPr lang="en-US" dirty="0" smtClean="0"/>
              <a:t>(P),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PRECOND</a:t>
            </a:r>
            <a:r>
              <a:rPr lang="en-US" dirty="0" smtClean="0"/>
              <a:t>: </a:t>
            </a:r>
            <a:r>
              <a:rPr lang="en-US" dirty="0" smtClean="0"/>
              <a:t>P</a:t>
            </a:r>
          </a:p>
          <a:p>
            <a:pPr lvl="2">
              <a:buFontTx/>
              <a:buNone/>
            </a:pPr>
            <a:r>
              <a:rPr lang="en-US" dirty="0" smtClean="0"/>
              <a:t> </a:t>
            </a:r>
            <a:r>
              <a:rPr lang="en-US" dirty="0" smtClean="0"/>
              <a:t>   EFFECT</a:t>
            </a:r>
            <a:r>
              <a:rPr lang="en-US" dirty="0" smtClean="0"/>
              <a:t>: </a:t>
            </a:r>
            <a:r>
              <a:rPr lang="en-US" dirty="0" smtClean="0"/>
              <a:t>P</a:t>
            </a:r>
          </a:p>
          <a:p>
            <a:pPr lvl="2">
              <a:buFontTx/>
              <a:buNone/>
            </a:pPr>
            <a:r>
              <a:rPr lang="en-US" dirty="0" smtClean="0"/>
              <a:t>Have a no-op action for each ground fact</a:t>
            </a:r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314863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6" grpId="0" animBg="1"/>
      <p:bldP spid="32807" grpId="0" animBg="1"/>
      <p:bldP spid="32808" grpId="0" animBg="1"/>
      <p:bldP spid="4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295400" y="4876800"/>
            <a:ext cx="6705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Add all applicable actions.</a:t>
            </a:r>
          </a:p>
          <a:p>
            <a:pPr eaLnBrk="1" hangingPunct="1"/>
            <a:r>
              <a:rPr lang="en-US" sz="2400"/>
              <a:t>Add all effects to the next state. </a:t>
            </a:r>
          </a:p>
        </p:txBody>
      </p:sp>
      <p:pic>
        <p:nvPicPr>
          <p:cNvPr id="33796" name="Picture 5" descr="eatcake_plangraph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353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590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95400" y="4876800"/>
            <a:ext cx="670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/>
              <a:t>Add </a:t>
            </a:r>
            <a:r>
              <a:rPr lang="en-US" sz="2400" i="1" dirty="0"/>
              <a:t>persistence actions </a:t>
            </a:r>
            <a:r>
              <a:rPr lang="en-US" sz="2400" dirty="0" smtClean="0"/>
              <a:t>(aka no-ops</a:t>
            </a:r>
            <a:r>
              <a:rPr lang="en-US" sz="2400" dirty="0"/>
              <a:t>)  to map all literals in state S</a:t>
            </a:r>
            <a:r>
              <a:rPr lang="en-US" sz="2400" baseline="-25000" dirty="0"/>
              <a:t>i</a:t>
            </a:r>
            <a:r>
              <a:rPr lang="en-US" sz="2400" dirty="0"/>
              <a:t> to state S</a:t>
            </a:r>
            <a:r>
              <a:rPr lang="en-US" sz="2400" baseline="-25000" dirty="0"/>
              <a:t>i+1</a:t>
            </a:r>
            <a:r>
              <a:rPr lang="en-US" sz="2400" dirty="0"/>
              <a:t>. </a:t>
            </a:r>
          </a:p>
        </p:txBody>
      </p:sp>
      <p:pic>
        <p:nvPicPr>
          <p:cNvPr id="34820" name="Picture 5" descr="eatcake_plangraph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353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028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Mutual Exclusion</a:t>
            </a:r>
          </a:p>
        </p:txBody>
      </p:sp>
      <p:sp>
        <p:nvSpPr>
          <p:cNvPr id="1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1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3ABD5-6A22-438C-A305-CAD45AA06AD7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82550" y="2309813"/>
            <a:ext cx="6232525" cy="2367315"/>
          </a:xfrm>
          <a:prstGeom prst="rect">
            <a:avLst/>
          </a:prstGeom>
          <a:solidFill>
            <a:srgbClr val="0033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actions are </a:t>
            </a:r>
            <a:r>
              <a:rPr lang="en-US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if</a:t>
            </a:r>
            <a:endParaRPr lang="en-US" sz="28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one clobbers the other’s effects or preconditions</a:t>
            </a: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they have </a:t>
            </a:r>
            <a:r>
              <a:rPr lang="en-US" sz="1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preconditions</a:t>
            </a:r>
          </a:p>
          <a:p>
            <a:pPr eaLnBrk="0" hangingPunct="0">
              <a:spcBef>
                <a:spcPct val="0"/>
              </a:spcBef>
            </a:pP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>
              <a:spcBef>
                <a:spcPct val="0"/>
              </a:spcBef>
            </a:pP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proposition are </a:t>
            </a:r>
            <a:r>
              <a:rPr lang="en-US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if</a:t>
            </a:r>
            <a:endParaRPr lang="en-US" sz="28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 is the negation of the other </a:t>
            </a:r>
          </a:p>
          <a:p>
            <a:pPr lvl="1" eaLnBrk="0" hangingPunct="0">
              <a:spcBef>
                <a:spcPct val="0"/>
              </a:spcBef>
              <a:buSzPct val="100000"/>
              <a:buFontTx/>
              <a:buChar char="•"/>
            </a:pP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ways of achieving them are </a:t>
            </a:r>
            <a:r>
              <a:rPr lang="en-US" sz="1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mutex</a:t>
            </a:r>
            <a:r>
              <a:rPr lang="en-US" sz="1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</p:txBody>
      </p:sp>
      <p:grpSp>
        <p:nvGrpSpPr>
          <p:cNvPr id="35846" name="Group 4"/>
          <p:cNvGrpSpPr>
            <a:grpSpLocks/>
          </p:cNvGrpSpPr>
          <p:nvPr/>
        </p:nvGrpSpPr>
        <p:grpSpPr bwMode="auto">
          <a:xfrm>
            <a:off x="6843713" y="1330325"/>
            <a:ext cx="1541462" cy="1241425"/>
            <a:chOff x="4311" y="838"/>
            <a:chExt cx="971" cy="782"/>
          </a:xfrm>
        </p:grpSpPr>
        <p:sp>
          <p:nvSpPr>
            <p:cNvPr id="35936" name="Oval 5"/>
            <p:cNvSpPr>
              <a:spLocks noChangeArrowheads="1"/>
            </p:cNvSpPr>
            <p:nvPr/>
          </p:nvSpPr>
          <p:spPr bwMode="auto">
            <a:xfrm>
              <a:off x="4311" y="838"/>
              <a:ext cx="61" cy="6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7" name="Oval 6"/>
            <p:cNvSpPr>
              <a:spLocks noChangeArrowheads="1"/>
            </p:cNvSpPr>
            <p:nvPr/>
          </p:nvSpPr>
          <p:spPr bwMode="auto">
            <a:xfrm>
              <a:off x="4311" y="981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8" name="Oval 7"/>
            <p:cNvSpPr>
              <a:spLocks noChangeArrowheads="1"/>
            </p:cNvSpPr>
            <p:nvPr/>
          </p:nvSpPr>
          <p:spPr bwMode="auto">
            <a:xfrm>
              <a:off x="4311" y="1124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9" name="Oval 8"/>
            <p:cNvSpPr>
              <a:spLocks noChangeArrowheads="1"/>
            </p:cNvSpPr>
            <p:nvPr/>
          </p:nvSpPr>
          <p:spPr bwMode="auto">
            <a:xfrm>
              <a:off x="4311" y="1266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0" name="Oval 9"/>
            <p:cNvSpPr>
              <a:spLocks noChangeArrowheads="1"/>
            </p:cNvSpPr>
            <p:nvPr/>
          </p:nvSpPr>
          <p:spPr bwMode="auto">
            <a:xfrm>
              <a:off x="4311" y="1409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1" name="Oval 10"/>
            <p:cNvSpPr>
              <a:spLocks noChangeArrowheads="1"/>
            </p:cNvSpPr>
            <p:nvPr/>
          </p:nvSpPr>
          <p:spPr bwMode="auto">
            <a:xfrm>
              <a:off x="4311" y="1552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2" name="Rectangle 11"/>
            <p:cNvSpPr>
              <a:spLocks noChangeArrowheads="1"/>
            </p:cNvSpPr>
            <p:nvPr/>
          </p:nvSpPr>
          <p:spPr bwMode="auto">
            <a:xfrm>
              <a:off x="4714" y="958"/>
              <a:ext cx="104" cy="10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3" name="Oval 12"/>
            <p:cNvSpPr>
              <a:spLocks noChangeArrowheads="1"/>
            </p:cNvSpPr>
            <p:nvPr/>
          </p:nvSpPr>
          <p:spPr bwMode="auto">
            <a:xfrm>
              <a:off x="5122" y="838"/>
              <a:ext cx="61" cy="6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4" name="Oval 13"/>
            <p:cNvSpPr>
              <a:spLocks noChangeArrowheads="1"/>
            </p:cNvSpPr>
            <p:nvPr/>
          </p:nvSpPr>
          <p:spPr bwMode="auto">
            <a:xfrm>
              <a:off x="5122" y="981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5" name="Oval 14"/>
            <p:cNvSpPr>
              <a:spLocks noChangeArrowheads="1"/>
            </p:cNvSpPr>
            <p:nvPr/>
          </p:nvSpPr>
          <p:spPr bwMode="auto">
            <a:xfrm>
              <a:off x="5122" y="1124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6" name="Oval 15"/>
            <p:cNvSpPr>
              <a:spLocks noChangeArrowheads="1"/>
            </p:cNvSpPr>
            <p:nvPr/>
          </p:nvSpPr>
          <p:spPr bwMode="auto">
            <a:xfrm>
              <a:off x="5122" y="1266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7" name="Oval 16"/>
            <p:cNvSpPr>
              <a:spLocks noChangeArrowheads="1"/>
            </p:cNvSpPr>
            <p:nvPr/>
          </p:nvSpPr>
          <p:spPr bwMode="auto">
            <a:xfrm>
              <a:off x="5122" y="1409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8" name="Oval 17"/>
            <p:cNvSpPr>
              <a:spLocks noChangeArrowheads="1"/>
            </p:cNvSpPr>
            <p:nvPr/>
          </p:nvSpPr>
          <p:spPr bwMode="auto">
            <a:xfrm>
              <a:off x="5122" y="1552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9" name="Rectangle 18"/>
            <p:cNvSpPr>
              <a:spLocks noChangeArrowheads="1"/>
            </p:cNvSpPr>
            <p:nvPr/>
          </p:nvSpPr>
          <p:spPr bwMode="auto">
            <a:xfrm>
              <a:off x="4714" y="1400"/>
              <a:ext cx="104" cy="10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0" name="Line 19"/>
            <p:cNvSpPr>
              <a:spLocks noChangeShapeType="1"/>
            </p:cNvSpPr>
            <p:nvPr/>
          </p:nvSpPr>
          <p:spPr bwMode="auto">
            <a:xfrm flipV="1">
              <a:off x="4380" y="1036"/>
              <a:ext cx="321" cy="1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1" name="Line 20"/>
            <p:cNvSpPr>
              <a:spLocks noChangeShapeType="1"/>
            </p:cNvSpPr>
            <p:nvPr/>
          </p:nvSpPr>
          <p:spPr bwMode="auto">
            <a:xfrm>
              <a:off x="4389" y="878"/>
              <a:ext cx="308" cy="1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2" name="Line 21"/>
            <p:cNvSpPr>
              <a:spLocks noChangeShapeType="1"/>
            </p:cNvSpPr>
            <p:nvPr/>
          </p:nvSpPr>
          <p:spPr bwMode="auto">
            <a:xfrm>
              <a:off x="4840" y="1012"/>
              <a:ext cx="27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3" name="Line 22"/>
            <p:cNvSpPr>
              <a:spLocks noChangeShapeType="1"/>
            </p:cNvSpPr>
            <p:nvPr/>
          </p:nvSpPr>
          <p:spPr bwMode="auto">
            <a:xfrm flipV="1">
              <a:off x="4380" y="1468"/>
              <a:ext cx="321" cy="1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4" name="Line 23"/>
            <p:cNvSpPr>
              <a:spLocks noChangeShapeType="1"/>
            </p:cNvSpPr>
            <p:nvPr/>
          </p:nvSpPr>
          <p:spPr bwMode="auto">
            <a:xfrm>
              <a:off x="4370" y="902"/>
              <a:ext cx="327" cy="49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5" name="Line 24"/>
            <p:cNvSpPr>
              <a:spLocks noChangeShapeType="1"/>
            </p:cNvSpPr>
            <p:nvPr/>
          </p:nvSpPr>
          <p:spPr bwMode="auto">
            <a:xfrm>
              <a:off x="4826" y="1444"/>
              <a:ext cx="28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6" name="Line 25"/>
            <p:cNvSpPr>
              <a:spLocks noChangeShapeType="1"/>
            </p:cNvSpPr>
            <p:nvPr/>
          </p:nvSpPr>
          <p:spPr bwMode="auto">
            <a:xfrm>
              <a:off x="4840" y="1032"/>
              <a:ext cx="269" cy="1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7" name="Arc 26"/>
            <p:cNvSpPr>
              <a:spLocks/>
            </p:cNvSpPr>
            <p:nvPr/>
          </p:nvSpPr>
          <p:spPr bwMode="auto">
            <a:xfrm>
              <a:off x="5157" y="1051"/>
              <a:ext cx="125" cy="399"/>
            </a:xfrm>
            <a:custGeom>
              <a:avLst/>
              <a:gdLst>
                <a:gd name="T0" fmla="*/ 0 w 21600"/>
                <a:gd name="T1" fmla="*/ 0 h 39397"/>
                <a:gd name="T2" fmla="*/ 0 w 21600"/>
                <a:gd name="T3" fmla="*/ 0 h 39397"/>
                <a:gd name="T4" fmla="*/ 0 w 21600"/>
                <a:gd name="T5" fmla="*/ 0 h 393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97"/>
                <a:gd name="T11" fmla="*/ 21600 w 21600"/>
                <a:gd name="T12" fmla="*/ 39397 h 393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97" fill="none" extrusionOk="0">
                  <a:moveTo>
                    <a:pt x="9350" y="0"/>
                  </a:moveTo>
                  <a:cubicBezTo>
                    <a:pt x="16837" y="3595"/>
                    <a:pt x="21600" y="11165"/>
                    <a:pt x="21600" y="19471"/>
                  </a:cubicBezTo>
                  <a:cubicBezTo>
                    <a:pt x="21600" y="28179"/>
                    <a:pt x="16370" y="36035"/>
                    <a:pt x="8337" y="39397"/>
                  </a:cubicBezTo>
                </a:path>
                <a:path w="21600" h="39397" stroke="0" extrusionOk="0">
                  <a:moveTo>
                    <a:pt x="9350" y="0"/>
                  </a:moveTo>
                  <a:cubicBezTo>
                    <a:pt x="16837" y="3595"/>
                    <a:pt x="21600" y="11165"/>
                    <a:pt x="21600" y="19471"/>
                  </a:cubicBezTo>
                  <a:cubicBezTo>
                    <a:pt x="21600" y="28179"/>
                    <a:pt x="16370" y="36035"/>
                    <a:pt x="8337" y="39397"/>
                  </a:cubicBezTo>
                  <a:lnTo>
                    <a:pt x="0" y="19471"/>
                  </a:lnTo>
                  <a:lnTo>
                    <a:pt x="9350" y="0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8" name="Arc 27"/>
            <p:cNvSpPr>
              <a:spLocks/>
            </p:cNvSpPr>
            <p:nvPr/>
          </p:nvSpPr>
          <p:spPr bwMode="auto">
            <a:xfrm>
              <a:off x="4735" y="1080"/>
              <a:ext cx="67" cy="308"/>
            </a:xfrm>
            <a:custGeom>
              <a:avLst/>
              <a:gdLst>
                <a:gd name="T0" fmla="*/ 0 w 21600"/>
                <a:gd name="T1" fmla="*/ 0 h 39356"/>
                <a:gd name="T2" fmla="*/ 0 w 21600"/>
                <a:gd name="T3" fmla="*/ 0 h 39356"/>
                <a:gd name="T4" fmla="*/ 0 w 21600"/>
                <a:gd name="T5" fmla="*/ 0 h 39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56"/>
                <a:gd name="T11" fmla="*/ 21600 w 21600"/>
                <a:gd name="T12" fmla="*/ 39356 h 39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56" fill="none" extrusionOk="0">
                  <a:moveTo>
                    <a:pt x="9367" y="-1"/>
                  </a:moveTo>
                  <a:cubicBezTo>
                    <a:pt x="16845" y="3598"/>
                    <a:pt x="21600" y="11163"/>
                    <a:pt x="21600" y="19463"/>
                  </a:cubicBezTo>
                  <a:cubicBezTo>
                    <a:pt x="21600" y="28139"/>
                    <a:pt x="16407" y="35974"/>
                    <a:pt x="8416" y="39355"/>
                  </a:cubicBezTo>
                </a:path>
                <a:path w="21600" h="39356" stroke="0" extrusionOk="0">
                  <a:moveTo>
                    <a:pt x="9367" y="-1"/>
                  </a:moveTo>
                  <a:cubicBezTo>
                    <a:pt x="16845" y="3598"/>
                    <a:pt x="21600" y="11163"/>
                    <a:pt x="21600" y="19463"/>
                  </a:cubicBezTo>
                  <a:cubicBezTo>
                    <a:pt x="21600" y="28139"/>
                    <a:pt x="16407" y="35974"/>
                    <a:pt x="8416" y="39355"/>
                  </a:cubicBezTo>
                  <a:lnTo>
                    <a:pt x="0" y="19463"/>
                  </a:lnTo>
                  <a:lnTo>
                    <a:pt x="9367" y="-1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47" name="Group 28"/>
          <p:cNvGrpSpPr>
            <a:grpSpLocks/>
          </p:cNvGrpSpPr>
          <p:nvPr/>
        </p:nvGrpSpPr>
        <p:grpSpPr bwMode="auto">
          <a:xfrm>
            <a:off x="7250113" y="2792413"/>
            <a:ext cx="1585912" cy="1339850"/>
            <a:chOff x="4567" y="1759"/>
            <a:chExt cx="999" cy="844"/>
          </a:xfrm>
        </p:grpSpPr>
        <p:sp>
          <p:nvSpPr>
            <p:cNvPr id="35913" name="Oval 29"/>
            <p:cNvSpPr>
              <a:spLocks noChangeArrowheads="1"/>
            </p:cNvSpPr>
            <p:nvPr/>
          </p:nvSpPr>
          <p:spPr bwMode="auto">
            <a:xfrm>
              <a:off x="4567" y="1759"/>
              <a:ext cx="61" cy="6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4" name="Oval 30"/>
            <p:cNvSpPr>
              <a:spLocks noChangeArrowheads="1"/>
            </p:cNvSpPr>
            <p:nvPr/>
          </p:nvSpPr>
          <p:spPr bwMode="auto">
            <a:xfrm>
              <a:off x="4567" y="1902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5" name="Oval 31"/>
            <p:cNvSpPr>
              <a:spLocks noChangeArrowheads="1"/>
            </p:cNvSpPr>
            <p:nvPr/>
          </p:nvSpPr>
          <p:spPr bwMode="auto">
            <a:xfrm>
              <a:off x="4567" y="2045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6" name="Oval 32"/>
            <p:cNvSpPr>
              <a:spLocks noChangeArrowheads="1"/>
            </p:cNvSpPr>
            <p:nvPr/>
          </p:nvSpPr>
          <p:spPr bwMode="auto">
            <a:xfrm>
              <a:off x="4567" y="2187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7" name="Oval 33"/>
            <p:cNvSpPr>
              <a:spLocks noChangeArrowheads="1"/>
            </p:cNvSpPr>
            <p:nvPr/>
          </p:nvSpPr>
          <p:spPr bwMode="auto">
            <a:xfrm>
              <a:off x="4567" y="2330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8" name="Oval 34"/>
            <p:cNvSpPr>
              <a:spLocks noChangeArrowheads="1"/>
            </p:cNvSpPr>
            <p:nvPr/>
          </p:nvSpPr>
          <p:spPr bwMode="auto">
            <a:xfrm>
              <a:off x="4567" y="2473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9" name="Rectangle 35"/>
            <p:cNvSpPr>
              <a:spLocks noChangeArrowheads="1"/>
            </p:cNvSpPr>
            <p:nvPr/>
          </p:nvSpPr>
          <p:spPr bwMode="auto">
            <a:xfrm>
              <a:off x="4970" y="1879"/>
              <a:ext cx="104" cy="10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0" name="Oval 36"/>
            <p:cNvSpPr>
              <a:spLocks noChangeArrowheads="1"/>
            </p:cNvSpPr>
            <p:nvPr/>
          </p:nvSpPr>
          <p:spPr bwMode="auto">
            <a:xfrm>
              <a:off x="5378" y="1759"/>
              <a:ext cx="61" cy="6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1" name="Oval 37"/>
            <p:cNvSpPr>
              <a:spLocks noChangeArrowheads="1"/>
            </p:cNvSpPr>
            <p:nvPr/>
          </p:nvSpPr>
          <p:spPr bwMode="auto">
            <a:xfrm>
              <a:off x="5378" y="1902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Oval 38"/>
            <p:cNvSpPr>
              <a:spLocks noChangeArrowheads="1"/>
            </p:cNvSpPr>
            <p:nvPr/>
          </p:nvSpPr>
          <p:spPr bwMode="auto">
            <a:xfrm>
              <a:off x="5378" y="2045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3" name="Oval 39"/>
            <p:cNvSpPr>
              <a:spLocks noChangeArrowheads="1"/>
            </p:cNvSpPr>
            <p:nvPr/>
          </p:nvSpPr>
          <p:spPr bwMode="auto">
            <a:xfrm>
              <a:off x="5378" y="2187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4" name="Oval 40"/>
            <p:cNvSpPr>
              <a:spLocks noChangeArrowheads="1"/>
            </p:cNvSpPr>
            <p:nvPr/>
          </p:nvSpPr>
          <p:spPr bwMode="auto">
            <a:xfrm>
              <a:off x="5378" y="2330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5" name="Oval 41"/>
            <p:cNvSpPr>
              <a:spLocks noChangeArrowheads="1"/>
            </p:cNvSpPr>
            <p:nvPr/>
          </p:nvSpPr>
          <p:spPr bwMode="auto">
            <a:xfrm>
              <a:off x="5378" y="2473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6" name="Rectangle 42"/>
            <p:cNvSpPr>
              <a:spLocks noChangeArrowheads="1"/>
            </p:cNvSpPr>
            <p:nvPr/>
          </p:nvSpPr>
          <p:spPr bwMode="auto">
            <a:xfrm>
              <a:off x="4970" y="2320"/>
              <a:ext cx="104" cy="10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7" name="Line 43"/>
            <p:cNvSpPr>
              <a:spLocks noChangeShapeType="1"/>
            </p:cNvSpPr>
            <p:nvPr/>
          </p:nvSpPr>
          <p:spPr bwMode="auto">
            <a:xfrm flipV="1">
              <a:off x="4636" y="1957"/>
              <a:ext cx="321" cy="1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8" name="Line 44"/>
            <p:cNvSpPr>
              <a:spLocks noChangeShapeType="1"/>
            </p:cNvSpPr>
            <p:nvPr/>
          </p:nvSpPr>
          <p:spPr bwMode="auto">
            <a:xfrm>
              <a:off x="4645" y="1799"/>
              <a:ext cx="308" cy="1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9" name="Line 45"/>
            <p:cNvSpPr>
              <a:spLocks noChangeShapeType="1"/>
            </p:cNvSpPr>
            <p:nvPr/>
          </p:nvSpPr>
          <p:spPr bwMode="auto">
            <a:xfrm>
              <a:off x="5087" y="1933"/>
              <a:ext cx="28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0" name="Line 46"/>
            <p:cNvSpPr>
              <a:spLocks noChangeShapeType="1"/>
            </p:cNvSpPr>
            <p:nvPr/>
          </p:nvSpPr>
          <p:spPr bwMode="auto">
            <a:xfrm flipV="1">
              <a:off x="4636" y="2389"/>
              <a:ext cx="321" cy="1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1" name="Line 47"/>
            <p:cNvSpPr>
              <a:spLocks noChangeShapeType="1"/>
            </p:cNvSpPr>
            <p:nvPr/>
          </p:nvSpPr>
          <p:spPr bwMode="auto">
            <a:xfrm>
              <a:off x="4626" y="1823"/>
              <a:ext cx="336" cy="49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2" name="Line 48"/>
            <p:cNvSpPr>
              <a:spLocks noChangeShapeType="1"/>
            </p:cNvSpPr>
            <p:nvPr/>
          </p:nvSpPr>
          <p:spPr bwMode="auto">
            <a:xfrm>
              <a:off x="5087" y="2365"/>
              <a:ext cx="27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3" name="Line 49"/>
            <p:cNvSpPr>
              <a:spLocks noChangeShapeType="1"/>
            </p:cNvSpPr>
            <p:nvPr/>
          </p:nvSpPr>
          <p:spPr bwMode="auto">
            <a:xfrm>
              <a:off x="5082" y="1943"/>
              <a:ext cx="284" cy="1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4" name="Arc 50"/>
            <p:cNvSpPr>
              <a:spLocks/>
            </p:cNvSpPr>
            <p:nvPr/>
          </p:nvSpPr>
          <p:spPr bwMode="auto">
            <a:xfrm>
              <a:off x="5001" y="2000"/>
              <a:ext cx="58" cy="310"/>
            </a:xfrm>
            <a:custGeom>
              <a:avLst/>
              <a:gdLst>
                <a:gd name="T0" fmla="*/ 0 w 21600"/>
                <a:gd name="T1" fmla="*/ 0 h 39660"/>
                <a:gd name="T2" fmla="*/ 0 w 21600"/>
                <a:gd name="T3" fmla="*/ 0 h 39660"/>
                <a:gd name="T4" fmla="*/ 0 w 21600"/>
                <a:gd name="T5" fmla="*/ 0 h 396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660"/>
                <a:gd name="T11" fmla="*/ 21600 w 21600"/>
                <a:gd name="T12" fmla="*/ 39660 h 39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660" fill="none" extrusionOk="0">
                  <a:moveTo>
                    <a:pt x="9092" y="0"/>
                  </a:moveTo>
                  <a:cubicBezTo>
                    <a:pt x="16720" y="3539"/>
                    <a:pt x="21600" y="11184"/>
                    <a:pt x="21600" y="19593"/>
                  </a:cubicBezTo>
                  <a:cubicBezTo>
                    <a:pt x="21600" y="28437"/>
                    <a:pt x="16208" y="36388"/>
                    <a:pt x="7991" y="39660"/>
                  </a:cubicBezTo>
                </a:path>
                <a:path w="21600" h="39660" stroke="0" extrusionOk="0">
                  <a:moveTo>
                    <a:pt x="9092" y="0"/>
                  </a:moveTo>
                  <a:cubicBezTo>
                    <a:pt x="16720" y="3539"/>
                    <a:pt x="21600" y="11184"/>
                    <a:pt x="21600" y="19593"/>
                  </a:cubicBezTo>
                  <a:cubicBezTo>
                    <a:pt x="21600" y="28437"/>
                    <a:pt x="16208" y="36388"/>
                    <a:pt x="7991" y="39660"/>
                  </a:cubicBezTo>
                  <a:lnTo>
                    <a:pt x="0" y="19593"/>
                  </a:lnTo>
                  <a:lnTo>
                    <a:pt x="9092" y="0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5" name="Arc 51"/>
            <p:cNvSpPr>
              <a:spLocks/>
            </p:cNvSpPr>
            <p:nvPr/>
          </p:nvSpPr>
          <p:spPr bwMode="auto">
            <a:xfrm rot="10800000">
              <a:off x="4662" y="1972"/>
              <a:ext cx="904" cy="631"/>
            </a:xfrm>
            <a:custGeom>
              <a:avLst/>
              <a:gdLst>
                <a:gd name="T0" fmla="*/ 0 w 33950"/>
                <a:gd name="T1" fmla="*/ 0 h 34857"/>
                <a:gd name="T2" fmla="*/ 0 w 33950"/>
                <a:gd name="T3" fmla="*/ 0 h 34857"/>
                <a:gd name="T4" fmla="*/ 0 w 33950"/>
                <a:gd name="T5" fmla="*/ 0 h 34857"/>
                <a:gd name="T6" fmla="*/ 0 60000 65536"/>
                <a:gd name="T7" fmla="*/ 0 60000 65536"/>
                <a:gd name="T8" fmla="*/ 0 60000 65536"/>
                <a:gd name="T9" fmla="*/ 0 w 33950"/>
                <a:gd name="T10" fmla="*/ 0 h 34857"/>
                <a:gd name="T11" fmla="*/ 33950 w 33950"/>
                <a:gd name="T12" fmla="*/ 34857 h 34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50" h="34857" fill="none" extrusionOk="0">
                  <a:moveTo>
                    <a:pt x="4546" y="34857"/>
                  </a:moveTo>
                  <a:cubicBezTo>
                    <a:pt x="1599" y="31066"/>
                    <a:pt x="0" y="2640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016" y="-1"/>
                    <a:pt x="30326" y="1353"/>
                    <a:pt x="33950" y="3878"/>
                  </a:cubicBezTo>
                </a:path>
                <a:path w="33950" h="34857" stroke="0" extrusionOk="0">
                  <a:moveTo>
                    <a:pt x="4546" y="34857"/>
                  </a:moveTo>
                  <a:cubicBezTo>
                    <a:pt x="1599" y="31066"/>
                    <a:pt x="0" y="2640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016" y="-1"/>
                    <a:pt x="30326" y="1353"/>
                    <a:pt x="33950" y="3878"/>
                  </a:cubicBezTo>
                  <a:lnTo>
                    <a:pt x="21600" y="21600"/>
                  </a:lnTo>
                  <a:lnTo>
                    <a:pt x="4546" y="34857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48" name="Group 52"/>
          <p:cNvGrpSpPr>
            <a:grpSpLocks/>
          </p:cNvGrpSpPr>
          <p:nvPr/>
        </p:nvGrpSpPr>
        <p:grpSpPr bwMode="auto">
          <a:xfrm>
            <a:off x="6642100" y="4852988"/>
            <a:ext cx="1533525" cy="1241425"/>
            <a:chOff x="4184" y="3057"/>
            <a:chExt cx="966" cy="782"/>
          </a:xfrm>
        </p:grpSpPr>
        <p:sp>
          <p:nvSpPr>
            <p:cNvPr id="35890" name="Oval 53"/>
            <p:cNvSpPr>
              <a:spLocks noChangeArrowheads="1"/>
            </p:cNvSpPr>
            <p:nvPr/>
          </p:nvSpPr>
          <p:spPr bwMode="auto">
            <a:xfrm>
              <a:off x="4278" y="3057"/>
              <a:ext cx="61" cy="6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Oval 54"/>
            <p:cNvSpPr>
              <a:spLocks noChangeArrowheads="1"/>
            </p:cNvSpPr>
            <p:nvPr/>
          </p:nvSpPr>
          <p:spPr bwMode="auto">
            <a:xfrm>
              <a:off x="4278" y="3200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Oval 55"/>
            <p:cNvSpPr>
              <a:spLocks noChangeArrowheads="1"/>
            </p:cNvSpPr>
            <p:nvPr/>
          </p:nvSpPr>
          <p:spPr bwMode="auto">
            <a:xfrm>
              <a:off x="4278" y="3343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Oval 56"/>
            <p:cNvSpPr>
              <a:spLocks noChangeArrowheads="1"/>
            </p:cNvSpPr>
            <p:nvPr/>
          </p:nvSpPr>
          <p:spPr bwMode="auto">
            <a:xfrm>
              <a:off x="4278" y="3485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Oval 57"/>
            <p:cNvSpPr>
              <a:spLocks noChangeArrowheads="1"/>
            </p:cNvSpPr>
            <p:nvPr/>
          </p:nvSpPr>
          <p:spPr bwMode="auto">
            <a:xfrm>
              <a:off x="4278" y="3628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Oval 58"/>
            <p:cNvSpPr>
              <a:spLocks noChangeArrowheads="1"/>
            </p:cNvSpPr>
            <p:nvPr/>
          </p:nvSpPr>
          <p:spPr bwMode="auto">
            <a:xfrm>
              <a:off x="4278" y="3771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Rectangle 59"/>
            <p:cNvSpPr>
              <a:spLocks noChangeArrowheads="1"/>
            </p:cNvSpPr>
            <p:nvPr/>
          </p:nvSpPr>
          <p:spPr bwMode="auto">
            <a:xfrm>
              <a:off x="4681" y="3177"/>
              <a:ext cx="104" cy="10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Oval 60"/>
            <p:cNvSpPr>
              <a:spLocks noChangeArrowheads="1"/>
            </p:cNvSpPr>
            <p:nvPr/>
          </p:nvSpPr>
          <p:spPr bwMode="auto">
            <a:xfrm>
              <a:off x="5089" y="3057"/>
              <a:ext cx="61" cy="6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8" name="Oval 61"/>
            <p:cNvSpPr>
              <a:spLocks noChangeArrowheads="1"/>
            </p:cNvSpPr>
            <p:nvPr/>
          </p:nvSpPr>
          <p:spPr bwMode="auto">
            <a:xfrm>
              <a:off x="5089" y="3200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Oval 62"/>
            <p:cNvSpPr>
              <a:spLocks noChangeArrowheads="1"/>
            </p:cNvSpPr>
            <p:nvPr/>
          </p:nvSpPr>
          <p:spPr bwMode="auto">
            <a:xfrm>
              <a:off x="5089" y="3343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Oval 63"/>
            <p:cNvSpPr>
              <a:spLocks noChangeArrowheads="1"/>
            </p:cNvSpPr>
            <p:nvPr/>
          </p:nvSpPr>
          <p:spPr bwMode="auto">
            <a:xfrm>
              <a:off x="5089" y="3485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Oval 64"/>
            <p:cNvSpPr>
              <a:spLocks noChangeArrowheads="1"/>
            </p:cNvSpPr>
            <p:nvPr/>
          </p:nvSpPr>
          <p:spPr bwMode="auto">
            <a:xfrm>
              <a:off x="5089" y="3628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Oval 65"/>
            <p:cNvSpPr>
              <a:spLocks noChangeArrowheads="1"/>
            </p:cNvSpPr>
            <p:nvPr/>
          </p:nvSpPr>
          <p:spPr bwMode="auto">
            <a:xfrm>
              <a:off x="5089" y="3771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3" name="Rectangle 66"/>
            <p:cNvSpPr>
              <a:spLocks noChangeArrowheads="1"/>
            </p:cNvSpPr>
            <p:nvPr/>
          </p:nvSpPr>
          <p:spPr bwMode="auto">
            <a:xfrm>
              <a:off x="4681" y="3619"/>
              <a:ext cx="104" cy="10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4" name="Line 67"/>
            <p:cNvSpPr>
              <a:spLocks noChangeShapeType="1"/>
            </p:cNvSpPr>
            <p:nvPr/>
          </p:nvSpPr>
          <p:spPr bwMode="auto">
            <a:xfrm flipV="1">
              <a:off x="4347" y="3255"/>
              <a:ext cx="322" cy="1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5" name="Line 68"/>
            <p:cNvSpPr>
              <a:spLocks noChangeShapeType="1"/>
            </p:cNvSpPr>
            <p:nvPr/>
          </p:nvSpPr>
          <p:spPr bwMode="auto">
            <a:xfrm>
              <a:off x="4357" y="3097"/>
              <a:ext cx="307" cy="1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6" name="Line 69"/>
            <p:cNvSpPr>
              <a:spLocks noChangeShapeType="1"/>
            </p:cNvSpPr>
            <p:nvPr/>
          </p:nvSpPr>
          <p:spPr bwMode="auto">
            <a:xfrm>
              <a:off x="4793" y="3231"/>
              <a:ext cx="29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7" name="Line 70"/>
            <p:cNvSpPr>
              <a:spLocks noChangeShapeType="1"/>
            </p:cNvSpPr>
            <p:nvPr/>
          </p:nvSpPr>
          <p:spPr bwMode="auto">
            <a:xfrm flipV="1">
              <a:off x="4347" y="3687"/>
              <a:ext cx="322" cy="1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8" name="Line 71"/>
            <p:cNvSpPr>
              <a:spLocks noChangeShapeType="1"/>
            </p:cNvSpPr>
            <p:nvPr/>
          </p:nvSpPr>
          <p:spPr bwMode="auto">
            <a:xfrm>
              <a:off x="4333" y="3126"/>
              <a:ext cx="331" cy="4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9" name="Line 72"/>
            <p:cNvSpPr>
              <a:spLocks noChangeShapeType="1"/>
            </p:cNvSpPr>
            <p:nvPr/>
          </p:nvSpPr>
          <p:spPr bwMode="auto">
            <a:xfrm>
              <a:off x="4793" y="3663"/>
              <a:ext cx="28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0" name="Line 73"/>
            <p:cNvSpPr>
              <a:spLocks noChangeShapeType="1"/>
            </p:cNvSpPr>
            <p:nvPr/>
          </p:nvSpPr>
          <p:spPr bwMode="auto">
            <a:xfrm>
              <a:off x="4793" y="3236"/>
              <a:ext cx="283" cy="13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1" name="Arc 74"/>
            <p:cNvSpPr>
              <a:spLocks/>
            </p:cNvSpPr>
            <p:nvPr/>
          </p:nvSpPr>
          <p:spPr bwMode="auto">
            <a:xfrm>
              <a:off x="4184" y="3386"/>
              <a:ext cx="125" cy="397"/>
            </a:xfrm>
            <a:custGeom>
              <a:avLst/>
              <a:gdLst>
                <a:gd name="T0" fmla="*/ 0 w 21600"/>
                <a:gd name="T1" fmla="*/ 0 h 39107"/>
                <a:gd name="T2" fmla="*/ 0 w 21600"/>
                <a:gd name="T3" fmla="*/ 0 h 39107"/>
                <a:gd name="T4" fmla="*/ 0 w 21600"/>
                <a:gd name="T5" fmla="*/ 0 h 3910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107"/>
                <a:gd name="T11" fmla="*/ 21600 w 21600"/>
                <a:gd name="T12" fmla="*/ 39107 h 391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107" fill="none" extrusionOk="0">
                  <a:moveTo>
                    <a:pt x="12940" y="39107"/>
                  </a:moveTo>
                  <a:cubicBezTo>
                    <a:pt x="5079" y="35667"/>
                    <a:pt x="0" y="27900"/>
                    <a:pt x="0" y="19319"/>
                  </a:cubicBezTo>
                  <a:cubicBezTo>
                    <a:pt x="-1" y="11137"/>
                    <a:pt x="4622" y="3658"/>
                    <a:pt x="11939" y="-1"/>
                  </a:cubicBezTo>
                </a:path>
                <a:path w="21600" h="39107" stroke="0" extrusionOk="0">
                  <a:moveTo>
                    <a:pt x="12940" y="39107"/>
                  </a:moveTo>
                  <a:cubicBezTo>
                    <a:pt x="5079" y="35667"/>
                    <a:pt x="0" y="27900"/>
                    <a:pt x="0" y="19319"/>
                  </a:cubicBezTo>
                  <a:cubicBezTo>
                    <a:pt x="-1" y="11137"/>
                    <a:pt x="4622" y="3658"/>
                    <a:pt x="11939" y="-1"/>
                  </a:cubicBezTo>
                  <a:lnTo>
                    <a:pt x="21600" y="19319"/>
                  </a:lnTo>
                  <a:lnTo>
                    <a:pt x="12940" y="39107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2" name="Arc 75"/>
            <p:cNvSpPr>
              <a:spLocks/>
            </p:cNvSpPr>
            <p:nvPr/>
          </p:nvSpPr>
          <p:spPr bwMode="auto">
            <a:xfrm>
              <a:off x="4702" y="3299"/>
              <a:ext cx="67" cy="308"/>
            </a:xfrm>
            <a:custGeom>
              <a:avLst/>
              <a:gdLst>
                <a:gd name="T0" fmla="*/ 0 w 21600"/>
                <a:gd name="T1" fmla="*/ 0 h 39356"/>
                <a:gd name="T2" fmla="*/ 0 w 21600"/>
                <a:gd name="T3" fmla="*/ 0 h 39356"/>
                <a:gd name="T4" fmla="*/ 0 w 21600"/>
                <a:gd name="T5" fmla="*/ 0 h 39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56"/>
                <a:gd name="T11" fmla="*/ 21600 w 21600"/>
                <a:gd name="T12" fmla="*/ 39356 h 39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56" fill="none" extrusionOk="0">
                  <a:moveTo>
                    <a:pt x="9367" y="-1"/>
                  </a:moveTo>
                  <a:cubicBezTo>
                    <a:pt x="16845" y="3598"/>
                    <a:pt x="21600" y="11163"/>
                    <a:pt x="21600" y="19463"/>
                  </a:cubicBezTo>
                  <a:cubicBezTo>
                    <a:pt x="21600" y="28139"/>
                    <a:pt x="16407" y="35974"/>
                    <a:pt x="8416" y="39355"/>
                  </a:cubicBezTo>
                </a:path>
                <a:path w="21600" h="39356" stroke="0" extrusionOk="0">
                  <a:moveTo>
                    <a:pt x="9367" y="-1"/>
                  </a:moveTo>
                  <a:cubicBezTo>
                    <a:pt x="16845" y="3598"/>
                    <a:pt x="21600" y="11163"/>
                    <a:pt x="21600" y="19463"/>
                  </a:cubicBezTo>
                  <a:cubicBezTo>
                    <a:pt x="21600" y="28139"/>
                    <a:pt x="16407" y="35974"/>
                    <a:pt x="8416" y="39355"/>
                  </a:cubicBezTo>
                  <a:lnTo>
                    <a:pt x="0" y="19463"/>
                  </a:lnTo>
                  <a:lnTo>
                    <a:pt x="9367" y="-1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9" name="Line 76"/>
          <p:cNvSpPr>
            <a:spLocks noChangeShapeType="1"/>
          </p:cNvSpPr>
          <p:nvPr/>
        </p:nvSpPr>
        <p:spPr bwMode="auto">
          <a:xfrm>
            <a:off x="4522788" y="3262313"/>
            <a:ext cx="2041525" cy="149542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77"/>
          <p:cNvSpPr>
            <a:spLocks noChangeShapeType="1"/>
          </p:cNvSpPr>
          <p:nvPr/>
        </p:nvSpPr>
        <p:spPr bwMode="auto">
          <a:xfrm flipV="1">
            <a:off x="4113213" y="2070100"/>
            <a:ext cx="2630487" cy="49847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78"/>
          <p:cNvSpPr>
            <a:spLocks noChangeShapeType="1"/>
          </p:cNvSpPr>
          <p:nvPr/>
        </p:nvSpPr>
        <p:spPr bwMode="auto">
          <a:xfrm>
            <a:off x="5591175" y="2995613"/>
            <a:ext cx="1333500" cy="34290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52" name="Group 79"/>
          <p:cNvGrpSpPr>
            <a:grpSpLocks/>
          </p:cNvGrpSpPr>
          <p:nvPr/>
        </p:nvGrpSpPr>
        <p:grpSpPr bwMode="auto">
          <a:xfrm>
            <a:off x="4256088" y="5314950"/>
            <a:ext cx="1495425" cy="1271588"/>
            <a:chOff x="2681" y="3348"/>
            <a:chExt cx="942" cy="801"/>
          </a:xfrm>
        </p:grpSpPr>
        <p:sp>
          <p:nvSpPr>
            <p:cNvPr id="35860" name="Oval 80"/>
            <p:cNvSpPr>
              <a:spLocks noChangeArrowheads="1"/>
            </p:cNvSpPr>
            <p:nvPr/>
          </p:nvSpPr>
          <p:spPr bwMode="auto">
            <a:xfrm>
              <a:off x="2681" y="3367"/>
              <a:ext cx="61" cy="6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Oval 81"/>
            <p:cNvSpPr>
              <a:spLocks noChangeArrowheads="1"/>
            </p:cNvSpPr>
            <p:nvPr/>
          </p:nvSpPr>
          <p:spPr bwMode="auto">
            <a:xfrm>
              <a:off x="2681" y="3510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Oval 82"/>
            <p:cNvSpPr>
              <a:spLocks noChangeArrowheads="1"/>
            </p:cNvSpPr>
            <p:nvPr/>
          </p:nvSpPr>
          <p:spPr bwMode="auto">
            <a:xfrm>
              <a:off x="2681" y="3653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Oval 83"/>
            <p:cNvSpPr>
              <a:spLocks noChangeArrowheads="1"/>
            </p:cNvSpPr>
            <p:nvPr/>
          </p:nvSpPr>
          <p:spPr bwMode="auto">
            <a:xfrm>
              <a:off x="2681" y="3795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Oval 84"/>
            <p:cNvSpPr>
              <a:spLocks noChangeArrowheads="1"/>
            </p:cNvSpPr>
            <p:nvPr/>
          </p:nvSpPr>
          <p:spPr bwMode="auto">
            <a:xfrm>
              <a:off x="2681" y="3938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Oval 85"/>
            <p:cNvSpPr>
              <a:spLocks noChangeArrowheads="1"/>
            </p:cNvSpPr>
            <p:nvPr/>
          </p:nvSpPr>
          <p:spPr bwMode="auto">
            <a:xfrm>
              <a:off x="2681" y="4081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Rectangle 86"/>
            <p:cNvSpPr>
              <a:spLocks noChangeArrowheads="1"/>
            </p:cNvSpPr>
            <p:nvPr/>
          </p:nvSpPr>
          <p:spPr bwMode="auto">
            <a:xfrm>
              <a:off x="3079" y="3578"/>
              <a:ext cx="104" cy="10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Oval 87"/>
            <p:cNvSpPr>
              <a:spLocks noChangeArrowheads="1"/>
            </p:cNvSpPr>
            <p:nvPr/>
          </p:nvSpPr>
          <p:spPr bwMode="auto">
            <a:xfrm>
              <a:off x="3492" y="3367"/>
              <a:ext cx="61" cy="67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Oval 88"/>
            <p:cNvSpPr>
              <a:spLocks noChangeArrowheads="1"/>
            </p:cNvSpPr>
            <p:nvPr/>
          </p:nvSpPr>
          <p:spPr bwMode="auto">
            <a:xfrm>
              <a:off x="3492" y="3510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Oval 89"/>
            <p:cNvSpPr>
              <a:spLocks noChangeArrowheads="1"/>
            </p:cNvSpPr>
            <p:nvPr/>
          </p:nvSpPr>
          <p:spPr bwMode="auto">
            <a:xfrm>
              <a:off x="3492" y="3653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Oval 90"/>
            <p:cNvSpPr>
              <a:spLocks noChangeArrowheads="1"/>
            </p:cNvSpPr>
            <p:nvPr/>
          </p:nvSpPr>
          <p:spPr bwMode="auto">
            <a:xfrm>
              <a:off x="3492" y="3795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Oval 91"/>
            <p:cNvSpPr>
              <a:spLocks noChangeArrowheads="1"/>
            </p:cNvSpPr>
            <p:nvPr/>
          </p:nvSpPr>
          <p:spPr bwMode="auto">
            <a:xfrm>
              <a:off x="3492" y="3938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2" name="Oval 92"/>
            <p:cNvSpPr>
              <a:spLocks noChangeArrowheads="1"/>
            </p:cNvSpPr>
            <p:nvPr/>
          </p:nvSpPr>
          <p:spPr bwMode="auto">
            <a:xfrm>
              <a:off x="3492" y="4081"/>
              <a:ext cx="61" cy="68"/>
            </a:xfrm>
            <a:prstGeom prst="ellipse">
              <a:avLst/>
            </a:prstGeom>
            <a:solidFill>
              <a:srgbClr val="C1CE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Rectangle 93"/>
            <p:cNvSpPr>
              <a:spLocks noChangeArrowheads="1"/>
            </p:cNvSpPr>
            <p:nvPr/>
          </p:nvSpPr>
          <p:spPr bwMode="auto">
            <a:xfrm>
              <a:off x="3089" y="3924"/>
              <a:ext cx="104" cy="10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Line 94"/>
            <p:cNvSpPr>
              <a:spLocks noChangeShapeType="1"/>
            </p:cNvSpPr>
            <p:nvPr/>
          </p:nvSpPr>
          <p:spPr bwMode="auto">
            <a:xfrm flipV="1">
              <a:off x="2750" y="3436"/>
              <a:ext cx="326" cy="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Line 95"/>
            <p:cNvSpPr>
              <a:spLocks noChangeShapeType="1"/>
            </p:cNvSpPr>
            <p:nvPr/>
          </p:nvSpPr>
          <p:spPr bwMode="auto">
            <a:xfrm>
              <a:off x="2750" y="3402"/>
              <a:ext cx="3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Line 96"/>
            <p:cNvSpPr>
              <a:spLocks noChangeShapeType="1"/>
            </p:cNvSpPr>
            <p:nvPr/>
          </p:nvSpPr>
          <p:spPr bwMode="auto">
            <a:xfrm flipV="1">
              <a:off x="3191" y="3542"/>
              <a:ext cx="298" cy="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Line 97"/>
            <p:cNvSpPr>
              <a:spLocks noChangeShapeType="1"/>
            </p:cNvSpPr>
            <p:nvPr/>
          </p:nvSpPr>
          <p:spPr bwMode="auto">
            <a:xfrm>
              <a:off x="2745" y="3978"/>
              <a:ext cx="3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Line 98"/>
            <p:cNvSpPr>
              <a:spLocks noChangeShapeType="1"/>
            </p:cNvSpPr>
            <p:nvPr/>
          </p:nvSpPr>
          <p:spPr bwMode="auto">
            <a:xfrm>
              <a:off x="2750" y="3839"/>
              <a:ext cx="326" cy="1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Line 99"/>
            <p:cNvSpPr>
              <a:spLocks noChangeShapeType="1"/>
            </p:cNvSpPr>
            <p:nvPr/>
          </p:nvSpPr>
          <p:spPr bwMode="auto">
            <a:xfrm>
              <a:off x="3201" y="3983"/>
              <a:ext cx="283" cy="1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Line 100"/>
            <p:cNvSpPr>
              <a:spLocks noChangeShapeType="1"/>
            </p:cNvSpPr>
            <p:nvPr/>
          </p:nvSpPr>
          <p:spPr bwMode="auto">
            <a:xfrm>
              <a:off x="3196" y="3407"/>
              <a:ext cx="283" cy="1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Arc 101"/>
            <p:cNvSpPr>
              <a:spLocks/>
            </p:cNvSpPr>
            <p:nvPr/>
          </p:nvSpPr>
          <p:spPr bwMode="auto">
            <a:xfrm>
              <a:off x="3124" y="3692"/>
              <a:ext cx="48" cy="220"/>
            </a:xfrm>
            <a:custGeom>
              <a:avLst/>
              <a:gdLst>
                <a:gd name="T0" fmla="*/ 0 w 21600"/>
                <a:gd name="T1" fmla="*/ 0 h 39425"/>
                <a:gd name="T2" fmla="*/ 0 w 21600"/>
                <a:gd name="T3" fmla="*/ 0 h 39425"/>
                <a:gd name="T4" fmla="*/ 0 w 21600"/>
                <a:gd name="T5" fmla="*/ 0 h 39425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425"/>
                <a:gd name="T11" fmla="*/ 21600 w 21600"/>
                <a:gd name="T12" fmla="*/ 39425 h 394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425" fill="none" extrusionOk="0">
                  <a:moveTo>
                    <a:pt x="9404" y="0"/>
                  </a:moveTo>
                  <a:cubicBezTo>
                    <a:pt x="16862" y="3606"/>
                    <a:pt x="21600" y="11161"/>
                    <a:pt x="21600" y="19445"/>
                  </a:cubicBezTo>
                  <a:cubicBezTo>
                    <a:pt x="21600" y="28204"/>
                    <a:pt x="16310" y="36096"/>
                    <a:pt x="8207" y="39424"/>
                  </a:cubicBezTo>
                </a:path>
                <a:path w="21600" h="39425" stroke="0" extrusionOk="0">
                  <a:moveTo>
                    <a:pt x="9404" y="0"/>
                  </a:moveTo>
                  <a:cubicBezTo>
                    <a:pt x="16862" y="3606"/>
                    <a:pt x="21600" y="11161"/>
                    <a:pt x="21600" y="19445"/>
                  </a:cubicBezTo>
                  <a:cubicBezTo>
                    <a:pt x="21600" y="28204"/>
                    <a:pt x="16310" y="36096"/>
                    <a:pt x="8207" y="39424"/>
                  </a:cubicBezTo>
                  <a:lnTo>
                    <a:pt x="0" y="19445"/>
                  </a:lnTo>
                  <a:lnTo>
                    <a:pt x="9404" y="0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Rectangle 102"/>
            <p:cNvSpPr>
              <a:spLocks noChangeArrowheads="1"/>
            </p:cNvSpPr>
            <p:nvPr/>
          </p:nvSpPr>
          <p:spPr bwMode="auto">
            <a:xfrm>
              <a:off x="3084" y="3348"/>
              <a:ext cx="104" cy="10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Line 103"/>
            <p:cNvSpPr>
              <a:spLocks noChangeShapeType="1"/>
            </p:cNvSpPr>
            <p:nvPr/>
          </p:nvSpPr>
          <p:spPr bwMode="auto">
            <a:xfrm>
              <a:off x="2750" y="3417"/>
              <a:ext cx="321" cy="1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104"/>
            <p:cNvSpPr>
              <a:spLocks noChangeShapeType="1"/>
            </p:cNvSpPr>
            <p:nvPr/>
          </p:nvSpPr>
          <p:spPr bwMode="auto">
            <a:xfrm>
              <a:off x="2755" y="3551"/>
              <a:ext cx="316" cy="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105"/>
            <p:cNvSpPr>
              <a:spLocks noChangeShapeType="1"/>
            </p:cNvSpPr>
            <p:nvPr/>
          </p:nvSpPr>
          <p:spPr bwMode="auto">
            <a:xfrm>
              <a:off x="2759" y="4113"/>
              <a:ext cx="720" cy="0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Arc 106"/>
            <p:cNvSpPr>
              <a:spLocks/>
            </p:cNvSpPr>
            <p:nvPr/>
          </p:nvSpPr>
          <p:spPr bwMode="auto">
            <a:xfrm>
              <a:off x="3148" y="3460"/>
              <a:ext cx="101" cy="456"/>
            </a:xfrm>
            <a:custGeom>
              <a:avLst/>
              <a:gdLst>
                <a:gd name="T0" fmla="*/ 0 w 21600"/>
                <a:gd name="T1" fmla="*/ 0 h 39362"/>
                <a:gd name="T2" fmla="*/ 0 w 21600"/>
                <a:gd name="T3" fmla="*/ 0 h 39362"/>
                <a:gd name="T4" fmla="*/ 0 w 21600"/>
                <a:gd name="T5" fmla="*/ 0 h 393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62"/>
                <a:gd name="T11" fmla="*/ 21600 w 21600"/>
                <a:gd name="T12" fmla="*/ 39362 h 39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62" fill="none" extrusionOk="0">
                  <a:moveTo>
                    <a:pt x="9392" y="-1"/>
                  </a:moveTo>
                  <a:cubicBezTo>
                    <a:pt x="16856" y="3604"/>
                    <a:pt x="21600" y="11161"/>
                    <a:pt x="21600" y="19451"/>
                  </a:cubicBezTo>
                  <a:cubicBezTo>
                    <a:pt x="21600" y="28144"/>
                    <a:pt x="16387" y="35991"/>
                    <a:pt x="8373" y="39361"/>
                  </a:cubicBezTo>
                </a:path>
                <a:path w="21600" h="39362" stroke="0" extrusionOk="0">
                  <a:moveTo>
                    <a:pt x="9392" y="-1"/>
                  </a:moveTo>
                  <a:cubicBezTo>
                    <a:pt x="16856" y="3604"/>
                    <a:pt x="21600" y="11161"/>
                    <a:pt x="21600" y="19451"/>
                  </a:cubicBezTo>
                  <a:cubicBezTo>
                    <a:pt x="21600" y="28144"/>
                    <a:pt x="16387" y="35991"/>
                    <a:pt x="8373" y="39361"/>
                  </a:cubicBezTo>
                  <a:lnTo>
                    <a:pt x="0" y="19451"/>
                  </a:lnTo>
                  <a:lnTo>
                    <a:pt x="9392" y="-1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7" name="Arc 107"/>
            <p:cNvSpPr>
              <a:spLocks/>
            </p:cNvSpPr>
            <p:nvPr/>
          </p:nvSpPr>
          <p:spPr bwMode="auto">
            <a:xfrm>
              <a:off x="2970" y="3461"/>
              <a:ext cx="197" cy="652"/>
            </a:xfrm>
            <a:custGeom>
              <a:avLst/>
              <a:gdLst>
                <a:gd name="T0" fmla="*/ 0 w 21600"/>
                <a:gd name="T1" fmla="*/ 0 h 39268"/>
                <a:gd name="T2" fmla="*/ 0 w 21600"/>
                <a:gd name="T3" fmla="*/ 0 h 39268"/>
                <a:gd name="T4" fmla="*/ 0 w 21600"/>
                <a:gd name="T5" fmla="*/ 0 h 392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268"/>
                <a:gd name="T11" fmla="*/ 21600 w 21600"/>
                <a:gd name="T12" fmla="*/ 39268 h 392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268" fill="none" extrusionOk="0">
                  <a:moveTo>
                    <a:pt x="13136" y="39267"/>
                  </a:moveTo>
                  <a:cubicBezTo>
                    <a:pt x="5170" y="35874"/>
                    <a:pt x="0" y="28053"/>
                    <a:pt x="0" y="19395"/>
                  </a:cubicBezTo>
                  <a:cubicBezTo>
                    <a:pt x="-1" y="11152"/>
                    <a:pt x="4691" y="3627"/>
                    <a:pt x="12092" y="-1"/>
                  </a:cubicBezTo>
                </a:path>
                <a:path w="21600" h="39268" stroke="0" extrusionOk="0">
                  <a:moveTo>
                    <a:pt x="13136" y="39267"/>
                  </a:moveTo>
                  <a:cubicBezTo>
                    <a:pt x="5170" y="35874"/>
                    <a:pt x="0" y="28053"/>
                    <a:pt x="0" y="19395"/>
                  </a:cubicBezTo>
                  <a:cubicBezTo>
                    <a:pt x="-1" y="11152"/>
                    <a:pt x="4691" y="3627"/>
                    <a:pt x="12092" y="-1"/>
                  </a:cubicBezTo>
                  <a:lnTo>
                    <a:pt x="21600" y="19395"/>
                  </a:lnTo>
                  <a:lnTo>
                    <a:pt x="13136" y="39267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8" name="Arc 108"/>
            <p:cNvSpPr>
              <a:spLocks/>
            </p:cNvSpPr>
            <p:nvPr/>
          </p:nvSpPr>
          <p:spPr bwMode="auto">
            <a:xfrm>
              <a:off x="3015" y="3690"/>
              <a:ext cx="120" cy="418"/>
            </a:xfrm>
            <a:custGeom>
              <a:avLst/>
              <a:gdLst>
                <a:gd name="T0" fmla="*/ 0 w 21600"/>
                <a:gd name="T1" fmla="*/ 0 h 39256"/>
                <a:gd name="T2" fmla="*/ 0 w 21600"/>
                <a:gd name="T3" fmla="*/ 0 h 39256"/>
                <a:gd name="T4" fmla="*/ 0 w 21600"/>
                <a:gd name="T5" fmla="*/ 0 h 392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256"/>
                <a:gd name="T11" fmla="*/ 21600 w 21600"/>
                <a:gd name="T12" fmla="*/ 39256 h 39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256" fill="none" extrusionOk="0">
                  <a:moveTo>
                    <a:pt x="13118" y="39256"/>
                  </a:moveTo>
                  <a:cubicBezTo>
                    <a:pt x="5162" y="35859"/>
                    <a:pt x="0" y="28042"/>
                    <a:pt x="0" y="19391"/>
                  </a:cubicBezTo>
                  <a:cubicBezTo>
                    <a:pt x="-1" y="11151"/>
                    <a:pt x="4687" y="3629"/>
                    <a:pt x="12084" y="0"/>
                  </a:cubicBezTo>
                </a:path>
                <a:path w="21600" h="39256" stroke="0" extrusionOk="0">
                  <a:moveTo>
                    <a:pt x="13118" y="39256"/>
                  </a:moveTo>
                  <a:cubicBezTo>
                    <a:pt x="5162" y="35859"/>
                    <a:pt x="0" y="28042"/>
                    <a:pt x="0" y="19391"/>
                  </a:cubicBezTo>
                  <a:cubicBezTo>
                    <a:pt x="-1" y="11151"/>
                    <a:pt x="4687" y="3629"/>
                    <a:pt x="12084" y="0"/>
                  </a:cubicBezTo>
                  <a:lnTo>
                    <a:pt x="21600" y="19391"/>
                  </a:lnTo>
                  <a:lnTo>
                    <a:pt x="13118" y="39256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Arc 109"/>
            <p:cNvSpPr>
              <a:spLocks/>
            </p:cNvSpPr>
            <p:nvPr/>
          </p:nvSpPr>
          <p:spPr bwMode="auto">
            <a:xfrm>
              <a:off x="3522" y="3557"/>
              <a:ext cx="101" cy="547"/>
            </a:xfrm>
            <a:custGeom>
              <a:avLst/>
              <a:gdLst>
                <a:gd name="T0" fmla="*/ 0 w 21600"/>
                <a:gd name="T1" fmla="*/ 0 h 39359"/>
                <a:gd name="T2" fmla="*/ 0 w 21600"/>
                <a:gd name="T3" fmla="*/ 0 h 39359"/>
                <a:gd name="T4" fmla="*/ 0 w 21600"/>
                <a:gd name="T5" fmla="*/ 0 h 393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359"/>
                <a:gd name="T11" fmla="*/ 21600 w 21600"/>
                <a:gd name="T12" fmla="*/ 39359 h 393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359" fill="none" extrusionOk="0">
                  <a:moveTo>
                    <a:pt x="9411" y="-1"/>
                  </a:moveTo>
                  <a:cubicBezTo>
                    <a:pt x="16865" y="3608"/>
                    <a:pt x="21600" y="11160"/>
                    <a:pt x="21600" y="19442"/>
                  </a:cubicBezTo>
                  <a:cubicBezTo>
                    <a:pt x="21600" y="28141"/>
                    <a:pt x="16380" y="35992"/>
                    <a:pt x="8359" y="39359"/>
                  </a:cubicBezTo>
                </a:path>
                <a:path w="21600" h="39359" stroke="0" extrusionOk="0">
                  <a:moveTo>
                    <a:pt x="9411" y="-1"/>
                  </a:moveTo>
                  <a:cubicBezTo>
                    <a:pt x="16865" y="3608"/>
                    <a:pt x="21600" y="11160"/>
                    <a:pt x="21600" y="19442"/>
                  </a:cubicBezTo>
                  <a:cubicBezTo>
                    <a:pt x="21600" y="28141"/>
                    <a:pt x="16380" y="35992"/>
                    <a:pt x="8359" y="39359"/>
                  </a:cubicBezTo>
                  <a:lnTo>
                    <a:pt x="0" y="19442"/>
                  </a:lnTo>
                  <a:lnTo>
                    <a:pt x="9411" y="-1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3" name="Line 110"/>
          <p:cNvSpPr>
            <a:spLocks noChangeShapeType="1"/>
          </p:cNvSpPr>
          <p:nvPr/>
        </p:nvSpPr>
        <p:spPr bwMode="auto">
          <a:xfrm>
            <a:off x="3086100" y="5118100"/>
            <a:ext cx="1092200" cy="71120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Text Box 111"/>
          <p:cNvSpPr txBox="1">
            <a:spLocks noChangeArrowheads="1"/>
          </p:cNvSpPr>
          <p:nvPr/>
        </p:nvSpPr>
        <p:spPr bwMode="auto">
          <a:xfrm>
            <a:off x="8328025" y="1393825"/>
            <a:ext cx="306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35855" name="Text Box 112"/>
          <p:cNvSpPr txBox="1">
            <a:spLocks noChangeArrowheads="1"/>
          </p:cNvSpPr>
          <p:nvPr/>
        </p:nvSpPr>
        <p:spPr bwMode="auto">
          <a:xfrm>
            <a:off x="8186738" y="2052638"/>
            <a:ext cx="469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</a:t>
            </a: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35856" name="Text Box 113"/>
          <p:cNvSpPr txBox="1">
            <a:spLocks noChangeArrowheads="1"/>
          </p:cNvSpPr>
          <p:nvPr/>
        </p:nvSpPr>
        <p:spPr bwMode="auto">
          <a:xfrm>
            <a:off x="8637588" y="2840038"/>
            <a:ext cx="306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35857" name="Text Box 114"/>
          <p:cNvSpPr txBox="1">
            <a:spLocks noChangeArrowheads="1"/>
          </p:cNvSpPr>
          <p:nvPr/>
        </p:nvSpPr>
        <p:spPr bwMode="auto">
          <a:xfrm>
            <a:off x="6780213" y="3790950"/>
            <a:ext cx="46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</a:t>
            </a: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35858" name="Text Box 115"/>
          <p:cNvSpPr txBox="1">
            <a:spLocks noChangeArrowheads="1"/>
          </p:cNvSpPr>
          <p:nvPr/>
        </p:nvSpPr>
        <p:spPr bwMode="auto">
          <a:xfrm>
            <a:off x="6437313" y="5167313"/>
            <a:ext cx="306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35859" name="Text Box 116"/>
          <p:cNvSpPr txBox="1">
            <a:spLocks noChangeArrowheads="1"/>
          </p:cNvSpPr>
          <p:nvPr/>
        </p:nvSpPr>
        <p:spPr bwMode="auto">
          <a:xfrm>
            <a:off x="6273800" y="5849938"/>
            <a:ext cx="469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</a:t>
            </a: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xmlns="" val="312551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nimBg="1"/>
      <p:bldP spid="3585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PG Example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4876800"/>
            <a:ext cx="670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Identify </a:t>
            </a:r>
            <a:r>
              <a:rPr lang="en-US" sz="2400" i="1"/>
              <a:t>mutual exclusions</a:t>
            </a:r>
            <a:r>
              <a:rPr lang="en-US" sz="2400"/>
              <a:t> between actions and literals based on potential conflicts. </a:t>
            </a:r>
          </a:p>
        </p:txBody>
      </p:sp>
      <p:pic>
        <p:nvPicPr>
          <p:cNvPr id="36868" name="Picture 5" descr="eatcake_plangraph_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353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599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 mutex relation holds between </a:t>
            </a:r>
            <a:r>
              <a:rPr lang="en-US" sz="2800" b="1" smtClean="0"/>
              <a:t>two actions</a:t>
            </a:r>
            <a:r>
              <a:rPr lang="en-US" sz="2800" smtClean="0"/>
              <a:t> when:</a:t>
            </a:r>
          </a:p>
          <a:p>
            <a:pPr lvl="1">
              <a:lnSpc>
                <a:spcPct val="90000"/>
              </a:lnSpc>
            </a:pPr>
            <a:r>
              <a:rPr lang="en-US" sz="2100" i="1" smtClean="0"/>
              <a:t>Inconsistent effects</a:t>
            </a:r>
            <a:r>
              <a:rPr lang="en-US" sz="2100" smtClean="0"/>
              <a:t>: one action negates the effect of another.</a:t>
            </a:r>
          </a:p>
          <a:p>
            <a:pPr lvl="1">
              <a:lnSpc>
                <a:spcPct val="90000"/>
              </a:lnSpc>
            </a:pPr>
            <a:r>
              <a:rPr lang="en-US" sz="2100" i="1" smtClean="0"/>
              <a:t>Interference</a:t>
            </a:r>
            <a:r>
              <a:rPr lang="en-US" sz="2100" smtClean="0"/>
              <a:t>: one of the effects of one action is the negation of a precondition of the other.</a:t>
            </a:r>
          </a:p>
          <a:p>
            <a:pPr lvl="1">
              <a:lnSpc>
                <a:spcPct val="90000"/>
              </a:lnSpc>
            </a:pPr>
            <a:r>
              <a:rPr lang="en-US" sz="2100" i="1" smtClean="0"/>
              <a:t>Competing needs</a:t>
            </a:r>
            <a:r>
              <a:rPr lang="en-US" sz="2100" smtClean="0"/>
              <a:t>: one of the preconditions of one action is mutually exclusive with the precondition of the other.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mutex relation holds between </a:t>
            </a:r>
            <a:r>
              <a:rPr lang="en-US" sz="2800" b="1" smtClean="0"/>
              <a:t>two literals</a:t>
            </a:r>
            <a:r>
              <a:rPr lang="en-US" sz="2800" smtClean="0"/>
              <a:t> when: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one is the negation of the other OR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each possible action pair that could achieve the literals is mutex (inconsistent support).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520852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Cake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9045" y="4100513"/>
            <a:ext cx="8564315" cy="2452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Level S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contains all literals that </a:t>
            </a:r>
            <a:r>
              <a:rPr lang="en-US" sz="2400" dirty="0" smtClean="0">
                <a:solidFill>
                  <a:srgbClr val="FF0000"/>
                </a:solidFill>
              </a:rPr>
              <a:t>might result </a:t>
            </a:r>
            <a:r>
              <a:rPr lang="en-US" sz="2400" dirty="0" smtClean="0">
                <a:solidFill>
                  <a:srgbClr val="FF0000"/>
                </a:solidFill>
              </a:rPr>
              <a:t>from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picking any subset of actions in A</a:t>
            </a:r>
            <a:r>
              <a:rPr lang="en-US" sz="2400" baseline="-25000" dirty="0" smtClean="0">
                <a:solidFill>
                  <a:srgbClr val="FF0000"/>
                </a:solidFill>
              </a:rPr>
              <a:t>0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Conflicts between literals that can not occur together </a:t>
            </a:r>
            <a:br>
              <a:rPr lang="en-US" sz="2000" dirty="0" smtClean="0"/>
            </a:br>
            <a:r>
              <a:rPr lang="en-US" sz="2000" dirty="0" smtClean="0"/>
              <a:t>(as a consequence of the selection action) are </a:t>
            </a:r>
            <a:br>
              <a:rPr lang="en-US" sz="2000" dirty="0" smtClean="0"/>
            </a:br>
            <a:r>
              <a:rPr lang="en-US" sz="2000" dirty="0" smtClean="0"/>
              <a:t>represented by </a:t>
            </a:r>
            <a:r>
              <a:rPr lang="en-US" sz="2000" dirty="0" err="1" smtClean="0"/>
              <a:t>mutex</a:t>
            </a:r>
            <a:r>
              <a:rPr lang="en-US" sz="2000" dirty="0" smtClean="0"/>
              <a:t> links.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S1 defines multiple states and the </a:t>
            </a:r>
            <a:r>
              <a:rPr lang="en-US" sz="2000" dirty="0" err="1" smtClean="0"/>
              <a:t>mutex</a:t>
            </a:r>
            <a:r>
              <a:rPr lang="en-US" sz="2000" dirty="0" smtClean="0"/>
              <a:t> links are the constraints that define this set of states.</a:t>
            </a:r>
          </a:p>
        </p:txBody>
      </p:sp>
      <p:pic>
        <p:nvPicPr>
          <p:cNvPr id="38916" name="Picture 6" descr="eatcake_plangraph_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6353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&amp;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20" y="1600200"/>
            <a:ext cx="8569780" cy="4525963"/>
          </a:xfrm>
        </p:spPr>
        <p:txBody>
          <a:bodyPr/>
          <a:lstStyle/>
          <a:p>
            <a:r>
              <a:rPr lang="en-US" dirty="0" smtClean="0"/>
              <a:t>Actions specified using first-order logic</a:t>
            </a:r>
          </a:p>
          <a:p>
            <a:endParaRPr lang="en-US" dirty="0" smtClean="0"/>
          </a:p>
          <a:p>
            <a:r>
              <a:rPr lang="en-US" dirty="0" smtClean="0"/>
              <a:t>Planning implemented using SAT solver</a:t>
            </a:r>
          </a:p>
          <a:p>
            <a:pPr lvl="1"/>
            <a:r>
              <a:rPr lang="en-US" dirty="0" smtClean="0"/>
              <a:t>E.g., DPLL or </a:t>
            </a:r>
            <a:r>
              <a:rPr lang="en-US" dirty="0" err="1" smtClean="0"/>
              <a:t>WalkSAT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Also an example of solving FOL using propositional SAT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Cake 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00513"/>
            <a:ext cx="8229600" cy="2452687"/>
          </a:xfrm>
        </p:spPr>
        <p:txBody>
          <a:bodyPr/>
          <a:lstStyle/>
          <a:p>
            <a:r>
              <a:rPr lang="en-US" sz="2800" smtClean="0"/>
              <a:t>Repeat process until graph levels off:</a:t>
            </a:r>
          </a:p>
          <a:p>
            <a:pPr lvl="1"/>
            <a:r>
              <a:rPr lang="en-US" sz="2400" smtClean="0"/>
              <a:t>two consecutive levels are identical, or </a:t>
            </a:r>
          </a:p>
          <a:p>
            <a:pPr lvl="1"/>
            <a:r>
              <a:rPr lang="en-US" sz="2400" smtClean="0"/>
              <a:t>contain the same amount of literals </a:t>
            </a:r>
            <a:br>
              <a:rPr lang="en-US" sz="2400" smtClean="0"/>
            </a:br>
            <a:r>
              <a:rPr lang="en-US" sz="2400" smtClean="0"/>
              <a:t>(explanation follows later)</a:t>
            </a:r>
          </a:p>
        </p:txBody>
      </p:sp>
      <p:pic>
        <p:nvPicPr>
          <p:cNvPr id="3994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3875" y="1447800"/>
            <a:ext cx="8096250" cy="2452688"/>
          </a:xfrm>
        </p:spPr>
      </p:pic>
    </p:spTree>
    <p:extLst>
      <p:ext uri="{BB962C8B-B14F-4D97-AF65-F5344CB8AC3E}">
        <p14:creationId xmlns:p14="http://schemas.microsoft.com/office/powerpoint/2010/main" xmlns="" val="3930794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Cake example</a:t>
            </a:r>
          </a:p>
        </p:txBody>
      </p:sp>
      <p:pic>
        <p:nvPicPr>
          <p:cNvPr id="40963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3875" y="1447800"/>
            <a:ext cx="8096250" cy="2452688"/>
          </a:xfrm>
        </p:spPr>
      </p:pic>
    </p:spTree>
    <p:extLst>
      <p:ext uri="{BB962C8B-B14F-4D97-AF65-F5344CB8AC3E}">
        <p14:creationId xmlns:p14="http://schemas.microsoft.com/office/powerpoint/2010/main" xmlns="" val="4265712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Dinner 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86B69-BD0B-497B-BE33-F003C85B2A9E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0" y="1219200"/>
            <a:ext cx="8863013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0" u="sng">
                <a:latin typeface="Times New Roman" pitchFamily="18" charset="0"/>
              </a:rPr>
              <a:t>Initial Conditions</a:t>
            </a:r>
            <a:r>
              <a:rPr lang="en-US" sz="2400" b="0">
                <a:latin typeface="Times New Roman" pitchFamily="18" charset="0"/>
              </a:rPr>
              <a:t>:  (:and (cleanHands) (quiet))</a:t>
            </a:r>
          </a:p>
          <a:p>
            <a:pPr>
              <a:spcBef>
                <a:spcPct val="0"/>
              </a:spcBef>
            </a:pPr>
            <a:endParaRPr lang="en-US" sz="2400" b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 u="sng">
                <a:latin typeface="Times New Roman" pitchFamily="18" charset="0"/>
              </a:rPr>
              <a:t>Goal</a:t>
            </a:r>
            <a:r>
              <a:rPr lang="en-US" sz="2400" b="0">
                <a:latin typeface="Times New Roman" pitchFamily="18" charset="0"/>
              </a:rPr>
              <a:t>:		       (:and (noGarbage) (dinner) (present))</a:t>
            </a:r>
          </a:p>
          <a:p>
            <a:pPr>
              <a:spcBef>
                <a:spcPct val="0"/>
              </a:spcBef>
            </a:pPr>
            <a:endParaRPr lang="en-US" sz="2400" b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 u="sng">
                <a:latin typeface="Times New Roman" pitchFamily="18" charset="0"/>
              </a:rPr>
              <a:t>Actions</a:t>
            </a:r>
            <a:r>
              <a:rPr lang="en-US" sz="2400" b="0">
                <a:latin typeface="Times New Roman" pitchFamily="18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	(:operator </a:t>
            </a:r>
            <a:r>
              <a:rPr lang="en-US" sz="2400">
                <a:latin typeface="Times New Roman" pitchFamily="18" charset="0"/>
              </a:rPr>
              <a:t>carry  </a:t>
            </a:r>
            <a:r>
              <a:rPr lang="en-US" sz="2400" b="0" i="1">
                <a:latin typeface="Times New Roman" pitchFamily="18" charset="0"/>
              </a:rPr>
              <a:t>:precondition </a:t>
            </a:r>
            <a:endParaRPr lang="en-US" sz="2400" b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			    </a:t>
            </a:r>
            <a:r>
              <a:rPr lang="en-US" sz="2400" b="0" i="1">
                <a:latin typeface="Times New Roman" pitchFamily="18" charset="0"/>
              </a:rPr>
              <a:t>:effect</a:t>
            </a:r>
            <a:r>
              <a:rPr lang="en-US" sz="2400" b="0">
                <a:latin typeface="Times New Roman" pitchFamily="18" charset="0"/>
              </a:rPr>
              <a:t> (:and (noGarbage) (:not (cleanHands)))</a:t>
            </a:r>
          </a:p>
          <a:p>
            <a:pPr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	(:operator </a:t>
            </a:r>
            <a:r>
              <a:rPr lang="en-US" sz="2400">
                <a:latin typeface="Times New Roman" pitchFamily="18" charset="0"/>
              </a:rPr>
              <a:t>dolly   </a:t>
            </a:r>
            <a:r>
              <a:rPr lang="en-US" sz="2400" b="0" i="1">
                <a:latin typeface="Times New Roman" pitchFamily="18" charset="0"/>
              </a:rPr>
              <a:t>:precondition </a:t>
            </a:r>
            <a:endParaRPr lang="en-US" sz="2400" b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			    </a:t>
            </a:r>
            <a:r>
              <a:rPr lang="en-US" sz="2400" b="0" i="1">
                <a:latin typeface="Times New Roman" pitchFamily="18" charset="0"/>
              </a:rPr>
              <a:t>:effect</a:t>
            </a:r>
            <a:r>
              <a:rPr lang="en-US" sz="2400" b="0">
                <a:latin typeface="Times New Roman" pitchFamily="18" charset="0"/>
              </a:rPr>
              <a:t> (:and (noGarbage) (:not (quiet)))</a:t>
            </a:r>
          </a:p>
          <a:p>
            <a:pPr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	(:operator </a:t>
            </a:r>
            <a:r>
              <a:rPr lang="en-US" sz="2400">
                <a:latin typeface="Times New Roman" pitchFamily="18" charset="0"/>
              </a:rPr>
              <a:t>cook   </a:t>
            </a:r>
            <a:r>
              <a:rPr lang="en-US" sz="2400" b="0" i="1">
                <a:latin typeface="Times New Roman" pitchFamily="18" charset="0"/>
              </a:rPr>
              <a:t>:precondition </a:t>
            </a:r>
            <a:r>
              <a:rPr lang="en-US" sz="2400" b="0">
                <a:latin typeface="Times New Roman" pitchFamily="18" charset="0"/>
              </a:rPr>
              <a:t>(cleanHands)</a:t>
            </a:r>
          </a:p>
          <a:p>
            <a:pPr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			    </a:t>
            </a:r>
            <a:r>
              <a:rPr lang="en-US" sz="2400" b="0" i="1">
                <a:latin typeface="Times New Roman" pitchFamily="18" charset="0"/>
              </a:rPr>
              <a:t>:effect</a:t>
            </a:r>
            <a:r>
              <a:rPr lang="en-US" sz="2400" b="0">
                <a:latin typeface="Times New Roman" pitchFamily="18" charset="0"/>
              </a:rPr>
              <a:t> (dinner))</a:t>
            </a:r>
          </a:p>
          <a:p>
            <a:pPr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	(:operator </a:t>
            </a:r>
            <a:r>
              <a:rPr lang="en-US" sz="2400">
                <a:latin typeface="Times New Roman" pitchFamily="18" charset="0"/>
              </a:rPr>
              <a:t>wrap   </a:t>
            </a:r>
            <a:r>
              <a:rPr lang="en-US" sz="2400" b="0" i="1">
                <a:latin typeface="Times New Roman" pitchFamily="18" charset="0"/>
              </a:rPr>
              <a:t>:precondition </a:t>
            </a:r>
            <a:r>
              <a:rPr lang="en-US" sz="2400" b="0">
                <a:latin typeface="Times New Roman" pitchFamily="18" charset="0"/>
              </a:rPr>
              <a:t>(quiet)</a:t>
            </a:r>
          </a:p>
          <a:p>
            <a:pPr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			    </a:t>
            </a:r>
            <a:r>
              <a:rPr lang="en-US" sz="2400" b="0" i="1">
                <a:latin typeface="Times New Roman" pitchFamily="18" charset="0"/>
              </a:rPr>
              <a:t>:effect</a:t>
            </a:r>
            <a:r>
              <a:rPr lang="en-US" sz="2400" b="0">
                <a:latin typeface="Times New Roman" pitchFamily="18" charset="0"/>
              </a:rPr>
              <a:t> (present))</a:t>
            </a:r>
          </a:p>
        </p:txBody>
      </p:sp>
    </p:spTree>
    <p:extLst>
      <p:ext uri="{BB962C8B-B14F-4D97-AF65-F5344CB8AC3E}">
        <p14:creationId xmlns:p14="http://schemas.microsoft.com/office/powerpoint/2010/main" xmlns="" val="4160584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Graph</a:t>
            </a: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308BA-79D1-436F-BB51-AD6A3B22A051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3733800" y="990600"/>
            <a:ext cx="1354138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noGarb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cleanH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quiet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dinner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present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1981200" y="1446213"/>
            <a:ext cx="833438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0" i="1">
                <a:latin typeface="Palatino" pitchFamily="18" charset="0"/>
              </a:rPr>
              <a:t>carry</a:t>
            </a: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 i="1">
                <a:latin typeface="Palatino" pitchFamily="18" charset="0"/>
              </a:rPr>
              <a:t>dolly</a:t>
            </a: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 i="1">
                <a:latin typeface="Palatino" pitchFamily="18" charset="0"/>
              </a:rPr>
              <a:t>cook</a:t>
            </a: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 i="1">
                <a:latin typeface="Palatino" pitchFamily="18" charset="0"/>
              </a:rPr>
              <a:t>wrap</a:t>
            </a: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129063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cleanH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quiet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 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</p:txBody>
      </p:sp>
      <p:grpSp>
        <p:nvGrpSpPr>
          <p:cNvPr id="43016" name="Group 6"/>
          <p:cNvGrpSpPr>
            <a:grpSpLocks/>
          </p:cNvGrpSpPr>
          <p:nvPr/>
        </p:nvGrpSpPr>
        <p:grpSpPr bwMode="auto">
          <a:xfrm>
            <a:off x="304800" y="6096000"/>
            <a:ext cx="8839200" cy="609600"/>
            <a:chOff x="192" y="3840"/>
            <a:chExt cx="5568" cy="384"/>
          </a:xfrm>
        </p:grpSpPr>
        <p:sp>
          <p:nvSpPr>
            <p:cNvPr id="43017" name="Text Box 7"/>
            <p:cNvSpPr txBox="1">
              <a:spLocks noChangeArrowheads="1"/>
            </p:cNvSpPr>
            <p:nvPr/>
          </p:nvSpPr>
          <p:spPr bwMode="auto">
            <a:xfrm>
              <a:off x="192" y="3888"/>
              <a:ext cx="55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>
                  <a:latin typeface="Times New Roman" pitchFamily="18" charset="0"/>
                </a:rPr>
                <a:t>0 Prop        </a:t>
              </a:r>
              <a:r>
                <a:rPr lang="en-US" sz="2400" i="1">
                  <a:latin typeface="Times New Roman" pitchFamily="18" charset="0"/>
                </a:rPr>
                <a:t>1 Action</a:t>
              </a:r>
              <a:r>
                <a:rPr lang="en-US" sz="2400">
                  <a:latin typeface="Times New Roman" pitchFamily="18" charset="0"/>
                </a:rPr>
                <a:t>              2  Prop             </a:t>
              </a:r>
              <a:r>
                <a:rPr lang="en-US" sz="2400" i="1">
                  <a:latin typeface="Times New Roman" pitchFamily="18" charset="0"/>
                </a:rPr>
                <a:t>3 Action</a:t>
              </a:r>
              <a:r>
                <a:rPr lang="en-US" sz="2400">
                  <a:latin typeface="Times New Roman" pitchFamily="18" charset="0"/>
                </a:rPr>
                <a:t>           4 Prop</a:t>
              </a:r>
            </a:p>
          </p:txBody>
        </p:sp>
        <p:grpSp>
          <p:nvGrpSpPr>
            <p:cNvPr id="43018" name="Group 8"/>
            <p:cNvGrpSpPr>
              <a:grpSpLocks/>
            </p:cNvGrpSpPr>
            <p:nvPr/>
          </p:nvGrpSpPr>
          <p:grpSpPr bwMode="auto">
            <a:xfrm>
              <a:off x="480" y="3840"/>
              <a:ext cx="4752" cy="384"/>
              <a:chOff x="480" y="3840"/>
              <a:chExt cx="4752" cy="384"/>
            </a:xfrm>
          </p:grpSpPr>
          <p:sp>
            <p:nvSpPr>
              <p:cNvPr id="43019" name="Line 9"/>
              <p:cNvSpPr>
                <a:spLocks noChangeShapeType="1"/>
              </p:cNvSpPr>
              <p:nvPr/>
            </p:nvSpPr>
            <p:spPr bwMode="auto">
              <a:xfrm>
                <a:off x="480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" name="Line 10"/>
              <p:cNvSpPr>
                <a:spLocks noChangeShapeType="1"/>
              </p:cNvSpPr>
              <p:nvPr/>
            </p:nvSpPr>
            <p:spPr bwMode="auto">
              <a:xfrm>
                <a:off x="1440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" name="Line 11"/>
              <p:cNvSpPr>
                <a:spLocks noChangeShapeType="1"/>
              </p:cNvSpPr>
              <p:nvPr/>
            </p:nvSpPr>
            <p:spPr bwMode="auto">
              <a:xfrm>
                <a:off x="2784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" name="Line 12"/>
              <p:cNvSpPr>
                <a:spLocks noChangeShapeType="1"/>
              </p:cNvSpPr>
              <p:nvPr/>
            </p:nvSpPr>
            <p:spPr bwMode="auto">
              <a:xfrm>
                <a:off x="4080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3" name="Line 13"/>
              <p:cNvSpPr>
                <a:spLocks noChangeShapeType="1"/>
              </p:cNvSpPr>
              <p:nvPr/>
            </p:nvSpPr>
            <p:spPr bwMode="auto">
              <a:xfrm>
                <a:off x="5232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024" name="Group 14"/>
              <p:cNvGrpSpPr>
                <a:grpSpLocks/>
              </p:cNvGrpSpPr>
              <p:nvPr/>
            </p:nvGrpSpPr>
            <p:grpSpPr bwMode="auto">
              <a:xfrm>
                <a:off x="480" y="4128"/>
                <a:ext cx="4752" cy="96"/>
                <a:chOff x="480" y="4128"/>
                <a:chExt cx="4752" cy="96"/>
              </a:xfrm>
            </p:grpSpPr>
            <p:sp>
              <p:nvSpPr>
                <p:cNvPr id="43025" name="Line 15"/>
                <p:cNvSpPr>
                  <a:spLocks noChangeShapeType="1"/>
                </p:cNvSpPr>
                <p:nvPr/>
              </p:nvSpPr>
              <p:spPr bwMode="auto">
                <a:xfrm>
                  <a:off x="480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6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7" name="Line 17"/>
                <p:cNvSpPr>
                  <a:spLocks noChangeShapeType="1"/>
                </p:cNvSpPr>
                <p:nvPr/>
              </p:nvSpPr>
              <p:spPr bwMode="auto">
                <a:xfrm>
                  <a:off x="2784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8" name="Line 18"/>
                <p:cNvSpPr>
                  <a:spLocks noChangeShapeType="1"/>
                </p:cNvSpPr>
                <p:nvPr/>
              </p:nvSpPr>
              <p:spPr bwMode="auto">
                <a:xfrm>
                  <a:off x="4080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9" name="Line 19"/>
                <p:cNvSpPr>
                  <a:spLocks noChangeShapeType="1"/>
                </p:cNvSpPr>
                <p:nvPr/>
              </p:nvSpPr>
              <p:spPr bwMode="auto">
                <a:xfrm>
                  <a:off x="5232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789599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r>
              <a:rPr lang="en-US" smtClean="0"/>
              <a:t>Are there any exclusions?</a:t>
            </a:r>
          </a:p>
        </p:txBody>
      </p:sp>
      <p:sp>
        <p:nvSpPr>
          <p:cNvPr id="3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F0D76-8B12-476E-9233-36B54DD58C47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3733800" y="990600"/>
            <a:ext cx="135413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noGarb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cleanH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quiet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dinner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present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1981200" y="1446213"/>
            <a:ext cx="833438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0" i="1">
                <a:latin typeface="Palatino" pitchFamily="18" charset="0"/>
              </a:rPr>
              <a:t>carry</a:t>
            </a: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 i="1">
                <a:latin typeface="Palatino" pitchFamily="18" charset="0"/>
              </a:rPr>
              <a:t>dolly</a:t>
            </a: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 i="1">
                <a:latin typeface="Palatino" pitchFamily="18" charset="0"/>
              </a:rPr>
              <a:t>cook</a:t>
            </a: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 i="1">
                <a:latin typeface="Palatino" pitchFamily="18" charset="0"/>
              </a:rPr>
              <a:t>wrap</a:t>
            </a:r>
          </a:p>
          <a:p>
            <a:pPr>
              <a:spcBef>
                <a:spcPct val="0"/>
              </a:spcBef>
            </a:pPr>
            <a:endParaRPr lang="en-US" sz="2400" b="0" i="1">
              <a:latin typeface="Palatino" pitchFamily="18" charset="0"/>
            </a:endParaRPr>
          </a:p>
        </p:txBody>
      </p:sp>
      <p:sp>
        <p:nvSpPr>
          <p:cNvPr id="44039" name="Line 5"/>
          <p:cNvSpPr>
            <a:spLocks noChangeShapeType="1"/>
          </p:cNvSpPr>
          <p:nvPr/>
        </p:nvSpPr>
        <p:spPr bwMode="auto">
          <a:xfrm>
            <a:off x="1447800" y="2362200"/>
            <a:ext cx="2438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6"/>
          <p:cNvSpPr>
            <a:spLocks noChangeShapeType="1"/>
          </p:cNvSpPr>
          <p:nvPr/>
        </p:nvSpPr>
        <p:spPr bwMode="auto">
          <a:xfrm>
            <a:off x="1295400" y="3429000"/>
            <a:ext cx="2590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7"/>
          <p:cNvSpPr>
            <a:spLocks noChangeShapeType="1"/>
          </p:cNvSpPr>
          <p:nvPr/>
        </p:nvSpPr>
        <p:spPr bwMode="auto">
          <a:xfrm flipV="1">
            <a:off x="2895600" y="1295400"/>
            <a:ext cx="9906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8"/>
          <p:cNvSpPr txBox="1">
            <a:spLocks noChangeArrowheads="1"/>
          </p:cNvSpPr>
          <p:nvPr/>
        </p:nvSpPr>
        <p:spPr bwMode="auto">
          <a:xfrm>
            <a:off x="228600" y="990600"/>
            <a:ext cx="129063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cleanH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quiet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0">
                <a:latin typeface="Palatino" pitchFamily="18" charset="0"/>
              </a:rPr>
              <a:t>   </a:t>
            </a:r>
          </a:p>
          <a:p>
            <a:pPr>
              <a:spcBef>
                <a:spcPct val="0"/>
              </a:spcBef>
            </a:pPr>
            <a:endParaRPr lang="en-US" sz="2400" b="0">
              <a:latin typeface="Palatino" pitchFamily="18" charset="0"/>
            </a:endParaRPr>
          </a:p>
        </p:txBody>
      </p:sp>
      <p:sp>
        <p:nvSpPr>
          <p:cNvPr id="44043" name="Line 9"/>
          <p:cNvSpPr>
            <a:spLocks noChangeShapeType="1"/>
          </p:cNvSpPr>
          <p:nvPr/>
        </p:nvSpPr>
        <p:spPr bwMode="auto">
          <a:xfrm flipV="1">
            <a:off x="2895600" y="1524000"/>
            <a:ext cx="1066800" cy="1219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0"/>
          <p:cNvSpPr>
            <a:spLocks noChangeShapeType="1"/>
          </p:cNvSpPr>
          <p:nvPr/>
        </p:nvSpPr>
        <p:spPr bwMode="auto">
          <a:xfrm>
            <a:off x="2895600" y="1676400"/>
            <a:ext cx="1066800" cy="124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>
            <a:off x="1371600" y="2514600"/>
            <a:ext cx="609600" cy="1371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1295400" y="3505200"/>
            <a:ext cx="685800" cy="1447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4"/>
          <p:cNvSpPr>
            <a:spLocks noChangeShapeType="1"/>
          </p:cNvSpPr>
          <p:nvPr/>
        </p:nvSpPr>
        <p:spPr bwMode="auto">
          <a:xfrm>
            <a:off x="2819400" y="4953000"/>
            <a:ext cx="10668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2743200" y="3886200"/>
            <a:ext cx="10668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9" name="Group 16"/>
          <p:cNvGrpSpPr>
            <a:grpSpLocks/>
          </p:cNvGrpSpPr>
          <p:nvPr/>
        </p:nvGrpSpPr>
        <p:grpSpPr bwMode="auto">
          <a:xfrm>
            <a:off x="304800" y="6096000"/>
            <a:ext cx="8839200" cy="609600"/>
            <a:chOff x="192" y="3840"/>
            <a:chExt cx="5568" cy="384"/>
          </a:xfrm>
        </p:grpSpPr>
        <p:sp>
          <p:nvSpPr>
            <p:cNvPr id="44057" name="Text Box 17"/>
            <p:cNvSpPr txBox="1">
              <a:spLocks noChangeArrowheads="1"/>
            </p:cNvSpPr>
            <p:nvPr/>
          </p:nvSpPr>
          <p:spPr bwMode="auto">
            <a:xfrm>
              <a:off x="192" y="3888"/>
              <a:ext cx="55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2400">
                  <a:latin typeface="Times New Roman" pitchFamily="18" charset="0"/>
                </a:rPr>
                <a:t>0 Prop        </a:t>
              </a:r>
              <a:r>
                <a:rPr lang="en-US" sz="2400" i="1">
                  <a:latin typeface="Times New Roman" pitchFamily="18" charset="0"/>
                </a:rPr>
                <a:t>1 Action</a:t>
              </a:r>
              <a:r>
                <a:rPr lang="en-US" sz="2400">
                  <a:latin typeface="Times New Roman" pitchFamily="18" charset="0"/>
                </a:rPr>
                <a:t>              2  Prop             </a:t>
              </a:r>
              <a:r>
                <a:rPr lang="en-US" sz="2400" i="1">
                  <a:latin typeface="Times New Roman" pitchFamily="18" charset="0"/>
                </a:rPr>
                <a:t>3 Action</a:t>
              </a:r>
              <a:r>
                <a:rPr lang="en-US" sz="2400">
                  <a:latin typeface="Times New Roman" pitchFamily="18" charset="0"/>
                </a:rPr>
                <a:t>           4 Prop</a:t>
              </a:r>
            </a:p>
          </p:txBody>
        </p:sp>
        <p:grpSp>
          <p:nvGrpSpPr>
            <p:cNvPr id="44058" name="Group 18"/>
            <p:cNvGrpSpPr>
              <a:grpSpLocks/>
            </p:cNvGrpSpPr>
            <p:nvPr/>
          </p:nvGrpSpPr>
          <p:grpSpPr bwMode="auto">
            <a:xfrm>
              <a:off x="480" y="3840"/>
              <a:ext cx="4752" cy="384"/>
              <a:chOff x="480" y="3840"/>
              <a:chExt cx="4752" cy="384"/>
            </a:xfrm>
          </p:grpSpPr>
          <p:sp>
            <p:nvSpPr>
              <p:cNvPr id="44059" name="Line 19"/>
              <p:cNvSpPr>
                <a:spLocks noChangeShapeType="1"/>
              </p:cNvSpPr>
              <p:nvPr/>
            </p:nvSpPr>
            <p:spPr bwMode="auto">
              <a:xfrm>
                <a:off x="480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0" name="Line 20"/>
              <p:cNvSpPr>
                <a:spLocks noChangeShapeType="1"/>
              </p:cNvSpPr>
              <p:nvPr/>
            </p:nvSpPr>
            <p:spPr bwMode="auto">
              <a:xfrm>
                <a:off x="1440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1" name="Line 21"/>
              <p:cNvSpPr>
                <a:spLocks noChangeShapeType="1"/>
              </p:cNvSpPr>
              <p:nvPr/>
            </p:nvSpPr>
            <p:spPr bwMode="auto">
              <a:xfrm>
                <a:off x="2784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2" name="Line 22"/>
              <p:cNvSpPr>
                <a:spLocks noChangeShapeType="1"/>
              </p:cNvSpPr>
              <p:nvPr/>
            </p:nvSpPr>
            <p:spPr bwMode="auto">
              <a:xfrm>
                <a:off x="4080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3" name="Line 23"/>
              <p:cNvSpPr>
                <a:spLocks noChangeShapeType="1"/>
              </p:cNvSpPr>
              <p:nvPr/>
            </p:nvSpPr>
            <p:spPr bwMode="auto">
              <a:xfrm>
                <a:off x="5232" y="38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064" name="Group 24"/>
              <p:cNvGrpSpPr>
                <a:grpSpLocks/>
              </p:cNvGrpSpPr>
              <p:nvPr/>
            </p:nvGrpSpPr>
            <p:grpSpPr bwMode="auto">
              <a:xfrm>
                <a:off x="480" y="4128"/>
                <a:ext cx="4752" cy="96"/>
                <a:chOff x="480" y="4128"/>
                <a:chExt cx="4752" cy="96"/>
              </a:xfrm>
            </p:grpSpPr>
            <p:sp>
              <p:nvSpPr>
                <p:cNvPr id="44065" name="Line 25"/>
                <p:cNvSpPr>
                  <a:spLocks noChangeShapeType="1"/>
                </p:cNvSpPr>
                <p:nvPr/>
              </p:nvSpPr>
              <p:spPr bwMode="auto">
                <a:xfrm>
                  <a:off x="480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6" name="Line 26"/>
                <p:cNvSpPr>
                  <a:spLocks noChangeShapeType="1"/>
                </p:cNvSpPr>
                <p:nvPr/>
              </p:nvSpPr>
              <p:spPr bwMode="auto">
                <a:xfrm>
                  <a:off x="1440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7" name="Line 27"/>
                <p:cNvSpPr>
                  <a:spLocks noChangeShapeType="1"/>
                </p:cNvSpPr>
                <p:nvPr/>
              </p:nvSpPr>
              <p:spPr bwMode="auto">
                <a:xfrm>
                  <a:off x="2784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8" name="Line 28"/>
                <p:cNvSpPr>
                  <a:spLocks noChangeShapeType="1"/>
                </p:cNvSpPr>
                <p:nvPr/>
              </p:nvSpPr>
              <p:spPr bwMode="auto">
                <a:xfrm>
                  <a:off x="4080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9" name="Line 29"/>
                <p:cNvSpPr>
                  <a:spLocks noChangeShapeType="1"/>
                </p:cNvSpPr>
                <p:nvPr/>
              </p:nvSpPr>
              <p:spPr bwMode="auto">
                <a:xfrm>
                  <a:off x="5232" y="41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24062" name="Freeform 30"/>
          <p:cNvSpPr>
            <a:spLocks/>
          </p:cNvSpPr>
          <p:nvPr/>
        </p:nvSpPr>
        <p:spPr bwMode="auto">
          <a:xfrm>
            <a:off x="1885950" y="1762125"/>
            <a:ext cx="219075" cy="2028825"/>
          </a:xfrm>
          <a:custGeom>
            <a:avLst/>
            <a:gdLst>
              <a:gd name="T0" fmla="*/ 2147483647 w 138"/>
              <a:gd name="T1" fmla="*/ 0 h 1278"/>
              <a:gd name="T2" fmla="*/ 2147483647 w 138"/>
              <a:gd name="T3" fmla="*/ 2147483647 h 1278"/>
              <a:gd name="T4" fmla="*/ 0 w 138"/>
              <a:gd name="T5" fmla="*/ 2147483647 h 1278"/>
              <a:gd name="T6" fmla="*/ 2147483647 w 138"/>
              <a:gd name="T7" fmla="*/ 2147483647 h 1278"/>
              <a:gd name="T8" fmla="*/ 2147483647 w 138"/>
              <a:gd name="T9" fmla="*/ 2147483647 h 1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"/>
              <a:gd name="T16" fmla="*/ 0 h 1278"/>
              <a:gd name="T17" fmla="*/ 138 w 138"/>
              <a:gd name="T18" fmla="*/ 1278 h 1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" h="1278">
                <a:moveTo>
                  <a:pt x="108" y="0"/>
                </a:moveTo>
                <a:cubicBezTo>
                  <a:pt x="94" y="41"/>
                  <a:pt x="67" y="75"/>
                  <a:pt x="48" y="114"/>
                </a:cubicBezTo>
                <a:cubicBezTo>
                  <a:pt x="24" y="235"/>
                  <a:pt x="39" y="368"/>
                  <a:pt x="0" y="486"/>
                </a:cubicBezTo>
                <a:cubicBezTo>
                  <a:pt x="4" y="620"/>
                  <a:pt x="11" y="749"/>
                  <a:pt x="18" y="882"/>
                </a:cubicBezTo>
                <a:cubicBezTo>
                  <a:pt x="29" y="1086"/>
                  <a:pt x="5" y="1145"/>
                  <a:pt x="138" y="1278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4063" name="Freeform 31"/>
          <p:cNvSpPr>
            <a:spLocks/>
          </p:cNvSpPr>
          <p:nvPr/>
        </p:nvSpPr>
        <p:spPr bwMode="auto">
          <a:xfrm>
            <a:off x="2381250" y="2924175"/>
            <a:ext cx="600075" cy="1873250"/>
          </a:xfrm>
          <a:custGeom>
            <a:avLst/>
            <a:gdLst>
              <a:gd name="T0" fmla="*/ 0 w 378"/>
              <a:gd name="T1" fmla="*/ 0 h 1180"/>
              <a:gd name="T2" fmla="*/ 2147483647 w 378"/>
              <a:gd name="T3" fmla="*/ 2147483647 h 1180"/>
              <a:gd name="T4" fmla="*/ 2147483647 w 378"/>
              <a:gd name="T5" fmla="*/ 2147483647 h 1180"/>
              <a:gd name="T6" fmla="*/ 2147483647 w 378"/>
              <a:gd name="T7" fmla="*/ 2147483647 h 1180"/>
              <a:gd name="T8" fmla="*/ 2147483647 w 378"/>
              <a:gd name="T9" fmla="*/ 2147483647 h 1180"/>
              <a:gd name="T10" fmla="*/ 2147483647 w 378"/>
              <a:gd name="T11" fmla="*/ 2147483647 h 1180"/>
              <a:gd name="T12" fmla="*/ 2147483647 w 378"/>
              <a:gd name="T13" fmla="*/ 2147483647 h 1180"/>
              <a:gd name="T14" fmla="*/ 2147483647 w 378"/>
              <a:gd name="T15" fmla="*/ 2147483647 h 1180"/>
              <a:gd name="T16" fmla="*/ 2147483647 w 378"/>
              <a:gd name="T17" fmla="*/ 2147483647 h 1180"/>
              <a:gd name="T18" fmla="*/ 2147483647 w 378"/>
              <a:gd name="T19" fmla="*/ 2147483647 h 1180"/>
              <a:gd name="T20" fmla="*/ 2147483647 w 378"/>
              <a:gd name="T21" fmla="*/ 2147483647 h 11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8"/>
              <a:gd name="T34" fmla="*/ 0 h 1180"/>
              <a:gd name="T35" fmla="*/ 378 w 378"/>
              <a:gd name="T36" fmla="*/ 1180 h 11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8" h="1180">
                <a:moveTo>
                  <a:pt x="0" y="0"/>
                </a:moveTo>
                <a:cubicBezTo>
                  <a:pt x="69" y="14"/>
                  <a:pt x="22" y="0"/>
                  <a:pt x="126" y="78"/>
                </a:cubicBezTo>
                <a:cubicBezTo>
                  <a:pt x="174" y="114"/>
                  <a:pt x="228" y="120"/>
                  <a:pt x="282" y="138"/>
                </a:cubicBezTo>
                <a:cubicBezTo>
                  <a:pt x="301" y="157"/>
                  <a:pt x="314" y="177"/>
                  <a:pt x="330" y="198"/>
                </a:cubicBezTo>
                <a:cubicBezTo>
                  <a:pt x="359" y="286"/>
                  <a:pt x="363" y="378"/>
                  <a:pt x="378" y="468"/>
                </a:cubicBezTo>
                <a:cubicBezTo>
                  <a:pt x="376" y="546"/>
                  <a:pt x="376" y="624"/>
                  <a:pt x="372" y="702"/>
                </a:cubicBezTo>
                <a:cubicBezTo>
                  <a:pt x="367" y="805"/>
                  <a:pt x="285" y="909"/>
                  <a:pt x="216" y="978"/>
                </a:cubicBezTo>
                <a:cubicBezTo>
                  <a:pt x="184" y="1010"/>
                  <a:pt x="189" y="1054"/>
                  <a:pt x="150" y="1080"/>
                </a:cubicBezTo>
                <a:cubicBezTo>
                  <a:pt x="136" y="1121"/>
                  <a:pt x="155" y="1077"/>
                  <a:pt x="126" y="1110"/>
                </a:cubicBezTo>
                <a:cubicBezTo>
                  <a:pt x="77" y="1166"/>
                  <a:pt x="124" y="1131"/>
                  <a:pt x="84" y="1158"/>
                </a:cubicBezTo>
                <a:cubicBezTo>
                  <a:pt x="77" y="1180"/>
                  <a:pt x="84" y="1179"/>
                  <a:pt x="66" y="117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TextBox 35"/>
          <p:cNvSpPr txBox="1">
            <a:spLocks noChangeArrowheads="1"/>
          </p:cNvSpPr>
          <p:nvPr/>
        </p:nvSpPr>
        <p:spPr bwMode="auto">
          <a:xfrm>
            <a:off x="3962400" y="274320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0">
                <a:solidFill>
                  <a:srgbClr val="000000"/>
                </a:solidFill>
                <a:latin typeface="Palatino" pitchFamily="18" charset="0"/>
              </a:rPr>
              <a:t>¬cleanH</a:t>
            </a:r>
            <a:endParaRPr lang="en-US"/>
          </a:p>
        </p:txBody>
      </p:sp>
      <p:sp>
        <p:nvSpPr>
          <p:cNvPr id="44053" name="TextBox 36"/>
          <p:cNvSpPr txBox="1">
            <a:spLocks noChangeArrowheads="1"/>
          </p:cNvSpPr>
          <p:nvPr/>
        </p:nvSpPr>
        <p:spPr bwMode="auto">
          <a:xfrm>
            <a:off x="3976688" y="3697288"/>
            <a:ext cx="1155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0">
                <a:solidFill>
                  <a:srgbClr val="000000"/>
                </a:solidFill>
                <a:latin typeface="Palatino" pitchFamily="18" charset="0"/>
              </a:rPr>
              <a:t>¬quiet</a:t>
            </a:r>
            <a:endParaRPr lang="en-US"/>
          </a:p>
        </p:txBody>
      </p:sp>
      <p:sp>
        <p:nvSpPr>
          <p:cNvPr id="44054" name="Line 10"/>
          <p:cNvSpPr>
            <a:spLocks noChangeShapeType="1"/>
          </p:cNvSpPr>
          <p:nvPr/>
        </p:nvSpPr>
        <p:spPr bwMode="auto">
          <a:xfrm>
            <a:off x="2895600" y="2743200"/>
            <a:ext cx="9906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1"/>
          <p:cNvSpPr>
            <a:spLocks/>
          </p:cNvSpPr>
          <p:nvPr/>
        </p:nvSpPr>
        <p:spPr bwMode="auto">
          <a:xfrm>
            <a:off x="5124450" y="2362200"/>
            <a:ext cx="600075" cy="842963"/>
          </a:xfrm>
          <a:custGeom>
            <a:avLst/>
            <a:gdLst>
              <a:gd name="T0" fmla="*/ 0 w 378"/>
              <a:gd name="T1" fmla="*/ 0 h 1180"/>
              <a:gd name="T2" fmla="*/ 2147483647 w 378"/>
              <a:gd name="T3" fmla="*/ 2147483647 h 1180"/>
              <a:gd name="T4" fmla="*/ 2147483647 w 378"/>
              <a:gd name="T5" fmla="*/ 2147483647 h 1180"/>
              <a:gd name="T6" fmla="*/ 2147483647 w 378"/>
              <a:gd name="T7" fmla="*/ 2147483647 h 1180"/>
              <a:gd name="T8" fmla="*/ 2147483647 w 378"/>
              <a:gd name="T9" fmla="*/ 2147483647 h 1180"/>
              <a:gd name="T10" fmla="*/ 2147483647 w 378"/>
              <a:gd name="T11" fmla="*/ 2147483647 h 1180"/>
              <a:gd name="T12" fmla="*/ 2147483647 w 378"/>
              <a:gd name="T13" fmla="*/ 2147483647 h 1180"/>
              <a:gd name="T14" fmla="*/ 2147483647 w 378"/>
              <a:gd name="T15" fmla="*/ 2147483647 h 1180"/>
              <a:gd name="T16" fmla="*/ 2147483647 w 378"/>
              <a:gd name="T17" fmla="*/ 2147483647 h 1180"/>
              <a:gd name="T18" fmla="*/ 2147483647 w 378"/>
              <a:gd name="T19" fmla="*/ 2147483647 h 1180"/>
              <a:gd name="T20" fmla="*/ 2147483647 w 378"/>
              <a:gd name="T21" fmla="*/ 2147483647 h 11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8"/>
              <a:gd name="T34" fmla="*/ 0 h 1180"/>
              <a:gd name="T35" fmla="*/ 378 w 378"/>
              <a:gd name="T36" fmla="*/ 1180 h 11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8" h="1180">
                <a:moveTo>
                  <a:pt x="0" y="0"/>
                </a:moveTo>
                <a:cubicBezTo>
                  <a:pt x="69" y="14"/>
                  <a:pt x="22" y="0"/>
                  <a:pt x="126" y="78"/>
                </a:cubicBezTo>
                <a:cubicBezTo>
                  <a:pt x="174" y="114"/>
                  <a:pt x="228" y="120"/>
                  <a:pt x="282" y="138"/>
                </a:cubicBezTo>
                <a:cubicBezTo>
                  <a:pt x="301" y="157"/>
                  <a:pt x="314" y="177"/>
                  <a:pt x="330" y="198"/>
                </a:cubicBezTo>
                <a:cubicBezTo>
                  <a:pt x="359" y="286"/>
                  <a:pt x="363" y="378"/>
                  <a:pt x="378" y="468"/>
                </a:cubicBezTo>
                <a:cubicBezTo>
                  <a:pt x="376" y="546"/>
                  <a:pt x="376" y="624"/>
                  <a:pt x="372" y="702"/>
                </a:cubicBezTo>
                <a:cubicBezTo>
                  <a:pt x="367" y="805"/>
                  <a:pt x="285" y="909"/>
                  <a:pt x="216" y="978"/>
                </a:cubicBezTo>
                <a:cubicBezTo>
                  <a:pt x="184" y="1010"/>
                  <a:pt x="189" y="1054"/>
                  <a:pt x="150" y="1080"/>
                </a:cubicBezTo>
                <a:cubicBezTo>
                  <a:pt x="136" y="1121"/>
                  <a:pt x="155" y="1077"/>
                  <a:pt x="126" y="1110"/>
                </a:cubicBezTo>
                <a:cubicBezTo>
                  <a:pt x="77" y="1166"/>
                  <a:pt x="124" y="1131"/>
                  <a:pt x="84" y="1158"/>
                </a:cubicBezTo>
                <a:cubicBezTo>
                  <a:pt x="77" y="1180"/>
                  <a:pt x="84" y="1179"/>
                  <a:pt x="66" y="117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1"/>
          <p:cNvSpPr>
            <a:spLocks/>
          </p:cNvSpPr>
          <p:nvPr/>
        </p:nvSpPr>
        <p:spPr bwMode="auto">
          <a:xfrm>
            <a:off x="4994275" y="3354388"/>
            <a:ext cx="600075" cy="842962"/>
          </a:xfrm>
          <a:custGeom>
            <a:avLst/>
            <a:gdLst>
              <a:gd name="T0" fmla="*/ 0 w 378"/>
              <a:gd name="T1" fmla="*/ 0 h 1180"/>
              <a:gd name="T2" fmla="*/ 2147483647 w 378"/>
              <a:gd name="T3" fmla="*/ 2147483647 h 1180"/>
              <a:gd name="T4" fmla="*/ 2147483647 w 378"/>
              <a:gd name="T5" fmla="*/ 2147483647 h 1180"/>
              <a:gd name="T6" fmla="*/ 2147483647 w 378"/>
              <a:gd name="T7" fmla="*/ 2147483647 h 1180"/>
              <a:gd name="T8" fmla="*/ 2147483647 w 378"/>
              <a:gd name="T9" fmla="*/ 2147483647 h 1180"/>
              <a:gd name="T10" fmla="*/ 2147483647 w 378"/>
              <a:gd name="T11" fmla="*/ 2147483647 h 1180"/>
              <a:gd name="T12" fmla="*/ 2147483647 w 378"/>
              <a:gd name="T13" fmla="*/ 2147483647 h 1180"/>
              <a:gd name="T14" fmla="*/ 2147483647 w 378"/>
              <a:gd name="T15" fmla="*/ 2147483647 h 1180"/>
              <a:gd name="T16" fmla="*/ 2147483647 w 378"/>
              <a:gd name="T17" fmla="*/ 2147483647 h 1180"/>
              <a:gd name="T18" fmla="*/ 2147483647 w 378"/>
              <a:gd name="T19" fmla="*/ 2147483647 h 1180"/>
              <a:gd name="T20" fmla="*/ 2147483647 w 378"/>
              <a:gd name="T21" fmla="*/ 2147483647 h 11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8"/>
              <a:gd name="T34" fmla="*/ 0 h 1180"/>
              <a:gd name="T35" fmla="*/ 378 w 378"/>
              <a:gd name="T36" fmla="*/ 1180 h 11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8" h="1180">
                <a:moveTo>
                  <a:pt x="0" y="0"/>
                </a:moveTo>
                <a:cubicBezTo>
                  <a:pt x="69" y="14"/>
                  <a:pt x="22" y="0"/>
                  <a:pt x="126" y="78"/>
                </a:cubicBezTo>
                <a:cubicBezTo>
                  <a:pt x="174" y="114"/>
                  <a:pt x="228" y="120"/>
                  <a:pt x="282" y="138"/>
                </a:cubicBezTo>
                <a:cubicBezTo>
                  <a:pt x="301" y="157"/>
                  <a:pt x="314" y="177"/>
                  <a:pt x="330" y="198"/>
                </a:cubicBezTo>
                <a:cubicBezTo>
                  <a:pt x="359" y="286"/>
                  <a:pt x="363" y="378"/>
                  <a:pt x="378" y="468"/>
                </a:cubicBezTo>
                <a:cubicBezTo>
                  <a:pt x="376" y="546"/>
                  <a:pt x="376" y="624"/>
                  <a:pt x="372" y="702"/>
                </a:cubicBezTo>
                <a:cubicBezTo>
                  <a:pt x="367" y="805"/>
                  <a:pt x="285" y="909"/>
                  <a:pt x="216" y="978"/>
                </a:cubicBezTo>
                <a:cubicBezTo>
                  <a:pt x="184" y="1010"/>
                  <a:pt x="189" y="1054"/>
                  <a:pt x="150" y="1080"/>
                </a:cubicBezTo>
                <a:cubicBezTo>
                  <a:pt x="136" y="1121"/>
                  <a:pt x="155" y="1077"/>
                  <a:pt x="126" y="1110"/>
                </a:cubicBezTo>
                <a:cubicBezTo>
                  <a:pt x="77" y="1166"/>
                  <a:pt x="124" y="1131"/>
                  <a:pt x="84" y="1158"/>
                </a:cubicBezTo>
                <a:cubicBezTo>
                  <a:pt x="77" y="1180"/>
                  <a:pt x="84" y="1179"/>
                  <a:pt x="66" y="117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4387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4062" grpId="0" animBg="1"/>
      <p:bldP spid="1324063" grpId="0" animBg="1"/>
      <p:bldP spid="40" grpId="0" animBg="1"/>
      <p:bldP spid="4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mtClean="0"/>
              <a:t>Observation 1</a:t>
            </a:r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7D693-CD20-4822-956D-ED37A1DCA982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2259013" y="5715000"/>
            <a:ext cx="4630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/>
              <a:t>Propositions monotonically increase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(always carried forward by no-ops)</a:t>
            </a: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1084263" y="2095500"/>
            <a:ext cx="409575" cy="11684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3159125" y="2095500"/>
            <a:ext cx="409575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5064" name="Rectangle 6"/>
          <p:cNvSpPr>
            <a:spLocks noChangeArrowheads="1"/>
          </p:cNvSpPr>
          <p:nvPr/>
        </p:nvSpPr>
        <p:spPr bwMode="auto">
          <a:xfrm>
            <a:off x="5241925" y="2095500"/>
            <a:ext cx="409575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5065" name="Rectangle 7"/>
          <p:cNvSpPr>
            <a:spLocks noChangeArrowheads="1"/>
          </p:cNvSpPr>
          <p:nvPr/>
        </p:nvSpPr>
        <p:spPr bwMode="auto">
          <a:xfrm>
            <a:off x="7339013" y="2095500"/>
            <a:ext cx="409575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5066" name="Line 8"/>
          <p:cNvSpPr>
            <a:spLocks noChangeShapeType="1"/>
          </p:cNvSpPr>
          <p:nvPr/>
        </p:nvSpPr>
        <p:spPr bwMode="auto">
          <a:xfrm>
            <a:off x="1514475" y="228600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>
            <a:off x="1519238" y="271303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0"/>
          <p:cNvSpPr>
            <a:spLocks noChangeShapeType="1"/>
          </p:cNvSpPr>
          <p:nvPr/>
        </p:nvSpPr>
        <p:spPr bwMode="auto">
          <a:xfrm>
            <a:off x="1512888" y="311943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1"/>
          <p:cNvSpPr>
            <a:spLocks noChangeShapeType="1"/>
          </p:cNvSpPr>
          <p:nvPr/>
        </p:nvSpPr>
        <p:spPr bwMode="auto">
          <a:xfrm>
            <a:off x="3590925" y="355758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3592513" y="2290763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3586163" y="2697163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3590925" y="312420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5"/>
          <p:cNvSpPr>
            <a:spLocks noChangeShapeType="1"/>
          </p:cNvSpPr>
          <p:nvPr/>
        </p:nvSpPr>
        <p:spPr bwMode="auto">
          <a:xfrm>
            <a:off x="5680075" y="2281238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>
            <a:off x="5673725" y="27082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5667375" y="31146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18"/>
          <p:cNvSpPr>
            <a:spLocks noChangeShapeType="1"/>
          </p:cNvSpPr>
          <p:nvPr/>
        </p:nvSpPr>
        <p:spPr bwMode="auto">
          <a:xfrm>
            <a:off x="5670550" y="35210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19"/>
          <p:cNvSpPr>
            <a:spLocks noChangeShapeType="1"/>
          </p:cNvSpPr>
          <p:nvPr/>
        </p:nvSpPr>
        <p:spPr bwMode="auto">
          <a:xfrm>
            <a:off x="5684838" y="3970338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Rectangle 20"/>
          <p:cNvSpPr>
            <a:spLocks noChangeArrowheads="1"/>
          </p:cNvSpPr>
          <p:nvPr/>
        </p:nvSpPr>
        <p:spPr bwMode="auto">
          <a:xfrm>
            <a:off x="2155825" y="24320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5079" name="Line 21"/>
          <p:cNvSpPr>
            <a:spLocks noChangeShapeType="1"/>
          </p:cNvSpPr>
          <p:nvPr/>
        </p:nvSpPr>
        <p:spPr bwMode="auto">
          <a:xfrm>
            <a:off x="1503363" y="2308225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2"/>
          <p:cNvSpPr>
            <a:spLocks noChangeShapeType="1"/>
          </p:cNvSpPr>
          <p:nvPr/>
        </p:nvSpPr>
        <p:spPr bwMode="auto">
          <a:xfrm flipV="1">
            <a:off x="1508125" y="2646363"/>
            <a:ext cx="630238" cy="15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3"/>
          <p:cNvSpPr>
            <a:spLocks noChangeShapeType="1"/>
          </p:cNvSpPr>
          <p:nvPr/>
        </p:nvSpPr>
        <p:spPr bwMode="auto">
          <a:xfrm>
            <a:off x="2487613" y="2614613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Rectangle 24"/>
          <p:cNvSpPr>
            <a:spLocks noChangeArrowheads="1"/>
          </p:cNvSpPr>
          <p:nvPr/>
        </p:nvSpPr>
        <p:spPr bwMode="auto">
          <a:xfrm>
            <a:off x="4244975" y="242570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5083" name="Line 25"/>
          <p:cNvSpPr>
            <a:spLocks noChangeShapeType="1"/>
          </p:cNvSpPr>
          <p:nvPr/>
        </p:nvSpPr>
        <p:spPr bwMode="auto">
          <a:xfrm>
            <a:off x="3592513" y="2301875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26"/>
          <p:cNvSpPr>
            <a:spLocks noChangeShapeType="1"/>
          </p:cNvSpPr>
          <p:nvPr/>
        </p:nvSpPr>
        <p:spPr bwMode="auto">
          <a:xfrm flipV="1">
            <a:off x="3567113" y="2640013"/>
            <a:ext cx="660400" cy="47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27"/>
          <p:cNvSpPr>
            <a:spLocks noChangeShapeType="1"/>
          </p:cNvSpPr>
          <p:nvPr/>
        </p:nvSpPr>
        <p:spPr bwMode="auto">
          <a:xfrm>
            <a:off x="4576763" y="2608263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Rectangle 28"/>
          <p:cNvSpPr>
            <a:spLocks noChangeArrowheads="1"/>
          </p:cNvSpPr>
          <p:nvPr/>
        </p:nvSpPr>
        <p:spPr bwMode="auto">
          <a:xfrm>
            <a:off x="4244975" y="3208338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5087" name="Line 29"/>
          <p:cNvSpPr>
            <a:spLocks noChangeShapeType="1"/>
          </p:cNvSpPr>
          <p:nvPr/>
        </p:nvSpPr>
        <p:spPr bwMode="auto">
          <a:xfrm>
            <a:off x="3592513" y="2735263"/>
            <a:ext cx="64135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30"/>
          <p:cNvSpPr>
            <a:spLocks noChangeShapeType="1"/>
          </p:cNvSpPr>
          <p:nvPr/>
        </p:nvSpPr>
        <p:spPr bwMode="auto">
          <a:xfrm flipV="1">
            <a:off x="3587750" y="3397250"/>
            <a:ext cx="646113" cy="136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31"/>
          <p:cNvSpPr>
            <a:spLocks noChangeShapeType="1"/>
          </p:cNvSpPr>
          <p:nvPr/>
        </p:nvSpPr>
        <p:spPr bwMode="auto">
          <a:xfrm>
            <a:off x="4573588" y="3376613"/>
            <a:ext cx="679450" cy="141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Rectangle 32"/>
          <p:cNvSpPr>
            <a:spLocks noChangeArrowheads="1"/>
          </p:cNvSpPr>
          <p:nvPr/>
        </p:nvSpPr>
        <p:spPr bwMode="auto">
          <a:xfrm>
            <a:off x="6324600" y="2428875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5091" name="Line 33"/>
          <p:cNvSpPr>
            <a:spLocks noChangeShapeType="1"/>
          </p:cNvSpPr>
          <p:nvPr/>
        </p:nvSpPr>
        <p:spPr bwMode="auto">
          <a:xfrm>
            <a:off x="5672138" y="2305050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Line 34"/>
          <p:cNvSpPr>
            <a:spLocks noChangeShapeType="1"/>
          </p:cNvSpPr>
          <p:nvPr/>
        </p:nvSpPr>
        <p:spPr bwMode="auto">
          <a:xfrm flipV="1">
            <a:off x="5646738" y="2643188"/>
            <a:ext cx="660400" cy="47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Line 35"/>
          <p:cNvSpPr>
            <a:spLocks noChangeShapeType="1"/>
          </p:cNvSpPr>
          <p:nvPr/>
        </p:nvSpPr>
        <p:spPr bwMode="auto">
          <a:xfrm>
            <a:off x="6656388" y="2611438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Rectangle 36"/>
          <p:cNvSpPr>
            <a:spLocks noChangeArrowheads="1"/>
          </p:cNvSpPr>
          <p:nvPr/>
        </p:nvSpPr>
        <p:spPr bwMode="auto">
          <a:xfrm>
            <a:off x="6335713" y="3222625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5095" name="Line 37"/>
          <p:cNvSpPr>
            <a:spLocks noChangeShapeType="1"/>
          </p:cNvSpPr>
          <p:nvPr/>
        </p:nvSpPr>
        <p:spPr bwMode="auto">
          <a:xfrm>
            <a:off x="5672138" y="2738438"/>
            <a:ext cx="657225" cy="554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6" name="Line 38"/>
          <p:cNvSpPr>
            <a:spLocks noChangeShapeType="1"/>
          </p:cNvSpPr>
          <p:nvPr/>
        </p:nvSpPr>
        <p:spPr bwMode="auto">
          <a:xfrm flipV="1">
            <a:off x="5673725" y="3440113"/>
            <a:ext cx="666750" cy="519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7" name="Line 39"/>
          <p:cNvSpPr>
            <a:spLocks noChangeShapeType="1"/>
          </p:cNvSpPr>
          <p:nvPr/>
        </p:nvSpPr>
        <p:spPr bwMode="auto">
          <a:xfrm>
            <a:off x="6678613" y="3387725"/>
            <a:ext cx="654050" cy="133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8" name="Line 40"/>
          <p:cNvSpPr>
            <a:spLocks noChangeShapeType="1"/>
          </p:cNvSpPr>
          <p:nvPr/>
        </p:nvSpPr>
        <p:spPr bwMode="auto">
          <a:xfrm flipH="1" flipV="1">
            <a:off x="1566863" y="3757613"/>
            <a:ext cx="1195387" cy="173513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9" name="Line 41"/>
          <p:cNvSpPr>
            <a:spLocks noChangeShapeType="1"/>
          </p:cNvSpPr>
          <p:nvPr/>
        </p:nvSpPr>
        <p:spPr bwMode="auto">
          <a:xfrm flipH="1" flipV="1">
            <a:off x="3365500" y="4095750"/>
            <a:ext cx="211138" cy="13335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0" name="Line 42"/>
          <p:cNvSpPr>
            <a:spLocks noChangeShapeType="1"/>
          </p:cNvSpPr>
          <p:nvPr/>
        </p:nvSpPr>
        <p:spPr bwMode="auto">
          <a:xfrm flipV="1">
            <a:off x="5081588" y="4286250"/>
            <a:ext cx="304800" cy="115411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1" name="Line 43"/>
          <p:cNvSpPr>
            <a:spLocks noChangeShapeType="1"/>
          </p:cNvSpPr>
          <p:nvPr/>
        </p:nvSpPr>
        <p:spPr bwMode="auto">
          <a:xfrm flipV="1">
            <a:off x="6424613" y="4265613"/>
            <a:ext cx="803275" cy="132238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517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mtClean="0"/>
              <a:t>Observation 2</a:t>
            </a:r>
          </a:p>
        </p:txBody>
      </p:sp>
      <p:sp>
        <p:nvSpPr>
          <p:cNvPr id="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6E682-42C1-46F1-88A3-4C3A48A2AE19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2566988" y="5472113"/>
            <a:ext cx="4010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/>
              <a:t>Actions monotonically increase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1084263" y="2095500"/>
            <a:ext cx="409575" cy="11684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3159125" y="2095500"/>
            <a:ext cx="409575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eaLnBrk="0" hangingPunct="0">
              <a:spcBef>
                <a:spcPct val="0"/>
              </a:spcBef>
            </a:pPr>
            <a:endParaRPr lang="en-US" sz="1400"/>
          </a:p>
          <a:p>
            <a:pPr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5241925" y="2095500"/>
            <a:ext cx="409575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7339013" y="2095500"/>
            <a:ext cx="409575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¬r</a:t>
            </a:r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>
            <a:off x="1514475" y="228600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1519238" y="271303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>
            <a:off x="1512888" y="311943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>
            <a:off x="3590925" y="3557588"/>
            <a:ext cx="1635125" cy="3571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>
            <a:off x="3592513" y="2290763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3586163" y="2697163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>
            <a:off x="3590925" y="312420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5680075" y="2281238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>
            <a:off x="5673725" y="27082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5667375" y="31146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>
            <a:off x="5670550" y="35210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19"/>
          <p:cNvSpPr>
            <a:spLocks noChangeShapeType="1"/>
          </p:cNvSpPr>
          <p:nvPr/>
        </p:nvSpPr>
        <p:spPr bwMode="auto">
          <a:xfrm>
            <a:off x="5684838" y="3970338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2" name="Rectangle 20"/>
          <p:cNvSpPr>
            <a:spLocks noChangeArrowheads="1"/>
          </p:cNvSpPr>
          <p:nvPr/>
        </p:nvSpPr>
        <p:spPr bwMode="auto">
          <a:xfrm>
            <a:off x="2155825" y="24320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6103" name="Line 21"/>
          <p:cNvSpPr>
            <a:spLocks noChangeShapeType="1"/>
          </p:cNvSpPr>
          <p:nvPr/>
        </p:nvSpPr>
        <p:spPr bwMode="auto">
          <a:xfrm>
            <a:off x="1503363" y="2308225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2"/>
          <p:cNvSpPr>
            <a:spLocks noChangeShapeType="1"/>
          </p:cNvSpPr>
          <p:nvPr/>
        </p:nvSpPr>
        <p:spPr bwMode="auto">
          <a:xfrm flipV="1">
            <a:off x="1508125" y="2646363"/>
            <a:ext cx="630238" cy="15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3"/>
          <p:cNvSpPr>
            <a:spLocks noChangeShapeType="1"/>
          </p:cNvSpPr>
          <p:nvPr/>
        </p:nvSpPr>
        <p:spPr bwMode="auto">
          <a:xfrm>
            <a:off x="2487613" y="2614613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Rectangle 24"/>
          <p:cNvSpPr>
            <a:spLocks noChangeArrowheads="1"/>
          </p:cNvSpPr>
          <p:nvPr/>
        </p:nvSpPr>
        <p:spPr bwMode="auto">
          <a:xfrm>
            <a:off x="4244975" y="242570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6107" name="Line 25"/>
          <p:cNvSpPr>
            <a:spLocks noChangeShapeType="1"/>
          </p:cNvSpPr>
          <p:nvPr/>
        </p:nvSpPr>
        <p:spPr bwMode="auto">
          <a:xfrm>
            <a:off x="3592513" y="2301875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6"/>
          <p:cNvSpPr>
            <a:spLocks noChangeShapeType="1"/>
          </p:cNvSpPr>
          <p:nvPr/>
        </p:nvSpPr>
        <p:spPr bwMode="auto">
          <a:xfrm flipV="1">
            <a:off x="3567113" y="2640013"/>
            <a:ext cx="660400" cy="47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Line 27"/>
          <p:cNvSpPr>
            <a:spLocks noChangeShapeType="1"/>
          </p:cNvSpPr>
          <p:nvPr/>
        </p:nvSpPr>
        <p:spPr bwMode="auto">
          <a:xfrm>
            <a:off x="4576763" y="2608263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0" name="Rectangle 28"/>
          <p:cNvSpPr>
            <a:spLocks noChangeArrowheads="1"/>
          </p:cNvSpPr>
          <p:nvPr/>
        </p:nvSpPr>
        <p:spPr bwMode="auto">
          <a:xfrm>
            <a:off x="4244975" y="3208338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6111" name="Line 29"/>
          <p:cNvSpPr>
            <a:spLocks noChangeShapeType="1"/>
          </p:cNvSpPr>
          <p:nvPr/>
        </p:nvSpPr>
        <p:spPr bwMode="auto">
          <a:xfrm>
            <a:off x="3592513" y="2735263"/>
            <a:ext cx="64135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2" name="Line 30"/>
          <p:cNvSpPr>
            <a:spLocks noChangeShapeType="1"/>
          </p:cNvSpPr>
          <p:nvPr/>
        </p:nvSpPr>
        <p:spPr bwMode="auto">
          <a:xfrm flipV="1">
            <a:off x="3587750" y="3397250"/>
            <a:ext cx="646113" cy="136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Line 31"/>
          <p:cNvSpPr>
            <a:spLocks noChangeShapeType="1"/>
          </p:cNvSpPr>
          <p:nvPr/>
        </p:nvSpPr>
        <p:spPr bwMode="auto">
          <a:xfrm>
            <a:off x="4573588" y="3376613"/>
            <a:ext cx="679450" cy="141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4" name="Rectangle 32"/>
          <p:cNvSpPr>
            <a:spLocks noChangeArrowheads="1"/>
          </p:cNvSpPr>
          <p:nvPr/>
        </p:nvSpPr>
        <p:spPr bwMode="auto">
          <a:xfrm>
            <a:off x="6324600" y="2428875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6115" name="Line 33"/>
          <p:cNvSpPr>
            <a:spLocks noChangeShapeType="1"/>
          </p:cNvSpPr>
          <p:nvPr/>
        </p:nvSpPr>
        <p:spPr bwMode="auto">
          <a:xfrm>
            <a:off x="5672138" y="2305050"/>
            <a:ext cx="646112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6" name="Line 34"/>
          <p:cNvSpPr>
            <a:spLocks noChangeShapeType="1"/>
          </p:cNvSpPr>
          <p:nvPr/>
        </p:nvSpPr>
        <p:spPr bwMode="auto">
          <a:xfrm flipV="1">
            <a:off x="5646738" y="2643188"/>
            <a:ext cx="660400" cy="471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7" name="Line 35"/>
          <p:cNvSpPr>
            <a:spLocks noChangeShapeType="1"/>
          </p:cNvSpPr>
          <p:nvPr/>
        </p:nvSpPr>
        <p:spPr bwMode="auto">
          <a:xfrm>
            <a:off x="6656388" y="2611438"/>
            <a:ext cx="66675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8" name="Rectangle 36"/>
          <p:cNvSpPr>
            <a:spLocks noChangeArrowheads="1"/>
          </p:cNvSpPr>
          <p:nvPr/>
        </p:nvSpPr>
        <p:spPr bwMode="auto">
          <a:xfrm>
            <a:off x="6335713" y="3222625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6119" name="Line 37"/>
          <p:cNvSpPr>
            <a:spLocks noChangeShapeType="1"/>
          </p:cNvSpPr>
          <p:nvPr/>
        </p:nvSpPr>
        <p:spPr bwMode="auto">
          <a:xfrm>
            <a:off x="5672138" y="2738438"/>
            <a:ext cx="657225" cy="554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0" name="Line 38"/>
          <p:cNvSpPr>
            <a:spLocks noChangeShapeType="1"/>
          </p:cNvSpPr>
          <p:nvPr/>
        </p:nvSpPr>
        <p:spPr bwMode="auto">
          <a:xfrm flipV="1">
            <a:off x="5673725" y="3440113"/>
            <a:ext cx="666750" cy="519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1" name="Line 39"/>
          <p:cNvSpPr>
            <a:spLocks noChangeShapeType="1"/>
          </p:cNvSpPr>
          <p:nvPr/>
        </p:nvSpPr>
        <p:spPr bwMode="auto">
          <a:xfrm>
            <a:off x="6678613" y="3387725"/>
            <a:ext cx="654050" cy="133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2" name="Line 40"/>
          <p:cNvSpPr>
            <a:spLocks noChangeShapeType="1"/>
          </p:cNvSpPr>
          <p:nvPr/>
        </p:nvSpPr>
        <p:spPr bwMode="auto">
          <a:xfrm flipH="1" flipV="1">
            <a:off x="2476500" y="3640138"/>
            <a:ext cx="582613" cy="1577975"/>
          </a:xfrm>
          <a:prstGeom prst="line">
            <a:avLst/>
          </a:prstGeom>
          <a:noFill/>
          <a:ln w="76200">
            <a:solidFill>
              <a:srgbClr val="CECEC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3" name="Line 41"/>
          <p:cNvSpPr>
            <a:spLocks noChangeShapeType="1"/>
          </p:cNvSpPr>
          <p:nvPr/>
        </p:nvSpPr>
        <p:spPr bwMode="auto">
          <a:xfrm flipH="1" flipV="1">
            <a:off x="4370388" y="4043363"/>
            <a:ext cx="42862" cy="1195387"/>
          </a:xfrm>
          <a:prstGeom prst="line">
            <a:avLst/>
          </a:prstGeom>
          <a:noFill/>
          <a:ln w="76200">
            <a:solidFill>
              <a:srgbClr val="CECEC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4" name="Line 42"/>
          <p:cNvSpPr>
            <a:spLocks noChangeShapeType="1"/>
          </p:cNvSpPr>
          <p:nvPr/>
        </p:nvSpPr>
        <p:spPr bwMode="auto">
          <a:xfrm flipV="1">
            <a:off x="5672138" y="4127500"/>
            <a:ext cx="603250" cy="1143000"/>
          </a:xfrm>
          <a:prstGeom prst="line">
            <a:avLst/>
          </a:prstGeom>
          <a:noFill/>
          <a:ln w="76200">
            <a:solidFill>
              <a:srgbClr val="CECEC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199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mtClean="0"/>
              <a:t>Observation 3</a:t>
            </a:r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871EF-0785-4EC3-B6DE-70AA507A4905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1116013" y="5705475"/>
            <a:ext cx="7089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/>
              <a:t>Proposition mutex relationships monotonically decrease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2287588" y="2211388"/>
            <a:ext cx="374650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 flipV="1">
            <a:off x="2671763" y="3671888"/>
            <a:ext cx="1646237" cy="15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6"/>
          <p:cNvSpPr>
            <a:spLocks noChangeShapeType="1"/>
          </p:cNvSpPr>
          <p:nvPr/>
        </p:nvSpPr>
        <p:spPr bwMode="auto">
          <a:xfrm>
            <a:off x="2673350" y="240665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2667000" y="2813050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>
            <a:off x="2671763" y="3240088"/>
            <a:ext cx="163988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4741863" y="2397125"/>
            <a:ext cx="165893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10"/>
          <p:cNvSpPr>
            <a:spLocks noChangeShapeType="1"/>
          </p:cNvSpPr>
          <p:nvPr/>
        </p:nvSpPr>
        <p:spPr bwMode="auto">
          <a:xfrm>
            <a:off x="4730750" y="2824163"/>
            <a:ext cx="16637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>
            <a:off x="4730750" y="3230563"/>
            <a:ext cx="168433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Line 12"/>
          <p:cNvSpPr>
            <a:spLocks noChangeShapeType="1"/>
          </p:cNvSpPr>
          <p:nvPr/>
        </p:nvSpPr>
        <p:spPr bwMode="auto">
          <a:xfrm>
            <a:off x="4719638" y="3659188"/>
            <a:ext cx="1693862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 flipH="1" flipV="1">
            <a:off x="2603500" y="4021138"/>
            <a:ext cx="519113" cy="1503362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4"/>
          <p:cNvSpPr>
            <a:spLocks noChangeShapeType="1"/>
          </p:cNvSpPr>
          <p:nvPr/>
        </p:nvSpPr>
        <p:spPr bwMode="auto">
          <a:xfrm flipV="1">
            <a:off x="4508500" y="4170363"/>
            <a:ext cx="11113" cy="1374775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5"/>
          <p:cNvSpPr>
            <a:spLocks noChangeShapeType="1"/>
          </p:cNvSpPr>
          <p:nvPr/>
        </p:nvSpPr>
        <p:spPr bwMode="auto">
          <a:xfrm flipV="1">
            <a:off x="5799138" y="4064000"/>
            <a:ext cx="603250" cy="1524000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Arc 16"/>
          <p:cNvSpPr>
            <a:spLocks/>
          </p:cNvSpPr>
          <p:nvPr/>
        </p:nvSpPr>
        <p:spPr bwMode="auto">
          <a:xfrm>
            <a:off x="2425700" y="2487613"/>
            <a:ext cx="95250" cy="257175"/>
          </a:xfrm>
          <a:custGeom>
            <a:avLst/>
            <a:gdLst>
              <a:gd name="T0" fmla="*/ 313968262 w 21600"/>
              <a:gd name="T1" fmla="*/ 0 h 37887"/>
              <a:gd name="T2" fmla="*/ 357225477 w 21600"/>
              <a:gd name="T3" fmla="*/ 2147483647 h 37887"/>
              <a:gd name="T4" fmla="*/ 0 w 21600"/>
              <a:gd name="T5" fmla="*/ 2147483647 h 37887"/>
              <a:gd name="T6" fmla="*/ 0 60000 65536"/>
              <a:gd name="T7" fmla="*/ 0 60000 65536"/>
              <a:gd name="T8" fmla="*/ 0 60000 65536"/>
              <a:gd name="T9" fmla="*/ 0 w 21600"/>
              <a:gd name="T10" fmla="*/ 0 h 37887"/>
              <a:gd name="T11" fmla="*/ 21600 w 21600"/>
              <a:gd name="T12" fmla="*/ 37887 h 37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887" fill="none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</a:path>
              <a:path w="21600" h="37887" stroke="0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  <a:lnTo>
                  <a:pt x="0" y="19308"/>
                </a:lnTo>
                <a:lnTo>
                  <a:pt x="9683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3360738" y="2857500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7124" name="Line 18"/>
          <p:cNvSpPr>
            <a:spLocks noChangeShapeType="1"/>
          </p:cNvSpPr>
          <p:nvPr/>
        </p:nvSpPr>
        <p:spPr bwMode="auto">
          <a:xfrm flipV="1">
            <a:off x="2667000" y="3048000"/>
            <a:ext cx="688975" cy="158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19"/>
          <p:cNvSpPr>
            <a:spLocks noChangeShapeType="1"/>
          </p:cNvSpPr>
          <p:nvPr/>
        </p:nvSpPr>
        <p:spPr bwMode="auto">
          <a:xfrm flipV="1">
            <a:off x="3694113" y="2836863"/>
            <a:ext cx="623887" cy="168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4322763" y="2205038"/>
            <a:ext cx="401637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6419850" y="2205038"/>
            <a:ext cx="374650" cy="15938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7128" name="Arc 22"/>
          <p:cNvSpPr>
            <a:spLocks/>
          </p:cNvSpPr>
          <p:nvPr/>
        </p:nvSpPr>
        <p:spPr bwMode="auto">
          <a:xfrm>
            <a:off x="3151188" y="2417763"/>
            <a:ext cx="130175" cy="390525"/>
          </a:xfrm>
          <a:custGeom>
            <a:avLst/>
            <a:gdLst>
              <a:gd name="T0" fmla="*/ 2147483647 w 21600"/>
              <a:gd name="T1" fmla="*/ 0 h 37778"/>
              <a:gd name="T2" fmla="*/ 2147483647 w 21600"/>
              <a:gd name="T3" fmla="*/ 2147483647 h 37778"/>
              <a:gd name="T4" fmla="*/ 0 w 21600"/>
              <a:gd name="T5" fmla="*/ 2147483647 h 37778"/>
              <a:gd name="T6" fmla="*/ 0 60000 65536"/>
              <a:gd name="T7" fmla="*/ 0 60000 65536"/>
              <a:gd name="T8" fmla="*/ 0 60000 65536"/>
              <a:gd name="T9" fmla="*/ 0 w 21600"/>
              <a:gd name="T10" fmla="*/ 0 h 37778"/>
              <a:gd name="T11" fmla="*/ 21600 w 21600"/>
              <a:gd name="T12" fmla="*/ 37778 h 37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78" fill="none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</a:path>
              <a:path w="21600" h="37778" stroke="0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  <a:lnTo>
                  <a:pt x="0" y="19295"/>
                </a:lnTo>
                <a:lnTo>
                  <a:pt x="9708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54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mtClean="0"/>
              <a:t>Observation 4</a:t>
            </a:r>
          </a:p>
        </p:txBody>
      </p:sp>
      <p:sp>
        <p:nvSpPr>
          <p:cNvPr id="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09C8-0392-46DF-AF64-5FEE6E53706F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1612900" y="5705475"/>
            <a:ext cx="6462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/>
              <a:t>Action mutex relationships monotonically decrease</a:t>
            </a: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1135063" y="2284413"/>
            <a:ext cx="374650" cy="11684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8135" name="Line 5"/>
          <p:cNvSpPr>
            <a:spLocks noChangeShapeType="1"/>
          </p:cNvSpPr>
          <p:nvPr/>
        </p:nvSpPr>
        <p:spPr bwMode="auto">
          <a:xfrm>
            <a:off x="1520825" y="24796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Line 6"/>
          <p:cNvSpPr>
            <a:spLocks noChangeShapeType="1"/>
          </p:cNvSpPr>
          <p:nvPr/>
        </p:nvSpPr>
        <p:spPr bwMode="auto">
          <a:xfrm>
            <a:off x="1514475" y="2886075"/>
            <a:ext cx="163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7"/>
          <p:cNvSpPr>
            <a:spLocks noChangeShapeType="1"/>
          </p:cNvSpPr>
          <p:nvPr/>
        </p:nvSpPr>
        <p:spPr bwMode="auto">
          <a:xfrm>
            <a:off x="3589338" y="2470150"/>
            <a:ext cx="165893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8"/>
          <p:cNvSpPr>
            <a:spLocks noChangeShapeType="1"/>
          </p:cNvSpPr>
          <p:nvPr/>
        </p:nvSpPr>
        <p:spPr bwMode="auto">
          <a:xfrm>
            <a:off x="3578225" y="2897188"/>
            <a:ext cx="16637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9"/>
          <p:cNvSpPr>
            <a:spLocks noChangeShapeType="1"/>
          </p:cNvSpPr>
          <p:nvPr/>
        </p:nvSpPr>
        <p:spPr bwMode="auto">
          <a:xfrm>
            <a:off x="3578225" y="3303588"/>
            <a:ext cx="168433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0"/>
          <p:cNvSpPr>
            <a:spLocks noChangeShapeType="1"/>
          </p:cNvSpPr>
          <p:nvPr/>
        </p:nvSpPr>
        <p:spPr bwMode="auto">
          <a:xfrm>
            <a:off x="3567113" y="3732213"/>
            <a:ext cx="1693862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1"/>
          <p:cNvSpPr>
            <a:spLocks noChangeShapeType="1"/>
          </p:cNvSpPr>
          <p:nvPr/>
        </p:nvSpPr>
        <p:spPr bwMode="auto">
          <a:xfrm flipH="1" flipV="1">
            <a:off x="2444750" y="4064000"/>
            <a:ext cx="338138" cy="1439863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Line 12"/>
          <p:cNvSpPr>
            <a:spLocks noChangeShapeType="1"/>
          </p:cNvSpPr>
          <p:nvPr/>
        </p:nvSpPr>
        <p:spPr bwMode="auto">
          <a:xfrm flipV="1">
            <a:off x="4032250" y="4075113"/>
            <a:ext cx="349250" cy="1416050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Arc 13"/>
          <p:cNvSpPr>
            <a:spLocks/>
          </p:cNvSpPr>
          <p:nvPr/>
        </p:nvSpPr>
        <p:spPr bwMode="auto">
          <a:xfrm>
            <a:off x="1273175" y="2560638"/>
            <a:ext cx="95250" cy="257175"/>
          </a:xfrm>
          <a:custGeom>
            <a:avLst/>
            <a:gdLst>
              <a:gd name="T0" fmla="*/ 313968262 w 21600"/>
              <a:gd name="T1" fmla="*/ 0 h 37887"/>
              <a:gd name="T2" fmla="*/ 357225477 w 21600"/>
              <a:gd name="T3" fmla="*/ 2147483647 h 37887"/>
              <a:gd name="T4" fmla="*/ 0 w 21600"/>
              <a:gd name="T5" fmla="*/ 2147483647 h 37887"/>
              <a:gd name="T6" fmla="*/ 0 60000 65536"/>
              <a:gd name="T7" fmla="*/ 0 60000 65536"/>
              <a:gd name="T8" fmla="*/ 0 60000 65536"/>
              <a:gd name="T9" fmla="*/ 0 w 21600"/>
              <a:gd name="T10" fmla="*/ 0 h 37887"/>
              <a:gd name="T11" fmla="*/ 21600 w 21600"/>
              <a:gd name="T12" fmla="*/ 37887 h 37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887" fill="none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</a:path>
              <a:path w="21600" h="37887" stroke="0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  <a:lnTo>
                  <a:pt x="0" y="19308"/>
                </a:lnTo>
                <a:lnTo>
                  <a:pt x="9683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Rectangle 14"/>
          <p:cNvSpPr>
            <a:spLocks noChangeArrowheads="1"/>
          </p:cNvSpPr>
          <p:nvPr/>
        </p:nvSpPr>
        <p:spPr bwMode="auto">
          <a:xfrm>
            <a:off x="2197100" y="3014663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8145" name="Line 15"/>
          <p:cNvSpPr>
            <a:spLocks noChangeShapeType="1"/>
          </p:cNvSpPr>
          <p:nvPr/>
        </p:nvSpPr>
        <p:spPr bwMode="auto">
          <a:xfrm>
            <a:off x="2562225" y="1989138"/>
            <a:ext cx="603250" cy="454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Rectangle 16"/>
          <p:cNvSpPr>
            <a:spLocks noChangeArrowheads="1"/>
          </p:cNvSpPr>
          <p:nvPr/>
        </p:nvSpPr>
        <p:spPr bwMode="auto">
          <a:xfrm>
            <a:off x="3170238" y="2278063"/>
            <a:ext cx="401637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s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8147" name="Rectangle 17"/>
          <p:cNvSpPr>
            <a:spLocks noChangeArrowheads="1"/>
          </p:cNvSpPr>
          <p:nvPr/>
        </p:nvSpPr>
        <p:spPr bwMode="auto">
          <a:xfrm>
            <a:off x="5267325" y="2278063"/>
            <a:ext cx="374650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s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8148" name="Arc 18"/>
          <p:cNvSpPr>
            <a:spLocks/>
          </p:cNvSpPr>
          <p:nvPr/>
        </p:nvSpPr>
        <p:spPr bwMode="auto">
          <a:xfrm>
            <a:off x="2284413" y="2481263"/>
            <a:ext cx="130175" cy="390525"/>
          </a:xfrm>
          <a:custGeom>
            <a:avLst/>
            <a:gdLst>
              <a:gd name="T0" fmla="*/ 2147483647 w 21600"/>
              <a:gd name="T1" fmla="*/ 0 h 37778"/>
              <a:gd name="T2" fmla="*/ 2147483647 w 21600"/>
              <a:gd name="T3" fmla="*/ 2147483647 h 37778"/>
              <a:gd name="T4" fmla="*/ 0 w 21600"/>
              <a:gd name="T5" fmla="*/ 2147483647 h 37778"/>
              <a:gd name="T6" fmla="*/ 0 60000 65536"/>
              <a:gd name="T7" fmla="*/ 0 60000 65536"/>
              <a:gd name="T8" fmla="*/ 0 60000 65536"/>
              <a:gd name="T9" fmla="*/ 0 w 21600"/>
              <a:gd name="T10" fmla="*/ 0 h 37778"/>
              <a:gd name="T11" fmla="*/ 21600 w 21600"/>
              <a:gd name="T12" fmla="*/ 37778 h 37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78" fill="none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</a:path>
              <a:path w="21600" h="37778" stroke="0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  <a:lnTo>
                  <a:pt x="0" y="19295"/>
                </a:lnTo>
                <a:lnTo>
                  <a:pt x="9708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Rectangle 19"/>
          <p:cNvSpPr>
            <a:spLocks noChangeArrowheads="1"/>
          </p:cNvSpPr>
          <p:nvPr/>
        </p:nvSpPr>
        <p:spPr bwMode="auto">
          <a:xfrm>
            <a:off x="2222500" y="18224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8150" name="Line 20"/>
          <p:cNvSpPr>
            <a:spLocks noChangeShapeType="1"/>
          </p:cNvSpPr>
          <p:nvPr/>
        </p:nvSpPr>
        <p:spPr bwMode="auto">
          <a:xfrm>
            <a:off x="2530475" y="3184525"/>
            <a:ext cx="635000" cy="74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1"/>
          <p:cNvSpPr>
            <a:spLocks noChangeShapeType="1"/>
          </p:cNvSpPr>
          <p:nvPr/>
        </p:nvSpPr>
        <p:spPr bwMode="auto">
          <a:xfrm>
            <a:off x="1512888" y="2495550"/>
            <a:ext cx="668337" cy="625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Rectangle 22"/>
          <p:cNvSpPr>
            <a:spLocks noChangeArrowheads="1"/>
          </p:cNvSpPr>
          <p:nvPr/>
        </p:nvSpPr>
        <p:spPr bwMode="auto">
          <a:xfrm>
            <a:off x="2212975" y="34734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48153" name="Line 23"/>
          <p:cNvSpPr>
            <a:spLocks noChangeShapeType="1"/>
          </p:cNvSpPr>
          <p:nvPr/>
        </p:nvSpPr>
        <p:spPr bwMode="auto">
          <a:xfrm>
            <a:off x="2541588" y="3617913"/>
            <a:ext cx="623887" cy="85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4"/>
          <p:cNvSpPr>
            <a:spLocks noChangeShapeType="1"/>
          </p:cNvSpPr>
          <p:nvPr/>
        </p:nvSpPr>
        <p:spPr bwMode="auto">
          <a:xfrm>
            <a:off x="1517650" y="2901950"/>
            <a:ext cx="674688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Arc 25"/>
          <p:cNvSpPr>
            <a:spLocks/>
          </p:cNvSpPr>
          <p:nvPr/>
        </p:nvSpPr>
        <p:spPr bwMode="auto">
          <a:xfrm>
            <a:off x="3330575" y="3368675"/>
            <a:ext cx="95250" cy="257175"/>
          </a:xfrm>
          <a:custGeom>
            <a:avLst/>
            <a:gdLst>
              <a:gd name="T0" fmla="*/ 313968262 w 21600"/>
              <a:gd name="T1" fmla="*/ 0 h 37887"/>
              <a:gd name="T2" fmla="*/ 357225477 w 21600"/>
              <a:gd name="T3" fmla="*/ 2147483647 h 37887"/>
              <a:gd name="T4" fmla="*/ 0 w 21600"/>
              <a:gd name="T5" fmla="*/ 2147483647 h 37887"/>
              <a:gd name="T6" fmla="*/ 0 60000 65536"/>
              <a:gd name="T7" fmla="*/ 0 60000 65536"/>
              <a:gd name="T8" fmla="*/ 0 60000 65536"/>
              <a:gd name="T9" fmla="*/ 0 w 21600"/>
              <a:gd name="T10" fmla="*/ 0 h 37887"/>
              <a:gd name="T11" fmla="*/ 21600 w 21600"/>
              <a:gd name="T12" fmla="*/ 37887 h 37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887" fill="none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</a:path>
              <a:path w="21600" h="37887" stroke="0" extrusionOk="0">
                <a:moveTo>
                  <a:pt x="9683" y="-1"/>
                </a:moveTo>
                <a:cubicBezTo>
                  <a:pt x="16987" y="3663"/>
                  <a:pt x="21600" y="11135"/>
                  <a:pt x="21600" y="19308"/>
                </a:cubicBezTo>
                <a:cubicBezTo>
                  <a:pt x="21600" y="26935"/>
                  <a:pt x="17577" y="33996"/>
                  <a:pt x="11017" y="37887"/>
                </a:cubicBezTo>
                <a:lnTo>
                  <a:pt x="0" y="19308"/>
                </a:lnTo>
                <a:lnTo>
                  <a:pt x="9683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Arc 26"/>
          <p:cNvSpPr>
            <a:spLocks/>
          </p:cNvSpPr>
          <p:nvPr/>
        </p:nvSpPr>
        <p:spPr bwMode="auto">
          <a:xfrm>
            <a:off x="2338388" y="3340100"/>
            <a:ext cx="85725" cy="142875"/>
          </a:xfrm>
          <a:custGeom>
            <a:avLst/>
            <a:gdLst>
              <a:gd name="T0" fmla="*/ 146664053 w 21600"/>
              <a:gd name="T1" fmla="*/ 0 h 37951"/>
              <a:gd name="T2" fmla="*/ 172099799 w 21600"/>
              <a:gd name="T3" fmla="*/ 406775218 h 37951"/>
              <a:gd name="T4" fmla="*/ 0 w 21600"/>
              <a:gd name="T5" fmla="*/ 208152427 h 37951"/>
              <a:gd name="T6" fmla="*/ 0 60000 65536"/>
              <a:gd name="T7" fmla="*/ 0 60000 65536"/>
              <a:gd name="T8" fmla="*/ 0 60000 65536"/>
              <a:gd name="T9" fmla="*/ 0 w 21600"/>
              <a:gd name="T10" fmla="*/ 0 h 37951"/>
              <a:gd name="T11" fmla="*/ 21600 w 21600"/>
              <a:gd name="T12" fmla="*/ 37951 h 379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951" fill="none" extrusionOk="0">
                <a:moveTo>
                  <a:pt x="9456" y="0"/>
                </a:moveTo>
                <a:cubicBezTo>
                  <a:pt x="16885" y="3617"/>
                  <a:pt x="21600" y="11156"/>
                  <a:pt x="21600" y="19420"/>
                </a:cubicBezTo>
                <a:cubicBezTo>
                  <a:pt x="21600" y="27013"/>
                  <a:pt x="17612" y="34049"/>
                  <a:pt x="11097" y="37951"/>
                </a:cubicBezTo>
              </a:path>
              <a:path w="21600" h="37951" stroke="0" extrusionOk="0">
                <a:moveTo>
                  <a:pt x="9456" y="0"/>
                </a:moveTo>
                <a:cubicBezTo>
                  <a:pt x="16885" y="3617"/>
                  <a:pt x="21600" y="11156"/>
                  <a:pt x="21600" y="19420"/>
                </a:cubicBezTo>
                <a:cubicBezTo>
                  <a:pt x="21600" y="27013"/>
                  <a:pt x="17612" y="34049"/>
                  <a:pt x="11097" y="37951"/>
                </a:cubicBezTo>
                <a:lnTo>
                  <a:pt x="0" y="19420"/>
                </a:lnTo>
                <a:lnTo>
                  <a:pt x="9456" y="0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Rectangle 27"/>
          <p:cNvSpPr>
            <a:spLocks noChangeArrowheads="1"/>
          </p:cNvSpPr>
          <p:nvPr/>
        </p:nvSpPr>
        <p:spPr bwMode="auto">
          <a:xfrm>
            <a:off x="4275138" y="3008313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8158" name="Line 28"/>
          <p:cNvSpPr>
            <a:spLocks noChangeShapeType="1"/>
          </p:cNvSpPr>
          <p:nvPr/>
        </p:nvSpPr>
        <p:spPr bwMode="auto">
          <a:xfrm>
            <a:off x="4608513" y="3178175"/>
            <a:ext cx="635000" cy="74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9" name="Line 29"/>
          <p:cNvSpPr>
            <a:spLocks noChangeShapeType="1"/>
          </p:cNvSpPr>
          <p:nvPr/>
        </p:nvSpPr>
        <p:spPr bwMode="auto">
          <a:xfrm>
            <a:off x="3590925" y="2489200"/>
            <a:ext cx="668338" cy="625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0" name="Rectangle 30"/>
          <p:cNvSpPr>
            <a:spLocks noChangeArrowheads="1"/>
          </p:cNvSpPr>
          <p:nvPr/>
        </p:nvSpPr>
        <p:spPr bwMode="auto">
          <a:xfrm>
            <a:off x="4291013" y="3467100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48161" name="Line 31"/>
          <p:cNvSpPr>
            <a:spLocks noChangeShapeType="1"/>
          </p:cNvSpPr>
          <p:nvPr/>
        </p:nvSpPr>
        <p:spPr bwMode="auto">
          <a:xfrm>
            <a:off x="4619625" y="3611563"/>
            <a:ext cx="623888" cy="85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2" name="Line 32"/>
          <p:cNvSpPr>
            <a:spLocks noChangeShapeType="1"/>
          </p:cNvSpPr>
          <p:nvPr/>
        </p:nvSpPr>
        <p:spPr bwMode="auto">
          <a:xfrm>
            <a:off x="3595688" y="2895600"/>
            <a:ext cx="674687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3" name="Arc 33"/>
          <p:cNvSpPr>
            <a:spLocks/>
          </p:cNvSpPr>
          <p:nvPr/>
        </p:nvSpPr>
        <p:spPr bwMode="auto">
          <a:xfrm>
            <a:off x="3770313" y="3321050"/>
            <a:ext cx="130175" cy="390525"/>
          </a:xfrm>
          <a:custGeom>
            <a:avLst/>
            <a:gdLst>
              <a:gd name="T0" fmla="*/ 2147483647 w 21600"/>
              <a:gd name="T1" fmla="*/ 0 h 37778"/>
              <a:gd name="T2" fmla="*/ 2147483647 w 21600"/>
              <a:gd name="T3" fmla="*/ 2147483647 h 37778"/>
              <a:gd name="T4" fmla="*/ 0 w 21600"/>
              <a:gd name="T5" fmla="*/ 2147483647 h 37778"/>
              <a:gd name="T6" fmla="*/ 0 60000 65536"/>
              <a:gd name="T7" fmla="*/ 0 60000 65536"/>
              <a:gd name="T8" fmla="*/ 0 60000 65536"/>
              <a:gd name="T9" fmla="*/ 0 w 21600"/>
              <a:gd name="T10" fmla="*/ 0 h 37778"/>
              <a:gd name="T11" fmla="*/ 21600 w 21600"/>
              <a:gd name="T12" fmla="*/ 37778 h 37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78" fill="none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</a:path>
              <a:path w="21600" h="37778" stroke="0" extrusionOk="0">
                <a:moveTo>
                  <a:pt x="9708" y="-1"/>
                </a:moveTo>
                <a:cubicBezTo>
                  <a:pt x="16999" y="3668"/>
                  <a:pt x="21600" y="11133"/>
                  <a:pt x="21600" y="19295"/>
                </a:cubicBezTo>
                <a:cubicBezTo>
                  <a:pt x="21600" y="26855"/>
                  <a:pt x="17646" y="33865"/>
                  <a:pt x="11177" y="37778"/>
                </a:cubicBezTo>
                <a:lnTo>
                  <a:pt x="0" y="19295"/>
                </a:lnTo>
                <a:lnTo>
                  <a:pt x="9708" y="-1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4" name="Line 34"/>
          <p:cNvSpPr>
            <a:spLocks noChangeShapeType="1"/>
          </p:cNvSpPr>
          <p:nvPr/>
        </p:nvSpPr>
        <p:spPr bwMode="auto">
          <a:xfrm>
            <a:off x="4641850" y="1993900"/>
            <a:ext cx="603250" cy="454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5" name="Rectangle 35"/>
          <p:cNvSpPr>
            <a:spLocks noChangeArrowheads="1"/>
          </p:cNvSpPr>
          <p:nvPr/>
        </p:nvSpPr>
        <p:spPr bwMode="auto">
          <a:xfrm>
            <a:off x="4302125" y="1827213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8166" name="Line 36"/>
          <p:cNvSpPr>
            <a:spLocks noChangeShapeType="1"/>
          </p:cNvSpPr>
          <p:nvPr/>
        </p:nvSpPr>
        <p:spPr bwMode="auto">
          <a:xfrm>
            <a:off x="5657850" y="2452688"/>
            <a:ext cx="165893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7" name="Line 37"/>
          <p:cNvSpPr>
            <a:spLocks noChangeShapeType="1"/>
          </p:cNvSpPr>
          <p:nvPr/>
        </p:nvSpPr>
        <p:spPr bwMode="auto">
          <a:xfrm>
            <a:off x="5646738" y="2879725"/>
            <a:ext cx="16637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8" name="Line 38"/>
          <p:cNvSpPr>
            <a:spLocks noChangeShapeType="1"/>
          </p:cNvSpPr>
          <p:nvPr/>
        </p:nvSpPr>
        <p:spPr bwMode="auto">
          <a:xfrm>
            <a:off x="5646738" y="3286125"/>
            <a:ext cx="1684337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9" name="Line 39"/>
          <p:cNvSpPr>
            <a:spLocks noChangeShapeType="1"/>
          </p:cNvSpPr>
          <p:nvPr/>
        </p:nvSpPr>
        <p:spPr bwMode="auto">
          <a:xfrm>
            <a:off x="5635625" y="3714750"/>
            <a:ext cx="1693863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0" name="Rectangle 40"/>
          <p:cNvSpPr>
            <a:spLocks noChangeArrowheads="1"/>
          </p:cNvSpPr>
          <p:nvPr/>
        </p:nvSpPr>
        <p:spPr bwMode="auto">
          <a:xfrm>
            <a:off x="7335838" y="2260600"/>
            <a:ext cx="374650" cy="20193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/>
              <a:t>p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q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r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s</a:t>
            </a:r>
          </a:p>
          <a:p>
            <a:pPr algn="ctr" eaLnBrk="0" hangingPunct="0">
              <a:spcBef>
                <a:spcPct val="0"/>
              </a:spcBef>
            </a:pPr>
            <a:endParaRPr lang="en-US" sz="1400"/>
          </a:p>
          <a:p>
            <a:pPr algn="ctr" eaLnBrk="0" hangingPunct="0">
              <a:spcBef>
                <a:spcPct val="0"/>
              </a:spcBef>
            </a:pPr>
            <a:r>
              <a:rPr lang="en-US" sz="1400"/>
              <a:t>…</a:t>
            </a:r>
          </a:p>
        </p:txBody>
      </p:sp>
      <p:sp>
        <p:nvSpPr>
          <p:cNvPr id="48171" name="Rectangle 41"/>
          <p:cNvSpPr>
            <a:spLocks noChangeArrowheads="1"/>
          </p:cNvSpPr>
          <p:nvPr/>
        </p:nvSpPr>
        <p:spPr bwMode="auto">
          <a:xfrm>
            <a:off x="6343650" y="2990850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48172" name="Line 42"/>
          <p:cNvSpPr>
            <a:spLocks noChangeShapeType="1"/>
          </p:cNvSpPr>
          <p:nvPr/>
        </p:nvSpPr>
        <p:spPr bwMode="auto">
          <a:xfrm>
            <a:off x="6677025" y="3160713"/>
            <a:ext cx="635000" cy="74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3" name="Line 43"/>
          <p:cNvSpPr>
            <a:spLocks noChangeShapeType="1"/>
          </p:cNvSpPr>
          <p:nvPr/>
        </p:nvSpPr>
        <p:spPr bwMode="auto">
          <a:xfrm>
            <a:off x="5659438" y="2471738"/>
            <a:ext cx="668337" cy="625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4" name="Rectangle 44"/>
          <p:cNvSpPr>
            <a:spLocks noChangeArrowheads="1"/>
          </p:cNvSpPr>
          <p:nvPr/>
        </p:nvSpPr>
        <p:spPr bwMode="auto">
          <a:xfrm>
            <a:off x="6359525" y="3449638"/>
            <a:ext cx="325438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48175" name="Line 45"/>
          <p:cNvSpPr>
            <a:spLocks noChangeShapeType="1"/>
          </p:cNvSpPr>
          <p:nvPr/>
        </p:nvSpPr>
        <p:spPr bwMode="auto">
          <a:xfrm>
            <a:off x="6688138" y="3594100"/>
            <a:ext cx="623887" cy="85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6" name="Line 46"/>
          <p:cNvSpPr>
            <a:spLocks noChangeShapeType="1"/>
          </p:cNvSpPr>
          <p:nvPr/>
        </p:nvSpPr>
        <p:spPr bwMode="auto">
          <a:xfrm>
            <a:off x="5664200" y="2878138"/>
            <a:ext cx="674688" cy="706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7" name="Line 47"/>
          <p:cNvSpPr>
            <a:spLocks noChangeShapeType="1"/>
          </p:cNvSpPr>
          <p:nvPr/>
        </p:nvSpPr>
        <p:spPr bwMode="auto">
          <a:xfrm>
            <a:off x="6710363" y="1976438"/>
            <a:ext cx="603250" cy="454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8" name="Rectangle 48"/>
          <p:cNvSpPr>
            <a:spLocks noChangeArrowheads="1"/>
          </p:cNvSpPr>
          <p:nvPr/>
        </p:nvSpPr>
        <p:spPr bwMode="auto">
          <a:xfrm>
            <a:off x="6370638" y="1809750"/>
            <a:ext cx="325437" cy="3175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/>
              <a:t>A</a:t>
            </a:r>
          </a:p>
        </p:txBody>
      </p:sp>
      <p:sp>
        <p:nvSpPr>
          <p:cNvPr id="48179" name="Line 49"/>
          <p:cNvSpPr>
            <a:spLocks noChangeShapeType="1"/>
          </p:cNvSpPr>
          <p:nvPr/>
        </p:nvSpPr>
        <p:spPr bwMode="auto">
          <a:xfrm flipV="1">
            <a:off x="6005513" y="4222750"/>
            <a:ext cx="407987" cy="1347788"/>
          </a:xfrm>
          <a:prstGeom prst="line">
            <a:avLst/>
          </a:prstGeom>
          <a:noFill/>
          <a:ln w="76200">
            <a:solidFill>
              <a:srgbClr val="FFC5C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971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 5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Planning Graph ‘levels off’.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After some time k all levels are identical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Because it’s a finite space, the set of literals never decreases and </a:t>
            </a:r>
            <a:r>
              <a:rPr lang="en-US" sz="2800" dirty="0" err="1" smtClean="0">
                <a:solidFill>
                  <a:schemeClr val="tx1"/>
                </a:solidFill>
              </a:rPr>
              <a:t>mutexes</a:t>
            </a:r>
            <a:r>
              <a:rPr lang="en-US" sz="2800" dirty="0" smtClean="0">
                <a:solidFill>
                  <a:schemeClr val="tx1"/>
                </a:solidFill>
              </a:rPr>
              <a:t> don’t reappear.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FB1FB-7423-4E04-8FCA-800CBBC1CCE2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27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PS2 due today</a:t>
            </a:r>
          </a:p>
          <a:p>
            <a:r>
              <a:rPr lang="en-US" dirty="0" smtClean="0"/>
              <a:t>HW1 due in one week</a:t>
            </a:r>
          </a:p>
          <a:p>
            <a:pPr lvl="1"/>
            <a:r>
              <a:rPr lang="en-US" dirty="0" smtClean="0"/>
              <a:t>Parts due in between:</a:t>
            </a:r>
          </a:p>
          <a:p>
            <a:pPr lvl="2"/>
            <a:r>
              <a:rPr lang="en-US" dirty="0" smtClean="0"/>
              <a:t>Friday	written problem</a:t>
            </a:r>
          </a:p>
          <a:p>
            <a:pPr lvl="2"/>
            <a:r>
              <a:rPr lang="en-US" dirty="0" smtClean="0"/>
              <a:t>Monday	feedback on another person’s answer</a:t>
            </a:r>
          </a:p>
          <a:p>
            <a:pPr lvl="2"/>
            <a:r>
              <a:rPr lang="en-US" dirty="0" smtClean="0"/>
              <a:t>Wed		revise your answer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of Planning Graph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3160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If goal is absent from last </a:t>
            </a:r>
            <a:r>
              <a:rPr lang="en-US" sz="2800" dirty="0" smtClean="0">
                <a:sym typeface="Wingdings" pitchFamily="2" charset="2"/>
              </a:rPr>
              <a:t>level?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ym typeface="Wingdings" pitchFamily="2" charset="2"/>
              </a:rPr>
              <a:t>Then goal </a:t>
            </a:r>
            <a:r>
              <a:rPr lang="en-US" sz="2400" dirty="0" smtClean="0">
                <a:sym typeface="Wingdings" pitchFamily="2" charset="2"/>
              </a:rPr>
              <a:t>cannot be achieved</a:t>
            </a:r>
            <a:r>
              <a:rPr lang="en-US" sz="2400" dirty="0" smtClean="0">
                <a:sym typeface="Wingdings" pitchFamily="2" charset="2"/>
              </a:rPr>
              <a:t>!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If there exists a </a:t>
            </a:r>
            <a:r>
              <a:rPr lang="en-US" sz="2800" dirty="0" smtClean="0">
                <a:sym typeface="Wingdings" pitchFamily="2" charset="2"/>
              </a:rPr>
              <a:t>plan to achieve goal?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ym typeface="Wingdings" pitchFamily="2" charset="2"/>
              </a:rPr>
              <a:t>Then goal </a:t>
            </a:r>
            <a:r>
              <a:rPr lang="en-US" sz="2400" dirty="0" smtClean="0">
                <a:sym typeface="Wingdings" pitchFamily="2" charset="2"/>
              </a:rPr>
              <a:t>is present in the last </a:t>
            </a:r>
            <a:r>
              <a:rPr lang="en-US" sz="2400" dirty="0" smtClean="0">
                <a:sym typeface="Wingdings" pitchFamily="2" charset="2"/>
              </a:rPr>
              <a:t>level &amp;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</a:t>
            </a:r>
            <a:r>
              <a:rPr lang="en-US" sz="2400" dirty="0" smtClean="0">
                <a:sym typeface="Wingdings" pitchFamily="2" charset="2"/>
              </a:rPr>
              <a:t>o </a:t>
            </a:r>
            <a:r>
              <a:rPr lang="en-US" sz="2400" dirty="0" err="1" smtClean="0">
                <a:sym typeface="Wingdings" pitchFamily="2" charset="2"/>
              </a:rPr>
              <a:t>mutexes</a:t>
            </a:r>
            <a:r>
              <a:rPr lang="en-US" sz="2400" dirty="0" smtClean="0">
                <a:sym typeface="Wingdings" pitchFamily="2" charset="2"/>
              </a:rPr>
              <a:t> between conjuncts</a:t>
            </a:r>
            <a:endParaRPr lang="en-US" sz="2400" dirty="0" smtClean="0">
              <a:sym typeface="Wingdings" pitchFamily="2" charset="2"/>
            </a:endParaRPr>
          </a:p>
          <a:p>
            <a:pPr lvl="1">
              <a:buFontTx/>
              <a:buNone/>
            </a:pPr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If goal is present in last </a:t>
            </a:r>
            <a:r>
              <a:rPr lang="en-US" sz="2800" dirty="0" smtClean="0">
                <a:sym typeface="Wingdings" pitchFamily="2" charset="2"/>
              </a:rPr>
              <a:t>level (w/ no </a:t>
            </a:r>
            <a:r>
              <a:rPr lang="en-US" sz="2800" dirty="0" err="1" smtClean="0">
                <a:sym typeface="Wingdings" pitchFamily="2" charset="2"/>
              </a:rPr>
              <a:t>mutexes</a:t>
            </a:r>
            <a:r>
              <a:rPr lang="en-US" sz="2800" dirty="0" smtClean="0">
                <a:sym typeface="Wingdings" pitchFamily="2" charset="2"/>
              </a:rPr>
              <a:t>) ?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ym typeface="Wingdings" pitchFamily="2" charset="2"/>
              </a:rPr>
              <a:t>T</a:t>
            </a:r>
            <a:r>
              <a:rPr lang="en-US" sz="2400" dirty="0" smtClean="0">
                <a:sym typeface="Wingdings" pitchFamily="2" charset="2"/>
              </a:rPr>
              <a:t>here still may </a:t>
            </a:r>
            <a:r>
              <a:rPr lang="en-US" sz="2400" dirty="0" smtClean="0">
                <a:sym typeface="Wingdings" pitchFamily="2" charset="2"/>
              </a:rPr>
              <a:t>not exist any </a:t>
            </a:r>
            <a:r>
              <a:rPr lang="en-US" sz="2400" dirty="0" smtClean="0">
                <a:sym typeface="Wingdings" pitchFamily="2" charset="2"/>
              </a:rPr>
              <a:t>viable plan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807CE-AD2B-415D-947A-F9CB3F3E952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95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4000" smtClean="0"/>
              <a:t>Heuristics based on Planning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13" y="1119188"/>
            <a:ext cx="9144000" cy="4114800"/>
          </a:xfrm>
        </p:spPr>
        <p:txBody>
          <a:bodyPr/>
          <a:lstStyle/>
          <a:p>
            <a:r>
              <a:rPr lang="en-US" sz="2800" smtClean="0"/>
              <a:t>Construct planning graph starting from s</a:t>
            </a:r>
          </a:p>
          <a:p>
            <a:r>
              <a:rPr lang="en-US" sz="2800" smtClean="0"/>
              <a:t>h(s) = level at which goal appears non-mutex</a:t>
            </a:r>
          </a:p>
          <a:p>
            <a:pPr lvl="1"/>
            <a:r>
              <a:rPr lang="en-US" sz="2400" smtClean="0"/>
              <a:t>Admissible?</a:t>
            </a:r>
          </a:p>
          <a:p>
            <a:pPr lvl="1"/>
            <a:r>
              <a:rPr lang="en-US" sz="2400" smtClean="0"/>
              <a:t>YES </a:t>
            </a:r>
          </a:p>
          <a:p>
            <a:endParaRPr lang="en-US" sz="2800" smtClean="0"/>
          </a:p>
          <a:p>
            <a:r>
              <a:rPr lang="en-US" sz="2800" smtClean="0"/>
              <a:t>Relaxed Planning Graph Heuristic</a:t>
            </a:r>
          </a:p>
          <a:p>
            <a:pPr lvl="1"/>
            <a:r>
              <a:rPr lang="en-US" sz="2400" smtClean="0"/>
              <a:t>Remove negative preconditions build plan. graph</a:t>
            </a:r>
          </a:p>
          <a:p>
            <a:pPr lvl="1"/>
            <a:r>
              <a:rPr lang="en-US" sz="2400" smtClean="0"/>
              <a:t>Use heuristic as above</a:t>
            </a:r>
          </a:p>
          <a:p>
            <a:pPr lvl="1"/>
            <a:r>
              <a:rPr lang="en-US" sz="2400" smtClean="0"/>
              <a:t>Admissible? YES</a:t>
            </a:r>
          </a:p>
          <a:p>
            <a:pPr lvl="1"/>
            <a:r>
              <a:rPr lang="en-US" sz="2400" smtClean="0"/>
              <a:t>More informative? NO</a:t>
            </a:r>
          </a:p>
          <a:p>
            <a:pPr lvl="1"/>
            <a:r>
              <a:rPr lang="en-US" sz="2400" smtClean="0"/>
              <a:t>Speed: FASTER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D4B75-011B-45F6-8E09-07FB3AC2C4FC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90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FF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Topmost classical planner until 2009</a:t>
            </a:r>
          </a:p>
          <a:p>
            <a:endParaRPr lang="en-US" dirty="0" smtClean="0"/>
          </a:p>
          <a:p>
            <a:r>
              <a:rPr lang="en-US" dirty="0" smtClean="0"/>
              <a:t>State space</a:t>
            </a:r>
            <a:r>
              <a:rPr lang="en-US" dirty="0" smtClean="0">
                <a:solidFill>
                  <a:srgbClr val="FF0000"/>
                </a:solidFill>
              </a:rPr>
              <a:t> local </a:t>
            </a:r>
            <a:r>
              <a:rPr lang="en-US" dirty="0" smtClean="0"/>
              <a:t>search </a:t>
            </a:r>
          </a:p>
          <a:p>
            <a:pPr lvl="1"/>
            <a:r>
              <a:rPr lang="en-US" dirty="0" smtClean="0"/>
              <a:t>Guided by relaxed planning graph</a:t>
            </a:r>
          </a:p>
          <a:p>
            <a:pPr lvl="1"/>
            <a:r>
              <a:rPr lang="en-US" dirty="0" smtClean="0"/>
              <a:t>Full </a:t>
            </a:r>
            <a:r>
              <a:rPr lang="en-US" dirty="0" smtClean="0"/>
              <a:t>best-first </a:t>
            </a:r>
            <a:r>
              <a:rPr lang="en-US" dirty="0" err="1" smtClean="0"/>
              <a:t>seach</a:t>
            </a:r>
            <a:r>
              <a:rPr lang="en-US" dirty="0" smtClean="0"/>
              <a:t> </a:t>
            </a:r>
            <a:r>
              <a:rPr lang="en-US" dirty="0" smtClean="0"/>
              <a:t>to escape </a:t>
            </a:r>
            <a:r>
              <a:rPr lang="en-US" dirty="0" smtClean="0"/>
              <a:t>plateaus</a:t>
            </a:r>
            <a:endParaRPr lang="en-US" dirty="0" smtClean="0"/>
          </a:p>
          <a:p>
            <a:pPr lvl="1"/>
            <a:r>
              <a:rPr lang="en-US" dirty="0" smtClean="0"/>
              <a:t>A few other bells and whistles…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err="1" smtClean="0"/>
              <a:t>Mausam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23312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SATPlan: Planning as SAT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235" y="1600200"/>
            <a:ext cx="8602720" cy="4525963"/>
          </a:xfrm>
        </p:spPr>
        <p:txBody>
          <a:bodyPr/>
          <a:lstStyle/>
          <a:p>
            <a:r>
              <a:rPr lang="en-US" sz="2800" dirty="0" smtClean="0"/>
              <a:t>Formulate the planning problem </a:t>
            </a:r>
            <a:r>
              <a:rPr lang="en-US" sz="2800" dirty="0" smtClean="0"/>
              <a:t>in propositional logic</a:t>
            </a:r>
            <a:endParaRPr lang="en-US" sz="2800" dirty="0" smtClean="0"/>
          </a:p>
          <a:p>
            <a:r>
              <a:rPr lang="en-US" sz="2800" dirty="0" smtClean="0"/>
              <a:t>Assume that the plan has k actions</a:t>
            </a:r>
          </a:p>
          <a:p>
            <a:r>
              <a:rPr lang="en-US" sz="2800" dirty="0" smtClean="0"/>
              <a:t>Create a binary variable for each possible action a:</a:t>
            </a:r>
          </a:p>
          <a:p>
            <a:pPr lvl="1"/>
            <a:r>
              <a:rPr lang="en-US" sz="2400" dirty="0" smtClean="0"/>
              <a:t>Action(</a:t>
            </a:r>
            <a:r>
              <a:rPr lang="en-US" sz="2400" dirty="0" err="1" smtClean="0"/>
              <a:t>a,i</a:t>
            </a:r>
            <a:r>
              <a:rPr lang="en-US" sz="2400" dirty="0" smtClean="0"/>
              <a:t>) (TRUE if action a is used at step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Create variables for each proposition that can hold at different points in time:</a:t>
            </a:r>
          </a:p>
          <a:p>
            <a:pPr lvl="1"/>
            <a:r>
              <a:rPr lang="en-US" sz="2400" dirty="0" smtClean="0"/>
              <a:t>Proposition(</a:t>
            </a:r>
            <a:r>
              <a:rPr lang="en-US" sz="2400" dirty="0" err="1" smtClean="0"/>
              <a:t>p,i</a:t>
            </a:r>
            <a:r>
              <a:rPr lang="en-US" sz="2400" dirty="0" smtClean="0"/>
              <a:t>) (TRUE if proposition p holds at step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171818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13"/>
            <a:ext cx="8229600" cy="1143000"/>
          </a:xfrm>
        </p:spPr>
        <p:txBody>
          <a:bodyPr/>
          <a:lstStyle/>
          <a:p>
            <a:r>
              <a:rPr lang="en-US" smtClean="0"/>
              <a:t>Constraints	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9650"/>
            <a:ext cx="8686800" cy="5722938"/>
          </a:xfrm>
        </p:spPr>
        <p:txBody>
          <a:bodyPr/>
          <a:lstStyle/>
          <a:p>
            <a:r>
              <a:rPr lang="en-US" sz="2800" smtClean="0"/>
              <a:t>XOR: Only one action can be executed at each time step</a:t>
            </a:r>
          </a:p>
          <a:p>
            <a:r>
              <a:rPr lang="en-US" sz="2800" smtClean="0"/>
              <a:t>At least one action must be executed at each time step</a:t>
            </a:r>
          </a:p>
          <a:p>
            <a:r>
              <a:rPr lang="en-US" sz="2800" smtClean="0"/>
              <a:t>Constraints describing effects of actions</a:t>
            </a:r>
          </a:p>
          <a:p>
            <a:pPr lvl="1"/>
            <a:r>
              <a:rPr lang="en-US" sz="2400" smtClean="0"/>
              <a:t>Action(a,i) </a:t>
            </a:r>
            <a:r>
              <a:rPr lang="en-US" sz="2400" smtClean="0">
                <a:sym typeface="Wingdings" pitchFamily="2" charset="2"/>
              </a:rPr>
              <a:t> prec(a,i-1); Action(a,i)  eff(a,i)</a:t>
            </a:r>
            <a:endParaRPr lang="en-US" sz="2400" smtClean="0"/>
          </a:p>
          <a:p>
            <a:r>
              <a:rPr lang="en-US" sz="2800" smtClean="0"/>
              <a:t>Maintain action: if an action does not change a prop p, then maintain action for proposition p is true</a:t>
            </a:r>
          </a:p>
          <a:p>
            <a:pPr lvl="1"/>
            <a:r>
              <a:rPr lang="en-US" sz="2400" smtClean="0"/>
              <a:t>Action(maint_p,i) </a:t>
            </a:r>
            <a:r>
              <a:rPr lang="en-US" sz="2400" smtClean="0">
                <a:sym typeface="Wingdings" pitchFamily="2" charset="2"/>
              </a:rPr>
              <a:t> Action(a1,i) v Action(a2,i)… [for all a</a:t>
            </a:r>
            <a:r>
              <a:rPr lang="en-US" sz="2400" baseline="-25000" smtClean="0">
                <a:sym typeface="Wingdings" pitchFamily="2" charset="2"/>
              </a:rPr>
              <a:t>i</a:t>
            </a:r>
            <a:r>
              <a:rPr lang="en-US" sz="2400" smtClean="0">
                <a:sym typeface="Wingdings" pitchFamily="2" charset="2"/>
              </a:rPr>
              <a:t> that don’t effect p]</a:t>
            </a:r>
            <a:endParaRPr lang="en-US" sz="2400" smtClean="0"/>
          </a:p>
          <a:p>
            <a:r>
              <a:rPr lang="en-US" sz="2800" smtClean="0"/>
              <a:t>A proposition is true at step i only if some action (possibly a maintain action) made it true</a:t>
            </a:r>
          </a:p>
          <a:p>
            <a:r>
              <a:rPr lang="en-US" sz="2800" smtClean="0"/>
              <a:t>Constraints for initial state and goal state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err="1" smtClean="0"/>
              <a:t>Mausam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733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Summary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22400"/>
            <a:ext cx="9144000" cy="5310188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Problem solving algorithms that operate on explicit propositional representations of states and actions.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Make use of domain-independent </a:t>
            </a:r>
            <a:r>
              <a:rPr lang="en-US" sz="2800" dirty="0" smtClean="0">
                <a:solidFill>
                  <a:srgbClr val="FF3300"/>
                </a:solidFill>
              </a:rPr>
              <a:t>heuristics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FF3300"/>
                </a:solidFill>
              </a:rPr>
              <a:t>STRIPS</a:t>
            </a:r>
            <a:r>
              <a:rPr lang="en-US" sz="2800" dirty="0" smtClean="0"/>
              <a:t>: restrictive propositional language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FF3300"/>
                </a:solidFill>
              </a:rPr>
              <a:t>Heuristic search</a:t>
            </a:r>
            <a:r>
              <a:rPr lang="en-US" sz="2800" dirty="0" smtClean="0"/>
              <a:t>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 smtClean="0"/>
              <a:t>forward (progression) 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 smtClean="0"/>
              <a:t>backward (regression) search [didn’t cover]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Local search  </a:t>
            </a:r>
            <a:r>
              <a:rPr lang="en-US" sz="2800" dirty="0" smtClean="0"/>
              <a:t>FF [didn’t cover]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E4BD9-6267-4717-B41D-A3F5DE7A4392}" type="slidenum">
              <a:rPr lang="en-US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27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3EA78D-32E5-4293-88EC-417DC6CA222A}" type="slidenum">
              <a:rPr lang="en-US"/>
              <a:pPr/>
              <a:t>56</a:t>
            </a:fld>
            <a:endParaRPr lang="en-US"/>
          </a:p>
        </p:txBody>
      </p:sp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Generative Planning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4363"/>
            <a:ext cx="9142413" cy="34607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Tx/>
              <a:buNone/>
            </a:pPr>
            <a:r>
              <a:rPr lang="en-US"/>
              <a:t>Input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/>
              <a:t>Description of (initial state of) world </a:t>
            </a:r>
            <a:r>
              <a:rPr lang="en-US" i="1">
                <a:solidFill>
                  <a:srgbClr val="FF0000"/>
                </a:solidFill>
              </a:rPr>
              <a:t>(in some KR)</a:t>
            </a:r>
            <a:endParaRPr lang="en-US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/>
              <a:t>Description of goal </a:t>
            </a:r>
            <a:r>
              <a:rPr lang="en-US" i="1">
                <a:solidFill>
                  <a:srgbClr val="FF0000"/>
                </a:solidFill>
              </a:rPr>
              <a:t>(in some KR)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/>
              <a:t>Description of available actions </a:t>
            </a:r>
            <a:r>
              <a:rPr lang="en-US" i="1">
                <a:solidFill>
                  <a:srgbClr val="FF0000"/>
                </a:solidFill>
              </a:rPr>
              <a:t>(in some KR)</a:t>
            </a:r>
            <a:endParaRPr lang="en-US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/>
              <a:t>Output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/>
              <a:t>Controller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E.g. Sequence of actions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E.g. Plan with loops and conditionals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/>
              <a:t>E.g. Policy =  f: states -&gt; 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4242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A951A-2613-4DDD-94E1-0FE6BF952C4A}" type="slidenum">
              <a:rPr lang="en-US"/>
              <a:pPr/>
              <a:t>57</a:t>
            </a:fld>
            <a:endParaRPr lang="en-US"/>
          </a:p>
        </p:txBody>
      </p:sp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Representation</a:t>
            </a:r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6513"/>
            <a:ext cx="8991600" cy="4057650"/>
          </a:xfrm>
        </p:spPr>
        <p:txBody>
          <a:bodyPr/>
          <a:lstStyle/>
          <a:p>
            <a:r>
              <a:rPr lang="en-US" i="1"/>
              <a:t>Description of initial state of world</a:t>
            </a:r>
            <a:endParaRPr lang="en-US"/>
          </a:p>
          <a:p>
            <a:pPr lvl="1"/>
            <a:r>
              <a:rPr lang="en-US">
                <a:solidFill>
                  <a:srgbClr val="9900CC"/>
                </a:solidFill>
              </a:rPr>
              <a:t>E.g., Set of propositions:</a:t>
            </a:r>
          </a:p>
          <a:p>
            <a:pPr lvl="1"/>
            <a:r>
              <a:rPr lang="en-US" b="1">
                <a:latin typeface="Palatino" pitchFamily="18" charset="0"/>
              </a:rPr>
              <a:t>((block a)  (block b) (block c)  (on-table a) (on-table b) (clear a)  (clear b) (clear c) (arm-empty))</a:t>
            </a:r>
            <a:endParaRPr lang="en-US"/>
          </a:p>
          <a:p>
            <a:r>
              <a:rPr lang="en-US" i="1"/>
              <a:t>Description of goal: i.e. set of worlds or </a:t>
            </a:r>
            <a:r>
              <a:rPr lang="en-US" b="1" i="1"/>
              <a:t>??</a:t>
            </a:r>
            <a:endParaRPr lang="en-US" b="1"/>
          </a:p>
          <a:p>
            <a:pPr lvl="1"/>
            <a:r>
              <a:rPr lang="en-US">
                <a:solidFill>
                  <a:srgbClr val="9900CC"/>
                </a:solidFill>
              </a:rPr>
              <a:t>E.g., Logical conjunction</a:t>
            </a:r>
          </a:p>
          <a:p>
            <a:pPr lvl="1"/>
            <a:r>
              <a:rPr lang="en-US">
                <a:solidFill>
                  <a:srgbClr val="9900CC"/>
                </a:solidFill>
              </a:rPr>
              <a:t>Any world satisfying conjunction is a goal</a:t>
            </a:r>
          </a:p>
          <a:p>
            <a:pPr lvl="1"/>
            <a:r>
              <a:rPr lang="en-US" b="1">
                <a:latin typeface="Palatino" pitchFamily="18" charset="0"/>
              </a:rPr>
              <a:t>(and (on a b) (on b c)))</a:t>
            </a:r>
            <a:endParaRPr lang="en-US"/>
          </a:p>
          <a:p>
            <a:r>
              <a:rPr lang="en-US" i="1"/>
              <a:t>Description of available 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88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4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67D27C-7ABA-41CA-9018-030FE2AA4AFE}" type="slidenum">
              <a:rPr lang="en-US"/>
              <a:pPr/>
              <a:t>58</a:t>
            </a:fld>
            <a:endParaRPr lang="en-US"/>
          </a:p>
        </p:txBody>
      </p:sp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Classical Planning</a:t>
            </a:r>
          </a:p>
        </p:txBody>
      </p:sp>
      <p:grpSp>
        <p:nvGrpSpPr>
          <p:cNvPr id="1142787" name="Group 3"/>
          <p:cNvGrpSpPr>
            <a:grpSpLocks/>
          </p:cNvGrpSpPr>
          <p:nvPr/>
        </p:nvGrpSpPr>
        <p:grpSpPr bwMode="auto">
          <a:xfrm>
            <a:off x="3886200" y="2971800"/>
            <a:ext cx="1636713" cy="1589088"/>
            <a:chOff x="2640" y="2880"/>
            <a:chExt cx="1031" cy="1001"/>
          </a:xfrm>
        </p:grpSpPr>
        <p:sp>
          <p:nvSpPr>
            <p:cNvPr id="1142788" name="Rectangle 4"/>
            <p:cNvSpPr>
              <a:spLocks noChangeArrowheads="1"/>
            </p:cNvSpPr>
            <p:nvPr/>
          </p:nvSpPr>
          <p:spPr bwMode="auto">
            <a:xfrm>
              <a:off x="2655" y="3241"/>
              <a:ext cx="418" cy="538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89" name="Oval 5"/>
            <p:cNvSpPr>
              <a:spLocks noChangeArrowheads="1"/>
            </p:cNvSpPr>
            <p:nvPr/>
          </p:nvSpPr>
          <p:spPr bwMode="auto">
            <a:xfrm>
              <a:off x="2640" y="2880"/>
              <a:ext cx="447" cy="344"/>
            </a:xfrm>
            <a:prstGeom prst="ellipse">
              <a:avLst/>
            </a:prstGeom>
            <a:solidFill>
              <a:srgbClr val="FE9B03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0" name="Oval 6"/>
            <p:cNvSpPr>
              <a:spLocks noChangeArrowheads="1"/>
            </p:cNvSpPr>
            <p:nvPr/>
          </p:nvSpPr>
          <p:spPr bwMode="auto">
            <a:xfrm>
              <a:off x="2729" y="3796"/>
              <a:ext cx="90" cy="8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1" name="Oval 7"/>
            <p:cNvSpPr>
              <a:spLocks noChangeArrowheads="1"/>
            </p:cNvSpPr>
            <p:nvPr/>
          </p:nvSpPr>
          <p:spPr bwMode="auto">
            <a:xfrm>
              <a:off x="2895" y="3797"/>
              <a:ext cx="90" cy="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2" name="Oval 8"/>
            <p:cNvSpPr>
              <a:spLocks noChangeArrowheads="1"/>
            </p:cNvSpPr>
            <p:nvPr/>
          </p:nvSpPr>
          <p:spPr bwMode="auto">
            <a:xfrm>
              <a:off x="2737" y="3015"/>
              <a:ext cx="67" cy="16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3" name="Oval 9"/>
            <p:cNvSpPr>
              <a:spLocks noChangeArrowheads="1"/>
            </p:cNvSpPr>
            <p:nvPr/>
          </p:nvSpPr>
          <p:spPr bwMode="auto">
            <a:xfrm>
              <a:off x="2934" y="3016"/>
              <a:ext cx="66" cy="17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4" name="AutoShape 10"/>
            <p:cNvSpPr>
              <a:spLocks noChangeArrowheads="1"/>
            </p:cNvSpPr>
            <p:nvPr/>
          </p:nvSpPr>
          <p:spPr bwMode="auto">
            <a:xfrm>
              <a:off x="2812" y="3132"/>
              <a:ext cx="119" cy="25"/>
            </a:xfrm>
            <a:prstGeom prst="roundRect">
              <a:avLst>
                <a:gd name="adj" fmla="val 12190"/>
              </a:avLst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5" name="Line 11"/>
            <p:cNvSpPr>
              <a:spLocks noChangeShapeType="1"/>
            </p:cNvSpPr>
            <p:nvPr/>
          </p:nvSpPr>
          <p:spPr bwMode="auto">
            <a:xfrm>
              <a:off x="2998" y="3385"/>
              <a:ext cx="329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6" name="Line 12"/>
            <p:cNvSpPr>
              <a:spLocks noChangeShapeType="1"/>
            </p:cNvSpPr>
            <p:nvPr/>
          </p:nvSpPr>
          <p:spPr bwMode="auto">
            <a:xfrm flipV="1">
              <a:off x="3357" y="3461"/>
              <a:ext cx="314" cy="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7" name="Line 13"/>
            <p:cNvSpPr>
              <a:spLocks noChangeShapeType="1"/>
            </p:cNvSpPr>
            <p:nvPr/>
          </p:nvSpPr>
          <p:spPr bwMode="auto">
            <a:xfrm>
              <a:off x="3349" y="3561"/>
              <a:ext cx="144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2798" name="AutoShape 14"/>
          <p:cNvSpPr>
            <a:spLocks noChangeArrowheads="1"/>
          </p:cNvSpPr>
          <p:nvPr/>
        </p:nvSpPr>
        <p:spPr bwMode="auto">
          <a:xfrm>
            <a:off x="2286000" y="762000"/>
            <a:ext cx="4267200" cy="1752600"/>
          </a:xfrm>
          <a:prstGeom prst="irregularSeal2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Environment</a:t>
            </a:r>
          </a:p>
        </p:txBody>
      </p:sp>
      <p:grpSp>
        <p:nvGrpSpPr>
          <p:cNvPr id="1142799" name="Group 15"/>
          <p:cNvGrpSpPr>
            <a:grpSpLocks/>
          </p:cNvGrpSpPr>
          <p:nvPr/>
        </p:nvGrpSpPr>
        <p:grpSpPr bwMode="auto">
          <a:xfrm>
            <a:off x="1371600" y="2133600"/>
            <a:ext cx="1981200" cy="1828800"/>
            <a:chOff x="864" y="1584"/>
            <a:chExt cx="1248" cy="1536"/>
          </a:xfrm>
        </p:grpSpPr>
        <p:sp>
          <p:nvSpPr>
            <p:cNvPr id="1142800" name="Arc 16"/>
            <p:cNvSpPr>
              <a:spLocks/>
            </p:cNvSpPr>
            <p:nvPr/>
          </p:nvSpPr>
          <p:spPr bwMode="auto">
            <a:xfrm flipH="1">
              <a:off x="864" y="1584"/>
              <a:ext cx="528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01" name="Arc 17"/>
            <p:cNvSpPr>
              <a:spLocks/>
            </p:cNvSpPr>
            <p:nvPr/>
          </p:nvSpPr>
          <p:spPr bwMode="auto">
            <a:xfrm flipH="1" flipV="1">
              <a:off x="864" y="2352"/>
              <a:ext cx="1248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02" name="Group 18"/>
          <p:cNvGrpSpPr>
            <a:grpSpLocks/>
          </p:cNvGrpSpPr>
          <p:nvPr/>
        </p:nvGrpSpPr>
        <p:grpSpPr bwMode="auto">
          <a:xfrm>
            <a:off x="5867400" y="1676400"/>
            <a:ext cx="1524000" cy="2074863"/>
            <a:chOff x="3696" y="1488"/>
            <a:chExt cx="1104" cy="1728"/>
          </a:xfrm>
        </p:grpSpPr>
        <p:sp>
          <p:nvSpPr>
            <p:cNvPr id="1142803" name="Arc 19"/>
            <p:cNvSpPr>
              <a:spLocks/>
            </p:cNvSpPr>
            <p:nvPr/>
          </p:nvSpPr>
          <p:spPr bwMode="auto">
            <a:xfrm rot="10800000" flipH="1">
              <a:off x="3696" y="2448"/>
              <a:ext cx="1104" cy="7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04" name="Arc 20"/>
            <p:cNvSpPr>
              <a:spLocks/>
            </p:cNvSpPr>
            <p:nvPr/>
          </p:nvSpPr>
          <p:spPr bwMode="auto">
            <a:xfrm rot="10800000" flipH="1" flipV="1">
              <a:off x="3936" y="1488"/>
              <a:ext cx="864" cy="9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2805" name="Rectangle 21"/>
          <p:cNvSpPr>
            <a:spLocks noChangeArrowheads="1"/>
          </p:cNvSpPr>
          <p:nvPr/>
        </p:nvSpPr>
        <p:spPr bwMode="auto">
          <a:xfrm>
            <a:off x="1600200" y="1295400"/>
            <a:ext cx="7842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solidFill>
                  <a:srgbClr val="FE9B03"/>
                </a:solidFill>
                <a:latin typeface="CAC Futura Casual" pitchFamily="2" charset="0"/>
              </a:rPr>
              <a:t>Static </a:t>
            </a:r>
          </a:p>
          <a:p>
            <a:pPr algn="ctr"/>
            <a:endParaRPr lang="en-US" sz="2000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1142806" name="Rectangle 22"/>
          <p:cNvSpPr>
            <a:spLocks noChangeArrowheads="1"/>
          </p:cNvSpPr>
          <p:nvPr/>
        </p:nvSpPr>
        <p:spPr bwMode="auto">
          <a:xfrm>
            <a:off x="1406525" y="2895600"/>
            <a:ext cx="2295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solidFill>
                  <a:srgbClr val="FE9B03"/>
                </a:solidFill>
                <a:latin typeface="CAC Futura Casual" pitchFamily="2" charset="0"/>
              </a:rPr>
              <a:t>Fully Observable </a:t>
            </a:r>
          </a:p>
        </p:txBody>
      </p:sp>
      <p:sp>
        <p:nvSpPr>
          <p:cNvPr id="1142807" name="Rectangle 23"/>
          <p:cNvSpPr>
            <a:spLocks noChangeArrowheads="1"/>
          </p:cNvSpPr>
          <p:nvPr/>
        </p:nvSpPr>
        <p:spPr bwMode="auto">
          <a:xfrm>
            <a:off x="7543800" y="2590800"/>
            <a:ext cx="14287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solidFill>
                  <a:srgbClr val="FE9B03"/>
                </a:solidFill>
                <a:latin typeface="CAC Futura Casual" pitchFamily="2" charset="0"/>
              </a:rPr>
              <a:t>Deterministic </a:t>
            </a:r>
          </a:p>
          <a:p>
            <a:pPr algn="ctr"/>
            <a:endParaRPr lang="en-US" sz="2000">
              <a:solidFill>
                <a:srgbClr val="FE9B03"/>
              </a:solidFill>
              <a:latin typeface="CAC Futura Casual" pitchFamily="2" charset="0"/>
            </a:endParaRPr>
          </a:p>
        </p:txBody>
      </p:sp>
      <p:sp>
        <p:nvSpPr>
          <p:cNvPr id="1142808" name="Rectangle 24"/>
          <p:cNvSpPr>
            <a:spLocks noChangeArrowheads="1"/>
          </p:cNvSpPr>
          <p:nvPr/>
        </p:nvSpPr>
        <p:spPr bwMode="auto">
          <a:xfrm>
            <a:off x="5715000" y="2590800"/>
            <a:ext cx="1503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E9B03"/>
                </a:solidFill>
                <a:latin typeface="CAC Futura Casual" pitchFamily="2" charset="0"/>
              </a:rPr>
              <a:t>Instantaneous </a:t>
            </a:r>
          </a:p>
          <a:p>
            <a:pPr algn="ctr"/>
            <a:endParaRPr lang="en-US" sz="2000">
              <a:solidFill>
                <a:srgbClr val="FE9B03"/>
              </a:solidFill>
              <a:latin typeface="CAC Futura Casual" pitchFamily="2" charset="0"/>
            </a:endParaRPr>
          </a:p>
        </p:txBody>
      </p:sp>
      <p:sp>
        <p:nvSpPr>
          <p:cNvPr id="1142809" name="Rectangle 25"/>
          <p:cNvSpPr>
            <a:spLocks noChangeArrowheads="1"/>
          </p:cNvSpPr>
          <p:nvPr/>
        </p:nvSpPr>
        <p:spPr bwMode="auto">
          <a:xfrm>
            <a:off x="2819400" y="4114800"/>
            <a:ext cx="1066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>
                <a:solidFill>
                  <a:srgbClr val="FE9B03"/>
                </a:solidFill>
                <a:latin typeface="CAC Futura Casual" pitchFamily="2" charset="0"/>
              </a:rPr>
              <a:t>Full</a:t>
            </a:r>
            <a:endParaRPr lang="en-US" sz="2000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1142810" name="Rectangle 26"/>
          <p:cNvSpPr>
            <a:spLocks noChangeArrowheads="1"/>
          </p:cNvSpPr>
          <p:nvPr/>
        </p:nvSpPr>
        <p:spPr bwMode="auto">
          <a:xfrm>
            <a:off x="457200" y="2895600"/>
            <a:ext cx="8350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solidFill>
                  <a:srgbClr val="FE9B03"/>
                </a:solidFill>
                <a:latin typeface="CAC Futura Casual" pitchFamily="2" charset="0"/>
              </a:rPr>
              <a:t>Perfect</a:t>
            </a:r>
          </a:p>
          <a:p>
            <a:pPr algn="ctr"/>
            <a:endParaRPr lang="en-US" sz="2000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1142811" name="AutoShape 27"/>
          <p:cNvSpPr>
            <a:spLocks noChangeArrowheads="1"/>
          </p:cNvSpPr>
          <p:nvPr/>
        </p:nvSpPr>
        <p:spPr bwMode="auto">
          <a:xfrm>
            <a:off x="1082675" y="4876800"/>
            <a:ext cx="7146925" cy="1768475"/>
          </a:xfrm>
          <a:prstGeom prst="roundRect">
            <a:avLst>
              <a:gd name="adj" fmla="val 12495"/>
            </a:avLst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12" name="Rectangle 28"/>
          <p:cNvSpPr>
            <a:spLocks noChangeArrowheads="1"/>
          </p:cNvSpPr>
          <p:nvPr/>
        </p:nvSpPr>
        <p:spPr bwMode="auto">
          <a:xfrm>
            <a:off x="1112838" y="5122863"/>
            <a:ext cx="3973512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  <a:latin typeface="Monotype Corsiva" pitchFamily="66" charset="0"/>
              </a:rPr>
              <a:t>I  = 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initial state      </a:t>
            </a:r>
            <a:r>
              <a:rPr lang="en-US" sz="2000">
                <a:solidFill>
                  <a:schemeClr val="bg1"/>
                </a:solidFill>
                <a:latin typeface="Monotype Corsiva" pitchFamily="66" charset="0"/>
              </a:rPr>
              <a:t>G =  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goal state </a:t>
            </a:r>
          </a:p>
        </p:txBody>
      </p:sp>
      <p:grpSp>
        <p:nvGrpSpPr>
          <p:cNvPr id="1142813" name="Group 29"/>
          <p:cNvGrpSpPr>
            <a:grpSpLocks/>
          </p:cNvGrpSpPr>
          <p:nvPr/>
        </p:nvGrpSpPr>
        <p:grpSpPr bwMode="auto">
          <a:xfrm>
            <a:off x="5410200" y="5029200"/>
            <a:ext cx="2555875" cy="536575"/>
            <a:chOff x="3397" y="3242"/>
            <a:chExt cx="1610" cy="338"/>
          </a:xfrm>
        </p:grpSpPr>
        <p:sp>
          <p:nvSpPr>
            <p:cNvPr id="1142814" name="Rectangle 30"/>
            <p:cNvSpPr>
              <a:spLocks noChangeArrowheads="1"/>
            </p:cNvSpPr>
            <p:nvPr/>
          </p:nvSpPr>
          <p:spPr bwMode="auto">
            <a:xfrm>
              <a:off x="3869" y="3242"/>
              <a:ext cx="382" cy="338"/>
            </a:xfrm>
            <a:prstGeom prst="rect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15" name="Rectangle 31"/>
            <p:cNvSpPr>
              <a:spLocks noChangeArrowheads="1"/>
            </p:cNvSpPr>
            <p:nvPr/>
          </p:nvSpPr>
          <p:spPr bwMode="auto">
            <a:xfrm>
              <a:off x="3960" y="3322"/>
              <a:ext cx="233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O</a:t>
              </a:r>
              <a:r>
                <a:rPr lang="en-US" sz="2000" baseline="-25000">
                  <a:solidFill>
                    <a:schemeClr val="bg1"/>
                  </a:solidFill>
                  <a:latin typeface="Arial" charset="0"/>
                </a:rPr>
                <a:t>i</a:t>
              </a:r>
            </a:p>
          </p:txBody>
        </p:sp>
        <p:sp>
          <p:nvSpPr>
            <p:cNvPr id="1142816" name="Rectangle 32"/>
            <p:cNvSpPr>
              <a:spLocks noChangeArrowheads="1"/>
            </p:cNvSpPr>
            <p:nvPr/>
          </p:nvSpPr>
          <p:spPr bwMode="auto">
            <a:xfrm>
              <a:off x="3397" y="3322"/>
              <a:ext cx="52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(prec)</a:t>
              </a:r>
            </a:p>
          </p:txBody>
        </p:sp>
        <p:sp>
          <p:nvSpPr>
            <p:cNvPr id="1142817" name="Rectangle 33"/>
            <p:cNvSpPr>
              <a:spLocks noChangeArrowheads="1"/>
            </p:cNvSpPr>
            <p:nvPr/>
          </p:nvSpPr>
          <p:spPr bwMode="auto">
            <a:xfrm>
              <a:off x="4306" y="3322"/>
              <a:ext cx="701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(effects)</a:t>
              </a:r>
            </a:p>
          </p:txBody>
        </p:sp>
      </p:grpSp>
      <p:sp>
        <p:nvSpPr>
          <p:cNvPr id="1142818" name="Rectangle 34"/>
          <p:cNvSpPr>
            <a:spLocks noChangeArrowheads="1"/>
          </p:cNvSpPr>
          <p:nvPr/>
        </p:nvSpPr>
        <p:spPr bwMode="auto">
          <a:xfrm>
            <a:off x="6286500" y="5133975"/>
            <a:ext cx="11271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4000"/>
              </a:lnSpc>
            </a:pPr>
            <a:endParaRPr lang="en-US" sz="2000">
              <a:solidFill>
                <a:schemeClr val="bg1"/>
              </a:solidFill>
              <a:latin typeface="Monotype Corsiva" pitchFamily="66" charset="0"/>
            </a:endParaRPr>
          </a:p>
          <a:p>
            <a:pPr latinLnBrk="1">
              <a:lnSpc>
                <a:spcPct val="93000"/>
              </a:lnSpc>
            </a:pPr>
            <a:endParaRPr lang="en-US" sz="2000">
              <a:solidFill>
                <a:schemeClr val="bg1"/>
              </a:solidFill>
              <a:latin typeface="Monotype Corsiva" pitchFamily="66" charset="0"/>
            </a:endParaRPr>
          </a:p>
        </p:txBody>
      </p:sp>
      <p:grpSp>
        <p:nvGrpSpPr>
          <p:cNvPr id="1142819" name="Group 35"/>
          <p:cNvGrpSpPr>
            <a:grpSpLocks/>
          </p:cNvGrpSpPr>
          <p:nvPr/>
        </p:nvGrpSpPr>
        <p:grpSpPr bwMode="auto">
          <a:xfrm>
            <a:off x="1847850" y="5934075"/>
            <a:ext cx="5180013" cy="536575"/>
            <a:chOff x="1164" y="3738"/>
            <a:chExt cx="3263" cy="338"/>
          </a:xfrm>
        </p:grpSpPr>
        <p:sp>
          <p:nvSpPr>
            <p:cNvPr id="1142820" name="Rectangle 36"/>
            <p:cNvSpPr>
              <a:spLocks noChangeArrowheads="1"/>
            </p:cNvSpPr>
            <p:nvPr/>
          </p:nvSpPr>
          <p:spPr bwMode="auto">
            <a:xfrm>
              <a:off x="2285" y="3738"/>
              <a:ext cx="383" cy="338"/>
            </a:xfrm>
            <a:prstGeom prst="rect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1" name="Rectangle 37"/>
            <p:cNvSpPr>
              <a:spLocks noChangeArrowheads="1"/>
            </p:cNvSpPr>
            <p:nvPr/>
          </p:nvSpPr>
          <p:spPr bwMode="auto">
            <a:xfrm>
              <a:off x="1593" y="3738"/>
              <a:ext cx="382" cy="338"/>
            </a:xfrm>
            <a:prstGeom prst="rect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2" name="Rectangle 38"/>
            <p:cNvSpPr>
              <a:spLocks noChangeArrowheads="1"/>
            </p:cNvSpPr>
            <p:nvPr/>
          </p:nvSpPr>
          <p:spPr bwMode="auto">
            <a:xfrm>
              <a:off x="1164" y="3807"/>
              <a:ext cx="32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[ </a:t>
              </a:r>
              <a:r>
                <a:rPr lang="en-US" sz="2000">
                  <a:solidFill>
                    <a:schemeClr val="bg1"/>
                  </a:solidFill>
                  <a:latin typeface="Monotype Corsiva" pitchFamily="66" charset="0"/>
                </a:rPr>
                <a:t>I 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]</a:t>
              </a:r>
            </a:p>
          </p:txBody>
        </p:sp>
        <p:sp>
          <p:nvSpPr>
            <p:cNvPr id="1142823" name="Rectangle 39"/>
            <p:cNvSpPr>
              <a:spLocks noChangeArrowheads="1"/>
            </p:cNvSpPr>
            <p:nvPr/>
          </p:nvSpPr>
          <p:spPr bwMode="auto">
            <a:xfrm>
              <a:off x="2977" y="3738"/>
              <a:ext cx="382" cy="338"/>
            </a:xfrm>
            <a:prstGeom prst="rect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4" name="Rectangle 40"/>
            <p:cNvSpPr>
              <a:spLocks noChangeArrowheads="1"/>
            </p:cNvSpPr>
            <p:nvPr/>
          </p:nvSpPr>
          <p:spPr bwMode="auto">
            <a:xfrm>
              <a:off x="3626" y="3738"/>
              <a:ext cx="382" cy="338"/>
            </a:xfrm>
            <a:prstGeom prst="rect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5" name="Line 41"/>
            <p:cNvSpPr>
              <a:spLocks noChangeShapeType="1"/>
            </p:cNvSpPr>
            <p:nvPr/>
          </p:nvSpPr>
          <p:spPr bwMode="auto">
            <a:xfrm>
              <a:off x="1982" y="3907"/>
              <a:ext cx="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6" name="Line 42"/>
            <p:cNvSpPr>
              <a:spLocks noChangeShapeType="1"/>
            </p:cNvSpPr>
            <p:nvPr/>
          </p:nvSpPr>
          <p:spPr bwMode="auto">
            <a:xfrm>
              <a:off x="3366" y="3907"/>
              <a:ext cx="2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7" name="Rectangle 43"/>
            <p:cNvSpPr>
              <a:spLocks noChangeArrowheads="1"/>
            </p:cNvSpPr>
            <p:nvPr/>
          </p:nvSpPr>
          <p:spPr bwMode="auto">
            <a:xfrm>
              <a:off x="1641" y="3817"/>
              <a:ext cx="233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O</a:t>
              </a:r>
              <a:r>
                <a:rPr lang="en-US" sz="2000" baseline="-25000">
                  <a:solidFill>
                    <a:schemeClr val="bg1"/>
                  </a:solidFill>
                  <a:latin typeface="Arial" charset="0"/>
                </a:rPr>
                <a:t>i</a:t>
              </a:r>
            </a:p>
          </p:txBody>
        </p:sp>
        <p:sp>
          <p:nvSpPr>
            <p:cNvPr id="1142828" name="Rectangle 44"/>
            <p:cNvSpPr>
              <a:spLocks noChangeArrowheads="1"/>
            </p:cNvSpPr>
            <p:nvPr/>
          </p:nvSpPr>
          <p:spPr bwMode="auto">
            <a:xfrm>
              <a:off x="2332" y="3817"/>
              <a:ext cx="233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O</a:t>
              </a:r>
              <a:r>
                <a:rPr lang="en-US" sz="2000" baseline="-25000">
                  <a:solidFill>
                    <a:schemeClr val="bg1"/>
                  </a:solidFill>
                  <a:latin typeface="Arial" charset="0"/>
                </a:rPr>
                <a:t>j</a:t>
              </a:r>
            </a:p>
          </p:txBody>
        </p:sp>
        <p:sp>
          <p:nvSpPr>
            <p:cNvPr id="1142829" name="Rectangle 45"/>
            <p:cNvSpPr>
              <a:spLocks noChangeArrowheads="1"/>
            </p:cNvSpPr>
            <p:nvPr/>
          </p:nvSpPr>
          <p:spPr bwMode="auto">
            <a:xfrm>
              <a:off x="3068" y="3817"/>
              <a:ext cx="262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O</a:t>
              </a:r>
              <a:r>
                <a:rPr lang="en-US" sz="2000" baseline="-250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142830" name="Rectangle 46"/>
            <p:cNvSpPr>
              <a:spLocks noChangeArrowheads="1"/>
            </p:cNvSpPr>
            <p:nvPr/>
          </p:nvSpPr>
          <p:spPr bwMode="auto">
            <a:xfrm>
              <a:off x="3674" y="3817"/>
              <a:ext cx="296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O</a:t>
              </a:r>
              <a:r>
                <a:rPr lang="en-US" sz="2000" baseline="-25000">
                  <a:solidFill>
                    <a:schemeClr val="bg1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1142831" name="Line 47"/>
            <p:cNvSpPr>
              <a:spLocks noChangeShapeType="1"/>
            </p:cNvSpPr>
            <p:nvPr/>
          </p:nvSpPr>
          <p:spPr bwMode="auto">
            <a:xfrm>
              <a:off x="2675" y="3907"/>
              <a:ext cx="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32" name="Line 48"/>
            <p:cNvSpPr>
              <a:spLocks noChangeShapeType="1"/>
            </p:cNvSpPr>
            <p:nvPr/>
          </p:nvSpPr>
          <p:spPr bwMode="auto">
            <a:xfrm>
              <a:off x="2891" y="3907"/>
              <a:ext cx="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33" name="Rectangle 49"/>
            <p:cNvSpPr>
              <a:spLocks noChangeArrowheads="1"/>
            </p:cNvSpPr>
            <p:nvPr/>
          </p:nvSpPr>
          <p:spPr bwMode="auto">
            <a:xfrm>
              <a:off x="4063" y="3807"/>
              <a:ext cx="364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[ </a:t>
              </a:r>
              <a:r>
                <a:rPr lang="en-US" sz="2000">
                  <a:solidFill>
                    <a:schemeClr val="bg1"/>
                  </a:solidFill>
                  <a:latin typeface="Monotype Corsiva" pitchFamily="66" charset="0"/>
                </a:rPr>
                <a:t>G 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276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0DC8B0-EB27-4D66-9180-692895FD33E1}" type="slidenum">
              <a:rPr lang="en-US"/>
              <a:pPr/>
              <a:t>59</a:t>
            </a:fld>
            <a:endParaRPr lang="en-US"/>
          </a:p>
        </p:txBody>
      </p:sp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Compilation to SAT</a:t>
            </a:r>
          </a:p>
        </p:txBody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6513"/>
            <a:ext cx="9144000" cy="2468562"/>
          </a:xfrm>
        </p:spPr>
        <p:txBody>
          <a:bodyPr/>
          <a:lstStyle/>
          <a:p>
            <a:r>
              <a:rPr lang="en-US"/>
              <a:t>Init state</a:t>
            </a:r>
          </a:p>
          <a:p>
            <a:r>
              <a:rPr lang="en-US"/>
              <a:t>Actions</a:t>
            </a:r>
          </a:p>
          <a:p>
            <a:r>
              <a:rPr lang="en-US"/>
              <a:t>Goal</a:t>
            </a:r>
          </a:p>
        </p:txBody>
      </p:sp>
      <p:sp>
        <p:nvSpPr>
          <p:cNvPr id="1164292" name="Text Box 4"/>
          <p:cNvSpPr txBox="1">
            <a:spLocks noChangeArrowheads="1"/>
          </p:cNvSpPr>
          <p:nvPr/>
        </p:nvSpPr>
        <p:spPr bwMode="auto">
          <a:xfrm>
            <a:off x="6915150" y="1306513"/>
            <a:ext cx="1025525" cy="187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7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164293" name="Text Box 5"/>
          <p:cNvSpPr txBox="1">
            <a:spLocks noChangeArrowheads="1"/>
          </p:cNvSpPr>
          <p:nvPr/>
        </p:nvSpPr>
        <p:spPr bwMode="auto">
          <a:xfrm>
            <a:off x="4111625" y="1662113"/>
            <a:ext cx="10048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600">
                <a:sym typeface="Wingdings" pitchFamily="2" charset="2"/>
              </a:rPr>
              <a:t></a:t>
            </a: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xmlns="" val="134839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</p:spPr>
        <p:txBody>
          <a:bodyPr/>
          <a:lstStyle/>
          <a:p>
            <a:r>
              <a:rPr lang="en-US" smtClean="0"/>
              <a:t>Planning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93825"/>
            <a:ext cx="8458200" cy="4914900"/>
          </a:xfrm>
        </p:spPr>
        <p:txBody>
          <a:bodyPr/>
          <a:lstStyle/>
          <a:p>
            <a:pPr marL="455613" indent="-455613"/>
            <a:r>
              <a:rPr lang="en-US" sz="2800" dirty="0" smtClean="0"/>
              <a:t>Given </a:t>
            </a:r>
          </a:p>
          <a:p>
            <a:pPr marL="917575" lvl="1"/>
            <a:r>
              <a:rPr lang="en-US" sz="2400" dirty="0" smtClean="0"/>
              <a:t>a </a:t>
            </a:r>
            <a:r>
              <a:rPr lang="de-DE" sz="2400" dirty="0" smtClean="0"/>
              <a:t>logical description of the </a:t>
            </a:r>
            <a:r>
              <a:rPr lang="en-US" sz="2400" b="1" dirty="0" smtClean="0">
                <a:solidFill>
                  <a:srgbClr val="FF3300"/>
                </a:solidFill>
              </a:rPr>
              <a:t>initial situation</a:t>
            </a:r>
            <a:r>
              <a:rPr lang="en-US" sz="2400" dirty="0" smtClean="0"/>
              <a:t>,</a:t>
            </a:r>
          </a:p>
          <a:p>
            <a:pPr marL="917575" lvl="1"/>
            <a:r>
              <a:rPr lang="en-US" sz="2400" dirty="0" smtClean="0"/>
              <a:t>a </a:t>
            </a:r>
            <a:r>
              <a:rPr lang="de-DE" sz="2400" dirty="0" smtClean="0"/>
              <a:t>logical </a:t>
            </a:r>
            <a:r>
              <a:rPr lang="en-US" sz="2400" dirty="0" smtClean="0"/>
              <a:t>description of the </a:t>
            </a:r>
            <a:r>
              <a:rPr lang="en-US" sz="2400" b="1" dirty="0" smtClean="0">
                <a:solidFill>
                  <a:srgbClr val="FF3300"/>
                </a:solidFill>
              </a:rPr>
              <a:t>goal conditions</a:t>
            </a:r>
            <a:r>
              <a:rPr lang="en-US" sz="2400" dirty="0" smtClean="0"/>
              <a:t>, and</a:t>
            </a:r>
          </a:p>
          <a:p>
            <a:pPr marL="917575" lvl="1"/>
            <a:r>
              <a:rPr lang="en-US" sz="2400" dirty="0" smtClean="0"/>
              <a:t>a </a:t>
            </a:r>
            <a:r>
              <a:rPr lang="de-DE" sz="2400" dirty="0" smtClean="0"/>
              <a:t>logical </a:t>
            </a:r>
            <a:r>
              <a:rPr lang="en-US" sz="2400" dirty="0" smtClean="0"/>
              <a:t>description </a:t>
            </a:r>
            <a:r>
              <a:rPr lang="de-DE" sz="2400" dirty="0" smtClean="0"/>
              <a:t> of a </a:t>
            </a:r>
            <a:r>
              <a:rPr lang="en-US" sz="2400" dirty="0" smtClean="0"/>
              <a:t>set of </a:t>
            </a:r>
            <a:r>
              <a:rPr lang="en-US" sz="2400" b="1" dirty="0" smtClean="0">
                <a:solidFill>
                  <a:srgbClr val="FF3300"/>
                </a:solidFill>
              </a:rPr>
              <a:t>possible actions</a:t>
            </a:r>
            <a:r>
              <a:rPr lang="en-US" sz="2400" dirty="0" smtClean="0"/>
              <a:t>,</a:t>
            </a:r>
          </a:p>
          <a:p>
            <a:pPr marL="917575" lvl="1"/>
            <a:endParaRPr lang="en-US" sz="2400" dirty="0" smtClean="0"/>
          </a:p>
          <a:p>
            <a:pPr marL="455613" indent="-455613"/>
            <a:r>
              <a:rPr lang="en-US" sz="2800" dirty="0"/>
              <a:t>F</a:t>
            </a:r>
            <a:r>
              <a:rPr lang="en-US" sz="2800" dirty="0" smtClean="0"/>
              <a:t>ind </a:t>
            </a:r>
          </a:p>
          <a:p>
            <a:pPr marL="917575" lvl="1"/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3300"/>
                </a:solidFill>
              </a:rPr>
              <a:t>sequence of actions</a:t>
            </a:r>
            <a:r>
              <a:rPr lang="en-US" sz="2400" dirty="0" smtClean="0"/>
              <a:t> (a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plan </a:t>
            </a:r>
            <a:r>
              <a:rPr lang="en-US" sz="2400" b="1" dirty="0" smtClean="0"/>
              <a:t>of actions</a:t>
            </a:r>
            <a:r>
              <a:rPr lang="en-US" sz="2400" dirty="0" smtClean="0"/>
              <a:t>) that brings us from the initial situation to a situation in which the goal conditions hold.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D.  Weld, D. Fox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B44C-16CE-4CC5-8214-61FB831824F4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2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FB792-B887-4952-810B-9F03E29BEE84}" type="slidenum">
              <a:rPr lang="en-US"/>
              <a:pPr/>
              <a:t>60</a:t>
            </a:fld>
            <a:endParaRPr lang="en-US"/>
          </a:p>
        </p:txBody>
      </p:sp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Idea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a plan of length n exists</a:t>
            </a:r>
          </a:p>
          <a:p>
            <a:r>
              <a:rPr lang="en-US"/>
              <a:t>Encode this hypothesis in SAT</a:t>
            </a:r>
          </a:p>
          <a:p>
            <a:pPr lvl="1"/>
            <a:r>
              <a:rPr lang="en-US"/>
              <a:t>Init state true at t</a:t>
            </a:r>
            <a:r>
              <a:rPr lang="en-US" baseline="-25000"/>
              <a:t>0</a:t>
            </a:r>
          </a:p>
          <a:p>
            <a:pPr lvl="1"/>
            <a:r>
              <a:rPr lang="en-US"/>
              <a:t>Goal true at T</a:t>
            </a:r>
            <a:r>
              <a:rPr lang="en-US" baseline="-25000"/>
              <a:t>n</a:t>
            </a:r>
          </a:p>
          <a:p>
            <a:pPr lvl="1"/>
            <a:r>
              <a:rPr lang="en-US"/>
              <a:t>Actions imply effects, etc</a:t>
            </a:r>
          </a:p>
          <a:p>
            <a:r>
              <a:rPr lang="en-US"/>
              <a:t>Look for </a:t>
            </a:r>
            <a:r>
              <a:rPr lang="en-US" b="1"/>
              <a:t>satisfying</a:t>
            </a:r>
            <a:r>
              <a:rPr lang="en-US"/>
              <a:t> assignment</a:t>
            </a:r>
          </a:p>
          <a:p>
            <a:r>
              <a:rPr lang="en-US"/>
              <a:t>Decode into plan</a:t>
            </a:r>
          </a:p>
        </p:txBody>
      </p:sp>
      <p:sp>
        <p:nvSpPr>
          <p:cNvPr id="1091588" name="Rectangle 4"/>
          <p:cNvSpPr>
            <a:spLocks noChangeArrowheads="1"/>
          </p:cNvSpPr>
          <p:nvPr/>
        </p:nvSpPr>
        <p:spPr bwMode="auto">
          <a:xfrm>
            <a:off x="152400" y="57150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0">
                <a:solidFill>
                  <a:srgbClr val="FF3300"/>
                </a:solidFill>
              </a:rPr>
              <a:t>RISC: The Revolutionary Excitement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2940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38D231-9BC1-4B93-A80C-03C7FEFD06D6}" type="slidenum">
              <a:rPr lang="en-US"/>
              <a:pPr/>
              <a:t>61</a:t>
            </a:fld>
            <a:endParaRPr lang="en-US"/>
          </a:p>
        </p:txBody>
      </p:sp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Axioms</a:t>
            </a:r>
          </a:p>
        </p:txBody>
      </p:sp>
      <p:graphicFrame>
        <p:nvGraphicFramePr>
          <p:cNvPr id="1171495" name="Group 39"/>
          <p:cNvGraphicFramePr>
            <a:graphicFrameLocks noGrp="1"/>
          </p:cNvGraphicFramePr>
          <p:nvPr>
            <p:ph type="tbl" idx="1"/>
          </p:nvPr>
        </p:nvGraphicFramePr>
        <p:xfrm>
          <a:off x="231775" y="1306513"/>
          <a:ext cx="8680450" cy="4472306"/>
        </p:xfrm>
        <a:graphic>
          <a:graphicData uri="http://schemas.openxmlformats.org/drawingml/2006/table">
            <a:tbl>
              <a:tblPr/>
              <a:tblGrid>
                <a:gridCol w="2662238"/>
                <a:gridCol w="6018212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Axiom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Description / 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Init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initial state holds at t=0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Goal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goal holds at t=2n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P,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Paint(A,Red,t)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Block(A, t-1)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Paint(A,Red,t)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 Color(A, Red, t+1)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Frame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Classical / Explanatory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At-least-one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Act1(…, 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Act2(…, 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Exclude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Act1(…, t)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 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Act2(…, 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1496" name="Rectangle 40"/>
          <p:cNvSpPr>
            <a:spLocks noChangeArrowheads="1"/>
          </p:cNvSpPr>
          <p:nvPr/>
        </p:nvSpPr>
        <p:spPr bwMode="auto">
          <a:xfrm>
            <a:off x="2894013" y="4119563"/>
            <a:ext cx="6018212" cy="1660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47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9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7FD9EA-818F-4E8D-9991-B2BCC6564F12}" type="slidenum">
              <a:rPr lang="en-US"/>
              <a:pPr/>
              <a:t>62</a:t>
            </a:fld>
            <a:endParaRPr lang="en-US"/>
          </a:p>
        </p:txBody>
      </p:sp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Space of Encodings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Action Representations</a:t>
            </a:r>
          </a:p>
          <a:p>
            <a:pPr lvl="1"/>
            <a:r>
              <a:rPr lang="en-US"/>
              <a:t>Regular</a:t>
            </a:r>
          </a:p>
          <a:p>
            <a:pPr lvl="1"/>
            <a:r>
              <a:rPr lang="en-US"/>
              <a:t>Simply-Split</a:t>
            </a:r>
          </a:p>
          <a:p>
            <a:pPr lvl="1"/>
            <a:r>
              <a:rPr lang="en-US"/>
              <a:t>Overloaded-Split</a:t>
            </a:r>
          </a:p>
          <a:p>
            <a:pPr lvl="1"/>
            <a:r>
              <a:rPr lang="en-US"/>
              <a:t>Bitwise</a:t>
            </a:r>
          </a:p>
          <a:p>
            <a:r>
              <a:rPr lang="en-US"/>
              <a:t>Frame Axioms</a:t>
            </a:r>
          </a:p>
          <a:p>
            <a:pPr lvl="1"/>
            <a:r>
              <a:rPr lang="en-US"/>
              <a:t>Classical</a:t>
            </a:r>
          </a:p>
          <a:p>
            <a:pPr lvl="1"/>
            <a:r>
              <a:rPr lang="en-US"/>
              <a:t>Explanitory</a:t>
            </a:r>
          </a:p>
        </p:txBody>
      </p:sp>
    </p:spTree>
    <p:extLst>
      <p:ext uri="{BB962C8B-B14F-4D97-AF65-F5344CB8AC3E}">
        <p14:creationId xmlns:p14="http://schemas.microsoft.com/office/powerpoint/2010/main" xmlns="" val="19806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847D-B9EE-4DA0-9643-33BAB676E280}" type="slidenum">
              <a:rPr lang="en-US"/>
              <a:pPr/>
              <a:t>63</a:t>
            </a:fld>
            <a:endParaRPr lang="en-US"/>
          </a:p>
        </p:txBody>
      </p:sp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Axioms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" y="1306513"/>
            <a:ext cx="9144000" cy="2352675"/>
          </a:xfrm>
        </p:spPr>
        <p:txBody>
          <a:bodyPr/>
          <a:lstStyle/>
          <a:p>
            <a:r>
              <a:rPr lang="en-US"/>
              <a:t>Classical</a:t>
            </a:r>
          </a:p>
          <a:p>
            <a:pPr lvl="1"/>
            <a:r>
              <a:rPr lang="en-US">
                <a:sym typeface="Symbol" pitchFamily="18" charset="2"/>
              </a:rPr>
              <a:t>P, A, t  if   P@t-1  </a:t>
            </a:r>
          </a:p>
          <a:p>
            <a:pPr lvl="1"/>
            <a:r>
              <a:rPr lang="en-US">
                <a:sym typeface="Symbol" pitchFamily="18" charset="2"/>
              </a:rPr>
              <a:t>                   A@t      </a:t>
            </a:r>
          </a:p>
          <a:p>
            <a:pPr lvl="1"/>
            <a:r>
              <a:rPr lang="en-US">
                <a:sym typeface="Symbol" pitchFamily="18" charset="2"/>
              </a:rPr>
              <a:t>                   A doesn’t affect P </a:t>
            </a:r>
          </a:p>
          <a:p>
            <a:pPr lvl="1"/>
            <a:r>
              <a:rPr lang="en-US">
                <a:sym typeface="Symbol" pitchFamily="18" charset="2"/>
              </a:rPr>
              <a:t>              then P@t+1</a:t>
            </a:r>
          </a:p>
        </p:txBody>
      </p:sp>
      <p:sp>
        <p:nvSpPr>
          <p:cNvPr id="1095684" name="Rectangle 4"/>
          <p:cNvSpPr>
            <a:spLocks noChangeArrowheads="1"/>
          </p:cNvSpPr>
          <p:nvPr/>
        </p:nvSpPr>
        <p:spPr bwMode="auto">
          <a:xfrm>
            <a:off x="41275" y="3813175"/>
            <a:ext cx="91440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r>
              <a:rPr lang="en-US" sz="3200" b="0">
                <a:solidFill>
                  <a:srgbClr val="0033CC"/>
                </a:solidFill>
              </a:rPr>
              <a:t>Explanatory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>
                <a:sym typeface="Symbol" pitchFamily="18" charset="2"/>
              </a:rPr>
              <a:t>P, A, t  if   P@t-1   P@t+1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>
                <a:sym typeface="Symbol" pitchFamily="18" charset="2"/>
              </a:rPr>
              <a:t>              then A</a:t>
            </a:r>
            <a:r>
              <a:rPr lang="en-US" sz="2800" b="0" baseline="-25000">
                <a:sym typeface="Symbol" pitchFamily="18" charset="2"/>
              </a:rPr>
              <a:t>1</a:t>
            </a:r>
            <a:r>
              <a:rPr lang="en-US" sz="2800" b="0">
                <a:sym typeface="Symbol" pitchFamily="18" charset="2"/>
              </a:rPr>
              <a:t>@t  A</a:t>
            </a:r>
            <a:r>
              <a:rPr lang="en-US" sz="2800" b="0" baseline="-25000">
                <a:sym typeface="Symbol" pitchFamily="18" charset="2"/>
              </a:rPr>
              <a:t>2</a:t>
            </a:r>
            <a:r>
              <a:rPr lang="en-US" sz="2800" b="0">
                <a:sym typeface="Symbol" pitchFamily="18" charset="2"/>
              </a:rPr>
              <a:t>@t  …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>
                <a:sym typeface="Symbol" pitchFamily="18" charset="2"/>
              </a:rPr>
              <a:t>                    forall A</a:t>
            </a:r>
            <a:r>
              <a:rPr lang="en-US" sz="2800" b="0" baseline="-25000">
                <a:sym typeface="Symbol" pitchFamily="18" charset="2"/>
              </a:rPr>
              <a:t>i</a:t>
            </a:r>
            <a:r>
              <a:rPr lang="en-US" sz="2800" b="0">
                <a:sym typeface="Symbol" pitchFamily="18" charset="2"/>
              </a:rPr>
              <a:t> that </a:t>
            </a:r>
            <a:r>
              <a:rPr lang="en-US" sz="2800" b="0" i="1">
                <a:sym typeface="Symbol" pitchFamily="18" charset="2"/>
              </a:rPr>
              <a:t>do</a:t>
            </a:r>
            <a:r>
              <a:rPr lang="en-US" sz="2800" b="0">
                <a:sym typeface="Symbol" pitchFamily="18" charset="2"/>
              </a:rPr>
              <a:t> affect P</a:t>
            </a:r>
          </a:p>
        </p:txBody>
      </p:sp>
      <p:sp>
        <p:nvSpPr>
          <p:cNvPr id="1095685" name="Rectangle 5"/>
          <p:cNvSpPr>
            <a:spLocks noChangeArrowheads="1"/>
          </p:cNvSpPr>
          <p:nvPr/>
        </p:nvSpPr>
        <p:spPr bwMode="auto">
          <a:xfrm>
            <a:off x="-266700" y="4273550"/>
            <a:ext cx="7988300" cy="21510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78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5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79257D-EB13-402C-BADC-1D54F5FEDAC2}" type="slidenum">
              <a:rPr lang="en-US"/>
              <a:pPr/>
              <a:t>64</a:t>
            </a:fld>
            <a:endParaRPr lang="en-US"/>
          </a:p>
        </p:txBody>
      </p:sp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chemeClr val="accent2"/>
                </a:solidFill>
              </a:rPr>
              <a:t>Action Representation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94659" name="Line 3"/>
          <p:cNvSpPr>
            <a:spLocks noChangeShapeType="1"/>
          </p:cNvSpPr>
          <p:nvPr/>
        </p:nvSpPr>
        <p:spPr bwMode="auto">
          <a:xfrm>
            <a:off x="625475" y="892175"/>
            <a:ext cx="7620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94660" name="Group 4"/>
          <p:cNvGraphicFramePr>
            <a:graphicFrameLocks noGrp="1"/>
          </p:cNvGraphicFramePr>
          <p:nvPr>
            <p:ph type="tbl" idx="1"/>
          </p:nvPr>
        </p:nvGraphicFramePr>
        <p:xfrm>
          <a:off x="134938" y="2359025"/>
          <a:ext cx="8218487" cy="1039813"/>
        </p:xfrm>
        <a:graphic>
          <a:graphicData uri="http://schemas.openxmlformats.org/drawingml/2006/table">
            <a:tbl>
              <a:tblPr/>
              <a:tblGrid>
                <a:gridCol w="2540000"/>
                <a:gridCol w="3081337"/>
                <a:gridCol w="2597150"/>
              </a:tblGrid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fully-instantiated 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Paint-A-Red,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Paint-A-Blue,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Move-A-Table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4670" name="Group 14"/>
          <p:cNvGraphicFramePr>
            <a:graphicFrameLocks noGrp="1"/>
          </p:cNvGraphicFramePr>
          <p:nvPr/>
        </p:nvGraphicFramePr>
        <p:xfrm>
          <a:off x="134938" y="1577975"/>
          <a:ext cx="8186737" cy="776288"/>
        </p:xfrm>
        <a:graphic>
          <a:graphicData uri="http://schemas.openxmlformats.org/drawingml/2006/table">
            <a:tbl>
              <a:tblPr/>
              <a:tblGrid>
                <a:gridCol w="2571750"/>
                <a:gridCol w="3016250"/>
                <a:gridCol w="2598737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Representation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One Propositional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Variable 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4680" name="Group 24"/>
          <p:cNvGraphicFramePr>
            <a:graphicFrameLocks noGrp="1"/>
          </p:cNvGraphicFramePr>
          <p:nvPr/>
        </p:nvGraphicFramePr>
        <p:xfrm>
          <a:off x="134938" y="3494088"/>
          <a:ext cx="8201025" cy="779463"/>
        </p:xfrm>
        <a:graphic>
          <a:graphicData uri="http://schemas.openxmlformats.org/drawingml/2006/table">
            <a:tbl>
              <a:tblPr/>
              <a:tblGrid>
                <a:gridCol w="2573337"/>
                <a:gridCol w="3054350"/>
                <a:gridCol w="2573338"/>
              </a:tblGrid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Simply-split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fully-instantiated action’s argument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Paint-Arg1-A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Paint-Arg2-Red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4690" name="Group 34"/>
          <p:cNvGraphicFramePr>
            <a:graphicFrameLocks noGrp="1"/>
          </p:cNvGraphicFramePr>
          <p:nvPr/>
        </p:nvGraphicFramePr>
        <p:xfrm>
          <a:off x="130175" y="4273550"/>
          <a:ext cx="8191500" cy="800100"/>
        </p:xfrm>
        <a:graphic>
          <a:graphicData uri="http://schemas.openxmlformats.org/drawingml/2006/table">
            <a:tbl>
              <a:tblPr/>
              <a:tblGrid>
                <a:gridCol w="2570163"/>
                <a:gridCol w="3051175"/>
                <a:gridCol w="2570162"/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Overloaded-split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fully-instantiated argument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Act-Paint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Arg1-A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Arg2-Red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94700" name="Group 44"/>
          <p:cNvGrpSpPr>
            <a:grpSpLocks/>
          </p:cNvGrpSpPr>
          <p:nvPr/>
        </p:nvGrpSpPr>
        <p:grpSpPr bwMode="auto">
          <a:xfrm>
            <a:off x="8229600" y="1603375"/>
            <a:ext cx="747713" cy="5045075"/>
            <a:chOff x="5184" y="768"/>
            <a:chExt cx="471" cy="3178"/>
          </a:xfrm>
        </p:grpSpPr>
        <p:sp>
          <p:nvSpPr>
            <p:cNvPr id="1094701" name="Line 45"/>
            <p:cNvSpPr>
              <a:spLocks noChangeShapeType="1"/>
            </p:cNvSpPr>
            <p:nvPr/>
          </p:nvSpPr>
          <p:spPr bwMode="auto">
            <a:xfrm>
              <a:off x="5424" y="1248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4702" name="Text Box 46"/>
            <p:cNvSpPr txBox="1">
              <a:spLocks noChangeArrowheads="1"/>
            </p:cNvSpPr>
            <p:nvPr/>
          </p:nvSpPr>
          <p:spPr bwMode="auto">
            <a:xfrm>
              <a:off x="5184" y="768"/>
              <a:ext cx="47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more</a:t>
              </a:r>
            </a:p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vars</a:t>
              </a:r>
            </a:p>
          </p:txBody>
        </p:sp>
        <p:sp>
          <p:nvSpPr>
            <p:cNvPr id="1094703" name="Text Box 47"/>
            <p:cNvSpPr txBox="1">
              <a:spLocks noChangeArrowheads="1"/>
            </p:cNvSpPr>
            <p:nvPr/>
          </p:nvSpPr>
          <p:spPr bwMode="auto">
            <a:xfrm>
              <a:off x="5184" y="3504"/>
              <a:ext cx="47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more</a:t>
              </a:r>
            </a:p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clses</a:t>
              </a:r>
            </a:p>
          </p:txBody>
        </p:sp>
      </p:grpSp>
      <p:graphicFrame>
        <p:nvGraphicFramePr>
          <p:cNvPr id="1094704" name="Group 48"/>
          <p:cNvGraphicFramePr>
            <a:graphicFrameLocks noGrp="1"/>
          </p:cNvGraphicFramePr>
          <p:nvPr/>
        </p:nvGraphicFramePr>
        <p:xfrm>
          <a:off x="130175" y="5087938"/>
          <a:ext cx="8224838" cy="701040"/>
        </p:xfrm>
        <a:graphic>
          <a:graphicData uri="http://schemas.openxmlformats.org/drawingml/2006/table">
            <a:tbl>
              <a:tblPr/>
              <a:tblGrid>
                <a:gridCol w="2573338"/>
                <a:gridCol w="3078162"/>
                <a:gridCol w="257333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Bitwise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Binary encodings of 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Bit1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Bit2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Bit3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4714" name="Text Box 58"/>
          <p:cNvSpPr txBox="1">
            <a:spLocks noChangeArrowheads="1"/>
          </p:cNvSpPr>
          <p:nvPr/>
        </p:nvSpPr>
        <p:spPr bwMode="auto">
          <a:xfrm>
            <a:off x="5773738" y="5907088"/>
            <a:ext cx="2209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200" b="0" i="1">
                <a:solidFill>
                  <a:srgbClr val="FF0000"/>
                </a:solidFill>
                <a:latin typeface="Times New Roman" pitchFamily="18" charset="0"/>
              </a:rPr>
              <a:t>Paint-A-Red = 5</a:t>
            </a:r>
          </a:p>
        </p:txBody>
      </p:sp>
    </p:spTree>
    <p:extLst>
      <p:ext uri="{BB962C8B-B14F-4D97-AF65-F5344CB8AC3E}">
        <p14:creationId xmlns:p14="http://schemas.microsoft.com/office/powerpoint/2010/main" xmlns="" val="37803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714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3059C-7919-4784-8621-1A6098FDFEF0}" type="slidenum">
              <a:rPr lang="en-US"/>
              <a:pPr/>
              <a:t>65</a:t>
            </a:fld>
            <a:endParaRPr lang="en-US"/>
          </a:p>
        </p:txBody>
      </p:sp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200"/>
              <a:t>Optimization 1: Factored Splitting</a:t>
            </a:r>
          </a:p>
        </p:txBody>
      </p:sp>
      <p:sp>
        <p:nvSpPr>
          <p:cNvPr id="1098755" name="Line 3"/>
          <p:cNvSpPr>
            <a:spLocks noChangeShapeType="1"/>
          </p:cNvSpPr>
          <p:nvPr/>
        </p:nvSpPr>
        <p:spPr bwMode="auto">
          <a:xfrm>
            <a:off x="762000" y="914400"/>
            <a:ext cx="7620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8756" name="Text Box 4"/>
          <p:cNvSpPr txBox="1">
            <a:spLocks noChangeArrowheads="1"/>
          </p:cNvSpPr>
          <p:nvPr/>
        </p:nvSpPr>
        <p:spPr bwMode="auto">
          <a:xfrm>
            <a:off x="762000" y="995363"/>
            <a:ext cx="8212138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0"/>
              <a:t>    - use partially-instantiated actions</a:t>
            </a:r>
          </a:p>
          <a:p>
            <a:pPr eaLnBrk="1" hangingPunct="1"/>
            <a:endParaRPr lang="en-US" sz="1000" b="0"/>
          </a:p>
          <a:p>
            <a:pPr eaLnBrk="1" hangingPunct="1"/>
            <a:r>
              <a:rPr lang="en-US" sz="2800" b="0"/>
              <a:t>HasColor-A-Blue-(t-1) ^ Paint-Arg1-B-t </a:t>
            </a:r>
            <a:r>
              <a:rPr lang="en-US" sz="2800" b="0">
                <a:cs typeface="Times New Roman" pitchFamily="18" charset="0"/>
              </a:rPr>
              <a:t>^</a:t>
            </a:r>
          </a:p>
          <a:p>
            <a:pPr eaLnBrk="1" hangingPunct="1"/>
            <a:r>
              <a:rPr lang="en-US" sz="2800" b="0">
                <a:cs typeface="Times New Roman" pitchFamily="18" charset="0"/>
              </a:rPr>
              <a:t>	</a:t>
            </a:r>
            <a:r>
              <a:rPr lang="en-US" sz="2800" b="0">
                <a:solidFill>
                  <a:srgbClr val="FF0000"/>
                </a:solidFill>
                <a:cs typeface="Times New Roman" pitchFamily="18" charset="0"/>
              </a:rPr>
              <a:t>Paint-Arg2-Red-t</a:t>
            </a:r>
            <a:r>
              <a:rPr lang="en-US" sz="2800" b="0">
                <a:cs typeface="Times New Roman" pitchFamily="18" charset="0"/>
              </a:rPr>
              <a:t> </a:t>
            </a:r>
            <a:r>
              <a:rPr lang="en-US" sz="2800" b="0">
                <a:cs typeface="Times New Roman" pitchFamily="18" charset="0"/>
                <a:sym typeface="Symbol" pitchFamily="18" charset="2"/>
              </a:rPr>
              <a:t> HasColor-A-Blue-(t+1)</a:t>
            </a:r>
            <a:endParaRPr lang="en-US" sz="2800" b="0"/>
          </a:p>
        </p:txBody>
      </p:sp>
      <p:graphicFrame>
        <p:nvGraphicFramePr>
          <p:cNvPr id="1098757" name="Group 5"/>
          <p:cNvGraphicFramePr>
            <a:graphicFrameLocks noGrp="1"/>
          </p:cNvGraphicFramePr>
          <p:nvPr>
            <p:ph type="tbl" idx="1"/>
          </p:nvPr>
        </p:nvGraphicFramePr>
        <p:xfrm>
          <a:off x="3362325" y="3975100"/>
          <a:ext cx="4308475" cy="2033588"/>
        </p:xfrm>
        <a:graphic>
          <a:graphicData uri="http://schemas.openxmlformats.org/drawingml/2006/table">
            <a:tbl>
              <a:tblPr/>
              <a:tblGrid>
                <a:gridCol w="2154238"/>
                <a:gridCol w="215423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8771" name="Group 19"/>
          <p:cNvGraphicFramePr>
            <a:graphicFrameLocks noGrp="1"/>
          </p:cNvGraphicFramePr>
          <p:nvPr/>
        </p:nvGraphicFramePr>
        <p:xfrm>
          <a:off x="3352800" y="3403600"/>
          <a:ext cx="4318000" cy="558800"/>
        </p:xfrm>
        <a:graphic>
          <a:graphicData uri="http://schemas.openxmlformats.org/drawingml/2006/table">
            <a:tbl>
              <a:tblPr/>
              <a:tblGrid>
                <a:gridCol w="2159000"/>
                <a:gridCol w="21590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Simple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Overloaded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8779" name="Group 27"/>
          <p:cNvGraphicFramePr>
            <a:graphicFrameLocks noGrp="1"/>
          </p:cNvGraphicFramePr>
          <p:nvPr/>
        </p:nvGraphicFramePr>
        <p:xfrm>
          <a:off x="1600200" y="3937000"/>
          <a:ext cx="1752600" cy="20574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Variables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Clauses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Literals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8789" name="Text Box 37"/>
          <p:cNvSpPr txBox="1">
            <a:spLocks noChangeArrowheads="1"/>
          </p:cNvSpPr>
          <p:nvPr/>
        </p:nvSpPr>
        <p:spPr bwMode="auto">
          <a:xfrm>
            <a:off x="1422400" y="3098800"/>
            <a:ext cx="1892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0" u="sng"/>
              <a:t>factored</a:t>
            </a:r>
            <a:endParaRPr lang="en-US" b="0"/>
          </a:p>
          <a:p>
            <a:pPr algn="ctr" eaLnBrk="1" hangingPunct="1"/>
            <a:r>
              <a:rPr lang="en-US" b="0"/>
              <a:t>unfactored</a:t>
            </a:r>
            <a:endParaRPr lang="en-US" b="0" u="sng"/>
          </a:p>
        </p:txBody>
      </p:sp>
      <p:sp>
        <p:nvSpPr>
          <p:cNvPr id="1098790" name="Text Box 38"/>
          <p:cNvSpPr txBox="1">
            <a:spLocks noChangeArrowheads="1"/>
          </p:cNvSpPr>
          <p:nvPr/>
        </p:nvSpPr>
        <p:spPr bwMode="auto">
          <a:xfrm>
            <a:off x="4038600" y="2825750"/>
            <a:ext cx="3487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0">
                <a:solidFill>
                  <a:srgbClr val="FF3399"/>
                </a:solidFill>
              </a:rPr>
              <a:t>Explanatory Frames</a:t>
            </a:r>
          </a:p>
        </p:txBody>
      </p:sp>
      <p:sp>
        <p:nvSpPr>
          <p:cNvPr id="1098791" name="Line 39"/>
          <p:cNvSpPr>
            <a:spLocks noChangeShapeType="1"/>
          </p:cNvSpPr>
          <p:nvPr/>
        </p:nvSpPr>
        <p:spPr bwMode="auto">
          <a:xfrm>
            <a:off x="1651000" y="3490913"/>
            <a:ext cx="1590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37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9" grpId="0"/>
      <p:bldP spid="1098790" grpId="0"/>
      <p:bldP spid="109879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4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43194-9FF2-4C58-A9DE-ABE1D23A3322}" type="slidenum">
              <a:rPr lang="en-US"/>
              <a:pPr/>
              <a:t>66</a:t>
            </a:fld>
            <a:endParaRPr lang="en-US"/>
          </a:p>
        </p:txBody>
      </p:sp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9148763" cy="1143000"/>
          </a:xfrm>
        </p:spPr>
        <p:txBody>
          <a:bodyPr/>
          <a:lstStyle/>
          <a:p>
            <a:r>
              <a:rPr lang="en-US" sz="3200"/>
              <a:t>Optimization 2: Types</a:t>
            </a:r>
          </a:p>
        </p:txBody>
      </p:sp>
      <p:sp>
        <p:nvSpPr>
          <p:cNvPr id="1099779" name="Line 3"/>
          <p:cNvSpPr>
            <a:spLocks noChangeShapeType="1"/>
          </p:cNvSpPr>
          <p:nvPr/>
        </p:nvSpPr>
        <p:spPr bwMode="auto">
          <a:xfrm>
            <a:off x="762000" y="914400"/>
            <a:ext cx="8224838" cy="15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9780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035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b="0"/>
              <a:t>A </a:t>
            </a:r>
            <a:r>
              <a:rPr lang="en-US" b="0" i="1">
                <a:solidFill>
                  <a:srgbClr val="FF0000"/>
                </a:solidFill>
              </a:rPr>
              <a:t>type</a:t>
            </a:r>
            <a:r>
              <a:rPr lang="en-US" b="0"/>
              <a:t> is a fluent which no actions affects.</a:t>
            </a:r>
          </a:p>
          <a:p>
            <a:pPr lvl="1" eaLnBrk="1" hangingPunct="1">
              <a:buFontTx/>
              <a:buChar char="•"/>
            </a:pPr>
            <a:r>
              <a:rPr lang="en-US" b="0"/>
              <a:t>type interference</a:t>
            </a:r>
          </a:p>
          <a:p>
            <a:pPr lvl="1" eaLnBrk="1" hangingPunct="1">
              <a:buFontTx/>
              <a:buChar char="•"/>
            </a:pPr>
            <a:r>
              <a:rPr lang="en-US" b="0"/>
              <a:t>prune impossible operator instantiations</a:t>
            </a:r>
          </a:p>
          <a:p>
            <a:pPr lvl="1" eaLnBrk="1" hangingPunct="1">
              <a:buFontTx/>
              <a:buChar char="•"/>
            </a:pPr>
            <a:r>
              <a:rPr lang="en-US" b="0"/>
              <a:t>type elimination</a:t>
            </a:r>
          </a:p>
        </p:txBody>
      </p:sp>
      <p:graphicFrame>
        <p:nvGraphicFramePr>
          <p:cNvPr id="1099781" name="Group 5"/>
          <p:cNvGraphicFramePr>
            <a:graphicFrameLocks noGrp="1"/>
          </p:cNvGraphicFramePr>
          <p:nvPr>
            <p:ph type="tbl" idx="1"/>
          </p:nvPr>
        </p:nvGraphicFramePr>
        <p:xfrm>
          <a:off x="2741613" y="5003800"/>
          <a:ext cx="6027737" cy="1143000"/>
        </p:xfrm>
        <a:graphic>
          <a:graphicData uri="http://schemas.openxmlformats.org/drawingml/2006/table">
            <a:tbl>
              <a:tblPr/>
              <a:tblGrid>
                <a:gridCol w="1343025"/>
                <a:gridCol w="1250950"/>
                <a:gridCol w="1820862"/>
                <a:gridCol w="16129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9798" name="Group 22"/>
          <p:cNvGraphicFramePr>
            <a:graphicFrameLocks noGrp="1"/>
          </p:cNvGraphicFramePr>
          <p:nvPr/>
        </p:nvGraphicFramePr>
        <p:xfrm>
          <a:off x="741363" y="5003800"/>
          <a:ext cx="2000250" cy="1143000"/>
        </p:xfrm>
        <a:graphic>
          <a:graphicData uri="http://schemas.openxmlformats.org/drawingml/2006/table">
            <a:tbl>
              <a:tblPr/>
              <a:tblGrid>
                <a:gridCol w="20002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Classical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Explanatory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9806" name="Text Box 30"/>
          <p:cNvSpPr txBox="1">
            <a:spLocks noChangeArrowheads="1"/>
          </p:cNvSpPr>
          <p:nvPr/>
        </p:nvSpPr>
        <p:spPr bwMode="auto">
          <a:xfrm>
            <a:off x="1001713" y="3632200"/>
            <a:ext cx="210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0" u="sng"/>
              <a:t>Type opts</a:t>
            </a:r>
            <a:endParaRPr lang="en-US" b="0"/>
          </a:p>
          <a:p>
            <a:pPr algn="ctr" eaLnBrk="1" hangingPunct="1"/>
            <a:r>
              <a:rPr lang="en-US" b="0"/>
              <a:t>No type opts</a:t>
            </a:r>
            <a:endParaRPr lang="en-US" b="0" u="sng"/>
          </a:p>
        </p:txBody>
      </p:sp>
      <p:graphicFrame>
        <p:nvGraphicFramePr>
          <p:cNvPr id="1099807" name="Group 31"/>
          <p:cNvGraphicFramePr>
            <a:graphicFrameLocks noGrp="1"/>
          </p:cNvGraphicFramePr>
          <p:nvPr/>
        </p:nvGraphicFramePr>
        <p:xfrm>
          <a:off x="752475" y="4470400"/>
          <a:ext cx="1989138" cy="508000"/>
        </p:xfrm>
        <a:graphic>
          <a:graphicData uri="http://schemas.openxmlformats.org/drawingml/2006/table">
            <a:tbl>
              <a:tblPr/>
              <a:tblGrid>
                <a:gridCol w="198913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Literals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9813" name="Line 37"/>
          <p:cNvSpPr>
            <a:spLocks noChangeShapeType="1"/>
          </p:cNvSpPr>
          <p:nvPr/>
        </p:nvSpPr>
        <p:spPr bwMode="auto">
          <a:xfrm flipV="1">
            <a:off x="8770938" y="4064000"/>
            <a:ext cx="0" cy="7683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99814" name="Group 38"/>
          <p:cNvGraphicFramePr>
            <a:graphicFrameLocks noGrp="1"/>
          </p:cNvGraphicFramePr>
          <p:nvPr/>
        </p:nvGraphicFramePr>
        <p:xfrm>
          <a:off x="2754313" y="4470400"/>
          <a:ext cx="6016625" cy="533400"/>
        </p:xfrm>
        <a:graphic>
          <a:graphicData uri="http://schemas.openxmlformats.org/drawingml/2006/table">
            <a:tbl>
              <a:tblPr/>
              <a:tblGrid>
                <a:gridCol w="1331912"/>
                <a:gridCol w="1228725"/>
                <a:gridCol w="1843088"/>
                <a:gridCol w="16129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Simple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Overloaded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Bitwise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914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8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79400"/>
            <a:ext cx="9144000" cy="609600"/>
          </a:xfrm>
        </p:spPr>
        <p:txBody>
          <a:bodyPr/>
          <a:lstStyle/>
          <a:p>
            <a:r>
              <a:rPr lang="en-US" sz="4000" smtClean="0"/>
              <a:t>Example: BlocksWorld</a:t>
            </a:r>
          </a:p>
        </p:txBody>
      </p:sp>
      <p:sp>
        <p:nvSpPr>
          <p:cNvPr id="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Daniel S. Weld</a:t>
            </a:r>
          </a:p>
        </p:txBody>
      </p:sp>
      <p:sp>
        <p:nvSpPr>
          <p:cNvPr id="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30CCE-6276-42C4-BF9E-C659A95C50B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7" name="Oval 3"/>
          <p:cNvSpPr>
            <a:spLocks noChangeArrowheads="1"/>
          </p:cNvSpPr>
          <p:nvPr/>
        </p:nvSpPr>
        <p:spPr bwMode="auto">
          <a:xfrm>
            <a:off x="533400" y="2895600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8" name="Group 4"/>
          <p:cNvGrpSpPr>
            <a:grpSpLocks/>
          </p:cNvGrpSpPr>
          <p:nvPr/>
        </p:nvGrpSpPr>
        <p:grpSpPr bwMode="auto">
          <a:xfrm>
            <a:off x="609600" y="3200400"/>
            <a:ext cx="1066800" cy="762000"/>
            <a:chOff x="576" y="3072"/>
            <a:chExt cx="672" cy="480"/>
          </a:xfrm>
        </p:grpSpPr>
        <p:sp>
          <p:nvSpPr>
            <p:cNvPr id="8217" name="Line 5"/>
            <p:cNvSpPr>
              <a:spLocks noChangeShapeType="1"/>
            </p:cNvSpPr>
            <p:nvPr/>
          </p:nvSpPr>
          <p:spPr bwMode="auto">
            <a:xfrm>
              <a:off x="576" y="350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8" name="Group 6"/>
            <p:cNvGrpSpPr>
              <a:grpSpLocks/>
            </p:cNvGrpSpPr>
            <p:nvPr/>
          </p:nvGrpSpPr>
          <p:grpSpPr bwMode="auto">
            <a:xfrm>
              <a:off x="624" y="3264"/>
              <a:ext cx="255" cy="288"/>
              <a:chOff x="528" y="3168"/>
              <a:chExt cx="255" cy="288"/>
            </a:xfrm>
          </p:grpSpPr>
          <p:sp>
            <p:nvSpPr>
              <p:cNvPr id="8225" name="Rectangle 7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Text Box 8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8219" name="Group 9"/>
            <p:cNvGrpSpPr>
              <a:grpSpLocks/>
            </p:cNvGrpSpPr>
            <p:nvPr/>
          </p:nvGrpSpPr>
          <p:grpSpPr bwMode="auto">
            <a:xfrm>
              <a:off x="624" y="3072"/>
              <a:ext cx="244" cy="288"/>
              <a:chOff x="528" y="3168"/>
              <a:chExt cx="244" cy="288"/>
            </a:xfrm>
          </p:grpSpPr>
          <p:sp>
            <p:nvSpPr>
              <p:cNvPr id="8223" name="Rectangle 1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Text Box 11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</a:p>
            </p:txBody>
          </p:sp>
        </p:grpSp>
        <p:grpSp>
          <p:nvGrpSpPr>
            <p:cNvPr id="8220" name="Group 12"/>
            <p:cNvGrpSpPr>
              <a:grpSpLocks/>
            </p:cNvGrpSpPr>
            <p:nvPr/>
          </p:nvGrpSpPr>
          <p:grpSpPr bwMode="auto">
            <a:xfrm>
              <a:off x="912" y="3264"/>
              <a:ext cx="244" cy="288"/>
              <a:chOff x="528" y="3168"/>
              <a:chExt cx="244" cy="288"/>
            </a:xfrm>
          </p:grpSpPr>
          <p:sp>
            <p:nvSpPr>
              <p:cNvPr id="8221" name="Rectangle 1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44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Text Box 14"/>
              <p:cNvSpPr txBox="1">
                <a:spLocks noChangeArrowheads="1"/>
              </p:cNvSpPr>
              <p:nvPr/>
            </p:nvSpPr>
            <p:spPr bwMode="auto">
              <a:xfrm>
                <a:off x="528" y="316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B</a:t>
                </a:r>
              </a:p>
            </p:txBody>
          </p:sp>
        </p:grpSp>
      </p:grpSp>
      <p:grpSp>
        <p:nvGrpSpPr>
          <p:cNvPr id="8199" name="Group 15"/>
          <p:cNvGrpSpPr>
            <a:grpSpLocks/>
          </p:cNvGrpSpPr>
          <p:nvPr/>
        </p:nvGrpSpPr>
        <p:grpSpPr bwMode="auto">
          <a:xfrm>
            <a:off x="914400" y="2895600"/>
            <a:ext cx="381000" cy="152400"/>
            <a:chOff x="816" y="3120"/>
            <a:chExt cx="240" cy="96"/>
          </a:xfrm>
        </p:grpSpPr>
        <p:sp>
          <p:nvSpPr>
            <p:cNvPr id="8212" name="Line 16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17"/>
            <p:cNvSpPr>
              <a:spLocks noChangeShapeType="1"/>
            </p:cNvSpPr>
            <p:nvPr/>
          </p:nvSpPr>
          <p:spPr bwMode="auto">
            <a:xfrm flipV="1">
              <a:off x="1056" y="3168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18"/>
            <p:cNvSpPr>
              <a:spLocks noChangeShapeType="1"/>
            </p:cNvSpPr>
            <p:nvPr/>
          </p:nvSpPr>
          <p:spPr bwMode="auto">
            <a:xfrm>
              <a:off x="816" y="316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19"/>
            <p:cNvSpPr>
              <a:spLocks noChangeShapeType="1"/>
            </p:cNvSpPr>
            <p:nvPr/>
          </p:nvSpPr>
          <p:spPr bwMode="auto">
            <a:xfrm>
              <a:off x="960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0"/>
            <p:cNvSpPr>
              <a:spLocks noChangeShapeType="1"/>
            </p:cNvSpPr>
            <p:nvPr/>
          </p:nvSpPr>
          <p:spPr bwMode="auto">
            <a:xfrm>
              <a:off x="912" y="312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0" name="Oval 75"/>
          <p:cNvSpPr>
            <a:spLocks noChangeArrowheads="1"/>
          </p:cNvSpPr>
          <p:nvPr/>
        </p:nvSpPr>
        <p:spPr bwMode="auto">
          <a:xfrm>
            <a:off x="7772400" y="2857500"/>
            <a:ext cx="11430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76"/>
          <p:cNvSpPr>
            <a:spLocks noChangeShapeType="1"/>
          </p:cNvSpPr>
          <p:nvPr/>
        </p:nvSpPr>
        <p:spPr bwMode="auto">
          <a:xfrm>
            <a:off x="7924800" y="40005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2" name="Group 77"/>
          <p:cNvGrpSpPr>
            <a:grpSpLocks/>
          </p:cNvGrpSpPr>
          <p:nvPr/>
        </p:nvGrpSpPr>
        <p:grpSpPr bwMode="auto">
          <a:xfrm>
            <a:off x="8077200" y="3619500"/>
            <a:ext cx="387350" cy="457200"/>
            <a:chOff x="528" y="3168"/>
            <a:chExt cx="244" cy="288"/>
          </a:xfrm>
        </p:grpSpPr>
        <p:sp>
          <p:nvSpPr>
            <p:cNvPr id="8210" name="Rectangle 78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Text Box 79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8203" name="Group 80"/>
          <p:cNvGrpSpPr>
            <a:grpSpLocks/>
          </p:cNvGrpSpPr>
          <p:nvPr/>
        </p:nvGrpSpPr>
        <p:grpSpPr bwMode="auto">
          <a:xfrm>
            <a:off x="8077200" y="3314700"/>
            <a:ext cx="387350" cy="457200"/>
            <a:chOff x="528" y="3168"/>
            <a:chExt cx="244" cy="288"/>
          </a:xfrm>
        </p:grpSpPr>
        <p:sp>
          <p:nvSpPr>
            <p:cNvPr id="8208" name="Rectangle 81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82"/>
            <p:cNvSpPr txBox="1">
              <a:spLocks noChangeArrowheads="1"/>
            </p:cNvSpPr>
            <p:nvPr/>
          </p:nvSpPr>
          <p:spPr bwMode="auto">
            <a:xfrm>
              <a:off x="528" y="316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8204" name="Group 83"/>
          <p:cNvGrpSpPr>
            <a:grpSpLocks/>
          </p:cNvGrpSpPr>
          <p:nvPr/>
        </p:nvGrpSpPr>
        <p:grpSpPr bwMode="auto">
          <a:xfrm>
            <a:off x="8077200" y="3009900"/>
            <a:ext cx="404813" cy="457200"/>
            <a:chOff x="528" y="3168"/>
            <a:chExt cx="255" cy="288"/>
          </a:xfrm>
        </p:grpSpPr>
        <p:sp>
          <p:nvSpPr>
            <p:cNvPr id="8206" name="Rectangle 84"/>
            <p:cNvSpPr>
              <a:spLocks noChangeArrowheads="1"/>
            </p:cNvSpPr>
            <p:nvPr/>
          </p:nvSpPr>
          <p:spPr bwMode="auto">
            <a:xfrm>
              <a:off x="576" y="3216"/>
              <a:ext cx="14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Text Box 85"/>
            <p:cNvSpPr txBox="1">
              <a:spLocks noChangeArrowheads="1"/>
            </p:cNvSpPr>
            <p:nvPr/>
          </p:nvSpPr>
          <p:spPr bwMode="auto">
            <a:xfrm>
              <a:off x="528" y="316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</p:grpSp>
      <p:cxnSp>
        <p:nvCxnSpPr>
          <p:cNvPr id="8205" name="Straight Arrow Connector 96"/>
          <p:cNvCxnSpPr>
            <a:cxnSpLocks noChangeShapeType="1"/>
          </p:cNvCxnSpPr>
          <p:nvPr/>
        </p:nvCxnSpPr>
        <p:spPr bwMode="auto">
          <a:xfrm>
            <a:off x="2324100" y="3581400"/>
            <a:ext cx="4800600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6368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Input: </a:t>
            </a:r>
            <a:br>
              <a:rPr lang="en-US" smtClean="0"/>
            </a:br>
            <a:r>
              <a:rPr lang="en-US" smtClean="0"/>
              <a:t>State Variables/Propositions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smtClean="0">
                <a:latin typeface="Palatino" pitchFamily="18" charset="0"/>
              </a:rPr>
              <a:t>Types: block --- a, b, c</a:t>
            </a:r>
          </a:p>
          <a:p>
            <a:pPr marL="342900" lvl="1" indent="-342900">
              <a:buFontTx/>
              <a:buChar char="•"/>
            </a:pPr>
            <a:r>
              <a:rPr lang="en-US" sz="2400" b="1" smtClean="0">
                <a:latin typeface="Palatino" pitchFamily="18" charset="0"/>
              </a:rPr>
              <a:t>(on-table a) (on-table b) (on-table c)</a:t>
            </a:r>
          </a:p>
          <a:p>
            <a:pPr marL="342900" lvl="1" indent="-342900">
              <a:buFontTx/>
              <a:buChar char="•"/>
            </a:pPr>
            <a:r>
              <a:rPr lang="en-US" sz="2400" b="1" smtClean="0">
                <a:latin typeface="Palatino" pitchFamily="18" charset="0"/>
              </a:rPr>
              <a:t>(clear a)  (clear b) (clear c) </a:t>
            </a:r>
          </a:p>
          <a:p>
            <a:pPr marL="342900" lvl="1" indent="-342900">
              <a:buFontTx/>
              <a:buChar char="•"/>
            </a:pPr>
            <a:r>
              <a:rPr lang="en-US" sz="2400" b="1" smtClean="0">
                <a:latin typeface="Palatino" pitchFamily="18" charset="0"/>
              </a:rPr>
              <a:t>(arm-empty) </a:t>
            </a:r>
          </a:p>
          <a:p>
            <a:pPr marL="342900" lvl="1" indent="-342900">
              <a:buFontTx/>
              <a:buChar char="•"/>
            </a:pPr>
            <a:r>
              <a:rPr lang="en-US" sz="2400" b="1" smtClean="0">
                <a:latin typeface="Palatino" pitchFamily="18" charset="0"/>
              </a:rPr>
              <a:t>(holding a) (holding b) (holding c)</a:t>
            </a:r>
          </a:p>
          <a:p>
            <a:pPr marL="342900" lvl="1" indent="-342900">
              <a:buFontTx/>
              <a:buChar char="•"/>
            </a:pPr>
            <a:r>
              <a:rPr lang="en-US" sz="2400" b="1" smtClean="0">
                <a:latin typeface="Palatino" pitchFamily="18" charset="0"/>
              </a:rPr>
              <a:t>(on a b) (on a c) (on b a) (on b c) (on c a) (on c b)</a:t>
            </a:r>
          </a:p>
          <a:p>
            <a:pPr marL="342900" lvl="1" indent="-342900">
              <a:buFontTx/>
              <a:buChar char="•"/>
            </a:pPr>
            <a:endParaRPr lang="en-US" sz="2400" b="1" smtClean="0">
              <a:latin typeface="Palatino" pitchFamily="18" charset="0"/>
            </a:endParaRPr>
          </a:p>
          <a:p>
            <a:pPr marL="342900" lvl="1" indent="-342900">
              <a:buFontTx/>
              <a:buChar char="•"/>
            </a:pPr>
            <a:endParaRPr lang="en-US" sz="2400" b="1" smtClean="0">
              <a:latin typeface="Palatino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US" sz="2400" b="1" smtClean="0">
                <a:latin typeface="Palatino" pitchFamily="18" charset="0"/>
              </a:rPr>
              <a:t>(on-table ?b); clear (?b) </a:t>
            </a:r>
          </a:p>
          <a:p>
            <a:pPr marL="342900" lvl="1" indent="-342900">
              <a:buFontTx/>
              <a:buChar char="•"/>
            </a:pPr>
            <a:r>
              <a:rPr lang="en-US" sz="2400" b="1" smtClean="0">
                <a:latin typeface="Palatino" pitchFamily="18" charset="0"/>
              </a:rPr>
              <a:t>(arm-empty); holding (?b)</a:t>
            </a:r>
          </a:p>
          <a:p>
            <a:pPr marL="342900" lvl="1" indent="-342900">
              <a:buFontTx/>
              <a:buChar char="•"/>
            </a:pPr>
            <a:r>
              <a:rPr lang="en-US" sz="2400" b="1" smtClean="0">
                <a:latin typeface="Palatino" pitchFamily="18" charset="0"/>
              </a:rPr>
              <a:t>(on ?b1 ?b2)</a:t>
            </a: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D.  Weld, D. Fox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38EF1-52A2-4C49-AA75-2CED0E4836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9700" y="4457700"/>
            <a:ext cx="3924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No. of state variables =16</a:t>
            </a:r>
          </a:p>
          <a:p>
            <a:pPr eaLnBrk="1" hangingPunct="1"/>
            <a:r>
              <a:rPr lang="en-US"/>
              <a:t>No. of states = 2</a:t>
            </a:r>
            <a:r>
              <a:rPr lang="en-US" baseline="30000"/>
              <a:t>16</a:t>
            </a:r>
            <a:endParaRPr lang="en-US"/>
          </a:p>
          <a:p>
            <a:pPr eaLnBrk="1" hangingPunct="1"/>
            <a:r>
              <a:rPr lang="en-US"/>
              <a:t>No. of reachable states = ?</a:t>
            </a:r>
          </a:p>
        </p:txBody>
      </p:sp>
      <p:sp>
        <p:nvSpPr>
          <p:cNvPr id="2" name="TextBox 1"/>
          <p:cNvSpPr txBox="1"/>
          <p:nvPr/>
        </p:nvSpPr>
        <p:spPr>
          <a:xfrm rot="20493133">
            <a:off x="6325814" y="1597093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on-table(a)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120223" y="1458726"/>
            <a:ext cx="4977263" cy="703903"/>
          </a:xfrm>
          <a:custGeom>
            <a:avLst/>
            <a:gdLst>
              <a:gd name="connsiteX0" fmla="*/ 4977263 w 4977263"/>
              <a:gd name="connsiteY0" fmla="*/ 210417 h 703903"/>
              <a:gd name="connsiteX1" fmla="*/ 2778348 w 4977263"/>
              <a:gd name="connsiteY1" fmla="*/ 14474 h 703903"/>
              <a:gd name="connsiteX2" fmla="*/ 1878463 w 4977263"/>
              <a:gd name="connsiteY2" fmla="*/ 558760 h 703903"/>
              <a:gd name="connsiteX3" fmla="*/ 289148 w 4977263"/>
              <a:gd name="connsiteY3" fmla="*/ 609560 h 703903"/>
              <a:gd name="connsiteX4" fmla="*/ 6120 w 4977263"/>
              <a:gd name="connsiteY4" fmla="*/ 703903 h 70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7263" h="703903">
                <a:moveTo>
                  <a:pt x="4977263" y="210417"/>
                </a:moveTo>
                <a:cubicBezTo>
                  <a:pt x="4136039" y="83417"/>
                  <a:pt x="3294815" y="-43583"/>
                  <a:pt x="2778348" y="14474"/>
                </a:cubicBezTo>
                <a:cubicBezTo>
                  <a:pt x="2261881" y="72531"/>
                  <a:pt x="2293330" y="459579"/>
                  <a:pt x="1878463" y="558760"/>
                </a:cubicBezTo>
                <a:cubicBezTo>
                  <a:pt x="1463596" y="657941"/>
                  <a:pt x="601205" y="585369"/>
                  <a:pt x="289148" y="609560"/>
                </a:cubicBezTo>
                <a:cubicBezTo>
                  <a:pt x="-22909" y="633751"/>
                  <a:pt x="-8395" y="668827"/>
                  <a:pt x="6120" y="703903"/>
                </a:cubicBezTo>
              </a:path>
            </a:pathLst>
          </a:custGeom>
          <a:noFill/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19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Input: Actions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306513"/>
            <a:ext cx="5791200" cy="4114800"/>
          </a:xfrm>
        </p:spPr>
        <p:txBody>
          <a:bodyPr/>
          <a:lstStyle/>
          <a:p>
            <a:r>
              <a:rPr lang="en-US" sz="2400" b="1" smtClean="0">
                <a:latin typeface="Palatino" pitchFamily="18" charset="0"/>
              </a:rPr>
              <a:t>pickup a b,  pickup a c, …</a:t>
            </a:r>
          </a:p>
          <a:p>
            <a:endParaRPr lang="en-US" sz="2400" b="1" smtClean="0">
              <a:latin typeface="Palatino" pitchFamily="18" charset="0"/>
            </a:endParaRPr>
          </a:p>
          <a:p>
            <a:r>
              <a:rPr lang="en-US" sz="2400" b="1" smtClean="0">
                <a:latin typeface="Palatino" pitchFamily="18" charset="0"/>
              </a:rPr>
              <a:t>place a b,  place a c, …</a:t>
            </a:r>
          </a:p>
          <a:p>
            <a:endParaRPr lang="en-US" sz="2400" b="1" smtClean="0">
              <a:latin typeface="Palatino" pitchFamily="18" charset="0"/>
            </a:endParaRPr>
          </a:p>
          <a:p>
            <a:r>
              <a:rPr lang="en-US" sz="2400" b="1" smtClean="0">
                <a:latin typeface="Palatino" pitchFamily="18" charset="0"/>
              </a:rPr>
              <a:t>pickup-table a, pickup-table b, …</a:t>
            </a:r>
          </a:p>
          <a:p>
            <a:endParaRPr lang="en-US" sz="2400" b="1" smtClean="0">
              <a:latin typeface="Palatino" pitchFamily="18" charset="0"/>
            </a:endParaRPr>
          </a:p>
          <a:p>
            <a:r>
              <a:rPr lang="en-US" sz="2400" b="1" smtClean="0">
                <a:latin typeface="Palatino" pitchFamily="18" charset="0"/>
              </a:rPr>
              <a:t>place-table a, place-table b, …</a:t>
            </a: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D.  Weld, D. Fox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73057-DC8F-4A82-A4FD-C7516B3E08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638800" y="1295400"/>
            <a:ext cx="350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sz="2400" kern="0" dirty="0">
                <a:latin typeface="Palatino" pitchFamily="18" charset="0"/>
              </a:rPr>
              <a:t>pickup ?b1 ?b2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endParaRPr lang="en-US" sz="2400" kern="0" dirty="0">
              <a:latin typeface="Palatino" pitchFamily="18" charset="0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sz="2400" kern="0" dirty="0">
                <a:latin typeface="Palatino" pitchFamily="18" charset="0"/>
              </a:rPr>
              <a:t>place ?b1 ?b2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endParaRPr lang="en-US" sz="2400" kern="0" dirty="0">
              <a:latin typeface="Palatino" pitchFamily="18" charset="0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sz="2400" kern="0" dirty="0">
                <a:latin typeface="Palatino" pitchFamily="18" charset="0"/>
              </a:rPr>
              <a:t>pickup-table ?b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endParaRPr lang="en-US" sz="2400" kern="0" dirty="0">
              <a:latin typeface="Palatino" pitchFamily="18" charset="0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sz="2400" kern="0" dirty="0">
                <a:latin typeface="Palatino" pitchFamily="18" charset="0"/>
              </a:rPr>
              <a:t>place-table ?b</a:t>
            </a:r>
            <a:endParaRPr lang="en-US" sz="2400" b="0" kern="0" dirty="0"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0813" y="5257800"/>
            <a:ext cx="61229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Total: 6 + 6 + 3 + 3 = 18 “ground” actions</a:t>
            </a:r>
          </a:p>
          <a:p>
            <a:pPr eaLnBrk="1" hangingPunct="1"/>
            <a:r>
              <a:rPr lang="en-US" sz="2400"/>
              <a:t>Total: 4 action schemata</a:t>
            </a:r>
          </a:p>
        </p:txBody>
      </p:sp>
    </p:spTree>
    <p:extLst>
      <p:ext uri="{BB962C8B-B14F-4D97-AF65-F5344CB8AC3E}">
        <p14:creationId xmlns:p14="http://schemas.microsoft.com/office/powerpoint/2010/main" xmlns="" val="36866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32118</TotalTime>
  <Words>3087</Words>
  <Application>Microsoft Office PowerPoint</Application>
  <PresentationFormat>On-screen Show (4:3)</PresentationFormat>
  <Paragraphs>1028</Paragraphs>
  <Slides>66</Slides>
  <Notes>66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CSE 473  Automated Planning</vt:lpstr>
      <vt:lpstr>Popular Application</vt:lpstr>
      <vt:lpstr>Overview</vt:lpstr>
      <vt:lpstr>Planning &amp; Logic</vt:lpstr>
      <vt:lpstr>Logistics</vt:lpstr>
      <vt:lpstr>Planning</vt:lpstr>
      <vt:lpstr>Example: BlocksWorld</vt:lpstr>
      <vt:lpstr>Planning Input:  State Variables/Propositions</vt:lpstr>
      <vt:lpstr>Planning Input: Actions</vt:lpstr>
      <vt:lpstr>Planning Input: Actions (contd)</vt:lpstr>
      <vt:lpstr>Planning Input: Initial State</vt:lpstr>
      <vt:lpstr>Planning Input: Goal</vt:lpstr>
      <vt:lpstr>Planning vs. Problem-Solving ?</vt:lpstr>
      <vt:lpstr>One Planner Solves Many Domains “no code required”</vt:lpstr>
      <vt:lpstr>Specifying a Planning Problem</vt:lpstr>
      <vt:lpstr>Classical Planning</vt:lpstr>
      <vt:lpstr>Planning as Search</vt:lpstr>
      <vt:lpstr>Forward World-Space Search</vt:lpstr>
      <vt:lpstr>Forward State-Space Search</vt:lpstr>
      <vt:lpstr>Complexity of Planning</vt:lpstr>
      <vt:lpstr>Heuristics for State-Space Search</vt:lpstr>
      <vt:lpstr>Heuristics for State Space Search (contd)</vt:lpstr>
      <vt:lpstr>Backward Subgoal-Space Search </vt:lpstr>
      <vt:lpstr>Regression</vt:lpstr>
      <vt:lpstr>Regression Example</vt:lpstr>
      <vt:lpstr>Planning Graph: Basic idea</vt:lpstr>
      <vt:lpstr>The Planning Graph</vt:lpstr>
      <vt:lpstr>Regression search</vt:lpstr>
      <vt:lpstr>Planning Graphs</vt:lpstr>
      <vt:lpstr>Planning Graphs</vt:lpstr>
      <vt:lpstr>PG Example</vt:lpstr>
      <vt:lpstr>PG Example</vt:lpstr>
      <vt:lpstr>Graph Expansion</vt:lpstr>
      <vt:lpstr>PG Example</vt:lpstr>
      <vt:lpstr>PG Example</vt:lpstr>
      <vt:lpstr>Mutual Exclusion</vt:lpstr>
      <vt:lpstr>PG Example</vt:lpstr>
      <vt:lpstr>Mutual exclusion</vt:lpstr>
      <vt:lpstr>Cake example</vt:lpstr>
      <vt:lpstr>Cake example</vt:lpstr>
      <vt:lpstr>Cake example</vt:lpstr>
      <vt:lpstr>Dinner Date</vt:lpstr>
      <vt:lpstr>Planning Graph</vt:lpstr>
      <vt:lpstr>Are there any exclusions?</vt:lpstr>
      <vt:lpstr>Observation 1</vt:lpstr>
      <vt:lpstr>Observation 2</vt:lpstr>
      <vt:lpstr>Observation 3</vt:lpstr>
      <vt:lpstr>Observation 4</vt:lpstr>
      <vt:lpstr>Observation 5</vt:lpstr>
      <vt:lpstr>Properties of Planning Graph</vt:lpstr>
      <vt:lpstr>Heuristics based on Planning Graph</vt:lpstr>
      <vt:lpstr>FF</vt:lpstr>
      <vt:lpstr>SATPlan: Planning as SAT</vt:lpstr>
      <vt:lpstr>Constraints </vt:lpstr>
      <vt:lpstr>Planning Summary</vt:lpstr>
      <vt:lpstr>Generative Planning</vt:lpstr>
      <vt:lpstr>Input Representation</vt:lpstr>
      <vt:lpstr>Classical Planning</vt:lpstr>
      <vt:lpstr>Compilation to SAT</vt:lpstr>
      <vt:lpstr>The Idea</vt:lpstr>
      <vt:lpstr>Axioms</vt:lpstr>
      <vt:lpstr>Space of Encodings</vt:lpstr>
      <vt:lpstr>Frame Axioms</vt:lpstr>
      <vt:lpstr>Action Representation</vt:lpstr>
      <vt:lpstr>Optimization 1: Factored Splitting</vt:lpstr>
      <vt:lpstr>Optimization 2: Types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Shop Scheduling</dc:title>
  <dc:creator>friedman</dc:creator>
  <cp:lastModifiedBy>cse</cp:lastModifiedBy>
  <cp:revision>246</cp:revision>
  <cp:lastPrinted>1997-10-01T22:06:05Z</cp:lastPrinted>
  <dcterms:created xsi:type="dcterms:W3CDTF">1997-07-15T00:22:33Z</dcterms:created>
  <dcterms:modified xsi:type="dcterms:W3CDTF">2012-04-25T16:22:14Z</dcterms:modified>
</cp:coreProperties>
</file>