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41"/>
  </p:notesMasterIdLst>
  <p:handoutMasterIdLst>
    <p:handoutMasterId r:id="rId42"/>
  </p:handoutMasterIdLst>
  <p:sldIdLst>
    <p:sldId id="368" r:id="rId2"/>
    <p:sldId id="442" r:id="rId3"/>
    <p:sldId id="413" r:id="rId4"/>
    <p:sldId id="414" r:id="rId5"/>
    <p:sldId id="415" r:id="rId6"/>
    <p:sldId id="447" r:id="rId7"/>
    <p:sldId id="449" r:id="rId8"/>
    <p:sldId id="448" r:id="rId9"/>
    <p:sldId id="450" r:id="rId10"/>
    <p:sldId id="416" r:id="rId11"/>
    <p:sldId id="417" r:id="rId12"/>
    <p:sldId id="444" r:id="rId13"/>
    <p:sldId id="451" r:id="rId14"/>
    <p:sldId id="445" r:id="rId15"/>
    <p:sldId id="418" r:id="rId16"/>
    <p:sldId id="423" r:id="rId17"/>
    <p:sldId id="419" r:id="rId18"/>
    <p:sldId id="446" r:id="rId19"/>
    <p:sldId id="420" r:id="rId20"/>
    <p:sldId id="421" r:id="rId21"/>
    <p:sldId id="422" r:id="rId22"/>
    <p:sldId id="424" r:id="rId23"/>
    <p:sldId id="425" r:id="rId24"/>
    <p:sldId id="426" r:id="rId25"/>
    <p:sldId id="427" r:id="rId26"/>
    <p:sldId id="428" r:id="rId27"/>
    <p:sldId id="429" r:id="rId28"/>
    <p:sldId id="430" r:id="rId29"/>
    <p:sldId id="431" r:id="rId30"/>
    <p:sldId id="432" r:id="rId31"/>
    <p:sldId id="433" r:id="rId32"/>
    <p:sldId id="434" r:id="rId33"/>
    <p:sldId id="435" r:id="rId34"/>
    <p:sldId id="436" r:id="rId35"/>
    <p:sldId id="437" r:id="rId36"/>
    <p:sldId id="438" r:id="rId37"/>
    <p:sldId id="439" r:id="rId38"/>
    <p:sldId id="440" r:id="rId39"/>
    <p:sldId id="441" r:id="rId4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CC"/>
    <a:srgbClr val="D60093"/>
    <a:srgbClr val="99CCFF"/>
    <a:srgbClr val="9900CC"/>
    <a:srgbClr val="FFFF99"/>
    <a:srgbClr val="A7A7A7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21326" autoAdjust="0"/>
    <p:restoredTop sz="95230" autoAdjust="0"/>
  </p:normalViewPr>
  <p:slideViewPr>
    <p:cSldViewPr snapToObjects="1">
      <p:cViewPr varScale="1">
        <p:scale>
          <a:sx n="148" d="100"/>
          <a:sy n="148" d="100"/>
        </p:scale>
        <p:origin x="-1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38"/>
    </p:cViewPr>
  </p:sorterViewPr>
  <p:notesViewPr>
    <p:cSldViewPr snapToObjects="1">
      <p:cViewPr varScale="1">
        <p:scale>
          <a:sx n="67" d="100"/>
          <a:sy n="67" d="100"/>
        </p:scale>
        <p:origin x="-1656" y="-82"/>
      </p:cViewPr>
      <p:guideLst>
        <p:guide orient="horz" pos="3024"/>
        <p:guide pos="2304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88677" cy="47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89" tIns="47494" rIns="94989" bIns="47494" numCol="1" anchor="t" anchorCtr="0" compatLnSpc="1">
            <a:prstTxWarp prst="textNoShape">
              <a:avLst/>
            </a:prstTxWarp>
          </a:bodyPr>
          <a:lstStyle>
            <a:lvl1pPr defTabSz="950819">
              <a:defRPr sz="1200" b="0"/>
            </a:lvl1pPr>
          </a:lstStyle>
          <a:p>
            <a:endParaRPr lang="en-US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620" y="1"/>
            <a:ext cx="3188677" cy="47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89" tIns="47494" rIns="94989" bIns="47494" numCol="1" anchor="t" anchorCtr="0" compatLnSpc="1">
            <a:prstTxWarp prst="textNoShape">
              <a:avLst/>
            </a:prstTxWarp>
          </a:bodyPr>
          <a:lstStyle>
            <a:lvl1pPr algn="r" defTabSz="950819">
              <a:defRPr sz="1200" b="0"/>
            </a:lvl1pPr>
          </a:lstStyle>
          <a:p>
            <a:endParaRPr lang="en-US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3293"/>
            <a:ext cx="3188677" cy="47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89" tIns="47494" rIns="94989" bIns="47494" numCol="1" anchor="b" anchorCtr="0" compatLnSpc="1">
            <a:prstTxWarp prst="textNoShape">
              <a:avLst/>
            </a:prstTxWarp>
          </a:bodyPr>
          <a:lstStyle>
            <a:lvl1pPr defTabSz="950819">
              <a:defRPr sz="1200" b="0"/>
            </a:lvl1pPr>
          </a:lstStyle>
          <a:p>
            <a:endParaRPr lang="en-US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620" y="9143293"/>
            <a:ext cx="3188677" cy="47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89" tIns="47494" rIns="94989" bIns="47494" numCol="1" anchor="b" anchorCtr="0" compatLnSpc="1">
            <a:prstTxWarp prst="textNoShape">
              <a:avLst/>
            </a:prstTxWarp>
          </a:bodyPr>
          <a:lstStyle>
            <a:lvl1pPr algn="r" defTabSz="950819">
              <a:defRPr sz="1200" b="0"/>
            </a:lvl1pPr>
          </a:lstStyle>
          <a:p>
            <a:fld id="{F1B36130-D98E-4B3D-B4E1-5A584C938F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580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2" tIns="48296" rIns="96592" bIns="48296" numCol="1" anchor="t" anchorCtr="0" compatLnSpc="1">
            <a:prstTxWarp prst="textNoShape">
              <a:avLst/>
            </a:prstTxWarp>
          </a:bodyPr>
          <a:lstStyle>
            <a:lvl1pPr defTabSz="967442">
              <a:defRPr sz="1200" b="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620" y="0"/>
            <a:ext cx="3168580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2" tIns="48296" rIns="96592" bIns="48296" numCol="1" anchor="t" anchorCtr="0" compatLnSpc="1">
            <a:prstTxWarp prst="textNoShape">
              <a:avLst/>
            </a:prstTxWarp>
          </a:bodyPr>
          <a:lstStyle>
            <a:lvl1pPr algn="r" defTabSz="967442">
              <a:defRPr sz="1200" b="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59248"/>
            <a:ext cx="5365820" cy="4321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2" tIns="48296" rIns="96592" bIns="48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802"/>
            <a:ext cx="3168580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2" tIns="48296" rIns="96592" bIns="48296" numCol="1" anchor="b" anchorCtr="0" compatLnSpc="1">
            <a:prstTxWarp prst="textNoShape">
              <a:avLst/>
            </a:prstTxWarp>
          </a:bodyPr>
          <a:lstStyle>
            <a:lvl1pPr defTabSz="967442">
              <a:defRPr sz="1200" b="0"/>
            </a:lvl1pPr>
          </a:lstStyle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620" y="9121802"/>
            <a:ext cx="3168580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2" tIns="48296" rIns="96592" bIns="48296" numCol="1" anchor="b" anchorCtr="0" compatLnSpc="1">
            <a:prstTxWarp prst="textNoShape">
              <a:avLst/>
            </a:prstTxWarp>
          </a:bodyPr>
          <a:lstStyle>
            <a:lvl1pPr algn="r" defTabSz="967442">
              <a:defRPr sz="1200" b="0"/>
            </a:lvl1pPr>
          </a:lstStyle>
          <a:p>
            <a:fld id="{6DE3EE4B-3C7B-44EC-BFD0-A10EB9FB979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3F7D08-966C-42D1-AB40-786FB09DC5EF}" type="slidenum">
              <a:rPr lang="en-US"/>
              <a:pPr/>
              <a:t>1</a:t>
            </a:fld>
            <a:endParaRPr lang="en-US"/>
          </a:p>
        </p:txBody>
      </p:sp>
      <p:sp>
        <p:nvSpPr>
          <p:cNvPr id="9594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8413" y="727075"/>
            <a:ext cx="4779962" cy="3584575"/>
          </a:xfrm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16" y="4559247"/>
            <a:ext cx="5367494" cy="4319549"/>
          </a:xfrm>
        </p:spPr>
        <p:txBody>
          <a:bodyPr/>
          <a:lstStyle/>
          <a:p>
            <a:pPr marL="239367" indent="-239367" defTabSz="932535"/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E7D3ED-EB7A-4366-A866-3E3A1749A6D4}" type="slidenum">
              <a:rPr lang="en-US"/>
              <a:pPr/>
              <a:t>10</a:t>
            </a:fld>
            <a:endParaRPr lang="en-US"/>
          </a:p>
        </p:txBody>
      </p:sp>
      <p:sp>
        <p:nvSpPr>
          <p:cNvPr id="1088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AD3146-0F8F-4C8F-8FFD-FF464084C5E8}" type="slidenum">
              <a:rPr lang="en-US"/>
              <a:pPr/>
              <a:t>11</a:t>
            </a:fld>
            <a:endParaRPr lang="en-US"/>
          </a:p>
        </p:txBody>
      </p:sp>
      <p:sp>
        <p:nvSpPr>
          <p:cNvPr id="1089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77AD36-9AA5-4D11-BE36-A82F660040B2}" type="slidenum">
              <a:rPr lang="en-US"/>
              <a:pPr/>
              <a:t>12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77AD36-9AA5-4D11-BE36-A82F660040B2}" type="slidenum">
              <a:rPr lang="en-US"/>
              <a:pPr/>
              <a:t>13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461729-D5EF-479C-97C4-AD5CDEEBC97E}" type="slidenum">
              <a:rPr lang="en-US"/>
              <a:pPr/>
              <a:t>14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CEC436-BBAE-4219-935E-FCB4F6C08CF1}" type="slidenum">
              <a:rPr lang="en-US"/>
              <a:pPr/>
              <a:t>15</a:t>
            </a:fld>
            <a:endParaRPr lang="en-US"/>
          </a:p>
        </p:txBody>
      </p:sp>
      <p:sp>
        <p:nvSpPr>
          <p:cNvPr id="1090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0E3F62-EDE0-44D7-A025-46FA83A5FA4F}" type="slidenum">
              <a:rPr lang="en-US"/>
              <a:pPr/>
              <a:t>16</a:t>
            </a:fld>
            <a:endParaRPr lang="en-US"/>
          </a:p>
        </p:txBody>
      </p:sp>
      <p:sp>
        <p:nvSpPr>
          <p:cNvPr id="1095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C7C353-10DF-4331-A918-84B299B483AB}" type="slidenum">
              <a:rPr lang="en-US"/>
              <a:pPr/>
              <a:t>17</a:t>
            </a:fld>
            <a:endParaRPr lang="en-US"/>
          </a:p>
        </p:txBody>
      </p:sp>
      <p:sp>
        <p:nvSpPr>
          <p:cNvPr id="1091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3CAFB3-1662-4682-9145-C6748C2C24DA}" type="slidenum">
              <a:rPr lang="en-US"/>
              <a:pPr/>
              <a:t>18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48581E-88C1-4A00-950F-C73E9055E3B0}" type="slidenum">
              <a:rPr lang="en-US"/>
              <a:pPr/>
              <a:t>19</a:t>
            </a:fld>
            <a:endParaRPr lang="en-US"/>
          </a:p>
        </p:txBody>
      </p:sp>
      <p:sp>
        <p:nvSpPr>
          <p:cNvPr id="1092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78EBC5-4EBC-4843-A54A-649C1734DF07}" type="slidenum">
              <a:rPr lang="en-US"/>
              <a:pPr/>
              <a:t>20</a:t>
            </a:fld>
            <a:endParaRPr lang="en-US"/>
          </a:p>
        </p:txBody>
      </p:sp>
      <p:sp>
        <p:nvSpPr>
          <p:cNvPr id="1093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8273E1-CD05-4041-A463-685655EE3196}" type="slidenum">
              <a:rPr lang="en-US"/>
              <a:pPr/>
              <a:t>21</a:t>
            </a:fld>
            <a:endParaRPr lang="en-US"/>
          </a:p>
        </p:txBody>
      </p:sp>
      <p:sp>
        <p:nvSpPr>
          <p:cNvPr id="1094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9CB1AA-8A33-42B4-AE97-7DBD6E526F1D}" type="slidenum">
              <a:rPr lang="en-US"/>
              <a:pPr/>
              <a:t>22</a:t>
            </a:fld>
            <a:endParaRPr lang="en-US"/>
          </a:p>
        </p:txBody>
      </p:sp>
      <p:sp>
        <p:nvSpPr>
          <p:cNvPr id="1096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1FDD6E-3187-40CC-AE47-D1ED26E87A9E}" type="slidenum">
              <a:rPr lang="en-US"/>
              <a:pPr/>
              <a:t>23</a:t>
            </a:fld>
            <a:endParaRPr lang="en-US"/>
          </a:p>
        </p:txBody>
      </p:sp>
      <p:sp>
        <p:nvSpPr>
          <p:cNvPr id="1097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E6238A-6FB2-4A77-909E-1883E0D6C7C4}" type="slidenum">
              <a:rPr lang="en-US"/>
              <a:pPr/>
              <a:t>24</a:t>
            </a:fld>
            <a:endParaRPr lang="en-US"/>
          </a:p>
        </p:txBody>
      </p:sp>
      <p:sp>
        <p:nvSpPr>
          <p:cNvPr id="1098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FC9B39-0C5B-4FAA-A4CF-B39F4F40157D}" type="slidenum">
              <a:rPr lang="en-US"/>
              <a:pPr/>
              <a:t>25</a:t>
            </a:fld>
            <a:endParaRPr lang="en-US"/>
          </a:p>
        </p:txBody>
      </p:sp>
      <p:sp>
        <p:nvSpPr>
          <p:cNvPr id="1099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09B950-72CE-4017-89E6-FDCB5FC516A7}" type="slidenum">
              <a:rPr lang="en-US"/>
              <a:pPr/>
              <a:t>26</a:t>
            </a:fld>
            <a:endParaRPr lang="en-US"/>
          </a:p>
        </p:txBody>
      </p:sp>
      <p:sp>
        <p:nvSpPr>
          <p:cNvPr id="1100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A1392A-12AE-4811-A6B6-3DC470D86B68}" type="slidenum">
              <a:rPr lang="en-US"/>
              <a:pPr/>
              <a:t>27</a:t>
            </a:fld>
            <a:endParaRPr lang="en-US"/>
          </a:p>
        </p:txBody>
      </p:sp>
      <p:sp>
        <p:nvSpPr>
          <p:cNvPr id="10280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02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16" y="4559247"/>
            <a:ext cx="5367494" cy="4319549"/>
          </a:xfrm>
        </p:spPr>
        <p:txBody>
          <a:bodyPr/>
          <a:lstStyle/>
          <a:p>
            <a:pPr defTabSz="932535"/>
            <a:r>
              <a:rPr lang="en-US" dirty="0"/>
              <a:t>A completely mechanical process!</a:t>
            </a:r>
          </a:p>
          <a:p>
            <a:pPr defTabSz="932535"/>
            <a:r>
              <a:rPr lang="en-US" dirty="0"/>
              <a:t>Rules for deriving new sentences from old.</a:t>
            </a:r>
          </a:p>
          <a:p>
            <a:pPr defTabSz="932535"/>
            <a:r>
              <a:rPr lang="en-US" dirty="0"/>
              <a:t>Example: P, P=&gt;Q, |- Q</a:t>
            </a:r>
          </a:p>
          <a:p>
            <a:pPr defTabSz="932535"/>
            <a:r>
              <a:rPr lang="en-US" dirty="0"/>
              <a:t>“Symbol Pushing”.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CF76E0-9FD4-4B15-8A4E-D95A88654EF5}" type="slidenum">
              <a:rPr lang="en-US"/>
              <a:pPr/>
              <a:t>28</a:t>
            </a:fld>
            <a:endParaRPr lang="en-US"/>
          </a:p>
        </p:txBody>
      </p:sp>
      <p:sp>
        <p:nvSpPr>
          <p:cNvPr id="10301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16" y="4559247"/>
            <a:ext cx="5367494" cy="4319549"/>
          </a:xfrm>
        </p:spPr>
        <p:txBody>
          <a:bodyPr/>
          <a:lstStyle/>
          <a:p>
            <a:pPr defTabSz="932535"/>
            <a:r>
              <a:rPr lang="en-US" dirty="0"/>
              <a:t>A completely mechanical process!</a:t>
            </a:r>
          </a:p>
          <a:p>
            <a:pPr defTabSz="932535"/>
            <a:r>
              <a:rPr lang="en-US" dirty="0"/>
              <a:t>Rules for deriving new sentences from old.</a:t>
            </a:r>
          </a:p>
          <a:p>
            <a:pPr defTabSz="932535"/>
            <a:r>
              <a:rPr lang="en-US" dirty="0"/>
              <a:t>Example: P, P=&gt;Q, |- Q</a:t>
            </a:r>
          </a:p>
          <a:p>
            <a:pPr defTabSz="932535"/>
            <a:r>
              <a:rPr lang="en-US" dirty="0"/>
              <a:t>“Symbol Pushing”.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C12A77-2722-40A9-9B63-C0CECACADF9D}" type="slidenum">
              <a:rPr lang="en-US"/>
              <a:pPr/>
              <a:t>29</a:t>
            </a:fld>
            <a:endParaRPr lang="en-US"/>
          </a:p>
        </p:txBody>
      </p:sp>
      <p:sp>
        <p:nvSpPr>
          <p:cNvPr id="1101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01416F-5C84-46F5-A5A5-C0ED5B6B6F9E}" type="slidenum">
              <a:rPr lang="en-US"/>
              <a:pPr/>
              <a:t>3</a:t>
            </a:fld>
            <a:endParaRPr lang="en-US"/>
          </a:p>
        </p:txBody>
      </p:sp>
      <p:sp>
        <p:nvSpPr>
          <p:cNvPr id="1085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9520BE-9D7A-4FEF-988B-6E63E09ABC72}" type="slidenum">
              <a:rPr lang="en-US"/>
              <a:pPr/>
              <a:t>30</a:t>
            </a:fld>
            <a:endParaRPr lang="en-US"/>
          </a:p>
        </p:txBody>
      </p:sp>
      <p:sp>
        <p:nvSpPr>
          <p:cNvPr id="1102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1AD609-7C2D-4C72-B71D-131A9721281C}" type="slidenum">
              <a:rPr lang="en-US"/>
              <a:pPr/>
              <a:t>31</a:t>
            </a:fld>
            <a:endParaRPr lang="en-US"/>
          </a:p>
        </p:txBody>
      </p:sp>
      <p:sp>
        <p:nvSpPr>
          <p:cNvPr id="1103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7583C-583F-42ED-943B-FBAE05F1320A}" type="slidenum">
              <a:rPr lang="en-US"/>
              <a:pPr/>
              <a:t>32</a:t>
            </a:fld>
            <a:endParaRPr lang="en-US"/>
          </a:p>
        </p:txBody>
      </p:sp>
      <p:sp>
        <p:nvSpPr>
          <p:cNvPr id="1104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EB2108-BE65-4FD7-9FE0-B32284F626E7}" type="slidenum">
              <a:rPr lang="en-US"/>
              <a:pPr/>
              <a:t>33</a:t>
            </a:fld>
            <a:endParaRPr lang="en-US"/>
          </a:p>
        </p:txBody>
      </p:sp>
      <p:sp>
        <p:nvSpPr>
          <p:cNvPr id="1105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5EDC31-05D7-4A30-8E17-ECFD6E2486AB}" type="slidenum">
              <a:rPr lang="en-US"/>
              <a:pPr/>
              <a:t>34</a:t>
            </a:fld>
            <a:endParaRPr lang="en-US"/>
          </a:p>
        </p:txBody>
      </p:sp>
      <p:sp>
        <p:nvSpPr>
          <p:cNvPr id="1106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0E4449-DC49-4F1B-955C-36ACE8140194}" type="slidenum">
              <a:rPr lang="en-US"/>
              <a:pPr/>
              <a:t>35</a:t>
            </a:fld>
            <a:endParaRPr lang="en-US"/>
          </a:p>
        </p:txBody>
      </p:sp>
      <p:sp>
        <p:nvSpPr>
          <p:cNvPr id="1107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F6B5B5-E9AF-43FB-A6A3-4931CAAA6113}" type="slidenum">
              <a:rPr lang="en-US"/>
              <a:pPr/>
              <a:t>36</a:t>
            </a:fld>
            <a:endParaRPr lang="en-US"/>
          </a:p>
        </p:txBody>
      </p:sp>
      <p:sp>
        <p:nvSpPr>
          <p:cNvPr id="1108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2928C3-A23B-4AA7-9A5B-5FE19E06A688}" type="slidenum">
              <a:rPr lang="en-US"/>
              <a:pPr/>
              <a:t>37</a:t>
            </a:fld>
            <a:endParaRPr lang="en-US"/>
          </a:p>
        </p:txBody>
      </p:sp>
      <p:sp>
        <p:nvSpPr>
          <p:cNvPr id="1110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C46A6A-F724-4331-B56A-B5F74EBA8DBE}" type="slidenum">
              <a:rPr lang="en-US"/>
              <a:pPr/>
              <a:t>38</a:t>
            </a:fld>
            <a:endParaRPr lang="en-US"/>
          </a:p>
        </p:txBody>
      </p:sp>
      <p:sp>
        <p:nvSpPr>
          <p:cNvPr id="1111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5A0E86-FBA9-4806-89F6-65689E784AE1}" type="slidenum">
              <a:rPr lang="en-US"/>
              <a:pPr/>
              <a:t>39</a:t>
            </a:fld>
            <a:endParaRPr lang="en-US"/>
          </a:p>
        </p:txBody>
      </p:sp>
      <p:sp>
        <p:nvSpPr>
          <p:cNvPr id="1112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52F3AF-2DDC-4130-8094-214D938FA5D3}" type="slidenum">
              <a:rPr lang="en-US"/>
              <a:pPr/>
              <a:t>4</a:t>
            </a:fld>
            <a:endParaRPr lang="en-US"/>
          </a:p>
        </p:txBody>
      </p:sp>
      <p:sp>
        <p:nvSpPr>
          <p:cNvPr id="1086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9C3E88-EF9C-4B07-AB8D-60B3388E04C4}" type="slidenum">
              <a:rPr lang="en-US"/>
              <a:pPr/>
              <a:t>5</a:t>
            </a:fld>
            <a:endParaRPr lang="en-US"/>
          </a:p>
        </p:txBody>
      </p:sp>
      <p:sp>
        <p:nvSpPr>
          <p:cNvPr id="1087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9C3E88-EF9C-4B07-AB8D-60B3388E04C4}" type="slidenum">
              <a:rPr lang="en-US"/>
              <a:pPr/>
              <a:t>6</a:t>
            </a:fld>
            <a:endParaRPr lang="en-US"/>
          </a:p>
        </p:txBody>
      </p:sp>
      <p:sp>
        <p:nvSpPr>
          <p:cNvPr id="1087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9C3E88-EF9C-4B07-AB8D-60B3388E04C4}" type="slidenum">
              <a:rPr lang="en-US"/>
              <a:pPr/>
              <a:t>7</a:t>
            </a:fld>
            <a:endParaRPr lang="en-US"/>
          </a:p>
        </p:txBody>
      </p:sp>
      <p:sp>
        <p:nvSpPr>
          <p:cNvPr id="1087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9C3E88-EF9C-4B07-AB8D-60B3388E04C4}" type="slidenum">
              <a:rPr lang="en-US"/>
              <a:pPr/>
              <a:t>8</a:t>
            </a:fld>
            <a:endParaRPr lang="en-US"/>
          </a:p>
        </p:txBody>
      </p:sp>
      <p:sp>
        <p:nvSpPr>
          <p:cNvPr id="1087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9C3E88-EF9C-4B07-AB8D-60B3388E04C4}" type="slidenum">
              <a:rPr lang="en-US"/>
              <a:pPr/>
              <a:t>9</a:t>
            </a:fld>
            <a:endParaRPr lang="en-US"/>
          </a:p>
        </p:txBody>
      </p:sp>
      <p:sp>
        <p:nvSpPr>
          <p:cNvPr id="1087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D5F62C-3517-498B-B8D8-F3133756D0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FB9061-7662-42C4-A8EB-CC22D6AC54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421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421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A398D0-5B73-492A-A89A-DBEE11C370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306513"/>
            <a:ext cx="4495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06513"/>
            <a:ext cx="4495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67500"/>
            <a:ext cx="57912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Daniel S. Weld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8A645B31-36C2-4128-8742-02FCD6245A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EFD3A6-3FF2-458A-B158-8259FFDCD9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398826-AB52-4DCF-97F8-D99111E3B9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06513"/>
            <a:ext cx="4495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06513"/>
            <a:ext cx="4495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Daniel S. Weld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992B47-8D2C-43BB-87F5-9E3B251951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Daniel S. Weld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A9952D-9E25-4187-ADFA-A1EAA1173D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Daniel S. Weld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1F9F33-60B5-4C77-A7C1-DCEA59619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Daniel S. Weld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31C4D8-2693-4FBF-86AF-2F69E24725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Daniel S. Weld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747376-4C88-4D1A-8FEB-7B00780BBB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Daniel S. Weld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F04B1E-9721-48E8-BE1F-366D9912B7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06513"/>
            <a:ext cx="9144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67500"/>
            <a:ext cx="579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/>
            </a:lvl1pPr>
          </a:lstStyle>
          <a:p>
            <a:r>
              <a:rPr lang="en-US"/>
              <a:t>© Daniel S. Weld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608A71EA-95A3-4859-9DAD-45C00D6D83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33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33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33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3300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3300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3300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3300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33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har char="•"/>
        <a:defRPr sz="3200">
          <a:solidFill>
            <a:srgbClr val="0033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har char=" 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First-Order Logic </a:t>
            </a:r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Daniel Weld</a:t>
            </a:r>
          </a:p>
          <a:p>
            <a:r>
              <a:rPr lang="en-US" dirty="0" smtClean="0"/>
              <a:t>CSE 473</a:t>
            </a:r>
          </a:p>
          <a:p>
            <a:r>
              <a:rPr lang="en-US" dirty="0" smtClean="0"/>
              <a:t>Spring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6E5C1A-5E91-451B-AFCD-B24B64DBBB81}" type="slidenum">
              <a:rPr lang="en-US"/>
              <a:pPr/>
              <a:t>10</a:t>
            </a:fld>
            <a:endParaRPr lang="en-US"/>
          </a:p>
        </p:txBody>
      </p:sp>
      <p:sp>
        <p:nvSpPr>
          <p:cNvPr id="101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00"/>
            <a:ext cx="9906000" cy="609600"/>
          </a:xfrm>
        </p:spPr>
        <p:txBody>
          <a:bodyPr/>
          <a:lstStyle/>
          <a:p>
            <a:r>
              <a:rPr lang="en-US"/>
              <a:t>Quantifier / Connective </a:t>
            </a:r>
            <a:br>
              <a:rPr lang="en-US"/>
            </a:br>
            <a:r>
              <a:rPr lang="en-US"/>
              <a:t>Interaction</a:t>
            </a: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77724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>
                <a:sym typeface="Symbol" pitchFamily="18" charset="2"/>
              </a:rPr>
              <a:t></a:t>
            </a:r>
            <a:r>
              <a:rPr lang="en-US"/>
              <a:t>x  E(x) </a:t>
            </a:r>
            <a:r>
              <a:rPr lang="en-US">
                <a:sym typeface="Symbol" pitchFamily="18" charset="2"/>
              </a:rPr>
              <a:t> </a:t>
            </a:r>
            <a:r>
              <a:rPr lang="en-US"/>
              <a:t>G(x)</a:t>
            </a:r>
          </a:p>
          <a:p>
            <a:pPr marL="990600" lvl="1" indent="-533400">
              <a:buFontTx/>
              <a:buAutoNum type="arabicPeriod"/>
            </a:pPr>
            <a:endParaRPr lang="en-US"/>
          </a:p>
          <a:p>
            <a:pPr marL="609600" indent="-609600">
              <a:buFontTx/>
              <a:buAutoNum type="arabicPeriod"/>
            </a:pPr>
            <a:r>
              <a:rPr lang="en-US">
                <a:sym typeface="Symbol" pitchFamily="18" charset="2"/>
              </a:rPr>
              <a:t></a:t>
            </a:r>
            <a:r>
              <a:rPr lang="en-US"/>
              <a:t>x  E(x) </a:t>
            </a:r>
            <a:r>
              <a:rPr lang="en-US">
                <a:sym typeface="Symbol" pitchFamily="18" charset="2"/>
              </a:rPr>
              <a:t></a:t>
            </a:r>
            <a:r>
              <a:rPr lang="en-US"/>
              <a:t>G(x)</a:t>
            </a:r>
          </a:p>
          <a:p>
            <a:pPr marL="990600" lvl="1" indent="-533400">
              <a:buFontTx/>
              <a:buAutoNum type="arabicPeriod"/>
            </a:pPr>
            <a:endParaRPr lang="en-US"/>
          </a:p>
          <a:p>
            <a:pPr marL="609600" indent="-609600">
              <a:buFontTx/>
              <a:buAutoNum type="arabicPeriod"/>
            </a:pPr>
            <a:r>
              <a:rPr lang="en-US">
                <a:sym typeface="Symbol" pitchFamily="18" charset="2"/>
              </a:rPr>
              <a:t></a:t>
            </a:r>
            <a:r>
              <a:rPr lang="en-US"/>
              <a:t>x  E(x) </a:t>
            </a:r>
            <a:r>
              <a:rPr lang="en-US">
                <a:sym typeface="Symbol" pitchFamily="18" charset="2"/>
              </a:rPr>
              <a:t> </a:t>
            </a:r>
            <a:r>
              <a:rPr lang="en-US"/>
              <a:t>G(x)</a:t>
            </a:r>
          </a:p>
          <a:p>
            <a:pPr marL="990600" lvl="1" indent="-533400">
              <a:buFontTx/>
              <a:buAutoNum type="arabicPeriod"/>
            </a:pPr>
            <a:endParaRPr lang="en-US"/>
          </a:p>
          <a:p>
            <a:pPr marL="609600" indent="-609600">
              <a:buFontTx/>
              <a:buAutoNum type="arabicPeriod"/>
            </a:pPr>
            <a:r>
              <a:rPr lang="en-US">
                <a:sym typeface="Symbol" pitchFamily="18" charset="2"/>
              </a:rPr>
              <a:t></a:t>
            </a:r>
            <a:r>
              <a:rPr lang="en-US"/>
              <a:t>x  E(x) </a:t>
            </a:r>
            <a:r>
              <a:rPr lang="en-US">
                <a:sym typeface="Symbol" pitchFamily="18" charset="2"/>
              </a:rPr>
              <a:t></a:t>
            </a:r>
            <a:r>
              <a:rPr lang="en-US"/>
              <a:t>G(x)</a:t>
            </a:r>
          </a:p>
          <a:p>
            <a:pPr marL="990600" lvl="1" indent="-533400"/>
            <a:endParaRPr lang="en-US"/>
          </a:p>
          <a:p>
            <a:pPr marL="609600" indent="-609600"/>
            <a:endParaRPr lang="en-US">
              <a:sym typeface="Symbol" pitchFamily="18" charset="2"/>
            </a:endParaRPr>
          </a:p>
        </p:txBody>
      </p:sp>
      <p:sp>
        <p:nvSpPr>
          <p:cNvPr id="1013764" name="Text Box 4"/>
          <p:cNvSpPr txBox="1">
            <a:spLocks noChangeArrowheads="1"/>
          </p:cNvSpPr>
          <p:nvPr/>
        </p:nvSpPr>
        <p:spPr bwMode="auto">
          <a:xfrm>
            <a:off x="4264025" y="1370013"/>
            <a:ext cx="4551363" cy="137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800" b="0">
                <a:latin typeface="Times New Roman" pitchFamily="18" charset="0"/>
              </a:rPr>
              <a:t>E(x) == “x is an elephant”</a:t>
            </a:r>
          </a:p>
          <a:p>
            <a:r>
              <a:rPr lang="en-US" sz="2800" b="0">
                <a:latin typeface="Times New Roman" pitchFamily="18" charset="0"/>
              </a:rPr>
              <a:t>G(x) == “x has the color grey”</a:t>
            </a:r>
          </a:p>
          <a:p>
            <a:endParaRPr lang="en-US" sz="2800" b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5AE12E-E21C-4D0D-9F95-AC0C299AD18F}" type="slidenum">
              <a:rPr lang="en-US"/>
              <a:pPr/>
              <a:t>11</a:t>
            </a:fld>
            <a:endParaRPr lang="en-US"/>
          </a:p>
        </p:txBody>
      </p:sp>
      <p:sp>
        <p:nvSpPr>
          <p:cNvPr id="101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88"/>
            <a:ext cx="9144000" cy="609600"/>
          </a:xfrm>
        </p:spPr>
        <p:txBody>
          <a:bodyPr/>
          <a:lstStyle/>
          <a:p>
            <a:r>
              <a:rPr lang="en-US" b="1"/>
              <a:t>Nested Quantifiers</a:t>
            </a:r>
            <a:r>
              <a:rPr lang="en-US"/>
              <a:t>: </a:t>
            </a:r>
            <a:br>
              <a:rPr lang="en-US"/>
            </a:br>
            <a:r>
              <a:rPr lang="en-US"/>
              <a:t>Order matters!</a:t>
            </a:r>
          </a:p>
        </p:txBody>
      </p:sp>
      <p:sp>
        <p:nvSpPr>
          <p:cNvPr id="101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2746375"/>
            <a:ext cx="7772400" cy="7620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Examples</a:t>
            </a:r>
          </a:p>
          <a:p>
            <a:pPr lvl="1"/>
            <a:r>
              <a:rPr lang="en-US"/>
              <a:t>Every dog has a tail</a:t>
            </a:r>
          </a:p>
        </p:txBody>
      </p:sp>
      <p:sp>
        <p:nvSpPr>
          <p:cNvPr id="1014788" name="Text Box 4"/>
          <p:cNvSpPr txBox="1">
            <a:spLocks noChangeArrowheads="1"/>
          </p:cNvSpPr>
          <p:nvPr/>
        </p:nvSpPr>
        <p:spPr bwMode="auto">
          <a:xfrm>
            <a:off x="1295400" y="1508125"/>
            <a:ext cx="7086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0000FF"/>
                </a:solidFill>
                <a:sym typeface="Symbol" pitchFamily="18" charset="2"/>
              </a:rPr>
              <a:t></a:t>
            </a:r>
            <a:r>
              <a:rPr lang="en-US" sz="4000" b="0" i="1">
                <a:solidFill>
                  <a:srgbClr val="0000FF"/>
                </a:solidFill>
                <a:sym typeface="Symbol" pitchFamily="18" charset="2"/>
              </a:rPr>
              <a:t>x</a:t>
            </a:r>
            <a:r>
              <a:rPr lang="en-US" sz="4000" b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4000">
                <a:solidFill>
                  <a:srgbClr val="9900CC"/>
                </a:solidFill>
                <a:sym typeface="Symbol" pitchFamily="18" charset="2"/>
              </a:rPr>
              <a:t></a:t>
            </a:r>
            <a:r>
              <a:rPr lang="en-US" sz="4000" b="0" i="1">
                <a:solidFill>
                  <a:srgbClr val="9900CC"/>
                </a:solidFill>
                <a:sym typeface="Symbol" pitchFamily="18" charset="2"/>
              </a:rPr>
              <a:t>y</a:t>
            </a:r>
            <a:r>
              <a:rPr lang="en-US" sz="4000" b="0">
                <a:solidFill>
                  <a:srgbClr val="0000FF"/>
                </a:solidFill>
                <a:sym typeface="Symbol" pitchFamily="18" charset="2"/>
              </a:rPr>
              <a:t>  P(</a:t>
            </a:r>
            <a:r>
              <a:rPr lang="en-US" sz="4000" b="0" i="1">
                <a:solidFill>
                  <a:srgbClr val="0000FF"/>
                </a:solidFill>
                <a:sym typeface="Symbol" pitchFamily="18" charset="2"/>
              </a:rPr>
              <a:t>x,y</a:t>
            </a:r>
            <a:r>
              <a:rPr lang="en-US" sz="4000" b="0">
                <a:solidFill>
                  <a:srgbClr val="0000FF"/>
                </a:solidFill>
                <a:sym typeface="Symbol" pitchFamily="18" charset="2"/>
              </a:rPr>
              <a:t>)  </a:t>
            </a:r>
            <a:r>
              <a:rPr lang="en-US" sz="4000">
                <a:solidFill>
                  <a:srgbClr val="0000FF"/>
                </a:solidFill>
                <a:sym typeface="Symbol" pitchFamily="18" charset="2"/>
              </a:rPr>
              <a:t></a:t>
            </a:r>
            <a:r>
              <a:rPr lang="en-US" sz="4000" b="0">
                <a:solidFill>
                  <a:srgbClr val="0000FF"/>
                </a:solidFill>
                <a:sym typeface="Symbol" pitchFamily="18" charset="2"/>
              </a:rPr>
              <a:t>  </a:t>
            </a:r>
            <a:r>
              <a:rPr lang="en-US" sz="4000">
                <a:solidFill>
                  <a:srgbClr val="9900CC"/>
                </a:solidFill>
                <a:sym typeface="Symbol" pitchFamily="18" charset="2"/>
              </a:rPr>
              <a:t></a:t>
            </a:r>
            <a:r>
              <a:rPr lang="en-US" sz="4000" b="0" i="1">
                <a:solidFill>
                  <a:srgbClr val="9900CC"/>
                </a:solidFill>
                <a:sym typeface="Symbol" pitchFamily="18" charset="2"/>
              </a:rPr>
              <a:t>y</a:t>
            </a:r>
            <a:r>
              <a:rPr lang="en-US" sz="4000" b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4000">
                <a:solidFill>
                  <a:srgbClr val="0000FF"/>
                </a:solidFill>
                <a:sym typeface="Symbol" pitchFamily="18" charset="2"/>
              </a:rPr>
              <a:t></a:t>
            </a:r>
            <a:r>
              <a:rPr lang="en-US" sz="4000" b="0" i="1">
                <a:solidFill>
                  <a:srgbClr val="0000FF"/>
                </a:solidFill>
                <a:sym typeface="Symbol" pitchFamily="18" charset="2"/>
              </a:rPr>
              <a:t>x</a:t>
            </a:r>
            <a:r>
              <a:rPr lang="en-US" sz="4000" b="0">
                <a:solidFill>
                  <a:srgbClr val="0000FF"/>
                </a:solidFill>
                <a:sym typeface="Symbol" pitchFamily="18" charset="2"/>
              </a:rPr>
              <a:t> P(</a:t>
            </a:r>
            <a:r>
              <a:rPr lang="en-US" sz="4000" b="0" i="1">
                <a:solidFill>
                  <a:srgbClr val="0000FF"/>
                </a:solidFill>
                <a:sym typeface="Symbol" pitchFamily="18" charset="2"/>
              </a:rPr>
              <a:t>x,y</a:t>
            </a:r>
            <a:r>
              <a:rPr lang="en-US" sz="4000" b="0">
                <a:solidFill>
                  <a:srgbClr val="0000FF"/>
                </a:solidFill>
                <a:sym typeface="Symbol" pitchFamily="18" charset="2"/>
              </a:rPr>
              <a:t>) </a:t>
            </a:r>
          </a:p>
        </p:txBody>
      </p:sp>
      <p:sp>
        <p:nvSpPr>
          <p:cNvPr id="1014789" name="Text Box 5"/>
          <p:cNvSpPr txBox="1">
            <a:spLocks noChangeArrowheads="1"/>
          </p:cNvSpPr>
          <p:nvPr/>
        </p:nvSpPr>
        <p:spPr bwMode="auto">
          <a:xfrm>
            <a:off x="508000" y="3975100"/>
            <a:ext cx="3317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0000FF"/>
                </a:solidFill>
                <a:sym typeface="Symbol" pitchFamily="18" charset="2"/>
              </a:rPr>
              <a:t></a:t>
            </a:r>
            <a:r>
              <a:rPr lang="en-US" sz="3600" b="0" i="1">
                <a:solidFill>
                  <a:srgbClr val="0000FF"/>
                </a:solidFill>
                <a:sym typeface="Symbol" pitchFamily="18" charset="2"/>
              </a:rPr>
              <a:t>d</a:t>
            </a:r>
            <a:r>
              <a:rPr lang="en-US" sz="3600" b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3600">
                <a:solidFill>
                  <a:srgbClr val="0000FF"/>
                </a:solidFill>
                <a:sym typeface="Symbol" pitchFamily="18" charset="2"/>
              </a:rPr>
              <a:t></a:t>
            </a:r>
            <a:r>
              <a:rPr lang="en-US" sz="3600" b="0" i="1">
                <a:solidFill>
                  <a:srgbClr val="0000FF"/>
                </a:solidFill>
                <a:sym typeface="Symbol" pitchFamily="18" charset="2"/>
              </a:rPr>
              <a:t>t</a:t>
            </a:r>
            <a:r>
              <a:rPr lang="en-US" sz="3600" b="0">
                <a:solidFill>
                  <a:srgbClr val="0000FF"/>
                </a:solidFill>
                <a:sym typeface="Symbol" pitchFamily="18" charset="2"/>
              </a:rPr>
              <a:t>  has(</a:t>
            </a:r>
            <a:r>
              <a:rPr lang="en-US" sz="3600" b="0" i="1">
                <a:solidFill>
                  <a:srgbClr val="0000FF"/>
                </a:solidFill>
                <a:sym typeface="Symbol" pitchFamily="18" charset="2"/>
              </a:rPr>
              <a:t>d,t</a:t>
            </a:r>
            <a:r>
              <a:rPr lang="en-US" sz="3600" b="0">
                <a:solidFill>
                  <a:srgbClr val="0000FF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1014790" name="Text Box 6"/>
          <p:cNvSpPr txBox="1">
            <a:spLocks noChangeArrowheads="1"/>
          </p:cNvSpPr>
          <p:nvPr/>
        </p:nvSpPr>
        <p:spPr bwMode="auto">
          <a:xfrm>
            <a:off x="979488" y="5127625"/>
            <a:ext cx="5103812" cy="519113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/>
              <a:t>Someone is loved by everyone</a:t>
            </a:r>
          </a:p>
        </p:txBody>
      </p:sp>
      <p:sp>
        <p:nvSpPr>
          <p:cNvPr id="1014791" name="Text Box 7"/>
          <p:cNvSpPr txBox="1">
            <a:spLocks noChangeArrowheads="1"/>
          </p:cNvSpPr>
          <p:nvPr/>
        </p:nvSpPr>
        <p:spPr bwMode="auto">
          <a:xfrm>
            <a:off x="4924425" y="3975100"/>
            <a:ext cx="3252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0000FF"/>
                </a:solidFill>
                <a:sym typeface="Symbol" pitchFamily="18" charset="2"/>
              </a:rPr>
              <a:t></a:t>
            </a:r>
            <a:r>
              <a:rPr lang="en-US" sz="3600" b="0" i="1">
                <a:solidFill>
                  <a:srgbClr val="0000FF"/>
                </a:solidFill>
                <a:sym typeface="Symbol" pitchFamily="18" charset="2"/>
              </a:rPr>
              <a:t>t</a:t>
            </a:r>
            <a:r>
              <a:rPr lang="en-US" sz="3600" b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3200">
                <a:solidFill>
                  <a:srgbClr val="0000FF"/>
                </a:solidFill>
                <a:sym typeface="Symbol" pitchFamily="18" charset="2"/>
              </a:rPr>
              <a:t></a:t>
            </a:r>
            <a:r>
              <a:rPr lang="en-US" sz="3200" b="0" i="1">
                <a:solidFill>
                  <a:srgbClr val="0000FF"/>
                </a:solidFill>
                <a:sym typeface="Symbol" pitchFamily="18" charset="2"/>
              </a:rPr>
              <a:t>d</a:t>
            </a:r>
            <a:r>
              <a:rPr lang="en-US" sz="3600" b="0">
                <a:solidFill>
                  <a:srgbClr val="0000FF"/>
                </a:solidFill>
                <a:sym typeface="Symbol" pitchFamily="18" charset="2"/>
              </a:rPr>
              <a:t>  has(</a:t>
            </a:r>
            <a:r>
              <a:rPr lang="en-US" sz="3600" b="0" i="1">
                <a:solidFill>
                  <a:srgbClr val="0000FF"/>
                </a:solidFill>
                <a:sym typeface="Symbol" pitchFamily="18" charset="2"/>
              </a:rPr>
              <a:t>d,t</a:t>
            </a:r>
            <a:r>
              <a:rPr lang="en-US" sz="3600" b="0">
                <a:solidFill>
                  <a:srgbClr val="0000FF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1014792" name="Text Box 8"/>
          <p:cNvSpPr txBox="1">
            <a:spLocks noChangeArrowheads="1"/>
          </p:cNvSpPr>
          <p:nvPr/>
        </p:nvSpPr>
        <p:spPr bwMode="auto">
          <a:xfrm>
            <a:off x="4217988" y="3840163"/>
            <a:ext cx="442912" cy="64135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014793" name="Text Box 9"/>
          <p:cNvSpPr txBox="1">
            <a:spLocks noChangeArrowheads="1"/>
          </p:cNvSpPr>
          <p:nvPr/>
        </p:nvSpPr>
        <p:spPr bwMode="auto">
          <a:xfrm>
            <a:off x="660400" y="5646738"/>
            <a:ext cx="3781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0000FF"/>
                </a:solidFill>
                <a:sym typeface="Symbol" pitchFamily="18" charset="2"/>
              </a:rPr>
              <a:t></a:t>
            </a:r>
            <a:r>
              <a:rPr lang="en-US" sz="3600" b="0" i="1">
                <a:solidFill>
                  <a:srgbClr val="0000FF"/>
                </a:solidFill>
                <a:sym typeface="Symbol" pitchFamily="18" charset="2"/>
              </a:rPr>
              <a:t>x</a:t>
            </a:r>
            <a:r>
              <a:rPr lang="en-US" sz="3600" b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3200">
                <a:solidFill>
                  <a:srgbClr val="0000FF"/>
                </a:solidFill>
                <a:sym typeface="Symbol" pitchFamily="18" charset="2"/>
              </a:rPr>
              <a:t></a:t>
            </a:r>
            <a:r>
              <a:rPr lang="en-US" sz="3200" b="0" i="1">
                <a:solidFill>
                  <a:srgbClr val="0000FF"/>
                </a:solidFill>
                <a:sym typeface="Symbol" pitchFamily="18" charset="2"/>
              </a:rPr>
              <a:t>y</a:t>
            </a:r>
            <a:r>
              <a:rPr lang="en-US" sz="3600" b="0">
                <a:solidFill>
                  <a:srgbClr val="0000FF"/>
                </a:solidFill>
                <a:sym typeface="Symbol" pitchFamily="18" charset="2"/>
              </a:rPr>
              <a:t>  loves(</a:t>
            </a:r>
            <a:r>
              <a:rPr lang="en-US" sz="3600" b="0" i="1">
                <a:solidFill>
                  <a:srgbClr val="0000FF"/>
                </a:solidFill>
                <a:sym typeface="Symbol" pitchFamily="18" charset="2"/>
              </a:rPr>
              <a:t>y, x</a:t>
            </a:r>
            <a:r>
              <a:rPr lang="en-US" sz="3600" b="0">
                <a:solidFill>
                  <a:srgbClr val="0000FF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1014794" name="Text Box 10"/>
          <p:cNvSpPr txBox="1">
            <a:spLocks noChangeArrowheads="1"/>
          </p:cNvSpPr>
          <p:nvPr/>
        </p:nvSpPr>
        <p:spPr bwMode="auto">
          <a:xfrm>
            <a:off x="4660900" y="3217863"/>
            <a:ext cx="4075113" cy="519112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/>
              <a:t>Every dog </a:t>
            </a:r>
            <a:r>
              <a:rPr lang="en-US" sz="2800" i="1"/>
              <a:t>shares</a:t>
            </a:r>
            <a:r>
              <a:rPr lang="en-US" sz="2800" b="0"/>
              <a:t> a tail!</a:t>
            </a:r>
          </a:p>
        </p:txBody>
      </p:sp>
      <p:sp>
        <p:nvSpPr>
          <p:cNvPr id="1014795" name="AutoShape 11"/>
          <p:cNvSpPr>
            <a:spLocks noChangeArrowheads="1"/>
          </p:cNvSpPr>
          <p:nvPr/>
        </p:nvSpPr>
        <p:spPr bwMode="auto">
          <a:xfrm>
            <a:off x="4660900" y="3082925"/>
            <a:ext cx="4164013" cy="16129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789" grpId="0"/>
      <p:bldP spid="1014790" grpId="0"/>
      <p:bldP spid="1014791" grpId="0"/>
      <p:bldP spid="1014792" grpId="0"/>
      <p:bldP spid="1014793" grpId="0"/>
      <p:bldP spid="1014794" grpId="0"/>
      <p:bldP spid="101479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481920"/>
            <a:ext cx="2133600" cy="365125"/>
          </a:xfrm>
          <a:prstGeom prst="rect">
            <a:avLst/>
          </a:prstGeom>
        </p:spPr>
        <p:txBody>
          <a:bodyPr/>
          <a:lstStyle/>
          <a:p>
            <a:fld id="{6CC9E3B4-5EBA-4E01-86E1-75968ED7CEC2}" type="slidenum">
              <a:rPr lang="zh-CN" altLang="en-US"/>
              <a:pPr/>
              <a:t>12</a:t>
            </a:fld>
            <a:endParaRPr lang="en-US" altLang="zh-CN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2968139"/>
            <a:ext cx="6914705" cy="28529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>
                <a:ea typeface="宋体" pitchFamily="2" charset="-122"/>
              </a:rPr>
              <a:t>Wumpus</a:t>
            </a: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world in prop logic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dirty="0">
                <a:ea typeface="宋体" pitchFamily="2" charset="-122"/>
              </a:rPr>
              <a:t>Let </a:t>
            </a:r>
            <a:r>
              <a:rPr lang="en-US" altLang="zh-CN" sz="2400" dirty="0" err="1">
                <a:ea typeface="宋体" pitchFamily="2" charset="-122"/>
              </a:rPr>
              <a:t>P</a:t>
            </a:r>
            <a:r>
              <a:rPr lang="en-US" altLang="zh-CN" sz="2400" baseline="-25000" dirty="0" err="1">
                <a:ea typeface="宋体" pitchFamily="2" charset="-122"/>
              </a:rPr>
              <a:t>i,j</a:t>
            </a:r>
            <a:r>
              <a:rPr lang="en-US" altLang="zh-CN" sz="2400" dirty="0">
                <a:ea typeface="宋体" pitchFamily="2" charset="-122"/>
              </a:rPr>
              <a:t> be true if there is a pit in [</a:t>
            </a:r>
            <a:r>
              <a:rPr lang="en-US" altLang="zh-CN" sz="2400" dirty="0" err="1">
                <a:ea typeface="宋体" pitchFamily="2" charset="-122"/>
              </a:rPr>
              <a:t>i</a:t>
            </a:r>
            <a:r>
              <a:rPr lang="en-US" altLang="zh-CN" sz="2400" dirty="0">
                <a:ea typeface="宋体" pitchFamily="2" charset="-122"/>
              </a:rPr>
              <a:t>, j].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dirty="0">
                <a:ea typeface="宋体" pitchFamily="2" charset="-122"/>
              </a:rPr>
              <a:t>Let </a:t>
            </a:r>
            <a:r>
              <a:rPr lang="en-US" altLang="zh-CN" sz="2400" dirty="0" err="1">
                <a:ea typeface="宋体" pitchFamily="2" charset="-122"/>
              </a:rPr>
              <a:t>B</a:t>
            </a:r>
            <a:r>
              <a:rPr lang="en-US" altLang="zh-CN" sz="2400" baseline="-25000" dirty="0" err="1">
                <a:ea typeface="宋体" pitchFamily="2" charset="-122"/>
              </a:rPr>
              <a:t>i,j</a:t>
            </a:r>
            <a:r>
              <a:rPr lang="en-US" altLang="zh-CN" sz="2400" dirty="0">
                <a:ea typeface="宋体" pitchFamily="2" charset="-122"/>
              </a:rPr>
              <a:t> be true if there is a breeze in [</a:t>
            </a:r>
            <a:r>
              <a:rPr lang="en-US" altLang="zh-CN" sz="2400" dirty="0" err="1">
                <a:ea typeface="宋体" pitchFamily="2" charset="-122"/>
              </a:rPr>
              <a:t>i</a:t>
            </a:r>
            <a:r>
              <a:rPr lang="en-US" altLang="zh-CN" sz="2400" dirty="0">
                <a:ea typeface="宋体" pitchFamily="2" charset="-122"/>
              </a:rPr>
              <a:t>, j].
</a:t>
            </a:r>
            <a:endParaRPr lang="en-US" altLang="zh-CN" sz="2400" dirty="0" smtClean="0">
              <a:ea typeface="宋体" pitchFamily="2" charset="-12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zh-CN" sz="2400" dirty="0">
              <a:ea typeface="宋体" pitchFamily="2" charset="-12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zh-CN" sz="2400" dirty="0">
              <a:ea typeface="宋体" pitchFamily="2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dirty="0">
                <a:solidFill>
                  <a:schemeClr val="bg1"/>
                </a:solidFill>
                <a:ea typeface="宋体" pitchFamily="2" charset="-122"/>
              </a:rPr>
              <a:t>KB: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ea typeface="宋体" pitchFamily="2" charset="-122"/>
                <a:sym typeface="Symbol" pitchFamily="18" charset="2"/>
              </a:rPr>
              <a:t></a:t>
            </a:r>
            <a:r>
              <a:rPr lang="en-US" altLang="zh-CN" sz="2000" dirty="0">
                <a:solidFill>
                  <a:schemeClr val="bg1"/>
                </a:solidFill>
                <a:ea typeface="宋体" pitchFamily="2" charset="-122"/>
              </a:rPr>
              <a:t> P</a:t>
            </a:r>
            <a:r>
              <a:rPr lang="en-US" altLang="zh-CN" sz="2000" baseline="-25000" dirty="0">
                <a:solidFill>
                  <a:schemeClr val="bg1"/>
                </a:solidFill>
                <a:ea typeface="宋体" pitchFamily="2" charset="-122"/>
              </a:rPr>
              <a:t>1,1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ea typeface="宋体" pitchFamily="2" charset="-122"/>
                <a:sym typeface="Symbol" pitchFamily="18" charset="2"/>
              </a:rPr>
              <a:t></a:t>
            </a:r>
            <a:r>
              <a:rPr lang="en-US" altLang="zh-CN" sz="2000" dirty="0" smtClean="0">
                <a:solidFill>
                  <a:schemeClr val="bg1"/>
                </a:solidFill>
                <a:ea typeface="宋体" pitchFamily="2" charset="-122"/>
              </a:rPr>
              <a:t>B</a:t>
            </a:r>
            <a:r>
              <a:rPr lang="en-US" altLang="zh-CN" sz="2000" baseline="-25000" dirty="0" smtClean="0">
                <a:solidFill>
                  <a:schemeClr val="bg1"/>
                </a:solidFill>
                <a:ea typeface="宋体" pitchFamily="2" charset="-122"/>
              </a:rPr>
              <a:t>1,1</a:t>
            </a:r>
            <a:endParaRPr lang="en-US" altLang="zh-CN" sz="2000" dirty="0">
              <a:solidFill>
                <a:schemeClr val="bg1"/>
              </a:solidFill>
              <a:ea typeface="宋体" pitchFamily="2" charset="-122"/>
            </a:endParaRPr>
          </a:p>
          <a:p>
            <a:pPr lvl="4">
              <a:lnSpc>
                <a:spcPct val="90000"/>
              </a:lnSpc>
              <a:buFontTx/>
              <a:buNone/>
            </a:pPr>
            <a:endParaRPr lang="en-US" altLang="zh-CN" sz="1600" dirty="0">
              <a:solidFill>
                <a:schemeClr val="bg1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sz="2400" dirty="0" smtClean="0">
                <a:solidFill>
                  <a:schemeClr val="bg1"/>
                </a:solidFill>
                <a:ea typeface="宋体" pitchFamily="2" charset="-122"/>
              </a:rPr>
              <a:t>         "</a:t>
            </a:r>
            <a:r>
              <a:rPr lang="en-US" altLang="zh-CN" sz="2400" dirty="0">
                <a:solidFill>
                  <a:schemeClr val="bg1"/>
                </a:solidFill>
                <a:ea typeface="宋体" pitchFamily="2" charset="-122"/>
              </a:rPr>
              <a:t>Pits cause breezes in adjacent squares</a:t>
            </a:r>
            <a:r>
              <a:rPr lang="en-US" altLang="zh-CN" sz="2400" dirty="0" smtClean="0">
                <a:solidFill>
                  <a:schemeClr val="bg1"/>
                </a:solidFill>
                <a:ea typeface="宋体" pitchFamily="2" charset="-122"/>
              </a:rPr>
              <a:t>"</a:t>
            </a:r>
            <a:endParaRPr lang="en-US" altLang="zh-CN" sz="2400" dirty="0">
              <a:solidFill>
                <a:schemeClr val="bg1"/>
              </a:solidFill>
              <a:ea typeface="宋体" pitchFamily="2" charset="-122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ea typeface="宋体" pitchFamily="2" charset="-122"/>
              </a:rPr>
              <a:t>B</a:t>
            </a:r>
            <a:r>
              <a:rPr lang="en-US" altLang="zh-CN" sz="2000" baseline="-25000" dirty="0">
                <a:solidFill>
                  <a:schemeClr val="bg1"/>
                </a:solidFill>
                <a:ea typeface="宋体" pitchFamily="2" charset="-122"/>
              </a:rPr>
              <a:t>1,1  </a:t>
            </a:r>
            <a:r>
              <a:rPr lang="en-US" altLang="zh-CN" sz="2000" dirty="0">
                <a:solidFill>
                  <a:schemeClr val="bg1"/>
                </a:solidFill>
                <a:ea typeface="宋体" pitchFamily="2" charset="-122"/>
                <a:sym typeface="Symbol" pitchFamily="18" charset="2"/>
              </a:rPr>
              <a:t></a:t>
            </a:r>
            <a:r>
              <a:rPr lang="en-US" altLang="zh-CN" sz="2000" baseline="-25000" dirty="0">
                <a:solidFill>
                  <a:schemeClr val="bg1"/>
                </a:solidFill>
                <a:ea typeface="宋体" pitchFamily="2" charset="-122"/>
              </a:rPr>
              <a:t> 	</a:t>
            </a:r>
            <a:r>
              <a:rPr lang="en-US" altLang="zh-CN" sz="2000" dirty="0">
                <a:solidFill>
                  <a:schemeClr val="bg1"/>
                </a:solidFill>
                <a:ea typeface="宋体" pitchFamily="2" charset="-122"/>
              </a:rPr>
              <a:t>(P</a:t>
            </a:r>
            <a:r>
              <a:rPr lang="en-US" altLang="zh-CN" sz="2000" baseline="-25000" dirty="0">
                <a:solidFill>
                  <a:schemeClr val="bg1"/>
                </a:solidFill>
                <a:ea typeface="宋体" pitchFamily="2" charset="-122"/>
              </a:rPr>
              <a:t>1,2</a:t>
            </a:r>
            <a:r>
              <a:rPr lang="en-US" altLang="zh-CN" sz="2000" dirty="0">
                <a:solidFill>
                  <a:schemeClr val="bg1"/>
                </a:solidFill>
                <a:ea typeface="宋体" pitchFamily="2" charset="-122"/>
              </a:rPr>
              <a:t> </a:t>
            </a:r>
            <a:r>
              <a:rPr lang="en-US" altLang="zh-CN" sz="2000" dirty="0">
                <a:solidFill>
                  <a:schemeClr val="bg1"/>
                </a:solidFill>
                <a:ea typeface="宋体" pitchFamily="2" charset="-122"/>
                <a:sym typeface="Symbol" pitchFamily="18" charset="2"/>
              </a:rPr>
              <a:t></a:t>
            </a:r>
            <a:r>
              <a:rPr lang="en-US" altLang="zh-CN" sz="2000" dirty="0">
                <a:solidFill>
                  <a:schemeClr val="bg1"/>
                </a:solidFill>
                <a:ea typeface="宋体" pitchFamily="2" charset="-122"/>
              </a:rPr>
              <a:t> P</a:t>
            </a:r>
            <a:r>
              <a:rPr lang="en-US" altLang="zh-CN" sz="2000" baseline="-25000" dirty="0">
                <a:solidFill>
                  <a:schemeClr val="bg1"/>
                </a:solidFill>
                <a:ea typeface="宋体" pitchFamily="2" charset="-122"/>
              </a:rPr>
              <a:t>2,1</a:t>
            </a:r>
            <a:r>
              <a:rPr lang="en-US" altLang="zh-CN" sz="2000" dirty="0">
                <a:solidFill>
                  <a:schemeClr val="bg1"/>
                </a:solidFill>
                <a:ea typeface="宋体" pitchFamily="2" charset="-122"/>
              </a:rPr>
              <a:t>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ea typeface="宋体" pitchFamily="2" charset="-122"/>
              </a:rPr>
              <a:t>B</a:t>
            </a:r>
            <a:r>
              <a:rPr lang="en-US" altLang="zh-CN" sz="2000" baseline="-25000" dirty="0">
                <a:solidFill>
                  <a:schemeClr val="bg1"/>
                </a:solidFill>
                <a:ea typeface="宋体" pitchFamily="2" charset="-122"/>
              </a:rPr>
              <a:t>2,1  </a:t>
            </a:r>
            <a:r>
              <a:rPr lang="en-US" altLang="zh-CN" sz="2000" dirty="0">
                <a:solidFill>
                  <a:schemeClr val="bg1"/>
                </a:solidFill>
                <a:ea typeface="宋体" pitchFamily="2" charset="-122"/>
                <a:sym typeface="Symbol" pitchFamily="18" charset="2"/>
              </a:rPr>
              <a:t></a:t>
            </a:r>
            <a:r>
              <a:rPr lang="en-US" altLang="zh-CN" sz="2000" dirty="0">
                <a:solidFill>
                  <a:schemeClr val="bg1"/>
                </a:solidFill>
                <a:ea typeface="宋体" pitchFamily="2" charset="-122"/>
              </a:rPr>
              <a:t>	(P</a:t>
            </a:r>
            <a:r>
              <a:rPr lang="en-US" altLang="zh-CN" sz="2000" baseline="-25000" dirty="0">
                <a:solidFill>
                  <a:schemeClr val="bg1"/>
                </a:solidFill>
                <a:ea typeface="宋体" pitchFamily="2" charset="-122"/>
              </a:rPr>
              <a:t>1,1</a:t>
            </a:r>
            <a:r>
              <a:rPr lang="en-US" altLang="zh-CN" sz="2000" dirty="0">
                <a:solidFill>
                  <a:schemeClr val="bg1"/>
                </a:solidFill>
                <a:ea typeface="宋体" pitchFamily="2" charset="-122"/>
              </a:rPr>
              <a:t> </a:t>
            </a:r>
            <a:r>
              <a:rPr lang="en-US" altLang="zh-CN" sz="2000" dirty="0">
                <a:solidFill>
                  <a:schemeClr val="bg1"/>
                </a:solidFill>
                <a:ea typeface="宋体" pitchFamily="2" charset="-122"/>
                <a:sym typeface="Symbol" pitchFamily="18" charset="2"/>
              </a:rPr>
              <a:t></a:t>
            </a:r>
            <a:r>
              <a:rPr lang="en-US" altLang="zh-CN" sz="2000" dirty="0">
                <a:solidFill>
                  <a:schemeClr val="bg1"/>
                </a:solidFill>
                <a:ea typeface="宋体" pitchFamily="2" charset="-122"/>
              </a:rPr>
              <a:t> P</a:t>
            </a:r>
            <a:r>
              <a:rPr lang="en-US" altLang="zh-CN" sz="2000" baseline="-25000" dirty="0">
                <a:solidFill>
                  <a:schemeClr val="bg1"/>
                </a:solidFill>
                <a:ea typeface="宋体" pitchFamily="2" charset="-122"/>
              </a:rPr>
              <a:t>2,2 </a:t>
            </a:r>
            <a:r>
              <a:rPr lang="en-US" altLang="zh-CN" sz="2000" dirty="0">
                <a:solidFill>
                  <a:schemeClr val="bg1"/>
                </a:solidFill>
                <a:ea typeface="宋体" pitchFamily="2" charset="-122"/>
                <a:sym typeface="Symbol" pitchFamily="18" charset="2"/>
              </a:rPr>
              <a:t></a:t>
            </a:r>
            <a:r>
              <a:rPr lang="en-US" altLang="zh-CN" sz="2000" dirty="0">
                <a:solidFill>
                  <a:schemeClr val="bg1"/>
                </a:solidFill>
                <a:ea typeface="宋体" pitchFamily="2" charset="-122"/>
              </a:rPr>
              <a:t> P</a:t>
            </a:r>
            <a:r>
              <a:rPr lang="en-US" altLang="zh-CN" sz="2000" baseline="-25000" dirty="0">
                <a:solidFill>
                  <a:schemeClr val="bg1"/>
                </a:solidFill>
                <a:ea typeface="宋体" pitchFamily="2" charset="-122"/>
              </a:rPr>
              <a:t>3,1</a:t>
            </a:r>
            <a:r>
              <a:rPr lang="en-US" altLang="zh-CN" sz="2000" dirty="0">
                <a:solidFill>
                  <a:schemeClr val="bg1"/>
                </a:solidFill>
                <a:ea typeface="宋体" pitchFamily="2" charset="-122"/>
              </a:rPr>
              <a:t>)
</a:t>
            </a:r>
          </a:p>
        </p:txBody>
      </p:sp>
      <p:pic>
        <p:nvPicPr>
          <p:cNvPr id="6" name="Picture 5" descr="wumpus-wor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4705" y="1143000"/>
            <a:ext cx="2106319" cy="20628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umpus-wor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4705" y="1143000"/>
            <a:ext cx="2106319" cy="2062890"/>
          </a:xfrm>
          <a:prstGeom prst="rect">
            <a:avLst/>
          </a:prstGeom>
          <a:noFill/>
        </p:spPr>
      </p:pic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481920"/>
            <a:ext cx="2133600" cy="365125"/>
          </a:xfrm>
          <a:prstGeom prst="rect">
            <a:avLst/>
          </a:prstGeom>
        </p:spPr>
        <p:txBody>
          <a:bodyPr/>
          <a:lstStyle/>
          <a:p>
            <a:fld id="{6CC9E3B4-5EBA-4E01-86E1-75968ED7CEC2}" type="slidenum">
              <a:rPr lang="zh-CN" altLang="en-US"/>
              <a:pPr/>
              <a:t>13</a:t>
            </a:fld>
            <a:endParaRPr lang="en-US" altLang="zh-CN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2968139"/>
            <a:ext cx="7221945" cy="28529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>
                <a:ea typeface="宋体" pitchFamily="2" charset="-122"/>
              </a:rPr>
              <a:t>Wumpus</a:t>
            </a: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world in prop logic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dirty="0">
                <a:ea typeface="宋体" pitchFamily="2" charset="-122"/>
              </a:rPr>
              <a:t>Let </a:t>
            </a:r>
            <a:r>
              <a:rPr lang="en-US" altLang="zh-CN" sz="2400" dirty="0" smtClean="0">
                <a:ea typeface="宋体" pitchFamily="2" charset="-122"/>
              </a:rPr>
              <a:t>pit(</a:t>
            </a:r>
            <a:r>
              <a:rPr lang="en-US" altLang="zh-CN" sz="2400" dirty="0" err="1">
                <a:ea typeface="宋体" pitchFamily="2" charset="-122"/>
              </a:rPr>
              <a:t>i</a:t>
            </a:r>
            <a:r>
              <a:rPr lang="en-US" altLang="zh-CN" sz="2400" dirty="0" err="1" smtClean="0">
                <a:ea typeface="宋体" pitchFamily="2" charset="-122"/>
              </a:rPr>
              <a:t>,j</a:t>
            </a:r>
            <a:r>
              <a:rPr lang="en-US" altLang="zh-CN" sz="2400" dirty="0" smtClean="0">
                <a:ea typeface="宋体" pitchFamily="2" charset="-122"/>
              </a:rPr>
              <a:t>)</a:t>
            </a:r>
            <a:r>
              <a:rPr lang="en-US" altLang="zh-CN" sz="2400" dirty="0" smtClean="0">
                <a:ea typeface="宋体" pitchFamily="2" charset="-122"/>
              </a:rPr>
              <a:t> </a:t>
            </a:r>
            <a:r>
              <a:rPr lang="en-US" altLang="zh-CN" sz="2400" dirty="0">
                <a:ea typeface="宋体" pitchFamily="2" charset="-122"/>
              </a:rPr>
              <a:t>be true if there is a pit in [</a:t>
            </a:r>
            <a:r>
              <a:rPr lang="en-US" altLang="zh-CN" sz="2400" dirty="0" err="1">
                <a:ea typeface="宋体" pitchFamily="2" charset="-122"/>
              </a:rPr>
              <a:t>i</a:t>
            </a:r>
            <a:r>
              <a:rPr lang="en-US" altLang="zh-CN" sz="2400" dirty="0">
                <a:ea typeface="宋体" pitchFamily="2" charset="-122"/>
              </a:rPr>
              <a:t>, j].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dirty="0">
                <a:ea typeface="宋体" pitchFamily="2" charset="-122"/>
              </a:rPr>
              <a:t>Let </a:t>
            </a:r>
            <a:r>
              <a:rPr lang="en-US" altLang="zh-CN" sz="2400" dirty="0" smtClean="0">
                <a:ea typeface="宋体" pitchFamily="2" charset="-122"/>
              </a:rPr>
              <a:t>breeze(</a:t>
            </a:r>
            <a:r>
              <a:rPr lang="en-US" altLang="zh-CN" sz="2400" dirty="0" err="1" smtClean="0">
                <a:ea typeface="宋体" pitchFamily="2" charset="-122"/>
              </a:rPr>
              <a:t>i,j</a:t>
            </a:r>
            <a:r>
              <a:rPr lang="en-US" altLang="zh-CN" sz="2400" dirty="0" smtClean="0">
                <a:ea typeface="宋体" pitchFamily="2" charset="-122"/>
              </a:rPr>
              <a:t>) </a:t>
            </a:r>
            <a:r>
              <a:rPr lang="en-US" altLang="zh-CN" sz="2400" dirty="0" smtClean="0">
                <a:ea typeface="宋体" pitchFamily="2" charset="-122"/>
              </a:rPr>
              <a:t> </a:t>
            </a:r>
            <a:r>
              <a:rPr lang="en-US" altLang="zh-CN" sz="2400" dirty="0">
                <a:ea typeface="宋体" pitchFamily="2" charset="-122"/>
              </a:rPr>
              <a:t>be true if </a:t>
            </a:r>
            <a:r>
              <a:rPr lang="en-US" altLang="zh-CN" sz="2400" dirty="0" smtClean="0">
                <a:ea typeface="宋体" pitchFamily="2" charset="-122"/>
              </a:rPr>
              <a:t>breezy </a:t>
            </a:r>
            <a:r>
              <a:rPr lang="en-US" altLang="zh-CN" sz="2400" dirty="0">
                <a:ea typeface="宋体" pitchFamily="2" charset="-122"/>
              </a:rPr>
              <a:t>in [</a:t>
            </a:r>
            <a:r>
              <a:rPr lang="en-US" altLang="zh-CN" sz="2400" dirty="0" err="1">
                <a:ea typeface="宋体" pitchFamily="2" charset="-122"/>
              </a:rPr>
              <a:t>i</a:t>
            </a:r>
            <a:r>
              <a:rPr lang="en-US" altLang="zh-CN" sz="2400" dirty="0">
                <a:ea typeface="宋体" pitchFamily="2" charset="-122"/>
              </a:rPr>
              <a:t>, j].
</a:t>
            </a:r>
            <a:endParaRPr lang="en-US" altLang="zh-CN" sz="2400" dirty="0" smtClean="0">
              <a:ea typeface="宋体" pitchFamily="2" charset="-12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zh-CN" sz="2400" dirty="0">
              <a:ea typeface="宋体" pitchFamily="2" charset="-12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zh-CN" sz="2400" dirty="0">
              <a:ea typeface="宋体" pitchFamily="2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dirty="0">
                <a:solidFill>
                  <a:schemeClr val="bg1"/>
                </a:solidFill>
                <a:ea typeface="宋体" pitchFamily="2" charset="-122"/>
              </a:rPr>
              <a:t>KB: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ea typeface="宋体" pitchFamily="2" charset="-122"/>
                <a:sym typeface="Symbol" pitchFamily="18" charset="2"/>
              </a:rPr>
              <a:t></a:t>
            </a:r>
            <a:r>
              <a:rPr lang="en-US" altLang="zh-CN" sz="2000" dirty="0">
                <a:solidFill>
                  <a:schemeClr val="bg1"/>
                </a:solidFill>
                <a:ea typeface="宋体" pitchFamily="2" charset="-122"/>
              </a:rPr>
              <a:t> </a:t>
            </a:r>
            <a:r>
              <a:rPr lang="en-US" altLang="zh-CN" sz="2000" dirty="0" smtClean="0">
                <a:solidFill>
                  <a:schemeClr val="bg1"/>
                </a:solidFill>
                <a:ea typeface="宋体" pitchFamily="2" charset="-122"/>
              </a:rPr>
              <a:t>pit(1,1)</a:t>
            </a:r>
            <a:endParaRPr lang="en-US" altLang="zh-CN" sz="2000" baseline="-25000" dirty="0">
              <a:solidFill>
                <a:schemeClr val="bg1"/>
              </a:solidFill>
              <a:ea typeface="宋体" pitchFamily="2" charset="-122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CN" sz="2000" dirty="0" smtClean="0">
                <a:solidFill>
                  <a:schemeClr val="bg1"/>
                </a:solidFill>
                <a:ea typeface="宋体" pitchFamily="2" charset="-122"/>
                <a:sym typeface="Symbol" pitchFamily="18" charset="2"/>
              </a:rPr>
              <a:t></a:t>
            </a:r>
            <a:r>
              <a:rPr lang="en-US" altLang="zh-CN" sz="2000" dirty="0">
                <a:solidFill>
                  <a:schemeClr val="bg1"/>
                </a:solidFill>
                <a:ea typeface="宋体" pitchFamily="2" charset="-122"/>
                <a:sym typeface="Symbol" pitchFamily="18" charset="2"/>
              </a:rPr>
              <a:t> </a:t>
            </a:r>
            <a:r>
              <a:rPr lang="en-US" altLang="zh-CN" sz="2000" dirty="0" smtClean="0">
                <a:solidFill>
                  <a:schemeClr val="bg1"/>
                </a:solidFill>
                <a:ea typeface="宋体" pitchFamily="2" charset="-122"/>
                <a:sym typeface="Symbol" pitchFamily="18" charset="2"/>
              </a:rPr>
              <a:t>breeze(1,1)</a:t>
            </a:r>
            <a:endParaRPr lang="en-US" altLang="zh-CN" sz="2000" dirty="0">
              <a:solidFill>
                <a:schemeClr val="bg1"/>
              </a:solidFill>
              <a:ea typeface="宋体" pitchFamily="2" charset="-122"/>
            </a:endParaRPr>
          </a:p>
          <a:p>
            <a:pPr lvl="4">
              <a:lnSpc>
                <a:spcPct val="90000"/>
              </a:lnSpc>
              <a:buFontTx/>
              <a:buNone/>
            </a:pPr>
            <a:endParaRPr lang="en-US" altLang="zh-CN" sz="1600" dirty="0">
              <a:solidFill>
                <a:schemeClr val="bg1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sz="2400" dirty="0" smtClean="0">
                <a:solidFill>
                  <a:schemeClr val="bg1"/>
                </a:solidFill>
                <a:ea typeface="宋体" pitchFamily="2" charset="-122"/>
              </a:rPr>
              <a:t>         "</a:t>
            </a:r>
            <a:r>
              <a:rPr lang="en-US" altLang="zh-CN" sz="2400" dirty="0">
                <a:solidFill>
                  <a:schemeClr val="bg1"/>
                </a:solidFill>
                <a:ea typeface="宋体" pitchFamily="2" charset="-122"/>
              </a:rPr>
              <a:t>Pits cause breezes in adjacent squares</a:t>
            </a:r>
            <a:r>
              <a:rPr lang="en-US" altLang="zh-CN" sz="2400" dirty="0" smtClean="0">
                <a:solidFill>
                  <a:schemeClr val="bg1"/>
                </a:solidFill>
                <a:ea typeface="宋体" pitchFamily="2" charset="-122"/>
              </a:rPr>
              <a:t>"</a:t>
            </a:r>
            <a:endParaRPr lang="en-US" altLang="zh-CN" sz="2400" dirty="0">
              <a:solidFill>
                <a:schemeClr val="bg1"/>
              </a:solidFill>
              <a:ea typeface="宋体" pitchFamily="2" charset="-122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CN" sz="2000" dirty="0" smtClean="0">
                <a:solidFill>
                  <a:schemeClr val="bg1"/>
                </a:solidFill>
                <a:ea typeface="宋体" pitchFamily="2" charset="-122"/>
                <a:sym typeface="Symbol"/>
              </a:rPr>
              <a:t></a:t>
            </a:r>
            <a:r>
              <a:rPr lang="en-US" altLang="zh-CN" sz="2000" dirty="0" err="1" smtClean="0">
                <a:solidFill>
                  <a:schemeClr val="bg1"/>
                </a:solidFill>
                <a:ea typeface="宋体" pitchFamily="2" charset="-122"/>
                <a:sym typeface="Symbol"/>
              </a:rPr>
              <a:t>i,j</a:t>
            </a:r>
            <a:r>
              <a:rPr lang="en-US" altLang="zh-CN" sz="2000" dirty="0" smtClean="0">
                <a:solidFill>
                  <a:schemeClr val="bg1"/>
                </a:solidFill>
                <a:ea typeface="宋体" pitchFamily="2" charset="-122"/>
                <a:sym typeface="Symbol"/>
              </a:rPr>
              <a:t> breeze(</a:t>
            </a:r>
            <a:r>
              <a:rPr lang="en-US" altLang="zh-CN" sz="2000" dirty="0" err="1">
                <a:solidFill>
                  <a:schemeClr val="bg1"/>
                </a:solidFill>
                <a:ea typeface="宋体" pitchFamily="2" charset="-122"/>
                <a:sym typeface="Symbol"/>
              </a:rPr>
              <a:t>i</a:t>
            </a:r>
            <a:r>
              <a:rPr lang="en-US" altLang="zh-CN" sz="2000" dirty="0" err="1" smtClean="0">
                <a:solidFill>
                  <a:schemeClr val="bg1"/>
                </a:solidFill>
                <a:ea typeface="宋体" pitchFamily="2" charset="-122"/>
                <a:sym typeface="Symbol"/>
              </a:rPr>
              <a:t>,j</a:t>
            </a:r>
            <a:r>
              <a:rPr lang="en-US" altLang="zh-CN" sz="2000" dirty="0" smtClean="0">
                <a:solidFill>
                  <a:schemeClr val="bg1"/>
                </a:solidFill>
                <a:ea typeface="宋体" pitchFamily="2" charset="-122"/>
                <a:sym typeface="Symbol"/>
              </a:rPr>
              <a:t>) </a:t>
            </a:r>
            <a:r>
              <a:rPr lang="en-US" altLang="zh-CN" sz="2000" baseline="-25000" dirty="0" smtClean="0">
                <a:solidFill>
                  <a:schemeClr val="bg1"/>
                </a:solidFill>
                <a:ea typeface="宋体" pitchFamily="2" charset="-122"/>
              </a:rPr>
              <a:t> </a:t>
            </a:r>
            <a:r>
              <a:rPr lang="en-US" altLang="zh-CN" sz="2000" dirty="0" smtClean="0">
                <a:solidFill>
                  <a:schemeClr val="bg1"/>
                </a:solidFill>
                <a:ea typeface="宋体" pitchFamily="2" charset="-122"/>
                <a:sym typeface="Symbol" pitchFamily="18" charset="2"/>
              </a:rPr>
              <a:t></a:t>
            </a:r>
            <a:r>
              <a:rPr lang="en-US" altLang="zh-CN" sz="2000" baseline="-25000" dirty="0">
                <a:solidFill>
                  <a:schemeClr val="bg1"/>
                </a:solidFill>
                <a:ea typeface="宋体" pitchFamily="2" charset="-122"/>
                <a:sym typeface="Symbol" pitchFamily="18" charset="2"/>
              </a:rPr>
              <a:t> </a:t>
            </a:r>
            <a:r>
              <a:rPr lang="en-US" altLang="zh-CN" sz="2000" dirty="0" smtClean="0">
                <a:solidFill>
                  <a:schemeClr val="bg1"/>
                </a:solidFill>
                <a:ea typeface="宋体" pitchFamily="2" charset="-122"/>
              </a:rPr>
              <a:t>pit(</a:t>
            </a:r>
            <a:r>
              <a:rPr lang="en-US" altLang="zh-CN" sz="2000" dirty="0" err="1" smtClean="0">
                <a:solidFill>
                  <a:schemeClr val="bg1"/>
                </a:solidFill>
                <a:ea typeface="宋体" pitchFamily="2" charset="-122"/>
              </a:rPr>
              <a:t>i</a:t>
            </a:r>
            <a:r>
              <a:rPr lang="en-US" altLang="zh-CN" sz="2000" dirty="0" smtClean="0">
                <a:solidFill>
                  <a:schemeClr val="bg1"/>
                </a:solidFill>
                <a:ea typeface="宋体" pitchFamily="2" charset="-122"/>
              </a:rPr>
              <a:t>, add(j,1)) </a:t>
            </a:r>
            <a:r>
              <a:rPr lang="en-US" altLang="zh-CN" sz="2000" dirty="0" smtClean="0">
                <a:solidFill>
                  <a:schemeClr val="bg1"/>
                </a:solidFill>
                <a:ea typeface="宋体" pitchFamily="2" charset="-122"/>
                <a:sym typeface="Symbol"/>
              </a:rPr>
              <a:t> pit(</a:t>
            </a:r>
            <a:r>
              <a:rPr lang="en-US" altLang="zh-CN" sz="2000" dirty="0" err="1" smtClean="0">
                <a:solidFill>
                  <a:schemeClr val="bg1"/>
                </a:solidFill>
                <a:ea typeface="宋体" pitchFamily="2" charset="-122"/>
                <a:sym typeface="Symbol"/>
              </a:rPr>
              <a:t>i</a:t>
            </a:r>
            <a:r>
              <a:rPr lang="en-US" altLang="zh-CN" sz="2000" dirty="0" smtClean="0">
                <a:solidFill>
                  <a:schemeClr val="bg1"/>
                </a:solidFill>
                <a:ea typeface="宋体" pitchFamily="2" charset="-122"/>
                <a:sym typeface="Symbol"/>
              </a:rPr>
              <a:t>, add(j, -1))  …</a:t>
            </a:r>
            <a:endParaRPr lang="en-US" altLang="zh-CN" sz="2000" dirty="0">
              <a:solidFill>
                <a:schemeClr val="bg1"/>
              </a:solidFill>
              <a:ea typeface="宋体" pitchFamily="2" charset="-122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ea typeface="宋体" pitchFamily="2" charset="-122"/>
              </a:rPr>
              <a:t>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481920"/>
            <a:ext cx="2133600" cy="365125"/>
          </a:xfrm>
          <a:prstGeom prst="rect">
            <a:avLst/>
          </a:prstGeom>
        </p:spPr>
        <p:txBody>
          <a:bodyPr/>
          <a:lstStyle/>
          <a:p>
            <a:fld id="{19A50BEE-5377-4AB2-BC95-355D6D1E353C}" type="slidenum">
              <a:rPr lang="zh-CN" altLang="en-US"/>
              <a:pPr/>
              <a:t>14</a:t>
            </a:fld>
            <a:endParaRPr lang="en-US" altLang="zh-CN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2980"/>
            <a:ext cx="8229600" cy="1143000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Full Encoding of </a:t>
            </a:r>
            <a:r>
              <a:rPr lang="en-US" altLang="zh-CN" dirty="0" err="1" smtClean="0">
                <a:ea typeface="宋体" pitchFamily="2" charset="-122"/>
              </a:rPr>
              <a:t>Wumpus</a:t>
            </a:r>
            <a:r>
              <a:rPr lang="en-US" altLang="zh-CN" dirty="0" smtClean="0">
                <a:ea typeface="宋体" pitchFamily="2" charset="-122"/>
              </a:rPr>
              <a:t> World 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dirty="0" smtClean="0">
                <a:ea typeface="宋体" pitchFamily="2" charset="-122"/>
              </a:rPr>
              <a:t>In propositional </a:t>
            </a:r>
            <a:r>
              <a:rPr lang="en-US" altLang="zh-CN" sz="2400" dirty="0">
                <a:ea typeface="宋体" pitchFamily="2" charset="-122"/>
              </a:rPr>
              <a:t>logic</a:t>
            </a:r>
            <a:r>
              <a:rPr lang="en-US" altLang="zh-CN" sz="2400" dirty="0" smtClean="0">
                <a:ea typeface="宋体" pitchFamily="2" charset="-122"/>
              </a:rPr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CN" sz="2000" dirty="0">
              <a:ea typeface="宋体" pitchFamily="2" charset="-122"/>
              <a:sym typeface="Symbol" pitchFamily="18" charset="2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</a:t>
            </a:r>
            <a:r>
              <a:rPr lang="en-US" altLang="zh-CN" sz="2000" dirty="0">
                <a:ea typeface="宋体" pitchFamily="2" charset="-122"/>
              </a:rPr>
              <a:t>P</a:t>
            </a:r>
            <a:r>
              <a:rPr lang="en-US" altLang="zh-CN" sz="2000" baseline="-25000" dirty="0">
                <a:ea typeface="宋体" pitchFamily="2" charset="-122"/>
              </a:rPr>
              <a:t>1,1</a:t>
            </a:r>
            <a:r>
              <a:rPr lang="en-US" altLang="zh-CN" sz="2000" dirty="0">
                <a:ea typeface="宋体" pitchFamily="2" charset="-122"/>
              </a:rPr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</a:t>
            </a:r>
            <a:r>
              <a:rPr lang="en-US" altLang="zh-CN" sz="2000" dirty="0">
                <a:ea typeface="宋体" pitchFamily="2" charset="-122"/>
              </a:rPr>
              <a:t>W</a:t>
            </a:r>
            <a:r>
              <a:rPr lang="en-US" altLang="zh-CN" sz="2000" baseline="-25000" dirty="0">
                <a:ea typeface="宋体" pitchFamily="2" charset="-122"/>
              </a:rPr>
              <a:t>1,1</a:t>
            </a:r>
            <a:r>
              <a:rPr lang="en-US" altLang="zh-CN" sz="2000" dirty="0">
                <a:ea typeface="宋体" pitchFamily="2" charset="-122"/>
              </a:rPr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CN" sz="2000" dirty="0" err="1">
                <a:ea typeface="宋体" pitchFamily="2" charset="-122"/>
              </a:rPr>
              <a:t>B</a:t>
            </a:r>
            <a:r>
              <a:rPr lang="en-US" altLang="zh-CN" sz="2000" baseline="-25000" dirty="0" err="1">
                <a:ea typeface="宋体" pitchFamily="2" charset="-122"/>
              </a:rPr>
              <a:t>x,y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</a:t>
            </a:r>
            <a:r>
              <a:rPr lang="en-US" altLang="zh-CN" sz="2000" dirty="0">
                <a:ea typeface="宋体" pitchFamily="2" charset="-122"/>
              </a:rPr>
              <a:t> (P</a:t>
            </a:r>
            <a:r>
              <a:rPr lang="en-US" altLang="zh-CN" sz="2000" baseline="-25000" dirty="0">
                <a:ea typeface="宋体" pitchFamily="2" charset="-122"/>
              </a:rPr>
              <a:t>x,y+1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</a:t>
            </a:r>
            <a:r>
              <a:rPr lang="en-US" altLang="zh-CN" sz="2000" dirty="0">
                <a:ea typeface="宋体" pitchFamily="2" charset="-122"/>
              </a:rPr>
              <a:t> P</a:t>
            </a:r>
            <a:r>
              <a:rPr lang="en-US" altLang="zh-CN" sz="2000" baseline="-25000" dirty="0">
                <a:ea typeface="宋体" pitchFamily="2" charset="-122"/>
              </a:rPr>
              <a:t>x,y-1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</a:t>
            </a:r>
            <a:r>
              <a:rPr lang="en-US" altLang="zh-CN" sz="2000" dirty="0">
                <a:ea typeface="宋体" pitchFamily="2" charset="-122"/>
              </a:rPr>
              <a:t> P</a:t>
            </a:r>
            <a:r>
              <a:rPr lang="en-US" altLang="zh-CN" sz="2000" baseline="-25000" dirty="0">
                <a:ea typeface="宋体" pitchFamily="2" charset="-122"/>
              </a:rPr>
              <a:t>x+1,y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</a:t>
            </a:r>
            <a:r>
              <a:rPr lang="en-US" altLang="zh-CN" sz="2000" dirty="0">
                <a:ea typeface="宋体" pitchFamily="2" charset="-122"/>
              </a:rPr>
              <a:t> P</a:t>
            </a:r>
            <a:r>
              <a:rPr lang="en-US" altLang="zh-CN" sz="2000" baseline="-25000" dirty="0">
                <a:ea typeface="宋体" pitchFamily="2" charset="-122"/>
              </a:rPr>
              <a:t>x-1,y</a:t>
            </a:r>
            <a:r>
              <a:rPr lang="en-US" altLang="zh-CN" sz="2000" dirty="0">
                <a:ea typeface="宋体" pitchFamily="2" charset="-122"/>
              </a:rPr>
              <a:t>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CN" sz="2000" dirty="0" err="1">
                <a:ea typeface="宋体" pitchFamily="2" charset="-122"/>
              </a:rPr>
              <a:t>S</a:t>
            </a:r>
            <a:r>
              <a:rPr lang="en-US" altLang="zh-CN" sz="2000" baseline="-25000" dirty="0" err="1">
                <a:ea typeface="宋体" pitchFamily="2" charset="-122"/>
              </a:rPr>
              <a:t>x,y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</a:t>
            </a:r>
            <a:r>
              <a:rPr lang="en-US" altLang="zh-CN" sz="2000" dirty="0">
                <a:ea typeface="宋体" pitchFamily="2" charset="-122"/>
              </a:rPr>
              <a:t> (W</a:t>
            </a:r>
            <a:r>
              <a:rPr lang="en-US" altLang="zh-CN" sz="2000" baseline="-25000" dirty="0">
                <a:ea typeface="宋体" pitchFamily="2" charset="-122"/>
              </a:rPr>
              <a:t>x,y+1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</a:t>
            </a:r>
            <a:r>
              <a:rPr lang="en-US" altLang="zh-CN" sz="2000" dirty="0">
                <a:ea typeface="宋体" pitchFamily="2" charset="-122"/>
              </a:rPr>
              <a:t> W</a:t>
            </a:r>
            <a:r>
              <a:rPr lang="en-US" altLang="zh-CN" sz="2000" baseline="-25000" dirty="0">
                <a:ea typeface="宋体" pitchFamily="2" charset="-122"/>
              </a:rPr>
              <a:t>x,y-1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</a:t>
            </a:r>
            <a:r>
              <a:rPr lang="en-US" altLang="zh-CN" sz="2000" dirty="0">
                <a:ea typeface="宋体" pitchFamily="2" charset="-122"/>
              </a:rPr>
              <a:t> W</a:t>
            </a:r>
            <a:r>
              <a:rPr lang="en-US" altLang="zh-CN" sz="2000" baseline="-25000" dirty="0">
                <a:ea typeface="宋体" pitchFamily="2" charset="-122"/>
              </a:rPr>
              <a:t>x+1,y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</a:t>
            </a:r>
            <a:r>
              <a:rPr lang="en-US" altLang="zh-CN" sz="2000" dirty="0">
                <a:ea typeface="宋体" pitchFamily="2" charset="-122"/>
              </a:rPr>
              <a:t> W</a:t>
            </a:r>
            <a:r>
              <a:rPr lang="en-US" altLang="zh-CN" sz="2000" baseline="-25000" dirty="0">
                <a:ea typeface="宋体" pitchFamily="2" charset="-122"/>
              </a:rPr>
              <a:t>x-1,y</a:t>
            </a:r>
            <a:r>
              <a:rPr lang="en-US" altLang="zh-CN" sz="2000" dirty="0">
                <a:ea typeface="宋体" pitchFamily="2" charset="-122"/>
              </a:rPr>
              <a:t>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CN" sz="2000" dirty="0">
                <a:ea typeface="宋体" pitchFamily="2" charset="-122"/>
              </a:rPr>
              <a:t>W</a:t>
            </a:r>
            <a:r>
              <a:rPr lang="en-US" altLang="zh-CN" sz="2000" baseline="-25000" dirty="0">
                <a:ea typeface="宋体" pitchFamily="2" charset="-122"/>
              </a:rPr>
              <a:t>1,1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</a:t>
            </a:r>
            <a:r>
              <a:rPr lang="en-US" altLang="zh-CN" sz="2000" dirty="0">
                <a:ea typeface="宋体" pitchFamily="2" charset="-122"/>
              </a:rPr>
              <a:t> W</a:t>
            </a:r>
            <a:r>
              <a:rPr lang="en-US" altLang="zh-CN" sz="2000" baseline="-25000" dirty="0">
                <a:ea typeface="宋体" pitchFamily="2" charset="-122"/>
              </a:rPr>
              <a:t>1,2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</a:t>
            </a:r>
            <a:r>
              <a:rPr lang="en-US" altLang="zh-CN" sz="2000" dirty="0">
                <a:ea typeface="宋体" pitchFamily="2" charset="-122"/>
              </a:rPr>
              <a:t> … </a:t>
            </a: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</a:t>
            </a:r>
            <a:r>
              <a:rPr lang="en-US" altLang="zh-CN" sz="2000" dirty="0">
                <a:ea typeface="宋体" pitchFamily="2" charset="-122"/>
              </a:rPr>
              <a:t> W</a:t>
            </a:r>
            <a:r>
              <a:rPr lang="en-US" altLang="zh-CN" sz="2000" baseline="-25000" dirty="0">
                <a:ea typeface="宋体" pitchFamily="2" charset="-122"/>
              </a:rPr>
              <a:t>4,4</a:t>
            </a:r>
            <a:r>
              <a:rPr lang="en-US" altLang="zh-CN" sz="2000" dirty="0">
                <a:ea typeface="宋体" pitchFamily="2" charset="-122"/>
              </a:rPr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</a:t>
            </a:r>
            <a:r>
              <a:rPr lang="en-US" altLang="zh-CN" sz="2000" dirty="0">
                <a:ea typeface="宋体" pitchFamily="2" charset="-122"/>
              </a:rPr>
              <a:t>W</a:t>
            </a:r>
            <a:r>
              <a:rPr lang="en-US" altLang="zh-CN" sz="2000" baseline="-25000" dirty="0">
                <a:ea typeface="宋体" pitchFamily="2" charset="-122"/>
              </a:rPr>
              <a:t>1,1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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</a:t>
            </a:r>
            <a:r>
              <a:rPr lang="en-US" altLang="zh-CN" sz="2000" dirty="0">
                <a:ea typeface="宋体" pitchFamily="2" charset="-122"/>
              </a:rPr>
              <a:t>W</a:t>
            </a:r>
            <a:r>
              <a:rPr lang="en-US" altLang="zh-CN" sz="2000" baseline="-25000" dirty="0">
                <a:ea typeface="宋体" pitchFamily="2" charset="-122"/>
              </a:rPr>
              <a:t>1,2</a:t>
            </a:r>
            <a:r>
              <a:rPr lang="en-US" altLang="zh-CN" sz="2000" dirty="0">
                <a:ea typeface="宋体" pitchFamily="2" charset="-122"/>
              </a:rPr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</a:t>
            </a:r>
            <a:r>
              <a:rPr lang="en-US" altLang="zh-CN" sz="2000" dirty="0">
                <a:ea typeface="宋体" pitchFamily="2" charset="-122"/>
              </a:rPr>
              <a:t>W</a:t>
            </a:r>
            <a:r>
              <a:rPr lang="en-US" altLang="zh-CN" sz="2000" baseline="-25000" dirty="0">
                <a:ea typeface="宋体" pitchFamily="2" charset="-122"/>
              </a:rPr>
              <a:t>1,1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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</a:t>
            </a:r>
            <a:r>
              <a:rPr lang="en-US" altLang="zh-CN" sz="2000" dirty="0">
                <a:ea typeface="宋体" pitchFamily="2" charset="-122"/>
              </a:rPr>
              <a:t>W</a:t>
            </a:r>
            <a:r>
              <a:rPr lang="en-US" altLang="zh-CN" sz="2000" baseline="-25000" dirty="0">
                <a:ea typeface="宋体" pitchFamily="2" charset="-122"/>
              </a:rPr>
              <a:t>1,3</a:t>
            </a:r>
            <a:r>
              <a:rPr lang="en-US" altLang="zh-CN" sz="2000" dirty="0">
                <a:ea typeface="宋体" pitchFamily="2" charset="-122"/>
              </a:rPr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CN" sz="2000" dirty="0">
                <a:ea typeface="宋体" pitchFamily="2" charset="-122"/>
              </a:rPr>
              <a:t>…
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dirty="0" smtClean="0">
                <a:ea typeface="宋体" pitchFamily="2" charset="-122"/>
                <a:sym typeface="Symbol" pitchFamily="18" charset="2"/>
              </a:rPr>
              <a:t>   </a:t>
            </a:r>
            <a:r>
              <a:rPr lang="en-US" altLang="zh-CN" sz="2400" dirty="0">
                <a:ea typeface="宋体" pitchFamily="2" charset="-122"/>
              </a:rPr>
              <a:t>64 distinct proposition symbols, 155 sentences
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4BDA09-F538-442D-B5FE-36478C9623CE}" type="slidenum">
              <a:rPr lang="en-US"/>
              <a:pPr/>
              <a:t>15</a:t>
            </a:fld>
            <a:endParaRPr lang="en-US"/>
          </a:p>
        </p:txBody>
      </p:sp>
      <p:sp>
        <p:nvSpPr>
          <p:cNvPr id="101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Semantics</a:t>
            </a:r>
          </a:p>
        </p:txBody>
      </p:sp>
      <p:sp>
        <p:nvSpPr>
          <p:cNvPr id="101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915400" cy="22860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5000"/>
              </a:lnSpc>
            </a:pPr>
            <a:r>
              <a:rPr lang="en-US" b="1" i="1">
                <a:solidFill>
                  <a:srgbClr val="FF0000"/>
                </a:solidFill>
              </a:rPr>
              <a:t>Syntax</a:t>
            </a:r>
            <a:r>
              <a:rPr lang="en-US">
                <a:solidFill>
                  <a:srgbClr val="FF0000"/>
                </a:solidFill>
              </a:rPr>
              <a:t>:</a:t>
            </a:r>
            <a:r>
              <a:rPr lang="en-US"/>
              <a:t> a description of the </a:t>
            </a:r>
            <a:r>
              <a:rPr lang="en-US" i="1">
                <a:solidFill>
                  <a:srgbClr val="FF0000"/>
                </a:solidFill>
              </a:rPr>
              <a:t>legal</a:t>
            </a:r>
            <a:r>
              <a:rPr lang="en-US" i="1"/>
              <a:t> </a:t>
            </a:r>
            <a:r>
              <a:rPr lang="en-US"/>
              <a:t>arrangements of symbols </a:t>
            </a:r>
          </a:p>
          <a:p>
            <a:pPr lvl="1">
              <a:lnSpc>
                <a:spcPct val="85000"/>
              </a:lnSpc>
            </a:pPr>
            <a:r>
              <a:rPr lang="en-US"/>
              <a:t>(</a:t>
            </a:r>
            <a:r>
              <a:rPr lang="en-US">
                <a:solidFill>
                  <a:srgbClr val="0000FF"/>
                </a:solidFill>
              </a:rPr>
              <a:t>Def “sentences”</a:t>
            </a:r>
            <a:r>
              <a:rPr lang="en-US"/>
              <a:t>)</a:t>
            </a:r>
          </a:p>
          <a:p>
            <a:pPr>
              <a:lnSpc>
                <a:spcPct val="85000"/>
              </a:lnSpc>
            </a:pPr>
            <a:r>
              <a:rPr lang="en-US" b="1" i="1">
                <a:solidFill>
                  <a:srgbClr val="FF0000"/>
                </a:solidFill>
              </a:rPr>
              <a:t>Semantics</a:t>
            </a:r>
            <a:r>
              <a:rPr lang="en-US">
                <a:solidFill>
                  <a:srgbClr val="FF0000"/>
                </a:solidFill>
              </a:rPr>
              <a:t>:</a:t>
            </a:r>
            <a:r>
              <a:rPr lang="en-US"/>
              <a:t> what the arrangement of symbols </a:t>
            </a:r>
            <a:r>
              <a:rPr lang="en-US" i="1">
                <a:solidFill>
                  <a:srgbClr val="FF0000"/>
                </a:solidFill>
              </a:rPr>
              <a:t>means</a:t>
            </a:r>
            <a:r>
              <a:rPr lang="en-US"/>
              <a:t> in the world</a:t>
            </a:r>
          </a:p>
        </p:txBody>
      </p:sp>
      <p:sp>
        <p:nvSpPr>
          <p:cNvPr id="1015812" name="Rectangle 4"/>
          <p:cNvSpPr>
            <a:spLocks noChangeArrowheads="1"/>
          </p:cNvSpPr>
          <p:nvPr/>
        </p:nvSpPr>
        <p:spPr bwMode="auto">
          <a:xfrm>
            <a:off x="1828800" y="3290888"/>
            <a:ext cx="1603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>
                <a:latin typeface="Times New Roman" pitchFamily="18" charset="0"/>
              </a:rPr>
              <a:t>Sentences</a:t>
            </a:r>
          </a:p>
        </p:txBody>
      </p:sp>
      <p:sp>
        <p:nvSpPr>
          <p:cNvPr id="1015813" name="Rectangle 5"/>
          <p:cNvSpPr>
            <a:spLocks noChangeArrowheads="1"/>
          </p:cNvSpPr>
          <p:nvPr/>
        </p:nvSpPr>
        <p:spPr bwMode="auto">
          <a:xfrm>
            <a:off x="6705600" y="6034088"/>
            <a:ext cx="1249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>
                <a:latin typeface="Times New Roman" pitchFamily="18" charset="0"/>
              </a:rPr>
              <a:t>Models</a:t>
            </a:r>
          </a:p>
        </p:txBody>
      </p:sp>
      <p:sp>
        <p:nvSpPr>
          <p:cNvPr id="1015814" name="Rectangle 6"/>
          <p:cNvSpPr>
            <a:spLocks noChangeArrowheads="1"/>
          </p:cNvSpPr>
          <p:nvPr/>
        </p:nvSpPr>
        <p:spPr bwMode="auto">
          <a:xfrm>
            <a:off x="1630363" y="6110288"/>
            <a:ext cx="1249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>
                <a:latin typeface="Times New Roman" pitchFamily="18" charset="0"/>
              </a:rPr>
              <a:t>Models</a:t>
            </a:r>
          </a:p>
        </p:txBody>
      </p:sp>
      <p:sp>
        <p:nvSpPr>
          <p:cNvPr id="1015815" name="Rectangle 7"/>
          <p:cNvSpPr>
            <a:spLocks noChangeArrowheads="1"/>
          </p:cNvSpPr>
          <p:nvPr/>
        </p:nvSpPr>
        <p:spPr bwMode="auto">
          <a:xfrm>
            <a:off x="6705600" y="3290888"/>
            <a:ext cx="1603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>
                <a:latin typeface="Times New Roman" pitchFamily="18" charset="0"/>
              </a:rPr>
              <a:t>Sentences</a:t>
            </a:r>
          </a:p>
        </p:txBody>
      </p:sp>
      <p:sp>
        <p:nvSpPr>
          <p:cNvPr id="1015816" name="Line 8"/>
          <p:cNvSpPr>
            <a:spLocks noChangeShapeType="1"/>
          </p:cNvSpPr>
          <p:nvPr/>
        </p:nvSpPr>
        <p:spPr bwMode="auto">
          <a:xfrm>
            <a:off x="2911475" y="6400800"/>
            <a:ext cx="3657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5817" name="Line 9"/>
          <p:cNvSpPr>
            <a:spLocks noChangeShapeType="1"/>
          </p:cNvSpPr>
          <p:nvPr/>
        </p:nvSpPr>
        <p:spPr bwMode="auto">
          <a:xfrm>
            <a:off x="3368675" y="3581400"/>
            <a:ext cx="3200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5818" name="Line 10"/>
          <p:cNvSpPr>
            <a:spLocks noChangeShapeType="1"/>
          </p:cNvSpPr>
          <p:nvPr/>
        </p:nvSpPr>
        <p:spPr bwMode="auto">
          <a:xfrm>
            <a:off x="7178675" y="3886200"/>
            <a:ext cx="0" cy="2133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5819" name="Line 11"/>
          <p:cNvSpPr>
            <a:spLocks noChangeShapeType="1"/>
          </p:cNvSpPr>
          <p:nvPr/>
        </p:nvSpPr>
        <p:spPr bwMode="auto">
          <a:xfrm>
            <a:off x="2301875" y="3886200"/>
            <a:ext cx="0" cy="2133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5820" name="Line 12"/>
          <p:cNvSpPr>
            <a:spLocks noChangeShapeType="1"/>
          </p:cNvSpPr>
          <p:nvPr/>
        </p:nvSpPr>
        <p:spPr bwMode="auto">
          <a:xfrm>
            <a:off x="396875" y="5029200"/>
            <a:ext cx="7848600" cy="0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5821" name="Rectangle 13"/>
          <p:cNvSpPr>
            <a:spLocks noChangeArrowheads="1"/>
          </p:cNvSpPr>
          <p:nvPr/>
        </p:nvSpPr>
        <p:spPr bwMode="auto">
          <a:xfrm>
            <a:off x="228600" y="4327525"/>
            <a:ext cx="2027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b="0" i="1">
                <a:solidFill>
                  <a:schemeClr val="tx2"/>
                </a:solidFill>
                <a:latin typeface="Times New Roman" pitchFamily="18" charset="0"/>
              </a:rPr>
              <a:t>Representation</a:t>
            </a:r>
          </a:p>
        </p:txBody>
      </p:sp>
      <p:sp>
        <p:nvSpPr>
          <p:cNvPr id="1015822" name="Rectangle 14"/>
          <p:cNvSpPr>
            <a:spLocks noChangeArrowheads="1"/>
          </p:cNvSpPr>
          <p:nvPr/>
        </p:nvSpPr>
        <p:spPr bwMode="auto">
          <a:xfrm>
            <a:off x="228600" y="5241925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b="0" i="1">
                <a:solidFill>
                  <a:schemeClr val="tx2"/>
                </a:solidFill>
                <a:latin typeface="Times New Roman" pitchFamily="18" charset="0"/>
              </a:rPr>
              <a:t>World</a:t>
            </a:r>
          </a:p>
        </p:txBody>
      </p:sp>
      <p:sp>
        <p:nvSpPr>
          <p:cNvPr id="1015823" name="Rectangle 15"/>
          <p:cNvSpPr>
            <a:spLocks noChangeArrowheads="1"/>
          </p:cNvSpPr>
          <p:nvPr/>
        </p:nvSpPr>
        <p:spPr bwMode="auto">
          <a:xfrm rot="5400000">
            <a:off x="1981200" y="4706938"/>
            <a:ext cx="1419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b="0" i="1">
                <a:latin typeface="Times New Roman" pitchFamily="18" charset="0"/>
              </a:rPr>
              <a:t>Semantics</a:t>
            </a:r>
          </a:p>
        </p:txBody>
      </p:sp>
      <p:sp>
        <p:nvSpPr>
          <p:cNvPr id="1015824" name="Rectangle 16"/>
          <p:cNvSpPr>
            <a:spLocks noChangeArrowheads="1"/>
          </p:cNvSpPr>
          <p:nvPr/>
        </p:nvSpPr>
        <p:spPr bwMode="auto">
          <a:xfrm rot="5400000">
            <a:off x="6858000" y="4706938"/>
            <a:ext cx="1419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b="0" i="1">
                <a:latin typeface="Times New Roman" pitchFamily="18" charset="0"/>
              </a:rPr>
              <a:t>Semantics</a:t>
            </a:r>
          </a:p>
        </p:txBody>
      </p:sp>
      <p:sp>
        <p:nvSpPr>
          <p:cNvPr id="1015825" name="Text Box 17"/>
          <p:cNvSpPr txBox="1">
            <a:spLocks noChangeArrowheads="1"/>
          </p:cNvSpPr>
          <p:nvPr/>
        </p:nvSpPr>
        <p:spPr bwMode="auto">
          <a:xfrm>
            <a:off x="3902075" y="3124200"/>
            <a:ext cx="13335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0" i="1">
                <a:latin typeface="Times New Roman" pitchFamily="18" charset="0"/>
              </a:rPr>
              <a:t>Inference</a:t>
            </a:r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0FD891-018B-4C6F-89F0-C9F838624C51}" type="slidenum">
              <a:rPr lang="en-US"/>
              <a:pPr/>
              <a:t>16</a:t>
            </a:fld>
            <a:endParaRPr lang="en-US"/>
          </a:p>
        </p:txBody>
      </p:sp>
      <p:sp>
        <p:nvSpPr>
          <p:cNvPr id="102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Satisfiability, Validity, &amp; Entailment</a:t>
            </a:r>
          </a:p>
        </p:txBody>
      </p:sp>
      <p:sp>
        <p:nvSpPr>
          <p:cNvPr id="102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295400"/>
            <a:ext cx="8794750" cy="4876800"/>
          </a:xfrm>
        </p:spPr>
        <p:txBody>
          <a:bodyPr/>
          <a:lstStyle/>
          <a:p>
            <a:pPr marL="225425" indent="-225425"/>
            <a:r>
              <a:rPr lang="en-US"/>
              <a:t>S is </a:t>
            </a:r>
            <a:r>
              <a:rPr lang="en-US" b="1">
                <a:solidFill>
                  <a:schemeClr val="tx1"/>
                </a:solidFill>
              </a:rPr>
              <a:t>valid</a:t>
            </a:r>
            <a:r>
              <a:rPr lang="en-US"/>
              <a:t> if it is true in all interpretations</a:t>
            </a:r>
          </a:p>
          <a:p>
            <a:pPr marL="225425" indent="-225425"/>
            <a:endParaRPr lang="en-US"/>
          </a:p>
          <a:p>
            <a:pPr marL="225425" indent="-225425"/>
            <a:r>
              <a:rPr lang="en-US"/>
              <a:t>S is </a:t>
            </a:r>
            <a:r>
              <a:rPr lang="en-US" b="1">
                <a:solidFill>
                  <a:schemeClr val="tx1"/>
                </a:solidFill>
              </a:rPr>
              <a:t>satisfiable</a:t>
            </a:r>
            <a:r>
              <a:rPr lang="en-US"/>
              <a:t> if it is true in some interp</a:t>
            </a:r>
          </a:p>
          <a:p>
            <a:pPr marL="225425" indent="-225425"/>
            <a:endParaRPr lang="en-US"/>
          </a:p>
          <a:p>
            <a:pPr marL="225425" indent="-225425"/>
            <a:r>
              <a:rPr lang="en-US"/>
              <a:t>S is </a:t>
            </a:r>
            <a:r>
              <a:rPr lang="en-US" b="1">
                <a:solidFill>
                  <a:schemeClr val="tx1"/>
                </a:solidFill>
              </a:rPr>
              <a:t>unsatisfiable</a:t>
            </a:r>
            <a:r>
              <a:rPr lang="en-US"/>
              <a:t> if it is false all interps</a:t>
            </a:r>
          </a:p>
          <a:p>
            <a:pPr marL="225425" indent="-225425"/>
            <a:endParaRPr lang="en-US"/>
          </a:p>
          <a:p>
            <a:pPr marL="225425" indent="-225425"/>
            <a:r>
              <a:rPr lang="en-US"/>
              <a:t>S1 </a:t>
            </a:r>
            <a:r>
              <a:rPr lang="en-US" b="1">
                <a:solidFill>
                  <a:schemeClr val="tx1"/>
                </a:solidFill>
              </a:rPr>
              <a:t>entails</a:t>
            </a:r>
            <a:r>
              <a:rPr lang="en-US"/>
              <a:t> S2 if </a:t>
            </a:r>
          </a:p>
          <a:p>
            <a:pPr marL="917575" lvl="1" indent="-228600"/>
            <a:r>
              <a:rPr lang="en-US" sz="3200">
                <a:solidFill>
                  <a:schemeClr val="accent2"/>
                </a:solidFill>
              </a:rPr>
              <a:t>forall interps where S1 is true, </a:t>
            </a:r>
          </a:p>
          <a:p>
            <a:pPr marL="917575" lvl="1" indent="-228600"/>
            <a:r>
              <a:rPr lang="en-US" sz="3200">
                <a:solidFill>
                  <a:schemeClr val="accent2"/>
                </a:solidFill>
              </a:rPr>
              <a:t>S2 is also true</a:t>
            </a:r>
          </a:p>
        </p:txBody>
      </p:sp>
      <p:sp>
        <p:nvSpPr>
          <p:cNvPr id="1020932" name="Text Box 4"/>
          <p:cNvSpPr txBox="1">
            <a:spLocks noChangeArrowheads="1"/>
          </p:cNvSpPr>
          <p:nvPr/>
        </p:nvSpPr>
        <p:spPr bwMode="auto">
          <a:xfrm>
            <a:off x="1460500" y="4043363"/>
            <a:ext cx="498475" cy="4572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|=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828502-0088-48EA-9B19-68EB3CED3BDE}" type="slidenum">
              <a:rPr lang="en-US"/>
              <a:pPr/>
              <a:t>17</a:t>
            </a:fld>
            <a:endParaRPr lang="en-US"/>
          </a:p>
        </p:txBody>
      </p:sp>
      <p:sp>
        <p:nvSpPr>
          <p:cNvPr id="101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296400" cy="1143000"/>
          </a:xfrm>
        </p:spPr>
        <p:txBody>
          <a:bodyPr/>
          <a:lstStyle/>
          <a:p>
            <a:r>
              <a:rPr lang="en-US"/>
              <a:t>Propositional Logic: </a:t>
            </a:r>
            <a:r>
              <a:rPr lang="en-US" b="1"/>
              <a:t>SEMANTICS</a:t>
            </a:r>
          </a:p>
        </p:txBody>
      </p:sp>
      <p:sp>
        <p:nvSpPr>
          <p:cNvPr id="101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06513"/>
            <a:ext cx="9144000" cy="1728787"/>
          </a:xfrm>
        </p:spPr>
        <p:txBody>
          <a:bodyPr/>
          <a:lstStyle/>
          <a:p>
            <a:r>
              <a:rPr lang="en-US" dirty="0"/>
              <a:t>“Interpretation”  (or “possible world”)</a:t>
            </a:r>
          </a:p>
          <a:p>
            <a:r>
              <a:rPr lang="en-US" dirty="0"/>
              <a:t>Specifically, TRUTH  </a:t>
            </a:r>
            <a:r>
              <a:rPr lang="en-US" dirty="0" smtClean="0"/>
              <a:t>ASSIGNMENTS</a:t>
            </a:r>
            <a:endParaRPr lang="en-US" dirty="0"/>
          </a:p>
          <a:p>
            <a:pPr lvl="1"/>
            <a:r>
              <a:rPr lang="en-US" dirty="0"/>
              <a:t>Assignment to each variable either T or F</a:t>
            </a:r>
          </a:p>
          <a:p>
            <a:pPr lvl="1"/>
            <a:r>
              <a:rPr lang="en-US" dirty="0"/>
              <a:t>Assignment of T or F to each connective</a:t>
            </a:r>
          </a:p>
        </p:txBody>
      </p:sp>
      <p:grpSp>
        <p:nvGrpSpPr>
          <p:cNvPr id="1016836" name="Group 4"/>
          <p:cNvGrpSpPr>
            <a:grpSpLocks/>
          </p:cNvGrpSpPr>
          <p:nvPr/>
        </p:nvGrpSpPr>
        <p:grpSpPr bwMode="auto">
          <a:xfrm>
            <a:off x="5962650" y="4471987"/>
            <a:ext cx="1524000" cy="1539875"/>
            <a:chOff x="384" y="1968"/>
            <a:chExt cx="960" cy="970"/>
          </a:xfrm>
        </p:grpSpPr>
        <p:sp>
          <p:nvSpPr>
            <p:cNvPr id="1016837" name="Rectangle 5"/>
            <p:cNvSpPr>
              <a:spLocks noChangeArrowheads="1"/>
            </p:cNvSpPr>
            <p:nvPr/>
          </p:nvSpPr>
          <p:spPr bwMode="auto">
            <a:xfrm>
              <a:off x="864" y="2448"/>
              <a:ext cx="240" cy="2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016838" name="Rectangle 6"/>
            <p:cNvSpPr>
              <a:spLocks noChangeArrowheads="1"/>
            </p:cNvSpPr>
            <p:nvPr/>
          </p:nvSpPr>
          <p:spPr bwMode="auto">
            <a:xfrm>
              <a:off x="1104" y="2448"/>
              <a:ext cx="240" cy="2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016839" name="Rectangle 7"/>
            <p:cNvSpPr>
              <a:spLocks noChangeArrowheads="1"/>
            </p:cNvSpPr>
            <p:nvPr/>
          </p:nvSpPr>
          <p:spPr bwMode="auto">
            <a:xfrm>
              <a:off x="864" y="2688"/>
              <a:ext cx="240" cy="2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016840" name="Rectangle 8"/>
            <p:cNvSpPr>
              <a:spLocks noChangeArrowheads="1"/>
            </p:cNvSpPr>
            <p:nvPr/>
          </p:nvSpPr>
          <p:spPr bwMode="auto">
            <a:xfrm>
              <a:off x="1104" y="2688"/>
              <a:ext cx="240" cy="2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016841" name="Line 9"/>
            <p:cNvSpPr>
              <a:spLocks noChangeShapeType="1"/>
            </p:cNvSpPr>
            <p:nvPr/>
          </p:nvSpPr>
          <p:spPr bwMode="auto">
            <a:xfrm>
              <a:off x="1104" y="225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6842" name="Line 10"/>
            <p:cNvSpPr>
              <a:spLocks noChangeShapeType="1"/>
            </p:cNvSpPr>
            <p:nvPr/>
          </p:nvSpPr>
          <p:spPr bwMode="auto">
            <a:xfrm>
              <a:off x="864" y="225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6843" name="Line 11"/>
            <p:cNvSpPr>
              <a:spLocks noChangeShapeType="1"/>
            </p:cNvSpPr>
            <p:nvPr/>
          </p:nvSpPr>
          <p:spPr bwMode="auto">
            <a:xfrm>
              <a:off x="1344" y="225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6844" name="Line 12"/>
            <p:cNvSpPr>
              <a:spLocks noChangeShapeType="1"/>
            </p:cNvSpPr>
            <p:nvPr/>
          </p:nvSpPr>
          <p:spPr bwMode="auto">
            <a:xfrm flipH="1">
              <a:off x="672" y="292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6845" name="Line 13"/>
            <p:cNvSpPr>
              <a:spLocks noChangeShapeType="1"/>
            </p:cNvSpPr>
            <p:nvPr/>
          </p:nvSpPr>
          <p:spPr bwMode="auto">
            <a:xfrm flipH="1">
              <a:off x="672" y="268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6846" name="Line 14"/>
            <p:cNvSpPr>
              <a:spLocks noChangeShapeType="1"/>
            </p:cNvSpPr>
            <p:nvPr/>
          </p:nvSpPr>
          <p:spPr bwMode="auto">
            <a:xfrm flipH="1">
              <a:off x="672" y="244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6847" name="Text Box 15"/>
            <p:cNvSpPr txBox="1">
              <a:spLocks noChangeArrowheads="1"/>
            </p:cNvSpPr>
            <p:nvPr/>
          </p:nvSpPr>
          <p:spPr bwMode="auto">
            <a:xfrm>
              <a:off x="384" y="2544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1016848" name="Text Box 16"/>
            <p:cNvSpPr txBox="1">
              <a:spLocks noChangeArrowheads="1"/>
            </p:cNvSpPr>
            <p:nvPr/>
          </p:nvSpPr>
          <p:spPr bwMode="auto">
            <a:xfrm>
              <a:off x="672" y="2448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016849" name="Text Box 17"/>
            <p:cNvSpPr txBox="1">
              <a:spLocks noChangeArrowheads="1"/>
            </p:cNvSpPr>
            <p:nvPr/>
          </p:nvSpPr>
          <p:spPr bwMode="auto">
            <a:xfrm>
              <a:off x="864" y="2208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016850" name="Text Box 18"/>
            <p:cNvSpPr txBox="1">
              <a:spLocks noChangeArrowheads="1"/>
            </p:cNvSpPr>
            <p:nvPr/>
          </p:nvSpPr>
          <p:spPr bwMode="auto">
            <a:xfrm>
              <a:off x="672" y="2688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1016851" name="Text Box 19"/>
            <p:cNvSpPr txBox="1">
              <a:spLocks noChangeArrowheads="1"/>
            </p:cNvSpPr>
            <p:nvPr/>
          </p:nvSpPr>
          <p:spPr bwMode="auto">
            <a:xfrm>
              <a:off x="1104" y="2208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1016852" name="Text Box 20"/>
            <p:cNvSpPr txBox="1">
              <a:spLocks noChangeArrowheads="1"/>
            </p:cNvSpPr>
            <p:nvPr/>
          </p:nvSpPr>
          <p:spPr bwMode="auto">
            <a:xfrm>
              <a:off x="1008" y="1968"/>
              <a:ext cx="24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imes New Roman" pitchFamily="18" charset="0"/>
                </a:rPr>
                <a:t>Q</a:t>
              </a:r>
            </a:p>
          </p:txBody>
        </p:sp>
      </p:grpSp>
      <p:sp>
        <p:nvSpPr>
          <p:cNvPr id="1016853" name="Text Box 21"/>
          <p:cNvSpPr txBox="1">
            <a:spLocks noChangeArrowheads="1"/>
          </p:cNvSpPr>
          <p:nvPr/>
        </p:nvSpPr>
        <p:spPr bwMode="auto">
          <a:xfrm>
            <a:off x="6556375" y="6007100"/>
            <a:ext cx="1098550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tx2"/>
                </a:solidFill>
                <a:latin typeface="Times New Roman" pitchFamily="18" charset="0"/>
              </a:rPr>
              <a:t>P </a:t>
            </a:r>
            <a:r>
              <a:rPr lang="en-US" sz="3200" b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</a:t>
            </a:r>
            <a:r>
              <a:rPr lang="en-US" b="0">
                <a:solidFill>
                  <a:schemeClr val="tx2"/>
                </a:solidFill>
                <a:latin typeface="Times New Roman" pitchFamily="18" charset="0"/>
              </a:rPr>
              <a:t> Q	</a:t>
            </a:r>
          </a:p>
        </p:txBody>
      </p:sp>
      <p:grpSp>
        <p:nvGrpSpPr>
          <p:cNvPr id="1016854" name="Group 22"/>
          <p:cNvGrpSpPr>
            <a:grpSpLocks/>
          </p:cNvGrpSpPr>
          <p:nvPr/>
        </p:nvGrpSpPr>
        <p:grpSpPr bwMode="auto">
          <a:xfrm>
            <a:off x="6724650" y="5233987"/>
            <a:ext cx="796925" cy="777875"/>
            <a:chOff x="672" y="2448"/>
            <a:chExt cx="502" cy="490"/>
          </a:xfrm>
        </p:grpSpPr>
        <p:sp>
          <p:nvSpPr>
            <p:cNvPr id="1016855" name="Text Box 23"/>
            <p:cNvSpPr txBox="1">
              <a:spLocks noChangeArrowheads="1"/>
            </p:cNvSpPr>
            <p:nvPr/>
          </p:nvSpPr>
          <p:spPr bwMode="auto">
            <a:xfrm>
              <a:off x="672" y="2448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016856" name="Text Box 24"/>
            <p:cNvSpPr txBox="1">
              <a:spLocks noChangeArrowheads="1"/>
            </p:cNvSpPr>
            <p:nvPr/>
          </p:nvSpPr>
          <p:spPr bwMode="auto">
            <a:xfrm>
              <a:off x="720" y="2688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1016857" name="Text Box 25"/>
            <p:cNvSpPr txBox="1">
              <a:spLocks noChangeArrowheads="1"/>
            </p:cNvSpPr>
            <p:nvPr/>
          </p:nvSpPr>
          <p:spPr bwMode="auto">
            <a:xfrm>
              <a:off x="912" y="2688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1016858" name="Text Box 26"/>
            <p:cNvSpPr txBox="1">
              <a:spLocks noChangeArrowheads="1"/>
            </p:cNvSpPr>
            <p:nvPr/>
          </p:nvSpPr>
          <p:spPr bwMode="auto">
            <a:xfrm>
              <a:off x="960" y="2448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  <a:latin typeface="Times New Roman" pitchFamily="18" charset="0"/>
                </a:rPr>
                <a:t>F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230765" y="4197100"/>
            <a:ext cx="3533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Symbols:    P	Q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269169" y="5534322"/>
            <a:ext cx="3878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Models:    T </a:t>
            </a:r>
            <a:r>
              <a:rPr lang="en-US" dirty="0" err="1" smtClean="0"/>
              <a:t>T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             F T … 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>
            <a:off x="3189420" y="4658765"/>
            <a:ext cx="76810" cy="72762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>
            <a:off x="3535065" y="4565376"/>
            <a:ext cx="576075" cy="968946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3266231" y="4565376"/>
            <a:ext cx="844909" cy="1321544"/>
          </a:xfrm>
          <a:prstGeom prst="straightConnector1">
            <a:avLst/>
          </a:prstGeom>
          <a:noFill/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4187950" y="4589090"/>
            <a:ext cx="268835" cy="1321544"/>
          </a:xfrm>
          <a:prstGeom prst="straightConnector1">
            <a:avLst/>
          </a:prstGeom>
          <a:noFill/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481920"/>
            <a:ext cx="2133600" cy="365125"/>
          </a:xfrm>
          <a:prstGeom prst="rect">
            <a:avLst/>
          </a:prstGeom>
        </p:spPr>
        <p:txBody>
          <a:bodyPr/>
          <a:lstStyle/>
          <a:p>
            <a:fld id="{E706FE18-1B9D-4CFB-98D2-79C6DB9C88A6}" type="slidenum">
              <a:rPr lang="zh-CN" altLang="en-US"/>
              <a:pPr/>
              <a:t>18</a:t>
            </a:fld>
            <a:endParaRPr lang="en-US" altLang="zh-CN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Models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235" y="1201510"/>
            <a:ext cx="830641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000" dirty="0">
                <a:ea typeface="宋体" pitchFamily="2" charset="-122"/>
              </a:rPr>
              <a:t>Logicians </a:t>
            </a:r>
            <a:r>
              <a:rPr lang="en-US" altLang="zh-CN" sz="2000" dirty="0" smtClean="0">
                <a:ea typeface="宋体" pitchFamily="2" charset="-122"/>
              </a:rPr>
              <a:t>often think </a:t>
            </a:r>
            <a:r>
              <a:rPr lang="en-US" altLang="zh-CN" sz="2000" dirty="0">
                <a:ea typeface="宋体" pitchFamily="2" charset="-122"/>
              </a:rPr>
              <a:t>in terms of </a:t>
            </a:r>
            <a:r>
              <a:rPr lang="en-US" altLang="zh-CN" sz="2000" dirty="0">
                <a:solidFill>
                  <a:schemeClr val="accent2"/>
                </a:solidFill>
                <a:ea typeface="宋体" pitchFamily="2" charset="-122"/>
              </a:rPr>
              <a:t>models</a:t>
            </a:r>
            <a:r>
              <a:rPr lang="en-US" altLang="zh-CN" sz="2000" dirty="0">
                <a:ea typeface="宋体" pitchFamily="2" charset="-122"/>
              </a:rPr>
              <a:t>, which are formally structured worlds with respect to which truth can be </a:t>
            </a:r>
            <a:r>
              <a:rPr lang="en-US" altLang="zh-CN" sz="2000" dirty="0" smtClean="0">
                <a:ea typeface="宋体" pitchFamily="2" charset="-122"/>
              </a:rPr>
              <a:t>evaluated</a:t>
            </a:r>
          </a:p>
          <a:p>
            <a:pPr lvl="1">
              <a:lnSpc>
                <a:spcPct val="80000"/>
              </a:lnSpc>
            </a:pPr>
            <a:r>
              <a:rPr lang="en-US" altLang="zh-CN" sz="1600" dirty="0" smtClean="0">
                <a:ea typeface="宋体" pitchFamily="2" charset="-122"/>
              </a:rPr>
              <a:t>In propositional case,  each model = truth assignment</a:t>
            </a:r>
          </a:p>
          <a:p>
            <a:pPr lvl="1">
              <a:lnSpc>
                <a:spcPct val="80000"/>
              </a:lnSpc>
            </a:pPr>
            <a:r>
              <a:rPr lang="en-US" altLang="zh-CN" sz="1600" dirty="0" smtClean="0">
                <a:ea typeface="宋体" pitchFamily="2" charset="-122"/>
              </a:rPr>
              <a:t>Set of models can be enumerated in a truth table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zh-CN" sz="1600" dirty="0">
                <a:ea typeface="宋体" pitchFamily="2" charset="-122"/>
              </a:rPr>
              <a:t>
</a:t>
            </a:r>
          </a:p>
          <a:p>
            <a:pPr>
              <a:lnSpc>
                <a:spcPct val="80000"/>
              </a:lnSpc>
            </a:pPr>
            <a:r>
              <a:rPr lang="en-US" altLang="zh-CN" sz="2000" dirty="0">
                <a:ea typeface="宋体" pitchFamily="2" charset="-122"/>
              </a:rPr>
              <a:t>We say </a:t>
            </a:r>
            <a:r>
              <a:rPr lang="en-US" altLang="zh-CN" sz="2000" i="1" dirty="0">
                <a:ea typeface="宋体" pitchFamily="2" charset="-122"/>
              </a:rPr>
              <a:t>m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</a:rPr>
              <a:t>is a model </a:t>
            </a:r>
            <a:r>
              <a:rPr lang="en-US" altLang="zh-CN" sz="2000" b="1" i="1" dirty="0">
                <a:solidFill>
                  <a:srgbClr val="FF0000"/>
                </a:solidFill>
                <a:ea typeface="宋体" pitchFamily="2" charset="-122"/>
              </a:rPr>
              <a:t>of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</a:rPr>
              <a:t> a sentence </a:t>
            </a:r>
            <a:r>
              <a:rPr lang="en-US" altLang="zh-CN" sz="2000" dirty="0">
                <a:ea typeface="宋体" pitchFamily="2" charset="-122"/>
              </a:rPr>
              <a:t>α if α is true in </a:t>
            </a:r>
            <a:r>
              <a:rPr lang="en-US" altLang="zh-CN" sz="2000" i="1" dirty="0" smtClean="0">
                <a:ea typeface="宋体" pitchFamily="2" charset="-122"/>
              </a:rPr>
              <a:t>m</a:t>
            </a:r>
          </a:p>
          <a:p>
            <a:pPr lvl="1">
              <a:lnSpc>
                <a:spcPct val="80000"/>
              </a:lnSpc>
            </a:pPr>
            <a:r>
              <a:rPr lang="en-US" altLang="zh-CN" sz="1600" dirty="0" smtClean="0">
                <a:ea typeface="宋体" pitchFamily="2" charset="-122"/>
              </a:rPr>
              <a:t>(Equivalently “</a:t>
            </a:r>
            <a:r>
              <a:rPr lang="en-US" altLang="zh-CN" sz="1600" dirty="0" smtClean="0">
                <a:solidFill>
                  <a:srgbClr val="FF0000"/>
                </a:solidFill>
                <a:ea typeface="宋体" pitchFamily="2" charset="-122"/>
              </a:rPr>
              <a:t>m satisfies </a:t>
            </a:r>
            <a:r>
              <a:rPr lang="en-US" altLang="zh-CN" sz="1600" dirty="0" smtClean="0">
                <a:solidFill>
                  <a:srgbClr val="FF0000"/>
                </a:solidFill>
                <a:ea typeface="宋体" pitchFamily="2" charset="-122"/>
                <a:sym typeface="Symbol"/>
              </a:rPr>
              <a:t></a:t>
            </a:r>
            <a:r>
              <a:rPr lang="en-US" altLang="zh-CN" sz="1600" dirty="0" smtClean="0">
                <a:ea typeface="宋体" pitchFamily="2" charset="-122"/>
                <a:sym typeface="Symbol"/>
              </a:rPr>
              <a:t>”)</a:t>
            </a:r>
            <a:endParaRPr lang="en-US" altLang="zh-CN" sz="1600" dirty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000" i="1" dirty="0">
                <a:ea typeface="宋体" pitchFamily="2" charset="-122"/>
              </a:rPr>
              <a:t>M(α) </a:t>
            </a:r>
            <a:r>
              <a:rPr lang="en-US" altLang="zh-CN" sz="2000" dirty="0">
                <a:ea typeface="宋体" pitchFamily="2" charset="-122"/>
              </a:rPr>
              <a:t>is the set of all models </a:t>
            </a:r>
            <a:r>
              <a:rPr lang="en-US" altLang="zh-CN" sz="2000" b="1" i="1" dirty="0">
                <a:ea typeface="宋体" pitchFamily="2" charset="-122"/>
              </a:rPr>
              <a:t>of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 smtClean="0">
                <a:ea typeface="宋体" pitchFamily="2" charset="-122"/>
              </a:rPr>
              <a:t>α</a:t>
            </a:r>
            <a:endParaRPr lang="en-US" altLang="zh-CN" sz="2000" dirty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000" dirty="0">
                <a:ea typeface="宋体" pitchFamily="2" charset="-122"/>
              </a:rPr>
              <a:t>Then KB ╞ α </a:t>
            </a:r>
            <a:r>
              <a:rPr lang="en-US" altLang="zh-CN" sz="2000" dirty="0" err="1">
                <a:ea typeface="宋体" pitchFamily="2" charset="-122"/>
              </a:rPr>
              <a:t>iff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i="1" dirty="0">
                <a:ea typeface="宋体" pitchFamily="2" charset="-122"/>
              </a:rPr>
              <a:t>M(KB) </a:t>
            </a: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 </a:t>
            </a:r>
            <a:r>
              <a:rPr lang="en-US" altLang="zh-CN" sz="2000" i="1" dirty="0">
                <a:ea typeface="宋体" pitchFamily="2" charset="-122"/>
              </a:rPr>
              <a:t>M(</a:t>
            </a:r>
            <a:r>
              <a:rPr lang="en-US" altLang="zh-CN" sz="2000" dirty="0">
                <a:ea typeface="宋体" pitchFamily="2" charset="-122"/>
              </a:rPr>
              <a:t>α)
</a:t>
            </a:r>
          </a:p>
          <a:p>
            <a:pPr lvl="1">
              <a:lnSpc>
                <a:spcPct val="80000"/>
              </a:lnSpc>
            </a:pPr>
            <a:r>
              <a:rPr lang="en-US" altLang="zh-CN" sz="1800" dirty="0">
                <a:ea typeface="宋体" pitchFamily="2" charset="-122"/>
              </a:rPr>
              <a:t>E.g. </a:t>
            </a:r>
            <a:r>
              <a:rPr lang="en-US" altLang="zh-CN" sz="1800" i="1" dirty="0">
                <a:ea typeface="宋体" pitchFamily="2" charset="-122"/>
              </a:rPr>
              <a:t>KB </a:t>
            </a:r>
            <a:r>
              <a:rPr lang="en-US" altLang="zh-CN" sz="1800" dirty="0">
                <a:ea typeface="宋体" pitchFamily="2" charset="-122"/>
              </a:rPr>
              <a:t>= </a:t>
            </a:r>
            <a:r>
              <a:rPr lang="en-US" altLang="zh-CN" sz="1800" dirty="0" smtClean="0">
                <a:ea typeface="宋体" pitchFamily="2" charset="-122"/>
              </a:rPr>
              <a:t>(P</a:t>
            </a:r>
            <a:r>
              <a:rPr lang="en-US" altLang="zh-CN" sz="1800" dirty="0" smtClean="0">
                <a:ea typeface="宋体" pitchFamily="2" charset="-122"/>
                <a:sym typeface="Symbol"/>
              </a:rPr>
              <a:t>Q) (P  R)</a:t>
            </a:r>
            <a:r>
              <a:rPr lang="en-US" altLang="zh-CN" sz="1800" dirty="0">
                <a:ea typeface="宋体" pitchFamily="2" charset="-122"/>
              </a:rPr>
              <a:t/>
            </a:r>
            <a:br>
              <a:rPr lang="en-US" altLang="zh-CN" sz="1800" dirty="0">
                <a:ea typeface="宋体" pitchFamily="2" charset="-122"/>
              </a:rPr>
            </a:br>
            <a:r>
              <a:rPr lang="en-US" altLang="zh-CN" sz="1800" dirty="0" smtClean="0">
                <a:ea typeface="宋体" pitchFamily="2" charset="-122"/>
              </a:rPr>
              <a:t> </a:t>
            </a:r>
            <a:r>
              <a:rPr lang="en-US" altLang="zh-CN" sz="1800" dirty="0">
                <a:ea typeface="宋体" pitchFamily="2" charset="-122"/>
              </a:rPr>
              <a:t>α = </a:t>
            </a:r>
            <a:r>
              <a:rPr lang="en-US" altLang="zh-CN" sz="1800" dirty="0" smtClean="0">
                <a:ea typeface="宋体" pitchFamily="2" charset="-122"/>
              </a:rPr>
              <a:t>(P</a:t>
            </a:r>
            <a:r>
              <a:rPr lang="en-US" altLang="zh-CN" sz="1800" dirty="0" smtClean="0">
                <a:ea typeface="宋体" pitchFamily="2" charset="-122"/>
                <a:sym typeface="Symbol"/>
              </a:rPr>
              <a:t>R)</a:t>
            </a:r>
            <a:endParaRPr lang="en-US" altLang="zh-CN" sz="1800" dirty="0">
              <a:ea typeface="宋体" pitchFamily="2" charset="-122"/>
            </a:endParaRPr>
          </a:p>
          <a:p>
            <a:pPr lvl="1">
              <a:lnSpc>
                <a:spcPct val="80000"/>
              </a:lnSpc>
            </a:pPr>
            <a:endParaRPr lang="en-US" altLang="zh-CN" sz="1800" dirty="0">
              <a:ea typeface="宋体" pitchFamily="2" charset="-122"/>
            </a:endParaRPr>
          </a:p>
        </p:txBody>
      </p:sp>
      <p:pic>
        <p:nvPicPr>
          <p:cNvPr id="19460" name="Picture 4" descr="model-inclus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895600"/>
            <a:ext cx="3581400" cy="3275013"/>
          </a:xfrm>
          <a:prstGeom prst="rect">
            <a:avLst/>
          </a:prstGeom>
          <a:noFill/>
        </p:spPr>
      </p:pic>
      <p:sp>
        <p:nvSpPr>
          <p:cNvPr id="19461" name="Line 5"/>
          <p:cNvSpPr>
            <a:spLocks noChangeShapeType="1"/>
          </p:cNvSpPr>
          <p:nvPr/>
        </p:nvSpPr>
        <p:spPr bwMode="auto">
          <a:xfrm flipV="1">
            <a:off x="6477000" y="4800600"/>
            <a:ext cx="6096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A9091-DCEE-4E27-8180-1A7A7092A3C2}" type="slidenum">
              <a:rPr lang="en-US"/>
              <a:pPr/>
              <a:t>19</a:t>
            </a:fld>
            <a:endParaRPr lang="en-US"/>
          </a:p>
        </p:txBody>
      </p:sp>
      <p:sp>
        <p:nvSpPr>
          <p:cNvPr id="101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71550"/>
          </a:xfrm>
        </p:spPr>
        <p:txBody>
          <a:bodyPr/>
          <a:lstStyle/>
          <a:p>
            <a:r>
              <a:rPr lang="en-US" dirty="0" smtClean="0"/>
              <a:t>First Order Logic: Models</a:t>
            </a:r>
            <a:endParaRPr lang="en-US" dirty="0"/>
          </a:p>
        </p:txBody>
      </p:sp>
      <p:sp>
        <p:nvSpPr>
          <p:cNvPr id="101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71550"/>
            <a:ext cx="9144000" cy="547688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/>
              <a:t>Depiction of one possible “real-world” model</a:t>
            </a:r>
          </a:p>
        </p:txBody>
      </p:sp>
      <p:graphicFrame>
        <p:nvGraphicFramePr>
          <p:cNvPr id="1017860" name="Object 4"/>
          <p:cNvGraphicFramePr>
            <a:graphicFrameLocks noChangeAspect="1"/>
          </p:cNvGraphicFramePr>
          <p:nvPr>
            <p:ph idx="4294967295"/>
          </p:nvPr>
        </p:nvGraphicFramePr>
        <p:xfrm>
          <a:off x="1730375" y="1778000"/>
          <a:ext cx="5183188" cy="4114800"/>
        </p:xfrm>
        <a:graphic>
          <a:graphicData uri="http://schemas.openxmlformats.org/presentationml/2006/ole">
            <p:oleObj spid="_x0000_s1017860" name="Bitmap Image" r:id="rId4" imgW="5638095" imgH="4476190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mtClean="0"/>
              <a:t>Overview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8300"/>
            <a:ext cx="8229600" cy="3543300"/>
          </a:xfrm>
        </p:spPr>
        <p:txBody>
          <a:bodyPr rIns="132080"/>
          <a:lstStyle/>
          <a:p>
            <a:pPr marL="782638" lvl="1" eaLnBrk="1" hangingPunct="1"/>
            <a:r>
              <a:rPr lang="en-US" dirty="0" smtClean="0"/>
              <a:t>Introduction &amp; Agents</a:t>
            </a:r>
          </a:p>
          <a:p>
            <a:pPr marL="782638" lvl="1" eaLnBrk="1" hangingPunct="1"/>
            <a:r>
              <a:rPr lang="en-US" dirty="0" smtClean="0"/>
              <a:t>Search, Heuristics &amp; CSPs</a:t>
            </a:r>
          </a:p>
          <a:p>
            <a:pPr marL="782638" lvl="1" eaLnBrk="1" hangingPunct="1"/>
            <a:r>
              <a:rPr lang="en-US" dirty="0" smtClean="0"/>
              <a:t>Adversarial Search</a:t>
            </a:r>
          </a:p>
          <a:p>
            <a:pPr marL="782638" lvl="1" eaLnBrk="1" hangingPunct="1"/>
            <a:r>
              <a:rPr lang="en-US" b="1" dirty="0" smtClean="0">
                <a:solidFill>
                  <a:srgbClr val="FF0000"/>
                </a:solidFill>
              </a:rPr>
              <a:t>Logical Knowledge Representation</a:t>
            </a:r>
          </a:p>
          <a:p>
            <a:pPr marL="782638" lvl="1" eaLnBrk="1" hangingPunct="1"/>
            <a:r>
              <a:rPr lang="en-US" dirty="0" smtClean="0"/>
              <a:t>Planning &amp; MDPs</a:t>
            </a:r>
          </a:p>
          <a:p>
            <a:pPr marL="782638" lvl="1" eaLnBrk="1" hangingPunct="1"/>
            <a:r>
              <a:rPr lang="en-US" dirty="0" smtClean="0"/>
              <a:t>Reinforcement Learning</a:t>
            </a:r>
          </a:p>
          <a:p>
            <a:pPr marL="782638" lvl="1" eaLnBrk="1" hangingPunct="1"/>
            <a:r>
              <a:rPr lang="en-US" dirty="0" smtClean="0"/>
              <a:t>Uncertainty &amp; Bayesian Networks</a:t>
            </a:r>
          </a:p>
          <a:p>
            <a:pPr marL="782638" lvl="1" eaLnBrk="1" hangingPunct="1"/>
            <a:r>
              <a:rPr lang="en-US" dirty="0" smtClean="0"/>
              <a:t>Machine Learning</a:t>
            </a:r>
          </a:p>
          <a:p>
            <a:pPr marL="782638" lvl="1" eaLnBrk="1" hangingPunct="1"/>
            <a:r>
              <a:rPr lang="en-US" dirty="0" smtClean="0"/>
              <a:t>NLP &amp; Special Topics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E2A77F-CD92-4074-A1D4-F6D1B553C367}" type="slidenum">
              <a:rPr lang="en-US"/>
              <a:pPr/>
              <a:t>20</a:t>
            </a:fld>
            <a:endParaRPr lang="en-US"/>
          </a:p>
        </p:txBody>
      </p:sp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3200"/>
            <a:ext cx="9144000" cy="779463"/>
          </a:xfrm>
        </p:spPr>
        <p:txBody>
          <a:bodyPr/>
          <a:lstStyle/>
          <a:p>
            <a:r>
              <a:rPr lang="en-US" sz="4000"/>
              <a:t>Interpretations=Mappings</a:t>
            </a:r>
            <a:br>
              <a:rPr lang="en-US" sz="4000"/>
            </a:br>
            <a:r>
              <a:rPr lang="en-US" sz="4000"/>
              <a:t>syntactic tokens </a:t>
            </a:r>
            <a:r>
              <a:rPr lang="en-US" sz="4000">
                <a:sym typeface="Wingdings" pitchFamily="2" charset="2"/>
              </a:rPr>
              <a:t> model elements</a:t>
            </a:r>
            <a:endParaRPr lang="en-US" sz="4000"/>
          </a:p>
        </p:txBody>
      </p:sp>
      <p:sp>
        <p:nvSpPr>
          <p:cNvPr id="101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8713"/>
            <a:ext cx="9144000" cy="547687"/>
          </a:xfrm>
        </p:spPr>
        <p:txBody>
          <a:bodyPr/>
          <a:lstStyle/>
          <a:p>
            <a:pPr>
              <a:lnSpc>
                <a:spcPct val="75000"/>
              </a:lnSpc>
              <a:buFontTx/>
              <a:buNone/>
            </a:pPr>
            <a:r>
              <a:rPr lang="en-US" sz="2800"/>
              <a:t>Depiction of one possible interpretation, assuming</a:t>
            </a:r>
            <a:r>
              <a:rPr lang="en-US" sz="1800"/>
              <a:t> </a:t>
            </a:r>
          </a:p>
          <a:p>
            <a:pPr lvl="1">
              <a:lnSpc>
                <a:spcPct val="75000"/>
              </a:lnSpc>
            </a:pPr>
            <a:r>
              <a:rPr lang="en-US" sz="2500">
                <a:solidFill>
                  <a:schemeClr val="accent2"/>
                </a:solidFill>
              </a:rPr>
              <a:t>Constants:       Functions:           Relations:</a:t>
            </a:r>
          </a:p>
          <a:p>
            <a:pPr lvl="1">
              <a:lnSpc>
                <a:spcPct val="75000"/>
              </a:lnSpc>
            </a:pPr>
            <a:r>
              <a:rPr lang="en-US" sz="2500"/>
              <a:t> </a:t>
            </a:r>
          </a:p>
        </p:txBody>
      </p:sp>
      <p:graphicFrame>
        <p:nvGraphicFramePr>
          <p:cNvPr id="1018884" name="Object 4"/>
          <p:cNvGraphicFramePr>
            <a:graphicFrameLocks noChangeAspect="1"/>
          </p:cNvGraphicFramePr>
          <p:nvPr>
            <p:ph idx="4294967295"/>
          </p:nvPr>
        </p:nvGraphicFramePr>
        <p:xfrm>
          <a:off x="2266950" y="2797175"/>
          <a:ext cx="4914900" cy="3902075"/>
        </p:xfrm>
        <a:graphic>
          <a:graphicData uri="http://schemas.openxmlformats.org/presentationml/2006/ole">
            <p:oleObj spid="_x0000_s1018884" name="Bitmap Image" r:id="rId4" imgW="5638095" imgH="4476190" progId="Paint.Picture">
              <p:embed/>
            </p:oleObj>
          </a:graphicData>
        </a:graphic>
      </p:graphicFrame>
      <p:sp>
        <p:nvSpPr>
          <p:cNvPr id="1018885" name="Text Box 5"/>
          <p:cNvSpPr txBox="1">
            <a:spLocks noChangeArrowheads="1"/>
          </p:cNvSpPr>
          <p:nvPr/>
        </p:nvSpPr>
        <p:spPr bwMode="auto">
          <a:xfrm>
            <a:off x="461963" y="1816100"/>
            <a:ext cx="2257425" cy="4572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Richard  John</a:t>
            </a:r>
          </a:p>
        </p:txBody>
      </p:sp>
      <p:sp>
        <p:nvSpPr>
          <p:cNvPr id="1018886" name="Text Box 6"/>
          <p:cNvSpPr txBox="1">
            <a:spLocks noChangeArrowheads="1"/>
          </p:cNvSpPr>
          <p:nvPr/>
        </p:nvSpPr>
        <p:spPr bwMode="auto">
          <a:xfrm>
            <a:off x="3227388" y="1816100"/>
            <a:ext cx="1285875" cy="4572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Leg(p,l)</a:t>
            </a:r>
          </a:p>
        </p:txBody>
      </p:sp>
      <p:sp>
        <p:nvSpPr>
          <p:cNvPr id="1018887" name="Text Box 7"/>
          <p:cNvSpPr txBox="1">
            <a:spLocks noChangeArrowheads="1"/>
          </p:cNvSpPr>
          <p:nvPr/>
        </p:nvSpPr>
        <p:spPr bwMode="auto">
          <a:xfrm>
            <a:off x="5224463" y="1816100"/>
            <a:ext cx="2532062" cy="4572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On(x,y)  King(p)</a:t>
            </a:r>
          </a:p>
        </p:txBody>
      </p:sp>
      <p:sp>
        <p:nvSpPr>
          <p:cNvPr id="1018888" name="Line 8"/>
          <p:cNvSpPr>
            <a:spLocks noChangeShapeType="1"/>
          </p:cNvSpPr>
          <p:nvPr/>
        </p:nvSpPr>
        <p:spPr bwMode="auto">
          <a:xfrm>
            <a:off x="1422400" y="2133600"/>
            <a:ext cx="1804988" cy="27162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8889" name="Line 9"/>
          <p:cNvSpPr>
            <a:spLocks noChangeShapeType="1"/>
          </p:cNvSpPr>
          <p:nvPr/>
        </p:nvSpPr>
        <p:spPr bwMode="auto">
          <a:xfrm flipH="1">
            <a:off x="5608638" y="2273300"/>
            <a:ext cx="193675" cy="14239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8890" name="Line 10"/>
          <p:cNvSpPr>
            <a:spLocks noChangeShapeType="1"/>
          </p:cNvSpPr>
          <p:nvPr/>
        </p:nvSpPr>
        <p:spPr bwMode="auto">
          <a:xfrm>
            <a:off x="2420938" y="2287588"/>
            <a:ext cx="3073400" cy="25622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8891" name="Line 11"/>
          <p:cNvSpPr>
            <a:spLocks noChangeShapeType="1"/>
          </p:cNvSpPr>
          <p:nvPr/>
        </p:nvSpPr>
        <p:spPr bwMode="auto">
          <a:xfrm>
            <a:off x="3803650" y="2287588"/>
            <a:ext cx="230188" cy="34464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8892" name="Line 12"/>
          <p:cNvSpPr>
            <a:spLocks noChangeShapeType="1"/>
          </p:cNvSpPr>
          <p:nvPr/>
        </p:nvSpPr>
        <p:spPr bwMode="auto">
          <a:xfrm>
            <a:off x="3803650" y="2273300"/>
            <a:ext cx="2649538" cy="3460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8893" name="Line 13"/>
          <p:cNvSpPr>
            <a:spLocks noChangeShapeType="1"/>
          </p:cNvSpPr>
          <p:nvPr/>
        </p:nvSpPr>
        <p:spPr bwMode="auto">
          <a:xfrm flipH="1">
            <a:off x="6223000" y="2273300"/>
            <a:ext cx="881063" cy="1846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8883" grpId="0" build="p"/>
      <p:bldP spid="1018888" grpId="0" animBg="1"/>
      <p:bldP spid="1018889" grpId="0" animBg="1"/>
      <p:bldP spid="1018890" grpId="0" animBg="1"/>
      <p:bldP spid="1018891" grpId="0" animBg="1"/>
      <p:bldP spid="1018892" grpId="0" animBg="1"/>
      <p:bldP spid="101889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FCCF3D-2CF4-4DBF-BB7C-6E01C1CBFD43}" type="slidenum">
              <a:rPr lang="en-US"/>
              <a:pPr/>
              <a:t>21</a:t>
            </a:fld>
            <a:endParaRPr lang="en-US"/>
          </a:p>
        </p:txBody>
      </p:sp>
      <p:sp>
        <p:nvSpPr>
          <p:cNvPr id="101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3200"/>
            <a:ext cx="9144000" cy="779463"/>
          </a:xfrm>
        </p:spPr>
        <p:txBody>
          <a:bodyPr/>
          <a:lstStyle/>
          <a:p>
            <a:r>
              <a:rPr lang="en-US" sz="4000"/>
              <a:t>Interpretations=Mappings</a:t>
            </a:r>
            <a:br>
              <a:rPr lang="en-US" sz="4000"/>
            </a:br>
            <a:r>
              <a:rPr lang="en-US" sz="4000"/>
              <a:t>syntactic tokens </a:t>
            </a:r>
            <a:r>
              <a:rPr lang="en-US" sz="4000">
                <a:sym typeface="Wingdings" pitchFamily="2" charset="2"/>
              </a:rPr>
              <a:t> model elements</a:t>
            </a:r>
            <a:endParaRPr lang="en-US" sz="4000"/>
          </a:p>
        </p:txBody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8713"/>
            <a:ext cx="9144000" cy="547687"/>
          </a:xfrm>
        </p:spPr>
        <p:txBody>
          <a:bodyPr/>
          <a:lstStyle/>
          <a:p>
            <a:pPr>
              <a:lnSpc>
                <a:spcPct val="75000"/>
              </a:lnSpc>
              <a:buFontTx/>
              <a:buNone/>
            </a:pPr>
            <a:r>
              <a:rPr lang="en-US" sz="2800"/>
              <a:t>Another interpretation, same assumptions</a:t>
            </a:r>
            <a:endParaRPr lang="en-US" sz="1800"/>
          </a:p>
          <a:p>
            <a:pPr lvl="1">
              <a:lnSpc>
                <a:spcPct val="75000"/>
              </a:lnSpc>
            </a:pPr>
            <a:r>
              <a:rPr lang="en-US" sz="2500">
                <a:solidFill>
                  <a:schemeClr val="accent2"/>
                </a:solidFill>
              </a:rPr>
              <a:t>Constants:       Functions:           Relations:</a:t>
            </a:r>
          </a:p>
          <a:p>
            <a:pPr lvl="1">
              <a:lnSpc>
                <a:spcPct val="75000"/>
              </a:lnSpc>
            </a:pPr>
            <a:r>
              <a:rPr lang="en-US" sz="2500"/>
              <a:t> </a:t>
            </a:r>
          </a:p>
        </p:txBody>
      </p:sp>
      <p:graphicFrame>
        <p:nvGraphicFramePr>
          <p:cNvPr id="1019908" name="Object 4"/>
          <p:cNvGraphicFramePr>
            <a:graphicFrameLocks noChangeAspect="1"/>
          </p:cNvGraphicFramePr>
          <p:nvPr>
            <p:ph idx="4294967295"/>
          </p:nvPr>
        </p:nvGraphicFramePr>
        <p:xfrm>
          <a:off x="2266950" y="2797175"/>
          <a:ext cx="4914900" cy="3902075"/>
        </p:xfrm>
        <a:graphic>
          <a:graphicData uri="http://schemas.openxmlformats.org/presentationml/2006/ole">
            <p:oleObj spid="_x0000_s1019908" name="Bitmap Image" r:id="rId4" imgW="5638095" imgH="4476190" progId="Paint.Picture">
              <p:embed/>
            </p:oleObj>
          </a:graphicData>
        </a:graphic>
      </p:graphicFrame>
      <p:sp>
        <p:nvSpPr>
          <p:cNvPr id="1019909" name="Text Box 5"/>
          <p:cNvSpPr txBox="1">
            <a:spLocks noChangeArrowheads="1"/>
          </p:cNvSpPr>
          <p:nvPr/>
        </p:nvSpPr>
        <p:spPr bwMode="auto">
          <a:xfrm>
            <a:off x="461963" y="1816100"/>
            <a:ext cx="2257425" cy="4572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Richard  John</a:t>
            </a:r>
          </a:p>
        </p:txBody>
      </p:sp>
      <p:sp>
        <p:nvSpPr>
          <p:cNvPr id="1019910" name="Text Box 6"/>
          <p:cNvSpPr txBox="1">
            <a:spLocks noChangeArrowheads="1"/>
          </p:cNvSpPr>
          <p:nvPr/>
        </p:nvSpPr>
        <p:spPr bwMode="auto">
          <a:xfrm>
            <a:off x="3227388" y="1816100"/>
            <a:ext cx="1285875" cy="4572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Leg(p,l)</a:t>
            </a:r>
          </a:p>
        </p:txBody>
      </p:sp>
      <p:sp>
        <p:nvSpPr>
          <p:cNvPr id="1019911" name="Text Box 7"/>
          <p:cNvSpPr txBox="1">
            <a:spLocks noChangeArrowheads="1"/>
          </p:cNvSpPr>
          <p:nvPr/>
        </p:nvSpPr>
        <p:spPr bwMode="auto">
          <a:xfrm>
            <a:off x="5224463" y="1816100"/>
            <a:ext cx="2532062" cy="4572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On(x,y)  King(p)</a:t>
            </a:r>
          </a:p>
        </p:txBody>
      </p:sp>
      <p:sp>
        <p:nvSpPr>
          <p:cNvPr id="1019912" name="Line 8"/>
          <p:cNvSpPr>
            <a:spLocks noChangeShapeType="1"/>
          </p:cNvSpPr>
          <p:nvPr/>
        </p:nvSpPr>
        <p:spPr bwMode="auto">
          <a:xfrm>
            <a:off x="1422400" y="2133600"/>
            <a:ext cx="3956050" cy="26400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9913" name="Line 9"/>
          <p:cNvSpPr>
            <a:spLocks noChangeShapeType="1"/>
          </p:cNvSpPr>
          <p:nvPr/>
        </p:nvSpPr>
        <p:spPr bwMode="auto">
          <a:xfrm flipH="1">
            <a:off x="4379913" y="2273300"/>
            <a:ext cx="1422400" cy="16938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9914" name="Line 10"/>
          <p:cNvSpPr>
            <a:spLocks noChangeShapeType="1"/>
          </p:cNvSpPr>
          <p:nvPr/>
        </p:nvSpPr>
        <p:spPr bwMode="auto">
          <a:xfrm>
            <a:off x="2420938" y="2287588"/>
            <a:ext cx="692150" cy="2486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9915" name="Line 11"/>
          <p:cNvSpPr>
            <a:spLocks noChangeShapeType="1"/>
          </p:cNvSpPr>
          <p:nvPr/>
        </p:nvSpPr>
        <p:spPr bwMode="auto">
          <a:xfrm flipH="1">
            <a:off x="6223000" y="2273300"/>
            <a:ext cx="881063" cy="1846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9916" name="Line 12"/>
          <p:cNvSpPr>
            <a:spLocks noChangeShapeType="1"/>
          </p:cNvSpPr>
          <p:nvPr/>
        </p:nvSpPr>
        <p:spPr bwMode="auto">
          <a:xfrm flipH="1">
            <a:off x="4667250" y="2287588"/>
            <a:ext cx="1135063" cy="19129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9917" name="Line 13"/>
          <p:cNvSpPr>
            <a:spLocks noChangeShapeType="1"/>
          </p:cNvSpPr>
          <p:nvPr/>
        </p:nvSpPr>
        <p:spPr bwMode="auto">
          <a:xfrm flipH="1">
            <a:off x="4071938" y="2287588"/>
            <a:ext cx="3032125" cy="26019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1DA4DE-3000-4CF3-996D-9A03C15E9981}" type="slidenum">
              <a:rPr lang="en-US"/>
              <a:pPr/>
              <a:t>22</a:t>
            </a:fld>
            <a:endParaRPr lang="en-US"/>
          </a:p>
        </p:txBody>
      </p:sp>
      <p:sp>
        <p:nvSpPr>
          <p:cNvPr id="102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41363"/>
          </a:xfrm>
        </p:spPr>
        <p:txBody>
          <a:bodyPr/>
          <a:lstStyle/>
          <a:p>
            <a:r>
              <a:rPr lang="en-US" sz="4000"/>
              <a:t>Skolemization</a:t>
            </a:r>
          </a:p>
        </p:txBody>
      </p:sp>
      <p:sp>
        <p:nvSpPr>
          <p:cNvPr id="102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8" y="625475"/>
            <a:ext cx="9144000" cy="41148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/>
              <a:t>Existential quantifiers aren’t necessary!</a:t>
            </a:r>
          </a:p>
          <a:p>
            <a:pPr lvl="1">
              <a:lnSpc>
                <a:spcPct val="85000"/>
              </a:lnSpc>
            </a:pPr>
            <a:r>
              <a:rPr lang="en-US"/>
              <a:t>Existential variables can be replaced by</a:t>
            </a:r>
          </a:p>
          <a:p>
            <a:pPr lvl="2">
              <a:lnSpc>
                <a:spcPct val="85000"/>
              </a:lnSpc>
            </a:pPr>
            <a:r>
              <a:rPr lang="en-US"/>
              <a:t>Skolem functions  (or constants)</a:t>
            </a:r>
          </a:p>
          <a:p>
            <a:pPr lvl="2">
              <a:lnSpc>
                <a:spcPct val="85000"/>
              </a:lnSpc>
            </a:pPr>
            <a:r>
              <a:rPr lang="en-US"/>
              <a:t>Args to function are all surrounding </a:t>
            </a:r>
            <a:r>
              <a:rPr lang="en-US">
                <a:sym typeface="Symbol" pitchFamily="18" charset="2"/>
              </a:rPr>
              <a:t> </a:t>
            </a:r>
            <a:r>
              <a:rPr lang="en-US"/>
              <a:t>vars</a:t>
            </a:r>
          </a:p>
          <a:p>
            <a:pPr>
              <a:lnSpc>
                <a:spcPct val="85000"/>
              </a:lnSpc>
            </a:pPr>
            <a:endParaRPr lang="en-US"/>
          </a:p>
          <a:p>
            <a:pPr>
              <a:lnSpc>
                <a:spcPct val="85000"/>
              </a:lnSpc>
            </a:pPr>
            <a:r>
              <a:rPr lang="en-US" b="1">
                <a:solidFill>
                  <a:srgbClr val="0000FF"/>
                </a:solidFill>
                <a:sym typeface="Symbol" pitchFamily="18" charset="2"/>
              </a:rPr>
              <a:t>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d </a:t>
            </a:r>
            <a:r>
              <a:rPr lang="en-US" b="1">
                <a:solidFill>
                  <a:srgbClr val="9900CC"/>
                </a:solidFill>
                <a:sym typeface="Symbol" pitchFamily="18" charset="2"/>
              </a:rPr>
              <a:t></a:t>
            </a:r>
            <a:r>
              <a:rPr lang="en-US">
                <a:solidFill>
                  <a:srgbClr val="9900CC"/>
                </a:solidFill>
                <a:sym typeface="Symbol" pitchFamily="18" charset="2"/>
              </a:rPr>
              <a:t>t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  has(d, </a:t>
            </a:r>
            <a:r>
              <a:rPr lang="en-US">
                <a:solidFill>
                  <a:srgbClr val="9900CC"/>
                </a:solidFill>
                <a:sym typeface="Symbol" pitchFamily="18" charset="2"/>
              </a:rPr>
              <a:t>t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)</a:t>
            </a:r>
          </a:p>
          <a:p>
            <a:pPr>
              <a:lnSpc>
                <a:spcPct val="85000"/>
              </a:lnSpc>
            </a:pPr>
            <a:endParaRPr lang="en-US" sz="3600">
              <a:solidFill>
                <a:srgbClr val="0000FF"/>
              </a:solidFill>
              <a:sym typeface="Symbol" pitchFamily="18" charset="2"/>
            </a:endParaRPr>
          </a:p>
          <a:p>
            <a:pPr>
              <a:lnSpc>
                <a:spcPct val="85000"/>
              </a:lnSpc>
            </a:pPr>
            <a:endParaRPr lang="en-US" sz="3600">
              <a:solidFill>
                <a:srgbClr val="0000FF"/>
              </a:solidFill>
              <a:sym typeface="Symbol" pitchFamily="18" charset="2"/>
            </a:endParaRPr>
          </a:p>
          <a:p>
            <a:pPr>
              <a:lnSpc>
                <a:spcPct val="85000"/>
              </a:lnSpc>
            </a:pPr>
            <a:r>
              <a:rPr lang="en-US" b="1">
                <a:solidFill>
                  <a:srgbClr val="9900CC"/>
                </a:solidFill>
                <a:sym typeface="Symbol" pitchFamily="18" charset="2"/>
              </a:rPr>
              <a:t></a:t>
            </a:r>
            <a:r>
              <a:rPr lang="en-US" i="1">
                <a:solidFill>
                  <a:srgbClr val="9900CC"/>
                </a:solidFill>
                <a:sym typeface="Symbol" pitchFamily="18" charset="2"/>
              </a:rPr>
              <a:t>x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b="1">
                <a:solidFill>
                  <a:srgbClr val="0000FF"/>
                </a:solidFill>
                <a:sym typeface="Symbol" pitchFamily="18" charset="2"/>
              </a:rPr>
              <a:t></a:t>
            </a:r>
            <a:r>
              <a:rPr lang="en-US" i="1">
                <a:solidFill>
                  <a:srgbClr val="0000FF"/>
                </a:solidFill>
                <a:sym typeface="Symbol" pitchFamily="18" charset="2"/>
              </a:rPr>
              <a:t>y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  loves(</a:t>
            </a:r>
            <a:r>
              <a:rPr lang="en-US" i="1">
                <a:solidFill>
                  <a:srgbClr val="0000FF"/>
                </a:solidFill>
                <a:sym typeface="Symbol" pitchFamily="18" charset="2"/>
              </a:rPr>
              <a:t>y, </a:t>
            </a:r>
            <a:r>
              <a:rPr lang="en-US" i="1">
                <a:solidFill>
                  <a:srgbClr val="9900CC"/>
                </a:solidFill>
                <a:sym typeface="Symbol" pitchFamily="18" charset="2"/>
              </a:rPr>
              <a:t>x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)</a:t>
            </a:r>
            <a:r>
              <a:rPr lang="en-US">
                <a:sym typeface="Symbol" pitchFamily="18" charset="2"/>
              </a:rPr>
              <a:t> </a:t>
            </a:r>
          </a:p>
          <a:p>
            <a:pPr>
              <a:lnSpc>
                <a:spcPct val="85000"/>
              </a:lnSpc>
            </a:pPr>
            <a:endParaRPr lang="en-US">
              <a:sym typeface="Symbol" pitchFamily="18" charset="2"/>
            </a:endParaRPr>
          </a:p>
          <a:p>
            <a:pPr>
              <a:lnSpc>
                <a:spcPct val="85000"/>
              </a:lnSpc>
            </a:pPr>
            <a:endParaRPr lang="en-US">
              <a:sym typeface="Symbol" pitchFamily="18" charset="2"/>
            </a:endParaRPr>
          </a:p>
          <a:p>
            <a:pPr>
              <a:lnSpc>
                <a:spcPct val="85000"/>
              </a:lnSpc>
            </a:pPr>
            <a:endParaRPr lang="en-US">
              <a:solidFill>
                <a:srgbClr val="0000FF"/>
              </a:solidFill>
              <a:sym typeface="Symbol" pitchFamily="18" charset="2"/>
            </a:endParaRPr>
          </a:p>
        </p:txBody>
      </p:sp>
      <p:sp>
        <p:nvSpPr>
          <p:cNvPr id="1021956" name="Text Box 4"/>
          <p:cNvSpPr txBox="1">
            <a:spLocks noChangeArrowheads="1"/>
          </p:cNvSpPr>
          <p:nvPr/>
        </p:nvSpPr>
        <p:spPr bwMode="auto">
          <a:xfrm>
            <a:off x="3727450" y="3160713"/>
            <a:ext cx="3914775" cy="871537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>
              <a:lnSpc>
                <a:spcPct val="85000"/>
              </a:lnSpc>
              <a:spcBef>
                <a:spcPct val="10000"/>
              </a:spcBef>
              <a:buFontTx/>
              <a:buChar char=" "/>
            </a:pPr>
            <a:r>
              <a:rPr lang="en-US">
                <a:sym typeface="Symbol" pitchFamily="18" charset="2"/>
              </a:rPr>
              <a:t> </a:t>
            </a:r>
            <a:r>
              <a:rPr lang="en-US" sz="3200">
                <a:sym typeface="Symbol" pitchFamily="18" charset="2"/>
              </a:rPr>
              <a:t></a:t>
            </a:r>
            <a:r>
              <a:rPr lang="en-US" sz="3200" b="0">
                <a:sym typeface="Symbol" pitchFamily="18" charset="2"/>
              </a:rPr>
              <a:t>d  has(d, </a:t>
            </a:r>
            <a:r>
              <a:rPr lang="en-US" sz="3200" b="0">
                <a:solidFill>
                  <a:srgbClr val="9900CC"/>
                </a:solidFill>
                <a:sym typeface="Symbol" pitchFamily="18" charset="2"/>
              </a:rPr>
              <a:t>f(d)</a:t>
            </a:r>
            <a:r>
              <a:rPr lang="en-US" sz="3200" b="0">
                <a:sym typeface="Symbol" pitchFamily="18" charset="2"/>
              </a:rPr>
              <a:t> )</a:t>
            </a:r>
          </a:p>
          <a:p>
            <a:endParaRPr lang="en-US"/>
          </a:p>
        </p:txBody>
      </p:sp>
      <p:sp>
        <p:nvSpPr>
          <p:cNvPr id="1021957" name="Text Box 5"/>
          <p:cNvSpPr txBox="1">
            <a:spLocks noChangeArrowheads="1"/>
          </p:cNvSpPr>
          <p:nvPr/>
        </p:nvSpPr>
        <p:spPr bwMode="auto">
          <a:xfrm>
            <a:off x="3727450" y="4965700"/>
            <a:ext cx="3925888" cy="871538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>
              <a:lnSpc>
                <a:spcPct val="85000"/>
              </a:lnSpc>
              <a:spcBef>
                <a:spcPct val="10000"/>
              </a:spcBef>
              <a:buFontTx/>
              <a:buChar char=" "/>
            </a:pPr>
            <a:r>
              <a:rPr lang="en-US">
                <a:sym typeface="Symbol" pitchFamily="18" charset="2"/>
              </a:rPr>
              <a:t> </a:t>
            </a:r>
            <a:r>
              <a:rPr lang="en-US" sz="3200">
                <a:sym typeface="Symbol" pitchFamily="18" charset="2"/>
              </a:rPr>
              <a:t></a:t>
            </a:r>
            <a:r>
              <a:rPr lang="en-US" sz="3200" b="0">
                <a:sym typeface="Symbol" pitchFamily="18" charset="2"/>
              </a:rPr>
              <a:t>y  loves(y, </a:t>
            </a:r>
            <a:r>
              <a:rPr lang="en-US" sz="3200" b="0">
                <a:solidFill>
                  <a:srgbClr val="9900CC"/>
                </a:solidFill>
                <a:sym typeface="Symbol" pitchFamily="18" charset="2"/>
              </a:rPr>
              <a:t>f()</a:t>
            </a:r>
            <a:r>
              <a:rPr lang="en-US" sz="3200" b="0">
                <a:sym typeface="Symbol" pitchFamily="18" charset="2"/>
              </a:rPr>
              <a:t> )</a:t>
            </a:r>
          </a:p>
          <a:p>
            <a:endParaRPr lang="en-US"/>
          </a:p>
        </p:txBody>
      </p:sp>
      <p:sp>
        <p:nvSpPr>
          <p:cNvPr id="1021958" name="Text Box 6"/>
          <p:cNvSpPr txBox="1">
            <a:spLocks noChangeArrowheads="1"/>
          </p:cNvSpPr>
          <p:nvPr/>
        </p:nvSpPr>
        <p:spPr bwMode="auto">
          <a:xfrm>
            <a:off x="3727450" y="5656263"/>
            <a:ext cx="3954463" cy="871537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>
              <a:lnSpc>
                <a:spcPct val="85000"/>
              </a:lnSpc>
              <a:spcBef>
                <a:spcPct val="10000"/>
              </a:spcBef>
              <a:buFontTx/>
              <a:buChar char=" "/>
            </a:pPr>
            <a:r>
              <a:rPr lang="en-US">
                <a:sym typeface="Symbol" pitchFamily="18" charset="2"/>
              </a:rPr>
              <a:t> </a:t>
            </a:r>
            <a:r>
              <a:rPr lang="en-US" sz="3200">
                <a:sym typeface="Symbol" pitchFamily="18" charset="2"/>
              </a:rPr>
              <a:t></a:t>
            </a:r>
            <a:r>
              <a:rPr lang="en-US" sz="3200" b="0">
                <a:sym typeface="Symbol" pitchFamily="18" charset="2"/>
              </a:rPr>
              <a:t>y  loves(y, </a:t>
            </a:r>
            <a:r>
              <a:rPr lang="en-US" sz="3200" b="0">
                <a:solidFill>
                  <a:srgbClr val="9900CC"/>
                </a:solidFill>
                <a:sym typeface="Symbol" pitchFamily="18" charset="2"/>
              </a:rPr>
              <a:t>f</a:t>
            </a:r>
            <a:r>
              <a:rPr lang="en-US" sz="3200" b="0" baseline="-25000">
                <a:solidFill>
                  <a:srgbClr val="9900CC"/>
                </a:solidFill>
                <a:sym typeface="Symbol" pitchFamily="18" charset="2"/>
              </a:rPr>
              <a:t>97</a:t>
            </a:r>
            <a:r>
              <a:rPr lang="en-US" sz="3200" b="0">
                <a:sym typeface="Symbol" pitchFamily="18" charset="2"/>
              </a:rPr>
              <a:t> )</a:t>
            </a: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1956" grpId="0"/>
      <p:bldP spid="1021957" grpId="0"/>
      <p:bldP spid="102195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11339-323B-4892-B7A1-8C5613A131F9}" type="slidenum">
              <a:rPr lang="en-US"/>
              <a:pPr/>
              <a:t>23</a:t>
            </a:fld>
            <a:endParaRPr lang="en-US"/>
          </a:p>
        </p:txBody>
      </p:sp>
      <p:sp>
        <p:nvSpPr>
          <p:cNvPr id="102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FOL Reasoning</a:t>
            </a:r>
          </a:p>
        </p:txBody>
      </p:sp>
      <p:sp>
        <p:nvSpPr>
          <p:cNvPr id="102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 Forward &amp; Backward Chaining </a:t>
            </a:r>
          </a:p>
          <a:p>
            <a:r>
              <a:rPr lang="en-US"/>
              <a:t>FO Resolution</a:t>
            </a:r>
          </a:p>
          <a:p>
            <a:r>
              <a:rPr lang="en-US"/>
              <a:t>Many other types of theorem proving</a:t>
            </a:r>
          </a:p>
          <a:p>
            <a:r>
              <a:rPr lang="en-US"/>
              <a:t>Restricted representations</a:t>
            </a:r>
          </a:p>
          <a:p>
            <a:pPr lvl="1"/>
            <a:r>
              <a:rPr lang="en-US"/>
              <a:t>Description logics</a:t>
            </a:r>
          </a:p>
          <a:p>
            <a:pPr lvl="1"/>
            <a:r>
              <a:rPr lang="en-US"/>
              <a:t>Horn Clauses</a:t>
            </a:r>
          </a:p>
          <a:p>
            <a:r>
              <a:rPr lang="en-US"/>
              <a:t>Compilation to SAT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0ABB65-E69A-4184-8A4B-0E948EA6F212}" type="slidenum">
              <a:rPr lang="en-US"/>
              <a:pPr/>
              <a:t>24</a:t>
            </a:fld>
            <a:endParaRPr lang="en-US"/>
          </a:p>
        </p:txBody>
      </p:sp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Chaining </a:t>
            </a:r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3832225"/>
          </a:xfrm>
        </p:spPr>
        <p:txBody>
          <a:bodyPr/>
          <a:lstStyle/>
          <a:p>
            <a:r>
              <a:rPr lang="en-US">
                <a:sym typeface="Symbol" pitchFamily="18" charset="2"/>
              </a:rPr>
              <a:t>Given</a:t>
            </a:r>
            <a:endParaRPr lang="en-US" b="1">
              <a:sym typeface="Symbol" pitchFamily="18" charset="2"/>
            </a:endParaRPr>
          </a:p>
          <a:p>
            <a:pPr lvl="1"/>
            <a:r>
              <a:rPr lang="en-US" b="1">
                <a:sym typeface="Symbol" pitchFamily="18" charset="2"/>
              </a:rPr>
              <a:t></a:t>
            </a:r>
            <a:r>
              <a:rPr lang="en-US">
                <a:sym typeface="Symbol" pitchFamily="18" charset="2"/>
              </a:rPr>
              <a:t>?x lifeform(?x) =&gt; mortal(?x)</a:t>
            </a:r>
          </a:p>
          <a:p>
            <a:pPr lvl="1"/>
            <a:r>
              <a:rPr lang="en-US" b="1">
                <a:sym typeface="Symbol" pitchFamily="18" charset="2"/>
              </a:rPr>
              <a:t></a:t>
            </a:r>
            <a:r>
              <a:rPr lang="en-US">
                <a:sym typeface="Symbol" pitchFamily="18" charset="2"/>
              </a:rPr>
              <a:t>?x mammal(?x) =&gt; lifeform(?x)</a:t>
            </a:r>
          </a:p>
          <a:p>
            <a:pPr lvl="1"/>
            <a:r>
              <a:rPr lang="en-US" b="1">
                <a:sym typeface="Symbol" pitchFamily="18" charset="2"/>
              </a:rPr>
              <a:t></a:t>
            </a:r>
            <a:r>
              <a:rPr lang="en-US">
                <a:sym typeface="Symbol" pitchFamily="18" charset="2"/>
              </a:rPr>
              <a:t>?x dog(?x) =&gt; mammal(?x)</a:t>
            </a:r>
          </a:p>
          <a:p>
            <a:pPr lvl="1"/>
            <a:r>
              <a:rPr lang="en-US">
                <a:sym typeface="Symbol" pitchFamily="18" charset="2"/>
              </a:rPr>
              <a:t>dog(fido)</a:t>
            </a:r>
          </a:p>
          <a:p>
            <a:r>
              <a:rPr lang="en-US">
                <a:sym typeface="Symbol" pitchFamily="18" charset="2"/>
              </a:rPr>
              <a:t>Prove</a:t>
            </a:r>
          </a:p>
          <a:p>
            <a:pPr lvl="1"/>
            <a:r>
              <a:rPr lang="en-US"/>
              <a:t>mortal(fido)</a:t>
            </a:r>
            <a:endParaRPr lang="en-US" sz="2400"/>
          </a:p>
          <a:p>
            <a:endParaRPr lang="en-US" sz="2800"/>
          </a:p>
        </p:txBody>
      </p:sp>
      <p:sp>
        <p:nvSpPr>
          <p:cNvPr id="1024004" name="Text Box 4"/>
          <p:cNvSpPr txBox="1">
            <a:spLocks noChangeArrowheads="1"/>
          </p:cNvSpPr>
          <p:nvPr/>
        </p:nvSpPr>
        <p:spPr bwMode="auto">
          <a:xfrm>
            <a:off x="669925" y="5527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b="0">
              <a:latin typeface="Times New Roman" pitchFamily="18" charset="0"/>
            </a:endParaRPr>
          </a:p>
        </p:txBody>
      </p:sp>
      <p:sp>
        <p:nvSpPr>
          <p:cNvPr id="1024005" name="Text Box 5"/>
          <p:cNvSpPr txBox="1">
            <a:spLocks noChangeArrowheads="1"/>
          </p:cNvSpPr>
          <p:nvPr/>
        </p:nvSpPr>
        <p:spPr bwMode="auto">
          <a:xfrm>
            <a:off x="2959100" y="4700588"/>
            <a:ext cx="5302250" cy="1554162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/>
            <a:r>
              <a:rPr lang="en-US" sz="3200">
                <a:solidFill>
                  <a:srgbClr val="9900CC"/>
                </a:solidFill>
                <a:sym typeface="Symbol" pitchFamily="18" charset="2"/>
              </a:rPr>
              <a:t></a:t>
            </a:r>
            <a:r>
              <a:rPr lang="en-US" sz="3200" b="0">
                <a:solidFill>
                  <a:srgbClr val="9900CC"/>
                </a:solidFill>
                <a:sym typeface="Symbol" pitchFamily="18" charset="2"/>
              </a:rPr>
              <a:t>?x dog(?x) =&gt; mammal(?x)</a:t>
            </a:r>
          </a:p>
          <a:p>
            <a:pPr lvl="1"/>
            <a:r>
              <a:rPr lang="en-US" sz="3200" b="0">
                <a:solidFill>
                  <a:srgbClr val="9900CC"/>
                </a:solidFill>
                <a:sym typeface="Symbol" pitchFamily="18" charset="2"/>
              </a:rPr>
              <a:t>dog(fido)</a:t>
            </a:r>
          </a:p>
          <a:p>
            <a:pPr lvl="1"/>
            <a:r>
              <a:rPr lang="en-US" sz="3200" b="0">
                <a:solidFill>
                  <a:srgbClr val="9900CC"/>
                </a:solidFill>
                <a:sym typeface="Symbol" pitchFamily="18" charset="2"/>
              </a:rPr>
              <a:t>mammal(fido)</a:t>
            </a:r>
          </a:p>
        </p:txBody>
      </p:sp>
      <p:sp>
        <p:nvSpPr>
          <p:cNvPr id="1024006" name="Line 6"/>
          <p:cNvSpPr>
            <a:spLocks noChangeShapeType="1"/>
          </p:cNvSpPr>
          <p:nvPr/>
        </p:nvSpPr>
        <p:spPr bwMode="auto">
          <a:xfrm>
            <a:off x="2690813" y="5734050"/>
            <a:ext cx="5759450" cy="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24007" name="Text Box 7"/>
          <p:cNvSpPr txBox="1">
            <a:spLocks noChangeArrowheads="1"/>
          </p:cNvSpPr>
          <p:nvPr/>
        </p:nvSpPr>
        <p:spPr bwMode="auto">
          <a:xfrm>
            <a:off x="8261350" y="5276850"/>
            <a:ext cx="571500" cy="9144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3D4489-9830-4D95-A428-1BE3891B9E21}" type="slidenum">
              <a:rPr lang="en-US"/>
              <a:pPr/>
              <a:t>25</a:t>
            </a:fld>
            <a:endParaRPr lang="en-US"/>
          </a:p>
        </p:txBody>
      </p:sp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Unification</a:t>
            </a:r>
          </a:p>
        </p:txBody>
      </p:sp>
      <p:sp>
        <p:nvSpPr>
          <p:cNvPr id="102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06513"/>
            <a:ext cx="9144000" cy="1577975"/>
          </a:xfrm>
        </p:spPr>
        <p:txBody>
          <a:bodyPr/>
          <a:lstStyle/>
          <a:p>
            <a:r>
              <a:rPr lang="en-US"/>
              <a:t>Emphasize variables with ?</a:t>
            </a:r>
          </a:p>
          <a:p>
            <a:r>
              <a:rPr lang="en-US"/>
              <a:t>Useful for FO inference (modus ponens, …)</a:t>
            </a:r>
          </a:p>
          <a:p>
            <a:pPr lvl="1"/>
            <a:r>
              <a:rPr lang="en-US"/>
              <a:t>Also for compilation of FOPC -&gt; propositional</a:t>
            </a:r>
          </a:p>
          <a:p>
            <a:endParaRPr lang="en-US">
              <a:solidFill>
                <a:srgbClr val="FF0000"/>
              </a:solidFill>
            </a:endParaRPr>
          </a:p>
          <a:p>
            <a:r>
              <a:rPr lang="en-US">
                <a:solidFill>
                  <a:srgbClr val="FF0000"/>
                </a:solidFill>
              </a:rPr>
              <a:t>Unify</a:t>
            </a:r>
            <a:r>
              <a:rPr lang="en-US"/>
              <a:t>(</a:t>
            </a:r>
            <a:r>
              <a:rPr lang="en-US">
                <a:sym typeface="Symbol" pitchFamily="18" charset="2"/>
              </a:rPr>
              <a:t>, </a:t>
            </a:r>
            <a:r>
              <a:rPr lang="en-US"/>
              <a:t>) returns “mgu”</a:t>
            </a:r>
          </a:p>
          <a:p>
            <a:pPr lvl="1"/>
            <a:r>
              <a:rPr lang="en-US">
                <a:solidFill>
                  <a:srgbClr val="9900CC"/>
                </a:solidFill>
              </a:rPr>
              <a:t>Unify(city(?a), city(kent))</a:t>
            </a:r>
            <a:r>
              <a:rPr lang="en-US"/>
              <a:t> returns  </a:t>
            </a:r>
            <a:r>
              <a:rPr lang="en-US">
                <a:solidFill>
                  <a:srgbClr val="9900CC"/>
                </a:solidFill>
              </a:rPr>
              <a:t>?a/kent</a:t>
            </a:r>
          </a:p>
          <a:p>
            <a:endParaRPr lang="en-US">
              <a:solidFill>
                <a:srgbClr val="FF0000"/>
              </a:solidFill>
            </a:endParaRPr>
          </a:p>
          <a:p>
            <a:r>
              <a:rPr lang="en-US">
                <a:solidFill>
                  <a:srgbClr val="FF0000"/>
                </a:solidFill>
              </a:rPr>
              <a:t>Substitute</a:t>
            </a:r>
            <a:r>
              <a:rPr lang="en-US"/>
              <a:t>(expr, mapping) returns new expr</a:t>
            </a:r>
          </a:p>
          <a:p>
            <a:pPr lvl="1"/>
            <a:r>
              <a:rPr lang="en-US">
                <a:solidFill>
                  <a:srgbClr val="9900CC"/>
                </a:solidFill>
              </a:rPr>
              <a:t>Substitute(connected(?a, ?b), {?a/kent})</a:t>
            </a:r>
            <a:r>
              <a:rPr lang="en-US"/>
              <a:t>			returns </a:t>
            </a:r>
            <a:r>
              <a:rPr lang="en-US">
                <a:solidFill>
                  <a:srgbClr val="9900CC"/>
                </a:solidFill>
              </a:rPr>
              <a:t>connected(kent, ?b)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139B6B-CD18-46B5-9209-373A4E9E7388}" type="slidenum">
              <a:rPr lang="en-US"/>
              <a:pPr/>
              <a:t>26</a:t>
            </a:fld>
            <a:endParaRPr lang="en-US"/>
          </a:p>
        </p:txBody>
      </p:sp>
      <p:sp>
        <p:nvSpPr>
          <p:cNvPr id="102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Unification Examples</a:t>
            </a:r>
          </a:p>
        </p:txBody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Unify(road(?a, kent), road(seattle, ?b))</a:t>
            </a:r>
          </a:p>
          <a:p>
            <a:endParaRPr lang="en-US"/>
          </a:p>
          <a:p>
            <a:r>
              <a:rPr lang="en-US"/>
              <a:t>Unify(road(?a, ?a), road(seattle, kent))</a:t>
            </a:r>
          </a:p>
          <a:p>
            <a:endParaRPr lang="en-US"/>
          </a:p>
          <a:p>
            <a:r>
              <a:rPr lang="en-US"/>
              <a:t>Unify(f(g(?x, dog), ?y)), f(g(cat, ?y), dog)</a:t>
            </a:r>
          </a:p>
          <a:p>
            <a:endParaRPr lang="en-US"/>
          </a:p>
          <a:p>
            <a:r>
              <a:rPr lang="en-US"/>
              <a:t>Unify(f(g(?x)), f(?x))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D3301C-F45B-4D92-9853-64533CEF4CF3}" type="slidenum">
              <a:rPr lang="en-US"/>
              <a:pPr/>
              <a:t>27</a:t>
            </a:fld>
            <a:endParaRPr lang="en-US"/>
          </a:p>
        </p:txBody>
      </p:sp>
      <p:sp>
        <p:nvSpPr>
          <p:cNvPr id="102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Resolution</a:t>
            </a:r>
            <a:br>
              <a:rPr lang="en-US" sz="4000"/>
            </a:br>
            <a:r>
              <a:rPr lang="en-US" sz="2800"/>
              <a:t>[Robinson 1965]</a:t>
            </a:r>
          </a:p>
        </p:txBody>
      </p:sp>
      <p:sp>
        <p:nvSpPr>
          <p:cNvPr id="102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988" y="1892300"/>
            <a:ext cx="9144000" cy="1403350"/>
          </a:xfrm>
        </p:spPr>
        <p:txBody>
          <a:bodyPr/>
          <a:lstStyle/>
          <a:p>
            <a:pPr marL="225425" indent="-225425">
              <a:buFontTx/>
              <a:buNone/>
            </a:pPr>
            <a:endParaRPr lang="en-US">
              <a:solidFill>
                <a:srgbClr val="9900CC"/>
              </a:solidFill>
            </a:endParaRPr>
          </a:p>
          <a:p>
            <a:pPr marL="225425" indent="-225425">
              <a:buFontTx/>
              <a:buNone/>
            </a:pPr>
            <a:r>
              <a:rPr lang="en-US"/>
              <a:t>		{ (</a:t>
            </a:r>
            <a:r>
              <a:rPr lang="en-US">
                <a:solidFill>
                  <a:srgbClr val="9900CC"/>
                </a:solidFill>
              </a:rPr>
              <a:t>p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 ), </a:t>
            </a:r>
            <a:r>
              <a:rPr lang="en-US"/>
              <a:t>(</a:t>
            </a:r>
            <a:r>
              <a:rPr lang="en-US" b="1">
                <a:solidFill>
                  <a:srgbClr val="9900CC"/>
                </a:solidFill>
                <a:sym typeface="Symbol" pitchFamily="18" charset="2"/>
              </a:rPr>
              <a:t></a:t>
            </a:r>
            <a:r>
              <a:rPr lang="en-US">
                <a:solidFill>
                  <a:srgbClr val="9900CC"/>
                </a:solidFill>
              </a:rPr>
              <a:t> p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   ) }  </a:t>
            </a:r>
            <a:r>
              <a:rPr lang="en-US" b="1">
                <a:solidFill>
                  <a:srgbClr val="FF0000"/>
                </a:solidFill>
                <a:sym typeface="Euclid Math One" pitchFamily="18" charset="2"/>
              </a:rPr>
              <a:t>|-</a:t>
            </a:r>
            <a:r>
              <a:rPr lang="en-US" b="1" baseline="-25000">
                <a:solidFill>
                  <a:srgbClr val="FF0000"/>
                </a:solidFill>
                <a:sym typeface="Euclid Math One" pitchFamily="18" charset="2"/>
              </a:rPr>
              <a:t>R</a:t>
            </a:r>
            <a:r>
              <a:rPr lang="en-US" b="1" baseline="-25000">
                <a:solidFill>
                  <a:schemeClr val="hlink"/>
                </a:solidFill>
                <a:sym typeface="Symbol" pitchFamily="18" charset="2"/>
              </a:rPr>
              <a:t>  </a:t>
            </a:r>
            <a:r>
              <a:rPr lang="en-US">
                <a:sym typeface="Symbol" pitchFamily="18" charset="2"/>
              </a:rPr>
              <a:t>(    )</a:t>
            </a:r>
          </a:p>
        </p:txBody>
      </p:sp>
      <p:sp>
        <p:nvSpPr>
          <p:cNvPr id="1027076" name="Text Box 4"/>
          <p:cNvSpPr txBox="1">
            <a:spLocks noChangeArrowheads="1"/>
          </p:cNvSpPr>
          <p:nvPr/>
        </p:nvSpPr>
        <p:spPr bwMode="auto">
          <a:xfrm>
            <a:off x="1730375" y="3584575"/>
            <a:ext cx="6732588" cy="1800225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Recall Propositional Case: </a:t>
            </a:r>
          </a:p>
          <a:p>
            <a:pPr>
              <a:buFontTx/>
              <a:buChar char="•"/>
            </a:pPr>
            <a:r>
              <a:rPr lang="en-US" sz="2800"/>
              <a:t>Literal in one clause</a:t>
            </a:r>
          </a:p>
          <a:p>
            <a:pPr>
              <a:buFontTx/>
              <a:buChar char="•"/>
            </a:pPr>
            <a:r>
              <a:rPr lang="en-US" sz="2800"/>
              <a:t>Its negation in the other</a:t>
            </a:r>
          </a:p>
          <a:p>
            <a:pPr>
              <a:buFontTx/>
              <a:buChar char="•"/>
            </a:pPr>
            <a:r>
              <a:rPr lang="en-US" sz="2800"/>
              <a:t>Result is disjunction of </a:t>
            </a:r>
            <a:r>
              <a:rPr lang="en-US" sz="2800" i="1">
                <a:solidFill>
                  <a:srgbClr val="9900CC"/>
                </a:solidFill>
              </a:rPr>
              <a:t>other</a:t>
            </a:r>
            <a:r>
              <a:rPr lang="en-US" sz="2800"/>
              <a:t> literals</a:t>
            </a:r>
          </a:p>
        </p:txBody>
      </p:sp>
      <p:sp>
        <p:nvSpPr>
          <p:cNvPr id="1027077" name="Line 5"/>
          <p:cNvSpPr>
            <a:spLocks noChangeShapeType="1"/>
          </p:cNvSpPr>
          <p:nvPr/>
        </p:nvSpPr>
        <p:spPr bwMode="auto">
          <a:xfrm flipV="1">
            <a:off x="1422400" y="3082925"/>
            <a:ext cx="115888" cy="501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27078" name="Line 6"/>
          <p:cNvSpPr>
            <a:spLocks noChangeShapeType="1"/>
          </p:cNvSpPr>
          <p:nvPr/>
        </p:nvSpPr>
        <p:spPr bwMode="auto">
          <a:xfrm flipH="1" flipV="1">
            <a:off x="3419475" y="2979738"/>
            <a:ext cx="3073400" cy="630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7079" name="Line 7"/>
          <p:cNvSpPr>
            <a:spLocks noChangeShapeType="1"/>
          </p:cNvSpPr>
          <p:nvPr/>
        </p:nvSpPr>
        <p:spPr bwMode="auto">
          <a:xfrm flipH="1" flipV="1">
            <a:off x="7451725" y="3609975"/>
            <a:ext cx="1011238" cy="1470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7080" name="Text Box 8"/>
          <p:cNvSpPr txBox="1">
            <a:spLocks noChangeArrowheads="1"/>
          </p:cNvSpPr>
          <p:nvPr/>
        </p:nvSpPr>
        <p:spPr bwMode="auto">
          <a:xfrm rot="5400000">
            <a:off x="7136606" y="2516982"/>
            <a:ext cx="630237" cy="155575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9600"/>
              <a:t>}</a:t>
            </a:r>
          </a:p>
        </p:txBody>
      </p:sp>
      <p:sp>
        <p:nvSpPr>
          <p:cNvPr id="1027081" name="Line 9"/>
          <p:cNvSpPr>
            <a:spLocks noChangeShapeType="1"/>
          </p:cNvSpPr>
          <p:nvPr/>
        </p:nvSpPr>
        <p:spPr bwMode="auto">
          <a:xfrm flipH="1" flipV="1">
            <a:off x="1422400" y="3584575"/>
            <a:ext cx="307975" cy="501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7082" name="Line 10"/>
          <p:cNvSpPr>
            <a:spLocks noChangeShapeType="1"/>
          </p:cNvSpPr>
          <p:nvPr/>
        </p:nvSpPr>
        <p:spPr bwMode="auto">
          <a:xfrm flipH="1" flipV="1">
            <a:off x="6492875" y="3609975"/>
            <a:ext cx="307975" cy="817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7083" name="Line 11"/>
          <p:cNvSpPr>
            <a:spLocks noChangeShapeType="1"/>
          </p:cNvSpPr>
          <p:nvPr/>
        </p:nvSpPr>
        <p:spPr bwMode="auto">
          <a:xfrm flipV="1">
            <a:off x="6492875" y="4427538"/>
            <a:ext cx="307975" cy="307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8E6D43-E81D-4A1F-96A6-7F049431C254}" type="slidenum">
              <a:rPr lang="en-US"/>
              <a:pPr/>
              <a:t>28</a:t>
            </a:fld>
            <a:endParaRPr lang="en-US"/>
          </a:p>
        </p:txBody>
      </p:sp>
      <p:sp>
        <p:nvSpPr>
          <p:cNvPr id="102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First-Order Resolution</a:t>
            </a:r>
            <a:br>
              <a:rPr lang="en-US" sz="4000"/>
            </a:br>
            <a:r>
              <a:rPr lang="en-US" sz="2800"/>
              <a:t>[Robinson 1965]</a:t>
            </a:r>
          </a:p>
        </p:txBody>
      </p:sp>
      <p:sp>
        <p:nvSpPr>
          <p:cNvPr id="102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93825"/>
            <a:ext cx="9144000" cy="2692400"/>
          </a:xfrm>
        </p:spPr>
        <p:txBody>
          <a:bodyPr/>
          <a:lstStyle/>
          <a:p>
            <a:pPr marL="225425" indent="-225425">
              <a:buFontTx/>
              <a:buNone/>
            </a:pPr>
            <a:r>
              <a:rPr lang="en-US"/>
              <a:t>		{ (</a:t>
            </a:r>
            <a:r>
              <a:rPr lang="en-US">
                <a:solidFill>
                  <a:srgbClr val="9900CC"/>
                </a:solidFill>
              </a:rPr>
              <a:t>p(?x)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 a(a),   </a:t>
            </a:r>
            <a:r>
              <a:rPr lang="en-US"/>
              <a:t>(</a:t>
            </a:r>
            <a:r>
              <a:rPr lang="en-US" b="1">
                <a:solidFill>
                  <a:srgbClr val="9900CC"/>
                </a:solidFill>
                <a:sym typeface="Symbol" pitchFamily="18" charset="2"/>
              </a:rPr>
              <a:t></a:t>
            </a:r>
            <a:r>
              <a:rPr lang="en-US">
                <a:solidFill>
                  <a:srgbClr val="9900CC"/>
                </a:solidFill>
              </a:rPr>
              <a:t> p(q)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 b(?x)  c(?y)) }  </a:t>
            </a:r>
            <a:endParaRPr lang="en-US" b="1">
              <a:solidFill>
                <a:srgbClr val="FF0000"/>
              </a:solidFill>
              <a:sym typeface="Euclid Math One" pitchFamily="18" charset="2"/>
            </a:endParaRPr>
          </a:p>
          <a:p>
            <a:pPr marL="225425" indent="-225425">
              <a:buFontTx/>
              <a:buNone/>
            </a:pPr>
            <a:endParaRPr lang="en-US" b="1">
              <a:solidFill>
                <a:srgbClr val="FF0000"/>
              </a:solidFill>
              <a:sym typeface="Euclid Math One" pitchFamily="18" charset="2"/>
            </a:endParaRPr>
          </a:p>
          <a:p>
            <a:pPr marL="225425" indent="-225425">
              <a:buFontTx/>
              <a:buNone/>
            </a:pPr>
            <a:r>
              <a:rPr lang="en-US" b="1">
                <a:solidFill>
                  <a:srgbClr val="FF0000"/>
                </a:solidFill>
                <a:sym typeface="Euclid Math One" pitchFamily="18" charset="2"/>
              </a:rPr>
              <a:t>                      |-</a:t>
            </a:r>
            <a:r>
              <a:rPr lang="en-US" b="1" baseline="-25000">
                <a:solidFill>
                  <a:srgbClr val="FF0000"/>
                </a:solidFill>
                <a:sym typeface="Euclid Math One" pitchFamily="18" charset="2"/>
              </a:rPr>
              <a:t>R</a:t>
            </a:r>
            <a:r>
              <a:rPr lang="en-US" b="1" baseline="-25000">
                <a:solidFill>
                  <a:schemeClr val="hlink"/>
                </a:solidFill>
                <a:sym typeface="Symbol" pitchFamily="18" charset="2"/>
              </a:rPr>
              <a:t>  </a:t>
            </a:r>
          </a:p>
          <a:p>
            <a:pPr marL="225425" indent="-225425">
              <a:buFontTx/>
              <a:buNone/>
            </a:pPr>
            <a:endParaRPr lang="en-US">
              <a:sym typeface="Symbol" pitchFamily="18" charset="2"/>
            </a:endParaRPr>
          </a:p>
          <a:p>
            <a:pPr marL="225425" indent="-225425">
              <a:buFontTx/>
              <a:buNone/>
            </a:pPr>
            <a:r>
              <a:rPr lang="en-US">
                <a:sym typeface="Symbol" pitchFamily="18" charset="2"/>
              </a:rPr>
              <a:t>                  (a(a)  b(q)  c(?y))</a:t>
            </a:r>
          </a:p>
        </p:txBody>
      </p:sp>
      <p:sp>
        <p:nvSpPr>
          <p:cNvPr id="1029124" name="Text Box 4"/>
          <p:cNvSpPr txBox="1">
            <a:spLocks noChangeArrowheads="1"/>
          </p:cNvSpPr>
          <p:nvPr/>
        </p:nvSpPr>
        <p:spPr bwMode="auto">
          <a:xfrm>
            <a:off x="693738" y="4735513"/>
            <a:ext cx="8256587" cy="1800225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/>
              <a:t>Literal in one clause</a:t>
            </a:r>
          </a:p>
          <a:p>
            <a:pPr>
              <a:buFontTx/>
              <a:buChar char="•"/>
            </a:pPr>
            <a:r>
              <a:rPr lang="en-US" sz="2800"/>
              <a:t>The negation of </a:t>
            </a:r>
            <a:r>
              <a:rPr lang="en-US" sz="2800" i="1">
                <a:solidFill>
                  <a:srgbClr val="9900CC"/>
                </a:solidFill>
              </a:rPr>
              <a:t>something which unifies</a:t>
            </a:r>
            <a:r>
              <a:rPr lang="en-US" sz="2800"/>
              <a:t> in</a:t>
            </a:r>
          </a:p>
          <a:p>
            <a:pPr lvl="1"/>
            <a:r>
              <a:rPr lang="en-US" sz="2800"/>
              <a:t>the other</a:t>
            </a:r>
          </a:p>
          <a:p>
            <a:pPr>
              <a:buFontTx/>
              <a:buChar char="•"/>
            </a:pPr>
            <a:r>
              <a:rPr lang="en-US" sz="2800"/>
              <a:t>Result is disjunction of other literals </a:t>
            </a:r>
            <a:r>
              <a:rPr lang="en-US" sz="2800">
                <a:solidFill>
                  <a:srgbClr val="9900CC"/>
                </a:solidFill>
              </a:rPr>
              <a:t>/ mgu</a:t>
            </a:r>
          </a:p>
        </p:txBody>
      </p:sp>
      <p:sp>
        <p:nvSpPr>
          <p:cNvPr id="1029125" name="Line 5"/>
          <p:cNvSpPr>
            <a:spLocks noChangeShapeType="1"/>
          </p:cNvSpPr>
          <p:nvPr/>
        </p:nvSpPr>
        <p:spPr bwMode="auto">
          <a:xfrm flipH="1" flipV="1">
            <a:off x="4956175" y="1974850"/>
            <a:ext cx="1536700" cy="1444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029126" name="Group 6"/>
          <p:cNvGrpSpPr>
            <a:grpSpLocks/>
          </p:cNvGrpSpPr>
          <p:nvPr/>
        </p:nvGrpSpPr>
        <p:grpSpPr bwMode="auto">
          <a:xfrm rot="563840">
            <a:off x="1371600" y="1974850"/>
            <a:ext cx="307975" cy="2911475"/>
            <a:chOff x="896" y="1942"/>
            <a:chExt cx="194" cy="632"/>
          </a:xfrm>
        </p:grpSpPr>
        <p:sp>
          <p:nvSpPr>
            <p:cNvPr id="1029127" name="Line 7"/>
            <p:cNvSpPr>
              <a:spLocks noChangeShapeType="1"/>
            </p:cNvSpPr>
            <p:nvPr/>
          </p:nvSpPr>
          <p:spPr bwMode="auto">
            <a:xfrm flipV="1">
              <a:off x="896" y="1942"/>
              <a:ext cx="73" cy="3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29128" name="Line 8"/>
            <p:cNvSpPr>
              <a:spLocks noChangeShapeType="1"/>
            </p:cNvSpPr>
            <p:nvPr/>
          </p:nvSpPr>
          <p:spPr bwMode="auto">
            <a:xfrm flipH="1" flipV="1">
              <a:off x="896" y="2258"/>
              <a:ext cx="194" cy="3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029129" name="Line 9"/>
          <p:cNvSpPr>
            <a:spLocks noChangeShapeType="1"/>
          </p:cNvSpPr>
          <p:nvPr/>
        </p:nvSpPr>
        <p:spPr bwMode="auto">
          <a:xfrm flipH="1" flipV="1">
            <a:off x="6492875" y="3424238"/>
            <a:ext cx="0" cy="1655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ABE4AF-0EC3-4861-B123-9A19845B372C}" type="slidenum">
              <a:rPr lang="en-US"/>
              <a:pPr/>
              <a:t>29</a:t>
            </a:fld>
            <a:endParaRPr lang="en-US"/>
          </a:p>
        </p:txBody>
      </p:sp>
      <p:sp>
        <p:nvSpPr>
          <p:cNvPr id="103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First-Order Resolution</a:t>
            </a:r>
          </a:p>
        </p:txBody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 it the case that 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 |=  </a:t>
            </a:r>
            <a:r>
              <a:rPr lang="en-US">
                <a:sym typeface="Symbol" pitchFamily="18" charset="2"/>
              </a:rPr>
              <a:t>?</a:t>
            </a:r>
          </a:p>
          <a:p>
            <a:r>
              <a:rPr lang="en-US">
                <a:sym typeface="Symbol" pitchFamily="18" charset="2"/>
              </a:rPr>
              <a:t>Method</a:t>
            </a:r>
          </a:p>
          <a:p>
            <a:pPr lvl="1"/>
            <a:r>
              <a:rPr lang="en-US">
                <a:sym typeface="Symbol" pitchFamily="18" charset="2"/>
              </a:rPr>
              <a:t>Let  =   </a:t>
            </a:r>
          </a:p>
          <a:p>
            <a:pPr lvl="1"/>
            <a:r>
              <a:rPr lang="en-US">
                <a:sym typeface="Symbol" pitchFamily="18" charset="2"/>
              </a:rPr>
              <a:t>Convert  to clausal form</a:t>
            </a:r>
          </a:p>
          <a:p>
            <a:pPr lvl="2"/>
            <a:r>
              <a:rPr lang="en-US">
                <a:sym typeface="Symbol" pitchFamily="18" charset="2"/>
              </a:rPr>
              <a:t>Standardize variables</a:t>
            </a:r>
          </a:p>
          <a:p>
            <a:pPr lvl="2"/>
            <a:r>
              <a:rPr lang="en-US">
                <a:sym typeface="Symbol" pitchFamily="18" charset="2"/>
              </a:rPr>
              <a:t>Move quantifiers to front, skolemize to remove  </a:t>
            </a:r>
          </a:p>
          <a:p>
            <a:pPr lvl="2"/>
            <a:r>
              <a:rPr lang="en-US">
                <a:sym typeface="Symbol" pitchFamily="18" charset="2"/>
              </a:rPr>
              <a:t>Replace  with  and </a:t>
            </a:r>
          </a:p>
          <a:p>
            <a:pPr lvl="2"/>
            <a:r>
              <a:rPr lang="en-US">
                <a:sym typeface="Symbol" pitchFamily="18" charset="2"/>
              </a:rPr>
              <a:t>Demorgan’s laws...</a:t>
            </a:r>
          </a:p>
          <a:p>
            <a:pPr lvl="1"/>
            <a:r>
              <a:rPr lang="en-US">
                <a:sym typeface="Symbol" pitchFamily="18" charset="2"/>
              </a:rPr>
              <a:t>Resolve until get empty clause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3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3A1C79-094E-49A5-A10C-CD9688C329A7}" type="slidenum">
              <a:rPr lang="en-US"/>
              <a:pPr/>
              <a:t>3</a:t>
            </a:fld>
            <a:endParaRPr lang="en-US"/>
          </a:p>
        </p:txBody>
      </p:sp>
      <p:sp>
        <p:nvSpPr>
          <p:cNvPr id="101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915400" cy="914400"/>
          </a:xfrm>
          <a:noFill/>
          <a:ln/>
        </p:spPr>
        <p:txBody>
          <a:bodyPr lIns="92075" tIns="46038" rIns="92075" bIns="46038"/>
          <a:lstStyle/>
          <a:p>
            <a:r>
              <a:rPr lang="en-US">
                <a:latin typeface="Times" pitchFamily="18" charset="0"/>
              </a:rPr>
              <a:t>Propositional. Logic </a:t>
            </a:r>
            <a:r>
              <a:rPr lang="en-US" i="1">
                <a:solidFill>
                  <a:schemeClr val="tx1"/>
                </a:solidFill>
                <a:latin typeface="Times" pitchFamily="18" charset="0"/>
              </a:rPr>
              <a:t>vs.</a:t>
            </a:r>
            <a:r>
              <a:rPr lang="en-US">
                <a:latin typeface="Times" pitchFamily="18" charset="0"/>
              </a:rPr>
              <a:t>  </a:t>
            </a:r>
            <a:r>
              <a:rPr lang="en-US" b="1">
                <a:solidFill>
                  <a:schemeClr val="accent2"/>
                </a:solidFill>
                <a:latin typeface="Times" pitchFamily="18" charset="0"/>
              </a:rPr>
              <a:t>First Order</a:t>
            </a:r>
          </a:p>
        </p:txBody>
      </p:sp>
      <p:sp>
        <p:nvSpPr>
          <p:cNvPr id="1010691" name="Rectangle 3"/>
          <p:cNvSpPr>
            <a:spLocks noChangeArrowheads="1"/>
          </p:cNvSpPr>
          <p:nvPr/>
        </p:nvSpPr>
        <p:spPr bwMode="auto">
          <a:xfrm>
            <a:off x="304800" y="1219200"/>
            <a:ext cx="2120900" cy="1104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0692" name="Rectangle 4"/>
          <p:cNvSpPr>
            <a:spLocks noChangeArrowheads="1"/>
          </p:cNvSpPr>
          <p:nvPr/>
        </p:nvSpPr>
        <p:spPr bwMode="auto">
          <a:xfrm>
            <a:off x="304800" y="3454400"/>
            <a:ext cx="2120900" cy="1104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0693" name="Rectangle 5"/>
          <p:cNvSpPr>
            <a:spLocks noChangeArrowheads="1"/>
          </p:cNvSpPr>
          <p:nvPr/>
        </p:nvSpPr>
        <p:spPr bwMode="auto">
          <a:xfrm>
            <a:off x="304800" y="2336800"/>
            <a:ext cx="2120900" cy="1104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10694" name="Group 6"/>
          <p:cNvGrpSpPr>
            <a:grpSpLocks/>
          </p:cNvGrpSpPr>
          <p:nvPr/>
        </p:nvGrpSpPr>
        <p:grpSpPr bwMode="auto">
          <a:xfrm>
            <a:off x="304800" y="1219200"/>
            <a:ext cx="8447088" cy="4419600"/>
            <a:chOff x="193" y="768"/>
            <a:chExt cx="5320" cy="2802"/>
          </a:xfrm>
        </p:grpSpPr>
        <p:sp>
          <p:nvSpPr>
            <p:cNvPr id="1010695" name="Rectangle 7"/>
            <p:cNvSpPr>
              <a:spLocks noChangeArrowheads="1"/>
            </p:cNvSpPr>
            <p:nvPr/>
          </p:nvSpPr>
          <p:spPr bwMode="auto">
            <a:xfrm>
              <a:off x="193" y="2880"/>
              <a:ext cx="1336" cy="6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10696" name="Group 8"/>
            <p:cNvGrpSpPr>
              <a:grpSpLocks/>
            </p:cNvGrpSpPr>
            <p:nvPr/>
          </p:nvGrpSpPr>
          <p:grpSpPr bwMode="auto">
            <a:xfrm>
              <a:off x="2976" y="768"/>
              <a:ext cx="2537" cy="2784"/>
              <a:chOff x="2980" y="964"/>
              <a:chExt cx="2537" cy="2968"/>
            </a:xfrm>
          </p:grpSpPr>
          <p:sp>
            <p:nvSpPr>
              <p:cNvPr id="1010697" name="Rectangle 9"/>
              <p:cNvSpPr>
                <a:spLocks noChangeArrowheads="1"/>
              </p:cNvSpPr>
              <p:nvPr/>
            </p:nvSpPr>
            <p:spPr bwMode="auto">
              <a:xfrm>
                <a:off x="2980" y="964"/>
                <a:ext cx="2536" cy="7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0698" name="Rectangle 10"/>
              <p:cNvSpPr>
                <a:spLocks noChangeArrowheads="1"/>
              </p:cNvSpPr>
              <p:nvPr/>
            </p:nvSpPr>
            <p:spPr bwMode="auto">
              <a:xfrm>
                <a:off x="2980" y="2452"/>
                <a:ext cx="2536" cy="7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0699" name="Rectangle 11"/>
              <p:cNvSpPr>
                <a:spLocks noChangeArrowheads="1"/>
              </p:cNvSpPr>
              <p:nvPr/>
            </p:nvSpPr>
            <p:spPr bwMode="auto">
              <a:xfrm>
                <a:off x="2980" y="1708"/>
                <a:ext cx="2536" cy="7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0700" name="Rectangle 12"/>
              <p:cNvSpPr>
                <a:spLocks noChangeArrowheads="1"/>
              </p:cNvSpPr>
              <p:nvPr/>
            </p:nvSpPr>
            <p:spPr bwMode="auto">
              <a:xfrm>
                <a:off x="2981" y="3196"/>
                <a:ext cx="2536" cy="7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10701" name="Group 13"/>
            <p:cNvGrpSpPr>
              <a:grpSpLocks/>
            </p:cNvGrpSpPr>
            <p:nvPr/>
          </p:nvGrpSpPr>
          <p:grpSpPr bwMode="auto">
            <a:xfrm>
              <a:off x="1536" y="768"/>
              <a:ext cx="1432" cy="2784"/>
              <a:chOff x="1540" y="964"/>
              <a:chExt cx="1432" cy="2968"/>
            </a:xfrm>
          </p:grpSpPr>
          <p:sp>
            <p:nvSpPr>
              <p:cNvPr id="1010702" name="Rectangle 14"/>
              <p:cNvSpPr>
                <a:spLocks noChangeArrowheads="1"/>
              </p:cNvSpPr>
              <p:nvPr/>
            </p:nvSpPr>
            <p:spPr bwMode="auto">
              <a:xfrm>
                <a:off x="1540" y="964"/>
                <a:ext cx="1431" cy="7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0703" name="Rectangle 15"/>
              <p:cNvSpPr>
                <a:spLocks noChangeArrowheads="1"/>
              </p:cNvSpPr>
              <p:nvPr/>
            </p:nvSpPr>
            <p:spPr bwMode="auto">
              <a:xfrm>
                <a:off x="1540" y="2452"/>
                <a:ext cx="1431" cy="7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0704" name="Rectangle 16"/>
              <p:cNvSpPr>
                <a:spLocks noChangeArrowheads="1"/>
              </p:cNvSpPr>
              <p:nvPr/>
            </p:nvSpPr>
            <p:spPr bwMode="auto">
              <a:xfrm>
                <a:off x="1540" y="1708"/>
                <a:ext cx="1431" cy="7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0705" name="Rectangle 17"/>
              <p:cNvSpPr>
                <a:spLocks noChangeArrowheads="1"/>
              </p:cNvSpPr>
              <p:nvPr/>
            </p:nvSpPr>
            <p:spPr bwMode="auto">
              <a:xfrm>
                <a:off x="1541" y="3196"/>
                <a:ext cx="1431" cy="7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10706" name="Rectangle 18"/>
          <p:cNvSpPr>
            <a:spLocks noChangeArrowheads="1"/>
          </p:cNvSpPr>
          <p:nvPr/>
        </p:nvSpPr>
        <p:spPr bwMode="auto">
          <a:xfrm>
            <a:off x="457200" y="1600200"/>
            <a:ext cx="1755775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 i="1">
                <a:latin typeface="Times" pitchFamily="18" charset="0"/>
              </a:rPr>
              <a:t>Ontology</a:t>
            </a:r>
          </a:p>
          <a:p>
            <a:pPr>
              <a:lnSpc>
                <a:spcPct val="90000"/>
              </a:lnSpc>
            </a:pPr>
            <a:endParaRPr lang="en-US" i="1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US" i="1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US" i="1">
                <a:latin typeface="Times" pitchFamily="18" charset="0"/>
              </a:rPr>
              <a:t>Syntax</a:t>
            </a:r>
          </a:p>
          <a:p>
            <a:pPr>
              <a:lnSpc>
                <a:spcPct val="90000"/>
              </a:lnSpc>
            </a:pPr>
            <a:endParaRPr lang="en-US" i="1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US" i="1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US" i="1">
                <a:latin typeface="Times" pitchFamily="18" charset="0"/>
              </a:rPr>
              <a:t>Semantics</a:t>
            </a:r>
          </a:p>
          <a:p>
            <a:pPr>
              <a:lnSpc>
                <a:spcPct val="90000"/>
              </a:lnSpc>
            </a:pPr>
            <a:endParaRPr lang="en-US" i="1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US" i="1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US" i="1">
                <a:latin typeface="Times" pitchFamily="18" charset="0"/>
              </a:rPr>
              <a:t>Inference</a:t>
            </a:r>
          </a:p>
          <a:p>
            <a:pPr>
              <a:lnSpc>
                <a:spcPct val="90000"/>
              </a:lnSpc>
            </a:pPr>
            <a:r>
              <a:rPr lang="en-US" i="1">
                <a:latin typeface="Times" pitchFamily="18" charset="0"/>
              </a:rPr>
              <a:t>   Algorithm</a:t>
            </a:r>
          </a:p>
          <a:p>
            <a:pPr>
              <a:lnSpc>
                <a:spcPct val="90000"/>
              </a:lnSpc>
            </a:pPr>
            <a:endParaRPr lang="en-US" i="1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US" i="1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US" i="1">
                <a:latin typeface="Times" pitchFamily="18" charset="0"/>
              </a:rPr>
              <a:t>  Complexity</a:t>
            </a:r>
          </a:p>
        </p:txBody>
      </p:sp>
      <p:sp>
        <p:nvSpPr>
          <p:cNvPr id="1010707" name="Rectangle 19"/>
          <p:cNvSpPr>
            <a:spLocks noChangeArrowheads="1"/>
          </p:cNvSpPr>
          <p:nvPr/>
        </p:nvSpPr>
        <p:spPr bwMode="auto">
          <a:xfrm>
            <a:off x="4702175" y="1270000"/>
            <a:ext cx="15716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 b="0">
                <a:solidFill>
                  <a:schemeClr val="accent2"/>
                </a:solidFill>
                <a:latin typeface="Times" pitchFamily="18" charset="0"/>
              </a:rPr>
              <a:t>Objects, </a:t>
            </a:r>
          </a:p>
          <a:p>
            <a:pPr>
              <a:lnSpc>
                <a:spcPct val="90000"/>
              </a:lnSpc>
            </a:pPr>
            <a:r>
              <a:rPr lang="en-US" b="0">
                <a:solidFill>
                  <a:schemeClr val="accent2"/>
                </a:solidFill>
                <a:latin typeface="Times" pitchFamily="18" charset="0"/>
              </a:rPr>
              <a:t>Properties, </a:t>
            </a:r>
          </a:p>
          <a:p>
            <a:pPr>
              <a:lnSpc>
                <a:spcPct val="90000"/>
              </a:lnSpc>
            </a:pPr>
            <a:r>
              <a:rPr lang="en-US" b="0">
                <a:solidFill>
                  <a:schemeClr val="accent2"/>
                </a:solidFill>
                <a:latin typeface="Times" pitchFamily="18" charset="0"/>
              </a:rPr>
              <a:t>Relations</a:t>
            </a:r>
          </a:p>
        </p:txBody>
      </p:sp>
      <p:grpSp>
        <p:nvGrpSpPr>
          <p:cNvPr id="1010708" name="Group 20"/>
          <p:cNvGrpSpPr>
            <a:grpSpLocks/>
          </p:cNvGrpSpPr>
          <p:nvPr/>
        </p:nvGrpSpPr>
        <p:grpSpPr bwMode="auto">
          <a:xfrm>
            <a:off x="2443163" y="2351088"/>
            <a:ext cx="6216650" cy="1077912"/>
            <a:chOff x="1585" y="1481"/>
            <a:chExt cx="3916" cy="679"/>
          </a:xfrm>
        </p:grpSpPr>
        <p:sp>
          <p:nvSpPr>
            <p:cNvPr id="1010709" name="Rectangle 21"/>
            <p:cNvSpPr>
              <a:spLocks noChangeArrowheads="1"/>
            </p:cNvSpPr>
            <p:nvPr/>
          </p:nvSpPr>
          <p:spPr bwMode="auto">
            <a:xfrm>
              <a:off x="1585" y="1579"/>
              <a:ext cx="1473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0">
                  <a:solidFill>
                    <a:srgbClr val="FF0000"/>
                  </a:solidFill>
                  <a:latin typeface="Times" pitchFamily="18" charset="0"/>
                </a:rPr>
                <a:t>Atomic sentences</a:t>
              </a:r>
            </a:p>
            <a:p>
              <a:pPr>
                <a:lnSpc>
                  <a:spcPct val="90000"/>
                </a:lnSpc>
              </a:pPr>
              <a:r>
                <a:rPr lang="en-US" b="0">
                  <a:solidFill>
                    <a:srgbClr val="FF0000"/>
                  </a:solidFill>
                  <a:latin typeface="Times" pitchFamily="18" charset="0"/>
                </a:rPr>
                <a:t>Connectives</a:t>
              </a:r>
            </a:p>
          </p:txBody>
        </p:sp>
        <p:sp>
          <p:nvSpPr>
            <p:cNvPr id="1010710" name="Rectangle 22"/>
            <p:cNvSpPr>
              <a:spLocks noChangeArrowheads="1"/>
            </p:cNvSpPr>
            <p:nvPr/>
          </p:nvSpPr>
          <p:spPr bwMode="auto">
            <a:xfrm>
              <a:off x="2962" y="1481"/>
              <a:ext cx="2539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0">
                  <a:solidFill>
                    <a:schemeClr val="accent2"/>
                  </a:solidFill>
                  <a:latin typeface="Times" pitchFamily="18" charset="0"/>
                </a:rPr>
                <a:t>Variables &amp; quantification</a:t>
              </a:r>
            </a:p>
            <a:p>
              <a:pPr>
                <a:lnSpc>
                  <a:spcPct val="90000"/>
                </a:lnSpc>
              </a:pPr>
              <a:r>
                <a:rPr lang="en-US" b="0">
                  <a:solidFill>
                    <a:schemeClr val="accent2"/>
                  </a:solidFill>
                  <a:latin typeface="Times" pitchFamily="18" charset="0"/>
                </a:rPr>
                <a:t>Sentences have structure: terms</a:t>
              </a:r>
            </a:p>
            <a:p>
              <a:pPr>
                <a:lnSpc>
                  <a:spcPct val="90000"/>
                </a:lnSpc>
              </a:pPr>
              <a:r>
                <a:rPr lang="en-US" b="0">
                  <a:solidFill>
                    <a:schemeClr val="accent2"/>
                  </a:solidFill>
                  <a:latin typeface="Arial" charset="0"/>
                </a:rPr>
                <a:t>father-of(mother-of(X)))</a:t>
              </a:r>
            </a:p>
          </p:txBody>
        </p:sp>
      </p:grpSp>
      <p:sp>
        <p:nvSpPr>
          <p:cNvPr id="1010711" name="Rectangle 23"/>
          <p:cNvSpPr>
            <a:spLocks noChangeArrowheads="1"/>
          </p:cNvSpPr>
          <p:nvPr/>
        </p:nvSpPr>
        <p:spPr bwMode="auto">
          <a:xfrm>
            <a:off x="304800" y="5638800"/>
            <a:ext cx="21209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0712" name="Rectangle 24"/>
          <p:cNvSpPr>
            <a:spLocks noChangeArrowheads="1"/>
          </p:cNvSpPr>
          <p:nvPr/>
        </p:nvSpPr>
        <p:spPr bwMode="auto">
          <a:xfrm>
            <a:off x="2438400" y="5638800"/>
            <a:ext cx="22860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0713" name="Rectangle 25"/>
          <p:cNvSpPr>
            <a:spLocks noChangeArrowheads="1"/>
          </p:cNvSpPr>
          <p:nvPr/>
        </p:nvSpPr>
        <p:spPr bwMode="auto">
          <a:xfrm>
            <a:off x="4724400" y="5638800"/>
            <a:ext cx="4038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10714" name="Group 26"/>
          <p:cNvGrpSpPr>
            <a:grpSpLocks/>
          </p:cNvGrpSpPr>
          <p:nvPr/>
        </p:nvGrpSpPr>
        <p:grpSpPr bwMode="auto">
          <a:xfrm>
            <a:off x="2613025" y="4586288"/>
            <a:ext cx="6046788" cy="1077912"/>
            <a:chOff x="1646" y="2889"/>
            <a:chExt cx="3809" cy="679"/>
          </a:xfrm>
        </p:grpSpPr>
        <p:sp>
          <p:nvSpPr>
            <p:cNvPr id="1010715" name="Rectangle 27"/>
            <p:cNvSpPr>
              <a:spLocks noChangeArrowheads="1"/>
            </p:cNvSpPr>
            <p:nvPr/>
          </p:nvSpPr>
          <p:spPr bwMode="auto">
            <a:xfrm>
              <a:off x="3058" y="2889"/>
              <a:ext cx="2397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0">
                  <a:solidFill>
                    <a:schemeClr val="accent2"/>
                  </a:solidFill>
                  <a:latin typeface="Times" pitchFamily="18" charset="0"/>
                </a:rPr>
                <a:t>Unification</a:t>
              </a:r>
            </a:p>
            <a:p>
              <a:pPr>
                <a:lnSpc>
                  <a:spcPct val="90000"/>
                </a:lnSpc>
              </a:pPr>
              <a:r>
                <a:rPr lang="en-US" b="0">
                  <a:solidFill>
                    <a:schemeClr val="accent2"/>
                  </a:solidFill>
                  <a:latin typeface="Times" pitchFamily="18" charset="0"/>
                </a:rPr>
                <a:t>Forward, Backward chaining </a:t>
              </a:r>
            </a:p>
            <a:p>
              <a:pPr>
                <a:lnSpc>
                  <a:spcPct val="90000"/>
                </a:lnSpc>
              </a:pPr>
              <a:r>
                <a:rPr lang="en-US" b="0">
                  <a:solidFill>
                    <a:schemeClr val="accent2"/>
                  </a:solidFill>
                  <a:latin typeface="Times" pitchFamily="18" charset="0"/>
                </a:rPr>
                <a:t>Prolog, theorem proving</a:t>
              </a:r>
            </a:p>
          </p:txBody>
        </p:sp>
        <p:sp>
          <p:nvSpPr>
            <p:cNvPr id="1010716" name="Rectangle 28"/>
            <p:cNvSpPr>
              <a:spLocks noChangeArrowheads="1"/>
            </p:cNvSpPr>
            <p:nvPr/>
          </p:nvSpPr>
          <p:spPr bwMode="auto">
            <a:xfrm>
              <a:off x="1646" y="2934"/>
              <a:ext cx="1287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0">
                  <a:solidFill>
                    <a:srgbClr val="FF0000"/>
                  </a:solidFill>
                  <a:latin typeface="Times" pitchFamily="18" charset="0"/>
                </a:rPr>
                <a:t>DPLL, GSAT</a:t>
              </a:r>
            </a:p>
            <a:p>
              <a:pPr>
                <a:lnSpc>
                  <a:spcPct val="90000"/>
                </a:lnSpc>
              </a:pPr>
              <a:r>
                <a:rPr lang="en-US" b="0">
                  <a:solidFill>
                    <a:srgbClr val="FF0000"/>
                  </a:solidFill>
                  <a:latin typeface="Times" pitchFamily="18" charset="0"/>
                </a:rPr>
                <a:t>Fast in practice</a:t>
              </a:r>
            </a:p>
          </p:txBody>
        </p:sp>
      </p:grpSp>
      <p:grpSp>
        <p:nvGrpSpPr>
          <p:cNvPr id="1010717" name="Group 29"/>
          <p:cNvGrpSpPr>
            <a:grpSpLocks/>
          </p:cNvGrpSpPr>
          <p:nvPr/>
        </p:nvGrpSpPr>
        <p:grpSpPr bwMode="auto">
          <a:xfrm>
            <a:off x="2613025" y="5772150"/>
            <a:ext cx="4316413" cy="420688"/>
            <a:chOff x="1646" y="3636"/>
            <a:chExt cx="2719" cy="265"/>
          </a:xfrm>
        </p:grpSpPr>
        <p:sp>
          <p:nvSpPr>
            <p:cNvPr id="1010718" name="Rectangle 30"/>
            <p:cNvSpPr>
              <a:spLocks noChangeArrowheads="1"/>
            </p:cNvSpPr>
            <p:nvPr/>
          </p:nvSpPr>
          <p:spPr bwMode="auto">
            <a:xfrm>
              <a:off x="3058" y="3636"/>
              <a:ext cx="1307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0">
                  <a:solidFill>
                    <a:schemeClr val="accent2"/>
                  </a:solidFill>
                  <a:latin typeface="Times" pitchFamily="18" charset="0"/>
                </a:rPr>
                <a:t>Semi-decidable</a:t>
              </a:r>
            </a:p>
          </p:txBody>
        </p:sp>
        <p:sp>
          <p:nvSpPr>
            <p:cNvPr id="1010719" name="Rectangle 31"/>
            <p:cNvSpPr>
              <a:spLocks noChangeArrowheads="1"/>
            </p:cNvSpPr>
            <p:nvPr/>
          </p:nvSpPr>
          <p:spPr bwMode="auto">
            <a:xfrm>
              <a:off x="1646" y="3636"/>
              <a:ext cx="1170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0">
                  <a:solidFill>
                    <a:srgbClr val="FF0000"/>
                  </a:solidFill>
                  <a:latin typeface="Times" pitchFamily="18" charset="0"/>
                </a:rPr>
                <a:t>NP-Complete</a:t>
              </a:r>
            </a:p>
          </p:txBody>
        </p:sp>
      </p:grpSp>
      <p:sp>
        <p:nvSpPr>
          <p:cNvPr id="1010720" name="Rectangle 32"/>
          <p:cNvSpPr>
            <a:spLocks noChangeArrowheads="1"/>
          </p:cNvSpPr>
          <p:nvPr/>
        </p:nvSpPr>
        <p:spPr bwMode="auto">
          <a:xfrm>
            <a:off x="2613025" y="1482725"/>
            <a:ext cx="1649413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 b="0">
                <a:solidFill>
                  <a:srgbClr val="FF0000"/>
                </a:solidFill>
                <a:latin typeface="Times" pitchFamily="18" charset="0"/>
              </a:rPr>
              <a:t>Facts (P, Q)</a:t>
            </a:r>
          </a:p>
        </p:txBody>
      </p:sp>
      <p:grpSp>
        <p:nvGrpSpPr>
          <p:cNvPr id="1010721" name="Group 33"/>
          <p:cNvGrpSpPr>
            <a:grpSpLocks/>
          </p:cNvGrpSpPr>
          <p:nvPr/>
        </p:nvGrpSpPr>
        <p:grpSpPr bwMode="auto">
          <a:xfrm>
            <a:off x="2613025" y="3505200"/>
            <a:ext cx="5505450" cy="749300"/>
            <a:chOff x="1646" y="2208"/>
            <a:chExt cx="3468" cy="472"/>
          </a:xfrm>
        </p:grpSpPr>
        <p:sp>
          <p:nvSpPr>
            <p:cNvPr id="1010722" name="Rectangle 34"/>
            <p:cNvSpPr>
              <a:spLocks noChangeArrowheads="1"/>
            </p:cNvSpPr>
            <p:nvPr/>
          </p:nvSpPr>
          <p:spPr bwMode="auto">
            <a:xfrm>
              <a:off x="3010" y="2208"/>
              <a:ext cx="2104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0">
                  <a:solidFill>
                    <a:schemeClr val="accent2"/>
                  </a:solidFill>
                  <a:latin typeface="Times" pitchFamily="18" charset="0"/>
                </a:rPr>
                <a:t>Interpretations </a:t>
              </a:r>
            </a:p>
            <a:p>
              <a:pPr>
                <a:lnSpc>
                  <a:spcPct val="90000"/>
                </a:lnSpc>
              </a:pPr>
              <a:r>
                <a:rPr lang="en-US" b="0" i="1">
                  <a:solidFill>
                    <a:schemeClr val="accent2"/>
                  </a:solidFill>
                  <a:latin typeface="Times" pitchFamily="18" charset="0"/>
                </a:rPr>
                <a:t>(Much more complicated)</a:t>
              </a:r>
            </a:p>
          </p:txBody>
        </p:sp>
        <p:sp>
          <p:nvSpPr>
            <p:cNvPr id="1010723" name="Rectangle 35"/>
            <p:cNvSpPr>
              <a:spLocks noChangeArrowheads="1"/>
            </p:cNvSpPr>
            <p:nvPr/>
          </p:nvSpPr>
          <p:spPr bwMode="auto">
            <a:xfrm>
              <a:off x="1646" y="2340"/>
              <a:ext cx="1101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0">
                  <a:solidFill>
                    <a:srgbClr val="FF0000"/>
                  </a:solidFill>
                  <a:latin typeface="Times" pitchFamily="18" charset="0"/>
                </a:rPr>
                <a:t>Truth Tables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FD1463-982F-4EBA-A37B-E6144A30132E}" type="slidenum">
              <a:rPr lang="en-US"/>
              <a:pPr/>
              <a:t>30</a:t>
            </a:fld>
            <a:endParaRPr lang="en-US"/>
          </a:p>
        </p:txBody>
      </p:sp>
      <p:sp>
        <p:nvSpPr>
          <p:cNvPr id="103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03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06513"/>
            <a:ext cx="9144000" cy="3832225"/>
          </a:xfrm>
        </p:spPr>
        <p:txBody>
          <a:bodyPr/>
          <a:lstStyle/>
          <a:p>
            <a:r>
              <a:rPr lang="en-US">
                <a:sym typeface="Symbol" pitchFamily="18" charset="2"/>
              </a:rPr>
              <a:t>Given</a:t>
            </a:r>
            <a:endParaRPr lang="en-US" b="1">
              <a:sym typeface="Symbol" pitchFamily="18" charset="2"/>
            </a:endParaRPr>
          </a:p>
          <a:p>
            <a:pPr lvl="1"/>
            <a:r>
              <a:rPr lang="en-US" b="1">
                <a:sym typeface="Symbol" pitchFamily="18" charset="2"/>
              </a:rPr>
              <a:t></a:t>
            </a:r>
            <a:r>
              <a:rPr lang="en-US">
                <a:sym typeface="Symbol" pitchFamily="18" charset="2"/>
              </a:rPr>
              <a:t>?x man(?x) =&gt; mortal(?x)</a:t>
            </a:r>
          </a:p>
          <a:p>
            <a:pPr lvl="1"/>
            <a:r>
              <a:rPr lang="en-US" b="1">
                <a:sym typeface="Symbol" pitchFamily="18" charset="2"/>
              </a:rPr>
              <a:t></a:t>
            </a:r>
            <a:r>
              <a:rPr lang="en-US">
                <a:sym typeface="Symbol" pitchFamily="18" charset="2"/>
              </a:rPr>
              <a:t>?x woman(?x) =&gt; mortal(?x)</a:t>
            </a:r>
          </a:p>
          <a:p>
            <a:pPr lvl="1"/>
            <a:r>
              <a:rPr lang="en-US" b="1">
                <a:sym typeface="Symbol" pitchFamily="18" charset="2"/>
              </a:rPr>
              <a:t></a:t>
            </a:r>
            <a:r>
              <a:rPr lang="en-US">
                <a:sym typeface="Symbol" pitchFamily="18" charset="2"/>
              </a:rPr>
              <a:t>?x person(?x) =&gt; man(?x)  woman(?x)</a:t>
            </a:r>
          </a:p>
          <a:p>
            <a:pPr lvl="1"/>
            <a:r>
              <a:rPr lang="en-US">
                <a:sym typeface="Symbol" pitchFamily="18" charset="2"/>
              </a:rPr>
              <a:t>person(kelly)</a:t>
            </a:r>
          </a:p>
          <a:p>
            <a:r>
              <a:rPr lang="en-US">
                <a:sym typeface="Symbol" pitchFamily="18" charset="2"/>
              </a:rPr>
              <a:t>Prove</a:t>
            </a:r>
          </a:p>
          <a:p>
            <a:pPr lvl="1"/>
            <a:r>
              <a:rPr lang="en-US"/>
              <a:t>mortal(kelly)</a:t>
            </a:r>
            <a:endParaRPr lang="en-US" sz="2400"/>
          </a:p>
          <a:p>
            <a:endParaRPr lang="en-US" sz="2800"/>
          </a:p>
        </p:txBody>
      </p:sp>
      <p:sp>
        <p:nvSpPr>
          <p:cNvPr id="1032196" name="Text Box 4"/>
          <p:cNvSpPr txBox="1">
            <a:spLocks noChangeArrowheads="1"/>
          </p:cNvSpPr>
          <p:nvPr/>
        </p:nvSpPr>
        <p:spPr bwMode="auto">
          <a:xfrm>
            <a:off x="669925" y="5527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b="0">
              <a:latin typeface="Times New Roman" pitchFamily="18" charset="0"/>
            </a:endParaRPr>
          </a:p>
        </p:txBody>
      </p:sp>
      <p:sp>
        <p:nvSpPr>
          <p:cNvPr id="1032197" name="Text Box 5"/>
          <p:cNvSpPr txBox="1">
            <a:spLocks noChangeArrowheads="1"/>
          </p:cNvSpPr>
          <p:nvPr/>
        </p:nvSpPr>
        <p:spPr bwMode="auto">
          <a:xfrm>
            <a:off x="0" y="5257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Times New Roman" pitchFamily="18" charset="0"/>
                <a:sym typeface="Symbol" pitchFamily="18" charset="2"/>
              </a:rPr>
              <a:t>[m(?x),d(?x)]  [w(?y), d(?y)]  [p(?z),m(?z),w(?z)] [p (k)]</a:t>
            </a:r>
            <a:r>
              <a:rPr lang="en-US" b="0">
                <a:solidFill>
                  <a:srgbClr val="9900CC"/>
                </a:solidFill>
                <a:latin typeface="Times New Roman" pitchFamily="18" charset="0"/>
                <a:sym typeface="Symbol" pitchFamily="18" charset="2"/>
              </a:rPr>
              <a:t>[d(k)]</a:t>
            </a:r>
            <a:r>
              <a:rPr lang="en-US" b="0">
                <a:latin typeface="Times New Roman" pitchFamily="18" charset="0"/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D3807F-6523-45CD-BB28-8A7297B98C34}" type="slidenum">
              <a:rPr lang="en-US"/>
              <a:pPr/>
              <a:t>31</a:t>
            </a:fld>
            <a:endParaRPr lang="en-US"/>
          </a:p>
        </p:txBody>
      </p:sp>
      <p:sp>
        <p:nvSpPr>
          <p:cNvPr id="103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Continued</a:t>
            </a:r>
          </a:p>
        </p:txBody>
      </p:sp>
      <p:sp>
        <p:nvSpPr>
          <p:cNvPr id="1033219" name="Text Box 3"/>
          <p:cNvSpPr txBox="1"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Times New Roman" pitchFamily="18" charset="0"/>
                <a:sym typeface="Symbol" pitchFamily="18" charset="2"/>
              </a:rPr>
              <a:t>[m(?x),d(?x)]  [w(?y), d(?y)]  [p(</a:t>
            </a:r>
            <a:r>
              <a:rPr lang="en-US" b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?z</a:t>
            </a:r>
            <a:r>
              <a:rPr lang="en-US" b="0">
                <a:latin typeface="Times New Roman" pitchFamily="18" charset="0"/>
                <a:sym typeface="Symbol" pitchFamily="18" charset="2"/>
              </a:rPr>
              <a:t>),m(</a:t>
            </a:r>
            <a:r>
              <a:rPr lang="en-US" b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?z</a:t>
            </a:r>
            <a:r>
              <a:rPr lang="en-US" b="0">
                <a:latin typeface="Times New Roman" pitchFamily="18" charset="0"/>
                <a:sym typeface="Symbol" pitchFamily="18" charset="2"/>
              </a:rPr>
              <a:t>),w(</a:t>
            </a:r>
            <a:r>
              <a:rPr lang="en-US" b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?z</a:t>
            </a:r>
            <a:r>
              <a:rPr lang="en-US" b="0">
                <a:latin typeface="Times New Roman" pitchFamily="18" charset="0"/>
                <a:sym typeface="Symbol" pitchFamily="18" charset="2"/>
              </a:rPr>
              <a:t>)] [p (</a:t>
            </a:r>
            <a:r>
              <a:rPr lang="en-US" b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k</a:t>
            </a:r>
            <a:r>
              <a:rPr lang="en-US" b="0">
                <a:latin typeface="Times New Roman" pitchFamily="18" charset="0"/>
                <a:sym typeface="Symbol" pitchFamily="18" charset="2"/>
              </a:rPr>
              <a:t>)] [d(k)] </a:t>
            </a:r>
          </a:p>
        </p:txBody>
      </p:sp>
      <p:sp>
        <p:nvSpPr>
          <p:cNvPr id="1033220" name="Text Box 4"/>
          <p:cNvSpPr txBox="1">
            <a:spLocks noChangeArrowheads="1"/>
          </p:cNvSpPr>
          <p:nvPr/>
        </p:nvSpPr>
        <p:spPr bwMode="auto">
          <a:xfrm>
            <a:off x="5029200" y="23622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Times New Roman" pitchFamily="18" charset="0"/>
                <a:sym typeface="Symbol" pitchFamily="18" charset="2"/>
              </a:rPr>
              <a:t>[m(</a:t>
            </a:r>
            <a:r>
              <a:rPr lang="en-US" b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k</a:t>
            </a:r>
            <a:r>
              <a:rPr lang="en-US" b="0">
                <a:latin typeface="Times New Roman" pitchFamily="18" charset="0"/>
                <a:sym typeface="Symbol" pitchFamily="18" charset="2"/>
              </a:rPr>
              <a:t>),w(</a:t>
            </a:r>
            <a:r>
              <a:rPr lang="en-US" b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k</a:t>
            </a:r>
            <a:r>
              <a:rPr lang="en-US" b="0">
                <a:latin typeface="Times New Roman" pitchFamily="18" charset="0"/>
                <a:sym typeface="Symbol" pitchFamily="18" charset="2"/>
              </a:rPr>
              <a:t>)]</a:t>
            </a:r>
          </a:p>
        </p:txBody>
      </p:sp>
      <p:sp>
        <p:nvSpPr>
          <p:cNvPr id="1033221" name="Text Box 5"/>
          <p:cNvSpPr txBox="1">
            <a:spLocks noChangeArrowheads="1"/>
          </p:cNvSpPr>
          <p:nvPr/>
        </p:nvSpPr>
        <p:spPr bwMode="auto">
          <a:xfrm>
            <a:off x="4495800" y="3124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Times New Roman" pitchFamily="18" charset="0"/>
                <a:sym typeface="Symbol" pitchFamily="18" charset="2"/>
              </a:rPr>
              <a:t>[w(k), d(k)]</a:t>
            </a:r>
          </a:p>
        </p:txBody>
      </p:sp>
      <p:sp>
        <p:nvSpPr>
          <p:cNvPr id="1033222" name="Text Box 6"/>
          <p:cNvSpPr txBox="1">
            <a:spLocks noChangeArrowheads="1"/>
          </p:cNvSpPr>
          <p:nvPr/>
        </p:nvSpPr>
        <p:spPr bwMode="auto">
          <a:xfrm>
            <a:off x="5410200" y="6096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Times New Roman" pitchFamily="18" charset="0"/>
                <a:sym typeface="Symbol" pitchFamily="18" charset="2"/>
              </a:rPr>
              <a:t>[]</a:t>
            </a:r>
          </a:p>
        </p:txBody>
      </p:sp>
      <p:sp>
        <p:nvSpPr>
          <p:cNvPr id="1033223" name="Text Box 7"/>
          <p:cNvSpPr txBox="1">
            <a:spLocks noChangeArrowheads="1"/>
          </p:cNvSpPr>
          <p:nvPr/>
        </p:nvSpPr>
        <p:spPr bwMode="auto">
          <a:xfrm>
            <a:off x="4648200" y="40386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Times New Roman" pitchFamily="18" charset="0"/>
                <a:sym typeface="Symbol" pitchFamily="18" charset="2"/>
              </a:rPr>
              <a:t>[w(k)]</a:t>
            </a:r>
          </a:p>
        </p:txBody>
      </p:sp>
      <p:sp>
        <p:nvSpPr>
          <p:cNvPr id="1033224" name="Text Box 8"/>
          <p:cNvSpPr txBox="1">
            <a:spLocks noChangeArrowheads="1"/>
          </p:cNvSpPr>
          <p:nvPr/>
        </p:nvSpPr>
        <p:spPr bwMode="auto">
          <a:xfrm>
            <a:off x="4800600" y="4876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latin typeface="Times New Roman" pitchFamily="18" charset="0"/>
                <a:sym typeface="Symbol" pitchFamily="18" charset="2"/>
              </a:rPr>
              <a:t>[d(k)]</a:t>
            </a:r>
          </a:p>
        </p:txBody>
      </p:sp>
      <p:sp>
        <p:nvSpPr>
          <p:cNvPr id="1033225" name="Line 9"/>
          <p:cNvSpPr>
            <a:spLocks noChangeShapeType="1"/>
          </p:cNvSpPr>
          <p:nvPr/>
        </p:nvSpPr>
        <p:spPr bwMode="auto">
          <a:xfrm>
            <a:off x="5334000" y="16002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226" name="Line 10"/>
          <p:cNvSpPr>
            <a:spLocks noChangeShapeType="1"/>
          </p:cNvSpPr>
          <p:nvPr/>
        </p:nvSpPr>
        <p:spPr bwMode="auto">
          <a:xfrm flipH="1">
            <a:off x="6019800" y="16764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227" name="Line 11"/>
          <p:cNvSpPr>
            <a:spLocks noChangeShapeType="1"/>
          </p:cNvSpPr>
          <p:nvPr/>
        </p:nvSpPr>
        <p:spPr bwMode="auto">
          <a:xfrm flipH="1">
            <a:off x="5486400" y="2819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228" name="Line 12"/>
          <p:cNvSpPr>
            <a:spLocks noChangeShapeType="1"/>
          </p:cNvSpPr>
          <p:nvPr/>
        </p:nvSpPr>
        <p:spPr bwMode="auto">
          <a:xfrm flipH="1">
            <a:off x="5181600" y="35814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229" name="Line 13"/>
          <p:cNvSpPr>
            <a:spLocks noChangeShapeType="1"/>
          </p:cNvSpPr>
          <p:nvPr/>
        </p:nvSpPr>
        <p:spPr bwMode="auto">
          <a:xfrm>
            <a:off x="5181600" y="44958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230" name="Line 14"/>
          <p:cNvSpPr>
            <a:spLocks noChangeShapeType="1"/>
          </p:cNvSpPr>
          <p:nvPr/>
        </p:nvSpPr>
        <p:spPr bwMode="auto">
          <a:xfrm>
            <a:off x="5410200" y="53340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231" name="Line 15"/>
          <p:cNvSpPr>
            <a:spLocks noChangeShapeType="1"/>
          </p:cNvSpPr>
          <p:nvPr/>
        </p:nvSpPr>
        <p:spPr bwMode="auto">
          <a:xfrm flipV="1">
            <a:off x="5562600" y="1676400"/>
            <a:ext cx="266700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232" name="Line 16"/>
          <p:cNvSpPr>
            <a:spLocks noChangeShapeType="1"/>
          </p:cNvSpPr>
          <p:nvPr/>
        </p:nvSpPr>
        <p:spPr bwMode="auto">
          <a:xfrm flipH="1" flipV="1">
            <a:off x="1143000" y="1600200"/>
            <a:ext cx="4267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233" name="Line 17"/>
          <p:cNvSpPr>
            <a:spLocks noChangeShapeType="1"/>
          </p:cNvSpPr>
          <p:nvPr/>
        </p:nvSpPr>
        <p:spPr bwMode="auto">
          <a:xfrm flipV="1">
            <a:off x="5181600" y="1676400"/>
            <a:ext cx="30480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234" name="Line 18"/>
          <p:cNvSpPr>
            <a:spLocks noChangeShapeType="1"/>
          </p:cNvSpPr>
          <p:nvPr/>
        </p:nvSpPr>
        <p:spPr bwMode="auto">
          <a:xfrm flipH="1" flipV="1">
            <a:off x="2971800" y="1676400"/>
            <a:ext cx="228600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C1CA9D-66DA-4182-AA81-5F6F09C44F71}" type="slidenum">
              <a:rPr lang="en-US"/>
              <a:pPr/>
              <a:t>32</a:t>
            </a:fld>
            <a:endParaRPr lang="en-US"/>
          </a:p>
        </p:txBody>
      </p:sp>
      <p:sp>
        <p:nvSpPr>
          <p:cNvPr id="103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KR with Description Logics</a:t>
            </a:r>
          </a:p>
        </p:txBody>
      </p:sp>
      <p:sp>
        <p:nvSpPr>
          <p:cNvPr id="1034243" name="Rectangle 3"/>
          <p:cNvSpPr>
            <a:spLocks noChangeArrowheads="1"/>
          </p:cNvSpPr>
          <p:nvPr/>
        </p:nvSpPr>
        <p:spPr bwMode="auto">
          <a:xfrm>
            <a:off x="2393950" y="3908425"/>
            <a:ext cx="5051425" cy="277812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34244" name="Text Box 4"/>
          <p:cNvSpPr txBox="1">
            <a:spLocks noChangeArrowheads="1"/>
          </p:cNvSpPr>
          <p:nvPr/>
        </p:nvSpPr>
        <p:spPr bwMode="auto">
          <a:xfrm>
            <a:off x="2547938" y="4171950"/>
            <a:ext cx="917575" cy="4572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Tbox</a:t>
            </a:r>
          </a:p>
        </p:txBody>
      </p:sp>
      <p:sp>
        <p:nvSpPr>
          <p:cNvPr id="1034245" name="Text Box 5"/>
          <p:cNvSpPr txBox="1">
            <a:spLocks noChangeArrowheads="1"/>
          </p:cNvSpPr>
          <p:nvPr/>
        </p:nvSpPr>
        <p:spPr bwMode="auto">
          <a:xfrm>
            <a:off x="217488" y="5167313"/>
            <a:ext cx="1774825" cy="4572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Term Defs</a:t>
            </a:r>
          </a:p>
        </p:txBody>
      </p:sp>
      <p:sp>
        <p:nvSpPr>
          <p:cNvPr id="1034246" name="Text Box 6"/>
          <p:cNvSpPr txBox="1">
            <a:spLocks noChangeArrowheads="1"/>
          </p:cNvSpPr>
          <p:nvPr/>
        </p:nvSpPr>
        <p:spPr bwMode="auto">
          <a:xfrm>
            <a:off x="217488" y="2698750"/>
            <a:ext cx="1714500" cy="4572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Assertions</a:t>
            </a:r>
          </a:p>
        </p:txBody>
      </p:sp>
      <p:sp>
        <p:nvSpPr>
          <p:cNvPr id="1034247" name="Text Box 7"/>
          <p:cNvSpPr txBox="1">
            <a:spLocks noChangeArrowheads="1"/>
          </p:cNvSpPr>
          <p:nvPr/>
        </p:nvSpPr>
        <p:spPr bwMode="auto">
          <a:xfrm>
            <a:off x="4181475" y="5391150"/>
            <a:ext cx="893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</a:rPr>
              <a:t>father</a:t>
            </a:r>
          </a:p>
        </p:txBody>
      </p:sp>
      <p:sp>
        <p:nvSpPr>
          <p:cNvPr id="1034248" name="Text Box 8"/>
          <p:cNvSpPr txBox="1">
            <a:spLocks noChangeArrowheads="1"/>
          </p:cNvSpPr>
          <p:nvPr/>
        </p:nvSpPr>
        <p:spPr bwMode="auto">
          <a:xfrm>
            <a:off x="5705475" y="5391150"/>
            <a:ext cx="1046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</a:rPr>
              <a:t>mother</a:t>
            </a:r>
          </a:p>
        </p:txBody>
      </p:sp>
      <p:sp>
        <p:nvSpPr>
          <p:cNvPr id="1034249" name="Text Box 9"/>
          <p:cNvSpPr txBox="1">
            <a:spLocks noChangeArrowheads="1"/>
          </p:cNvSpPr>
          <p:nvPr/>
        </p:nvSpPr>
        <p:spPr bwMode="auto">
          <a:xfrm>
            <a:off x="4943475" y="4629150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</a:rPr>
              <a:t>person</a:t>
            </a:r>
          </a:p>
        </p:txBody>
      </p:sp>
      <p:sp>
        <p:nvSpPr>
          <p:cNvPr id="1034250" name="Text Box 10"/>
          <p:cNvSpPr txBox="1">
            <a:spLocks noChangeArrowheads="1"/>
          </p:cNvSpPr>
          <p:nvPr/>
        </p:nvSpPr>
        <p:spPr bwMode="auto">
          <a:xfrm>
            <a:off x="5553075" y="6229350"/>
            <a:ext cx="173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</a:rPr>
              <a:t>grandmother</a:t>
            </a:r>
          </a:p>
        </p:txBody>
      </p:sp>
      <p:grpSp>
        <p:nvGrpSpPr>
          <p:cNvPr id="1034251" name="Group 11"/>
          <p:cNvGrpSpPr>
            <a:grpSpLocks/>
          </p:cNvGrpSpPr>
          <p:nvPr/>
        </p:nvGrpSpPr>
        <p:grpSpPr bwMode="auto">
          <a:xfrm>
            <a:off x="4181475" y="4476750"/>
            <a:ext cx="1981200" cy="1828800"/>
            <a:chOff x="3936" y="308"/>
            <a:chExt cx="1248" cy="1152"/>
          </a:xfrm>
        </p:grpSpPr>
        <p:sp>
          <p:nvSpPr>
            <p:cNvPr id="1034252" name="Line 12"/>
            <p:cNvSpPr>
              <a:spLocks noChangeShapeType="1"/>
            </p:cNvSpPr>
            <p:nvPr/>
          </p:nvSpPr>
          <p:spPr bwMode="auto">
            <a:xfrm flipH="1">
              <a:off x="4272" y="692"/>
              <a:ext cx="384" cy="24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53" name="Line 13"/>
            <p:cNvSpPr>
              <a:spLocks noChangeShapeType="1"/>
            </p:cNvSpPr>
            <p:nvPr/>
          </p:nvSpPr>
          <p:spPr bwMode="auto">
            <a:xfrm>
              <a:off x="4656" y="692"/>
              <a:ext cx="480" cy="24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54" name="Line 14"/>
            <p:cNvSpPr>
              <a:spLocks noChangeShapeType="1"/>
            </p:cNvSpPr>
            <p:nvPr/>
          </p:nvSpPr>
          <p:spPr bwMode="auto">
            <a:xfrm flipH="1">
              <a:off x="5136" y="1124"/>
              <a:ext cx="48" cy="33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55" name="Line 15"/>
            <p:cNvSpPr>
              <a:spLocks noChangeShapeType="1"/>
            </p:cNvSpPr>
            <p:nvPr/>
          </p:nvSpPr>
          <p:spPr bwMode="auto">
            <a:xfrm>
              <a:off x="4656" y="692"/>
              <a:ext cx="0" cy="57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56" name="Line 16"/>
            <p:cNvSpPr>
              <a:spLocks noChangeShapeType="1"/>
            </p:cNvSpPr>
            <p:nvPr/>
          </p:nvSpPr>
          <p:spPr bwMode="auto">
            <a:xfrm flipH="1">
              <a:off x="3936" y="1124"/>
              <a:ext cx="240" cy="288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57" name="Line 17"/>
            <p:cNvSpPr>
              <a:spLocks noChangeShapeType="1"/>
            </p:cNvSpPr>
            <p:nvPr/>
          </p:nvSpPr>
          <p:spPr bwMode="auto">
            <a:xfrm flipH="1">
              <a:off x="4704" y="308"/>
              <a:ext cx="288" cy="144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4258" name="Rectangle 18"/>
          <p:cNvSpPr>
            <a:spLocks noChangeArrowheads="1"/>
          </p:cNvSpPr>
          <p:nvPr/>
        </p:nvSpPr>
        <p:spPr bwMode="auto">
          <a:xfrm>
            <a:off x="2393950" y="1489075"/>
            <a:ext cx="5051425" cy="2419350"/>
          </a:xfrm>
          <a:prstGeom prst="rect">
            <a:avLst/>
          </a:prstGeom>
          <a:solidFill>
            <a:srgbClr val="9900CC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34259" name="Text Box 19"/>
          <p:cNvSpPr txBox="1">
            <a:spLocks noChangeArrowheads="1"/>
          </p:cNvSpPr>
          <p:nvPr/>
        </p:nvSpPr>
        <p:spPr bwMode="auto">
          <a:xfrm>
            <a:off x="2538413" y="1739900"/>
            <a:ext cx="927100" cy="4572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Abox</a:t>
            </a:r>
          </a:p>
        </p:txBody>
      </p:sp>
      <p:sp>
        <p:nvSpPr>
          <p:cNvPr id="1034260" name="Text Box 20"/>
          <p:cNvSpPr txBox="1">
            <a:spLocks noChangeArrowheads="1"/>
          </p:cNvSpPr>
          <p:nvPr/>
        </p:nvSpPr>
        <p:spPr bwMode="auto">
          <a:xfrm>
            <a:off x="4624388" y="2470150"/>
            <a:ext cx="24669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1"/>
                </a:solidFill>
                <a:latin typeface="Times New Roman" pitchFamily="18" charset="0"/>
              </a:rPr>
              <a:t>mother(jane)</a:t>
            </a:r>
          </a:p>
          <a:p>
            <a:r>
              <a:rPr lang="en-US" b="0">
                <a:solidFill>
                  <a:schemeClr val="bg1"/>
                </a:solidFill>
                <a:latin typeface="Times New Roman" pitchFamily="18" charset="0"/>
              </a:rPr>
              <a:t>child-of(jane, bob)</a:t>
            </a:r>
          </a:p>
          <a:p>
            <a:r>
              <a:rPr lang="en-US" b="0">
                <a:solidFill>
                  <a:schemeClr val="bg1"/>
                </a:solidFill>
                <a:latin typeface="Times New Roman" pitchFamily="18" charset="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1E4E87-EB11-42E1-99BB-6A59CBA5F79D}" type="slidenum">
              <a:rPr lang="en-US"/>
              <a:pPr/>
              <a:t>33</a:t>
            </a:fld>
            <a:endParaRPr lang="en-US"/>
          </a:p>
        </p:txBody>
      </p:sp>
      <p:sp>
        <p:nvSpPr>
          <p:cNvPr id="103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Tbox</a:t>
            </a:r>
          </a:p>
        </p:txBody>
      </p:sp>
      <p:sp>
        <p:nvSpPr>
          <p:cNvPr id="103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9650"/>
            <a:ext cx="9144000" cy="31496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/>
              <a:t>Term definitions</a:t>
            </a:r>
          </a:p>
          <a:p>
            <a:pPr>
              <a:lnSpc>
                <a:spcPct val="85000"/>
              </a:lnSpc>
            </a:pPr>
            <a:r>
              <a:rPr lang="en-US"/>
              <a:t>FO Language + inference organized into a taxonomy, e.g:</a:t>
            </a:r>
          </a:p>
          <a:p>
            <a:pPr lvl="1">
              <a:lnSpc>
                <a:spcPct val="85000"/>
              </a:lnSpc>
            </a:pPr>
            <a:r>
              <a:rPr lang="en-US">
                <a:solidFill>
                  <a:srgbClr val="9900CC"/>
                </a:solidFill>
              </a:rPr>
              <a:t>father(x) = person(x) </a:t>
            </a:r>
            <a:r>
              <a:rPr lang="en-US">
                <a:solidFill>
                  <a:srgbClr val="9900CC"/>
                </a:solidFill>
                <a:sym typeface="Symbol" pitchFamily="18" charset="2"/>
              </a:rPr>
              <a:t>male(x) </a:t>
            </a:r>
            <a:r>
              <a:rPr lang="en-US">
                <a:solidFill>
                  <a:srgbClr val="9900CC"/>
                </a:solidFill>
              </a:rPr>
              <a:t> </a:t>
            </a:r>
            <a:r>
              <a:rPr lang="en-US">
                <a:solidFill>
                  <a:srgbClr val="9900CC"/>
                </a:solidFill>
                <a:sym typeface="Symbol" pitchFamily="18" charset="2"/>
              </a:rPr>
              <a:t>y childof(y,x) </a:t>
            </a:r>
          </a:p>
          <a:p>
            <a:pPr lvl="1">
              <a:lnSpc>
                <a:spcPct val="85000"/>
              </a:lnSpc>
            </a:pPr>
            <a:r>
              <a:rPr lang="en-US">
                <a:solidFill>
                  <a:srgbClr val="9900CC"/>
                </a:solidFill>
              </a:rPr>
              <a:t>parent(x) = person(x) </a:t>
            </a:r>
            <a:r>
              <a:rPr lang="en-US">
                <a:solidFill>
                  <a:srgbClr val="9900CC"/>
                </a:solidFill>
                <a:sym typeface="Symbol" pitchFamily="18" charset="2"/>
              </a:rPr>
              <a:t></a:t>
            </a:r>
            <a:r>
              <a:rPr lang="en-US">
                <a:solidFill>
                  <a:srgbClr val="9900CC"/>
                </a:solidFill>
              </a:rPr>
              <a:t> </a:t>
            </a:r>
            <a:r>
              <a:rPr lang="en-US">
                <a:solidFill>
                  <a:srgbClr val="9900CC"/>
                </a:solidFill>
                <a:sym typeface="Symbol" pitchFamily="18" charset="2"/>
              </a:rPr>
              <a:t>y childof(y,x) </a:t>
            </a:r>
          </a:p>
          <a:p>
            <a:pPr>
              <a:lnSpc>
                <a:spcPct val="85000"/>
              </a:lnSpc>
            </a:pPr>
            <a:r>
              <a:rPr lang="en-US"/>
              <a:t>Complexity of classifying new terms</a:t>
            </a:r>
          </a:p>
          <a:p>
            <a:pPr lvl="1">
              <a:lnSpc>
                <a:spcPct val="85000"/>
              </a:lnSpc>
            </a:pPr>
            <a:r>
              <a:rPr lang="en-US"/>
              <a:t>subsumption</a:t>
            </a:r>
          </a:p>
        </p:txBody>
      </p:sp>
      <p:sp>
        <p:nvSpPr>
          <p:cNvPr id="1035268" name="Text Box 4"/>
          <p:cNvSpPr txBox="1">
            <a:spLocks noChangeArrowheads="1"/>
          </p:cNvSpPr>
          <p:nvPr/>
        </p:nvSpPr>
        <p:spPr bwMode="auto">
          <a:xfrm>
            <a:off x="5105400" y="5334000"/>
            <a:ext cx="893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FF0000"/>
                </a:solidFill>
                <a:latin typeface="Times New Roman" pitchFamily="18" charset="0"/>
              </a:rPr>
              <a:t>father</a:t>
            </a:r>
          </a:p>
        </p:txBody>
      </p:sp>
      <p:sp>
        <p:nvSpPr>
          <p:cNvPr id="1035269" name="Text Box 5"/>
          <p:cNvSpPr txBox="1">
            <a:spLocks noChangeArrowheads="1"/>
          </p:cNvSpPr>
          <p:nvPr/>
        </p:nvSpPr>
        <p:spPr bwMode="auto">
          <a:xfrm>
            <a:off x="6629400" y="5334000"/>
            <a:ext cx="1046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FF0000"/>
                </a:solidFill>
                <a:latin typeface="Times New Roman" pitchFamily="18" charset="0"/>
              </a:rPr>
              <a:t>mother</a:t>
            </a:r>
          </a:p>
        </p:txBody>
      </p:sp>
      <p:sp>
        <p:nvSpPr>
          <p:cNvPr id="1035270" name="Text Box 6"/>
          <p:cNvSpPr txBox="1">
            <a:spLocks noChangeArrowheads="1"/>
          </p:cNvSpPr>
          <p:nvPr/>
        </p:nvSpPr>
        <p:spPr bwMode="auto">
          <a:xfrm>
            <a:off x="5867400" y="4572000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FF0000"/>
                </a:solidFill>
                <a:latin typeface="Times New Roman" pitchFamily="18" charset="0"/>
              </a:rPr>
              <a:t>person</a:t>
            </a:r>
          </a:p>
        </p:txBody>
      </p:sp>
      <p:sp>
        <p:nvSpPr>
          <p:cNvPr id="1035271" name="Text Box 7"/>
          <p:cNvSpPr txBox="1">
            <a:spLocks noChangeArrowheads="1"/>
          </p:cNvSpPr>
          <p:nvPr/>
        </p:nvSpPr>
        <p:spPr bwMode="auto">
          <a:xfrm>
            <a:off x="6477000" y="6172200"/>
            <a:ext cx="173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FF0000"/>
                </a:solidFill>
                <a:latin typeface="Times New Roman" pitchFamily="18" charset="0"/>
              </a:rPr>
              <a:t>grandmother</a:t>
            </a:r>
          </a:p>
        </p:txBody>
      </p:sp>
      <p:sp>
        <p:nvSpPr>
          <p:cNvPr id="1035272" name="Line 8"/>
          <p:cNvSpPr>
            <a:spLocks noChangeShapeType="1"/>
          </p:cNvSpPr>
          <p:nvPr/>
        </p:nvSpPr>
        <p:spPr bwMode="auto">
          <a:xfrm flipH="1">
            <a:off x="5638800" y="5029200"/>
            <a:ext cx="6096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273" name="Line 9"/>
          <p:cNvSpPr>
            <a:spLocks noChangeShapeType="1"/>
          </p:cNvSpPr>
          <p:nvPr/>
        </p:nvSpPr>
        <p:spPr bwMode="auto">
          <a:xfrm>
            <a:off x="6248400" y="5029200"/>
            <a:ext cx="7620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274" name="Line 10"/>
          <p:cNvSpPr>
            <a:spLocks noChangeShapeType="1"/>
          </p:cNvSpPr>
          <p:nvPr/>
        </p:nvSpPr>
        <p:spPr bwMode="auto">
          <a:xfrm flipH="1">
            <a:off x="7010400" y="5715000"/>
            <a:ext cx="7620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275" name="Line 11"/>
          <p:cNvSpPr>
            <a:spLocks noChangeShapeType="1"/>
          </p:cNvSpPr>
          <p:nvPr/>
        </p:nvSpPr>
        <p:spPr bwMode="auto">
          <a:xfrm>
            <a:off x="6248400" y="5029200"/>
            <a:ext cx="0" cy="91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276" name="Line 12"/>
          <p:cNvSpPr>
            <a:spLocks noChangeShapeType="1"/>
          </p:cNvSpPr>
          <p:nvPr/>
        </p:nvSpPr>
        <p:spPr bwMode="auto">
          <a:xfrm flipH="1">
            <a:off x="5105400" y="5715000"/>
            <a:ext cx="38100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277" name="Line 13"/>
          <p:cNvSpPr>
            <a:spLocks noChangeShapeType="1"/>
          </p:cNvSpPr>
          <p:nvPr/>
        </p:nvSpPr>
        <p:spPr bwMode="auto">
          <a:xfrm flipH="1">
            <a:off x="6324600" y="4419600"/>
            <a:ext cx="4572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278" name="Text Box 14"/>
          <p:cNvSpPr txBox="1">
            <a:spLocks noChangeArrowheads="1"/>
          </p:cNvSpPr>
          <p:nvPr/>
        </p:nvSpPr>
        <p:spPr bwMode="auto">
          <a:xfrm>
            <a:off x="615950" y="5334000"/>
            <a:ext cx="4079875" cy="4572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Subsumption hierarchy </a:t>
            </a:r>
            <a:r>
              <a:rPr lang="en-US">
                <a:sym typeface="Wingdings" pitchFamily="2" charset="2"/>
              </a:rPr>
              <a:t>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B38F5B-0A5D-40E0-B92B-F0F8B8C1B649}" type="slidenum">
              <a:rPr lang="en-US"/>
              <a:pPr/>
              <a:t>34</a:t>
            </a:fld>
            <a:endParaRPr lang="en-US"/>
          </a:p>
        </p:txBody>
      </p:sp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Abox</a:t>
            </a:r>
          </a:p>
        </p:txBody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06513"/>
            <a:ext cx="9144000" cy="2698750"/>
          </a:xfrm>
        </p:spPr>
        <p:txBody>
          <a:bodyPr/>
          <a:lstStyle/>
          <a:p>
            <a:r>
              <a:rPr lang="en-US"/>
              <a:t>Assertions</a:t>
            </a:r>
          </a:p>
          <a:p>
            <a:r>
              <a:rPr lang="en-US"/>
              <a:t>Abox – separate language + inference for “propositional” assertions using Tbox terms</a:t>
            </a:r>
          </a:p>
          <a:p>
            <a:pPr lvl="1"/>
            <a:r>
              <a:rPr lang="en-US"/>
              <a:t>e.g. </a:t>
            </a:r>
            <a:r>
              <a:rPr lang="en-US">
                <a:solidFill>
                  <a:srgbClr val="0000FF"/>
                </a:solidFill>
              </a:rPr>
              <a:t>person(kelley)</a:t>
            </a:r>
            <a:r>
              <a:rPr lang="en-U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1F4DEC-618F-446A-B6DF-5471D945D1ED}" type="slidenum">
              <a:rPr lang="en-US"/>
              <a:pPr/>
              <a:t>35</a:t>
            </a:fld>
            <a:endParaRPr lang="en-US"/>
          </a:p>
        </p:txBody>
      </p:sp>
      <p:sp>
        <p:nvSpPr>
          <p:cNvPr id="103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Debate</a:t>
            </a:r>
          </a:p>
        </p:txBody>
      </p:sp>
      <p:sp>
        <p:nvSpPr>
          <p:cNvPr id="103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/>
              <a:t>Restricted language thesis</a:t>
            </a:r>
          </a:p>
          <a:p>
            <a:pPr lvl="1">
              <a:lnSpc>
                <a:spcPct val="75000"/>
              </a:lnSpc>
            </a:pPr>
            <a:r>
              <a:rPr lang="en-US"/>
              <a:t>Disjunction, negation, particularization, order…</a:t>
            </a:r>
          </a:p>
          <a:p>
            <a:pPr lvl="1">
              <a:lnSpc>
                <a:spcPct val="75000"/>
              </a:lnSpc>
            </a:pPr>
            <a:r>
              <a:rPr lang="en-US"/>
              <a:t>Natural kinds</a:t>
            </a:r>
          </a:p>
          <a:p>
            <a:pPr>
              <a:lnSpc>
                <a:spcPct val="75000"/>
              </a:lnSpc>
            </a:pPr>
            <a:r>
              <a:rPr lang="en-US"/>
              <a:t>Restricted classification thesis</a:t>
            </a:r>
          </a:p>
          <a:p>
            <a:pPr lvl="1">
              <a:lnSpc>
                <a:spcPct val="75000"/>
              </a:lnSpc>
            </a:pPr>
            <a:r>
              <a:rPr lang="en-US"/>
              <a:t>Concepts using contingent information:</a:t>
            </a:r>
          </a:p>
          <a:p>
            <a:pPr lvl="1">
              <a:lnSpc>
                <a:spcPct val="75000"/>
              </a:lnSpc>
            </a:pPr>
            <a:r>
              <a:rPr lang="en-US"/>
              <a:t>Treatable disease, democratic country, illegal act</a:t>
            </a:r>
          </a:p>
          <a:p>
            <a:pPr>
              <a:lnSpc>
                <a:spcPct val="75000"/>
              </a:lnSpc>
            </a:pPr>
            <a:r>
              <a:rPr lang="en-US"/>
              <a:t>Counterargument</a:t>
            </a:r>
          </a:p>
          <a:p>
            <a:pPr>
              <a:lnSpc>
                <a:spcPct val="75000"/>
              </a:lnSpc>
            </a:pPr>
            <a:endParaRPr lang="en-US"/>
          </a:p>
          <a:p>
            <a:pPr>
              <a:lnSpc>
                <a:spcPct val="75000"/>
              </a:lnSpc>
            </a:pPr>
            <a:r>
              <a:rPr lang="en-US"/>
              <a:t>Constructs: Omit vs limit</a:t>
            </a:r>
          </a:p>
          <a:p>
            <a:pPr lvl="1">
              <a:lnSpc>
                <a:spcPct val="75000"/>
              </a:lnSpc>
            </a:pPr>
            <a:r>
              <a:rPr lang="en-US"/>
              <a:t>Completeness</a:t>
            </a:r>
          </a:p>
          <a:p>
            <a:pPr lvl="1">
              <a:lnSpc>
                <a:spcPct val="75000"/>
              </a:lnSpc>
            </a:pPr>
            <a:r>
              <a:rPr lang="en-US"/>
              <a:t>Efficiency</a:t>
            </a:r>
          </a:p>
          <a:p>
            <a:pPr>
              <a:lnSpc>
                <a:spcPct val="75000"/>
              </a:lnSpc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4360A9-16DF-48EC-BF9F-3EA1F66CA6E7}" type="slidenum">
              <a:rPr lang="en-US"/>
              <a:pPr/>
              <a:t>36</a:t>
            </a:fld>
            <a:endParaRPr lang="en-US"/>
          </a:p>
        </p:txBody>
      </p:sp>
      <p:sp>
        <p:nvSpPr>
          <p:cNvPr id="103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Compilation to Prop. Logic I</a:t>
            </a:r>
          </a:p>
        </p:txBody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Typed Logic</a:t>
            </a:r>
          </a:p>
          <a:p>
            <a:pPr lvl="1"/>
            <a:r>
              <a:rPr lang="en-US" sz="3600" b="1">
                <a:solidFill>
                  <a:srgbClr val="0000FF"/>
                </a:solidFill>
                <a:sym typeface="Symbol" pitchFamily="18" charset="2"/>
              </a:rPr>
              <a:t></a:t>
            </a:r>
            <a:r>
              <a:rPr lang="en-US" sz="3600" baseline="-25000">
                <a:solidFill>
                  <a:srgbClr val="0000FF"/>
                </a:solidFill>
                <a:sym typeface="Symbol" pitchFamily="18" charset="2"/>
              </a:rPr>
              <a:t>city </a:t>
            </a:r>
            <a:r>
              <a:rPr lang="en-US" sz="3600" i="1">
                <a:solidFill>
                  <a:srgbClr val="0000FF"/>
                </a:solidFill>
                <a:sym typeface="Symbol" pitchFamily="18" charset="2"/>
              </a:rPr>
              <a:t>a,b </a:t>
            </a:r>
            <a:r>
              <a:rPr lang="en-US" sz="3600">
                <a:solidFill>
                  <a:srgbClr val="0000FF"/>
                </a:solidFill>
                <a:sym typeface="Symbol" pitchFamily="18" charset="2"/>
              </a:rPr>
              <a:t> connected(a,b)</a:t>
            </a:r>
          </a:p>
          <a:p>
            <a:r>
              <a:rPr lang="en-US" sz="3600">
                <a:sym typeface="Symbol" pitchFamily="18" charset="2"/>
              </a:rPr>
              <a:t>Universe</a:t>
            </a:r>
          </a:p>
          <a:p>
            <a:pPr lvl="1"/>
            <a:r>
              <a:rPr lang="en-US" sz="3200">
                <a:sym typeface="Symbol" pitchFamily="18" charset="2"/>
              </a:rPr>
              <a:t>Cities: </a:t>
            </a:r>
            <a:r>
              <a:rPr lang="en-US" sz="3200">
                <a:solidFill>
                  <a:srgbClr val="0000FF"/>
                </a:solidFill>
                <a:sym typeface="Symbol" pitchFamily="18" charset="2"/>
              </a:rPr>
              <a:t>seattle, tacoma, enumclaw</a:t>
            </a:r>
            <a:endParaRPr lang="en-US" sz="3200">
              <a:sym typeface="Symbol" pitchFamily="18" charset="2"/>
            </a:endParaRPr>
          </a:p>
          <a:p>
            <a:r>
              <a:rPr lang="en-US" sz="3600">
                <a:sym typeface="Symbol" pitchFamily="18" charset="2"/>
              </a:rPr>
              <a:t>Equivalent propositional formula:</a:t>
            </a:r>
          </a:p>
          <a:p>
            <a:pPr lvl="1"/>
            <a:endParaRPr lang="en-US" sz="3600">
              <a:solidFill>
                <a:srgbClr val="0000FF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72F643-A3E6-4264-8130-5E0BA351CBD1}" type="slidenum">
              <a:rPr lang="en-US"/>
              <a:pPr/>
              <a:t>37</a:t>
            </a:fld>
            <a:endParaRPr lang="en-US"/>
          </a:p>
        </p:txBody>
      </p:sp>
      <p:sp>
        <p:nvSpPr>
          <p:cNvPr id="103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Compilation to Prop. Logic II</a:t>
            </a:r>
          </a:p>
        </p:txBody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sym typeface="Symbol" pitchFamily="18" charset="2"/>
              </a:rPr>
              <a:t>Universe</a:t>
            </a:r>
          </a:p>
          <a:p>
            <a:pPr lvl="2"/>
            <a:r>
              <a:rPr lang="en-US" sz="3200">
                <a:sym typeface="Symbol" pitchFamily="18" charset="2"/>
              </a:rPr>
              <a:t>Cities: seattle, tacoma, enumclaw</a:t>
            </a:r>
          </a:p>
          <a:p>
            <a:pPr lvl="2"/>
            <a:r>
              <a:rPr lang="en-US" sz="3200">
                <a:sym typeface="Symbol" pitchFamily="18" charset="2"/>
              </a:rPr>
              <a:t>Firms: IBM, Microsoft, Boeing</a:t>
            </a:r>
          </a:p>
          <a:p>
            <a:r>
              <a:rPr lang="en-US" sz="4000">
                <a:sym typeface="Symbol" pitchFamily="18" charset="2"/>
              </a:rPr>
              <a:t>First-Order formula</a:t>
            </a:r>
          </a:p>
          <a:p>
            <a:pPr lvl="1"/>
            <a:r>
              <a:rPr lang="en-US" sz="3600" b="1">
                <a:sym typeface="Symbol" pitchFamily="18" charset="2"/>
              </a:rPr>
              <a:t></a:t>
            </a:r>
            <a:r>
              <a:rPr lang="en-US" sz="3600" baseline="-25000">
                <a:sym typeface="Symbol" pitchFamily="18" charset="2"/>
              </a:rPr>
              <a:t>city </a:t>
            </a:r>
            <a:r>
              <a:rPr lang="en-US" sz="3600" i="1">
                <a:sym typeface="Symbol" pitchFamily="18" charset="2"/>
              </a:rPr>
              <a:t>c  </a:t>
            </a:r>
            <a:r>
              <a:rPr lang="en-US" sz="3600" b="1">
                <a:sym typeface="Symbol" pitchFamily="18" charset="2"/>
              </a:rPr>
              <a:t></a:t>
            </a:r>
            <a:r>
              <a:rPr lang="en-US" sz="3600" baseline="-25000">
                <a:sym typeface="Symbol" pitchFamily="18" charset="2"/>
              </a:rPr>
              <a:t>firm</a:t>
            </a:r>
            <a:r>
              <a:rPr lang="en-US" sz="3600" b="1">
                <a:sym typeface="Symbol" pitchFamily="18" charset="2"/>
              </a:rPr>
              <a:t> </a:t>
            </a:r>
            <a:r>
              <a:rPr lang="en-US" sz="3600" i="1">
                <a:sym typeface="Symbol" pitchFamily="18" charset="2"/>
              </a:rPr>
              <a:t>f</a:t>
            </a:r>
            <a:r>
              <a:rPr lang="en-US" sz="3600">
                <a:sym typeface="Symbol" pitchFamily="18" charset="2"/>
              </a:rPr>
              <a:t>    hasHQ(c, f)</a:t>
            </a:r>
          </a:p>
          <a:p>
            <a:r>
              <a:rPr lang="en-US" sz="4000">
                <a:sym typeface="Symbol" pitchFamily="18" charset="2"/>
              </a:rPr>
              <a:t>Equivalent propositional formula</a:t>
            </a:r>
          </a:p>
          <a:p>
            <a:pPr lvl="1"/>
            <a:endParaRPr lang="en-US" sz="3600">
              <a:sym typeface="Symbol" pitchFamily="18" charset="2"/>
            </a:endParaRPr>
          </a:p>
          <a:p>
            <a:pPr lvl="1"/>
            <a:endParaRPr lang="en-US" sz="3600">
              <a:solidFill>
                <a:srgbClr val="0000FF"/>
              </a:solidFill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4DB101-0060-456D-AA77-56523AFEEC66}" type="slidenum">
              <a:rPr lang="en-US"/>
              <a:pPr/>
              <a:t>38</a:t>
            </a:fld>
            <a:endParaRPr lang="en-US"/>
          </a:p>
        </p:txBody>
      </p:sp>
      <p:sp>
        <p:nvSpPr>
          <p:cNvPr id="104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Hey!</a:t>
            </a:r>
          </a:p>
        </p:txBody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said FO Inference is semi-decidable</a:t>
            </a:r>
          </a:p>
          <a:p>
            <a:r>
              <a:rPr lang="en-US"/>
              <a:t>But you compiled it to SAT</a:t>
            </a:r>
          </a:p>
          <a:p>
            <a:pPr lvl="1"/>
            <a:r>
              <a:rPr lang="en-US"/>
              <a:t>Which is NP Complete </a:t>
            </a:r>
          </a:p>
          <a:p>
            <a:r>
              <a:rPr lang="en-US"/>
              <a:t>So now we can always do the inference?!?</a:t>
            </a:r>
          </a:p>
          <a:p>
            <a:pPr lvl="1"/>
            <a:r>
              <a:rPr lang="en-US"/>
              <a:t>Tho it might take exponential time…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r>
              <a:rPr lang="en-US"/>
              <a:t>Something seems wrong here….????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25430B-AE4C-49D1-99B1-F8BC12A4F98D}" type="slidenum">
              <a:rPr lang="en-US"/>
              <a:pPr/>
              <a:t>39</a:t>
            </a:fld>
            <a:endParaRPr lang="en-US"/>
          </a:p>
        </p:txBody>
      </p:sp>
      <p:sp>
        <p:nvSpPr>
          <p:cNvPr id="104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Restricted Forms of FO Logic</a:t>
            </a:r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Known, Finite Universes</a:t>
            </a:r>
          </a:p>
          <a:p>
            <a:pPr lvl="1"/>
            <a:r>
              <a:rPr lang="en-US"/>
              <a:t>Compile to SAT</a:t>
            </a:r>
          </a:p>
          <a:p>
            <a:r>
              <a:rPr lang="en-US"/>
              <a:t>Frame Systems</a:t>
            </a:r>
          </a:p>
          <a:p>
            <a:pPr lvl="1"/>
            <a:r>
              <a:rPr lang="en-US"/>
              <a:t>Ban certain types of expressions</a:t>
            </a:r>
          </a:p>
          <a:p>
            <a:r>
              <a:rPr lang="en-US"/>
              <a:t>Horn Clauses</a:t>
            </a:r>
          </a:p>
          <a:p>
            <a:pPr lvl="1"/>
            <a:r>
              <a:rPr lang="en-US"/>
              <a:t>Aka Prolog</a:t>
            </a:r>
          </a:p>
          <a:p>
            <a:r>
              <a:rPr lang="en-US"/>
              <a:t>Function-Free Horn Clauses</a:t>
            </a:r>
          </a:p>
          <a:p>
            <a:pPr lvl="1"/>
            <a:r>
              <a:rPr lang="en-US"/>
              <a:t>Aka Datalog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2F0659-34F5-49A1-8012-9E33FF8A1A17}" type="slidenum">
              <a:rPr lang="en-US"/>
              <a:pPr/>
              <a:t>4</a:t>
            </a:fld>
            <a:endParaRPr lang="en-US"/>
          </a:p>
        </p:txBody>
      </p:sp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8900"/>
            <a:ext cx="7772400" cy="788988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FOL Definitions</a:t>
            </a:r>
          </a:p>
        </p:txBody>
      </p:sp>
      <p:sp>
        <p:nvSpPr>
          <p:cNvPr id="101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4114800"/>
          </a:xfrm>
          <a:noFill/>
          <a:ln/>
        </p:spPr>
        <p:txBody>
          <a:bodyPr lIns="92075" tIns="46038" rIns="92075" bIns="46038"/>
          <a:lstStyle/>
          <a:p>
            <a:pPr>
              <a:spcBef>
                <a:spcPct val="5000"/>
              </a:spcBef>
            </a:pPr>
            <a:r>
              <a:rPr lang="en-US" b="1" i="1">
                <a:solidFill>
                  <a:srgbClr val="0000FF"/>
                </a:solidFill>
              </a:rPr>
              <a:t>Constants</a:t>
            </a:r>
            <a:r>
              <a:rPr lang="en-US"/>
              <a:t>: a,b, dog33.  </a:t>
            </a:r>
          </a:p>
          <a:p>
            <a:pPr lvl="1">
              <a:spcBef>
                <a:spcPct val="5000"/>
              </a:spcBef>
            </a:pPr>
            <a:r>
              <a:rPr lang="en-US"/>
              <a:t>Name a specific object. </a:t>
            </a:r>
          </a:p>
          <a:p>
            <a:pPr>
              <a:spcBef>
                <a:spcPct val="5000"/>
              </a:spcBef>
            </a:pPr>
            <a:r>
              <a:rPr lang="en-US" b="1" i="1">
                <a:solidFill>
                  <a:srgbClr val="0000FF"/>
                </a:solidFill>
              </a:rPr>
              <a:t>Variables</a:t>
            </a:r>
            <a:r>
              <a:rPr lang="en-US"/>
              <a:t>: X, Y.  </a:t>
            </a:r>
          </a:p>
          <a:p>
            <a:pPr lvl="1">
              <a:spcBef>
                <a:spcPct val="5000"/>
              </a:spcBef>
            </a:pPr>
            <a:r>
              <a:rPr lang="en-US"/>
              <a:t>Refer to an object without naming it.</a:t>
            </a:r>
          </a:p>
          <a:p>
            <a:pPr>
              <a:spcBef>
                <a:spcPct val="5000"/>
              </a:spcBef>
            </a:pPr>
            <a:r>
              <a:rPr lang="en-US" b="1" i="1">
                <a:solidFill>
                  <a:srgbClr val="0000FF"/>
                </a:solidFill>
              </a:rPr>
              <a:t>Functions</a:t>
            </a:r>
            <a:r>
              <a:rPr lang="en-US"/>
              <a:t>: dad-of</a:t>
            </a:r>
          </a:p>
          <a:p>
            <a:pPr lvl="1">
              <a:spcBef>
                <a:spcPct val="5000"/>
              </a:spcBef>
            </a:pPr>
            <a:r>
              <a:rPr lang="en-US"/>
              <a:t>Mapping from objects to objects.</a:t>
            </a:r>
          </a:p>
          <a:p>
            <a:pPr>
              <a:spcBef>
                <a:spcPct val="5000"/>
              </a:spcBef>
            </a:pPr>
            <a:r>
              <a:rPr lang="en-US" b="1" i="1">
                <a:solidFill>
                  <a:srgbClr val="0000FF"/>
                </a:solidFill>
              </a:rPr>
              <a:t>Terms</a:t>
            </a:r>
            <a:r>
              <a:rPr lang="en-US"/>
              <a:t>: dad-of(dog33)</a:t>
            </a:r>
          </a:p>
          <a:p>
            <a:pPr lvl="1">
              <a:spcBef>
                <a:spcPct val="5000"/>
              </a:spcBef>
            </a:pPr>
            <a:r>
              <a:rPr lang="en-US"/>
              <a:t>Refer to objects</a:t>
            </a:r>
          </a:p>
          <a:p>
            <a:pPr>
              <a:spcBef>
                <a:spcPct val="5000"/>
              </a:spcBef>
            </a:pPr>
            <a:r>
              <a:rPr lang="en-US" b="1" i="1">
                <a:solidFill>
                  <a:srgbClr val="0000FF"/>
                </a:solidFill>
              </a:rPr>
              <a:t>Atomic Sentences</a:t>
            </a:r>
            <a:r>
              <a:rPr lang="en-US"/>
              <a:t>: in(dad-of(dog33), food6)</a:t>
            </a:r>
          </a:p>
          <a:p>
            <a:pPr lvl="1">
              <a:spcBef>
                <a:spcPct val="5000"/>
              </a:spcBef>
            </a:pPr>
            <a:r>
              <a:rPr lang="en-US"/>
              <a:t>Can be true or false</a:t>
            </a:r>
          </a:p>
          <a:p>
            <a:pPr lvl="1">
              <a:spcBef>
                <a:spcPct val="5000"/>
              </a:spcBef>
            </a:pPr>
            <a:r>
              <a:rPr lang="en-US"/>
              <a:t>Correspond to propositional symbols P, 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A29239-A7FF-4B2D-8F57-A383DC6F0F6E}" type="slidenum">
              <a:rPr lang="en-US"/>
              <a:pPr/>
              <a:t>5</a:t>
            </a:fld>
            <a:endParaRPr lang="en-US"/>
          </a:p>
        </p:txBody>
      </p:sp>
      <p:sp>
        <p:nvSpPr>
          <p:cNvPr id="101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6213"/>
            <a:ext cx="7772400" cy="701675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More Definitions</a:t>
            </a:r>
          </a:p>
        </p:txBody>
      </p:sp>
      <p:sp>
        <p:nvSpPr>
          <p:cNvPr id="101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24700"/>
            <a:ext cx="8686800" cy="2841970"/>
          </a:xfrm>
          <a:noFill/>
          <a:ln/>
        </p:spPr>
        <p:txBody>
          <a:bodyPr lIns="92075" tIns="46038" rIns="92075" bIns="46038"/>
          <a:lstStyle/>
          <a:p>
            <a:pPr>
              <a:buNone/>
            </a:pPr>
            <a:r>
              <a:rPr lang="en-US" b="1" dirty="0"/>
              <a:t>Logical connectives</a:t>
            </a:r>
            <a:r>
              <a:rPr lang="en-US" dirty="0"/>
              <a:t>:  and, or, not, =&gt;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/>
              <a:t>m</a:t>
            </a:r>
            <a:r>
              <a:rPr lang="en-US" dirty="0" smtClean="0"/>
              <a:t>ale(</a:t>
            </a:r>
            <a:r>
              <a:rPr lang="en-US" dirty="0" err="1" smtClean="0"/>
              <a:t>dan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 </a:t>
            </a:r>
            <a:r>
              <a:rPr lang="en-US" dirty="0" smtClean="0"/>
              <a:t>male(father-of(</a:t>
            </a:r>
            <a:r>
              <a:rPr lang="en-US" dirty="0" err="1" smtClean="0"/>
              <a:t>dan</a:t>
            </a:r>
            <a:r>
              <a:rPr lang="en-US" dirty="0" smtClean="0"/>
              <a:t>))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            P  </a:t>
            </a:r>
            <a:r>
              <a:rPr lang="en-US" dirty="0" smtClean="0">
                <a:sym typeface="Symbol"/>
              </a:rPr>
              <a:t>   Q</a:t>
            </a:r>
          </a:p>
          <a:p>
            <a:pPr lvl="1">
              <a:buNone/>
            </a:pPr>
            <a:endParaRPr lang="en-US" dirty="0" smtClean="0">
              <a:sym typeface="Symbol"/>
            </a:endParaRPr>
          </a:p>
          <a:p>
            <a:pPr lvl="1">
              <a:buNone/>
            </a:pPr>
            <a:endParaRPr lang="en-US" dirty="0">
              <a:sym typeface="Symbol"/>
            </a:endParaRPr>
          </a:p>
          <a:p>
            <a:pPr lvl="1">
              <a:buNone/>
            </a:pPr>
            <a:r>
              <a:rPr lang="en-US" dirty="0" smtClean="0"/>
              <a:t>male(</a:t>
            </a:r>
            <a:r>
              <a:rPr lang="en-US" dirty="0" err="1" smtClean="0"/>
              <a:t>dan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 </a:t>
            </a:r>
            <a:r>
              <a:rPr lang="en-US" dirty="0" smtClean="0"/>
              <a:t>male(son-of(father-of(</a:t>
            </a:r>
            <a:r>
              <a:rPr lang="en-US" dirty="0" err="1" smtClean="0"/>
              <a:t>dan</a:t>
            </a:r>
            <a:r>
              <a:rPr lang="en-US" dirty="0" smtClean="0"/>
              <a:t>)))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A29239-A7FF-4B2D-8F57-A383DC6F0F6E}" type="slidenum">
              <a:rPr lang="en-US"/>
              <a:pPr/>
              <a:t>6</a:t>
            </a:fld>
            <a:endParaRPr lang="en-US"/>
          </a:p>
        </p:txBody>
      </p:sp>
      <p:sp>
        <p:nvSpPr>
          <p:cNvPr id="101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6213"/>
            <a:ext cx="7772400" cy="701675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More Definitions</a:t>
            </a:r>
          </a:p>
        </p:txBody>
      </p:sp>
      <p:sp>
        <p:nvSpPr>
          <p:cNvPr id="101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16725"/>
            <a:ext cx="8686800" cy="4114800"/>
          </a:xfrm>
          <a:noFill/>
          <a:ln/>
        </p:spPr>
        <p:txBody>
          <a:bodyPr lIns="92075" tIns="46038" rIns="92075" bIns="46038"/>
          <a:lstStyle/>
          <a:p>
            <a:r>
              <a:rPr lang="en-US" b="1" dirty="0" smtClean="0"/>
              <a:t>Quantifiers</a:t>
            </a:r>
            <a:r>
              <a:rPr lang="en-US" dirty="0"/>
              <a:t>:  </a:t>
            </a:r>
          </a:p>
          <a:p>
            <a:pPr lvl="1"/>
            <a:r>
              <a:rPr lang="en-US" b="1" dirty="0">
                <a:sym typeface="Symbol" pitchFamily="18" charset="2"/>
              </a:rPr>
              <a:t></a:t>
            </a:r>
            <a:r>
              <a:rPr lang="en-US" dirty="0"/>
              <a:t>   </a:t>
            </a:r>
            <a:r>
              <a:rPr lang="en-US" dirty="0" err="1"/>
              <a:t>Forall</a:t>
            </a:r>
            <a:r>
              <a:rPr lang="en-US" dirty="0"/>
              <a:t>		</a:t>
            </a:r>
          </a:p>
          <a:p>
            <a:pPr lvl="1"/>
            <a:r>
              <a:rPr lang="en-US" b="1" dirty="0">
                <a:sym typeface="Symbol" pitchFamily="18" charset="2"/>
              </a:rPr>
              <a:t></a:t>
            </a:r>
            <a:r>
              <a:rPr lang="en-US" dirty="0"/>
              <a:t>   There exists  	</a:t>
            </a:r>
          </a:p>
          <a:p>
            <a:r>
              <a:rPr lang="en-US" b="1" dirty="0"/>
              <a:t>Examples</a:t>
            </a:r>
          </a:p>
          <a:p>
            <a:pPr lvl="1"/>
            <a:r>
              <a:rPr lang="en-US" dirty="0" err="1"/>
              <a:t>Dumbo</a:t>
            </a:r>
            <a:r>
              <a:rPr lang="en-US" dirty="0"/>
              <a:t> is grey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/>
              <a:t>Elephants are grey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/>
              <a:t>There is a grey elephant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A29239-A7FF-4B2D-8F57-A383DC6F0F6E}" type="slidenum">
              <a:rPr lang="en-US"/>
              <a:pPr/>
              <a:t>7</a:t>
            </a:fld>
            <a:endParaRPr lang="en-US"/>
          </a:p>
        </p:txBody>
      </p:sp>
      <p:sp>
        <p:nvSpPr>
          <p:cNvPr id="101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6213"/>
            <a:ext cx="7772400" cy="701675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More Definitions</a:t>
            </a:r>
          </a:p>
        </p:txBody>
      </p:sp>
      <p:sp>
        <p:nvSpPr>
          <p:cNvPr id="101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16725"/>
            <a:ext cx="8686800" cy="4114800"/>
          </a:xfrm>
          <a:noFill/>
          <a:ln/>
        </p:spPr>
        <p:txBody>
          <a:bodyPr lIns="92075" tIns="46038" rIns="92075" bIns="46038"/>
          <a:lstStyle/>
          <a:p>
            <a:r>
              <a:rPr lang="en-US" b="1" dirty="0" smtClean="0"/>
              <a:t>Quantifiers</a:t>
            </a:r>
            <a:r>
              <a:rPr lang="en-US" dirty="0"/>
              <a:t>:  </a:t>
            </a:r>
          </a:p>
          <a:p>
            <a:pPr lvl="1"/>
            <a:r>
              <a:rPr lang="en-US" b="1" dirty="0">
                <a:sym typeface="Symbol" pitchFamily="18" charset="2"/>
              </a:rPr>
              <a:t></a:t>
            </a:r>
            <a:r>
              <a:rPr lang="en-US" dirty="0"/>
              <a:t>   </a:t>
            </a:r>
            <a:r>
              <a:rPr lang="en-US" dirty="0" err="1"/>
              <a:t>Forall</a:t>
            </a:r>
            <a:r>
              <a:rPr lang="en-US" dirty="0"/>
              <a:t>		</a:t>
            </a:r>
          </a:p>
          <a:p>
            <a:pPr lvl="1"/>
            <a:r>
              <a:rPr lang="en-US" b="1" dirty="0">
                <a:sym typeface="Symbol" pitchFamily="18" charset="2"/>
              </a:rPr>
              <a:t></a:t>
            </a:r>
            <a:r>
              <a:rPr lang="en-US" dirty="0"/>
              <a:t>   There exists  	</a:t>
            </a:r>
          </a:p>
          <a:p>
            <a:r>
              <a:rPr lang="en-US" b="1" dirty="0"/>
              <a:t>Examples</a:t>
            </a:r>
          </a:p>
          <a:p>
            <a:pPr lvl="1"/>
            <a:r>
              <a:rPr lang="en-US" dirty="0" err="1"/>
              <a:t>Dumbo</a:t>
            </a:r>
            <a:r>
              <a:rPr lang="en-US" dirty="0"/>
              <a:t> is grey</a:t>
            </a:r>
          </a:p>
          <a:p>
            <a:pPr lvl="2">
              <a:buNone/>
            </a:pPr>
            <a:r>
              <a:rPr lang="en-US" dirty="0" smtClean="0">
                <a:solidFill>
                  <a:srgbClr val="7030A0"/>
                </a:solidFill>
              </a:rPr>
              <a:t>grey(</a:t>
            </a:r>
            <a:r>
              <a:rPr lang="en-US" dirty="0" err="1" smtClean="0">
                <a:solidFill>
                  <a:srgbClr val="7030A0"/>
                </a:solidFill>
              </a:rPr>
              <a:t>dumbo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</a:p>
          <a:p>
            <a:pPr lvl="2">
              <a:buNone/>
            </a:pPr>
            <a:endParaRPr lang="en-US" dirty="0"/>
          </a:p>
          <a:p>
            <a:pPr lvl="1"/>
            <a:r>
              <a:rPr lang="en-US" dirty="0"/>
              <a:t>Elephants are grey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/>
              <a:t>There is a grey elephant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A29239-A7FF-4B2D-8F57-A383DC6F0F6E}" type="slidenum">
              <a:rPr lang="en-US"/>
              <a:pPr/>
              <a:t>8</a:t>
            </a:fld>
            <a:endParaRPr lang="en-US"/>
          </a:p>
        </p:txBody>
      </p:sp>
      <p:sp>
        <p:nvSpPr>
          <p:cNvPr id="101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6213"/>
            <a:ext cx="7772400" cy="701675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More Definitions</a:t>
            </a:r>
          </a:p>
        </p:txBody>
      </p:sp>
      <p:sp>
        <p:nvSpPr>
          <p:cNvPr id="101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16725"/>
            <a:ext cx="8686800" cy="4114800"/>
          </a:xfrm>
          <a:noFill/>
          <a:ln/>
        </p:spPr>
        <p:txBody>
          <a:bodyPr lIns="92075" tIns="46038" rIns="92075" bIns="46038"/>
          <a:lstStyle/>
          <a:p>
            <a:r>
              <a:rPr lang="en-US" b="1" dirty="0" smtClean="0"/>
              <a:t>Quantifiers</a:t>
            </a:r>
            <a:r>
              <a:rPr lang="en-US" dirty="0"/>
              <a:t>:  </a:t>
            </a:r>
          </a:p>
          <a:p>
            <a:pPr lvl="1"/>
            <a:r>
              <a:rPr lang="en-US" b="1" dirty="0">
                <a:sym typeface="Symbol" pitchFamily="18" charset="2"/>
              </a:rPr>
              <a:t></a:t>
            </a:r>
            <a:r>
              <a:rPr lang="en-US" dirty="0"/>
              <a:t>   </a:t>
            </a:r>
            <a:r>
              <a:rPr lang="en-US" dirty="0" err="1"/>
              <a:t>Forall</a:t>
            </a:r>
            <a:r>
              <a:rPr lang="en-US" dirty="0"/>
              <a:t>		</a:t>
            </a:r>
          </a:p>
          <a:p>
            <a:pPr lvl="1"/>
            <a:r>
              <a:rPr lang="en-US" b="1" dirty="0">
                <a:sym typeface="Symbol" pitchFamily="18" charset="2"/>
              </a:rPr>
              <a:t></a:t>
            </a:r>
            <a:r>
              <a:rPr lang="en-US" dirty="0"/>
              <a:t>   There exists  	</a:t>
            </a:r>
          </a:p>
          <a:p>
            <a:r>
              <a:rPr lang="en-US" b="1" dirty="0"/>
              <a:t>Examples</a:t>
            </a:r>
          </a:p>
          <a:p>
            <a:pPr lvl="1"/>
            <a:r>
              <a:rPr lang="en-US" dirty="0" err="1"/>
              <a:t>Dumbo</a:t>
            </a:r>
            <a:r>
              <a:rPr lang="en-US" dirty="0"/>
              <a:t> is grey</a:t>
            </a:r>
          </a:p>
          <a:p>
            <a:pPr lvl="2">
              <a:buNone/>
            </a:pPr>
            <a:r>
              <a:rPr lang="en-US" dirty="0" smtClean="0">
                <a:solidFill>
                  <a:srgbClr val="7030A0"/>
                </a:solidFill>
              </a:rPr>
              <a:t>grey(</a:t>
            </a:r>
            <a:r>
              <a:rPr lang="en-US" dirty="0" err="1" smtClean="0">
                <a:solidFill>
                  <a:srgbClr val="7030A0"/>
                </a:solidFill>
              </a:rPr>
              <a:t>dumbo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</a:p>
          <a:p>
            <a:pPr lvl="2">
              <a:buNone/>
            </a:pPr>
            <a:endParaRPr lang="en-US" dirty="0"/>
          </a:p>
          <a:p>
            <a:pPr lvl="1"/>
            <a:r>
              <a:rPr lang="en-US" dirty="0"/>
              <a:t>Elephants are </a:t>
            </a:r>
            <a:r>
              <a:rPr lang="en-US" dirty="0" smtClean="0"/>
              <a:t>grey</a:t>
            </a:r>
          </a:p>
          <a:p>
            <a:pPr lvl="2">
              <a:buNone/>
            </a:pPr>
            <a:r>
              <a:rPr lang="en-US" dirty="0" smtClean="0">
                <a:solidFill>
                  <a:srgbClr val="7030A0"/>
                </a:solidFill>
                <a:sym typeface="Symbol"/>
              </a:rPr>
              <a:t> elephant(x)  grey(x)</a:t>
            </a:r>
            <a:endParaRPr lang="en-US" dirty="0">
              <a:solidFill>
                <a:srgbClr val="7030A0"/>
              </a:solidFill>
            </a:endParaRPr>
          </a:p>
          <a:p>
            <a:pPr lvl="2">
              <a:buNone/>
            </a:pPr>
            <a:endParaRPr lang="en-US" dirty="0"/>
          </a:p>
          <a:p>
            <a:pPr lvl="1"/>
            <a:r>
              <a:rPr lang="en-US" dirty="0"/>
              <a:t>There is a grey </a:t>
            </a:r>
            <a:r>
              <a:rPr lang="en-US" dirty="0" smtClean="0"/>
              <a:t>elephant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A29239-A7FF-4B2D-8F57-A383DC6F0F6E}" type="slidenum">
              <a:rPr lang="en-US"/>
              <a:pPr/>
              <a:t>9</a:t>
            </a:fld>
            <a:endParaRPr lang="en-US"/>
          </a:p>
        </p:txBody>
      </p:sp>
      <p:sp>
        <p:nvSpPr>
          <p:cNvPr id="101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6213"/>
            <a:ext cx="7772400" cy="701675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More Definitions</a:t>
            </a:r>
          </a:p>
        </p:txBody>
      </p:sp>
      <p:sp>
        <p:nvSpPr>
          <p:cNvPr id="101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16725"/>
            <a:ext cx="8686800" cy="4114800"/>
          </a:xfrm>
          <a:noFill/>
          <a:ln/>
        </p:spPr>
        <p:txBody>
          <a:bodyPr lIns="92075" tIns="46038" rIns="92075" bIns="46038"/>
          <a:lstStyle/>
          <a:p>
            <a:r>
              <a:rPr lang="en-US" b="1" dirty="0" smtClean="0"/>
              <a:t>Quantifiers</a:t>
            </a:r>
            <a:r>
              <a:rPr lang="en-US" dirty="0"/>
              <a:t>:  </a:t>
            </a:r>
          </a:p>
          <a:p>
            <a:pPr lvl="1"/>
            <a:r>
              <a:rPr lang="en-US" b="1" dirty="0">
                <a:sym typeface="Symbol" pitchFamily="18" charset="2"/>
              </a:rPr>
              <a:t></a:t>
            </a:r>
            <a:r>
              <a:rPr lang="en-US" dirty="0"/>
              <a:t>   </a:t>
            </a:r>
            <a:r>
              <a:rPr lang="en-US" dirty="0" err="1"/>
              <a:t>Forall</a:t>
            </a:r>
            <a:r>
              <a:rPr lang="en-US" dirty="0"/>
              <a:t>		</a:t>
            </a:r>
          </a:p>
          <a:p>
            <a:pPr lvl="1"/>
            <a:r>
              <a:rPr lang="en-US" b="1" dirty="0">
                <a:sym typeface="Symbol" pitchFamily="18" charset="2"/>
              </a:rPr>
              <a:t></a:t>
            </a:r>
            <a:r>
              <a:rPr lang="en-US" dirty="0"/>
              <a:t>   There exists  	</a:t>
            </a:r>
          </a:p>
          <a:p>
            <a:r>
              <a:rPr lang="en-US" b="1" dirty="0"/>
              <a:t>Examples</a:t>
            </a:r>
          </a:p>
          <a:p>
            <a:pPr lvl="1"/>
            <a:r>
              <a:rPr lang="en-US" dirty="0" err="1"/>
              <a:t>Dumbo</a:t>
            </a:r>
            <a:r>
              <a:rPr lang="en-US" dirty="0"/>
              <a:t> is grey</a:t>
            </a:r>
          </a:p>
          <a:p>
            <a:pPr lvl="2">
              <a:buNone/>
            </a:pPr>
            <a:r>
              <a:rPr lang="en-US" dirty="0" smtClean="0">
                <a:solidFill>
                  <a:srgbClr val="7030A0"/>
                </a:solidFill>
              </a:rPr>
              <a:t>grey(</a:t>
            </a:r>
            <a:r>
              <a:rPr lang="en-US" dirty="0" err="1" smtClean="0">
                <a:solidFill>
                  <a:srgbClr val="7030A0"/>
                </a:solidFill>
              </a:rPr>
              <a:t>dumbo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</a:p>
          <a:p>
            <a:pPr lvl="2">
              <a:buNone/>
            </a:pPr>
            <a:endParaRPr lang="en-US" dirty="0"/>
          </a:p>
          <a:p>
            <a:pPr lvl="1"/>
            <a:r>
              <a:rPr lang="en-US" dirty="0"/>
              <a:t>Elephants are </a:t>
            </a:r>
            <a:r>
              <a:rPr lang="en-US" dirty="0" smtClean="0"/>
              <a:t>grey</a:t>
            </a:r>
          </a:p>
          <a:p>
            <a:pPr lvl="2">
              <a:buNone/>
            </a:pPr>
            <a:r>
              <a:rPr lang="en-US" dirty="0" smtClean="0">
                <a:solidFill>
                  <a:srgbClr val="7030A0"/>
                </a:solidFill>
                <a:sym typeface="Symbol"/>
              </a:rPr>
              <a:t> x elephant(x)  grey(x)</a:t>
            </a:r>
            <a:endParaRPr lang="en-US" dirty="0">
              <a:solidFill>
                <a:srgbClr val="7030A0"/>
              </a:solidFill>
            </a:endParaRPr>
          </a:p>
          <a:p>
            <a:pPr lvl="2">
              <a:buNone/>
            </a:pPr>
            <a:endParaRPr lang="en-US" dirty="0"/>
          </a:p>
          <a:p>
            <a:pPr lvl="1"/>
            <a:r>
              <a:rPr lang="en-US" dirty="0"/>
              <a:t>There is a grey </a:t>
            </a:r>
            <a:r>
              <a:rPr lang="en-US" dirty="0" smtClean="0"/>
              <a:t>elephant</a:t>
            </a:r>
          </a:p>
          <a:p>
            <a:pPr lvl="2">
              <a:buNone/>
            </a:pPr>
            <a:r>
              <a:rPr lang="en-US" dirty="0" smtClean="0">
                <a:solidFill>
                  <a:srgbClr val="7030A0"/>
                </a:solidFill>
                <a:sym typeface="Symbol"/>
              </a:rPr>
              <a:t> x elephant(x)  grey(x)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28968</TotalTime>
  <Words>1726</Words>
  <Application>Microsoft Office PowerPoint</Application>
  <PresentationFormat>On-screen Show (4:3)</PresentationFormat>
  <Paragraphs>529</Paragraphs>
  <Slides>39</Slides>
  <Notes>39</Notes>
  <HiddenSlides>11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9" baseType="lpstr">
      <vt:lpstr>Comic Sans MS</vt:lpstr>
      <vt:lpstr>Arial</vt:lpstr>
      <vt:lpstr>Symbol</vt:lpstr>
      <vt:lpstr>Times New Roman</vt:lpstr>
      <vt:lpstr>Courier New</vt:lpstr>
      <vt:lpstr>Times</vt:lpstr>
      <vt:lpstr>Wingdings</vt:lpstr>
      <vt:lpstr>Euclid Math One</vt:lpstr>
      <vt:lpstr>Blank Presentation</vt:lpstr>
      <vt:lpstr>Bitmap Image</vt:lpstr>
      <vt:lpstr>First-Order Logic </vt:lpstr>
      <vt:lpstr>Overview</vt:lpstr>
      <vt:lpstr>Propositional. Logic vs.  First Order</vt:lpstr>
      <vt:lpstr>FOL Definitions</vt:lpstr>
      <vt:lpstr>More Definitions</vt:lpstr>
      <vt:lpstr>More Definitions</vt:lpstr>
      <vt:lpstr>More Definitions</vt:lpstr>
      <vt:lpstr>More Definitions</vt:lpstr>
      <vt:lpstr>More Definitions</vt:lpstr>
      <vt:lpstr>Quantifier / Connective  Interaction</vt:lpstr>
      <vt:lpstr>Nested Quantifiers:  Order matters!</vt:lpstr>
      <vt:lpstr>Wumpus world in prop logic</vt:lpstr>
      <vt:lpstr>Wumpus world in prop logic</vt:lpstr>
      <vt:lpstr>Full Encoding of Wumpus World </vt:lpstr>
      <vt:lpstr>Semantics</vt:lpstr>
      <vt:lpstr>Satisfiability, Validity, &amp; Entailment</vt:lpstr>
      <vt:lpstr>Propositional Logic: SEMANTICS</vt:lpstr>
      <vt:lpstr>Models</vt:lpstr>
      <vt:lpstr>First Order Logic: Models</vt:lpstr>
      <vt:lpstr>Interpretations=Mappings syntactic tokens  model elements</vt:lpstr>
      <vt:lpstr>Interpretations=Mappings syntactic tokens  model elements</vt:lpstr>
      <vt:lpstr>Skolemization</vt:lpstr>
      <vt:lpstr>FOL Reasoning</vt:lpstr>
      <vt:lpstr>Forward Chaining </vt:lpstr>
      <vt:lpstr>Unification</vt:lpstr>
      <vt:lpstr>Unification Examples</vt:lpstr>
      <vt:lpstr>Resolution [Robinson 1965]</vt:lpstr>
      <vt:lpstr>First-Order Resolution [Robinson 1965]</vt:lpstr>
      <vt:lpstr>First-Order Resolution</vt:lpstr>
      <vt:lpstr>Example</vt:lpstr>
      <vt:lpstr>Example Continued</vt:lpstr>
      <vt:lpstr>KR with Description Logics</vt:lpstr>
      <vt:lpstr>Tbox</vt:lpstr>
      <vt:lpstr>Abox</vt:lpstr>
      <vt:lpstr>Debate</vt:lpstr>
      <vt:lpstr>Compilation to Prop. Logic I</vt:lpstr>
      <vt:lpstr>Compilation to Prop. Logic II</vt:lpstr>
      <vt:lpstr>Hey!</vt:lpstr>
      <vt:lpstr>Restricted Forms of FO Logic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Shop Scheduling</dc:title>
  <dc:creator>friedman</dc:creator>
  <cp:lastModifiedBy>cse</cp:lastModifiedBy>
  <cp:revision>175</cp:revision>
  <cp:lastPrinted>1997-10-01T22:06:05Z</cp:lastPrinted>
  <dcterms:created xsi:type="dcterms:W3CDTF">1997-07-15T00:22:33Z</dcterms:created>
  <dcterms:modified xsi:type="dcterms:W3CDTF">2012-04-23T17:46:48Z</dcterms:modified>
</cp:coreProperties>
</file>