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5" r:id="rId1"/>
  </p:sldMasterIdLst>
  <p:notesMasterIdLst>
    <p:notesMasterId r:id="rId73"/>
  </p:notesMasterIdLst>
  <p:handoutMasterIdLst>
    <p:handoutMasterId r:id="rId74"/>
  </p:handoutMasterIdLst>
  <p:sldIdLst>
    <p:sldId id="368" r:id="rId2"/>
    <p:sldId id="487" r:id="rId3"/>
    <p:sldId id="358" r:id="rId4"/>
    <p:sldId id="359" r:id="rId5"/>
    <p:sldId id="506" r:id="rId6"/>
    <p:sldId id="503" r:id="rId7"/>
    <p:sldId id="340" r:id="rId8"/>
    <p:sldId id="341" r:id="rId9"/>
    <p:sldId id="364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4" r:id="rId20"/>
    <p:sldId id="507" r:id="rId21"/>
    <p:sldId id="465" r:id="rId22"/>
    <p:sldId id="508" r:id="rId23"/>
    <p:sldId id="509" r:id="rId24"/>
    <p:sldId id="492" r:id="rId25"/>
    <p:sldId id="464" r:id="rId26"/>
    <p:sldId id="505" r:id="rId27"/>
    <p:sldId id="416" r:id="rId28"/>
    <p:sldId id="417" r:id="rId29"/>
    <p:sldId id="418" r:id="rId30"/>
    <p:sldId id="419" r:id="rId31"/>
    <p:sldId id="420" r:id="rId32"/>
    <p:sldId id="421" r:id="rId33"/>
    <p:sldId id="422" r:id="rId34"/>
    <p:sldId id="423" r:id="rId35"/>
    <p:sldId id="426" r:id="rId36"/>
    <p:sldId id="427" r:id="rId37"/>
    <p:sldId id="430" r:id="rId38"/>
    <p:sldId id="481" r:id="rId39"/>
    <p:sldId id="482" r:id="rId40"/>
    <p:sldId id="488" r:id="rId41"/>
    <p:sldId id="431" r:id="rId42"/>
    <p:sldId id="432" r:id="rId43"/>
    <p:sldId id="489" r:id="rId44"/>
    <p:sldId id="433" r:id="rId45"/>
    <p:sldId id="434" r:id="rId46"/>
    <p:sldId id="435" r:id="rId47"/>
    <p:sldId id="436" r:id="rId48"/>
    <p:sldId id="437" r:id="rId49"/>
    <p:sldId id="438" r:id="rId50"/>
    <p:sldId id="439" r:id="rId51"/>
    <p:sldId id="440" r:id="rId52"/>
    <p:sldId id="443" r:id="rId53"/>
    <p:sldId id="444" r:id="rId54"/>
    <p:sldId id="445" r:id="rId55"/>
    <p:sldId id="446" r:id="rId56"/>
    <p:sldId id="447" r:id="rId57"/>
    <p:sldId id="448" r:id="rId58"/>
    <p:sldId id="449" r:id="rId59"/>
    <p:sldId id="490" r:id="rId60"/>
    <p:sldId id="450" r:id="rId61"/>
    <p:sldId id="451" r:id="rId62"/>
    <p:sldId id="452" r:id="rId63"/>
    <p:sldId id="491" r:id="rId64"/>
    <p:sldId id="483" r:id="rId65"/>
    <p:sldId id="476" r:id="rId66"/>
    <p:sldId id="477" r:id="rId67"/>
    <p:sldId id="455" r:id="rId68"/>
    <p:sldId id="456" r:id="rId69"/>
    <p:sldId id="457" r:id="rId70"/>
    <p:sldId id="339" r:id="rId71"/>
    <p:sldId id="460" r:id="rId7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CCFFFF"/>
    <a:srgbClr val="CCECFF"/>
    <a:srgbClr val="CCFFCC"/>
    <a:srgbClr val="D60093"/>
    <a:srgbClr val="99CCFF"/>
    <a:srgbClr val="9900CC"/>
    <a:srgbClr val="FFFF99"/>
    <a:srgbClr val="A7A7A7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230" autoAdjust="0"/>
  </p:normalViewPr>
  <p:slideViewPr>
    <p:cSldViewPr snapToObjects="1">
      <p:cViewPr varScale="1">
        <p:scale>
          <a:sx n="148" d="100"/>
          <a:sy n="148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-1656" y="-82"/>
      </p:cViewPr>
      <p:guideLst>
        <p:guide orient="horz" pos="3024"/>
        <p:guide pos="230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620" y="1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t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defTabSz="950819">
              <a:defRPr sz="1200" b="0"/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620" y="9143293"/>
            <a:ext cx="3188677" cy="47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89" tIns="47494" rIns="94989" bIns="47494" numCol="1" anchor="b" anchorCtr="0" compatLnSpc="1">
            <a:prstTxWarp prst="textNoShape">
              <a:avLst/>
            </a:prstTxWarp>
          </a:bodyPr>
          <a:lstStyle>
            <a:lvl1pPr algn="r" defTabSz="950819">
              <a:defRPr sz="1200" b="0"/>
            </a:lvl1pPr>
          </a:lstStyle>
          <a:p>
            <a:fld id="{7AE5CBFE-64FF-418C-9E9E-0F06AF2DE8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605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620" y="0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59248"/>
            <a:ext cx="5365820" cy="432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defTabSz="967442">
              <a:defRPr sz="1200" b="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620" y="9121802"/>
            <a:ext cx="3168580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2" tIns="48296" rIns="96592" bIns="48296" numCol="1" anchor="b" anchorCtr="0" compatLnSpc="1">
            <a:prstTxWarp prst="textNoShape">
              <a:avLst/>
            </a:prstTxWarp>
          </a:bodyPr>
          <a:lstStyle>
            <a:lvl1pPr algn="r" defTabSz="967442">
              <a:defRPr sz="1200" b="0"/>
            </a:lvl1pPr>
          </a:lstStyle>
          <a:p>
            <a:fld id="{D8097887-42FC-4DC5-BCA1-C9138DC99A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2155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E2002-3967-4113-9625-A34304EC65C5}" type="slidenum">
              <a:rPr lang="en-US"/>
              <a:pPr/>
              <a:t>1</a:t>
            </a:fld>
            <a:endParaRPr lang="en-US"/>
          </a:p>
        </p:txBody>
      </p:sp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7075"/>
            <a:ext cx="4779962" cy="3584575"/>
          </a:xfrm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marL="239367" indent="-239367" defTabSz="932535"/>
            <a:r>
              <a:rPr lang="en-US" dirty="0"/>
              <a:t>A handful of GENERAL SEARCH TECHNIQUES lie at the heart of practically all work in AI</a:t>
            </a:r>
          </a:p>
          <a:p>
            <a:pPr marL="239367" indent="-239367" defTabSz="932535"/>
            <a:r>
              <a:rPr lang="en-US" dirty="0"/>
              <a:t>We will encounter the SAME PRINCIPLES again and again in this course, whether we are talking about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GAMES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LOGICAL REASONING</a:t>
            </a:r>
          </a:p>
          <a:p>
            <a:pPr marL="239367" indent="-239367" defTabSz="932535">
              <a:buFontTx/>
              <a:buAutoNum type="arabicPeriod"/>
            </a:pPr>
            <a:r>
              <a:rPr lang="en-US" dirty="0"/>
              <a:t>MACHINE LEARNING</a:t>
            </a:r>
          </a:p>
          <a:p>
            <a:pPr marL="239367" indent="-239367" defTabSz="932535"/>
            <a:r>
              <a:rPr lang="en-US" dirty="0"/>
              <a:t>These are principles for SEARCHING THROUGH A SPACE OF POSSIBLE SOLUTIONS to a problems.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3345EC-CEE6-423D-9838-53D484D5E65E}" type="slidenum">
              <a:rPr lang="en-US"/>
              <a:pPr/>
              <a:t>10</a:t>
            </a:fld>
            <a:endParaRPr lang="en-US"/>
          </a:p>
        </p:txBody>
      </p:sp>
      <p:sp>
        <p:nvSpPr>
          <p:cNvPr id="13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86FA91-466D-4433-A399-B3622FB174A7}" type="slidenum">
              <a:rPr lang="en-US"/>
              <a:pPr/>
              <a:t>11</a:t>
            </a:fld>
            <a:endParaRPr lang="en-US"/>
          </a:p>
        </p:txBody>
      </p:sp>
      <p:sp>
        <p:nvSpPr>
          <p:cNvPr id="133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6ECEC-8A1C-4049-B404-E0D15A869995}" type="slidenum">
              <a:rPr lang="en-US"/>
              <a:pPr/>
              <a:t>12</a:t>
            </a:fld>
            <a:endParaRPr lang="en-US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CE343-27C2-4675-903A-B3A3DFE0386B}" type="slidenum">
              <a:rPr lang="en-US"/>
              <a:pPr/>
              <a:t>13</a:t>
            </a:fld>
            <a:endParaRPr lang="en-US"/>
          </a:p>
        </p:txBody>
      </p:sp>
      <p:sp>
        <p:nvSpPr>
          <p:cNvPr id="135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D895EA-9410-45EE-9A38-B2A774ABF69A}" type="slidenum">
              <a:rPr lang="en-US"/>
              <a:pPr/>
              <a:t>14</a:t>
            </a:fld>
            <a:endParaRPr lang="en-US"/>
          </a:p>
        </p:txBody>
      </p:sp>
      <p:sp>
        <p:nvSpPr>
          <p:cNvPr id="136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F7995-4D3D-4644-98C4-5C57A4D93A93}" type="slidenum">
              <a:rPr lang="en-US"/>
              <a:pPr/>
              <a:t>15</a:t>
            </a:fld>
            <a:endParaRPr lang="en-US"/>
          </a:p>
        </p:txBody>
      </p:sp>
      <p:sp>
        <p:nvSpPr>
          <p:cNvPr id="137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71D0E-4FB5-4647-A8AF-1793BC0ED899}" type="slidenum">
              <a:rPr lang="en-US"/>
              <a:pPr/>
              <a:t>16</a:t>
            </a:fld>
            <a:endParaRPr lang="en-US"/>
          </a:p>
        </p:txBody>
      </p:sp>
      <p:sp>
        <p:nvSpPr>
          <p:cNvPr id="138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D901C-61D8-4E09-892D-2641E33B1B03}" type="slidenum">
              <a:rPr lang="en-US"/>
              <a:pPr/>
              <a:t>17</a:t>
            </a:fld>
            <a:endParaRPr lang="en-US"/>
          </a:p>
        </p:txBody>
      </p:sp>
      <p:sp>
        <p:nvSpPr>
          <p:cNvPr id="139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640CC2-0B60-4C27-A746-5C28257608E9}" type="slidenum">
              <a:rPr lang="en-US"/>
              <a:pPr/>
              <a:t>18</a:t>
            </a:fld>
            <a:endParaRPr lang="en-US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77AD36-9AA5-4D11-BE36-A82F660040B2}" type="slidenum">
              <a:rPr lang="en-US"/>
              <a:pPr/>
              <a:t>19</a:t>
            </a:fld>
            <a:endParaRPr lang="en-US"/>
          </a:p>
        </p:txBody>
      </p:sp>
      <p:sp>
        <p:nvSpPr>
          <p:cNvPr id="154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461729-D5EF-479C-97C4-AD5CDEEBC97E}" type="slidenum">
              <a:rPr lang="en-US"/>
              <a:pPr/>
              <a:t>20</a:t>
            </a:fld>
            <a:endParaRPr lang="en-US"/>
          </a:p>
        </p:txBody>
      </p:sp>
      <p:sp>
        <p:nvSpPr>
          <p:cNvPr id="198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0708B-4C82-481F-9D7C-E212CA059DA5}" type="slidenum">
              <a:rPr lang="en-US"/>
              <a:pPr/>
              <a:t>23</a:t>
            </a:fld>
            <a:endParaRPr lang="en-US"/>
          </a:p>
        </p:txBody>
      </p:sp>
      <p:sp>
        <p:nvSpPr>
          <p:cNvPr id="199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3A9DC-E097-4A9E-8692-9F97BACAC3F9}" type="slidenum">
              <a:rPr lang="en-US"/>
              <a:pPr/>
              <a:t>24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839E14-AC41-48CF-9DE5-F7E696628CFC}" type="slidenum">
              <a:rPr lang="en-US"/>
              <a:pPr/>
              <a:t>25</a:t>
            </a:fld>
            <a:endParaRPr lang="en-US"/>
          </a:p>
        </p:txBody>
      </p:sp>
      <p:sp>
        <p:nvSpPr>
          <p:cNvPr id="103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5DBC3-466F-4121-A05D-CE0D45816D5F}" type="slidenum">
              <a:rPr lang="en-US"/>
              <a:pPr/>
              <a:t>26</a:t>
            </a:fld>
            <a:endParaRPr lang="en-US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96FD3-EC9D-4522-9F17-22FCE1B80FC3}" type="slidenum">
              <a:rPr lang="en-US"/>
              <a:pPr/>
              <a:t>27</a:t>
            </a:fld>
            <a:endParaRPr 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EBE8C-E14A-4254-8C5C-D3D2CD49664A}" type="slidenum">
              <a:rPr lang="en-US"/>
              <a:pPr/>
              <a:t>28</a:t>
            </a:fld>
            <a:endParaRPr lang="en-US"/>
          </a:p>
        </p:txBody>
      </p:sp>
      <p:sp>
        <p:nvSpPr>
          <p:cNvPr id="107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C0F69-42B5-4A47-9AEC-D7054FB3047C}" type="slidenum">
              <a:rPr lang="en-US"/>
              <a:pPr/>
              <a:t>29</a:t>
            </a:fld>
            <a:endParaRPr lang="en-US"/>
          </a:p>
        </p:txBody>
      </p:sp>
      <p:sp>
        <p:nvSpPr>
          <p:cNvPr id="109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AE8FA-BFA7-4209-8398-FE02D99D5220}" type="slidenum">
              <a:rPr lang="en-US"/>
              <a:pPr/>
              <a:t>3</a:t>
            </a:fld>
            <a:endParaRPr lang="en-US"/>
          </a:p>
        </p:txBody>
      </p:sp>
      <p:sp>
        <p:nvSpPr>
          <p:cNvPr id="101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3DC583-0A0E-4C4A-9721-DF55A27DA42B}" type="slidenum">
              <a:rPr lang="en-US"/>
              <a:pPr/>
              <a:t>30</a:t>
            </a:fld>
            <a:endParaRPr lang="en-US"/>
          </a:p>
        </p:txBody>
      </p:sp>
      <p:sp>
        <p:nvSpPr>
          <p:cNvPr id="109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E64B8-3A98-4404-87EB-FD8A219FA07E}" type="slidenum">
              <a:rPr lang="en-US"/>
              <a:pPr/>
              <a:t>31</a:t>
            </a:fld>
            <a:endParaRPr lang="en-US"/>
          </a:p>
        </p:txBody>
      </p:sp>
      <p:sp>
        <p:nvSpPr>
          <p:cNvPr id="110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5994DD-4540-4EDA-9BAA-49423921FB7E}" type="slidenum">
              <a:rPr lang="en-US"/>
              <a:pPr/>
              <a:t>32</a:t>
            </a:fld>
            <a:endParaRPr lang="en-US"/>
          </a:p>
        </p:txBody>
      </p:sp>
      <p:sp>
        <p:nvSpPr>
          <p:cNvPr id="110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CE94EE-A2AE-42AE-ABE6-6FF3866D7E95}" type="slidenum">
              <a:rPr lang="en-US"/>
              <a:pPr/>
              <a:t>33</a:t>
            </a:fld>
            <a:endParaRPr lang="en-US"/>
          </a:p>
        </p:txBody>
      </p:sp>
      <p:sp>
        <p:nvSpPr>
          <p:cNvPr id="110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33C8A-C4D6-4728-A761-A193C009692A}" type="slidenum">
              <a:rPr lang="en-US"/>
              <a:pPr/>
              <a:t>34</a:t>
            </a:fld>
            <a:endParaRPr lang="en-US"/>
          </a:p>
        </p:txBody>
      </p:sp>
      <p:sp>
        <p:nvSpPr>
          <p:cNvPr id="109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81B14-0A73-4848-84F6-73D5763C4AF0}" type="slidenum">
              <a:rPr lang="en-US"/>
              <a:pPr/>
              <a:t>35</a:t>
            </a:fld>
            <a:endParaRPr lang="en-US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18DC5-0C4C-4F9C-A29D-79E3B3A7BE89}" type="slidenum">
              <a:rPr lang="en-US"/>
              <a:pPr/>
              <a:t>36</a:t>
            </a:fld>
            <a:endParaRPr lang="en-US"/>
          </a:p>
        </p:txBody>
      </p:sp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AADA9-EC40-4CB2-A38E-95DAB1B87C2D}" type="slidenum">
              <a:rPr lang="en-US"/>
              <a:pPr/>
              <a:t>37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AADA9-EC40-4CB2-A38E-95DAB1B87C2D}" type="slidenum">
              <a:rPr lang="en-US"/>
              <a:pPr/>
              <a:t>38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1AADA9-EC40-4CB2-A38E-95DAB1B87C2D}" type="slidenum">
              <a:rPr lang="en-US"/>
              <a:pPr/>
              <a:t>39</a:t>
            </a:fld>
            <a:endParaRPr lang="en-US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FF98A-CFC3-41AC-B28D-59078EF7AAAE}" type="slidenum">
              <a:rPr lang="en-US"/>
              <a:pPr/>
              <a:t>4</a:t>
            </a:fld>
            <a:endParaRPr lang="en-US"/>
          </a:p>
        </p:txBody>
      </p:sp>
      <p:sp>
        <p:nvSpPr>
          <p:cNvPr id="101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05DAD-AA8A-4687-B0FF-98984ECB6095}" type="slidenum">
              <a:rPr lang="en-US"/>
              <a:pPr/>
              <a:t>41</a:t>
            </a:fld>
            <a:endParaRPr lang="en-US"/>
          </a:p>
        </p:txBody>
      </p:sp>
      <p:sp>
        <p:nvSpPr>
          <p:cNvPr id="103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10448-46FC-42EC-B1EA-B9648A396D7A}" type="slidenum">
              <a:rPr lang="en-US"/>
              <a:pPr/>
              <a:t>42</a:t>
            </a:fld>
            <a:endParaRPr lang="en-US"/>
          </a:p>
        </p:txBody>
      </p:sp>
      <p:sp>
        <p:nvSpPr>
          <p:cNvPr id="110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10448-46FC-42EC-B1EA-B9648A396D7A}" type="slidenum">
              <a:rPr lang="en-US"/>
              <a:pPr/>
              <a:t>43</a:t>
            </a:fld>
            <a:endParaRPr lang="en-US"/>
          </a:p>
        </p:txBody>
      </p:sp>
      <p:sp>
        <p:nvSpPr>
          <p:cNvPr id="110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5CC7C-8774-41C7-8455-38246597C218}" type="slidenum">
              <a:rPr lang="en-US"/>
              <a:pPr/>
              <a:t>44</a:t>
            </a:fld>
            <a:endParaRPr lang="en-US"/>
          </a:p>
        </p:txBody>
      </p:sp>
      <p:sp>
        <p:nvSpPr>
          <p:cNvPr id="112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F530A-D09C-49C4-BD7A-8CBAB3B850C9}" type="slidenum">
              <a:rPr lang="en-US"/>
              <a:pPr/>
              <a:t>45</a:t>
            </a:fld>
            <a:endParaRPr lang="en-US"/>
          </a:p>
        </p:txBody>
      </p:sp>
      <p:sp>
        <p:nvSpPr>
          <p:cNvPr id="112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68593-E0CB-4695-8DD2-93676BD44ECF}" type="slidenum">
              <a:rPr lang="en-US"/>
              <a:pPr/>
              <a:t>46</a:t>
            </a:fld>
            <a:endParaRPr lang="en-US"/>
          </a:p>
        </p:txBody>
      </p:sp>
      <p:sp>
        <p:nvSpPr>
          <p:cNvPr id="112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9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67044-E5CE-4214-8889-DD1E439B65CB}" type="slidenum">
              <a:rPr lang="en-US"/>
              <a:pPr/>
              <a:t>47</a:t>
            </a:fld>
            <a:endParaRPr lang="en-US"/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8131E-C8E8-44D5-9B1A-9A5068B05362}" type="slidenum">
              <a:rPr lang="en-US"/>
              <a:pPr/>
              <a:t>48</a:t>
            </a:fld>
            <a:endParaRPr lang="en-US"/>
          </a:p>
        </p:txBody>
      </p:sp>
      <p:sp>
        <p:nvSpPr>
          <p:cNvPr id="113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D8984-095C-41AF-A517-1A8DDD156C37}" type="slidenum">
              <a:rPr lang="en-US"/>
              <a:pPr/>
              <a:t>49</a:t>
            </a:fld>
            <a:endParaRPr lang="en-US"/>
          </a:p>
        </p:txBody>
      </p:sp>
      <p:sp>
        <p:nvSpPr>
          <p:cNvPr id="111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C8AB0-BB85-4440-9F18-7528A645C9AC}" type="slidenum">
              <a:rPr lang="en-US"/>
              <a:pPr/>
              <a:t>5</a:t>
            </a:fld>
            <a:endParaRPr lang="en-US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031C83-8170-4690-917E-8010908C5DAA}" type="slidenum">
              <a:rPr lang="en-US"/>
              <a:pPr/>
              <a:t>50</a:t>
            </a:fld>
            <a:endParaRPr 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DAAF05-794C-480D-8A28-7A6E63481B73}" type="slidenum">
              <a:rPr lang="en-US"/>
              <a:pPr/>
              <a:t>51</a:t>
            </a:fld>
            <a:endParaRPr lang="en-US"/>
          </a:p>
        </p:txBody>
      </p:sp>
      <p:sp>
        <p:nvSpPr>
          <p:cNvPr id="111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DF9FC1-803F-406C-A10A-5A6C2C7F1EB1}" type="slidenum">
              <a:rPr lang="en-US"/>
              <a:pPr/>
              <a:t>52</a:t>
            </a:fld>
            <a:endParaRPr lang="en-US"/>
          </a:p>
        </p:txBody>
      </p:sp>
      <p:sp>
        <p:nvSpPr>
          <p:cNvPr id="113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A8948-1786-407F-9764-1F3C153957D6}" type="slidenum">
              <a:rPr lang="en-US"/>
              <a:pPr/>
              <a:t>53</a:t>
            </a:fld>
            <a:endParaRPr lang="en-US"/>
          </a:p>
        </p:txBody>
      </p:sp>
      <p:sp>
        <p:nvSpPr>
          <p:cNvPr id="103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A8B93-3A3B-4B33-B8DC-8402648E655A}" type="slidenum">
              <a:rPr lang="en-US"/>
              <a:pPr/>
              <a:t>54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36095-3B60-420B-A1FF-145D694917EB}" type="slidenum">
              <a:rPr lang="en-US"/>
              <a:pPr/>
              <a:t>55</a:t>
            </a:fld>
            <a:endParaRPr lang="en-US"/>
          </a:p>
        </p:txBody>
      </p:sp>
      <p:sp>
        <p:nvSpPr>
          <p:cNvPr id="104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5CF1C-6B37-4254-B020-E1B2C8C64F8D}" type="slidenum">
              <a:rPr lang="en-US"/>
              <a:pPr/>
              <a:t>56</a:t>
            </a:fld>
            <a:endParaRPr lang="en-US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BAB3B-9EE0-4C98-AA12-83140F1AFAC3}" type="slidenum">
              <a:rPr lang="en-US"/>
              <a:pPr/>
              <a:t>57</a:t>
            </a:fld>
            <a:endParaRPr lang="en-US"/>
          </a:p>
        </p:txBody>
      </p:sp>
      <p:sp>
        <p:nvSpPr>
          <p:cNvPr id="104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18A7B-7257-46A5-875D-341607DBABCF}" type="slidenum">
              <a:rPr lang="en-US"/>
              <a:pPr/>
              <a:t>58</a:t>
            </a:fld>
            <a:endParaRPr lang="en-US"/>
          </a:p>
        </p:txBody>
      </p:sp>
      <p:sp>
        <p:nvSpPr>
          <p:cNvPr id="104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181B14-0A73-4848-84F6-73D5763C4AF0}" type="slidenum">
              <a:rPr lang="en-US"/>
              <a:pPr/>
              <a:t>59</a:t>
            </a:fld>
            <a:endParaRPr lang="en-US"/>
          </a:p>
        </p:txBody>
      </p:sp>
      <p:sp>
        <p:nvSpPr>
          <p:cNvPr id="108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CAFB3-1662-4682-9145-C6748C2C24DA}" type="slidenum">
              <a:rPr lang="en-US"/>
              <a:pPr/>
              <a:t>6</a:t>
            </a:fld>
            <a:endParaRPr lang="en-US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6F6FA-F134-49AA-81E0-D4F2BC93F141}" type="slidenum">
              <a:rPr lang="en-US"/>
              <a:pPr/>
              <a:t>60</a:t>
            </a:fld>
            <a:endParaRPr lang="en-US"/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CA089A-4D28-4677-B51E-FB603510BE86}" type="slidenum">
              <a:rPr lang="en-US"/>
              <a:pPr/>
              <a:t>61</a:t>
            </a:fld>
            <a:endParaRPr lang="en-US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4131F-E178-40F2-9531-A475C63FB13D}" type="slidenum">
              <a:rPr lang="en-US"/>
              <a:pPr/>
              <a:t>62</a:t>
            </a:fld>
            <a:endParaRPr lang="en-US"/>
          </a:p>
        </p:txBody>
      </p:sp>
      <p:sp>
        <p:nvSpPr>
          <p:cNvPr id="104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97887-42FC-4DC5-BCA1-C9138DC99A08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4BDF0E-5FC0-4C85-9242-7699F3C9D1E6}" type="slidenum">
              <a:rPr lang="en-US"/>
              <a:pPr/>
              <a:t>64</a:t>
            </a:fld>
            <a:endParaRPr lang="en-US"/>
          </a:p>
        </p:txBody>
      </p:sp>
      <p:sp>
        <p:nvSpPr>
          <p:cNvPr id="104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338E23-E2C3-457C-A5F8-83C3D13E147F}" type="slidenum">
              <a:rPr lang="en-US"/>
              <a:pPr/>
              <a:t>65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C1006-D13A-4273-8108-FAF3ED0C24CF}" type="slidenum">
              <a:rPr lang="en-US"/>
              <a:pPr/>
              <a:t>66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D5813-8685-4B32-8133-AA11E651EA27}" type="slidenum">
              <a:rPr lang="en-US"/>
              <a:pPr/>
              <a:t>67</a:t>
            </a:fld>
            <a:endParaRPr lang="en-US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B17FC-FE39-48FF-B5AB-30805340BF20}" type="slidenum">
              <a:rPr lang="en-US"/>
              <a:pPr/>
              <a:t>68</a:t>
            </a:fld>
            <a:endParaRPr lang="en-US"/>
          </a:p>
        </p:txBody>
      </p:sp>
      <p:sp>
        <p:nvSpPr>
          <p:cNvPr id="105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CD4D1-8CD3-43C2-BA38-A6B78DE0D288}" type="slidenum">
              <a:rPr lang="en-US"/>
              <a:pPr/>
              <a:t>69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5BE03-739C-471E-9E61-645EAD529E63}" type="slidenum">
              <a:rPr lang="en-US"/>
              <a:pPr/>
              <a:t>7</a:t>
            </a:fld>
            <a:endParaRPr lang="en-US"/>
          </a:p>
        </p:txBody>
      </p:sp>
      <p:sp>
        <p:nvSpPr>
          <p:cNvPr id="102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5A6EA-FBEA-4042-9ED7-DCD3A088EB95}" type="slidenum">
              <a:rPr lang="en-US"/>
              <a:pPr/>
              <a:t>70</a:t>
            </a:fld>
            <a:endParaRPr lang="en-US"/>
          </a:p>
        </p:txBody>
      </p:sp>
      <p:sp>
        <p:nvSpPr>
          <p:cNvPr id="91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016" y="4559247"/>
            <a:ext cx="5367494" cy="4319549"/>
          </a:xfrm>
        </p:spPr>
        <p:txBody>
          <a:bodyPr/>
          <a:lstStyle/>
          <a:p>
            <a:pPr defTabSz="932535"/>
            <a:r>
              <a:rPr lang="en-US" dirty="0"/>
              <a:t>Before going into some specific proof systems, let us</a:t>
            </a:r>
          </a:p>
          <a:p>
            <a:pPr defTabSz="932535"/>
            <a:r>
              <a:rPr lang="en-US" dirty="0"/>
              <a:t>define some important special syntactic forms of</a:t>
            </a:r>
          </a:p>
          <a:p>
            <a:pPr defTabSz="932535"/>
            <a:r>
              <a:rPr lang="en-US" dirty="0"/>
              <a:t>sentences in propositional logic.</a:t>
            </a: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E335A-4AA4-40F9-96D1-5331CA9DBB1A}" type="slidenum">
              <a:rPr lang="en-US"/>
              <a:pPr/>
              <a:t>71</a:t>
            </a:fld>
            <a:endParaRPr lang="en-US"/>
          </a:p>
        </p:txBody>
      </p:sp>
      <p:sp>
        <p:nvSpPr>
          <p:cNvPr id="105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A5367-320F-4462-BF3B-6A8277EDBCAE}" type="slidenum">
              <a:rPr lang="en-US"/>
              <a:pPr/>
              <a:t>8</a:t>
            </a:fld>
            <a:endParaRPr lang="en-US"/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3A9DC-E097-4A9E-8692-9F97BACAC3F9}" type="slidenum">
              <a:rPr lang="en-US"/>
              <a:pPr/>
              <a:t>9</a:t>
            </a:fld>
            <a:endParaRPr lang="en-US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A71D-AEE5-4F18-A361-E7C0A1042A94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57286-03F0-4F54-8A43-4BCEC5233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3E4E-EDE7-419D-87F3-9F3C5CD5BB65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F4D5D-2B91-4E2D-A3F6-87CFDA862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96A3-94F1-4CBE-B6FC-5C82521CB57A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0D777-1934-4AD8-92F6-1A83F42E0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A3522-9C75-4A20-BE88-4C0B56812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364B0DE4-D9AF-4CBE-B405-62B9E1847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306513"/>
            <a:ext cx="4495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306513"/>
            <a:ext cx="44958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67500"/>
            <a:ext cx="57912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 Daniel S. Weld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B726B8B6-B4C3-492B-A75C-39BB0C049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819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DF1F9-C70F-4335-8A8E-DB703CDFCD4C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8192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8192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993F-381E-4CBE-8C84-A5419FE91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68D8-FF1C-4835-A7E8-C13C0DDB0EDD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AB8-3D43-4A2D-9844-A10EFFA32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9023-4D6C-4C7E-84F2-365D05399DA4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7F4A7-4EAE-4FA8-B70F-E7C484237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AA87-A1A8-4309-BBB5-4CBA7C75BB91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452-1E11-48A4-870F-7E1783312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02CF-F115-490C-BD3C-4FE75B9B8F9D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37C-1432-4334-98BB-367C92DF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22D4F-CDE3-47D5-BD04-C4F450724CF9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2645-8B56-4852-82E7-C6AA3226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15FB-EC8F-4E9C-B68B-A4F4D8C96B30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E278-C512-4BF1-B229-E9FA0029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4EAB9-F80C-4578-976C-38E9A5E6A63D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37E2D-1382-473A-AF52-90F9DA151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4EA966-35E4-46D8-B2A3-866DA46FF4B2}" type="datetimeFigureOut">
              <a:rPr lang="en-US"/>
              <a:pPr>
                <a:defRPr/>
              </a:pPr>
              <a:t>4/20/2012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7A72267-4B42-494E-BB38-B723FB648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4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3410"/>
            <a:ext cx="7772400" cy="1470025"/>
          </a:xfrm>
        </p:spPr>
        <p:txBody>
          <a:bodyPr/>
          <a:lstStyle/>
          <a:p>
            <a:r>
              <a:rPr lang="en-US" dirty="0" smtClean="0"/>
              <a:t>CSE 473 Propositional Logic</a:t>
            </a:r>
            <a:br>
              <a:rPr lang="en-US" dirty="0" smtClean="0"/>
            </a:br>
            <a:r>
              <a:rPr lang="en-US" dirty="0" smtClean="0"/>
              <a:t>SAT Algorithms</a:t>
            </a:r>
            <a:endParaRPr lang="en-US" dirty="0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61930" y="1903435"/>
            <a:ext cx="714333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Dan Weld</a:t>
            </a:r>
          </a:p>
          <a:p>
            <a:r>
              <a:rPr lang="en-US" sz="2400" dirty="0" smtClean="0"/>
              <a:t>(With some slides from Mausam, Stuart Russell, Dieter Fox, Henry </a:t>
            </a:r>
            <a:r>
              <a:rPr lang="en-US" sz="2400" dirty="0" smtClean="0"/>
              <a:t>Kautz, Min-Yen Kan…)</a:t>
            </a:r>
            <a:endParaRPr lang="en-US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114330" y="4235505"/>
            <a:ext cx="714333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Irrationally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held truths may be more harmful than reasoned errors.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Thomas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Huxley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(1825-1895) 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6F23-F005-4B49-A037-E4D13E347FAD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 err="1">
                <a:ea typeface="宋体" pitchFamily="2" charset="-122"/>
              </a:rPr>
              <a:t>Wumpus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World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55130"/>
            <a:ext cx="8001000" cy="4525963"/>
          </a:xfrm>
        </p:spPr>
        <p:txBody>
          <a:bodyPr/>
          <a:lstStyle/>
          <a:p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P</a:t>
            </a:r>
            <a:r>
              <a:rPr lang="en-US" altLang="zh-CN" sz="2000" dirty="0">
                <a:solidFill>
                  <a:schemeClr val="accent2"/>
                </a:solidFill>
                <a:ea typeface="宋体" pitchFamily="2" charset="-122"/>
              </a:rPr>
              <a:t>erformance measure</a:t>
            </a:r>
          </a:p>
          <a:p>
            <a:pPr lvl="1"/>
            <a:r>
              <a:rPr lang="en-US" altLang="zh-CN" sz="1800" dirty="0">
                <a:ea typeface="宋体" pitchFamily="2" charset="-122"/>
              </a:rPr>
              <a:t>Gold: +1000, death: -1000</a:t>
            </a:r>
          </a:p>
          <a:p>
            <a:pPr lvl="1"/>
            <a:r>
              <a:rPr lang="en-US" altLang="zh-CN" sz="1800" dirty="0">
                <a:ea typeface="宋体" pitchFamily="2" charset="-122"/>
              </a:rPr>
              <a:t>-1 per step, -10 for using the arrow</a:t>
            </a:r>
          </a:p>
          <a:p>
            <a:pPr lvl="4"/>
            <a:endParaRPr lang="en-US" altLang="zh-CN" sz="1400" dirty="0">
              <a:ea typeface="宋体" pitchFamily="2" charset="-122"/>
            </a:endParaRPr>
          </a:p>
          <a:p>
            <a:r>
              <a:rPr lang="en-US" altLang="zh-CN" sz="2000" dirty="0" smtClean="0">
                <a:solidFill>
                  <a:srgbClr val="FF0000"/>
                </a:solidFill>
                <a:ea typeface="宋体" pitchFamily="2" charset="-122"/>
              </a:rPr>
              <a:t>E</a:t>
            </a:r>
            <a:r>
              <a:rPr lang="en-US" altLang="zh-CN" sz="2000" dirty="0" smtClean="0">
                <a:solidFill>
                  <a:schemeClr val="accent2"/>
                </a:solidFill>
                <a:ea typeface="宋体" pitchFamily="2" charset="-122"/>
              </a:rPr>
              <a:t>nvironment</a:t>
            </a:r>
            <a:endParaRPr lang="en-US" altLang="zh-CN" sz="2000" dirty="0">
              <a:ea typeface="宋体" pitchFamily="2" charset="-122"/>
            </a:endParaRPr>
          </a:p>
          <a:p>
            <a:pPr lvl="1"/>
            <a:r>
              <a:rPr lang="en-US" altLang="zh-CN" sz="1800" dirty="0">
                <a:ea typeface="宋体" pitchFamily="2" charset="-122"/>
              </a:rPr>
              <a:t>Squares adjacent to </a:t>
            </a:r>
            <a:r>
              <a:rPr lang="en-US" altLang="zh-CN" sz="1800" dirty="0" err="1">
                <a:ea typeface="宋体" pitchFamily="2" charset="-122"/>
              </a:rPr>
              <a:t>wumpus</a:t>
            </a:r>
            <a:r>
              <a:rPr lang="en-US" altLang="zh-CN" sz="1800" dirty="0">
                <a:ea typeface="宋体" pitchFamily="2" charset="-122"/>
              </a:rPr>
              <a:t> are </a:t>
            </a:r>
            <a:r>
              <a:rPr lang="en-US" altLang="zh-CN" sz="1800" dirty="0" smtClean="0">
                <a:ea typeface="宋体" pitchFamily="2" charset="-122"/>
              </a:rPr>
              <a:t>smelly</a:t>
            </a:r>
            <a:endParaRPr lang="en-US" altLang="zh-CN" sz="1800" dirty="0">
              <a:ea typeface="宋体" pitchFamily="2" charset="-122"/>
            </a:endParaRPr>
          </a:p>
          <a:p>
            <a:pPr lvl="1"/>
            <a:r>
              <a:rPr lang="en-US" altLang="zh-CN" sz="1800" dirty="0">
                <a:ea typeface="宋体" pitchFamily="2" charset="-122"/>
              </a:rPr>
              <a:t>Squares adjacent to pit are </a:t>
            </a:r>
            <a:r>
              <a:rPr lang="en-US" altLang="zh-CN" sz="1800" dirty="0" smtClean="0">
                <a:ea typeface="宋体" pitchFamily="2" charset="-122"/>
              </a:rPr>
              <a:t>breezy</a:t>
            </a:r>
            <a:endParaRPr lang="en-US" altLang="zh-CN" sz="1800" dirty="0">
              <a:ea typeface="宋体" pitchFamily="2" charset="-122"/>
            </a:endParaRPr>
          </a:p>
          <a:p>
            <a:pPr lvl="1"/>
            <a:r>
              <a:rPr lang="en-US" altLang="zh-CN" sz="1800" dirty="0">
                <a:ea typeface="宋体" pitchFamily="2" charset="-122"/>
              </a:rPr>
              <a:t>Glitter </a:t>
            </a:r>
            <a:r>
              <a:rPr lang="en-US" altLang="zh-CN" sz="1800" dirty="0" err="1">
                <a:ea typeface="宋体" pitchFamily="2" charset="-122"/>
              </a:rPr>
              <a:t>iff</a:t>
            </a:r>
            <a:r>
              <a:rPr lang="en-US" altLang="zh-CN" sz="1800" dirty="0">
                <a:ea typeface="宋体" pitchFamily="2" charset="-122"/>
              </a:rPr>
              <a:t> gold is in the same </a:t>
            </a:r>
            <a:r>
              <a:rPr lang="en-US" altLang="zh-CN" sz="1800" dirty="0" smtClean="0">
                <a:ea typeface="宋体" pitchFamily="2" charset="-122"/>
              </a:rPr>
              <a:t>square</a:t>
            </a:r>
            <a:endParaRPr lang="en-US" altLang="zh-CN" sz="1800" dirty="0">
              <a:ea typeface="宋体" pitchFamily="2" charset="-122"/>
            </a:endParaRPr>
          </a:p>
          <a:p>
            <a:pPr lvl="1"/>
            <a:r>
              <a:rPr lang="en-US" altLang="zh-CN" sz="1800" dirty="0">
                <a:ea typeface="宋体" pitchFamily="2" charset="-122"/>
              </a:rPr>
              <a:t>Shooting kills </a:t>
            </a:r>
            <a:r>
              <a:rPr lang="en-US" altLang="zh-CN" sz="1800" dirty="0" err="1">
                <a:ea typeface="宋体" pitchFamily="2" charset="-122"/>
              </a:rPr>
              <a:t>wumpus</a:t>
            </a:r>
            <a:r>
              <a:rPr lang="en-US" altLang="zh-CN" sz="1800" dirty="0">
                <a:ea typeface="宋体" pitchFamily="2" charset="-122"/>
              </a:rPr>
              <a:t> if you are facing </a:t>
            </a:r>
            <a:r>
              <a:rPr lang="en-US" altLang="zh-CN" sz="1800" dirty="0" smtClean="0">
                <a:ea typeface="宋体" pitchFamily="2" charset="-122"/>
              </a:rPr>
              <a:t>it</a:t>
            </a:r>
            <a:endParaRPr lang="en-US" altLang="zh-CN" sz="1800" dirty="0">
              <a:ea typeface="宋体" pitchFamily="2" charset="-122"/>
            </a:endParaRPr>
          </a:p>
          <a:p>
            <a:pPr lvl="1"/>
            <a:r>
              <a:rPr lang="en-US" altLang="zh-CN" sz="1800" dirty="0">
                <a:ea typeface="宋体" pitchFamily="2" charset="-122"/>
              </a:rPr>
              <a:t>Shooting uses up the only </a:t>
            </a:r>
            <a:r>
              <a:rPr lang="en-US" altLang="zh-CN" sz="1800" dirty="0" smtClean="0">
                <a:ea typeface="宋体" pitchFamily="2" charset="-122"/>
              </a:rPr>
              <a:t>arrow</a:t>
            </a:r>
            <a:endParaRPr lang="en-US" altLang="zh-CN" sz="1800" dirty="0">
              <a:ea typeface="宋体" pitchFamily="2" charset="-122"/>
            </a:endParaRPr>
          </a:p>
          <a:p>
            <a:pPr lvl="1"/>
            <a:r>
              <a:rPr lang="en-US" altLang="zh-CN" sz="1800" dirty="0">
                <a:ea typeface="宋体" pitchFamily="2" charset="-122"/>
              </a:rPr>
              <a:t>Grabbing picks up gold if in same </a:t>
            </a:r>
            <a:r>
              <a:rPr lang="en-US" altLang="zh-CN" sz="1800" dirty="0" smtClean="0">
                <a:ea typeface="宋体" pitchFamily="2" charset="-122"/>
              </a:rPr>
              <a:t>square</a:t>
            </a:r>
            <a:endParaRPr lang="en-US" altLang="zh-CN" sz="1800" dirty="0">
              <a:ea typeface="宋体" pitchFamily="2" charset="-122"/>
            </a:endParaRPr>
          </a:p>
          <a:p>
            <a:pPr lvl="1"/>
            <a:r>
              <a:rPr lang="en-US" altLang="zh-CN" sz="1800" dirty="0">
                <a:ea typeface="宋体" pitchFamily="2" charset="-122"/>
              </a:rPr>
              <a:t>Releasing drops the gold in same </a:t>
            </a:r>
            <a:r>
              <a:rPr lang="en-US" altLang="zh-CN" sz="1800" dirty="0" smtClean="0">
                <a:ea typeface="宋体" pitchFamily="2" charset="-122"/>
              </a:rPr>
              <a:t>square</a:t>
            </a:r>
            <a:endParaRPr lang="en-US" altLang="zh-CN" sz="1800" dirty="0">
              <a:ea typeface="宋体" pitchFamily="2" charset="-122"/>
            </a:endParaRPr>
          </a:p>
          <a:p>
            <a:pPr lvl="4"/>
            <a:endParaRPr lang="en-US" altLang="zh-CN" sz="1400" dirty="0">
              <a:ea typeface="宋体" pitchFamily="2" charset="-122"/>
            </a:endParaRPr>
          </a:p>
          <a:p>
            <a:r>
              <a:rPr lang="en-US" altLang="zh-CN" sz="2000" dirty="0">
                <a:solidFill>
                  <a:schemeClr val="accent2"/>
                </a:solidFill>
                <a:ea typeface="宋体" pitchFamily="2" charset="-122"/>
              </a:rPr>
              <a:t>Sensors:</a:t>
            </a:r>
            <a:r>
              <a:rPr lang="en-US" altLang="zh-CN" sz="2000" dirty="0">
                <a:ea typeface="宋体" pitchFamily="2" charset="-122"/>
              </a:rPr>
              <a:t> Stench, Breeze, Glitter, Bump, </a:t>
            </a:r>
            <a:r>
              <a:rPr lang="en-US" altLang="zh-CN" sz="2000" dirty="0" smtClean="0">
                <a:ea typeface="宋体" pitchFamily="2" charset="-122"/>
              </a:rPr>
              <a:t>Scream</a:t>
            </a:r>
            <a:endParaRPr lang="en-US" altLang="zh-CN" sz="2000" dirty="0">
              <a:ea typeface="宋体" pitchFamily="2" charset="-122"/>
            </a:endParaRPr>
          </a:p>
          <a:p>
            <a:r>
              <a:rPr lang="en-US" altLang="zh-CN" sz="2000" dirty="0">
                <a:solidFill>
                  <a:schemeClr val="accent2"/>
                </a:solidFill>
                <a:ea typeface="宋体" pitchFamily="2" charset="-122"/>
              </a:rPr>
              <a:t>Actuators:</a:t>
            </a:r>
            <a:r>
              <a:rPr lang="en-US" altLang="zh-CN" sz="2000" dirty="0">
                <a:ea typeface="宋体" pitchFamily="2" charset="-122"/>
              </a:rPr>
              <a:t> Left turn, Right turn, Forward, Grab, Release, </a:t>
            </a:r>
            <a:r>
              <a:rPr lang="en-US" altLang="zh-CN" sz="2000" dirty="0" smtClean="0">
                <a:ea typeface="宋体" pitchFamily="2" charset="-122"/>
              </a:rPr>
              <a:t>Shoot</a:t>
            </a:r>
            <a:endParaRPr lang="en-US" altLang="zh-CN" sz="2000" dirty="0">
              <a:ea typeface="宋体" pitchFamily="2" charset="-122"/>
            </a:endParaRPr>
          </a:p>
        </p:txBody>
      </p:sp>
      <p:pic>
        <p:nvPicPr>
          <p:cNvPr id="7173" name="Picture 5" descr="wumpus-worl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057400"/>
            <a:ext cx="2771775" cy="271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99C3-C7FF-428E-A558-EE0957FAD238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Exploring a wumpus world</a:t>
            </a:r>
          </a:p>
        </p:txBody>
      </p:sp>
      <p:pic>
        <p:nvPicPr>
          <p:cNvPr id="9220" name="Picture 4" descr="wumpus-seq0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371600" y="3541713"/>
            <a:ext cx="4410075" cy="1625600"/>
            <a:chOff x="864" y="2231"/>
            <a:chExt cx="2778" cy="1024"/>
          </a:xfrm>
        </p:grpSpPr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2208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2640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3024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3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446" y="29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4</a:t>
              </a:r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766" y="26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1766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1200" y="2400"/>
              <a:ext cx="1056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Text Box 14"/>
            <p:cNvSpPr txBox="1">
              <a:spLocks noChangeArrowheads="1"/>
            </p:cNvSpPr>
            <p:nvPr/>
          </p:nvSpPr>
          <p:spPr bwMode="auto">
            <a:xfrm>
              <a:off x="864" y="302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[1,2]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51C8-15E2-43A8-B98A-8B6D2820EF7F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Exploring a wumpus world</a:t>
            </a:r>
          </a:p>
        </p:txBody>
      </p:sp>
      <p:pic>
        <p:nvPicPr>
          <p:cNvPr id="81924" name="Picture 4" descr="wumpus-seq1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371600" y="3541713"/>
            <a:ext cx="4410075" cy="1625600"/>
            <a:chOff x="864" y="2231"/>
            <a:chExt cx="2778" cy="1024"/>
          </a:xfrm>
        </p:grpSpPr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2208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1927" name="Text Box 7"/>
            <p:cNvSpPr txBox="1">
              <a:spLocks noChangeArrowheads="1"/>
            </p:cNvSpPr>
            <p:nvPr/>
          </p:nvSpPr>
          <p:spPr bwMode="auto">
            <a:xfrm>
              <a:off x="2640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1928" name="Text Box 8"/>
            <p:cNvSpPr txBox="1">
              <a:spLocks noChangeArrowheads="1"/>
            </p:cNvSpPr>
            <p:nvPr/>
          </p:nvSpPr>
          <p:spPr bwMode="auto">
            <a:xfrm>
              <a:off x="3024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3</a:t>
              </a:r>
            </a:p>
          </p:txBody>
        </p:sp>
        <p:sp>
          <p:nvSpPr>
            <p:cNvPr id="81929" name="Text Box 9"/>
            <p:cNvSpPr txBox="1">
              <a:spLocks noChangeArrowheads="1"/>
            </p:cNvSpPr>
            <p:nvPr/>
          </p:nvSpPr>
          <p:spPr bwMode="auto">
            <a:xfrm>
              <a:off x="3446" y="29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4</a:t>
              </a:r>
            </a:p>
          </p:txBody>
        </p:sp>
        <p:sp>
          <p:nvSpPr>
            <p:cNvPr id="81930" name="Text Box 10"/>
            <p:cNvSpPr txBox="1">
              <a:spLocks noChangeArrowheads="1"/>
            </p:cNvSpPr>
            <p:nvPr/>
          </p:nvSpPr>
          <p:spPr bwMode="auto">
            <a:xfrm>
              <a:off x="1766" y="26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1931" name="Text Box 11"/>
            <p:cNvSpPr txBox="1">
              <a:spLocks noChangeArrowheads="1"/>
            </p:cNvSpPr>
            <p:nvPr/>
          </p:nvSpPr>
          <p:spPr bwMode="auto">
            <a:xfrm>
              <a:off x="1766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1932" name="Line 12"/>
            <p:cNvSpPr>
              <a:spLocks noChangeShapeType="1"/>
            </p:cNvSpPr>
            <p:nvPr/>
          </p:nvSpPr>
          <p:spPr bwMode="auto">
            <a:xfrm flipV="1">
              <a:off x="1200" y="2400"/>
              <a:ext cx="1056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Text Box 13"/>
            <p:cNvSpPr txBox="1">
              <a:spLocks noChangeArrowheads="1"/>
            </p:cNvSpPr>
            <p:nvPr/>
          </p:nvSpPr>
          <p:spPr bwMode="auto">
            <a:xfrm>
              <a:off x="864" y="302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[1,2]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64FB-C501-4FB4-AB10-E8E6CA9894A8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Exploring a wumpus world</a:t>
            </a:r>
          </a:p>
        </p:txBody>
      </p:sp>
      <p:pic>
        <p:nvPicPr>
          <p:cNvPr id="83971" name="Picture 3" descr="wumpus-seq2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3541713"/>
            <a:ext cx="4410075" cy="1625600"/>
            <a:chOff x="864" y="2231"/>
            <a:chExt cx="2778" cy="1024"/>
          </a:xfrm>
        </p:grpSpPr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2208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2640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3975" name="Text Box 7"/>
            <p:cNvSpPr txBox="1">
              <a:spLocks noChangeArrowheads="1"/>
            </p:cNvSpPr>
            <p:nvPr/>
          </p:nvSpPr>
          <p:spPr bwMode="auto">
            <a:xfrm>
              <a:off x="3024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3</a:t>
              </a:r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3446" y="29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4</a:t>
              </a:r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1766" y="26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1766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3979" name="Line 11"/>
            <p:cNvSpPr>
              <a:spLocks noChangeShapeType="1"/>
            </p:cNvSpPr>
            <p:nvPr/>
          </p:nvSpPr>
          <p:spPr bwMode="auto">
            <a:xfrm flipV="1">
              <a:off x="1200" y="2400"/>
              <a:ext cx="1056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980" name="Text Box 12"/>
            <p:cNvSpPr txBox="1">
              <a:spLocks noChangeArrowheads="1"/>
            </p:cNvSpPr>
            <p:nvPr/>
          </p:nvSpPr>
          <p:spPr bwMode="auto">
            <a:xfrm>
              <a:off x="864" y="302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[1,2]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A5D3B-719B-4682-B2EB-8E6201F2CB47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Exploring a wumpus world</a:t>
            </a:r>
          </a:p>
        </p:txBody>
      </p:sp>
      <p:pic>
        <p:nvPicPr>
          <p:cNvPr id="84995" name="Picture 3" descr="wumpus-seq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3541713"/>
            <a:ext cx="4410075" cy="1625600"/>
            <a:chOff x="864" y="2231"/>
            <a:chExt cx="2778" cy="1024"/>
          </a:xfrm>
        </p:grpSpPr>
        <p:sp>
          <p:nvSpPr>
            <p:cNvPr id="84997" name="Text Box 5"/>
            <p:cNvSpPr txBox="1">
              <a:spLocks noChangeArrowheads="1"/>
            </p:cNvSpPr>
            <p:nvPr/>
          </p:nvSpPr>
          <p:spPr bwMode="auto">
            <a:xfrm>
              <a:off x="2208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4998" name="Text Box 6"/>
            <p:cNvSpPr txBox="1">
              <a:spLocks noChangeArrowheads="1"/>
            </p:cNvSpPr>
            <p:nvPr/>
          </p:nvSpPr>
          <p:spPr bwMode="auto">
            <a:xfrm>
              <a:off x="2640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4999" name="Text Box 7"/>
            <p:cNvSpPr txBox="1">
              <a:spLocks noChangeArrowheads="1"/>
            </p:cNvSpPr>
            <p:nvPr/>
          </p:nvSpPr>
          <p:spPr bwMode="auto">
            <a:xfrm>
              <a:off x="3024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3</a:t>
              </a:r>
            </a:p>
          </p:txBody>
        </p:sp>
        <p:sp>
          <p:nvSpPr>
            <p:cNvPr id="85000" name="Text Box 8"/>
            <p:cNvSpPr txBox="1">
              <a:spLocks noChangeArrowheads="1"/>
            </p:cNvSpPr>
            <p:nvPr/>
          </p:nvSpPr>
          <p:spPr bwMode="auto">
            <a:xfrm>
              <a:off x="3446" y="29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4</a:t>
              </a:r>
            </a:p>
          </p:txBody>
        </p:sp>
        <p:sp>
          <p:nvSpPr>
            <p:cNvPr id="85001" name="Text Box 9"/>
            <p:cNvSpPr txBox="1">
              <a:spLocks noChangeArrowheads="1"/>
            </p:cNvSpPr>
            <p:nvPr/>
          </p:nvSpPr>
          <p:spPr bwMode="auto">
            <a:xfrm>
              <a:off x="1766" y="26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5002" name="Text Box 10"/>
            <p:cNvSpPr txBox="1">
              <a:spLocks noChangeArrowheads="1"/>
            </p:cNvSpPr>
            <p:nvPr/>
          </p:nvSpPr>
          <p:spPr bwMode="auto">
            <a:xfrm>
              <a:off x="1766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 flipV="1">
              <a:off x="1200" y="2400"/>
              <a:ext cx="1056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004" name="Text Box 12"/>
            <p:cNvSpPr txBox="1">
              <a:spLocks noChangeArrowheads="1"/>
            </p:cNvSpPr>
            <p:nvPr/>
          </p:nvSpPr>
          <p:spPr bwMode="auto">
            <a:xfrm>
              <a:off x="864" y="302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[1,2]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D9F46-2E85-4BCA-B75C-1674CA5420B0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Exploring a wumpus world</a:t>
            </a:r>
          </a:p>
        </p:txBody>
      </p:sp>
      <p:pic>
        <p:nvPicPr>
          <p:cNvPr id="86019" name="Picture 3" descr="wumpus-seq4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3541713"/>
            <a:ext cx="4410075" cy="1625600"/>
            <a:chOff x="864" y="2231"/>
            <a:chExt cx="2778" cy="1024"/>
          </a:xfrm>
        </p:grpSpPr>
        <p:sp>
          <p:nvSpPr>
            <p:cNvPr id="86021" name="Text Box 5"/>
            <p:cNvSpPr txBox="1">
              <a:spLocks noChangeArrowheads="1"/>
            </p:cNvSpPr>
            <p:nvPr/>
          </p:nvSpPr>
          <p:spPr bwMode="auto">
            <a:xfrm>
              <a:off x="2208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6022" name="Text Box 6"/>
            <p:cNvSpPr txBox="1">
              <a:spLocks noChangeArrowheads="1"/>
            </p:cNvSpPr>
            <p:nvPr/>
          </p:nvSpPr>
          <p:spPr bwMode="auto">
            <a:xfrm>
              <a:off x="2640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6023" name="Text Box 7"/>
            <p:cNvSpPr txBox="1">
              <a:spLocks noChangeArrowheads="1"/>
            </p:cNvSpPr>
            <p:nvPr/>
          </p:nvSpPr>
          <p:spPr bwMode="auto">
            <a:xfrm>
              <a:off x="3024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3</a:t>
              </a:r>
            </a:p>
          </p:txBody>
        </p:sp>
        <p:sp>
          <p:nvSpPr>
            <p:cNvPr id="86024" name="Text Box 8"/>
            <p:cNvSpPr txBox="1">
              <a:spLocks noChangeArrowheads="1"/>
            </p:cNvSpPr>
            <p:nvPr/>
          </p:nvSpPr>
          <p:spPr bwMode="auto">
            <a:xfrm>
              <a:off x="3446" y="29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4</a:t>
              </a:r>
            </a:p>
          </p:txBody>
        </p:sp>
        <p:sp>
          <p:nvSpPr>
            <p:cNvPr id="86025" name="Text Box 9"/>
            <p:cNvSpPr txBox="1">
              <a:spLocks noChangeArrowheads="1"/>
            </p:cNvSpPr>
            <p:nvPr/>
          </p:nvSpPr>
          <p:spPr bwMode="auto">
            <a:xfrm>
              <a:off x="1766" y="26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6026" name="Text Box 10"/>
            <p:cNvSpPr txBox="1">
              <a:spLocks noChangeArrowheads="1"/>
            </p:cNvSpPr>
            <p:nvPr/>
          </p:nvSpPr>
          <p:spPr bwMode="auto">
            <a:xfrm>
              <a:off x="1766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6027" name="Line 11"/>
            <p:cNvSpPr>
              <a:spLocks noChangeShapeType="1"/>
            </p:cNvSpPr>
            <p:nvPr/>
          </p:nvSpPr>
          <p:spPr bwMode="auto">
            <a:xfrm flipV="1">
              <a:off x="1200" y="2400"/>
              <a:ext cx="1056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028" name="Text Box 12"/>
            <p:cNvSpPr txBox="1">
              <a:spLocks noChangeArrowheads="1"/>
            </p:cNvSpPr>
            <p:nvPr/>
          </p:nvSpPr>
          <p:spPr bwMode="auto">
            <a:xfrm>
              <a:off x="864" y="302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[1,2]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DA4EC-E5A0-4FAC-9CAC-4E443F5A73F5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Exploring a wumpus world</a:t>
            </a:r>
          </a:p>
        </p:txBody>
      </p:sp>
      <p:pic>
        <p:nvPicPr>
          <p:cNvPr id="87043" name="Picture 3" descr="wumpus-seq5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3541713"/>
            <a:ext cx="4410075" cy="1625600"/>
            <a:chOff x="864" y="2231"/>
            <a:chExt cx="2778" cy="1024"/>
          </a:xfrm>
        </p:grpSpPr>
        <p:sp>
          <p:nvSpPr>
            <p:cNvPr id="87045" name="Text Box 5"/>
            <p:cNvSpPr txBox="1">
              <a:spLocks noChangeArrowheads="1"/>
            </p:cNvSpPr>
            <p:nvPr/>
          </p:nvSpPr>
          <p:spPr bwMode="auto">
            <a:xfrm>
              <a:off x="2208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7046" name="Text Box 6"/>
            <p:cNvSpPr txBox="1">
              <a:spLocks noChangeArrowheads="1"/>
            </p:cNvSpPr>
            <p:nvPr/>
          </p:nvSpPr>
          <p:spPr bwMode="auto">
            <a:xfrm>
              <a:off x="2640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7047" name="Text Box 7"/>
            <p:cNvSpPr txBox="1">
              <a:spLocks noChangeArrowheads="1"/>
            </p:cNvSpPr>
            <p:nvPr/>
          </p:nvSpPr>
          <p:spPr bwMode="auto">
            <a:xfrm>
              <a:off x="3024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3</a:t>
              </a:r>
            </a:p>
          </p:txBody>
        </p:sp>
        <p:sp>
          <p:nvSpPr>
            <p:cNvPr id="87048" name="Text Box 8"/>
            <p:cNvSpPr txBox="1">
              <a:spLocks noChangeArrowheads="1"/>
            </p:cNvSpPr>
            <p:nvPr/>
          </p:nvSpPr>
          <p:spPr bwMode="auto">
            <a:xfrm>
              <a:off x="3446" y="29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4</a:t>
              </a:r>
            </a:p>
          </p:txBody>
        </p:sp>
        <p:sp>
          <p:nvSpPr>
            <p:cNvPr id="87049" name="Text Box 9"/>
            <p:cNvSpPr txBox="1">
              <a:spLocks noChangeArrowheads="1"/>
            </p:cNvSpPr>
            <p:nvPr/>
          </p:nvSpPr>
          <p:spPr bwMode="auto">
            <a:xfrm>
              <a:off x="1766" y="26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7050" name="Text Box 10"/>
            <p:cNvSpPr txBox="1">
              <a:spLocks noChangeArrowheads="1"/>
            </p:cNvSpPr>
            <p:nvPr/>
          </p:nvSpPr>
          <p:spPr bwMode="auto">
            <a:xfrm>
              <a:off x="1766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7051" name="Line 11"/>
            <p:cNvSpPr>
              <a:spLocks noChangeShapeType="1"/>
            </p:cNvSpPr>
            <p:nvPr/>
          </p:nvSpPr>
          <p:spPr bwMode="auto">
            <a:xfrm flipV="1">
              <a:off x="1200" y="2400"/>
              <a:ext cx="1056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052" name="Text Box 12"/>
            <p:cNvSpPr txBox="1">
              <a:spLocks noChangeArrowheads="1"/>
            </p:cNvSpPr>
            <p:nvPr/>
          </p:nvSpPr>
          <p:spPr bwMode="auto">
            <a:xfrm>
              <a:off x="864" y="302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[1,2]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327F-EC95-466C-B6DF-D920AC449C21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Exploring a wumpus world</a:t>
            </a:r>
          </a:p>
        </p:txBody>
      </p:sp>
      <p:pic>
        <p:nvPicPr>
          <p:cNvPr id="88067" name="Picture 3" descr="wumpus-seq6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3541713"/>
            <a:ext cx="4410075" cy="1625600"/>
            <a:chOff x="864" y="2231"/>
            <a:chExt cx="2778" cy="1024"/>
          </a:xfrm>
        </p:grpSpPr>
        <p:sp>
          <p:nvSpPr>
            <p:cNvPr id="88069" name="Text Box 5"/>
            <p:cNvSpPr txBox="1">
              <a:spLocks noChangeArrowheads="1"/>
            </p:cNvSpPr>
            <p:nvPr/>
          </p:nvSpPr>
          <p:spPr bwMode="auto">
            <a:xfrm>
              <a:off x="2208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8070" name="Text Box 6"/>
            <p:cNvSpPr txBox="1">
              <a:spLocks noChangeArrowheads="1"/>
            </p:cNvSpPr>
            <p:nvPr/>
          </p:nvSpPr>
          <p:spPr bwMode="auto">
            <a:xfrm>
              <a:off x="2640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8071" name="Text Box 7"/>
            <p:cNvSpPr txBox="1">
              <a:spLocks noChangeArrowheads="1"/>
            </p:cNvSpPr>
            <p:nvPr/>
          </p:nvSpPr>
          <p:spPr bwMode="auto">
            <a:xfrm>
              <a:off x="3024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3</a:t>
              </a:r>
            </a:p>
          </p:txBody>
        </p:sp>
        <p:sp>
          <p:nvSpPr>
            <p:cNvPr id="88072" name="Text Box 8"/>
            <p:cNvSpPr txBox="1">
              <a:spLocks noChangeArrowheads="1"/>
            </p:cNvSpPr>
            <p:nvPr/>
          </p:nvSpPr>
          <p:spPr bwMode="auto">
            <a:xfrm>
              <a:off x="3446" y="29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4</a:t>
              </a:r>
            </a:p>
          </p:txBody>
        </p:sp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1766" y="26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1766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8075" name="Line 11"/>
            <p:cNvSpPr>
              <a:spLocks noChangeShapeType="1"/>
            </p:cNvSpPr>
            <p:nvPr/>
          </p:nvSpPr>
          <p:spPr bwMode="auto">
            <a:xfrm flipV="1">
              <a:off x="1200" y="2400"/>
              <a:ext cx="1056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76" name="Text Box 12"/>
            <p:cNvSpPr txBox="1">
              <a:spLocks noChangeArrowheads="1"/>
            </p:cNvSpPr>
            <p:nvPr/>
          </p:nvSpPr>
          <p:spPr bwMode="auto">
            <a:xfrm>
              <a:off x="864" y="302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[1,2]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333C-EBA4-4A7D-BCF9-1C1C05EE2102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Exploring a wumpus world</a:t>
            </a:r>
          </a:p>
        </p:txBody>
      </p:sp>
      <p:pic>
        <p:nvPicPr>
          <p:cNvPr id="89091" name="Picture 3" descr="wumpus-seq7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25" y="2138363"/>
            <a:ext cx="2571750" cy="2581275"/>
          </a:xfrm>
          <a:prstGeom prst="rect">
            <a:avLst/>
          </a:prstGeom>
          <a:noFill/>
        </p:spPr>
      </p:pic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371600" y="3541713"/>
            <a:ext cx="4410075" cy="1625600"/>
            <a:chOff x="864" y="2231"/>
            <a:chExt cx="2778" cy="1024"/>
          </a:xfrm>
        </p:grpSpPr>
        <p:sp>
          <p:nvSpPr>
            <p:cNvPr id="89092" name="Text Box 4"/>
            <p:cNvSpPr txBox="1">
              <a:spLocks noChangeArrowheads="1"/>
            </p:cNvSpPr>
            <p:nvPr/>
          </p:nvSpPr>
          <p:spPr bwMode="auto">
            <a:xfrm>
              <a:off x="2208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9093" name="Text Box 5"/>
            <p:cNvSpPr txBox="1">
              <a:spLocks noChangeArrowheads="1"/>
            </p:cNvSpPr>
            <p:nvPr/>
          </p:nvSpPr>
          <p:spPr bwMode="auto">
            <a:xfrm>
              <a:off x="2640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9094" name="Text Box 6"/>
            <p:cNvSpPr txBox="1">
              <a:spLocks noChangeArrowheads="1"/>
            </p:cNvSpPr>
            <p:nvPr/>
          </p:nvSpPr>
          <p:spPr bwMode="auto">
            <a:xfrm>
              <a:off x="3024" y="3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3</a:t>
              </a:r>
            </a:p>
          </p:txBody>
        </p:sp>
        <p:sp>
          <p:nvSpPr>
            <p:cNvPr id="89095" name="Text Box 7"/>
            <p:cNvSpPr txBox="1">
              <a:spLocks noChangeArrowheads="1"/>
            </p:cNvSpPr>
            <p:nvPr/>
          </p:nvSpPr>
          <p:spPr bwMode="auto">
            <a:xfrm>
              <a:off x="3446" y="299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4</a:t>
              </a:r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1766" y="261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1</a:t>
              </a:r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766" y="2231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2</a:t>
              </a:r>
            </a:p>
          </p:txBody>
        </p:sp>
        <p:sp>
          <p:nvSpPr>
            <p:cNvPr id="89098" name="Line 10"/>
            <p:cNvSpPr>
              <a:spLocks noChangeShapeType="1"/>
            </p:cNvSpPr>
            <p:nvPr/>
          </p:nvSpPr>
          <p:spPr bwMode="auto">
            <a:xfrm flipV="1">
              <a:off x="1200" y="2400"/>
              <a:ext cx="1056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864" y="3024"/>
              <a:ext cx="4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>
                  <a:ea typeface="宋体" pitchFamily="2" charset="-122"/>
                </a:rPr>
                <a:t>[1,2]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9E3B4-5EBA-4E01-86E1-75968ED7CEC2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04800" y="2895600"/>
            <a:ext cx="7315200" cy="3429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Wumpus world sentences: KB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>
                <a:ea typeface="宋体" pitchFamily="2" charset="-122"/>
              </a:rPr>
              <a:t>Let </a:t>
            </a:r>
            <a:r>
              <a:rPr lang="en-US" altLang="zh-CN" sz="2800" dirty="0" err="1">
                <a:ea typeface="宋体" pitchFamily="2" charset="-122"/>
              </a:rPr>
              <a:t>P</a:t>
            </a:r>
            <a:r>
              <a:rPr lang="en-US" altLang="zh-CN" sz="2800" baseline="-25000" dirty="0" err="1">
                <a:ea typeface="宋体" pitchFamily="2" charset="-122"/>
              </a:rPr>
              <a:t>i,j</a:t>
            </a:r>
            <a:r>
              <a:rPr lang="en-US" altLang="zh-CN" sz="2800" dirty="0">
                <a:ea typeface="宋体" pitchFamily="2" charset="-122"/>
              </a:rPr>
              <a:t> be true if there is a pit in [</a:t>
            </a:r>
            <a:r>
              <a:rPr lang="en-US" altLang="zh-CN" sz="2800" dirty="0" err="1">
                <a:ea typeface="宋体" pitchFamily="2" charset="-122"/>
              </a:rPr>
              <a:t>i</a:t>
            </a:r>
            <a:r>
              <a:rPr lang="en-US" altLang="zh-CN" sz="2800" dirty="0">
                <a:ea typeface="宋体" pitchFamily="2" charset="-122"/>
              </a:rPr>
              <a:t>, j].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>
                <a:ea typeface="宋体" pitchFamily="2" charset="-122"/>
              </a:rPr>
              <a:t>Let </a:t>
            </a:r>
            <a:r>
              <a:rPr lang="en-US" altLang="zh-CN" sz="2800" dirty="0" err="1">
                <a:ea typeface="宋体" pitchFamily="2" charset="-122"/>
              </a:rPr>
              <a:t>B</a:t>
            </a:r>
            <a:r>
              <a:rPr lang="en-US" altLang="zh-CN" sz="2800" baseline="-25000" dirty="0" err="1">
                <a:ea typeface="宋体" pitchFamily="2" charset="-122"/>
              </a:rPr>
              <a:t>i,j</a:t>
            </a:r>
            <a:r>
              <a:rPr lang="en-US" altLang="zh-CN" sz="2800" dirty="0">
                <a:ea typeface="宋体" pitchFamily="2" charset="-122"/>
              </a:rPr>
              <a:t> be true if there is a breeze in [</a:t>
            </a:r>
            <a:r>
              <a:rPr lang="en-US" altLang="zh-CN" sz="2800" dirty="0" err="1">
                <a:ea typeface="宋体" pitchFamily="2" charset="-122"/>
              </a:rPr>
              <a:t>i</a:t>
            </a:r>
            <a:r>
              <a:rPr lang="en-US" altLang="zh-CN" sz="2800" dirty="0">
                <a:ea typeface="宋体" pitchFamily="2" charset="-122"/>
              </a:rPr>
              <a:t>, j].
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dirty="0">
                <a:solidFill>
                  <a:schemeClr val="bg1"/>
                </a:solidFill>
                <a:ea typeface="宋体" pitchFamily="2" charset="-122"/>
              </a:rPr>
              <a:t>KB: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 P</a:t>
            </a:r>
            <a:r>
              <a:rPr lang="en-US" altLang="zh-CN" sz="2400" baseline="-25000" dirty="0">
                <a:solidFill>
                  <a:schemeClr val="bg1"/>
                </a:solidFill>
                <a:ea typeface="宋体" pitchFamily="2" charset="-122"/>
              </a:rPr>
              <a:t>1,1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400" dirty="0" smtClean="0">
                <a:solidFill>
                  <a:schemeClr val="bg1"/>
                </a:solidFill>
                <a:ea typeface="宋体" pitchFamily="2" charset="-122"/>
              </a:rPr>
              <a:t>B</a:t>
            </a:r>
            <a:r>
              <a:rPr lang="en-US" altLang="zh-CN" sz="2400" baseline="-25000" dirty="0" smtClean="0">
                <a:solidFill>
                  <a:schemeClr val="bg1"/>
                </a:solidFill>
                <a:ea typeface="宋体" pitchFamily="2" charset="-122"/>
              </a:rPr>
              <a:t>1,1</a:t>
            </a:r>
            <a:endParaRPr lang="en-US" altLang="zh-CN" sz="2400" dirty="0">
              <a:solidFill>
                <a:schemeClr val="bg1"/>
              </a:solidFill>
              <a:ea typeface="宋体" pitchFamily="2" charset="-122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altLang="zh-CN" sz="1800" dirty="0">
              <a:solidFill>
                <a:schemeClr val="bg1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800" dirty="0" smtClean="0">
                <a:solidFill>
                  <a:schemeClr val="bg1"/>
                </a:solidFill>
                <a:ea typeface="宋体" pitchFamily="2" charset="-122"/>
              </a:rPr>
              <a:t>         "</a:t>
            </a:r>
            <a:r>
              <a:rPr lang="en-US" altLang="zh-CN" sz="2800" dirty="0">
                <a:solidFill>
                  <a:schemeClr val="bg1"/>
                </a:solidFill>
                <a:ea typeface="宋体" pitchFamily="2" charset="-122"/>
              </a:rPr>
              <a:t>Pits cause breezes in adjacent squares</a:t>
            </a:r>
            <a:r>
              <a:rPr lang="en-US" altLang="zh-CN" sz="2800" dirty="0" smtClean="0">
                <a:solidFill>
                  <a:schemeClr val="bg1"/>
                </a:solidFill>
                <a:ea typeface="宋体" pitchFamily="2" charset="-122"/>
              </a:rPr>
              <a:t>"</a:t>
            </a:r>
            <a:endParaRPr lang="en-US" altLang="zh-CN" sz="2800" dirty="0">
              <a:solidFill>
                <a:schemeClr val="bg1"/>
              </a:solidFill>
              <a:ea typeface="宋体" pitchFamily="2" charset="-12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B</a:t>
            </a:r>
            <a:r>
              <a:rPr lang="en-US" altLang="zh-CN" sz="2400" baseline="-25000" dirty="0">
                <a:solidFill>
                  <a:schemeClr val="bg1"/>
                </a:solidFill>
                <a:ea typeface="宋体" pitchFamily="2" charset="-122"/>
              </a:rPr>
              <a:t>1,1  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</a:t>
            </a:r>
            <a:r>
              <a:rPr lang="en-US" altLang="zh-CN" sz="2400" baseline="-25000" dirty="0">
                <a:solidFill>
                  <a:schemeClr val="bg1"/>
                </a:solidFill>
                <a:ea typeface="宋体" pitchFamily="2" charset="-122"/>
              </a:rPr>
              <a:t> 	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(P</a:t>
            </a:r>
            <a:r>
              <a:rPr lang="en-US" altLang="zh-CN" sz="2400" baseline="-25000" dirty="0">
                <a:solidFill>
                  <a:schemeClr val="bg1"/>
                </a:solidFill>
                <a:ea typeface="宋体" pitchFamily="2" charset="-122"/>
              </a:rPr>
              <a:t>1,2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 P</a:t>
            </a:r>
            <a:r>
              <a:rPr lang="en-US" altLang="zh-CN" sz="2400" baseline="-25000" dirty="0">
                <a:solidFill>
                  <a:schemeClr val="bg1"/>
                </a:solidFill>
                <a:ea typeface="宋体" pitchFamily="2" charset="-122"/>
              </a:rPr>
              <a:t>2,1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B</a:t>
            </a:r>
            <a:r>
              <a:rPr lang="en-US" altLang="zh-CN" sz="2400" baseline="-25000" dirty="0">
                <a:solidFill>
                  <a:schemeClr val="bg1"/>
                </a:solidFill>
                <a:ea typeface="宋体" pitchFamily="2" charset="-122"/>
              </a:rPr>
              <a:t>2,1  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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	(P</a:t>
            </a:r>
            <a:r>
              <a:rPr lang="en-US" altLang="zh-CN" sz="2400" baseline="-25000" dirty="0">
                <a:solidFill>
                  <a:schemeClr val="bg1"/>
                </a:solidFill>
                <a:ea typeface="宋体" pitchFamily="2" charset="-122"/>
              </a:rPr>
              <a:t>1,1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 P</a:t>
            </a:r>
            <a:r>
              <a:rPr lang="en-US" altLang="zh-CN" sz="2400" baseline="-25000" dirty="0">
                <a:solidFill>
                  <a:schemeClr val="bg1"/>
                </a:solidFill>
                <a:ea typeface="宋体" pitchFamily="2" charset="-122"/>
              </a:rPr>
              <a:t>2,2 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 P</a:t>
            </a:r>
            <a:r>
              <a:rPr lang="en-US" altLang="zh-CN" sz="2400" baseline="-25000" dirty="0">
                <a:solidFill>
                  <a:schemeClr val="bg1"/>
                </a:solidFill>
                <a:ea typeface="宋体" pitchFamily="2" charset="-122"/>
              </a:rPr>
              <a:t>3,1</a:t>
            </a:r>
            <a:r>
              <a:rPr lang="en-US" altLang="zh-CN" sz="2400" dirty="0">
                <a:solidFill>
                  <a:schemeClr val="bg1"/>
                </a:solidFill>
                <a:ea typeface="宋体" pitchFamily="2" charset="-122"/>
              </a:rPr>
              <a:t>)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/>
          </p:cNvSpPr>
          <p:nvPr/>
        </p:nvSpPr>
        <p:spPr bwMode="auto">
          <a:xfrm>
            <a:off x="457200" y="1219200"/>
            <a:ext cx="8229600" cy="762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100000">
                <a:srgbClr val="00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indent="0" eaLnBrk="1" hangingPunct="1"/>
            <a:r>
              <a:rPr lang="en-US" smtClean="0"/>
              <a:t>Overview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8300"/>
            <a:ext cx="8229600" cy="3543300"/>
          </a:xfrm>
        </p:spPr>
        <p:txBody>
          <a:bodyPr rIns="132080"/>
          <a:lstStyle/>
          <a:p>
            <a:pPr marL="782638" lvl="1" eaLnBrk="1" hangingPunct="1"/>
            <a:r>
              <a:rPr lang="en-US" dirty="0" smtClean="0"/>
              <a:t>Introduction &amp; Agents</a:t>
            </a:r>
          </a:p>
          <a:p>
            <a:pPr marL="782638" lvl="1" eaLnBrk="1" hangingPunct="1"/>
            <a:r>
              <a:rPr lang="en-US" dirty="0" smtClean="0"/>
              <a:t>Search, Heuristics &amp; CSPs</a:t>
            </a:r>
          </a:p>
          <a:p>
            <a:pPr marL="782638" lvl="1" eaLnBrk="1" hangingPunct="1"/>
            <a:r>
              <a:rPr lang="en-US" dirty="0" smtClean="0"/>
              <a:t>Adversarial Search</a:t>
            </a:r>
          </a:p>
          <a:p>
            <a:pPr marL="782638" lvl="1" eaLnBrk="1" hangingPunct="1"/>
            <a:r>
              <a:rPr lang="en-US" b="1" dirty="0" smtClean="0">
                <a:solidFill>
                  <a:srgbClr val="FF0000"/>
                </a:solidFill>
              </a:rPr>
              <a:t>Logical Knowledge Representation</a:t>
            </a:r>
          </a:p>
          <a:p>
            <a:pPr marL="782638" lvl="1" eaLnBrk="1" hangingPunct="1"/>
            <a:r>
              <a:rPr lang="en-US" dirty="0" smtClean="0"/>
              <a:t>Planning &amp; MDPs</a:t>
            </a:r>
          </a:p>
          <a:p>
            <a:pPr marL="782638" lvl="1" eaLnBrk="1" hangingPunct="1"/>
            <a:r>
              <a:rPr lang="en-US" dirty="0" smtClean="0"/>
              <a:t>Reinforcement Learning</a:t>
            </a:r>
          </a:p>
          <a:p>
            <a:pPr marL="782638" lvl="1" eaLnBrk="1" hangingPunct="1"/>
            <a:r>
              <a:rPr lang="en-US" dirty="0" smtClean="0"/>
              <a:t>Uncertainty &amp; Bayesian Networks</a:t>
            </a:r>
          </a:p>
          <a:p>
            <a:pPr marL="782638" lvl="1" eaLnBrk="1" hangingPunct="1"/>
            <a:r>
              <a:rPr lang="en-US" dirty="0" smtClean="0"/>
              <a:t>Machine Learning</a:t>
            </a:r>
          </a:p>
          <a:p>
            <a:pPr marL="782638" lvl="1" eaLnBrk="1" hangingPunct="1"/>
            <a:r>
              <a:rPr lang="en-US" dirty="0" smtClean="0"/>
              <a:t>NLP &amp; Special Topics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50BEE-5377-4AB2-BC95-355D6D1E353C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298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Full Encoding of </a:t>
            </a:r>
            <a:r>
              <a:rPr lang="en-US" altLang="zh-CN" dirty="0" err="1" smtClean="0">
                <a:ea typeface="宋体" pitchFamily="2" charset="-122"/>
              </a:rPr>
              <a:t>Wumpus</a:t>
            </a:r>
            <a:r>
              <a:rPr lang="en-US" altLang="zh-CN" dirty="0" smtClean="0">
                <a:ea typeface="宋体" pitchFamily="2" charset="-122"/>
              </a:rPr>
              <a:t> World 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ea typeface="宋体" pitchFamily="2" charset="-122"/>
              </a:rPr>
              <a:t>In propositional </a:t>
            </a:r>
            <a:r>
              <a:rPr lang="en-US" altLang="zh-CN" sz="2400" dirty="0">
                <a:ea typeface="宋体" pitchFamily="2" charset="-122"/>
              </a:rPr>
              <a:t>logic</a:t>
            </a:r>
            <a:r>
              <a:rPr lang="en-US" altLang="zh-CN" sz="2400" dirty="0" smtClean="0">
                <a:ea typeface="宋体" pitchFamily="2" charset="-122"/>
              </a:rPr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000" dirty="0">
              <a:ea typeface="宋体" pitchFamily="2" charset="-122"/>
              <a:sym typeface="Symbol" pitchFamily="18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P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 err="1">
                <a:ea typeface="宋体" pitchFamily="2" charset="-122"/>
              </a:rPr>
              <a:t>B</a:t>
            </a:r>
            <a:r>
              <a:rPr lang="en-US" altLang="zh-CN" sz="2000" baseline="-25000" dirty="0" err="1">
                <a:ea typeface="宋体" pitchFamily="2" charset="-122"/>
              </a:rPr>
              <a:t>x,y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</a:t>
            </a:r>
            <a:r>
              <a:rPr lang="en-US" altLang="zh-CN" sz="2000" dirty="0">
                <a:ea typeface="宋体" pitchFamily="2" charset="-122"/>
              </a:rPr>
              <a:t> (P</a:t>
            </a:r>
            <a:r>
              <a:rPr lang="en-US" altLang="zh-CN" sz="2000" baseline="-25000" dirty="0">
                <a:ea typeface="宋体" pitchFamily="2" charset="-122"/>
              </a:rPr>
              <a:t>x,y+1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P</a:t>
            </a:r>
            <a:r>
              <a:rPr lang="en-US" altLang="zh-CN" sz="2000" baseline="-25000" dirty="0">
                <a:ea typeface="宋体" pitchFamily="2" charset="-122"/>
              </a:rPr>
              <a:t>x,y-1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P</a:t>
            </a:r>
            <a:r>
              <a:rPr lang="en-US" altLang="zh-CN" sz="2000" baseline="-25000" dirty="0">
                <a:ea typeface="宋体" pitchFamily="2" charset="-122"/>
              </a:rPr>
              <a:t>x+1,y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P</a:t>
            </a:r>
            <a:r>
              <a:rPr lang="en-US" altLang="zh-CN" sz="2000" baseline="-25000" dirty="0">
                <a:ea typeface="宋体" pitchFamily="2" charset="-122"/>
              </a:rPr>
              <a:t>x-1,y</a:t>
            </a:r>
            <a:r>
              <a:rPr lang="en-US" altLang="zh-CN" sz="2000" dirty="0">
                <a:ea typeface="宋体" pitchFamily="2" charset="-122"/>
              </a:rPr>
              <a:t>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 err="1">
                <a:ea typeface="宋体" pitchFamily="2" charset="-122"/>
              </a:rPr>
              <a:t>S</a:t>
            </a:r>
            <a:r>
              <a:rPr lang="en-US" altLang="zh-CN" sz="2000" baseline="-25000" dirty="0" err="1">
                <a:ea typeface="宋体" pitchFamily="2" charset="-122"/>
              </a:rPr>
              <a:t>x,y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</a:t>
            </a:r>
            <a:r>
              <a:rPr lang="en-US" altLang="zh-CN" sz="2000" dirty="0">
                <a:ea typeface="宋体" pitchFamily="2" charset="-122"/>
              </a:rPr>
              <a:t> (W</a:t>
            </a:r>
            <a:r>
              <a:rPr lang="en-US" altLang="zh-CN" sz="2000" baseline="-25000" dirty="0">
                <a:ea typeface="宋体" pitchFamily="2" charset="-122"/>
              </a:rPr>
              <a:t>x,y+1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x,y-1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x+1,y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x-1,y</a:t>
            </a:r>
            <a:r>
              <a:rPr lang="en-US" altLang="zh-CN" sz="2000" dirty="0">
                <a:ea typeface="宋体" pitchFamily="2" charset="-122"/>
              </a:rPr>
              <a:t>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1,2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…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W</a:t>
            </a:r>
            <a:r>
              <a:rPr lang="en-US" altLang="zh-CN" sz="2000" baseline="-25000" dirty="0">
                <a:ea typeface="宋体" pitchFamily="2" charset="-122"/>
              </a:rPr>
              <a:t>4,4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1,2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1,1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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</a:t>
            </a:r>
            <a:r>
              <a:rPr lang="en-US" altLang="zh-CN" sz="2000" dirty="0">
                <a:ea typeface="宋体" pitchFamily="2" charset="-122"/>
              </a:rPr>
              <a:t>W</a:t>
            </a:r>
            <a:r>
              <a:rPr lang="en-US" altLang="zh-CN" sz="2000" baseline="-25000" dirty="0">
                <a:ea typeface="宋体" pitchFamily="2" charset="-122"/>
              </a:rPr>
              <a:t>1,3</a:t>
            </a:r>
            <a:r>
              <a:rPr lang="en-US" altLang="zh-CN" sz="2000" dirty="0">
                <a:ea typeface="宋体" pitchFamily="2" charset="-122"/>
              </a:rPr>
              <a:t>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CN" sz="2000" dirty="0">
                <a:ea typeface="宋体" pitchFamily="2" charset="-122"/>
              </a:rPr>
              <a:t>…
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400" dirty="0" smtClean="0">
                <a:ea typeface="宋体" pitchFamily="2" charset="-122"/>
                <a:sym typeface="Symbol" pitchFamily="18" charset="2"/>
              </a:rPr>
              <a:t>   </a:t>
            </a:r>
            <a:r>
              <a:rPr lang="en-US" altLang="zh-CN" sz="2400" dirty="0">
                <a:ea typeface="宋体" pitchFamily="2" charset="-122"/>
              </a:rPr>
              <a:t>64 distinct proposition symbols, 155 sentences
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dirty="0" smtClean="0"/>
              <a:t>an assignments </a:t>
            </a:r>
            <a:r>
              <a:rPr lang="en-US" dirty="0" smtClean="0"/>
              <a:t>to variables that makes a formula </a:t>
            </a:r>
            <a:r>
              <a:rPr lang="en-US" dirty="0" smtClean="0"/>
              <a:t>true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Note: this is a kind of CSP, right?</a:t>
            </a:r>
            <a:endParaRPr lang="en-US" dirty="0" smtClean="0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730030" y="3467405"/>
            <a:ext cx="50417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 smtClean="0">
                <a:ea typeface="宋体" pitchFamily="2" charset="-122"/>
                <a:sym typeface="Symbol"/>
              </a:rPr>
              <a:t>  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= </a:t>
            </a:r>
            <a:r>
              <a:rPr lang="en-US" altLang="zh-CN" dirty="0" smtClean="0">
                <a:ea typeface="宋体" pitchFamily="2" charset="-122"/>
                <a:sym typeface="Symbol"/>
              </a:rPr>
              <a:t></a:t>
            </a:r>
            <a:r>
              <a:rPr lang="en-US" altLang="zh-CN" dirty="0" smtClean="0">
                <a:ea typeface="宋体" pitchFamily="2" charset="-122"/>
              </a:rPr>
              <a:t>P</a:t>
            </a:r>
            <a:r>
              <a:rPr lang="en-US" altLang="zh-CN" baseline="-25000" dirty="0" smtClean="0">
                <a:ea typeface="宋体" pitchFamily="2" charset="-122"/>
              </a:rPr>
              <a:t>12      </a:t>
            </a:r>
            <a:r>
              <a:rPr lang="en-US" altLang="zh-CN" dirty="0" smtClean="0">
                <a:ea typeface="宋体" pitchFamily="2" charset="-122"/>
              </a:rPr>
              <a:t>(</a:t>
            </a:r>
            <a:r>
              <a:rPr lang="en-US" altLang="zh-CN" dirty="0" err="1" smtClean="0">
                <a:ea typeface="宋体" pitchFamily="2" charset="-122"/>
              </a:rPr>
              <a:t>ie</a:t>
            </a:r>
            <a:r>
              <a:rPr lang="en-US" altLang="zh-CN" dirty="0" smtClean="0">
                <a:ea typeface="宋体" pitchFamily="2" charset="-122"/>
              </a:rPr>
              <a:t> “[</a:t>
            </a:r>
            <a:r>
              <a:rPr lang="en-US" altLang="zh-CN" dirty="0">
                <a:ea typeface="宋体" pitchFamily="2" charset="-122"/>
              </a:rPr>
              <a:t>1,2] is safe”)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318"/>
            <a:ext cx="8229600" cy="3326595"/>
          </a:xfrm>
        </p:spPr>
        <p:txBody>
          <a:bodyPr/>
          <a:lstStyle/>
          <a:p>
            <a:r>
              <a:rPr lang="en-US" dirty="0" smtClean="0"/>
              <a:t>Maintaining a KB which records what you know about the (partially observed) world state</a:t>
            </a:r>
          </a:p>
          <a:p>
            <a:pPr lvl="1"/>
            <a:r>
              <a:rPr lang="en-US" dirty="0" smtClean="0"/>
              <a:t>Prop logic</a:t>
            </a:r>
          </a:p>
          <a:p>
            <a:pPr lvl="1"/>
            <a:r>
              <a:rPr lang="en-US" dirty="0" smtClean="0"/>
              <a:t>First order logic</a:t>
            </a:r>
          </a:p>
          <a:p>
            <a:pPr lvl="1"/>
            <a:r>
              <a:rPr lang="en-US" dirty="0" smtClean="0"/>
              <a:t>Probabilistic encodings</a:t>
            </a:r>
            <a:endParaRPr lang="en-US" dirty="0"/>
          </a:p>
        </p:txBody>
      </p:sp>
      <p:pic>
        <p:nvPicPr>
          <p:cNvPr id="1158146" name="Picture 2" descr="http://www.arrickrobotics.com/rbfd/arobo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9670" y="2353660"/>
            <a:ext cx="3699682" cy="2774761"/>
          </a:xfrm>
          <a:prstGeom prst="rect">
            <a:avLst/>
          </a:prstGeom>
          <a:noFill/>
        </p:spPr>
      </p:pic>
      <p:pic>
        <p:nvPicPr>
          <p:cNvPr id="1158148" name="Picture 4" descr="http://www.kr.tuwien.ac.at/students/prak_wumpusjava/simulator/code/images/wumpusc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37270" y="4469913"/>
            <a:ext cx="1685925" cy="1838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F07F1-D74E-4EEC-B711-B99B0BD6204C}" type="slidenum">
              <a:rPr lang="zh-CN" altLang="en-US"/>
              <a:pPr/>
              <a:t>23</a:t>
            </a:fld>
            <a:endParaRPr lang="en-US" altLang="zh-CN"/>
          </a:p>
        </p:txBody>
      </p:sp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3" cstate="print"/>
          <a:srcRect l="27344" t="14583" r="4688" b="20833"/>
          <a:stretch>
            <a:fillRect/>
          </a:stretch>
        </p:blipFill>
        <p:spPr bwMode="auto">
          <a:xfrm>
            <a:off x="457200" y="304800"/>
            <a:ext cx="8229600" cy="586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615" y="0"/>
            <a:ext cx="9144000" cy="1614815"/>
          </a:xfrm>
        </p:spPr>
        <p:txBody>
          <a:bodyPr/>
          <a:lstStyle/>
          <a:p>
            <a:r>
              <a:rPr lang="en-US" sz="4000" dirty="0"/>
              <a:t>Propositional Logic: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Inference Algorithms</a:t>
            </a:r>
            <a:endParaRPr lang="en-US" sz="2800" dirty="0"/>
          </a:p>
        </p:txBody>
      </p:sp>
      <p:sp>
        <p:nvSpPr>
          <p:cNvPr id="950275" name="Rectangle 3"/>
          <p:cNvSpPr>
            <a:spLocks noGrp="1" noChangeArrowheads="1"/>
          </p:cNvSpPr>
          <p:nvPr>
            <p:ph idx="1"/>
          </p:nvPr>
        </p:nvSpPr>
        <p:spPr>
          <a:xfrm>
            <a:off x="117020" y="2392363"/>
            <a:ext cx="8991600" cy="40576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/>
              <a:t>Backward &amp; Forward Chaining </a:t>
            </a:r>
            <a:endParaRPr lang="en-US" sz="2800" dirty="0" smtClean="0"/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Resolution </a:t>
            </a:r>
            <a:r>
              <a:rPr lang="en-US" sz="2800" dirty="0">
                <a:solidFill>
                  <a:schemeClr val="tx1"/>
                </a:solidFill>
              </a:rPr>
              <a:t>(Proof by Contradiction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1009650" lvl="1" indent="-609600">
              <a:buFontTx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Exhaustive Enumeration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DPLL </a:t>
            </a:r>
            <a:r>
              <a:rPr lang="en-US" sz="2800" dirty="0" smtClean="0">
                <a:solidFill>
                  <a:schemeClr val="tx1"/>
                </a:solidFill>
              </a:rPr>
              <a:t>(Davis, Putnam Loveland &amp; </a:t>
            </a:r>
            <a:r>
              <a:rPr lang="en-US" sz="2800" dirty="0" err="1" smtClean="0">
                <a:solidFill>
                  <a:schemeClr val="tx1"/>
                </a:solidFill>
              </a:rPr>
              <a:t>Logemann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GSAT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E3BE-639C-45BF-8635-13EE2339E1FE}" type="slidenum">
              <a:rPr lang="en-US"/>
              <a:pPr/>
              <a:t>24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29920" y="2046420"/>
            <a:ext cx="5838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}</a:t>
            </a:r>
            <a:endParaRPr lang="en-US" sz="8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9920" y="3914424"/>
            <a:ext cx="5838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}</a:t>
            </a:r>
            <a:endParaRPr lang="en-US" sz="8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0573" y="2588880"/>
            <a:ext cx="168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Deduction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3734" y="4235505"/>
            <a:ext cx="1292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 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Finding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3: Model Enumeration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Courier New" charset="0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for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(m in truth assignments)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 	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 (m makes </a:t>
            </a:r>
            <a:r>
              <a:rPr lang="en-US" b="1" dirty="0">
                <a:solidFill>
                  <a:srgbClr val="3333FF"/>
                </a:solidFill>
                <a:latin typeface="Courier New" charset="0"/>
                <a:sym typeface="Symbol" charset="2"/>
              </a:rPr>
              <a:t>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true) 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  	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then return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“Sat!”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ourier New" charset="0"/>
              </a:rPr>
              <a:t>}</a:t>
            </a:r>
            <a:endParaRPr lang="en-US" b="1" dirty="0">
              <a:solidFill>
                <a:schemeClr val="tx1"/>
              </a:solidFill>
              <a:latin typeface="Courier New" charset="0"/>
            </a:endParaRPr>
          </a:p>
          <a:p>
            <a:pPr>
              <a:buFontTx/>
              <a:buNone/>
            </a:pP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 “</a:t>
            </a:r>
            <a:r>
              <a:rPr lang="en-US" b="1" dirty="0" err="1">
                <a:solidFill>
                  <a:srgbClr val="3333FF"/>
                </a:solidFill>
                <a:latin typeface="Courier New" charset="0"/>
              </a:rPr>
              <a:t>Unsat</a:t>
            </a:r>
            <a:r>
              <a:rPr lang="en-US" b="1" dirty="0">
                <a:solidFill>
                  <a:srgbClr val="3333FF"/>
                </a:solidFill>
                <a:latin typeface="Courier New" charset="0"/>
              </a:rPr>
              <a:t>!”</a:t>
            </a: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48FDC-7934-4A39-95FC-6597BDE3BDC9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4C66D-01DE-4A3C-B345-2C98C879D86A}" type="slidenum">
              <a:rPr lang="zh-CN" altLang="en-US"/>
              <a:pPr/>
              <a:t>26</a:t>
            </a:fld>
            <a:endParaRPr lang="en-US" altLang="zh-CN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u="sng">
                <a:ea typeface="宋体" pitchFamily="2" charset="-122"/>
              </a:rPr>
              <a:t>Model Checking</a:t>
            </a:r>
            <a:r>
              <a:rPr lang="en-US" altLang="zh-CN" sz="4000">
                <a:ea typeface="宋体" pitchFamily="2" charset="-122"/>
              </a:rPr>
              <a:t>: </a:t>
            </a:r>
            <a:r>
              <a:rPr lang="en-US" altLang="zh-CN" sz="2800">
                <a:ea typeface="宋体" pitchFamily="2" charset="-122"/>
              </a:rPr>
              <a:t>Truth tables for inference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3" cstate="print"/>
          <a:srcRect l="37500" t="30208" r="7813" b="32292"/>
          <a:stretch>
            <a:fillRect/>
          </a:stretch>
        </p:blipFill>
        <p:spPr bwMode="auto">
          <a:xfrm>
            <a:off x="762000" y="1371600"/>
            <a:ext cx="7543800" cy="387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822325" y="5675313"/>
            <a:ext cx="4178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dirty="0">
                <a:ea typeface="宋体" pitchFamily="2" charset="-122"/>
              </a:rPr>
              <a:t>alpha_1 = not P_{12}  (“[1,2] is safe”)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9588"/>
            <a:ext cx="8229600" cy="1143000"/>
          </a:xfrm>
        </p:spPr>
        <p:txBody>
          <a:bodyPr/>
          <a:lstStyle/>
          <a:p>
            <a:r>
              <a:rPr lang="en-US" sz="4000"/>
              <a:t>Inference 4: DPLL </a:t>
            </a:r>
            <a:br>
              <a:rPr lang="en-US" sz="4000"/>
            </a:br>
            <a:r>
              <a:rPr lang="en-US" sz="4000"/>
              <a:t>(Enumeration of </a:t>
            </a:r>
            <a:r>
              <a:rPr lang="en-US" sz="4000" b="1" i="1"/>
              <a:t>Partial</a:t>
            </a:r>
            <a:r>
              <a:rPr lang="en-US" sz="4000"/>
              <a:t> Models)</a:t>
            </a:r>
            <a:br>
              <a:rPr lang="en-US" sz="4000"/>
            </a:br>
            <a:r>
              <a:rPr lang="en-US" sz="2800">
                <a:solidFill>
                  <a:schemeClr val="tx1"/>
                </a:solidFill>
              </a:rPr>
              <a:t>[Davis, Putnam, Loveland &amp; Logemann 1962]</a:t>
            </a:r>
            <a:br>
              <a:rPr lang="en-US" sz="2800">
                <a:solidFill>
                  <a:schemeClr val="tx1"/>
                </a:solidFill>
              </a:rPr>
            </a:br>
            <a:r>
              <a:rPr lang="en-US" sz="2800" i="1">
                <a:solidFill>
                  <a:schemeClr val="tx1"/>
                </a:solidFill>
              </a:rPr>
              <a:t>Version 1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0275"/>
            <a:ext cx="8382000" cy="3709988"/>
          </a:xfrm>
        </p:spPr>
        <p:txBody>
          <a:bodyPr/>
          <a:lstStyle/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dpll_1(pa)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(pa makes F false)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(pa makes F true)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800" b="1">
                <a:latin typeface="Courier New" charset="0"/>
              </a:rPr>
              <a:t> P in F;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	if</a:t>
            </a:r>
            <a:r>
              <a:rPr lang="en-US" sz="2800" b="1">
                <a:latin typeface="Courier New" charset="0"/>
              </a:rPr>
              <a:t> (dpll_1(pa </a:t>
            </a:r>
            <a:r>
              <a:rPr lang="en-US" sz="2800" b="1">
                <a:latin typeface="Courier New" charset="0"/>
                <a:sym typeface="Symbol" charset="2"/>
              </a:rPr>
              <a:t></a:t>
            </a:r>
            <a:r>
              <a:rPr lang="en-US" sz="2800" b="1">
                <a:latin typeface="Courier New" charset="0"/>
              </a:rPr>
              <a:t> {P=0}))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800" b="1">
                <a:latin typeface="Courier New" charset="0"/>
              </a:rPr>
              <a:t> dpll_1(pa </a:t>
            </a:r>
            <a:r>
              <a:rPr lang="en-US" sz="2800" b="1">
                <a:latin typeface="Courier New" charset="0"/>
                <a:sym typeface="Symbol" charset="2"/>
              </a:rPr>
              <a:t></a:t>
            </a:r>
            <a:r>
              <a:rPr lang="en-US" sz="2800" b="1">
                <a:latin typeface="Courier New" charset="0"/>
              </a:rPr>
              <a:t> {P=1});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endParaRPr lang="en-US" sz="2800" b="1">
              <a:solidFill>
                <a:schemeClr val="tx1"/>
              </a:solidFill>
              <a:latin typeface="Courier New" charset="0"/>
            </a:endParaRPr>
          </a:p>
          <a:p>
            <a:pPr>
              <a:lnSpc>
                <a:spcPct val="85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>
                <a:solidFill>
                  <a:srgbClr val="9900CC"/>
                </a:solidFill>
              </a:rPr>
              <a:t>Returns true if F is satisfiable, false otherwise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9F4EA-AB91-4A6B-81DC-E4F8E1F612B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80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1E564-2DDE-4497-B4E3-60D667D9E03A}" type="slidenum">
              <a:rPr lang="en-US"/>
              <a:pPr/>
              <a:t>28</a:t>
            </a:fld>
            <a:endParaRPr lang="en-US"/>
          </a:p>
        </p:txBody>
      </p:sp>
      <p:sp>
        <p:nvSpPr>
          <p:cNvPr id="1069076" name="Rectangle 20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69077" name="Rectangle 21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69078" name="Rectangle 22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69079" name="Rectangle 23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49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DCE41-8754-4EB6-BDF6-4D383425E180}" type="slidenum">
              <a:rPr lang="en-US"/>
              <a:pPr/>
              <a:t>29</a:t>
            </a:fld>
            <a:endParaRPr lang="en-US"/>
          </a:p>
        </p:txBody>
      </p:sp>
      <p:sp>
        <p:nvSpPr>
          <p:cNvPr id="1089538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89545" name="Rectangle 9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9546" name="Rectangle 10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9547" name="Rectangle 11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9548" name="Rectangle 12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Propositional Logic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5638800" cy="41148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dirty="0"/>
              <a:t>Syntax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Atomic sentences: P, Q, …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Connectives: </a:t>
            </a:r>
            <a:r>
              <a:rPr lang="en-US" sz="3600" dirty="0">
                <a:sym typeface="Symbol" charset="2"/>
              </a:rPr>
              <a:t></a:t>
            </a:r>
            <a:r>
              <a:rPr lang="en-US" dirty="0"/>
              <a:t> , </a:t>
            </a:r>
            <a:r>
              <a:rPr lang="en-US" sz="3600" dirty="0">
                <a:sym typeface="Symbol" charset="2"/>
              </a:rPr>
              <a:t></a:t>
            </a:r>
            <a:r>
              <a:rPr lang="en-US" dirty="0"/>
              <a:t>, </a:t>
            </a:r>
            <a:r>
              <a:rPr lang="en-US" sz="3600" dirty="0">
                <a:sym typeface="Symbol" charset="2"/>
              </a:rPr>
              <a:t></a:t>
            </a:r>
            <a:r>
              <a:rPr lang="en-US" dirty="0"/>
              <a:t>, </a:t>
            </a:r>
            <a:r>
              <a:rPr lang="en-US" sz="3600" dirty="0">
                <a:sym typeface="Symbol" charset="2"/>
              </a:rPr>
              <a:t>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Semantics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  Truth Tables</a:t>
            </a:r>
          </a:p>
          <a:p>
            <a:pPr>
              <a:lnSpc>
                <a:spcPct val="80000"/>
              </a:lnSpc>
            </a:pPr>
            <a:r>
              <a:rPr lang="en-US" dirty="0"/>
              <a:t>Inference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Modus Ponens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Resolution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DPLL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GSAT</a:t>
            </a:r>
          </a:p>
          <a:p>
            <a:pPr>
              <a:lnSpc>
                <a:spcPct val="80000"/>
              </a:lnSpc>
            </a:pPr>
            <a:r>
              <a:rPr lang="en-US" dirty="0"/>
              <a:t>Complexity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1510-A0AA-4AA3-9CE3-E95D6D8C2111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73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A6-F83A-4BD4-9B13-40A1DA2980E1}" type="slidenum">
              <a:rPr lang="en-US"/>
              <a:pPr/>
              <a:t>30</a:t>
            </a:fld>
            <a:endParaRPr lang="en-US"/>
          </a:p>
        </p:txBody>
      </p:sp>
      <p:sp>
        <p:nvSpPr>
          <p:cNvPr id="109773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a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7731" name="AutoShape 3"/>
          <p:cNvCxnSpPr>
            <a:cxnSpLocks noChangeShapeType="1"/>
            <a:stCxn id="1097730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7732" name="Rectangle 4"/>
          <p:cNvSpPr>
            <a:spLocks noChangeArrowheads="1"/>
          </p:cNvSpPr>
          <p:nvPr/>
        </p:nvSpPr>
        <p:spPr bwMode="auto">
          <a:xfrm>
            <a:off x="915988" y="2057400"/>
            <a:ext cx="1717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7733" name="Rectangle 5"/>
          <p:cNvSpPr>
            <a:spLocks noChangeArrowheads="1"/>
          </p:cNvSpPr>
          <p:nvPr/>
        </p:nvSpPr>
        <p:spPr bwMode="auto">
          <a:xfrm>
            <a:off x="915988" y="2682875"/>
            <a:ext cx="13557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7734" name="Rectangle 6"/>
          <p:cNvSpPr>
            <a:spLocks noChangeArrowheads="1"/>
          </p:cNvSpPr>
          <p:nvPr/>
        </p:nvSpPr>
        <p:spPr bwMode="auto">
          <a:xfrm>
            <a:off x="915988" y="3292475"/>
            <a:ext cx="13350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7735" name="Rectangle 7"/>
          <p:cNvSpPr>
            <a:spLocks noChangeArrowheads="1"/>
          </p:cNvSpPr>
          <p:nvPr/>
        </p:nvSpPr>
        <p:spPr bwMode="auto">
          <a:xfrm>
            <a:off x="915988" y="3902075"/>
            <a:ext cx="11271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7737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8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DA57C-CA21-44CC-B704-B3D9663F6541}" type="slidenum">
              <a:rPr lang="en-US"/>
              <a:pPr/>
              <a:t>31</a:t>
            </a:fld>
            <a:endParaRPr lang="en-US"/>
          </a:p>
        </p:txBody>
      </p:sp>
      <p:sp>
        <p:nvSpPr>
          <p:cNvPr id="1099778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a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9779" name="AutoShape 3"/>
          <p:cNvCxnSpPr>
            <a:cxnSpLocks noChangeShapeType="1"/>
            <a:stCxn id="1099778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9780" name="Rectangle 4"/>
          <p:cNvSpPr>
            <a:spLocks noChangeArrowheads="1"/>
          </p:cNvSpPr>
          <p:nvPr/>
        </p:nvSpPr>
        <p:spPr bwMode="auto">
          <a:xfrm>
            <a:off x="915988" y="2057400"/>
            <a:ext cx="17367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9781" name="Rectangle 5"/>
          <p:cNvSpPr>
            <a:spLocks noChangeArrowheads="1"/>
          </p:cNvSpPr>
          <p:nvPr/>
        </p:nvSpPr>
        <p:spPr bwMode="auto">
          <a:xfrm>
            <a:off x="915988" y="26828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099782" name="Rectangle 6"/>
          <p:cNvSpPr>
            <a:spLocks noChangeArrowheads="1"/>
          </p:cNvSpPr>
          <p:nvPr/>
        </p:nvSpPr>
        <p:spPr bwMode="auto">
          <a:xfrm>
            <a:off x="915988" y="3292475"/>
            <a:ext cx="13350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9783" name="Rectangle 7"/>
          <p:cNvSpPr>
            <a:spLocks noChangeArrowheads="1"/>
          </p:cNvSpPr>
          <p:nvPr/>
        </p:nvSpPr>
        <p:spPr bwMode="auto">
          <a:xfrm>
            <a:off x="915988" y="3902075"/>
            <a:ext cx="11271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9785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099786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9787" name="AutoShape 11"/>
          <p:cNvCxnSpPr>
            <a:cxnSpLocks noChangeShapeType="1"/>
            <a:stCxn id="1099786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622222" y="2971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3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03DC8-49BA-41FD-823A-24AF0F21FD67}" type="slidenum">
              <a:rPr lang="en-US"/>
              <a:pPr/>
              <a:t>32</a:t>
            </a:fld>
            <a:endParaRPr lang="en-US"/>
          </a:p>
        </p:txBody>
      </p:sp>
      <p:sp>
        <p:nvSpPr>
          <p:cNvPr id="110182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1827" name="AutoShape 3"/>
          <p:cNvCxnSpPr>
            <a:cxnSpLocks noChangeShapeType="1"/>
            <a:stCxn id="1101826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1828" name="Rectangle 4"/>
          <p:cNvSpPr>
            <a:spLocks noChangeArrowheads="1"/>
          </p:cNvSpPr>
          <p:nvPr/>
        </p:nvSpPr>
        <p:spPr bwMode="auto">
          <a:xfrm>
            <a:off x="915988" y="2057400"/>
            <a:ext cx="17764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F)</a:t>
            </a:r>
          </a:p>
        </p:txBody>
      </p:sp>
      <p:sp>
        <p:nvSpPr>
          <p:cNvPr id="1101829" name="Rectangle 5"/>
          <p:cNvSpPr>
            <a:spLocks noChangeArrowheads="1"/>
          </p:cNvSpPr>
          <p:nvPr/>
        </p:nvSpPr>
        <p:spPr bwMode="auto">
          <a:xfrm>
            <a:off x="915988" y="26828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101830" name="Rectangle 6"/>
          <p:cNvSpPr>
            <a:spLocks noChangeArrowheads="1"/>
          </p:cNvSpPr>
          <p:nvPr/>
        </p:nvSpPr>
        <p:spPr bwMode="auto">
          <a:xfrm>
            <a:off x="915988" y="32924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101831" name="Rectangle 7"/>
          <p:cNvSpPr>
            <a:spLocks noChangeArrowheads="1"/>
          </p:cNvSpPr>
          <p:nvPr/>
        </p:nvSpPr>
        <p:spPr bwMode="auto">
          <a:xfrm>
            <a:off x="915988" y="39020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F)</a:t>
            </a:r>
          </a:p>
        </p:txBody>
      </p:sp>
      <p:sp>
        <p:nvSpPr>
          <p:cNvPr id="1101833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101834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1835" name="AutoShape 11"/>
          <p:cNvCxnSpPr>
            <a:cxnSpLocks noChangeShapeType="1"/>
            <a:stCxn id="1101834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1837" name="Oval 13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1838" name="AutoShape 14"/>
          <p:cNvCxnSpPr>
            <a:cxnSpLocks noChangeShapeType="1"/>
            <a:stCxn id="1101837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3622222" y="2971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2765425" y="4114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8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8B451-3AC1-4BB8-8D24-CF62F662C89D}" type="slidenum">
              <a:rPr lang="en-US"/>
              <a:pPr/>
              <a:t>33</a:t>
            </a:fld>
            <a:endParaRPr lang="en-US"/>
          </a:p>
        </p:txBody>
      </p:sp>
      <p:sp>
        <p:nvSpPr>
          <p:cNvPr id="1103874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a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3875" name="AutoShape 3"/>
          <p:cNvCxnSpPr>
            <a:cxnSpLocks noChangeShapeType="1"/>
            <a:stCxn id="1103874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3876" name="Rectangle 4"/>
          <p:cNvSpPr>
            <a:spLocks noChangeArrowheads="1"/>
          </p:cNvSpPr>
          <p:nvPr/>
        </p:nvSpPr>
        <p:spPr bwMode="auto">
          <a:xfrm>
            <a:off x="915988" y="2057400"/>
            <a:ext cx="4079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2800" b="0" i="1">
                <a:latin typeface="Arial" charset="0"/>
              </a:rPr>
              <a:t> </a:t>
            </a:r>
            <a:endParaRPr lang="en-US" sz="2800" b="0">
              <a:latin typeface="Arial" charset="0"/>
            </a:endParaRPr>
          </a:p>
        </p:txBody>
      </p:sp>
      <p:sp>
        <p:nvSpPr>
          <p:cNvPr id="1103877" name="Rectangle 5"/>
          <p:cNvSpPr>
            <a:spLocks noChangeArrowheads="1"/>
          </p:cNvSpPr>
          <p:nvPr/>
        </p:nvSpPr>
        <p:spPr bwMode="auto">
          <a:xfrm>
            <a:off x="915988" y="26828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03878" name="Rectangle 6"/>
          <p:cNvSpPr>
            <a:spLocks noChangeArrowheads="1"/>
          </p:cNvSpPr>
          <p:nvPr/>
        </p:nvSpPr>
        <p:spPr bwMode="auto">
          <a:xfrm>
            <a:off x="915988" y="32924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03879" name="Rectangle 7"/>
          <p:cNvSpPr>
            <a:spLocks noChangeArrowheads="1"/>
          </p:cNvSpPr>
          <p:nvPr/>
        </p:nvSpPr>
        <p:spPr bwMode="auto">
          <a:xfrm>
            <a:off x="915988" y="39020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03881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103882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3883" name="AutoShape 11"/>
          <p:cNvCxnSpPr>
            <a:cxnSpLocks noChangeShapeType="1"/>
            <a:stCxn id="1103882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3884" name="Rectangle 12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3885" name="Oval 13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3886" name="AutoShape 14"/>
          <p:cNvCxnSpPr>
            <a:cxnSpLocks noChangeShapeType="1"/>
            <a:stCxn id="1103885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3622222" y="2971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2765425" y="4114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97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1846F-3D38-42F3-9338-AAB6F0A9990E}" type="slidenum">
              <a:rPr lang="en-US"/>
              <a:pPr/>
              <a:t>34</a:t>
            </a:fld>
            <a:endParaRPr lang="en-US"/>
          </a:p>
        </p:txBody>
      </p:sp>
      <p:sp>
        <p:nvSpPr>
          <p:cNvPr id="109158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a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1587" name="AutoShape 3"/>
          <p:cNvCxnSpPr>
            <a:cxnSpLocks noChangeShapeType="1"/>
            <a:stCxn id="1091586" idx="3"/>
            <a:endCxn id="1091588" idx="0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1588" name="Oval 4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b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1589" name="AutoShape 5"/>
          <p:cNvCxnSpPr>
            <a:cxnSpLocks noChangeShapeType="1"/>
            <a:stCxn id="1091588" idx="3"/>
            <a:endCxn id="1091591" idx="0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1590" name="Rectangle 6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1591" name="Oval 7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c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91592" name="AutoShape 8"/>
          <p:cNvCxnSpPr>
            <a:cxnSpLocks noChangeShapeType="1"/>
            <a:stCxn id="1091591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91593" name="Rectangle 9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1594" name="Rectangle 10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1595" name="Rectangle 11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91596" name="Rectangle 12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3622222" y="2971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7" name="Oval 9"/>
          <p:cNvSpPr>
            <a:spLocks noChangeArrowheads="1"/>
          </p:cNvSpPr>
          <p:nvPr/>
        </p:nvSpPr>
        <p:spPr bwMode="auto">
          <a:xfrm>
            <a:off x="2765425" y="4114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8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512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1</a:t>
            </a: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88A0-3359-43CF-90F4-2C501DC1C59D}" type="slidenum">
              <a:rPr lang="en-US"/>
              <a:pPr/>
              <a:t>35</a:t>
            </a:fld>
            <a:endParaRPr lang="en-US"/>
          </a:p>
        </p:txBody>
      </p:sp>
      <p:sp>
        <p:nvSpPr>
          <p:cNvPr id="108749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491" name="AutoShape 3"/>
          <p:cNvCxnSpPr>
            <a:cxnSpLocks noChangeShapeType="1"/>
            <a:stCxn id="1087490" idx="5"/>
            <a:endCxn id="1087496" idx="1"/>
          </p:cNvCxnSpPr>
          <p:nvPr/>
        </p:nvCxnSpPr>
        <p:spPr bwMode="auto">
          <a:xfrm>
            <a:off x="5670550" y="1936750"/>
            <a:ext cx="1155700" cy="698500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087492" name="AutoShape 4"/>
          <p:cNvCxnSpPr>
            <a:cxnSpLocks noChangeShapeType="1"/>
            <a:stCxn id="1087490" idx="3"/>
            <a:endCxn id="1087493" idx="0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493" name="Oval 5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87494" name="Rectangle 6"/>
          <p:cNvSpPr>
            <a:spLocks noChangeArrowheads="1"/>
          </p:cNvSpPr>
          <p:nvPr/>
        </p:nvSpPr>
        <p:spPr bwMode="auto">
          <a:xfrm>
            <a:off x="6705600" y="5029200"/>
            <a:ext cx="304800" cy="304800"/>
          </a:xfrm>
          <a:prstGeom prst="rect">
            <a:avLst/>
          </a:prstGeom>
          <a:solidFill>
            <a:srgbClr val="00AE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7495" name="AutoShape 7"/>
          <p:cNvCxnSpPr>
            <a:cxnSpLocks noChangeShapeType="1"/>
            <a:stCxn id="1087499" idx="5"/>
            <a:endCxn id="1087494" idx="0"/>
          </p:cNvCxnSpPr>
          <p:nvPr/>
        </p:nvCxnSpPr>
        <p:spPr bwMode="auto">
          <a:xfrm>
            <a:off x="6203950" y="3917950"/>
            <a:ext cx="654050" cy="1111250"/>
          </a:xfrm>
          <a:prstGeom prst="straightConnector1">
            <a:avLst/>
          </a:prstGeom>
          <a:noFill/>
          <a:ln w="31750">
            <a:solidFill>
              <a:srgbClr val="00AE00"/>
            </a:solidFill>
            <a:round/>
            <a:headEnd/>
            <a:tailEnd type="triangle" w="sm" len="sm"/>
          </a:ln>
          <a:effectLst/>
        </p:spPr>
      </p:cxnSp>
      <p:sp>
        <p:nvSpPr>
          <p:cNvPr id="1087496" name="Oval 8"/>
          <p:cNvSpPr>
            <a:spLocks noChangeArrowheads="1"/>
          </p:cNvSpPr>
          <p:nvPr/>
        </p:nvSpPr>
        <p:spPr bwMode="auto">
          <a:xfrm>
            <a:off x="6781800" y="25908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497" name="AutoShape 9"/>
          <p:cNvCxnSpPr>
            <a:cxnSpLocks noChangeShapeType="1"/>
            <a:stCxn id="1087493" idx="5"/>
            <a:endCxn id="1087507" idx="0"/>
          </p:cNvCxnSpPr>
          <p:nvPr/>
        </p:nvCxnSpPr>
        <p:spPr bwMode="auto">
          <a:xfrm>
            <a:off x="4527550" y="2927350"/>
            <a:ext cx="425450" cy="806450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087498" name="AutoShape 10"/>
          <p:cNvCxnSpPr>
            <a:cxnSpLocks noChangeShapeType="1"/>
            <a:stCxn id="1087493" idx="3"/>
            <a:endCxn id="1087505" idx="0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499" name="Oval 11"/>
          <p:cNvSpPr>
            <a:spLocks noChangeArrowheads="1"/>
          </p:cNvSpPr>
          <p:nvPr/>
        </p:nvSpPr>
        <p:spPr bwMode="auto">
          <a:xfrm>
            <a:off x="5943600" y="36576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500" name="AutoShape 12"/>
          <p:cNvCxnSpPr>
            <a:cxnSpLocks noChangeShapeType="1"/>
            <a:stCxn id="1087505" idx="5"/>
            <a:endCxn id="1087503" idx="0"/>
          </p:cNvCxnSpPr>
          <p:nvPr/>
        </p:nvCxnSpPr>
        <p:spPr bwMode="auto">
          <a:xfrm>
            <a:off x="3536950" y="4070350"/>
            <a:ext cx="120650" cy="1035050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087501" name="AutoShape 13"/>
          <p:cNvCxnSpPr>
            <a:cxnSpLocks noChangeShapeType="1"/>
            <a:stCxn id="1087496" idx="3"/>
          </p:cNvCxnSpPr>
          <p:nvPr/>
        </p:nvCxnSpPr>
        <p:spPr bwMode="auto">
          <a:xfrm flipH="1">
            <a:off x="6096000" y="2851150"/>
            <a:ext cx="730250" cy="8064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502" name="Rectangle 14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3" name="Rectangle 15"/>
          <p:cNvSpPr>
            <a:spLocks noChangeArrowheads="1"/>
          </p:cNvSpPr>
          <p:nvPr/>
        </p:nvSpPr>
        <p:spPr bwMode="auto">
          <a:xfrm>
            <a:off x="3505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4" name="Rectangle 16"/>
          <p:cNvSpPr>
            <a:spLocks noChangeArrowheads="1"/>
          </p:cNvSpPr>
          <p:nvPr/>
        </p:nvSpPr>
        <p:spPr bwMode="auto">
          <a:xfrm>
            <a:off x="5105400" y="50292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5" name="Oval 17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506" name="AutoShape 18"/>
          <p:cNvCxnSpPr>
            <a:cxnSpLocks noChangeShapeType="1"/>
            <a:stCxn id="1087505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507" name="Rectangle 19"/>
          <p:cNvSpPr>
            <a:spLocks noChangeArrowheads="1"/>
          </p:cNvSpPr>
          <p:nvPr/>
        </p:nvSpPr>
        <p:spPr bwMode="auto">
          <a:xfrm>
            <a:off x="4800600" y="37338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8" name="Rectangle 20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7509" name="Rectangle 21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7510" name="Rectangle 22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7511" name="Rectangle 23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cxnSp>
        <p:nvCxnSpPr>
          <p:cNvPr id="1087513" name="AutoShape 25"/>
          <p:cNvCxnSpPr>
            <a:cxnSpLocks noChangeShapeType="1"/>
            <a:stCxn id="1087499" idx="4"/>
            <a:endCxn id="1087504" idx="0"/>
          </p:cNvCxnSpPr>
          <p:nvPr/>
        </p:nvCxnSpPr>
        <p:spPr bwMode="auto">
          <a:xfrm flipH="1">
            <a:off x="5257800" y="3962400"/>
            <a:ext cx="838200" cy="106680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DPLL as Search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Search Space?</a:t>
            </a:r>
          </a:p>
          <a:p>
            <a:endParaRPr lang="en-US"/>
          </a:p>
          <a:p>
            <a:r>
              <a:rPr lang="en-US"/>
              <a:t>Algorithm?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64C1-C62B-4B07-823E-FAC209797359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DPLL</a:t>
            </a:r>
            <a:endParaRPr 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79D-B913-452A-9A28-ABE2C7FED33B}" type="slidenum">
              <a:rPr lang="en-US"/>
              <a:pPr/>
              <a:t>37</a:t>
            </a:fld>
            <a:endParaRPr lang="en-US"/>
          </a:p>
        </p:txBody>
      </p:sp>
      <p:graphicFrame>
        <p:nvGraphicFramePr>
          <p:cNvPr id="1000451" name="Object 3"/>
          <p:cNvGraphicFramePr>
            <a:graphicFrameLocks noChangeAspect="1"/>
          </p:cNvGraphicFramePr>
          <p:nvPr/>
        </p:nvGraphicFramePr>
        <p:xfrm>
          <a:off x="762000" y="1676400"/>
          <a:ext cx="7924800" cy="4597400"/>
        </p:xfrm>
        <a:graphic>
          <a:graphicData uri="http://schemas.openxmlformats.org/presentationml/2006/ole">
            <p:oleObj spid="_x0000_s1059855" name="Equation" r:id="rId4" imgW="3568700" imgH="2070100" progId="">
              <p:embed/>
            </p:oleObj>
          </a:graphicData>
        </a:graphic>
      </p:graphicFrame>
      <p:sp>
        <p:nvSpPr>
          <p:cNvPr id="2" name="Rectangle 1"/>
          <p:cNvSpPr/>
          <p:nvPr/>
        </p:nvSpPr>
        <p:spPr>
          <a:xfrm>
            <a:off x="309044" y="3851454"/>
            <a:ext cx="8717935" cy="24223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DPLL</a:t>
            </a:r>
            <a:endParaRPr 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79D-B913-452A-9A28-ABE2C7FED33B}" type="slidenum">
              <a:rPr lang="en-US"/>
              <a:pPr/>
              <a:t>38</a:t>
            </a:fld>
            <a:endParaRPr lang="en-US"/>
          </a:p>
        </p:txBody>
      </p:sp>
      <p:graphicFrame>
        <p:nvGraphicFramePr>
          <p:cNvPr id="1000451" name="Object 3"/>
          <p:cNvGraphicFramePr>
            <a:graphicFrameLocks noChangeAspect="1"/>
          </p:cNvGraphicFramePr>
          <p:nvPr/>
        </p:nvGraphicFramePr>
        <p:xfrm>
          <a:off x="762000" y="1676400"/>
          <a:ext cx="7924800" cy="4597400"/>
        </p:xfrm>
        <a:graphic>
          <a:graphicData uri="http://schemas.openxmlformats.org/presentationml/2006/ole">
            <p:oleObj spid="_x0000_s1063947" name="Equation" r:id="rId4" imgW="3568700" imgH="2070100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09043" y="5269611"/>
            <a:ext cx="8717935" cy="1004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3084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DPLL</a:t>
            </a:r>
            <a:endParaRPr lang="en-US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F79D-B913-452A-9A28-ABE2C7FED33B}" type="slidenum">
              <a:rPr lang="en-US"/>
              <a:pPr/>
              <a:t>39</a:t>
            </a:fld>
            <a:endParaRPr lang="en-US"/>
          </a:p>
        </p:txBody>
      </p:sp>
      <p:graphicFrame>
        <p:nvGraphicFramePr>
          <p:cNvPr id="1000451" name="Object 3"/>
          <p:cNvGraphicFramePr>
            <a:graphicFrameLocks noChangeAspect="1"/>
          </p:cNvGraphicFramePr>
          <p:nvPr/>
        </p:nvGraphicFramePr>
        <p:xfrm>
          <a:off x="762000" y="1676400"/>
          <a:ext cx="7924800" cy="4597400"/>
        </p:xfrm>
        <a:graphic>
          <a:graphicData uri="http://schemas.openxmlformats.org/presentationml/2006/ole">
            <p:oleObj spid="_x0000_s1064971" name="Equation" r:id="rId4" imgW="3568700" imgH="20701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75878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096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Semantics</a:t>
            </a:r>
          </a:p>
        </p:txBody>
      </p:sp>
      <p:sp>
        <p:nvSpPr>
          <p:cNvPr id="943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2286000"/>
          </a:xfrm>
          <a:noFill/>
          <a:ln/>
        </p:spPr>
        <p:txBody>
          <a:bodyPr lIns="92075" tIns="46038" rIns="92075" bIns="46038"/>
          <a:lstStyle/>
          <a:p>
            <a:r>
              <a:rPr lang="en-US" sz="2800" b="1" i="1">
                <a:solidFill>
                  <a:srgbClr val="FF0000"/>
                </a:solidFill>
              </a:rPr>
              <a:t>Syntax</a:t>
            </a:r>
            <a:r>
              <a:rPr lang="en-US" sz="2800">
                <a:solidFill>
                  <a:srgbClr val="FF0000"/>
                </a:solidFill>
              </a:rPr>
              <a:t>:</a:t>
            </a:r>
            <a:r>
              <a:rPr lang="en-US" sz="2800"/>
              <a:t> which arrangements of symbols are </a:t>
            </a:r>
            <a:r>
              <a:rPr lang="en-US" sz="2800" i="1">
                <a:solidFill>
                  <a:srgbClr val="FF0000"/>
                </a:solidFill>
              </a:rPr>
              <a:t>legal</a:t>
            </a:r>
            <a:r>
              <a:rPr lang="en-US" sz="2800" i="1"/>
              <a:t> </a:t>
            </a:r>
            <a:endParaRPr lang="en-US" sz="2800"/>
          </a:p>
          <a:p>
            <a:pPr lvl="1"/>
            <a:r>
              <a:rPr lang="en-US" sz="2400"/>
              <a:t>(</a:t>
            </a:r>
            <a:r>
              <a:rPr lang="en-US" sz="2400">
                <a:solidFill>
                  <a:srgbClr val="0000FF"/>
                </a:solidFill>
              </a:rPr>
              <a:t>Def “sentences”</a:t>
            </a:r>
            <a:r>
              <a:rPr lang="en-US" sz="2400"/>
              <a:t>)</a:t>
            </a:r>
          </a:p>
          <a:p>
            <a:r>
              <a:rPr lang="en-US" sz="2800" b="1" i="1">
                <a:solidFill>
                  <a:srgbClr val="FF0000"/>
                </a:solidFill>
              </a:rPr>
              <a:t>Semantics</a:t>
            </a:r>
            <a:r>
              <a:rPr lang="en-US" sz="2800">
                <a:solidFill>
                  <a:srgbClr val="FF0000"/>
                </a:solidFill>
              </a:rPr>
              <a:t>:</a:t>
            </a:r>
            <a:r>
              <a:rPr lang="en-US" sz="2800"/>
              <a:t> what the symbols </a:t>
            </a:r>
            <a:r>
              <a:rPr lang="en-US" sz="2800" i="1">
                <a:solidFill>
                  <a:srgbClr val="FF0000"/>
                </a:solidFill>
              </a:rPr>
              <a:t>mean</a:t>
            </a:r>
            <a:r>
              <a:rPr lang="en-US" sz="2800"/>
              <a:t> in the world</a:t>
            </a:r>
          </a:p>
          <a:p>
            <a:pPr lvl="1"/>
            <a:r>
              <a:rPr lang="en-US" sz="2400"/>
              <a:t>(</a:t>
            </a:r>
            <a:r>
              <a:rPr lang="en-US" sz="2400">
                <a:solidFill>
                  <a:srgbClr val="0000FF"/>
                </a:solidFill>
              </a:rPr>
              <a:t>Mapping between symbols and worlds</a:t>
            </a:r>
            <a:r>
              <a:rPr lang="en-US" sz="2400"/>
              <a:t>)</a:t>
            </a: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A82EE-14BD-4CA3-ABA8-3A1D7807F74F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943108" name="Group 4"/>
          <p:cNvGrpSpPr>
            <a:grpSpLocks/>
          </p:cNvGrpSpPr>
          <p:nvPr/>
        </p:nvGrpSpPr>
        <p:grpSpPr bwMode="auto">
          <a:xfrm>
            <a:off x="228600" y="3124200"/>
            <a:ext cx="8080375" cy="3505200"/>
            <a:chOff x="134" y="1872"/>
            <a:chExt cx="5090" cy="2208"/>
          </a:xfrm>
        </p:grpSpPr>
        <p:grpSp>
          <p:nvGrpSpPr>
            <p:cNvPr id="943109" name="Group 5"/>
            <p:cNvGrpSpPr>
              <a:grpSpLocks/>
            </p:cNvGrpSpPr>
            <p:nvPr/>
          </p:nvGrpSpPr>
          <p:grpSpPr bwMode="auto">
            <a:xfrm>
              <a:off x="1142" y="1977"/>
              <a:ext cx="4082" cy="2103"/>
              <a:chOff x="1142" y="1977"/>
              <a:chExt cx="4082" cy="2103"/>
            </a:xfrm>
          </p:grpSpPr>
          <p:sp>
            <p:nvSpPr>
              <p:cNvPr id="943110" name="Rectangle 6"/>
              <p:cNvSpPr>
                <a:spLocks noChangeArrowheads="1"/>
              </p:cNvSpPr>
              <p:nvPr/>
            </p:nvSpPr>
            <p:spPr bwMode="auto">
              <a:xfrm>
                <a:off x="1142" y="1977"/>
                <a:ext cx="101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b="0">
                    <a:latin typeface="Times New Roman" charset="0"/>
                  </a:rPr>
                  <a:t>Sentences</a:t>
                </a:r>
              </a:p>
            </p:txBody>
          </p:sp>
          <p:sp>
            <p:nvSpPr>
              <p:cNvPr id="943111" name="Rectangle 7"/>
              <p:cNvSpPr>
                <a:spLocks noChangeArrowheads="1"/>
              </p:cNvSpPr>
              <p:nvPr/>
            </p:nvSpPr>
            <p:spPr bwMode="auto">
              <a:xfrm>
                <a:off x="4214" y="3705"/>
                <a:ext cx="5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b="0">
                    <a:latin typeface="Times New Roman" charset="0"/>
                  </a:rPr>
                  <a:t>Facts</a:t>
                </a:r>
              </a:p>
            </p:txBody>
          </p:sp>
          <p:sp>
            <p:nvSpPr>
              <p:cNvPr id="943112" name="Rectangle 8"/>
              <p:cNvSpPr>
                <a:spLocks noChangeArrowheads="1"/>
              </p:cNvSpPr>
              <p:nvPr/>
            </p:nvSpPr>
            <p:spPr bwMode="auto">
              <a:xfrm>
                <a:off x="1190" y="3753"/>
                <a:ext cx="58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b="0">
                    <a:latin typeface="Times New Roman" charset="0"/>
                  </a:rPr>
                  <a:t>Facts</a:t>
                </a:r>
              </a:p>
            </p:txBody>
          </p:sp>
          <p:sp>
            <p:nvSpPr>
              <p:cNvPr id="943113" name="Rectangle 9"/>
              <p:cNvSpPr>
                <a:spLocks noChangeArrowheads="1"/>
              </p:cNvSpPr>
              <p:nvPr/>
            </p:nvSpPr>
            <p:spPr bwMode="auto">
              <a:xfrm>
                <a:off x="4214" y="1977"/>
                <a:ext cx="101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b="0">
                    <a:latin typeface="Times New Roman" charset="0"/>
                  </a:rPr>
                  <a:t>Sentences</a:t>
                </a:r>
              </a:p>
            </p:txBody>
          </p:sp>
          <p:sp>
            <p:nvSpPr>
              <p:cNvPr id="943114" name="Line 10"/>
              <p:cNvSpPr>
                <a:spLocks noChangeShapeType="1"/>
              </p:cNvSpPr>
              <p:nvPr/>
            </p:nvSpPr>
            <p:spPr bwMode="auto">
              <a:xfrm>
                <a:off x="1824" y="3936"/>
                <a:ext cx="2304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15" name="Line 11"/>
              <p:cNvSpPr>
                <a:spLocks noChangeShapeType="1"/>
              </p:cNvSpPr>
              <p:nvPr/>
            </p:nvSpPr>
            <p:spPr bwMode="auto">
              <a:xfrm>
                <a:off x="2112" y="2160"/>
                <a:ext cx="2016" cy="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16" name="Line 12"/>
              <p:cNvSpPr>
                <a:spLocks noChangeShapeType="1"/>
              </p:cNvSpPr>
              <p:nvPr/>
            </p:nvSpPr>
            <p:spPr bwMode="auto">
              <a:xfrm>
                <a:off x="4512" y="2352"/>
                <a:ext cx="0" cy="13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117" name="Line 13"/>
              <p:cNvSpPr>
                <a:spLocks noChangeShapeType="1"/>
              </p:cNvSpPr>
              <p:nvPr/>
            </p:nvSpPr>
            <p:spPr bwMode="auto">
              <a:xfrm>
                <a:off x="1440" y="2352"/>
                <a:ext cx="0" cy="1344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43118" name="Line 14"/>
            <p:cNvSpPr>
              <a:spLocks noChangeShapeType="1"/>
            </p:cNvSpPr>
            <p:nvPr/>
          </p:nvSpPr>
          <p:spPr bwMode="auto">
            <a:xfrm>
              <a:off x="240" y="3072"/>
              <a:ext cx="4944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3119" name="Rectangle 15"/>
            <p:cNvSpPr>
              <a:spLocks noChangeArrowheads="1"/>
            </p:cNvSpPr>
            <p:nvPr/>
          </p:nvSpPr>
          <p:spPr bwMode="auto">
            <a:xfrm>
              <a:off x="134" y="2630"/>
              <a:ext cx="127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 i="1">
                  <a:solidFill>
                    <a:schemeClr val="tx2"/>
                  </a:solidFill>
                  <a:latin typeface="Times New Roman" charset="0"/>
                </a:rPr>
                <a:t>Representation</a:t>
              </a:r>
            </a:p>
          </p:txBody>
        </p:sp>
        <p:sp>
          <p:nvSpPr>
            <p:cNvPr id="943120" name="Rectangle 16"/>
            <p:cNvSpPr>
              <a:spLocks noChangeArrowheads="1"/>
            </p:cNvSpPr>
            <p:nvPr/>
          </p:nvSpPr>
          <p:spPr bwMode="auto">
            <a:xfrm>
              <a:off x="134" y="3206"/>
              <a:ext cx="5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 i="1">
                  <a:solidFill>
                    <a:schemeClr val="tx2"/>
                  </a:solidFill>
                  <a:latin typeface="Times New Roman" charset="0"/>
                </a:rPr>
                <a:t>World</a:t>
              </a:r>
            </a:p>
          </p:txBody>
        </p:sp>
        <p:sp>
          <p:nvSpPr>
            <p:cNvPr id="943121" name="Rectangle 17"/>
            <p:cNvSpPr>
              <a:spLocks noChangeArrowheads="1"/>
            </p:cNvSpPr>
            <p:nvPr/>
          </p:nvSpPr>
          <p:spPr bwMode="auto">
            <a:xfrm rot="5400000">
              <a:off x="1238" y="2869"/>
              <a:ext cx="8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 i="1">
                  <a:latin typeface="Times New Roman" charset="0"/>
                </a:rPr>
                <a:t>Semantics</a:t>
              </a:r>
            </a:p>
          </p:txBody>
        </p:sp>
        <p:sp>
          <p:nvSpPr>
            <p:cNvPr id="943122" name="Rectangle 18"/>
            <p:cNvSpPr>
              <a:spLocks noChangeArrowheads="1"/>
            </p:cNvSpPr>
            <p:nvPr/>
          </p:nvSpPr>
          <p:spPr bwMode="auto">
            <a:xfrm rot="5400000">
              <a:off x="4310" y="2869"/>
              <a:ext cx="8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b="0" i="1">
                  <a:latin typeface="Times New Roman" charset="0"/>
                </a:rPr>
                <a:t>Semantics</a:t>
              </a:r>
            </a:p>
          </p:txBody>
        </p:sp>
        <p:sp>
          <p:nvSpPr>
            <p:cNvPr id="943123" name="Text Box 19"/>
            <p:cNvSpPr txBox="1">
              <a:spLocks noChangeArrowheads="1"/>
            </p:cNvSpPr>
            <p:nvPr/>
          </p:nvSpPr>
          <p:spPr bwMode="auto">
            <a:xfrm>
              <a:off x="2448" y="1872"/>
              <a:ext cx="840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charset="0"/>
                </a:rPr>
                <a:t>Inference</a:t>
              </a:r>
              <a:endParaRPr lang="en-US" b="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CNF = Conjunctive Normal Form</a:t>
            </a:r>
          </a:p>
          <a:p>
            <a:pPr lvl="1"/>
            <a:r>
              <a:rPr lang="en-US" dirty="0" smtClean="0"/>
              <a:t>Conjunction (</a:t>
            </a:r>
            <a:r>
              <a:rPr lang="en-US" dirty="0" smtClean="0">
                <a:sym typeface="Symbol"/>
              </a:rPr>
              <a:t>) </a:t>
            </a:r>
            <a:r>
              <a:rPr lang="en-US" dirty="0" smtClean="0"/>
              <a:t>of Disjunctions </a:t>
            </a:r>
            <a:r>
              <a:rPr lang="en-US" dirty="0"/>
              <a:t>(</a:t>
            </a:r>
            <a:r>
              <a:rPr lang="en-US" dirty="0" smtClean="0">
                <a:sym typeface="Symbol"/>
              </a:rPr>
              <a:t>) </a:t>
            </a:r>
          </a:p>
          <a:p>
            <a:r>
              <a:rPr lang="en-US" dirty="0" smtClean="0">
                <a:sym typeface="Symbol"/>
              </a:rPr>
              <a:t>Represent as set of sets</a:t>
            </a:r>
          </a:p>
          <a:p>
            <a:pPr lvl="1"/>
            <a:r>
              <a:rPr lang="en-US" dirty="0" smtClean="0">
                <a:sym typeface="Symbol"/>
              </a:rPr>
              <a:t>((A, B), (A, C), (C))</a:t>
            </a:r>
          </a:p>
          <a:p>
            <a:pPr lvl="1"/>
            <a:r>
              <a:rPr lang="en-US" dirty="0" smtClean="0">
                <a:sym typeface="Symbol"/>
              </a:rPr>
              <a:t>((A), (A))</a:t>
            </a:r>
          </a:p>
          <a:p>
            <a:pPr lvl="1"/>
            <a:r>
              <a:rPr lang="en-US" dirty="0" smtClean="0">
                <a:sym typeface="Symbol"/>
              </a:rPr>
              <a:t>(())</a:t>
            </a:r>
          </a:p>
          <a:p>
            <a:pPr lvl="1"/>
            <a:r>
              <a:rPr lang="en-US" dirty="0" smtClean="0">
                <a:sym typeface="Symbol"/>
              </a:rPr>
              <a:t>((A))</a:t>
            </a:r>
          </a:p>
          <a:p>
            <a:pPr lvl="1"/>
            <a:r>
              <a:rPr lang="en-US" dirty="0" smtClean="0">
                <a:sym typeface="Symbol"/>
              </a:rPr>
              <a:t>()</a:t>
            </a:r>
            <a:endParaRPr lang="en-US" dirty="0">
              <a:sym typeface="Symbol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216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41363"/>
          </a:xfrm>
        </p:spPr>
        <p:txBody>
          <a:bodyPr/>
          <a:lstStyle/>
          <a:p>
            <a:r>
              <a:rPr lang="en-US" sz="4000"/>
              <a:t>DPLL </a:t>
            </a:r>
            <a:r>
              <a:rPr lang="en-US" sz="3200"/>
              <a:t>version 2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idx="1"/>
          </p:nvPr>
        </p:nvSpPr>
        <p:spPr>
          <a:xfrm>
            <a:off x="117475" y="1123950"/>
            <a:ext cx="8874125" cy="4264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dpll_2(F, literal)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remove clauses containing literal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400" b="1">
                <a:latin typeface="Courier New" charset="0"/>
              </a:rPr>
              <a:t> (F contains no clauses)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shorten clauses containing </a:t>
            </a:r>
            <a:r>
              <a:rPr lang="en-US" sz="2400" b="1">
                <a:latin typeface="Courier New" charset="0"/>
                <a:sym typeface="Symbol" charset="2"/>
              </a:rPr>
              <a:t></a:t>
            </a:r>
            <a:r>
              <a:rPr lang="en-US" sz="2400" b="1">
                <a:latin typeface="Courier New" charset="0"/>
              </a:rPr>
              <a:t>literal</a:t>
            </a:r>
            <a:endParaRPr lang="en-US" sz="2400" b="1">
              <a:solidFill>
                <a:schemeClr val="tx1"/>
              </a:solidFill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if </a:t>
            </a:r>
            <a:r>
              <a:rPr lang="en-US" sz="2400" b="1">
                <a:latin typeface="Courier New" charset="0"/>
              </a:rPr>
              <a:t>(F contains empty clause)</a:t>
            </a:r>
            <a:br>
              <a:rPr lang="en-US" sz="2400" b="1">
                <a:latin typeface="Courier New" charset="0"/>
              </a:rPr>
            </a:b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400" b="1">
                <a:latin typeface="Courier New" charset="0"/>
              </a:rPr>
              <a:t> V in F;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400" b="1">
                <a:latin typeface="Courier New" charset="0"/>
              </a:rPr>
              <a:t> (dpll_2(F, </a:t>
            </a:r>
            <a:r>
              <a:rPr lang="en-US" sz="2400" b="1">
                <a:latin typeface="Courier New" charset="0"/>
                <a:sym typeface="Symbol" charset="2"/>
              </a:rPr>
              <a:t></a:t>
            </a:r>
            <a:r>
              <a:rPr lang="en-US" sz="2400" b="1">
                <a:latin typeface="Courier New" charset="0"/>
              </a:rPr>
              <a:t>V))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latin typeface="Courier New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400" b="1">
                <a:latin typeface="Courier New" charset="0"/>
              </a:rPr>
              <a:t> dpll_2(F, V);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 b="1">
                <a:solidFill>
                  <a:schemeClr val="tx1"/>
                </a:solidFill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endParaRPr lang="en-US" sz="2400" b="1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400">
                <a:solidFill>
                  <a:srgbClr val="9900CC"/>
                </a:solidFill>
              </a:rPr>
              <a:t>Partial assignment corresponding to a node is the set of chosen literals on the path from the root to the node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1F8DE-B4EB-446B-90FF-F6CDC59C5DA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D16-6F54-4007-915A-8914931A36AA}" type="slidenum">
              <a:rPr lang="en-US"/>
              <a:pPr/>
              <a:t>42</a:t>
            </a:fld>
            <a:endParaRPr lang="en-US"/>
          </a:p>
        </p:txBody>
      </p:sp>
      <p:sp>
        <p:nvSpPr>
          <p:cNvPr id="110797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a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07972" name="Rectangle 4"/>
          <p:cNvSpPr>
            <a:spLocks noChangeArrowheads="1"/>
          </p:cNvSpPr>
          <p:nvPr/>
        </p:nvSpPr>
        <p:spPr bwMode="auto">
          <a:xfrm>
            <a:off x="915988" y="2057400"/>
            <a:ext cx="1717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 dirty="0" smtClean="0">
                <a:latin typeface="Arial" charset="0"/>
              </a:rPr>
              <a:t>(a</a:t>
            </a:r>
            <a:r>
              <a:rPr lang="en-US" sz="2800" b="0" i="1" dirty="0" smtClean="0">
                <a:latin typeface="Arial" charset="0"/>
              </a:rPr>
              <a:t> </a:t>
            </a:r>
            <a:r>
              <a:rPr lang="en-US" sz="2800" b="0" dirty="0">
                <a:latin typeface="Times New Roman" charset="0"/>
                <a:sym typeface="Symbol" charset="2"/>
              </a:rPr>
              <a:t></a:t>
            </a:r>
            <a:r>
              <a:rPr lang="en-US" sz="2800" b="0" dirty="0">
                <a:latin typeface="Times New Roman" charset="0"/>
              </a:rPr>
              <a:t> </a:t>
            </a:r>
            <a:r>
              <a:rPr lang="en-US" sz="2800" b="0" i="1" dirty="0">
                <a:latin typeface="Arial" charset="0"/>
              </a:rPr>
              <a:t>b</a:t>
            </a:r>
            <a:r>
              <a:rPr lang="en-US" sz="2800" b="0" dirty="0">
                <a:latin typeface="Times New Roman" charset="0"/>
              </a:rPr>
              <a:t> </a:t>
            </a:r>
            <a:r>
              <a:rPr lang="en-US" sz="2800" b="0" dirty="0">
                <a:latin typeface="Arial" charset="0"/>
                <a:sym typeface="Symbol" charset="2"/>
              </a:rPr>
              <a:t></a:t>
            </a:r>
            <a:r>
              <a:rPr lang="en-US" sz="2800" b="0" dirty="0">
                <a:latin typeface="Times New Roman" charset="0"/>
              </a:rPr>
              <a:t> </a:t>
            </a:r>
            <a:r>
              <a:rPr lang="en-US" sz="2800" b="0" i="1" dirty="0">
                <a:latin typeface="Arial" charset="0"/>
              </a:rPr>
              <a:t>c</a:t>
            </a:r>
            <a:r>
              <a:rPr lang="en-US" sz="2800" b="0" dirty="0">
                <a:latin typeface="Arial" charset="0"/>
              </a:rPr>
              <a:t>)</a:t>
            </a:r>
          </a:p>
        </p:txBody>
      </p:sp>
      <p:sp>
        <p:nvSpPr>
          <p:cNvPr id="1107973" name="Rectangle 5"/>
          <p:cNvSpPr>
            <a:spLocks noChangeArrowheads="1"/>
          </p:cNvSpPr>
          <p:nvPr/>
        </p:nvSpPr>
        <p:spPr bwMode="auto">
          <a:xfrm>
            <a:off x="915988" y="2682875"/>
            <a:ext cx="13557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 dirty="0" smtClean="0">
                <a:latin typeface="Arial" charset="0"/>
              </a:rPr>
              <a:t>(a</a:t>
            </a:r>
            <a:r>
              <a:rPr lang="en-US" sz="2800" b="0" i="1" dirty="0" smtClean="0">
                <a:latin typeface="Arial" charset="0"/>
              </a:rPr>
              <a:t> </a:t>
            </a:r>
            <a:r>
              <a:rPr lang="en-US" sz="2800" b="0" dirty="0">
                <a:latin typeface="Arial" charset="0"/>
                <a:sym typeface="Symbol" charset="2"/>
              </a:rPr>
              <a:t></a:t>
            </a:r>
            <a:r>
              <a:rPr lang="en-US" sz="2800" b="0" dirty="0">
                <a:latin typeface="Times New Roman" charset="0"/>
              </a:rPr>
              <a:t> </a:t>
            </a:r>
            <a:r>
              <a:rPr lang="en-US" sz="2800" b="0" dirty="0">
                <a:latin typeface="Arial" charset="0"/>
              </a:rPr>
              <a:t>¬</a:t>
            </a:r>
            <a:r>
              <a:rPr lang="en-US" sz="2800" b="0" i="1" dirty="0">
                <a:latin typeface="Arial" charset="0"/>
              </a:rPr>
              <a:t>b</a:t>
            </a:r>
            <a:r>
              <a:rPr lang="en-US" sz="2800" b="0" dirty="0">
                <a:latin typeface="Arial" charset="0"/>
              </a:rPr>
              <a:t>)</a:t>
            </a:r>
          </a:p>
        </p:txBody>
      </p:sp>
      <p:sp>
        <p:nvSpPr>
          <p:cNvPr id="1107974" name="Rectangle 6"/>
          <p:cNvSpPr>
            <a:spLocks noChangeArrowheads="1"/>
          </p:cNvSpPr>
          <p:nvPr/>
        </p:nvSpPr>
        <p:spPr bwMode="auto">
          <a:xfrm>
            <a:off x="915988" y="3292475"/>
            <a:ext cx="13350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 dirty="0" smtClean="0">
                <a:latin typeface="Arial" charset="0"/>
              </a:rPr>
              <a:t>(a</a:t>
            </a:r>
            <a:r>
              <a:rPr lang="en-US" sz="2800" b="0" i="1" dirty="0" smtClean="0">
                <a:latin typeface="Arial" charset="0"/>
              </a:rPr>
              <a:t> </a:t>
            </a:r>
            <a:r>
              <a:rPr lang="en-US" sz="2800" b="0" dirty="0">
                <a:latin typeface="Arial" charset="0"/>
                <a:sym typeface="Symbol" charset="2"/>
              </a:rPr>
              <a:t></a:t>
            </a:r>
            <a:r>
              <a:rPr lang="en-US" sz="2800" b="0" dirty="0">
                <a:latin typeface="Times New Roman" charset="0"/>
              </a:rPr>
              <a:t> </a:t>
            </a:r>
            <a:r>
              <a:rPr lang="en-US" sz="2800" b="0" dirty="0">
                <a:latin typeface="Arial" charset="0"/>
              </a:rPr>
              <a:t>¬</a:t>
            </a:r>
            <a:r>
              <a:rPr lang="en-US" sz="2800" b="0" i="1" dirty="0">
                <a:latin typeface="Arial" charset="0"/>
              </a:rPr>
              <a:t>c</a:t>
            </a:r>
            <a:r>
              <a:rPr lang="en-US" sz="2800" b="0" dirty="0">
                <a:latin typeface="Arial" charset="0"/>
              </a:rPr>
              <a:t>)</a:t>
            </a:r>
          </a:p>
        </p:txBody>
      </p:sp>
      <p:sp>
        <p:nvSpPr>
          <p:cNvPr id="1107975" name="Rectangle 7"/>
          <p:cNvSpPr>
            <a:spLocks noChangeArrowheads="1"/>
          </p:cNvSpPr>
          <p:nvPr/>
        </p:nvSpPr>
        <p:spPr bwMode="auto">
          <a:xfrm>
            <a:off x="915988" y="3902075"/>
            <a:ext cx="1374735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 dirty="0" smtClean="0">
                <a:latin typeface="Arial" charset="0"/>
              </a:rPr>
              <a:t>(</a:t>
            </a:r>
            <a:r>
              <a:rPr lang="en-US" sz="2800" b="0" dirty="0" smtClean="0">
                <a:latin typeface="Arial" charset="0"/>
                <a:sym typeface="Symbol"/>
              </a:rPr>
              <a:t>a</a:t>
            </a:r>
            <a:r>
              <a:rPr lang="en-US" sz="2800" b="0" i="1" dirty="0" smtClean="0">
                <a:latin typeface="Arial" charset="0"/>
              </a:rPr>
              <a:t> </a:t>
            </a:r>
            <a:r>
              <a:rPr lang="en-US" sz="2800" b="0" dirty="0">
                <a:latin typeface="Arial" charset="0"/>
                <a:sym typeface="Symbol" charset="2"/>
              </a:rPr>
              <a:t></a:t>
            </a:r>
            <a:r>
              <a:rPr lang="en-US" sz="2800" b="0" dirty="0">
                <a:latin typeface="Times New Roman" charset="0"/>
              </a:rPr>
              <a:t> </a:t>
            </a:r>
            <a:r>
              <a:rPr lang="en-US" sz="2800" b="0" i="1" dirty="0">
                <a:latin typeface="Arial" charset="0"/>
              </a:rPr>
              <a:t>c</a:t>
            </a:r>
            <a:r>
              <a:rPr lang="en-US" sz="2800" b="0" dirty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976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5D16-6F54-4007-915A-8914931A36AA}" type="slidenum">
              <a:rPr lang="en-US"/>
              <a:pPr/>
              <a:t>43</a:t>
            </a:fld>
            <a:endParaRPr lang="en-US"/>
          </a:p>
        </p:txBody>
      </p:sp>
      <p:sp>
        <p:nvSpPr>
          <p:cNvPr id="110797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a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07971" name="AutoShape 3"/>
          <p:cNvCxnSpPr>
            <a:cxnSpLocks noChangeShapeType="1"/>
            <a:stCxn id="1107970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07972" name="Rectangle 4"/>
          <p:cNvSpPr>
            <a:spLocks noChangeArrowheads="1"/>
          </p:cNvSpPr>
          <p:nvPr/>
        </p:nvSpPr>
        <p:spPr bwMode="auto">
          <a:xfrm>
            <a:off x="915988" y="2057400"/>
            <a:ext cx="1717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07973" name="Rectangle 5"/>
          <p:cNvSpPr>
            <a:spLocks noChangeArrowheads="1"/>
          </p:cNvSpPr>
          <p:nvPr/>
        </p:nvSpPr>
        <p:spPr bwMode="auto">
          <a:xfrm>
            <a:off x="915988" y="2682875"/>
            <a:ext cx="13557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07974" name="Rectangle 6"/>
          <p:cNvSpPr>
            <a:spLocks noChangeArrowheads="1"/>
          </p:cNvSpPr>
          <p:nvPr/>
        </p:nvSpPr>
        <p:spPr bwMode="auto">
          <a:xfrm>
            <a:off x="915988" y="3292475"/>
            <a:ext cx="13350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07975" name="Rectangle 7"/>
          <p:cNvSpPr>
            <a:spLocks noChangeArrowheads="1"/>
          </p:cNvSpPr>
          <p:nvPr/>
        </p:nvSpPr>
        <p:spPr bwMode="auto">
          <a:xfrm>
            <a:off x="915988" y="3902075"/>
            <a:ext cx="11271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07977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xmlns="" val="1290326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6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75D6A-7E62-4C2A-BFBD-0EA68F66B411}" type="slidenum">
              <a:rPr lang="en-US"/>
              <a:pPr/>
              <a:t>44</a:t>
            </a:fld>
            <a:endParaRPr lang="en-US"/>
          </a:p>
        </p:txBody>
      </p:sp>
      <p:sp>
        <p:nvSpPr>
          <p:cNvPr id="1124354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4355" name="AutoShape 3"/>
          <p:cNvCxnSpPr>
            <a:cxnSpLocks noChangeShapeType="1"/>
            <a:stCxn id="1124354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24356" name="Rectangle 4"/>
          <p:cNvSpPr>
            <a:spLocks noChangeArrowheads="1"/>
          </p:cNvSpPr>
          <p:nvPr/>
        </p:nvSpPr>
        <p:spPr bwMode="auto">
          <a:xfrm>
            <a:off x="915988" y="2057400"/>
            <a:ext cx="109855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4357" name="Rectangle 5"/>
          <p:cNvSpPr>
            <a:spLocks noChangeArrowheads="1"/>
          </p:cNvSpPr>
          <p:nvPr/>
        </p:nvSpPr>
        <p:spPr bwMode="auto">
          <a:xfrm>
            <a:off x="915988" y="2682875"/>
            <a:ext cx="7366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4358" name="Rectangle 6"/>
          <p:cNvSpPr>
            <a:spLocks noChangeArrowheads="1"/>
          </p:cNvSpPr>
          <p:nvPr/>
        </p:nvSpPr>
        <p:spPr bwMode="auto">
          <a:xfrm>
            <a:off x="915988" y="3292475"/>
            <a:ext cx="7159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838A3-1F3A-4C2C-8F81-D9DA647FCDDB}" type="slidenum">
              <a:rPr lang="en-US"/>
              <a:pPr/>
              <a:t>45</a:t>
            </a:fld>
            <a:endParaRPr lang="en-US"/>
          </a:p>
        </p:txBody>
      </p:sp>
      <p:sp>
        <p:nvSpPr>
          <p:cNvPr id="1126402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a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6403" name="AutoShape 3"/>
          <p:cNvCxnSpPr>
            <a:cxnSpLocks noChangeShapeType="1"/>
            <a:stCxn id="1126402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26404" name="Rectangle 4"/>
          <p:cNvSpPr>
            <a:spLocks noChangeArrowheads="1"/>
          </p:cNvSpPr>
          <p:nvPr/>
        </p:nvSpPr>
        <p:spPr bwMode="auto">
          <a:xfrm>
            <a:off x="915988" y="2057400"/>
            <a:ext cx="11176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6405" name="Rectangle 5"/>
          <p:cNvSpPr>
            <a:spLocks noChangeArrowheads="1"/>
          </p:cNvSpPr>
          <p:nvPr/>
        </p:nvSpPr>
        <p:spPr bwMode="auto">
          <a:xfrm>
            <a:off x="915988" y="2682875"/>
            <a:ext cx="5476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(T)</a:t>
            </a:r>
          </a:p>
        </p:txBody>
      </p:sp>
      <p:sp>
        <p:nvSpPr>
          <p:cNvPr id="1126406" name="Rectangle 6"/>
          <p:cNvSpPr>
            <a:spLocks noChangeArrowheads="1"/>
          </p:cNvSpPr>
          <p:nvPr/>
        </p:nvSpPr>
        <p:spPr bwMode="auto">
          <a:xfrm>
            <a:off x="915988" y="3292475"/>
            <a:ext cx="7159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6409" name="Oval 9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6410" name="AutoShape 10"/>
          <p:cNvCxnSpPr>
            <a:cxnSpLocks noChangeShapeType="1"/>
            <a:stCxn id="1126409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4650468" y="19050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3622222" y="2971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4DD7E-4B2A-4041-907E-CF8A271AC331}" type="slidenum">
              <a:rPr lang="en-US"/>
              <a:pPr/>
              <a:t>46</a:t>
            </a:fld>
            <a:endParaRPr lang="en-US"/>
          </a:p>
        </p:txBody>
      </p:sp>
      <p:sp>
        <p:nvSpPr>
          <p:cNvPr id="112845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a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8451" name="AutoShape 3"/>
          <p:cNvCxnSpPr>
            <a:cxnSpLocks noChangeShapeType="1"/>
            <a:stCxn id="1128450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28452" name="Rectangle 4"/>
          <p:cNvSpPr>
            <a:spLocks noChangeArrowheads="1"/>
          </p:cNvSpPr>
          <p:nvPr/>
        </p:nvSpPr>
        <p:spPr bwMode="auto">
          <a:xfrm>
            <a:off x="915988" y="2057400"/>
            <a:ext cx="5080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8454" name="Rectangle 6"/>
          <p:cNvSpPr>
            <a:spLocks noChangeArrowheads="1"/>
          </p:cNvSpPr>
          <p:nvPr/>
        </p:nvSpPr>
        <p:spPr bwMode="auto">
          <a:xfrm>
            <a:off x="915988" y="3292475"/>
            <a:ext cx="7159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28457" name="Oval 9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28458" name="AutoShape 10"/>
          <p:cNvCxnSpPr>
            <a:cxnSpLocks noChangeShapeType="1"/>
            <a:stCxn id="1128457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3622222" y="2971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5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B001E-A57C-44FE-A7DF-A4D88149CD39}" type="slidenum">
              <a:rPr lang="en-US"/>
              <a:pPr/>
              <a:t>47</a:t>
            </a:fld>
            <a:endParaRPr lang="en-US"/>
          </a:p>
        </p:txBody>
      </p:sp>
      <p:sp>
        <p:nvSpPr>
          <p:cNvPr id="1130498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0499" name="AutoShape 3"/>
          <p:cNvCxnSpPr>
            <a:cxnSpLocks noChangeShapeType="1"/>
            <a:stCxn id="1130498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0500" name="Rectangle 4"/>
          <p:cNvSpPr>
            <a:spLocks noChangeArrowheads="1"/>
          </p:cNvSpPr>
          <p:nvPr/>
        </p:nvSpPr>
        <p:spPr bwMode="auto">
          <a:xfrm>
            <a:off x="915988" y="2057400"/>
            <a:ext cx="5476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(F)</a:t>
            </a:r>
          </a:p>
        </p:txBody>
      </p:sp>
      <p:sp>
        <p:nvSpPr>
          <p:cNvPr id="1130501" name="Rectangle 5"/>
          <p:cNvSpPr>
            <a:spLocks noChangeArrowheads="1"/>
          </p:cNvSpPr>
          <p:nvPr/>
        </p:nvSpPr>
        <p:spPr bwMode="auto">
          <a:xfrm>
            <a:off x="915988" y="3292475"/>
            <a:ext cx="5476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(T)</a:t>
            </a:r>
          </a:p>
        </p:txBody>
      </p:sp>
      <p:sp>
        <p:nvSpPr>
          <p:cNvPr id="1130504" name="Oval 8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0505" name="AutoShape 9"/>
          <p:cNvCxnSpPr>
            <a:cxnSpLocks noChangeShapeType="1"/>
            <a:stCxn id="1130504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0506" name="Oval 10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0507" name="AutoShape 11"/>
          <p:cNvCxnSpPr>
            <a:cxnSpLocks noChangeShapeType="1"/>
            <a:stCxn id="1130506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dirty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3622222" y="2971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2765425" y="4114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5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DEDA4-27AD-45FD-8CF0-F05E3252C7B7}" type="slidenum">
              <a:rPr lang="en-US"/>
              <a:pPr/>
              <a:t>48</a:t>
            </a:fld>
            <a:endParaRPr lang="en-US"/>
          </a:p>
        </p:txBody>
      </p:sp>
      <p:sp>
        <p:nvSpPr>
          <p:cNvPr id="113254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a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2547" name="AutoShape 3"/>
          <p:cNvCxnSpPr>
            <a:cxnSpLocks noChangeShapeType="1"/>
            <a:stCxn id="1132546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2548" name="Rectangle 4"/>
          <p:cNvSpPr>
            <a:spLocks noChangeArrowheads="1"/>
          </p:cNvSpPr>
          <p:nvPr/>
        </p:nvSpPr>
        <p:spPr bwMode="auto">
          <a:xfrm>
            <a:off x="915988" y="2057400"/>
            <a:ext cx="3302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()</a:t>
            </a:r>
          </a:p>
        </p:txBody>
      </p:sp>
      <p:sp>
        <p:nvSpPr>
          <p:cNvPr id="1132552" name="Oval 8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2553" name="AutoShape 9"/>
          <p:cNvCxnSpPr>
            <a:cxnSpLocks noChangeShapeType="1"/>
            <a:stCxn id="1132552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2554" name="Oval 10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32555" name="AutoShape 11"/>
          <p:cNvCxnSpPr>
            <a:cxnSpLocks noChangeShapeType="1"/>
            <a:stCxn id="1132554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32556" name="Text Box 12"/>
          <p:cNvSpPr txBox="1">
            <a:spLocks noChangeArrowheads="1"/>
          </p:cNvSpPr>
          <p:nvPr/>
        </p:nvSpPr>
        <p:spPr bwMode="auto">
          <a:xfrm rot="1829144">
            <a:off x="450850" y="1693863"/>
            <a:ext cx="2178050" cy="4572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9900CC"/>
                </a:solidFill>
              </a:rPr>
              <a:t>Empty clause!</a:t>
            </a:r>
          </a:p>
        </p:txBody>
      </p:sp>
      <p:sp>
        <p:nvSpPr>
          <p:cNvPr id="14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3622222" y="2971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  <p:sp>
        <p:nvSpPr>
          <p:cNvPr id="16" name="Oval 9"/>
          <p:cNvSpPr>
            <a:spLocks noChangeArrowheads="1"/>
          </p:cNvSpPr>
          <p:nvPr/>
        </p:nvSpPr>
        <p:spPr bwMode="auto">
          <a:xfrm>
            <a:off x="2765425" y="4114800"/>
            <a:ext cx="304800" cy="304800"/>
          </a:xfrm>
          <a:prstGeom prst="ellipse">
            <a:avLst/>
          </a:prstGeom>
          <a:solidFill>
            <a:srgbClr val="FF0000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chemeClr val="bg1"/>
                </a:solidFill>
                <a:latin typeface="Arial" charset="0"/>
              </a:rPr>
              <a:t>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72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A2CEF-A307-45A9-9ECA-748861C16C03}" type="slidenum">
              <a:rPr lang="en-US"/>
              <a:pPr/>
              <a:t>49</a:t>
            </a:fld>
            <a:endParaRPr lang="en-US"/>
          </a:p>
        </p:txBody>
      </p:sp>
      <p:sp>
        <p:nvSpPr>
          <p:cNvPr id="111206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2067" name="AutoShape 3"/>
          <p:cNvCxnSpPr>
            <a:cxnSpLocks noChangeShapeType="1"/>
            <a:stCxn id="1112066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2068" name="Rectangle 4"/>
          <p:cNvSpPr>
            <a:spLocks noChangeArrowheads="1"/>
          </p:cNvSpPr>
          <p:nvPr/>
        </p:nvSpPr>
        <p:spPr bwMode="auto">
          <a:xfrm>
            <a:off x="915988" y="2057400"/>
            <a:ext cx="17764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F)</a:t>
            </a:r>
          </a:p>
        </p:txBody>
      </p:sp>
      <p:sp>
        <p:nvSpPr>
          <p:cNvPr id="1112069" name="Rectangle 5"/>
          <p:cNvSpPr>
            <a:spLocks noChangeArrowheads="1"/>
          </p:cNvSpPr>
          <p:nvPr/>
        </p:nvSpPr>
        <p:spPr bwMode="auto">
          <a:xfrm>
            <a:off x="915988" y="26828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112070" name="Rectangle 6"/>
          <p:cNvSpPr>
            <a:spLocks noChangeArrowheads="1"/>
          </p:cNvSpPr>
          <p:nvPr/>
        </p:nvSpPr>
        <p:spPr bwMode="auto">
          <a:xfrm>
            <a:off x="915988" y="32924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(F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T)</a:t>
            </a:r>
          </a:p>
        </p:txBody>
      </p:sp>
      <p:sp>
        <p:nvSpPr>
          <p:cNvPr id="1112071" name="Rectangle 7"/>
          <p:cNvSpPr>
            <a:spLocks noChangeArrowheads="1"/>
          </p:cNvSpPr>
          <p:nvPr/>
        </p:nvSpPr>
        <p:spPr bwMode="auto">
          <a:xfrm>
            <a:off x="915988" y="3902075"/>
            <a:ext cx="116681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(T</a:t>
            </a:r>
            <a:r>
              <a:rPr lang="en-US" sz="2800" b="0" i="1">
                <a:latin typeface="Arial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F)</a:t>
            </a:r>
          </a:p>
        </p:txBody>
      </p:sp>
      <p:sp>
        <p:nvSpPr>
          <p:cNvPr id="1112073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1112074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2075" name="AutoShape 11"/>
          <p:cNvCxnSpPr>
            <a:cxnSpLocks noChangeShapeType="1"/>
            <a:stCxn id="1112074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2076" name="Oval 12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2077" name="AutoShape 13"/>
          <p:cNvCxnSpPr>
            <a:cxnSpLocks noChangeShapeType="1"/>
            <a:stCxn id="1112076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14DB8-E6FD-4E56-B216-01FA708AD6D7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Truth tables for connectives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 l="37500" t="30208" r="7813" b="50000"/>
          <a:stretch>
            <a:fillRect/>
          </a:stretch>
        </p:blipFill>
        <p:spPr bwMode="auto">
          <a:xfrm>
            <a:off x="609600" y="1371600"/>
            <a:ext cx="76962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20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58EF5-4015-4A97-B3B2-7BFBB29F334E}" type="slidenum">
              <a:rPr lang="en-US"/>
              <a:pPr/>
              <a:t>50</a:t>
            </a:fld>
            <a:endParaRPr lang="en-US"/>
          </a:p>
        </p:txBody>
      </p:sp>
      <p:sp>
        <p:nvSpPr>
          <p:cNvPr id="1114114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4115" name="AutoShape 3"/>
          <p:cNvCxnSpPr>
            <a:cxnSpLocks noChangeShapeType="1"/>
            <a:stCxn id="1114114" idx="3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4116" name="Rectangle 4"/>
          <p:cNvSpPr>
            <a:spLocks noChangeArrowheads="1"/>
          </p:cNvSpPr>
          <p:nvPr/>
        </p:nvSpPr>
        <p:spPr bwMode="auto">
          <a:xfrm>
            <a:off x="915988" y="2057400"/>
            <a:ext cx="40798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solidFill>
                  <a:srgbClr val="FF0000"/>
                </a:solidFill>
                <a:latin typeface="Arial" charset="0"/>
              </a:rPr>
              <a:t>F</a:t>
            </a:r>
            <a:r>
              <a:rPr lang="en-US" sz="2800" b="0" i="1">
                <a:latin typeface="Arial" charset="0"/>
              </a:rPr>
              <a:t> </a:t>
            </a:r>
            <a:endParaRPr lang="en-US" sz="2800" b="0">
              <a:latin typeface="Arial" charset="0"/>
            </a:endParaRPr>
          </a:p>
        </p:txBody>
      </p:sp>
      <p:sp>
        <p:nvSpPr>
          <p:cNvPr id="1114117" name="Rectangle 5"/>
          <p:cNvSpPr>
            <a:spLocks noChangeArrowheads="1"/>
          </p:cNvSpPr>
          <p:nvPr/>
        </p:nvSpPr>
        <p:spPr bwMode="auto">
          <a:xfrm>
            <a:off x="915988" y="26828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14118" name="Rectangle 6"/>
          <p:cNvSpPr>
            <a:spLocks noChangeArrowheads="1"/>
          </p:cNvSpPr>
          <p:nvPr/>
        </p:nvSpPr>
        <p:spPr bwMode="auto">
          <a:xfrm>
            <a:off x="915988" y="32924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14119" name="Rectangle 7"/>
          <p:cNvSpPr>
            <a:spLocks noChangeArrowheads="1"/>
          </p:cNvSpPr>
          <p:nvPr/>
        </p:nvSpPr>
        <p:spPr bwMode="auto">
          <a:xfrm>
            <a:off x="915988" y="3902075"/>
            <a:ext cx="309562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T</a:t>
            </a:r>
          </a:p>
        </p:txBody>
      </p:sp>
      <p:sp>
        <p:nvSpPr>
          <p:cNvPr id="1114121" name="Oval 9"/>
          <p:cNvSpPr>
            <a:spLocks noChangeArrowheads="1"/>
          </p:cNvSpPr>
          <p:nvPr/>
        </p:nvSpPr>
        <p:spPr bwMode="auto">
          <a:xfrm>
            <a:off x="4724400" y="193675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0000"/>
                </a:solidFill>
                <a:latin typeface="Arial" charset="0"/>
              </a:rPr>
              <a:t>F</a:t>
            </a:r>
          </a:p>
        </p:txBody>
      </p:sp>
      <p:sp>
        <p:nvSpPr>
          <p:cNvPr id="1114122" name="Oval 10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4123" name="AutoShape 11"/>
          <p:cNvCxnSpPr>
            <a:cxnSpLocks noChangeShapeType="1"/>
            <a:stCxn id="1114122" idx="3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4124" name="Rectangle 12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4125" name="Oval 13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4126" name="AutoShape 14"/>
          <p:cNvCxnSpPr>
            <a:cxnSpLocks noChangeShapeType="1"/>
            <a:stCxn id="1114125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3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Version 2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26EAA-C555-47DB-AF01-4E8A7932B77B}" type="slidenum">
              <a:rPr lang="en-US"/>
              <a:pPr/>
              <a:t>51</a:t>
            </a:fld>
            <a:endParaRPr lang="en-US"/>
          </a:p>
        </p:txBody>
      </p:sp>
      <p:sp>
        <p:nvSpPr>
          <p:cNvPr id="1116162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6163" name="AutoShape 3"/>
          <p:cNvCxnSpPr>
            <a:cxnSpLocks noChangeShapeType="1"/>
            <a:stCxn id="1116162" idx="3"/>
            <a:endCxn id="1116164" idx="0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6164" name="Oval 4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6165" name="AutoShape 5"/>
          <p:cNvCxnSpPr>
            <a:cxnSpLocks noChangeShapeType="1"/>
            <a:stCxn id="1116164" idx="3"/>
            <a:endCxn id="1116167" idx="0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6166" name="Rectangle 6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167" name="Oval 7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chemeClr val="accent1"/>
          </a:solidFill>
          <a:ln w="6350" cap="sq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116168" name="AutoShape 8"/>
          <p:cNvCxnSpPr>
            <a:cxnSpLocks noChangeShapeType="1"/>
            <a:stCxn id="1116167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116169" name="Rectangle 9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16170" name="Rectangle 10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16171" name="Rectangle 11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116172" name="Rectangle 12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</a:t>
            </a:r>
          </a:p>
        </p:txBody>
      </p:sp>
      <p:sp>
        <p:nvSpPr>
          <p:cNvPr id="1134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Can backtrack before getting to leaf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DC7E6-D949-495B-ADB0-FD38785B4C12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7563"/>
          </a:xfrm>
        </p:spPr>
        <p:txBody>
          <a:bodyPr/>
          <a:lstStyle/>
          <a:p>
            <a:r>
              <a:rPr lang="en-US"/>
              <a:t>Structure in Clauses 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idx="1"/>
          </p:nvPr>
        </p:nvSpPr>
        <p:spPr>
          <a:xfrm>
            <a:off x="0" y="3621088"/>
            <a:ext cx="9144000" cy="1776412"/>
          </a:xfrm>
        </p:spPr>
        <p:txBody>
          <a:bodyPr/>
          <a:lstStyle/>
          <a:p>
            <a:r>
              <a:rPr lang="en-US" dirty="0"/>
              <a:t>Pure Literals</a:t>
            </a:r>
          </a:p>
          <a:p>
            <a:pPr lvl="1"/>
            <a:r>
              <a:rPr lang="en-US" dirty="0"/>
              <a:t>A symbol that always appears with same sign</a:t>
            </a:r>
          </a:p>
          <a:p>
            <a:pPr lvl="1"/>
            <a:r>
              <a:rPr lang="en-US" dirty="0"/>
              <a:t>{{a 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b c</a:t>
            </a:r>
            <a:r>
              <a:rPr lang="en-US" dirty="0" smtClean="0"/>
              <a:t>} {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c</a:t>
            </a:r>
            <a:r>
              <a:rPr lang="en-US" b="1" dirty="0">
                <a:solidFill>
                  <a:srgbClr val="7030A0"/>
                </a:solidFill>
              </a:rPr>
              <a:t> d</a:t>
            </a:r>
            <a:r>
              <a:rPr lang="en-US" dirty="0"/>
              <a:t> 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e</a:t>
            </a:r>
            <a:r>
              <a:rPr lang="en-US" dirty="0" smtClean="0"/>
              <a:t>}  {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a 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b e}{</a:t>
            </a:r>
            <a:r>
              <a:rPr lang="en-US" b="1" dirty="0">
                <a:solidFill>
                  <a:srgbClr val="7030A0"/>
                </a:solidFill>
              </a:rPr>
              <a:t>d </a:t>
            </a:r>
            <a:r>
              <a:rPr lang="en-US" dirty="0"/>
              <a:t>b</a:t>
            </a:r>
            <a:r>
              <a:rPr lang="en-US" dirty="0" smtClean="0"/>
              <a:t>}   {</a:t>
            </a:r>
            <a:r>
              <a:rPr lang="en-US" dirty="0"/>
              <a:t>e a </a:t>
            </a:r>
            <a:r>
              <a:rPr lang="en-US" b="1" dirty="0">
                <a:sym typeface="Symbol" charset="2"/>
              </a:rPr>
              <a:t></a:t>
            </a:r>
            <a:r>
              <a:rPr lang="en-US" dirty="0"/>
              <a:t>c}}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D5060-7731-42BE-8910-0260FD3C1F76}" type="slidenum">
              <a:rPr lang="en-US"/>
              <a:pPr/>
              <a:t>53</a:t>
            </a:fld>
            <a:endParaRPr lang="en-US"/>
          </a:p>
        </p:txBody>
      </p:sp>
      <p:sp>
        <p:nvSpPr>
          <p:cNvPr id="980996" name="Rectangle 4"/>
          <p:cNvSpPr>
            <a:spLocks noChangeArrowheads="1"/>
          </p:cNvSpPr>
          <p:nvPr/>
        </p:nvSpPr>
        <p:spPr bwMode="auto">
          <a:xfrm>
            <a:off x="0" y="741363"/>
            <a:ext cx="914400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r>
              <a:rPr lang="en-US" sz="3200" b="0" dirty="0">
                <a:solidFill>
                  <a:srgbClr val="0033CC"/>
                </a:solidFill>
              </a:rPr>
              <a:t>Unit Literals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A literal that appears in a singleton clause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{{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c}</a:t>
            </a:r>
            <a:r>
              <a:rPr lang="en-US" sz="2800" dirty="0">
                <a:solidFill>
                  <a:srgbClr val="7030A0"/>
                </a:solidFill>
              </a:rPr>
              <a:t>{</a:t>
            </a:r>
            <a:r>
              <a:rPr lang="en-US" sz="2800" dirty="0">
                <a:solidFill>
                  <a:srgbClr val="7030A0"/>
                </a:solidFill>
                <a:sym typeface="Symbol" charset="2"/>
              </a:rPr>
              <a:t></a:t>
            </a:r>
            <a:r>
              <a:rPr lang="en-US" sz="2800" dirty="0">
                <a:solidFill>
                  <a:srgbClr val="7030A0"/>
                </a:solidFill>
              </a:rPr>
              <a:t>c}</a:t>
            </a:r>
            <a:r>
              <a:rPr lang="en-US" sz="2800" b="0" dirty="0"/>
              <a:t>{a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e}{d b}{e 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c}}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endParaRPr lang="en-US" sz="2800" b="0" dirty="0"/>
          </a:p>
        </p:txBody>
      </p:sp>
      <p:sp>
        <p:nvSpPr>
          <p:cNvPr id="980997" name="Rectangle 5"/>
          <p:cNvSpPr>
            <a:spLocks noChangeArrowheads="1"/>
          </p:cNvSpPr>
          <p:nvPr/>
        </p:nvSpPr>
        <p:spPr bwMode="auto">
          <a:xfrm>
            <a:off x="0" y="4706938"/>
            <a:ext cx="91440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b="0" dirty="0">
              <a:solidFill>
                <a:srgbClr val="0033CC"/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     </a:t>
            </a:r>
            <a:r>
              <a:rPr lang="en-US" sz="2800" b="0" i="1" dirty="0">
                <a:solidFill>
                  <a:srgbClr val="FF0000"/>
                </a:solidFill>
              </a:rPr>
              <a:t>Might as well set it true!   And simplify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{{a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c}               {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e} </a:t>
            </a:r>
            <a:r>
              <a:rPr lang="en-US" sz="2800" b="0" dirty="0" smtClean="0"/>
              <a:t>     </a:t>
            </a:r>
            <a:r>
              <a:rPr lang="en-US" sz="2800" b="0" dirty="0"/>
              <a:t>{e 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c}}</a:t>
            </a:r>
          </a:p>
        </p:txBody>
      </p:sp>
      <p:sp>
        <p:nvSpPr>
          <p:cNvPr id="980998" name="Rectangle 6"/>
          <p:cNvSpPr>
            <a:spLocks noChangeArrowheads="1"/>
          </p:cNvSpPr>
          <p:nvPr/>
        </p:nvSpPr>
        <p:spPr bwMode="auto">
          <a:xfrm>
            <a:off x="0" y="1662113"/>
            <a:ext cx="91440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b="0" dirty="0">
              <a:solidFill>
                <a:srgbClr val="0033CC"/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     </a:t>
            </a:r>
            <a:r>
              <a:rPr lang="en-US" sz="2800" b="0" i="1" dirty="0">
                <a:solidFill>
                  <a:srgbClr val="FF0000"/>
                </a:solidFill>
              </a:rPr>
              <a:t>Might as well set it true!   And simplify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{{</a:t>
            </a:r>
            <a:r>
              <a:rPr lang="en-US" sz="2800" dirty="0">
                <a:solidFill>
                  <a:schemeClr val="accent2"/>
                </a:solidFill>
                <a:sym typeface="Symbol" charset="2"/>
              </a:rPr>
              <a:t></a:t>
            </a:r>
            <a:r>
              <a:rPr lang="en-US" sz="2800" b="0" dirty="0">
                <a:solidFill>
                  <a:schemeClr val="accent2"/>
                </a:solidFill>
              </a:rPr>
              <a:t>b</a:t>
            </a:r>
            <a:r>
              <a:rPr lang="en-US" sz="2800" b="0" dirty="0"/>
              <a:t>}         {a </a:t>
            </a:r>
            <a:r>
              <a:rPr lang="en-US" sz="2800" dirty="0">
                <a:sym typeface="Symbol" charset="2"/>
              </a:rPr>
              <a:t></a:t>
            </a:r>
            <a:r>
              <a:rPr lang="en-US" sz="2800" b="0" dirty="0"/>
              <a:t>b e}{d b}}</a:t>
            </a:r>
          </a:p>
        </p:txBody>
      </p:sp>
      <p:sp>
        <p:nvSpPr>
          <p:cNvPr id="980999" name="Rectangle 7"/>
          <p:cNvSpPr>
            <a:spLocks noChangeArrowheads="1"/>
          </p:cNvSpPr>
          <p:nvPr/>
        </p:nvSpPr>
        <p:spPr bwMode="auto">
          <a:xfrm>
            <a:off x="153988" y="2084388"/>
            <a:ext cx="914400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endParaRPr lang="en-US" sz="3200" b="0">
              <a:solidFill>
                <a:srgbClr val="0033CC"/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/>
              <a:t>     </a:t>
            </a:r>
            <a:endParaRPr lang="en-US" sz="2800" b="0" i="1">
              <a:solidFill>
                <a:srgbClr val="FF0000"/>
              </a:solidFill>
            </a:endParaRP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/>
              <a:t>                            {{d}}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0995" grpId="0" build="p"/>
      <p:bldP spid="980997" grpId="0"/>
      <p:bldP spid="980998" grpId="0"/>
      <p:bldP spid="980999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Other Words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5C762-5D5B-4987-87D7-C2604AC01B84}" type="slidenum">
              <a:rPr lang="en-US"/>
              <a:pPr/>
              <a:t>54</a:t>
            </a:fld>
            <a:endParaRPr lang="en-US"/>
          </a:p>
        </p:txBody>
      </p:sp>
      <p:graphicFrame>
        <p:nvGraphicFramePr>
          <p:cNvPr id="982019" name="Object 3"/>
          <p:cNvGraphicFramePr>
            <a:graphicFrameLocks noChangeAspect="1"/>
          </p:cNvGraphicFramePr>
          <p:nvPr/>
        </p:nvGraphicFramePr>
        <p:xfrm>
          <a:off x="384175" y="1816100"/>
          <a:ext cx="8375650" cy="2509838"/>
        </p:xfrm>
        <a:graphic>
          <a:graphicData uri="http://schemas.openxmlformats.org/presentationml/2006/ole">
            <p:oleObj spid="_x0000_s1060878" name="Equation" r:id="rId4" imgW="3771900" imgH="1130300" progId="">
              <p:embed/>
            </p:oleObj>
          </a:graphicData>
        </a:graphic>
      </p:graphicFrame>
      <p:sp>
        <p:nvSpPr>
          <p:cNvPr id="982020" name="Text Box 4"/>
          <p:cNvSpPr txBox="1">
            <a:spLocks noChangeArrowheads="1"/>
          </p:cNvSpPr>
          <p:nvPr/>
        </p:nvSpPr>
        <p:spPr bwMode="auto">
          <a:xfrm>
            <a:off x="3035300" y="5080000"/>
            <a:ext cx="4738688" cy="137318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9900CC"/>
                </a:solidFill>
              </a:rPr>
              <a:t>May view this as adding constraint propagation techniques into play</a:t>
            </a:r>
          </a:p>
        </p:txBody>
      </p:sp>
      <p:sp>
        <p:nvSpPr>
          <p:cNvPr id="982021" name="Rectangle 5"/>
          <p:cNvSpPr>
            <a:spLocks noChangeArrowheads="1"/>
          </p:cNvSpPr>
          <p:nvPr/>
        </p:nvSpPr>
        <p:spPr bwMode="auto">
          <a:xfrm>
            <a:off x="0" y="2814638"/>
            <a:ext cx="9144000" cy="1651000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Other Words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8360-73E8-4E47-B2E2-62EECD8A9769}" type="slidenum">
              <a:rPr lang="en-US"/>
              <a:pPr/>
              <a:t>55</a:t>
            </a:fld>
            <a:endParaRPr lang="en-US"/>
          </a:p>
        </p:txBody>
      </p:sp>
      <p:graphicFrame>
        <p:nvGraphicFramePr>
          <p:cNvPr id="1001475" name="Object 3"/>
          <p:cNvGraphicFramePr>
            <a:graphicFrameLocks noChangeAspect="1"/>
          </p:cNvGraphicFramePr>
          <p:nvPr/>
        </p:nvGraphicFramePr>
        <p:xfrm>
          <a:off x="384175" y="1816100"/>
          <a:ext cx="8375650" cy="2509838"/>
        </p:xfrm>
        <a:graphic>
          <a:graphicData uri="http://schemas.openxmlformats.org/presentationml/2006/ole">
            <p:oleObj spid="_x0000_s1061902" name="Equation" r:id="rId4" imgW="3771900" imgH="1130300" progId="">
              <p:embed/>
            </p:oleObj>
          </a:graphicData>
        </a:graphic>
      </p:graphicFrame>
      <p:sp>
        <p:nvSpPr>
          <p:cNvPr id="1001476" name="Text Box 4"/>
          <p:cNvSpPr txBox="1">
            <a:spLocks noChangeArrowheads="1"/>
          </p:cNvSpPr>
          <p:nvPr/>
        </p:nvSpPr>
        <p:spPr bwMode="auto">
          <a:xfrm>
            <a:off x="3035300" y="5080000"/>
            <a:ext cx="4738688" cy="137318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solidFill>
                  <a:srgbClr val="9900CC"/>
                </a:solidFill>
              </a:rPr>
              <a:t>May view this as adding constraint propagation techniques into play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DPLL (previous version)</a:t>
            </a:r>
            <a:br>
              <a:rPr lang="en-US" sz="4000"/>
            </a:br>
            <a:r>
              <a:rPr lang="en-US" sz="2800"/>
              <a:t>Davis – Putnam – Loveland – Logemann</a:t>
            </a:r>
            <a:endParaRPr lang="en-US" sz="4000"/>
          </a:p>
        </p:txBody>
      </p:sp>
      <p:sp>
        <p:nvSpPr>
          <p:cNvPr id="983043" name="Rectangle 3"/>
          <p:cNvSpPr>
            <a:spLocks noGrp="1" noChangeArrowheads="1"/>
          </p:cNvSpPr>
          <p:nvPr>
            <p:ph idx="1"/>
          </p:nvPr>
        </p:nvSpPr>
        <p:spPr>
          <a:xfrm>
            <a:off x="155575" y="1447800"/>
            <a:ext cx="8836025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dpll(F, literal)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remove clauses containing literal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(F contains no clauses)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shorten clauses containing </a:t>
            </a:r>
            <a:r>
              <a:rPr lang="en-US" sz="2800" b="1">
                <a:latin typeface="Courier New" charset="0"/>
                <a:sym typeface="Symbol" charset="2"/>
              </a:rPr>
              <a:t></a:t>
            </a:r>
            <a:r>
              <a:rPr lang="en-US" sz="2800" b="1">
                <a:latin typeface="Courier New" charset="0"/>
              </a:rPr>
              <a:t>literal</a:t>
            </a:r>
            <a:br>
              <a:rPr lang="en-US" sz="2800" b="1">
                <a:latin typeface="Courier New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(F contains empty clause)</a:t>
            </a:r>
            <a:br>
              <a:rPr lang="en-US" sz="2800" b="1">
                <a:latin typeface="Courier New" charset="0"/>
              </a:rPr>
            </a:b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rgbClr val="9900CC"/>
                </a:solidFill>
                <a:latin typeface="Courier New" charset="0"/>
              </a:rPr>
              <a:t>	if (F contains a unit or pure L)</a:t>
            </a:r>
            <a:br>
              <a:rPr lang="en-US" sz="2800" b="1">
                <a:solidFill>
                  <a:srgbClr val="9900CC"/>
                </a:solidFill>
                <a:latin typeface="Courier New" charset="0"/>
              </a:rPr>
            </a:br>
            <a:r>
              <a:rPr lang="en-US" sz="2800" b="1">
                <a:solidFill>
                  <a:srgbClr val="9900CC"/>
                </a:solidFill>
                <a:latin typeface="Courier New" charset="0"/>
              </a:rPr>
              <a:t>	return dpll(F, L);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800" b="1">
                <a:latin typeface="Courier New" charset="0"/>
              </a:rPr>
              <a:t> V in F;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(dpll(F, </a:t>
            </a:r>
            <a:r>
              <a:rPr lang="en-US" sz="2800" b="1">
                <a:latin typeface="Courier New" charset="0"/>
                <a:sym typeface="Symbol" charset="2"/>
              </a:rPr>
              <a:t></a:t>
            </a:r>
            <a:r>
              <a:rPr lang="en-US" sz="2800" b="1">
                <a:latin typeface="Courier New" charset="0"/>
              </a:rPr>
              <a:t>V))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800" b="1">
                <a:latin typeface="Courier New" charset="0"/>
              </a:rPr>
              <a:t> dpll(F, V);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2F95-FAC0-44B3-BCD9-E0092D73A119}" type="slidenum">
              <a:rPr lang="en-US"/>
              <a:pPr/>
              <a:t>56</a:t>
            </a:fld>
            <a:endParaRPr lang="en-US"/>
          </a:p>
        </p:txBody>
      </p:sp>
      <p:sp>
        <p:nvSpPr>
          <p:cNvPr id="983044" name="Rectangle 4"/>
          <p:cNvSpPr>
            <a:spLocks noChangeArrowheads="1"/>
          </p:cNvSpPr>
          <p:nvPr/>
        </p:nvSpPr>
        <p:spPr bwMode="auto">
          <a:xfrm>
            <a:off x="-382588" y="3775005"/>
            <a:ext cx="9526588" cy="844550"/>
          </a:xfrm>
          <a:prstGeom prst="rect">
            <a:avLst/>
          </a:prstGeom>
          <a:solidFill>
            <a:schemeClr val="bg1"/>
          </a:solidFill>
          <a:ln w="9525">
            <a:noFill/>
            <a:prstDash val="sysDot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DPLL (for real!)</a:t>
            </a:r>
            <a:br>
              <a:rPr lang="en-US" sz="4000"/>
            </a:br>
            <a:r>
              <a:rPr lang="en-US" sz="2800"/>
              <a:t>Davis – Putnam – Loveland – Logemann</a:t>
            </a:r>
            <a:endParaRPr lang="en-US" sz="4000"/>
          </a:p>
        </p:txBody>
      </p:sp>
      <p:sp>
        <p:nvSpPr>
          <p:cNvPr id="1003523" name="Rectangle 3"/>
          <p:cNvSpPr>
            <a:spLocks noGrp="1" noChangeArrowheads="1"/>
          </p:cNvSpPr>
          <p:nvPr>
            <p:ph idx="1"/>
          </p:nvPr>
        </p:nvSpPr>
        <p:spPr>
          <a:xfrm>
            <a:off x="155575" y="1447800"/>
            <a:ext cx="8836025" cy="5105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dpll(F, literal)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remove clauses containing literal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(F contains no clauses) 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shorten clauses containing </a:t>
            </a:r>
            <a:r>
              <a:rPr lang="en-US" sz="2800" b="1">
                <a:latin typeface="Courier New" charset="0"/>
                <a:sym typeface="Symbol" charset="2"/>
              </a:rPr>
              <a:t></a:t>
            </a:r>
            <a:r>
              <a:rPr lang="en-US" sz="2800" b="1">
                <a:latin typeface="Courier New" charset="0"/>
              </a:rPr>
              <a:t>literal</a:t>
            </a:r>
            <a:br>
              <a:rPr lang="en-US" sz="2800" b="1">
                <a:latin typeface="Courier New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(F contains empty clause)</a:t>
            </a:r>
            <a:br>
              <a:rPr lang="en-US" sz="2800" b="1">
                <a:latin typeface="Courier New" charset="0"/>
              </a:rPr>
            </a:b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rgbClr val="9900CC"/>
                </a:solidFill>
                <a:latin typeface="Courier New" charset="0"/>
              </a:rPr>
              <a:t>	if (F contains a unit or pure L)</a:t>
            </a:r>
            <a:br>
              <a:rPr lang="en-US" sz="2800" b="1">
                <a:solidFill>
                  <a:srgbClr val="9900CC"/>
                </a:solidFill>
                <a:latin typeface="Courier New" charset="0"/>
              </a:rPr>
            </a:br>
            <a:r>
              <a:rPr lang="en-US" sz="2800" b="1">
                <a:solidFill>
                  <a:srgbClr val="9900CC"/>
                </a:solidFill>
                <a:latin typeface="Courier New" charset="0"/>
              </a:rPr>
              <a:t>	return dpll(F, L);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800" b="1">
                <a:latin typeface="Courier New" charset="0"/>
              </a:rPr>
              <a:t> V in F;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800" b="1">
                <a:latin typeface="Courier New" charset="0"/>
              </a:rPr>
              <a:t> (dpll(F, </a:t>
            </a:r>
            <a:r>
              <a:rPr lang="en-US" sz="2800" b="1">
                <a:latin typeface="Courier New" charset="0"/>
                <a:sym typeface="Symbol" charset="2"/>
              </a:rPr>
              <a:t></a:t>
            </a:r>
            <a:r>
              <a:rPr lang="en-US" sz="2800" b="1">
                <a:latin typeface="Courier New" charset="0"/>
              </a:rPr>
              <a:t>V))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latin typeface="Courier New" charset="0"/>
              </a:rPr>
              <a:t>	</a:t>
            </a: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800" b="1">
                <a:latin typeface="Courier New" charset="0"/>
              </a:rPr>
              <a:t> dpll(F, V);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800" b="1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9FBCD-9C5D-4092-8828-5FA4D5B75571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081" name="Rectangle 17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DPLL (for real)</a:t>
            </a:r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CEA0F-7F28-4B46-A811-99D12E95847E}" type="slidenum">
              <a:rPr lang="en-US"/>
              <a:pPr/>
              <a:t>58</a:t>
            </a:fld>
            <a:endParaRPr lang="en-US"/>
          </a:p>
        </p:txBody>
      </p:sp>
      <p:sp>
        <p:nvSpPr>
          <p:cNvPr id="984066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984067" name="AutoShape 3"/>
          <p:cNvCxnSpPr>
            <a:cxnSpLocks noChangeShapeType="1"/>
            <a:stCxn id="984066" idx="5"/>
            <a:endCxn id="984073" idx="1"/>
          </p:cNvCxnSpPr>
          <p:nvPr/>
        </p:nvCxnSpPr>
        <p:spPr bwMode="auto">
          <a:xfrm>
            <a:off x="5670550" y="1936750"/>
            <a:ext cx="1155700" cy="709613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984068" name="AutoShape 4"/>
          <p:cNvCxnSpPr>
            <a:cxnSpLocks noChangeShapeType="1"/>
            <a:stCxn id="984066" idx="3"/>
            <a:endCxn id="984069" idx="0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84069" name="Oval 5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84070" name="Rectangle 6"/>
          <p:cNvSpPr>
            <a:spLocks noChangeArrowheads="1"/>
          </p:cNvSpPr>
          <p:nvPr/>
        </p:nvSpPr>
        <p:spPr bwMode="auto">
          <a:xfrm>
            <a:off x="7620000" y="3810000"/>
            <a:ext cx="304800" cy="304800"/>
          </a:xfrm>
          <a:prstGeom prst="rect">
            <a:avLst/>
          </a:prstGeom>
          <a:solidFill>
            <a:srgbClr val="00AE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84071" name="AutoShape 7"/>
          <p:cNvCxnSpPr>
            <a:cxnSpLocks noChangeShapeType="1"/>
            <a:stCxn id="984073" idx="5"/>
            <a:endCxn id="984070" idx="0"/>
          </p:cNvCxnSpPr>
          <p:nvPr/>
        </p:nvCxnSpPr>
        <p:spPr bwMode="auto">
          <a:xfrm>
            <a:off x="7042150" y="2916238"/>
            <a:ext cx="730250" cy="893762"/>
          </a:xfrm>
          <a:prstGeom prst="straightConnector1">
            <a:avLst/>
          </a:prstGeom>
          <a:noFill/>
          <a:ln w="31750">
            <a:solidFill>
              <a:srgbClr val="00AE00"/>
            </a:solidFill>
            <a:round/>
            <a:headEnd/>
            <a:tailEnd type="triangle" w="sm" len="sm"/>
          </a:ln>
          <a:effectLst/>
        </p:spPr>
      </p:cxnSp>
      <p:cxnSp>
        <p:nvCxnSpPr>
          <p:cNvPr id="984072" name="AutoShape 8"/>
          <p:cNvCxnSpPr>
            <a:cxnSpLocks noChangeShapeType="1"/>
            <a:stCxn id="984069" idx="3"/>
            <a:endCxn id="984075" idx="0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84073" name="Oval 9"/>
          <p:cNvSpPr>
            <a:spLocks noChangeArrowheads="1"/>
          </p:cNvSpPr>
          <p:nvPr/>
        </p:nvSpPr>
        <p:spPr bwMode="auto">
          <a:xfrm>
            <a:off x="6781800" y="2590800"/>
            <a:ext cx="304800" cy="3810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84074" name="Rectangle 10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4075" name="Oval 11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984076" name="AutoShape 12"/>
          <p:cNvCxnSpPr>
            <a:cxnSpLocks noChangeShapeType="1"/>
            <a:stCxn id="984075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84077" name="Rectangle 13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984078" name="Rectangle 14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984079" name="Rectangle 15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984080" name="Rectangle 16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512" name="Rectangle 2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Compare with DPLL </a:t>
            </a:r>
            <a:r>
              <a:rPr lang="en-US" dirty="0"/>
              <a:t>Version 1</a:t>
            </a: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88A0-3359-43CF-90F4-2C501DC1C59D}" type="slidenum">
              <a:rPr lang="en-US"/>
              <a:pPr/>
              <a:t>59</a:t>
            </a:fld>
            <a:endParaRPr lang="en-US"/>
          </a:p>
        </p:txBody>
      </p:sp>
      <p:sp>
        <p:nvSpPr>
          <p:cNvPr id="1087490" name="Oval 2"/>
          <p:cNvSpPr>
            <a:spLocks noChangeArrowheads="1"/>
          </p:cNvSpPr>
          <p:nvPr/>
        </p:nvSpPr>
        <p:spPr bwMode="auto">
          <a:xfrm>
            <a:off x="5410200" y="16764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a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491" name="AutoShape 3"/>
          <p:cNvCxnSpPr>
            <a:cxnSpLocks noChangeShapeType="1"/>
            <a:stCxn id="1087490" idx="5"/>
            <a:endCxn id="1087496" idx="1"/>
          </p:cNvCxnSpPr>
          <p:nvPr/>
        </p:nvCxnSpPr>
        <p:spPr bwMode="auto">
          <a:xfrm>
            <a:off x="5670550" y="1936750"/>
            <a:ext cx="1155700" cy="698500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087492" name="AutoShape 4"/>
          <p:cNvCxnSpPr>
            <a:cxnSpLocks noChangeShapeType="1"/>
            <a:stCxn id="1087490" idx="3"/>
            <a:endCxn id="1087493" idx="0"/>
          </p:cNvCxnSpPr>
          <p:nvPr/>
        </p:nvCxnSpPr>
        <p:spPr bwMode="auto">
          <a:xfrm flipH="1">
            <a:off x="4419600" y="1936750"/>
            <a:ext cx="1035050" cy="7302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493" name="Oval 5"/>
          <p:cNvSpPr>
            <a:spLocks noChangeArrowheads="1"/>
          </p:cNvSpPr>
          <p:nvPr/>
        </p:nvSpPr>
        <p:spPr bwMode="auto">
          <a:xfrm>
            <a:off x="4267200" y="2667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b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87494" name="Rectangle 6"/>
          <p:cNvSpPr>
            <a:spLocks noChangeArrowheads="1"/>
          </p:cNvSpPr>
          <p:nvPr/>
        </p:nvSpPr>
        <p:spPr bwMode="auto">
          <a:xfrm>
            <a:off x="6705600" y="5029200"/>
            <a:ext cx="304800" cy="304800"/>
          </a:xfrm>
          <a:prstGeom prst="rect">
            <a:avLst/>
          </a:prstGeom>
          <a:solidFill>
            <a:srgbClr val="00AE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7495" name="AutoShape 7"/>
          <p:cNvCxnSpPr>
            <a:cxnSpLocks noChangeShapeType="1"/>
            <a:stCxn id="1087499" idx="5"/>
            <a:endCxn id="1087494" idx="0"/>
          </p:cNvCxnSpPr>
          <p:nvPr/>
        </p:nvCxnSpPr>
        <p:spPr bwMode="auto">
          <a:xfrm>
            <a:off x="6203950" y="3917950"/>
            <a:ext cx="654050" cy="1111250"/>
          </a:xfrm>
          <a:prstGeom prst="straightConnector1">
            <a:avLst/>
          </a:prstGeom>
          <a:noFill/>
          <a:ln w="31750">
            <a:solidFill>
              <a:srgbClr val="00AE00"/>
            </a:solidFill>
            <a:round/>
            <a:headEnd/>
            <a:tailEnd type="triangle" w="sm" len="sm"/>
          </a:ln>
          <a:effectLst/>
        </p:spPr>
      </p:cxnSp>
      <p:sp>
        <p:nvSpPr>
          <p:cNvPr id="1087496" name="Oval 8"/>
          <p:cNvSpPr>
            <a:spLocks noChangeArrowheads="1"/>
          </p:cNvSpPr>
          <p:nvPr/>
        </p:nvSpPr>
        <p:spPr bwMode="auto">
          <a:xfrm>
            <a:off x="6781800" y="25908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b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497" name="AutoShape 9"/>
          <p:cNvCxnSpPr>
            <a:cxnSpLocks noChangeShapeType="1"/>
            <a:stCxn id="1087493" idx="5"/>
            <a:endCxn id="1087507" idx="0"/>
          </p:cNvCxnSpPr>
          <p:nvPr/>
        </p:nvCxnSpPr>
        <p:spPr bwMode="auto">
          <a:xfrm>
            <a:off x="4527550" y="2927350"/>
            <a:ext cx="425450" cy="806450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087498" name="AutoShape 10"/>
          <p:cNvCxnSpPr>
            <a:cxnSpLocks noChangeShapeType="1"/>
            <a:stCxn id="1087493" idx="3"/>
            <a:endCxn id="1087505" idx="0"/>
          </p:cNvCxnSpPr>
          <p:nvPr/>
        </p:nvCxnSpPr>
        <p:spPr bwMode="auto">
          <a:xfrm flipH="1">
            <a:off x="3429000" y="2927350"/>
            <a:ext cx="882650" cy="8826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499" name="Oval 11"/>
          <p:cNvSpPr>
            <a:spLocks noChangeArrowheads="1"/>
          </p:cNvSpPr>
          <p:nvPr/>
        </p:nvSpPr>
        <p:spPr bwMode="auto">
          <a:xfrm>
            <a:off x="5943600" y="36576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 dirty="0">
                <a:latin typeface="Arial" charset="0"/>
              </a:rPr>
              <a:t>c</a:t>
            </a:r>
            <a:endParaRPr lang="en-US" b="0" i="1" dirty="0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500" name="AutoShape 12"/>
          <p:cNvCxnSpPr>
            <a:cxnSpLocks noChangeShapeType="1"/>
            <a:stCxn id="1087505" idx="5"/>
            <a:endCxn id="1087503" idx="0"/>
          </p:cNvCxnSpPr>
          <p:nvPr/>
        </p:nvCxnSpPr>
        <p:spPr bwMode="auto">
          <a:xfrm>
            <a:off x="3536950" y="4070350"/>
            <a:ext cx="120650" cy="1035050"/>
          </a:xfrm>
          <a:prstGeom prst="straightConnector1">
            <a:avLst/>
          </a:prstGeom>
          <a:noFill/>
          <a:ln w="31750" cap="sq">
            <a:solidFill>
              <a:srgbClr val="00AE00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1087501" name="AutoShape 13"/>
          <p:cNvCxnSpPr>
            <a:cxnSpLocks noChangeShapeType="1"/>
            <a:stCxn id="1087496" idx="3"/>
          </p:cNvCxnSpPr>
          <p:nvPr/>
        </p:nvCxnSpPr>
        <p:spPr bwMode="auto">
          <a:xfrm flipH="1">
            <a:off x="6096000" y="2851150"/>
            <a:ext cx="730250" cy="8064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502" name="Rectangle 14"/>
          <p:cNvSpPr>
            <a:spLocks noChangeArrowheads="1"/>
          </p:cNvSpPr>
          <p:nvPr/>
        </p:nvSpPr>
        <p:spPr bwMode="auto">
          <a:xfrm>
            <a:off x="2362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3" name="Rectangle 15"/>
          <p:cNvSpPr>
            <a:spLocks noChangeArrowheads="1"/>
          </p:cNvSpPr>
          <p:nvPr/>
        </p:nvSpPr>
        <p:spPr bwMode="auto">
          <a:xfrm>
            <a:off x="3505200" y="51054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4" name="Rectangle 16"/>
          <p:cNvSpPr>
            <a:spLocks noChangeArrowheads="1"/>
          </p:cNvSpPr>
          <p:nvPr/>
        </p:nvSpPr>
        <p:spPr bwMode="auto">
          <a:xfrm>
            <a:off x="5105400" y="50292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5" name="Oval 17"/>
          <p:cNvSpPr>
            <a:spLocks noChangeArrowheads="1"/>
          </p:cNvSpPr>
          <p:nvPr/>
        </p:nvSpPr>
        <p:spPr bwMode="auto">
          <a:xfrm>
            <a:off x="3276600" y="3810000"/>
            <a:ext cx="304800" cy="304800"/>
          </a:xfrm>
          <a:prstGeom prst="ellipse">
            <a:avLst/>
          </a:prstGeom>
          <a:solidFill>
            <a:srgbClr val="CCFFFF"/>
          </a:solidFill>
          <a:ln w="635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b="0" i="1">
                <a:latin typeface="Arial" charset="0"/>
              </a:rPr>
              <a:t>c</a:t>
            </a:r>
            <a:endParaRPr lang="en-US" b="0" i="1">
              <a:solidFill>
                <a:srgbClr val="FFFF00"/>
              </a:solidFill>
              <a:latin typeface="Arial" charset="0"/>
            </a:endParaRPr>
          </a:p>
        </p:txBody>
      </p:sp>
      <p:cxnSp>
        <p:nvCxnSpPr>
          <p:cNvPr id="1087506" name="AutoShape 18"/>
          <p:cNvCxnSpPr>
            <a:cxnSpLocks noChangeShapeType="1"/>
            <a:stCxn id="1087505" idx="3"/>
          </p:cNvCxnSpPr>
          <p:nvPr/>
        </p:nvCxnSpPr>
        <p:spPr bwMode="auto">
          <a:xfrm flipH="1">
            <a:off x="2514600" y="4070350"/>
            <a:ext cx="806450" cy="103505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1087507" name="Rectangle 19"/>
          <p:cNvSpPr>
            <a:spLocks noChangeArrowheads="1"/>
          </p:cNvSpPr>
          <p:nvPr/>
        </p:nvSpPr>
        <p:spPr bwMode="auto">
          <a:xfrm>
            <a:off x="4800600" y="3733800"/>
            <a:ext cx="304800" cy="304800"/>
          </a:xfrm>
          <a:prstGeom prst="rect">
            <a:avLst/>
          </a:prstGeom>
          <a:solidFill>
            <a:srgbClr val="FF0000"/>
          </a:solidFill>
          <a:ln w="3175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7508" name="Rectangle 20"/>
          <p:cNvSpPr>
            <a:spLocks noChangeArrowheads="1"/>
          </p:cNvSpPr>
          <p:nvPr/>
        </p:nvSpPr>
        <p:spPr bwMode="auto">
          <a:xfrm>
            <a:off x="915988" y="2057400"/>
            <a:ext cx="169862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Times New Roman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7509" name="Rectangle 21"/>
          <p:cNvSpPr>
            <a:spLocks noChangeArrowheads="1"/>
          </p:cNvSpPr>
          <p:nvPr/>
        </p:nvSpPr>
        <p:spPr bwMode="auto">
          <a:xfrm>
            <a:off x="915988" y="2682875"/>
            <a:ext cx="1336675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b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7510" name="Rectangle 22"/>
          <p:cNvSpPr>
            <a:spLocks noChangeArrowheads="1"/>
          </p:cNvSpPr>
          <p:nvPr/>
        </p:nvSpPr>
        <p:spPr bwMode="auto">
          <a:xfrm>
            <a:off x="915988" y="32924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>
                <a:latin typeface="Arial" charset="0"/>
              </a:rPr>
              <a:t>¬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sp>
        <p:nvSpPr>
          <p:cNvPr id="1087511" name="Rectangle 23"/>
          <p:cNvSpPr>
            <a:spLocks noChangeArrowheads="1"/>
          </p:cNvSpPr>
          <p:nvPr/>
        </p:nvSpPr>
        <p:spPr bwMode="auto">
          <a:xfrm>
            <a:off x="915988" y="3902075"/>
            <a:ext cx="1316037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45720" tIns="0" rIns="45720" bIns="0">
            <a:spAutoFit/>
          </a:bodyPr>
          <a:lstStyle/>
          <a:p>
            <a:r>
              <a:rPr lang="en-US" sz="2800" b="0">
                <a:latin typeface="Arial" charset="0"/>
              </a:rPr>
              <a:t>(¬</a:t>
            </a:r>
            <a:r>
              <a:rPr lang="en-US" sz="2800" b="0" i="1">
                <a:latin typeface="Arial" charset="0"/>
              </a:rPr>
              <a:t>a </a:t>
            </a:r>
            <a:r>
              <a:rPr lang="en-US" sz="2800" b="0">
                <a:latin typeface="Arial" charset="0"/>
                <a:sym typeface="Symbol" charset="2"/>
              </a:rPr>
              <a:t></a:t>
            </a:r>
            <a:r>
              <a:rPr lang="en-US" sz="2800" b="0">
                <a:latin typeface="Times New Roman" charset="0"/>
              </a:rPr>
              <a:t> </a:t>
            </a:r>
            <a:r>
              <a:rPr lang="en-US" sz="2800" b="0" i="1">
                <a:latin typeface="Arial" charset="0"/>
              </a:rPr>
              <a:t>c</a:t>
            </a:r>
            <a:r>
              <a:rPr lang="en-US" sz="2800" b="0">
                <a:latin typeface="Arial" charset="0"/>
              </a:rPr>
              <a:t>)</a:t>
            </a:r>
          </a:p>
        </p:txBody>
      </p:sp>
      <p:cxnSp>
        <p:nvCxnSpPr>
          <p:cNvPr id="1087513" name="AutoShape 25"/>
          <p:cNvCxnSpPr>
            <a:cxnSpLocks noChangeShapeType="1"/>
            <a:stCxn id="1087499" idx="4"/>
            <a:endCxn id="1087504" idx="0"/>
          </p:cNvCxnSpPr>
          <p:nvPr/>
        </p:nvCxnSpPr>
        <p:spPr bwMode="auto">
          <a:xfrm flipH="1">
            <a:off x="5257800" y="3962400"/>
            <a:ext cx="838200" cy="1066800"/>
          </a:xfrm>
          <a:prstGeom prst="straightConnector1">
            <a:avLst/>
          </a:prstGeom>
          <a:noFill/>
          <a:ln w="317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682947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FE18-1B9D-4CFB-98D2-79C6DB9C88A6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Models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045" y="127832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Logicians </a:t>
            </a:r>
            <a:r>
              <a:rPr lang="en-US" altLang="zh-CN" sz="2000" dirty="0" smtClean="0">
                <a:ea typeface="宋体" pitchFamily="2" charset="-122"/>
              </a:rPr>
              <a:t>often think </a:t>
            </a:r>
            <a:r>
              <a:rPr lang="en-US" altLang="zh-CN" sz="2000" dirty="0">
                <a:ea typeface="宋体" pitchFamily="2" charset="-122"/>
              </a:rPr>
              <a:t>in terms of </a:t>
            </a:r>
            <a:r>
              <a:rPr lang="en-US" altLang="zh-CN" sz="2000" dirty="0">
                <a:solidFill>
                  <a:schemeClr val="accent2"/>
                </a:solidFill>
                <a:ea typeface="宋体" pitchFamily="2" charset="-122"/>
              </a:rPr>
              <a:t>models</a:t>
            </a:r>
            <a:r>
              <a:rPr lang="en-US" altLang="zh-CN" sz="2000" dirty="0">
                <a:ea typeface="宋体" pitchFamily="2" charset="-122"/>
              </a:rPr>
              <a:t>, which are formally structured worlds with respect to which truth can be </a:t>
            </a:r>
            <a:r>
              <a:rPr lang="en-US" altLang="zh-CN" sz="2000" dirty="0" smtClean="0">
                <a:ea typeface="宋体" pitchFamily="2" charset="-122"/>
              </a:rPr>
              <a:t>evaluated</a:t>
            </a:r>
          </a:p>
          <a:p>
            <a:pPr lvl="1">
              <a:lnSpc>
                <a:spcPct val="80000"/>
              </a:lnSpc>
            </a:pPr>
            <a:r>
              <a:rPr lang="en-US" altLang="zh-CN" sz="1600" dirty="0" smtClean="0">
                <a:ea typeface="宋体" pitchFamily="2" charset="-122"/>
              </a:rPr>
              <a:t>In propositional case,  each model = truth assignment</a:t>
            </a:r>
          </a:p>
          <a:p>
            <a:pPr lvl="1">
              <a:lnSpc>
                <a:spcPct val="80000"/>
              </a:lnSpc>
            </a:pPr>
            <a:r>
              <a:rPr lang="en-US" altLang="zh-CN" sz="1600" dirty="0" smtClean="0">
                <a:ea typeface="宋体" pitchFamily="2" charset="-122"/>
              </a:rPr>
              <a:t>Set of models can be enumerated in a truth table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zh-CN" sz="1600" dirty="0">
                <a:ea typeface="宋体" pitchFamily="2" charset="-122"/>
              </a:rPr>
              <a:t>
</a:t>
            </a:r>
          </a:p>
          <a:p>
            <a:pPr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We say </a:t>
            </a:r>
            <a:r>
              <a:rPr lang="en-US" altLang="zh-CN" sz="2000" i="1" dirty="0">
                <a:ea typeface="宋体" pitchFamily="2" charset="-122"/>
              </a:rPr>
              <a:t>m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is a model </a:t>
            </a:r>
            <a:r>
              <a:rPr lang="en-US" altLang="zh-CN" sz="2000" b="1" i="1" dirty="0">
                <a:solidFill>
                  <a:srgbClr val="FF0000"/>
                </a:solidFill>
                <a:ea typeface="宋体" pitchFamily="2" charset="-122"/>
              </a:rPr>
              <a:t>of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 a sentence </a:t>
            </a:r>
            <a:r>
              <a:rPr lang="en-US" altLang="zh-CN" sz="2000" dirty="0">
                <a:ea typeface="宋体" pitchFamily="2" charset="-122"/>
              </a:rPr>
              <a:t>α if α is true in </a:t>
            </a:r>
            <a:r>
              <a:rPr lang="en-US" altLang="zh-CN" sz="2000" i="1" dirty="0">
                <a:ea typeface="宋体" pitchFamily="2" charset="-122"/>
              </a:rPr>
              <a:t>m</a:t>
            </a:r>
          </a:p>
          <a:p>
            <a:pPr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 i="1" dirty="0">
                <a:ea typeface="宋体" pitchFamily="2" charset="-122"/>
              </a:rPr>
              <a:t>M(α) </a:t>
            </a:r>
            <a:r>
              <a:rPr lang="en-US" altLang="zh-CN" sz="2000" dirty="0">
                <a:ea typeface="宋体" pitchFamily="2" charset="-122"/>
              </a:rPr>
              <a:t>is the set of all models </a:t>
            </a:r>
            <a:r>
              <a:rPr lang="en-US" altLang="zh-CN" sz="2000" b="1" i="1" dirty="0">
                <a:ea typeface="宋体" pitchFamily="2" charset="-122"/>
              </a:rPr>
              <a:t>of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dirty="0" smtClean="0">
                <a:ea typeface="宋体" pitchFamily="2" charset="-122"/>
              </a:rPr>
              <a:t>α</a:t>
            </a: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Then KB ╞ α </a:t>
            </a:r>
            <a:r>
              <a:rPr lang="en-US" altLang="zh-CN" sz="2000" dirty="0" err="1">
                <a:ea typeface="宋体" pitchFamily="2" charset="-122"/>
              </a:rPr>
              <a:t>iff</a:t>
            </a:r>
            <a:r>
              <a:rPr lang="en-US" altLang="zh-CN" sz="2000" dirty="0">
                <a:ea typeface="宋体" pitchFamily="2" charset="-122"/>
              </a:rPr>
              <a:t> </a:t>
            </a:r>
            <a:r>
              <a:rPr lang="en-US" altLang="zh-CN" sz="2000" i="1" dirty="0">
                <a:ea typeface="宋体" pitchFamily="2" charset="-122"/>
              </a:rPr>
              <a:t>M(KB) </a:t>
            </a:r>
            <a:r>
              <a:rPr lang="en-US" altLang="zh-CN" sz="2000" dirty="0">
                <a:ea typeface="宋体" pitchFamily="2" charset="-122"/>
                <a:sym typeface="Symbol" pitchFamily="18" charset="2"/>
              </a:rPr>
              <a:t> </a:t>
            </a:r>
            <a:r>
              <a:rPr lang="en-US" altLang="zh-CN" sz="2000" i="1" dirty="0">
                <a:ea typeface="宋体" pitchFamily="2" charset="-122"/>
              </a:rPr>
              <a:t>M(</a:t>
            </a:r>
            <a:r>
              <a:rPr lang="en-US" altLang="zh-CN" sz="2000" dirty="0">
                <a:ea typeface="宋体" pitchFamily="2" charset="-122"/>
              </a:rPr>
              <a:t>α)
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>
                <a:ea typeface="宋体" pitchFamily="2" charset="-122"/>
              </a:rPr>
              <a:t>E.g. </a:t>
            </a:r>
            <a:r>
              <a:rPr lang="en-US" altLang="zh-CN" sz="1800" i="1" dirty="0">
                <a:ea typeface="宋体" pitchFamily="2" charset="-122"/>
              </a:rPr>
              <a:t>KB </a:t>
            </a:r>
            <a:r>
              <a:rPr lang="en-US" altLang="zh-CN" sz="1800" dirty="0">
                <a:ea typeface="宋体" pitchFamily="2" charset="-122"/>
              </a:rPr>
              <a:t>= </a:t>
            </a:r>
            <a:r>
              <a:rPr lang="en-US" altLang="zh-CN" sz="1800" dirty="0" smtClean="0">
                <a:ea typeface="宋体" pitchFamily="2" charset="-122"/>
              </a:rPr>
              <a:t>(P</a:t>
            </a:r>
            <a:r>
              <a:rPr lang="en-US" altLang="zh-CN" sz="1800" dirty="0" smtClean="0">
                <a:ea typeface="宋体" pitchFamily="2" charset="-122"/>
                <a:sym typeface="Symbol"/>
              </a:rPr>
              <a:t>Q)</a:t>
            </a:r>
            <a:r>
              <a:rPr lang="en-US" altLang="zh-CN" sz="1800" dirty="0" smtClean="0">
                <a:ea typeface="宋体" pitchFamily="2" charset="-122"/>
                <a:sym typeface="Symbol"/>
              </a:rPr>
              <a:t> </a:t>
            </a:r>
            <a:r>
              <a:rPr lang="en-US" altLang="zh-CN" sz="1800" dirty="0" smtClean="0">
                <a:ea typeface="宋体" pitchFamily="2" charset="-122"/>
                <a:sym typeface="Symbol"/>
              </a:rPr>
              <a:t>(P</a:t>
            </a:r>
            <a:r>
              <a:rPr lang="en-US" altLang="zh-CN" sz="1800" dirty="0" smtClean="0">
                <a:ea typeface="宋体" pitchFamily="2" charset="-122"/>
                <a:sym typeface="Symbol"/>
              </a:rPr>
              <a:t>  </a:t>
            </a:r>
            <a:r>
              <a:rPr lang="en-US" altLang="zh-CN" sz="1800" dirty="0" smtClean="0">
                <a:ea typeface="宋体" pitchFamily="2" charset="-122"/>
                <a:sym typeface="Symbol"/>
              </a:rPr>
              <a:t>R)</a:t>
            </a:r>
            <a:r>
              <a:rPr lang="en-US" altLang="zh-CN" sz="1800" dirty="0">
                <a:ea typeface="宋体" pitchFamily="2" charset="-122"/>
              </a:rPr>
              <a:t/>
            </a:r>
            <a:br>
              <a:rPr lang="en-US" altLang="zh-CN" sz="1800" dirty="0">
                <a:ea typeface="宋体" pitchFamily="2" charset="-122"/>
              </a:rPr>
            </a:br>
            <a:r>
              <a:rPr lang="en-US" altLang="zh-CN" sz="1800" dirty="0" smtClean="0">
                <a:ea typeface="宋体" pitchFamily="2" charset="-122"/>
              </a:rPr>
              <a:t> </a:t>
            </a:r>
            <a:r>
              <a:rPr lang="en-US" altLang="zh-CN" sz="1800" dirty="0">
                <a:ea typeface="宋体" pitchFamily="2" charset="-122"/>
              </a:rPr>
              <a:t>α = </a:t>
            </a:r>
            <a:r>
              <a:rPr lang="en-US" altLang="zh-CN" sz="1800" dirty="0" smtClean="0">
                <a:ea typeface="宋体" pitchFamily="2" charset="-122"/>
              </a:rPr>
              <a:t>(P</a:t>
            </a:r>
            <a:r>
              <a:rPr lang="en-US" altLang="zh-CN" sz="1800" dirty="0" smtClean="0">
                <a:ea typeface="宋体" pitchFamily="2" charset="-122"/>
                <a:sym typeface="Symbol"/>
              </a:rPr>
              <a:t>R)</a:t>
            </a:r>
            <a:endParaRPr lang="en-US" altLang="zh-CN" sz="1800" dirty="0">
              <a:ea typeface="宋体" pitchFamily="2" charset="-122"/>
            </a:endParaRPr>
          </a:p>
          <a:p>
            <a:pPr lvl="1">
              <a:lnSpc>
                <a:spcPct val="80000"/>
              </a:lnSpc>
            </a:pPr>
            <a:endParaRPr lang="en-US" altLang="zh-CN" sz="1800" dirty="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>
                <a:ea typeface="宋体" pitchFamily="2" charset="-122"/>
              </a:rPr>
              <a:t>How to check?</a:t>
            </a:r>
          </a:p>
          <a:p>
            <a:pPr lvl="1">
              <a:lnSpc>
                <a:spcPct val="80000"/>
              </a:lnSpc>
            </a:pPr>
            <a:r>
              <a:rPr lang="en-US" altLang="zh-CN" sz="1800" dirty="0" smtClean="0">
                <a:ea typeface="宋体" pitchFamily="2" charset="-122"/>
              </a:rPr>
              <a:t>One way is to enumerate all elements 					in the truth </a:t>
            </a:r>
            <a:r>
              <a:rPr lang="en-US" altLang="zh-CN" sz="1800" smtClean="0">
                <a:ea typeface="宋体" pitchFamily="2" charset="-122"/>
              </a:rPr>
              <a:t>table</a:t>
            </a:r>
            <a:r>
              <a:rPr lang="en-US" altLang="zh-CN" sz="1800" smtClean="0">
                <a:ea typeface="宋体" pitchFamily="2" charset="-122"/>
              </a:rPr>
              <a:t> </a:t>
            </a:r>
            <a:r>
              <a:rPr lang="en-US" altLang="zh-CN" sz="1800" smtClean="0">
                <a:ea typeface="宋体" pitchFamily="2" charset="-122"/>
              </a:rPr>
              <a:t>– slow </a:t>
            </a:r>
            <a:r>
              <a:rPr lang="en-US" altLang="zh-CN" sz="1800" smtClean="0">
                <a:ea typeface="宋体" pitchFamily="2" charset="-122"/>
                <a:sym typeface="Wingdings" pitchFamily="2" charset="2"/>
              </a:rPr>
              <a:t></a:t>
            </a:r>
            <a:endParaRPr lang="en-US" altLang="zh-CN" sz="1800" dirty="0">
              <a:ea typeface="宋体" pitchFamily="2" charset="-122"/>
            </a:endParaRPr>
          </a:p>
        </p:txBody>
      </p:sp>
      <p:pic>
        <p:nvPicPr>
          <p:cNvPr id="19460" name="Picture 4" descr="model-inclu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895600"/>
            <a:ext cx="3581400" cy="3275013"/>
          </a:xfrm>
          <a:prstGeom prst="rect">
            <a:avLst/>
          </a:prstGeom>
          <a:noFill/>
        </p:spPr>
      </p:pic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6477000" y="4800600"/>
            <a:ext cx="6096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DPLL (for real!)</a:t>
            </a:r>
            <a:br>
              <a:rPr lang="en-US" sz="4000"/>
            </a:br>
            <a:r>
              <a:rPr lang="en-US" sz="2800"/>
              <a:t>Davis – Putnam – Loveland – Logemann</a:t>
            </a:r>
            <a:endParaRPr lang="en-US" sz="4000"/>
          </a:p>
        </p:txBody>
      </p:sp>
      <p:sp>
        <p:nvSpPr>
          <p:cNvPr id="1004547" name="Rectangle 3"/>
          <p:cNvSpPr>
            <a:spLocks noGrp="1" noChangeArrowheads="1"/>
          </p:cNvSpPr>
          <p:nvPr>
            <p:ph idx="1"/>
          </p:nvPr>
        </p:nvSpPr>
        <p:spPr>
          <a:xfrm>
            <a:off x="155575" y="1447800"/>
            <a:ext cx="8836025" cy="33258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dpll(F, literal)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remove clauses containing literal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000" b="1">
                <a:latin typeface="Courier New" charset="0"/>
              </a:rPr>
              <a:t> (F contains no clauses) 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shorten clauses containing </a:t>
            </a:r>
            <a:r>
              <a:rPr lang="en-US" sz="2000" b="1">
                <a:latin typeface="Courier New" charset="0"/>
                <a:sym typeface="Symbol" charset="2"/>
              </a:rPr>
              <a:t></a:t>
            </a:r>
            <a:r>
              <a:rPr lang="en-US" sz="2000" b="1">
                <a:latin typeface="Courier New" charset="0"/>
              </a:rPr>
              <a:t>literal</a:t>
            </a:r>
            <a:br>
              <a:rPr lang="en-US" sz="2000" b="1">
                <a:latin typeface="Courier New" charset="0"/>
              </a:rPr>
            </a:b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000" b="1">
                <a:latin typeface="Courier New" charset="0"/>
              </a:rPr>
              <a:t> (F contains empty clause)</a:t>
            </a:r>
            <a:br>
              <a:rPr lang="en-US" sz="2000" b="1">
                <a:latin typeface="Courier New" charset="0"/>
              </a:rPr>
            </a:b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 false;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solidFill>
                  <a:srgbClr val="9900CC"/>
                </a:solidFill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000" b="1">
                <a:solidFill>
                  <a:srgbClr val="9900CC"/>
                </a:solidFill>
                <a:latin typeface="Courier New" charset="0"/>
              </a:rPr>
              <a:t> </a:t>
            </a:r>
            <a:r>
              <a:rPr lang="en-US" sz="2000" b="1">
                <a:latin typeface="Courier New" charset="0"/>
              </a:rPr>
              <a:t>(F contains a unit or pure L)</a:t>
            </a:r>
            <a:br>
              <a:rPr lang="en-US" sz="2000" b="1">
                <a:latin typeface="Courier New" charset="0"/>
              </a:rPr>
            </a:b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000" b="1">
                <a:latin typeface="Courier New" charset="0"/>
              </a:rPr>
              <a:t> dpll(F, L);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choose</a:t>
            </a:r>
            <a:r>
              <a:rPr lang="en-US" sz="2000" b="1">
                <a:latin typeface="Courier New" charset="0"/>
              </a:rPr>
              <a:t> V in F;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if</a:t>
            </a:r>
            <a:r>
              <a:rPr lang="en-US" sz="2000" b="1">
                <a:latin typeface="Courier New" charset="0"/>
              </a:rPr>
              <a:t> (dpll(F, </a:t>
            </a:r>
            <a:r>
              <a:rPr lang="en-US" sz="2000" b="1">
                <a:latin typeface="Courier New" charset="0"/>
                <a:sym typeface="Symbol" charset="2"/>
              </a:rPr>
              <a:t></a:t>
            </a:r>
            <a:r>
              <a:rPr lang="en-US" sz="2000" b="1">
                <a:latin typeface="Courier New" charset="0"/>
              </a:rPr>
              <a:t>V))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 true;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latin typeface="Courier New" charset="0"/>
              </a:rPr>
              <a:t>	</a:t>
            </a: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return</a:t>
            </a:r>
            <a:r>
              <a:rPr lang="en-US" sz="2000" b="1">
                <a:latin typeface="Courier New" charset="0"/>
              </a:rPr>
              <a:t> dpll(F, V);</a:t>
            </a:r>
          </a:p>
          <a:p>
            <a:pPr>
              <a:lnSpc>
                <a:spcPct val="80000"/>
              </a:lnSpc>
              <a:buFontTx/>
              <a:buNone/>
              <a:tabLst>
                <a:tab pos="914400" algn="l"/>
                <a:tab pos="1376363" algn="l"/>
                <a:tab pos="2290763" algn="l"/>
              </a:tabLst>
            </a:pPr>
            <a:r>
              <a:rPr lang="en-US" sz="2000" b="1">
                <a:solidFill>
                  <a:schemeClr val="tx1"/>
                </a:solidFill>
                <a:latin typeface="Courier New" charset="0"/>
              </a:rPr>
              <a:t>}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B0AF-E64B-435C-A43B-88D1403B4393}" type="slidenum">
              <a:rPr lang="en-US"/>
              <a:pPr/>
              <a:t>60</a:t>
            </a:fld>
            <a:endParaRPr lang="en-US"/>
          </a:p>
        </p:txBody>
      </p:sp>
      <p:sp>
        <p:nvSpPr>
          <p:cNvPr id="1004548" name="Rectangle 4"/>
          <p:cNvSpPr>
            <a:spLocks noChangeArrowheads="1"/>
          </p:cNvSpPr>
          <p:nvPr/>
        </p:nvSpPr>
        <p:spPr bwMode="auto">
          <a:xfrm rot="-1719403">
            <a:off x="3057525" y="3828703"/>
            <a:ext cx="5934075" cy="1384995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 dirty="0">
                <a:solidFill>
                  <a:srgbClr val="9900CC"/>
                </a:solidFill>
              </a:rPr>
              <a:t>Where could we use a heuristic to further improve performance?</a:t>
            </a:r>
          </a:p>
          <a:p>
            <a:endParaRPr lang="en-US" sz="2800" b="0" dirty="0">
              <a:solidFill>
                <a:srgbClr val="9900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Heuristic Search in DPLL</a:t>
            </a:r>
          </a:p>
        </p:txBody>
      </p:sp>
      <p:sp>
        <p:nvSpPr>
          <p:cNvPr id="986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Heuristics are used in DPLL to select a (non-unit, non-pure) proposition for branching</a:t>
            </a:r>
          </a:p>
          <a:p>
            <a:endParaRPr lang="en-US" dirty="0"/>
          </a:p>
          <a:p>
            <a:r>
              <a:rPr lang="en-US" dirty="0">
                <a:solidFill>
                  <a:srgbClr val="9900CC"/>
                </a:solidFill>
              </a:rPr>
              <a:t>Idea: identify a most constrained variable</a:t>
            </a:r>
          </a:p>
          <a:p>
            <a:pPr lvl="1"/>
            <a:r>
              <a:rPr lang="en-US" dirty="0"/>
              <a:t>Likely to create many unit clauses</a:t>
            </a:r>
          </a:p>
          <a:p>
            <a:r>
              <a:rPr lang="en-US" dirty="0"/>
              <a:t>MOM’s heuristic:</a:t>
            </a:r>
          </a:p>
          <a:p>
            <a:pPr lvl="1"/>
            <a:r>
              <a:rPr lang="en-US" b="1" dirty="0"/>
              <a:t>M</a:t>
            </a:r>
            <a:r>
              <a:rPr lang="en-US" dirty="0"/>
              <a:t>ost </a:t>
            </a:r>
            <a:r>
              <a:rPr lang="en-US" b="1" dirty="0"/>
              <a:t>o</a:t>
            </a:r>
            <a:r>
              <a:rPr lang="en-US" dirty="0"/>
              <a:t>ccurrences in clauses of </a:t>
            </a:r>
            <a:r>
              <a:rPr lang="en-US" b="1" dirty="0"/>
              <a:t>m</a:t>
            </a:r>
            <a:r>
              <a:rPr lang="en-US" dirty="0"/>
              <a:t>inimum length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E91B-233C-4F2B-BB21-27DC8F995248}" type="slidenum">
              <a:rPr lang="en-US"/>
              <a:pPr/>
              <a:t>61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 of DPLL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318"/>
            <a:ext cx="8229600" cy="4525963"/>
          </a:xfrm>
        </p:spPr>
        <p:txBody>
          <a:bodyPr/>
          <a:lstStyle/>
          <a:p>
            <a:r>
              <a:rPr lang="en-US" dirty="0"/>
              <a:t>1962 – DPLL invented</a:t>
            </a:r>
          </a:p>
          <a:p>
            <a:r>
              <a:rPr lang="en-US" dirty="0"/>
              <a:t>1992 – 300 propositions</a:t>
            </a:r>
          </a:p>
          <a:p>
            <a:r>
              <a:rPr lang="en-US" dirty="0"/>
              <a:t>1997 – 600 propositions (</a:t>
            </a:r>
            <a:r>
              <a:rPr lang="en-US" dirty="0" err="1"/>
              <a:t>satz</a:t>
            </a:r>
            <a:r>
              <a:rPr lang="en-US" dirty="0"/>
              <a:t>)</a:t>
            </a:r>
          </a:p>
          <a:p>
            <a:r>
              <a:rPr lang="en-US" dirty="0"/>
              <a:t>Additional techniques:</a:t>
            </a:r>
          </a:p>
          <a:p>
            <a:pPr lvl="1"/>
            <a:r>
              <a:rPr lang="en-US" dirty="0"/>
              <a:t>Learning conflict clauses at backtrack points</a:t>
            </a:r>
          </a:p>
          <a:p>
            <a:pPr lvl="1"/>
            <a:r>
              <a:rPr lang="en-US" dirty="0"/>
              <a:t>Randomized restarts</a:t>
            </a:r>
          </a:p>
          <a:p>
            <a:pPr lvl="1"/>
            <a:r>
              <a:rPr lang="en-US" dirty="0"/>
              <a:t>2002 (</a:t>
            </a:r>
            <a:r>
              <a:rPr lang="en-US" dirty="0" err="1"/>
              <a:t>zChaff</a:t>
            </a:r>
            <a:r>
              <a:rPr lang="en-US" dirty="0"/>
              <a:t>) </a:t>
            </a:r>
            <a:r>
              <a:rPr lang="en-US" dirty="0">
                <a:solidFill>
                  <a:srgbClr val="3333FF"/>
                </a:solidFill>
              </a:rPr>
              <a:t>1,000,000 propositions</a:t>
            </a:r>
            <a:r>
              <a:rPr lang="en-US" dirty="0"/>
              <a:t> – encodings of hardware verification problems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71C21-D985-43EF-95CF-8BA36AAC3057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Ideas?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else could we solve SAT problems?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38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71550"/>
          </a:xfrm>
        </p:spPr>
        <p:txBody>
          <a:bodyPr/>
          <a:lstStyle/>
          <a:p>
            <a:r>
              <a:rPr lang="en-US" dirty="0" err="1" smtClean="0"/>
              <a:t>WalkSat</a:t>
            </a:r>
            <a:r>
              <a:rPr lang="en-US" dirty="0" smtClean="0"/>
              <a:t> (Take 1)</a:t>
            </a:r>
            <a:endParaRPr lang="en-US" dirty="0"/>
          </a:p>
        </p:txBody>
      </p:sp>
      <p:sp>
        <p:nvSpPr>
          <p:cNvPr id="991235" name="Rectangle 3"/>
          <p:cNvSpPr>
            <a:spLocks noGrp="1" noChangeArrowheads="1"/>
          </p:cNvSpPr>
          <p:nvPr>
            <p:ph idx="1"/>
          </p:nvPr>
        </p:nvSpPr>
        <p:spPr>
          <a:xfrm>
            <a:off x="117020" y="991070"/>
            <a:ext cx="8912225" cy="4895850"/>
          </a:xfrm>
        </p:spPr>
        <p:txBody>
          <a:bodyPr/>
          <a:lstStyle/>
          <a:p>
            <a:pPr marL="225425" indent="-225425"/>
            <a:r>
              <a:rPr lang="en-US" b="1" i="1" dirty="0"/>
              <a:t>Local</a:t>
            </a:r>
            <a:r>
              <a:rPr lang="en-US" dirty="0"/>
              <a:t> search </a:t>
            </a:r>
            <a:r>
              <a:rPr lang="en-US" dirty="0" smtClean="0"/>
              <a:t>(Hill Climbing + Random Walk) over </a:t>
            </a:r>
            <a:r>
              <a:rPr lang="en-US" dirty="0"/>
              <a:t>space of </a:t>
            </a:r>
            <a:r>
              <a:rPr lang="en-US" b="1" i="1" dirty="0"/>
              <a:t>complete</a:t>
            </a:r>
            <a:r>
              <a:rPr lang="en-US" dirty="0"/>
              <a:t> truth assignments</a:t>
            </a:r>
          </a:p>
          <a:p>
            <a:pPr marL="917575" lvl="1" indent="-228600"/>
            <a:r>
              <a:rPr lang="en-US" dirty="0"/>
              <a:t>With </a:t>
            </a:r>
            <a:r>
              <a:rPr lang="en-US" dirty="0" err="1" smtClean="0"/>
              <a:t>prob</a:t>
            </a:r>
            <a:r>
              <a:rPr lang="en-US" dirty="0" smtClean="0"/>
              <a:t> p: </a:t>
            </a:r>
            <a:r>
              <a:rPr lang="en-US" dirty="0"/>
              <a:t>flip </a:t>
            </a:r>
            <a:r>
              <a:rPr lang="en-US" dirty="0">
                <a:solidFill>
                  <a:srgbClr val="9900CC"/>
                </a:solidFill>
              </a:rPr>
              <a:t>any</a:t>
            </a:r>
            <a:r>
              <a:rPr lang="en-US" dirty="0"/>
              <a:t> variable in any </a:t>
            </a:r>
            <a:r>
              <a:rPr lang="en-US" dirty="0" smtClean="0"/>
              <a:t>unsatisfied clause</a:t>
            </a:r>
            <a:endParaRPr lang="en-US" dirty="0"/>
          </a:p>
          <a:p>
            <a:pPr marL="917575" lvl="1" indent="-228600"/>
            <a:r>
              <a:rPr lang="en-US" dirty="0"/>
              <a:t>With </a:t>
            </a:r>
            <a:r>
              <a:rPr lang="en-US" dirty="0" err="1" smtClean="0"/>
              <a:t>prob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1-p): </a:t>
            </a:r>
            <a:r>
              <a:rPr lang="en-US" dirty="0"/>
              <a:t>flip </a:t>
            </a:r>
            <a:r>
              <a:rPr lang="en-US" dirty="0">
                <a:solidFill>
                  <a:srgbClr val="9900CC"/>
                </a:solidFill>
              </a:rPr>
              <a:t>best</a:t>
            </a:r>
            <a:r>
              <a:rPr lang="en-US" dirty="0"/>
              <a:t> variable in any </a:t>
            </a:r>
            <a:r>
              <a:rPr lang="en-US" dirty="0" err="1"/>
              <a:t>unsat</a:t>
            </a:r>
            <a:r>
              <a:rPr lang="en-US" dirty="0"/>
              <a:t> </a:t>
            </a:r>
            <a:r>
              <a:rPr lang="en-US" dirty="0" smtClean="0"/>
              <a:t>clause</a:t>
            </a:r>
          </a:p>
          <a:p>
            <a:pPr marL="1317625" lvl="2"/>
            <a:r>
              <a:rPr lang="en-US" dirty="0" smtClean="0"/>
              <a:t>best = one which minimizes #unsatisfied clauses</a:t>
            </a:r>
          </a:p>
          <a:p>
            <a:pPr marL="917575" lvl="1" indent="-22860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F715-0A68-4BE0-9BC9-41FFBE9D7EF6}" type="slidenum">
              <a:rPr lang="en-US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2059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Refining Greedy Random Walk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830" y="1600200"/>
            <a:ext cx="8492970" cy="5029200"/>
          </a:xfrm>
        </p:spPr>
        <p:txBody>
          <a:bodyPr/>
          <a:lstStyle/>
          <a:p>
            <a:r>
              <a:rPr lang="en-US" sz="2800" dirty="0"/>
              <a:t>Each flip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makes</a:t>
            </a:r>
            <a:r>
              <a:rPr lang="en-US" sz="2400" dirty="0"/>
              <a:t> some false clauses become true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breaks</a:t>
            </a:r>
            <a:r>
              <a:rPr lang="en-US" sz="2400" dirty="0"/>
              <a:t> some true clauses, that become false</a:t>
            </a:r>
          </a:p>
          <a:p>
            <a:r>
              <a:rPr lang="en-US" sz="2800" dirty="0"/>
              <a:t>Suppose s1</a:t>
            </a:r>
            <a:r>
              <a:rPr lang="en-US" sz="2800" dirty="0">
                <a:sym typeface="Symbol" pitchFamily="18" charset="2"/>
              </a:rPr>
              <a:t></a:t>
            </a:r>
            <a:r>
              <a:rPr lang="en-US" sz="2800" dirty="0"/>
              <a:t>s2 by flipping x.  Then:</a:t>
            </a:r>
          </a:p>
          <a:p>
            <a:pPr lvl="1">
              <a:buFontTx/>
              <a:buNone/>
            </a:pPr>
            <a:r>
              <a:rPr lang="en-US" sz="2400" dirty="0"/>
              <a:t>	#</a:t>
            </a:r>
            <a:r>
              <a:rPr lang="en-US" sz="2400" dirty="0" err="1"/>
              <a:t>unsat</a:t>
            </a:r>
            <a:r>
              <a:rPr lang="en-US" sz="2400" dirty="0"/>
              <a:t>(s2) = #</a:t>
            </a:r>
            <a:r>
              <a:rPr lang="en-US" sz="2400" dirty="0" err="1"/>
              <a:t>unsat</a:t>
            </a:r>
            <a:r>
              <a:rPr lang="en-US" sz="2400" dirty="0"/>
              <a:t>(s1) – make(s1,x) + break(s1,x)</a:t>
            </a:r>
          </a:p>
          <a:p>
            <a:r>
              <a:rPr lang="en-US" sz="2800" dirty="0">
                <a:solidFill>
                  <a:srgbClr val="7030A0"/>
                </a:solidFill>
              </a:rPr>
              <a:t>Idea 1: </a:t>
            </a:r>
            <a:r>
              <a:rPr lang="en-US" sz="2800" dirty="0"/>
              <a:t>if a choice breaks nothing, </a:t>
            </a:r>
            <a:r>
              <a:rPr lang="en-US" sz="2800" dirty="0" smtClean="0"/>
              <a:t>it’s likely good!</a:t>
            </a:r>
            <a:endParaRPr lang="en-US" sz="2800" dirty="0"/>
          </a:p>
          <a:p>
            <a:r>
              <a:rPr lang="en-US" sz="2800" dirty="0">
                <a:solidFill>
                  <a:srgbClr val="7030A0"/>
                </a:solidFill>
              </a:rPr>
              <a:t>Idea 2: </a:t>
            </a:r>
            <a:r>
              <a:rPr lang="en-US" sz="2800" dirty="0"/>
              <a:t>near the solution, only the break count matters </a:t>
            </a:r>
          </a:p>
          <a:p>
            <a:pPr lvl="1">
              <a:buFontTx/>
              <a:buNone/>
            </a:pPr>
            <a:r>
              <a:rPr lang="en-US" sz="2400" dirty="0"/>
              <a:t>– the make count is usually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Walksat</a:t>
            </a:r>
            <a:r>
              <a:rPr lang="en-US" dirty="0" smtClean="0"/>
              <a:t> (Take 2)</a:t>
            </a:r>
            <a:endParaRPr lang="en-US" dirty="0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4102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state = random truth assignment;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while</a:t>
            </a:r>
            <a:r>
              <a:rPr lang="en-US" sz="2400" dirty="0">
                <a:sym typeface="Symbol" pitchFamily="18" charset="2"/>
              </a:rPr>
              <a:t> ! </a:t>
            </a:r>
            <a:r>
              <a:rPr lang="en-US" sz="2400" dirty="0" err="1">
                <a:sym typeface="Symbol" pitchFamily="18" charset="2"/>
              </a:rPr>
              <a:t>GoalTest</a:t>
            </a:r>
            <a:r>
              <a:rPr lang="en-US" sz="2400" dirty="0">
                <a:sym typeface="Symbol" pitchFamily="18" charset="2"/>
              </a:rPr>
              <a:t>(state)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clause :=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random member</a:t>
            </a:r>
            <a:r>
              <a:rPr lang="en-US" sz="2400" dirty="0">
                <a:sym typeface="Symbol" pitchFamily="18" charset="2"/>
              </a:rPr>
              <a:t> { C | C is false in state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for each</a:t>
            </a:r>
            <a:r>
              <a:rPr lang="en-US" sz="2400" dirty="0">
                <a:sym typeface="Symbol" pitchFamily="18" charset="2"/>
              </a:rPr>
              <a:t> x in clause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do</a:t>
            </a:r>
            <a:r>
              <a:rPr lang="en-US" sz="2400" dirty="0">
                <a:sym typeface="Symbol" pitchFamily="18" charset="2"/>
              </a:rPr>
              <a:t> compute break[x];</a:t>
            </a:r>
            <a:endParaRPr lang="en-US" sz="2400" dirty="0">
              <a:solidFill>
                <a:schemeClr val="tx2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if </a:t>
            </a:r>
            <a:r>
              <a:rPr lang="en-US" sz="2400" dirty="0">
                <a:sym typeface="Symbol" pitchFamily="18" charset="2"/>
              </a:rPr>
              <a:t>exists x with break[x]=0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 then 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 := x;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	   with probability</a:t>
            </a:r>
            <a:r>
              <a:rPr lang="en-US" sz="2400" dirty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p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do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		      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 := </a:t>
            </a: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random member</a:t>
            </a:r>
            <a:r>
              <a:rPr lang="en-US" sz="2400" dirty="0">
                <a:sym typeface="Symbol" pitchFamily="18" charset="2"/>
              </a:rPr>
              <a:t> { x | x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	   else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		      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 := </a:t>
            </a:r>
            <a:r>
              <a:rPr lang="en-US" sz="2400" dirty="0" err="1">
                <a:sym typeface="Symbol" pitchFamily="18" charset="2"/>
              </a:rPr>
              <a:t>arg</a:t>
            </a:r>
            <a:r>
              <a:rPr lang="en-US" sz="2400" dirty="0">
                <a:sym typeface="Symbol" pitchFamily="18" charset="2"/>
              </a:rPr>
              <a:t> x min { break[x] | x is in clause };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 err="1">
                <a:solidFill>
                  <a:schemeClr val="tx2"/>
                </a:solidFill>
                <a:sym typeface="Symbol" pitchFamily="18" charset="2"/>
              </a:rPr>
              <a:t>endif</a:t>
            </a:r>
            <a:endParaRPr lang="en-US" sz="2400" dirty="0">
              <a:solidFill>
                <a:schemeClr val="tx2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ym typeface="Symbol" pitchFamily="18" charset="2"/>
              </a:rPr>
              <a:t>state[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] := 1 – state[</a:t>
            </a:r>
            <a:r>
              <a:rPr lang="en-US" sz="2400" dirty="0" err="1">
                <a:sym typeface="Symbol" pitchFamily="18" charset="2"/>
              </a:rPr>
              <a:t>var</a:t>
            </a:r>
            <a:r>
              <a:rPr lang="en-US" sz="2400" dirty="0">
                <a:sym typeface="Symbol" pitchFamily="18" charset="2"/>
              </a:rPr>
              <a:t>];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end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sz="2400" dirty="0">
                <a:solidFill>
                  <a:schemeClr val="tx2"/>
                </a:solidFill>
                <a:sym typeface="Symbol" pitchFamily="18" charset="2"/>
              </a:rPr>
              <a:t>return </a:t>
            </a:r>
            <a:r>
              <a:rPr lang="en-US" sz="2400" dirty="0">
                <a:sym typeface="Symbol" pitchFamily="18" charset="2"/>
              </a:rPr>
              <a:t>state;</a:t>
            </a:r>
          </a:p>
        </p:txBody>
      </p:sp>
      <p:sp>
        <p:nvSpPr>
          <p:cNvPr id="211972" name="AutoShape 4"/>
          <p:cNvSpPr>
            <a:spLocks noChangeArrowheads="1"/>
          </p:cNvSpPr>
          <p:nvPr/>
        </p:nvSpPr>
        <p:spPr bwMode="auto">
          <a:xfrm>
            <a:off x="2766965" y="5562600"/>
            <a:ext cx="6067990" cy="990600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Put everything inside of a restart loop.</a:t>
            </a:r>
          </a:p>
          <a:p>
            <a:r>
              <a:rPr lang="en-US" dirty="0"/>
              <a:t>Parameters: </a:t>
            </a:r>
            <a:r>
              <a:rPr lang="en-US" dirty="0" smtClean="0"/>
              <a:t>p, </a:t>
            </a:r>
            <a:r>
              <a:rPr lang="en-US" dirty="0" err="1"/>
              <a:t>max_flips</a:t>
            </a:r>
            <a:r>
              <a:rPr lang="en-US" dirty="0"/>
              <a:t>, </a:t>
            </a:r>
            <a:r>
              <a:rPr lang="en-US" dirty="0" err="1"/>
              <a:t>max_runs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3-SAT</a:t>
            </a:r>
          </a:p>
        </p:txBody>
      </p:sp>
      <p:sp>
        <p:nvSpPr>
          <p:cNvPr id="9922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306513"/>
            <a:ext cx="4494212" cy="4114800"/>
          </a:xfrm>
        </p:spPr>
        <p:txBody>
          <a:bodyPr/>
          <a:lstStyle/>
          <a:p>
            <a:r>
              <a:rPr lang="en-US" sz="2800"/>
              <a:t>Random 3-SAT</a:t>
            </a:r>
          </a:p>
          <a:p>
            <a:pPr lvl="1"/>
            <a:r>
              <a:rPr lang="en-US" sz="2400"/>
              <a:t>sample uniformly from space of all possible 3-clauses</a:t>
            </a:r>
          </a:p>
          <a:p>
            <a:pPr lvl="1"/>
            <a:r>
              <a:rPr lang="en-US" sz="2400" i="1"/>
              <a:t>n</a:t>
            </a:r>
            <a:r>
              <a:rPr lang="en-US" sz="2400"/>
              <a:t> variables, </a:t>
            </a:r>
            <a:r>
              <a:rPr lang="en-US" sz="2400" i="1"/>
              <a:t>l </a:t>
            </a:r>
            <a:r>
              <a:rPr lang="en-US" sz="2400"/>
              <a:t>clauses</a:t>
            </a:r>
          </a:p>
          <a:p>
            <a:pPr lvl="1">
              <a:buFontTx/>
              <a:buNone/>
            </a:pPr>
            <a:endParaRPr lang="en-US" sz="2400"/>
          </a:p>
          <a:p>
            <a:r>
              <a:rPr lang="en-US" sz="2800"/>
              <a:t>Which are the hard instances?</a:t>
            </a:r>
          </a:p>
          <a:p>
            <a:pPr lvl="1"/>
            <a:r>
              <a:rPr lang="en-US" sz="2400"/>
              <a:t>around </a:t>
            </a:r>
            <a:r>
              <a:rPr lang="en-US" sz="2400" i="1"/>
              <a:t>l/n</a:t>
            </a:r>
            <a:r>
              <a:rPr lang="en-US" sz="2400"/>
              <a:t> = 4.3</a:t>
            </a:r>
          </a:p>
          <a:p>
            <a:pPr lvl="1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C2CA32-CC73-4D98-B1D8-0794158BAB04}" type="slidenum">
              <a:rPr lang="en-US"/>
              <a:pPr/>
              <a:t>67</a:t>
            </a:fld>
            <a:endParaRPr lang="en-US"/>
          </a:p>
        </p:txBody>
      </p:sp>
      <p:pic>
        <p:nvPicPr>
          <p:cNvPr id="992260" name="Picture 4" descr="rand3sa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563" y="1905000"/>
            <a:ext cx="3702050" cy="4229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3-SAT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06513"/>
            <a:ext cx="4492625" cy="4114800"/>
          </a:xfrm>
        </p:spPr>
        <p:txBody>
          <a:bodyPr/>
          <a:lstStyle/>
          <a:p>
            <a:r>
              <a:rPr lang="en-US" sz="2800"/>
              <a:t>Varying problem size, </a:t>
            </a:r>
            <a:r>
              <a:rPr lang="en-US" sz="2800" i="1"/>
              <a:t>n</a:t>
            </a:r>
          </a:p>
          <a:p>
            <a:endParaRPr lang="en-US" sz="2800" i="1"/>
          </a:p>
          <a:p>
            <a:r>
              <a:rPr lang="en-US" sz="2800"/>
              <a:t>Complexity peak appears to be largely invariant of algorithm</a:t>
            </a:r>
          </a:p>
          <a:p>
            <a:pPr lvl="1"/>
            <a:r>
              <a:rPr lang="en-US" sz="2400"/>
              <a:t>backtracking algorithms like Davis-Putnam</a:t>
            </a:r>
          </a:p>
          <a:p>
            <a:pPr lvl="1"/>
            <a:r>
              <a:rPr lang="en-US" sz="2400"/>
              <a:t>local search procedures like GSAT</a:t>
            </a:r>
          </a:p>
          <a:p>
            <a:pPr lvl="1"/>
            <a:endParaRPr lang="en-US" sz="2400"/>
          </a:p>
          <a:p>
            <a:r>
              <a:rPr lang="en-US" sz="2800" i="1"/>
              <a:t>What’s so special about 4.3?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45F30-A958-444A-AFBF-31282A43DD05}" type="slidenum">
              <a:rPr lang="en-US"/>
              <a:pPr/>
              <a:t>68</a:t>
            </a:fld>
            <a:endParaRPr lang="en-US"/>
          </a:p>
        </p:txBody>
      </p:sp>
      <p:pic>
        <p:nvPicPr>
          <p:cNvPr id="993284" name="Picture 4" descr="rand3sa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3588" y="2362200"/>
            <a:ext cx="4389437" cy="37052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3-SAT</a:t>
            </a:r>
          </a:p>
        </p:txBody>
      </p:sp>
      <p:sp>
        <p:nvSpPr>
          <p:cNvPr id="9943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306513"/>
            <a:ext cx="4494212" cy="4114800"/>
          </a:xfrm>
        </p:spPr>
        <p:txBody>
          <a:bodyPr/>
          <a:lstStyle/>
          <a:p>
            <a:r>
              <a:rPr lang="en-US" sz="2800"/>
              <a:t>Complexity peak coincides with solubility transition</a:t>
            </a:r>
          </a:p>
          <a:p>
            <a:endParaRPr lang="en-US" sz="2800"/>
          </a:p>
          <a:p>
            <a:pPr lvl="1"/>
            <a:r>
              <a:rPr lang="en-US" sz="2400"/>
              <a:t>l/n &lt; 4.3 problems under-constrained and SAT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l/n &gt; 4.3 problems over-constrained and UNSAT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l/n=4.3, problems on “knife-edge” between SAT and UNSAT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DDAAF6-262C-4270-A2FA-55F7595CAA2C}" type="slidenum">
              <a:rPr lang="en-US"/>
              <a:pPr/>
              <a:t>69</a:t>
            </a:fld>
            <a:endParaRPr lang="en-US"/>
          </a:p>
        </p:txBody>
      </p:sp>
      <p:pic>
        <p:nvPicPr>
          <p:cNvPr id="994308" name="Picture 4" descr="rand3sat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275" y="2514600"/>
            <a:ext cx="4379913" cy="36480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Satisfiability, Validity, &amp; Entailment</a:t>
            </a:r>
          </a:p>
        </p:txBody>
      </p:sp>
      <p:sp>
        <p:nvSpPr>
          <p:cNvPr id="920579" name="Rectangle 3"/>
          <p:cNvSpPr>
            <a:spLocks noGrp="1" noChangeArrowheads="1"/>
          </p:cNvSpPr>
          <p:nvPr>
            <p:ph idx="1"/>
          </p:nvPr>
        </p:nvSpPr>
        <p:spPr>
          <a:xfrm>
            <a:off x="155575" y="1432575"/>
            <a:ext cx="8794750" cy="4876800"/>
          </a:xfrm>
        </p:spPr>
        <p:txBody>
          <a:bodyPr/>
          <a:lstStyle/>
          <a:p>
            <a:pPr marL="225425" indent="-225425"/>
            <a:r>
              <a:rPr lang="en-US" dirty="0"/>
              <a:t>S is </a:t>
            </a:r>
            <a:r>
              <a:rPr lang="en-US" b="1" dirty="0" err="1">
                <a:solidFill>
                  <a:schemeClr val="tx1"/>
                </a:solidFill>
              </a:rPr>
              <a:t>satisfiable</a:t>
            </a:r>
            <a:r>
              <a:rPr lang="en-US" dirty="0"/>
              <a:t> if it is true in </a:t>
            </a:r>
            <a:r>
              <a:rPr lang="en-US" b="1" i="1" dirty="0">
                <a:solidFill>
                  <a:srgbClr val="9900CC"/>
                </a:solidFill>
              </a:rPr>
              <a:t>some</a:t>
            </a:r>
            <a:r>
              <a:rPr lang="en-US" dirty="0"/>
              <a:t> world</a:t>
            </a:r>
          </a:p>
          <a:p>
            <a:pPr marL="225425" indent="-225425"/>
            <a:endParaRPr lang="en-US" dirty="0"/>
          </a:p>
          <a:p>
            <a:pPr marL="225425" indent="-225425"/>
            <a:r>
              <a:rPr lang="en-US" dirty="0"/>
              <a:t>S is </a:t>
            </a:r>
            <a:r>
              <a:rPr lang="en-US" b="1" dirty="0" err="1">
                <a:solidFill>
                  <a:schemeClr val="tx1"/>
                </a:solidFill>
              </a:rPr>
              <a:t>unsatisfiable</a:t>
            </a:r>
            <a:r>
              <a:rPr lang="en-US" dirty="0"/>
              <a:t> if it is false </a:t>
            </a:r>
            <a:r>
              <a:rPr lang="en-US" b="1" i="1" dirty="0">
                <a:solidFill>
                  <a:srgbClr val="9900CC"/>
                </a:solidFill>
              </a:rPr>
              <a:t>all</a:t>
            </a:r>
            <a:r>
              <a:rPr lang="en-US" dirty="0"/>
              <a:t> worlds</a:t>
            </a:r>
          </a:p>
          <a:p>
            <a:pPr marL="225425" indent="-225425"/>
            <a:endParaRPr lang="en-US" dirty="0"/>
          </a:p>
          <a:p>
            <a:pPr marL="225425" indent="-225425"/>
            <a:r>
              <a:rPr lang="en-US" dirty="0"/>
              <a:t>S is </a:t>
            </a:r>
            <a:r>
              <a:rPr lang="en-US" b="1" dirty="0">
                <a:solidFill>
                  <a:schemeClr val="tx1"/>
                </a:solidFill>
              </a:rPr>
              <a:t>valid</a:t>
            </a:r>
            <a:r>
              <a:rPr lang="en-US" dirty="0"/>
              <a:t> if it is true in </a:t>
            </a:r>
            <a:r>
              <a:rPr lang="en-US" b="1" i="1" dirty="0">
                <a:solidFill>
                  <a:srgbClr val="9900CC"/>
                </a:solidFill>
              </a:rPr>
              <a:t>all</a:t>
            </a:r>
            <a:r>
              <a:rPr lang="en-US" dirty="0"/>
              <a:t> worlds</a:t>
            </a:r>
          </a:p>
          <a:p>
            <a:pPr marL="225425" indent="-225425"/>
            <a:endParaRPr lang="en-US" dirty="0"/>
          </a:p>
          <a:p>
            <a:pPr marL="225425" indent="-225425"/>
            <a:r>
              <a:rPr lang="en-US" dirty="0"/>
              <a:t>S1 </a:t>
            </a:r>
            <a:r>
              <a:rPr lang="en-US" b="1" dirty="0">
                <a:solidFill>
                  <a:schemeClr val="tx1"/>
                </a:solidFill>
              </a:rPr>
              <a:t>entails</a:t>
            </a:r>
            <a:r>
              <a:rPr lang="en-US" dirty="0"/>
              <a:t> S2 if </a:t>
            </a:r>
            <a:r>
              <a:rPr lang="en-US" b="1" i="1" dirty="0">
                <a:solidFill>
                  <a:srgbClr val="9900CC"/>
                </a:solidFill>
              </a:rPr>
              <a:t>wherever</a:t>
            </a:r>
            <a:r>
              <a:rPr lang="en-US" dirty="0"/>
              <a:t> S1 is true S2 is also true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3618A-69EF-493D-9B4A-5F8DEAF4EC6D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41363"/>
          </a:xfrm>
        </p:spPr>
        <p:txBody>
          <a:bodyPr/>
          <a:lstStyle/>
          <a:p>
            <a:r>
              <a:rPr lang="en-US" sz="4000"/>
              <a:t>Special Syntactic Forms</a:t>
            </a:r>
          </a:p>
        </p:txBody>
      </p:sp>
      <p:sp>
        <p:nvSpPr>
          <p:cNvPr id="918531" name="Rectangle 3"/>
          <p:cNvSpPr>
            <a:spLocks noGrp="1" noChangeArrowheads="1"/>
          </p:cNvSpPr>
          <p:nvPr>
            <p:ph idx="1"/>
          </p:nvPr>
        </p:nvSpPr>
        <p:spPr>
          <a:xfrm>
            <a:off x="0" y="587030"/>
            <a:ext cx="9144000" cy="4953000"/>
          </a:xfrm>
        </p:spPr>
        <p:txBody>
          <a:bodyPr/>
          <a:lstStyle/>
          <a:p>
            <a:pPr marL="225425" indent="-225425"/>
            <a:r>
              <a:rPr lang="en-US" dirty="0">
                <a:solidFill>
                  <a:schemeClr val="accent2"/>
                </a:solidFill>
                <a:sym typeface="Symbol" charset="2"/>
              </a:rPr>
              <a:t>General Form: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((q r)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s))   (s  t)</a:t>
            </a:r>
          </a:p>
          <a:p>
            <a:pPr marL="225425" indent="-225425"/>
            <a:r>
              <a:rPr lang="en-US" dirty="0">
                <a:solidFill>
                  <a:schemeClr val="accent2"/>
                </a:solidFill>
                <a:sym typeface="Symbol" charset="2"/>
              </a:rPr>
              <a:t>Conjunction Normal Form (CNF)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( q  r  s )  ( s   t)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Set notation: { ( q, r, s ),  ( s,  t) }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empty clause () = </a:t>
            </a:r>
            <a:r>
              <a:rPr lang="en-US" i="1" dirty="0">
                <a:sym typeface="Symbol" charset="2"/>
              </a:rPr>
              <a:t>false </a:t>
            </a:r>
          </a:p>
          <a:p>
            <a:pPr marL="225425" indent="-225425"/>
            <a:r>
              <a:rPr lang="en-US" dirty="0">
                <a:solidFill>
                  <a:schemeClr val="accent2"/>
                </a:solidFill>
                <a:sym typeface="Symbol" charset="2"/>
              </a:rPr>
              <a:t>Binary clauses: 1 or 2 literals per clause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( q  r)               ( s   t)</a:t>
            </a:r>
          </a:p>
          <a:p>
            <a:pPr marL="225425" indent="-225425"/>
            <a:r>
              <a:rPr lang="en-US" dirty="0">
                <a:solidFill>
                  <a:schemeClr val="accent2"/>
                </a:solidFill>
                <a:sym typeface="Symbol" charset="2"/>
              </a:rPr>
              <a:t>Horn clauses: 0 or 1 positive literal per clause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( q   r  s )     ( s   t)</a:t>
            </a:r>
          </a:p>
          <a:p>
            <a:pPr marL="917575" lvl="1" indent="-228600">
              <a:buFontTx/>
              <a:buNone/>
            </a:pPr>
            <a:r>
              <a:rPr lang="en-US" dirty="0">
                <a:sym typeface="Symbol" charset="2"/>
              </a:rPr>
              <a:t>(</a:t>
            </a:r>
            <a:r>
              <a:rPr lang="en-US" dirty="0" err="1">
                <a:sym typeface="Symbol" charset="2"/>
              </a:rPr>
              <a:t>qr</a:t>
            </a:r>
            <a:r>
              <a:rPr lang="en-US" dirty="0">
                <a:sym typeface="Symbol" charset="2"/>
              </a:rPr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>
                <a:sym typeface="Symbol" charset="2"/>
              </a:rPr>
              <a:t>s               (</a:t>
            </a:r>
            <a:r>
              <a:rPr lang="en-US" dirty="0" err="1">
                <a:sym typeface="Symbol" charset="2"/>
              </a:rPr>
              <a:t>st</a:t>
            </a:r>
            <a:r>
              <a:rPr lang="en-US" dirty="0">
                <a:sym typeface="Symbol" charset="2"/>
              </a:rPr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Symbol" charset="2"/>
              </a:rPr>
              <a:t> </a:t>
            </a:r>
            <a:r>
              <a:rPr lang="en-US" i="1" dirty="0">
                <a:sym typeface="Symbol" charset="2"/>
              </a:rPr>
              <a:t>false</a:t>
            </a:r>
            <a:endParaRPr lang="en-US" dirty="0">
              <a:sym typeface="Symbol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1EDDC-843B-4E22-ACDA-7BD46C252D91}" type="slidenum">
              <a:rPr lang="en-US"/>
              <a:pPr/>
              <a:t>70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Prop. Logic Themes</a:t>
            </a:r>
          </a:p>
        </p:txBody>
      </p:sp>
      <p:sp>
        <p:nvSpPr>
          <p:cNvPr id="9973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306513"/>
            <a:ext cx="9144000" cy="1239837"/>
          </a:xfrm>
        </p:spPr>
        <p:txBody>
          <a:bodyPr/>
          <a:lstStyle/>
          <a:p>
            <a:r>
              <a:rPr lang="en-US"/>
              <a:t>Expressiveness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CDEF-3CCF-4AD0-83E7-9701F94B783B}" type="slidenum">
              <a:rPr lang="en-US"/>
              <a:pPr/>
              <a:t>71</a:t>
            </a:fld>
            <a:endParaRPr lang="en-US"/>
          </a:p>
        </p:txBody>
      </p:sp>
      <p:sp>
        <p:nvSpPr>
          <p:cNvPr id="997380" name="Rectangle 4"/>
          <p:cNvSpPr>
            <a:spLocks noChangeArrowheads="1"/>
          </p:cNvSpPr>
          <p:nvPr/>
        </p:nvSpPr>
        <p:spPr bwMode="auto">
          <a:xfrm>
            <a:off x="307975" y="4316413"/>
            <a:ext cx="9144000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 smtClean="0"/>
              <a:t>NP </a:t>
            </a:r>
            <a:r>
              <a:rPr lang="en-US" sz="2800" b="0" dirty="0"/>
              <a:t>in general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Completeness / speed tradeoff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Horn clauses, binary clauses</a:t>
            </a:r>
          </a:p>
        </p:txBody>
      </p:sp>
      <p:sp>
        <p:nvSpPr>
          <p:cNvPr id="997381" name="Rectangle 5"/>
          <p:cNvSpPr>
            <a:spLocks noChangeArrowheads="1"/>
          </p:cNvSpPr>
          <p:nvPr/>
        </p:nvSpPr>
        <p:spPr bwMode="auto">
          <a:xfrm>
            <a:off x="0" y="3697288"/>
            <a:ext cx="9144000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  <a:spcBef>
                <a:spcPct val="10000"/>
              </a:spcBef>
              <a:buFontTx/>
              <a:buChar char="•"/>
            </a:pPr>
            <a:r>
              <a:rPr lang="en-US" sz="3200" b="0">
                <a:solidFill>
                  <a:srgbClr val="0033CC"/>
                </a:solidFill>
              </a:rPr>
              <a:t>Tractability</a:t>
            </a:r>
          </a:p>
        </p:txBody>
      </p:sp>
      <p:sp>
        <p:nvSpPr>
          <p:cNvPr id="997382" name="Rectangle 6"/>
          <p:cNvSpPr>
            <a:spLocks noChangeArrowheads="1"/>
          </p:cNvSpPr>
          <p:nvPr/>
        </p:nvSpPr>
        <p:spPr bwMode="auto">
          <a:xfrm>
            <a:off x="307975" y="1854200"/>
            <a:ext cx="9144000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Expressive but awkward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No notion of objects, properties, or relations</a:t>
            </a:r>
          </a:p>
          <a:p>
            <a:pPr marL="742950" lvl="1" indent="-285750">
              <a:lnSpc>
                <a:spcPct val="95000"/>
              </a:lnSpc>
              <a:spcBef>
                <a:spcPct val="10000"/>
              </a:spcBef>
              <a:buFontTx/>
              <a:buChar char=" "/>
            </a:pPr>
            <a:r>
              <a:rPr lang="en-US" sz="2800" b="0" dirty="0"/>
              <a:t>Number of propositions is fixed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7380" grpId="0"/>
      <p:bldP spid="9973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4260"/>
            <a:ext cx="8229600" cy="1143000"/>
          </a:xfrm>
        </p:spPr>
        <p:txBody>
          <a:bodyPr/>
          <a:lstStyle/>
          <a:p>
            <a:r>
              <a:rPr lang="en-US" b="1" dirty="0" smtClean="0"/>
              <a:t>Types of Reasoning (Inference)</a:t>
            </a:r>
            <a:endParaRPr lang="en-US" b="1" dirty="0"/>
          </a:p>
        </p:txBody>
      </p:sp>
      <p:sp>
        <p:nvSpPr>
          <p:cNvPr id="921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779463"/>
            <a:ext cx="8912225" cy="4378325"/>
          </a:xfrm>
        </p:spPr>
        <p:txBody>
          <a:bodyPr/>
          <a:lstStyle/>
          <a:p>
            <a:pPr marL="457200" indent="-457200"/>
            <a:r>
              <a:rPr lang="en-US" dirty="0" smtClean="0">
                <a:solidFill>
                  <a:srgbClr val="FF0000"/>
                </a:solidFill>
              </a:rPr>
              <a:t>Deduction (showing </a:t>
            </a:r>
            <a:r>
              <a:rPr lang="en-US" b="1" dirty="0" smtClean="0">
                <a:solidFill>
                  <a:srgbClr val="FF0000"/>
                </a:solidFill>
              </a:rPr>
              <a:t>entailment</a:t>
            </a:r>
            <a:r>
              <a:rPr lang="en-US" dirty="0" smtClean="0">
                <a:solidFill>
                  <a:srgbClr val="FF0000"/>
                </a:solidFill>
              </a:rPr>
              <a:t>, |=)</a:t>
            </a:r>
            <a:endParaRPr lang="en-US" dirty="0">
              <a:solidFill>
                <a:srgbClr val="FF0000"/>
              </a:solidFill>
            </a:endParaRPr>
          </a:p>
          <a:p>
            <a:pPr marL="1146175" lvl="1" indent="-457200">
              <a:buFontTx/>
              <a:buNone/>
            </a:pPr>
            <a:r>
              <a:rPr lang="en-US" sz="2400" dirty="0"/>
              <a:t>S = question</a:t>
            </a:r>
          </a:p>
          <a:p>
            <a:pPr marL="1146175" lvl="1" indent="-457200">
              <a:buFontTx/>
              <a:buNone/>
            </a:pPr>
            <a:r>
              <a:rPr lang="en-US" sz="2400" dirty="0"/>
              <a:t>Prove that KB </a:t>
            </a:r>
            <a:r>
              <a:rPr lang="en-US" sz="3200" dirty="0" smtClean="0">
                <a:sym typeface="Euclid Math One" pitchFamily="18" charset="2"/>
              </a:rPr>
              <a:t>|=</a:t>
            </a:r>
            <a:r>
              <a:rPr lang="en-US" sz="2400" dirty="0" smtClean="0"/>
              <a:t> </a:t>
            </a:r>
            <a:r>
              <a:rPr lang="en-US" sz="2400" dirty="0"/>
              <a:t>S</a:t>
            </a:r>
          </a:p>
          <a:p>
            <a:pPr marL="1146175" lvl="1" indent="-457200">
              <a:buFontTx/>
              <a:buNone/>
            </a:pPr>
            <a:r>
              <a:rPr lang="en-US" sz="2400" dirty="0"/>
              <a:t>Two approaches</a:t>
            </a:r>
            <a:r>
              <a:rPr lang="en-US" sz="2400" dirty="0" smtClean="0"/>
              <a:t>:</a:t>
            </a:r>
          </a:p>
          <a:p>
            <a:pPr marL="1371600" lvl="2" indent="-457200">
              <a:lnSpc>
                <a:spcPct val="120000"/>
              </a:lnSpc>
              <a:buFontTx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Rules </a:t>
            </a:r>
            <a:r>
              <a:rPr lang="en-US" dirty="0">
                <a:solidFill>
                  <a:srgbClr val="0000FF"/>
                </a:solidFill>
              </a:rPr>
              <a:t>to derive new formulas from old (inference)</a:t>
            </a:r>
          </a:p>
          <a:p>
            <a:pPr marL="1371600" lvl="2" indent="-457200">
              <a:lnSpc>
                <a:spcPct val="120000"/>
              </a:lnSpc>
              <a:buFontTx/>
              <a:buChar char="•"/>
            </a:pPr>
            <a:r>
              <a:rPr lang="en-US" dirty="0">
                <a:solidFill>
                  <a:srgbClr val="0000FF"/>
                </a:solidFill>
              </a:rPr>
              <a:t>Show (KB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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  <a:sym typeface="Symbol" charset="2"/>
              </a:rPr>
              <a:t></a:t>
            </a:r>
            <a:r>
              <a:rPr lang="en-US" dirty="0">
                <a:solidFill>
                  <a:srgbClr val="0000FF"/>
                </a:solidFill>
              </a:rPr>
              <a:t> S) is </a:t>
            </a:r>
            <a:r>
              <a:rPr lang="en-US" dirty="0" err="1" smtClean="0">
                <a:solidFill>
                  <a:srgbClr val="0000FF"/>
                </a:solidFill>
              </a:rPr>
              <a:t>unsatisfiable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457200" indent="-457200"/>
            <a:endParaRPr lang="en-US" sz="1400" dirty="0">
              <a:solidFill>
                <a:schemeClr val="accent2"/>
              </a:solidFill>
            </a:endParaRPr>
          </a:p>
          <a:p>
            <a:pPr marL="457200" indent="-457200"/>
            <a:r>
              <a:rPr lang="en-US" dirty="0" smtClean="0">
                <a:solidFill>
                  <a:srgbClr val="FF0000"/>
                </a:solidFill>
              </a:rPr>
              <a:t>Model Finding (showing </a:t>
            </a:r>
            <a:r>
              <a:rPr lang="en-US" b="1" dirty="0" err="1" smtClean="0">
                <a:solidFill>
                  <a:srgbClr val="FF0000"/>
                </a:solidFill>
              </a:rPr>
              <a:t>satisfiability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marL="1146175" lvl="1" indent="-457200">
              <a:buFontTx/>
              <a:buNone/>
            </a:pPr>
            <a:r>
              <a:rPr lang="en-US" sz="2400" dirty="0" smtClean="0"/>
              <a:t>S = description of problem</a:t>
            </a:r>
          </a:p>
          <a:p>
            <a:pPr marL="1146175" lvl="1" indent="-457200">
              <a:buFontTx/>
              <a:buNone/>
            </a:pPr>
            <a:r>
              <a:rPr lang="en-US" sz="2400" dirty="0" smtClean="0"/>
              <a:t>Show S is </a:t>
            </a:r>
            <a:r>
              <a:rPr lang="en-US" sz="2400" dirty="0" err="1" smtClean="0"/>
              <a:t>satisfiable</a:t>
            </a:r>
            <a:endParaRPr lang="en-US" sz="2400" dirty="0" smtClean="0"/>
          </a:p>
          <a:p>
            <a:pPr marL="1146175" lvl="1" indent="-457200">
              <a:buFontTx/>
              <a:buNone/>
            </a:pPr>
            <a:r>
              <a:rPr lang="en-US" sz="2400" dirty="0" smtClean="0"/>
              <a:t>A kind of </a:t>
            </a:r>
            <a:r>
              <a:rPr lang="en-US" sz="2400" dirty="0" smtClean="0">
                <a:solidFill>
                  <a:srgbClr val="0000FF"/>
                </a:solidFill>
              </a:rPr>
              <a:t>constraint satisfaction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3F77-F422-4562-BD3C-CCED6F21311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615" y="0"/>
            <a:ext cx="9144000" cy="1614815"/>
          </a:xfrm>
        </p:spPr>
        <p:txBody>
          <a:bodyPr/>
          <a:lstStyle/>
          <a:p>
            <a:r>
              <a:rPr lang="en-US" sz="4000" dirty="0"/>
              <a:t>Propositional Logic: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/>
              <a:t>Inference Algorithms</a:t>
            </a:r>
            <a:endParaRPr lang="en-US" sz="2800" dirty="0"/>
          </a:p>
        </p:txBody>
      </p:sp>
      <p:sp>
        <p:nvSpPr>
          <p:cNvPr id="950275" name="Rectangle 3"/>
          <p:cNvSpPr>
            <a:spLocks noGrp="1" noChangeArrowheads="1"/>
          </p:cNvSpPr>
          <p:nvPr>
            <p:ph idx="1"/>
          </p:nvPr>
        </p:nvSpPr>
        <p:spPr>
          <a:xfrm>
            <a:off x="117020" y="2392363"/>
            <a:ext cx="8991600" cy="40576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dirty="0"/>
              <a:t>Backward &amp; Forward Chaining </a:t>
            </a:r>
            <a:endParaRPr lang="en-US" sz="2800" dirty="0" smtClean="0"/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Resolution </a:t>
            </a:r>
            <a:r>
              <a:rPr lang="en-US" sz="2800" dirty="0">
                <a:solidFill>
                  <a:schemeClr val="tx1"/>
                </a:solidFill>
              </a:rPr>
              <a:t>(Proof by Contradiction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1009650" lvl="1" indent="-609600">
              <a:buFontTx/>
              <a:buAutoNum type="arabicPeriod"/>
            </a:pPr>
            <a:endParaRPr lang="en-US" sz="2400" dirty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Exhaustive Enumeration</a:t>
            </a:r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DPLL </a:t>
            </a:r>
            <a:r>
              <a:rPr lang="en-US" sz="2800" dirty="0" smtClean="0">
                <a:solidFill>
                  <a:schemeClr val="tx1"/>
                </a:solidFill>
              </a:rPr>
              <a:t>(Davis, Putnam Loveland &amp; </a:t>
            </a:r>
            <a:r>
              <a:rPr lang="en-US" sz="2800" dirty="0" err="1" smtClean="0">
                <a:solidFill>
                  <a:schemeClr val="tx1"/>
                </a:solidFill>
              </a:rPr>
              <a:t>Logemann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800" dirty="0" smtClean="0"/>
              <a:t>GSAT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Daniel S. Weld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6E3BE-639C-45BF-8635-13EE2339E1FE}" type="slidenum">
              <a:rPr lang="en-US"/>
              <a:pPr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29920" y="2046420"/>
            <a:ext cx="5838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}</a:t>
            </a:r>
            <a:endParaRPr lang="en-US" sz="8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9920" y="3914424"/>
            <a:ext cx="5838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}</a:t>
            </a:r>
            <a:endParaRPr lang="en-US" sz="8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0573" y="2588880"/>
            <a:ext cx="1688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Deduction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13734" y="4235505"/>
            <a:ext cx="1292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 </a:t>
            </a:r>
          </a:p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Finding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31384</TotalTime>
  <Words>2422</Words>
  <Application>Microsoft Office PowerPoint</Application>
  <PresentationFormat>On-screen Show (4:3)</PresentationFormat>
  <Paragraphs>760</Paragraphs>
  <Slides>71</Slides>
  <Notes>71</Notes>
  <HiddenSlides>7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3" baseType="lpstr">
      <vt:lpstr>Office Theme</vt:lpstr>
      <vt:lpstr>Equation</vt:lpstr>
      <vt:lpstr>CSE 473 Propositional Logic SAT Algorithms</vt:lpstr>
      <vt:lpstr>Overview</vt:lpstr>
      <vt:lpstr>Propositional Logic</vt:lpstr>
      <vt:lpstr>Semantics</vt:lpstr>
      <vt:lpstr>Truth tables for connectives</vt:lpstr>
      <vt:lpstr>Models</vt:lpstr>
      <vt:lpstr>Satisfiability, Validity, &amp; Entailment</vt:lpstr>
      <vt:lpstr>Types of Reasoning (Inference)</vt:lpstr>
      <vt:lpstr>Propositional Logic:  Inference Algorithms</vt:lpstr>
      <vt:lpstr>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Exploring a wumpus world</vt:lpstr>
      <vt:lpstr>Wumpus world sentences: KB</vt:lpstr>
      <vt:lpstr>Full Encoding of Wumpus World </vt:lpstr>
      <vt:lpstr>Model Finding</vt:lpstr>
      <vt:lpstr>State Estimation</vt:lpstr>
      <vt:lpstr>Slide 23</vt:lpstr>
      <vt:lpstr>Propositional Logic:  Inference Algorithms</vt:lpstr>
      <vt:lpstr>Inference 3: Model Enumeration</vt:lpstr>
      <vt:lpstr>Model Checking: Truth tables for inference</vt:lpstr>
      <vt:lpstr>Inference 4: DPLL  (Enumeration of Partial Models) [Davis, Putnam, Loveland &amp; Logemann 1962] Version 1</vt:lpstr>
      <vt:lpstr>DPLL Version 1</vt:lpstr>
      <vt:lpstr>DPLL Version 1</vt:lpstr>
      <vt:lpstr>DPLL Version 1</vt:lpstr>
      <vt:lpstr>DPLL Version 1</vt:lpstr>
      <vt:lpstr>DPLL Version 1</vt:lpstr>
      <vt:lpstr>DPLL Version 1</vt:lpstr>
      <vt:lpstr>DPLL Version 1</vt:lpstr>
      <vt:lpstr>DPLL Version 1</vt:lpstr>
      <vt:lpstr>DPLL as Search</vt:lpstr>
      <vt:lpstr>Improving DPLL</vt:lpstr>
      <vt:lpstr>Improving DPLL</vt:lpstr>
      <vt:lpstr>Improving DPLL</vt:lpstr>
      <vt:lpstr>Representing Formulae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DPLL Version 2</vt:lpstr>
      <vt:lpstr>Benefit</vt:lpstr>
      <vt:lpstr>Structure in Clauses </vt:lpstr>
      <vt:lpstr>In Other Words</vt:lpstr>
      <vt:lpstr>In Other Words</vt:lpstr>
      <vt:lpstr>DPLL (previous version) Davis – Putnam – Loveland – Logemann</vt:lpstr>
      <vt:lpstr>DPLL (for real!) Davis – Putnam – Loveland – Logemann</vt:lpstr>
      <vt:lpstr>DPLL (for real)</vt:lpstr>
      <vt:lpstr>Compare with DPLL Version 1</vt:lpstr>
      <vt:lpstr>DPLL (for real!) Davis – Putnam – Loveland – Logemann</vt:lpstr>
      <vt:lpstr>Heuristic Search in DPLL</vt:lpstr>
      <vt:lpstr>Success of DPLL</vt:lpstr>
      <vt:lpstr>Other Ideas?</vt:lpstr>
      <vt:lpstr>WalkSat (Take 1)</vt:lpstr>
      <vt:lpstr>Refining Greedy Random Walk</vt:lpstr>
      <vt:lpstr>Walksat (Take 2)</vt:lpstr>
      <vt:lpstr>Random 3-SAT</vt:lpstr>
      <vt:lpstr>Random 3-SAT</vt:lpstr>
      <vt:lpstr>Random 3-SAT</vt:lpstr>
      <vt:lpstr>Special Syntactic Forms</vt:lpstr>
      <vt:lpstr>Prop. Logic Themes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Shop Scheduling</dc:title>
  <dc:creator>friedman</dc:creator>
  <cp:lastModifiedBy>cse</cp:lastModifiedBy>
  <cp:revision>235</cp:revision>
  <cp:lastPrinted>1997-10-01T22:06:05Z</cp:lastPrinted>
  <dcterms:created xsi:type="dcterms:W3CDTF">1997-07-15T00:22:33Z</dcterms:created>
  <dcterms:modified xsi:type="dcterms:W3CDTF">2012-04-20T18:45:02Z</dcterms:modified>
</cp:coreProperties>
</file>