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81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8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Default Extension="vml" ContentType="application/vnd.openxmlformats-officedocument.vmlDrawing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76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wmf" ContentType="image/x-wmf"/>
  <Override PartName="/ppt/notesSlides/notesSlide65.xml" ContentType="application/vnd.openxmlformats-officedocument.presentationml.notesSlide+xml"/>
  <Override PartName="/ppt/notesSlides/notesSlide83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84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notesSlides/notesSlide78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6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5" r:id="rId1"/>
  </p:sldMasterIdLst>
  <p:notesMasterIdLst>
    <p:notesMasterId r:id="rId86"/>
  </p:notesMasterIdLst>
  <p:handoutMasterIdLst>
    <p:handoutMasterId r:id="rId87"/>
  </p:handoutMasterIdLst>
  <p:sldIdLst>
    <p:sldId id="491" r:id="rId2"/>
    <p:sldId id="368" r:id="rId3"/>
    <p:sldId id="487" r:id="rId4"/>
    <p:sldId id="484" r:id="rId5"/>
    <p:sldId id="356" r:id="rId6"/>
    <p:sldId id="461" r:id="rId7"/>
    <p:sldId id="335" r:id="rId8"/>
    <p:sldId id="336" r:id="rId9"/>
    <p:sldId id="462" r:id="rId10"/>
    <p:sldId id="485" r:id="rId11"/>
    <p:sldId id="488" r:id="rId12"/>
    <p:sldId id="486" r:id="rId13"/>
    <p:sldId id="355" r:id="rId14"/>
    <p:sldId id="358" r:id="rId15"/>
    <p:sldId id="360" r:id="rId16"/>
    <p:sldId id="359" r:id="rId17"/>
    <p:sldId id="361" r:id="rId18"/>
    <p:sldId id="340" r:id="rId19"/>
    <p:sldId id="367" r:id="rId20"/>
    <p:sldId id="362" r:id="rId21"/>
    <p:sldId id="490" r:id="rId22"/>
    <p:sldId id="489" r:id="rId23"/>
    <p:sldId id="363" r:id="rId24"/>
    <p:sldId id="341" r:id="rId25"/>
    <p:sldId id="339" r:id="rId26"/>
    <p:sldId id="364" r:id="rId27"/>
    <p:sldId id="374" r:id="rId28"/>
    <p:sldId id="375" r:id="rId29"/>
    <p:sldId id="463" r:id="rId30"/>
    <p:sldId id="468" r:id="rId31"/>
    <p:sldId id="469" r:id="rId32"/>
    <p:sldId id="470" r:id="rId33"/>
    <p:sldId id="471" r:id="rId34"/>
    <p:sldId id="472" r:id="rId35"/>
    <p:sldId id="473" r:id="rId36"/>
    <p:sldId id="474" r:id="rId37"/>
    <p:sldId id="475" r:id="rId38"/>
    <p:sldId id="467" r:id="rId39"/>
    <p:sldId id="466" r:id="rId40"/>
    <p:sldId id="377" r:id="rId41"/>
    <p:sldId id="378" r:id="rId42"/>
    <p:sldId id="403" r:id="rId43"/>
    <p:sldId id="465" r:id="rId44"/>
    <p:sldId id="464" r:id="rId45"/>
    <p:sldId id="416" r:id="rId46"/>
    <p:sldId id="417" r:id="rId47"/>
    <p:sldId id="418" r:id="rId48"/>
    <p:sldId id="419" r:id="rId49"/>
    <p:sldId id="420" r:id="rId50"/>
    <p:sldId id="421" r:id="rId51"/>
    <p:sldId id="422" r:id="rId52"/>
    <p:sldId id="423" r:id="rId53"/>
    <p:sldId id="426" r:id="rId54"/>
    <p:sldId id="427" r:id="rId55"/>
    <p:sldId id="430" r:id="rId56"/>
    <p:sldId id="481" r:id="rId57"/>
    <p:sldId id="482" r:id="rId58"/>
    <p:sldId id="431" r:id="rId59"/>
    <p:sldId id="432" r:id="rId60"/>
    <p:sldId id="433" r:id="rId61"/>
    <p:sldId id="434" r:id="rId62"/>
    <p:sldId id="435" r:id="rId63"/>
    <p:sldId id="436" r:id="rId64"/>
    <p:sldId id="437" r:id="rId65"/>
    <p:sldId id="438" r:id="rId66"/>
    <p:sldId id="439" r:id="rId67"/>
    <p:sldId id="440" r:id="rId68"/>
    <p:sldId id="443" r:id="rId69"/>
    <p:sldId id="444" r:id="rId70"/>
    <p:sldId id="445" r:id="rId71"/>
    <p:sldId id="446" r:id="rId72"/>
    <p:sldId id="447" r:id="rId73"/>
    <p:sldId id="448" r:id="rId74"/>
    <p:sldId id="449" r:id="rId75"/>
    <p:sldId id="450" r:id="rId76"/>
    <p:sldId id="451" r:id="rId77"/>
    <p:sldId id="452" r:id="rId78"/>
    <p:sldId id="483" r:id="rId79"/>
    <p:sldId id="476" r:id="rId80"/>
    <p:sldId id="477" r:id="rId81"/>
    <p:sldId id="455" r:id="rId82"/>
    <p:sldId id="456" r:id="rId83"/>
    <p:sldId id="457" r:id="rId84"/>
    <p:sldId id="460" r:id="rId8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Comic Sans M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CCECFF"/>
    <a:srgbClr val="CCFFCC"/>
    <a:srgbClr val="D60093"/>
    <a:srgbClr val="99CCFF"/>
    <a:srgbClr val="9900CC"/>
    <a:srgbClr val="FFFF99"/>
    <a:srgbClr val="A7A7A7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5230" autoAdjust="0"/>
  </p:normalViewPr>
  <p:slideViewPr>
    <p:cSldViewPr snapToObjects="1">
      <p:cViewPr>
        <p:scale>
          <a:sx n="66" d="100"/>
          <a:sy n="66" d="100"/>
        </p:scale>
        <p:origin x="-2490" y="-18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67" d="100"/>
          <a:sy n="67" d="100"/>
        </p:scale>
        <p:origin x="-1656" y="-82"/>
      </p:cViewPr>
      <p:guideLst>
        <p:guide orient="horz" pos="3024"/>
        <p:guide pos="2304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88677" cy="472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89" tIns="47494" rIns="94989" bIns="47494" numCol="1" anchor="t" anchorCtr="0" compatLnSpc="1">
            <a:prstTxWarp prst="textNoShape">
              <a:avLst/>
            </a:prstTxWarp>
          </a:bodyPr>
          <a:lstStyle>
            <a:lvl1pPr defTabSz="950819">
              <a:defRPr sz="1200" b="0"/>
            </a:lvl1pPr>
          </a:lstStyle>
          <a:p>
            <a:endParaRPr lang="en-US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620" y="1"/>
            <a:ext cx="3188677" cy="472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89" tIns="47494" rIns="94989" bIns="47494" numCol="1" anchor="t" anchorCtr="0" compatLnSpc="1">
            <a:prstTxWarp prst="textNoShape">
              <a:avLst/>
            </a:prstTxWarp>
          </a:bodyPr>
          <a:lstStyle>
            <a:lvl1pPr algn="r" defTabSz="950819">
              <a:defRPr sz="1200" b="0"/>
            </a:lvl1pPr>
          </a:lstStyle>
          <a:p>
            <a:endParaRPr lang="en-US"/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3293"/>
            <a:ext cx="3188677" cy="472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89" tIns="47494" rIns="94989" bIns="47494" numCol="1" anchor="b" anchorCtr="0" compatLnSpc="1">
            <a:prstTxWarp prst="textNoShape">
              <a:avLst/>
            </a:prstTxWarp>
          </a:bodyPr>
          <a:lstStyle>
            <a:lvl1pPr defTabSz="950819">
              <a:defRPr sz="1200" b="0"/>
            </a:lvl1pPr>
          </a:lstStyle>
          <a:p>
            <a:endParaRPr lang="en-US"/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620" y="9143293"/>
            <a:ext cx="3188677" cy="472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89" tIns="47494" rIns="94989" bIns="47494" numCol="1" anchor="b" anchorCtr="0" compatLnSpc="1">
            <a:prstTxWarp prst="textNoShape">
              <a:avLst/>
            </a:prstTxWarp>
          </a:bodyPr>
          <a:lstStyle>
            <a:lvl1pPr algn="r" defTabSz="950819">
              <a:defRPr sz="1200" b="0"/>
            </a:lvl1pPr>
          </a:lstStyle>
          <a:p>
            <a:fld id="{7AE5CBFE-64FF-418C-9E9E-0F06AF2DE8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53605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580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2" tIns="48296" rIns="96592" bIns="48296" numCol="1" anchor="t" anchorCtr="0" compatLnSpc="1">
            <a:prstTxWarp prst="textNoShape">
              <a:avLst/>
            </a:prstTxWarp>
          </a:bodyPr>
          <a:lstStyle>
            <a:lvl1pPr defTabSz="967442">
              <a:defRPr sz="1200" b="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620" y="0"/>
            <a:ext cx="3168580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2" tIns="48296" rIns="96592" bIns="48296" numCol="1" anchor="t" anchorCtr="0" compatLnSpc="1">
            <a:prstTxWarp prst="textNoShape">
              <a:avLst/>
            </a:prstTxWarp>
          </a:bodyPr>
          <a:lstStyle>
            <a:lvl1pPr algn="r" defTabSz="967442">
              <a:defRPr sz="1200" b="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690" y="4559248"/>
            <a:ext cx="5365820" cy="4321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2" tIns="48296" rIns="96592" bIns="48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802"/>
            <a:ext cx="3168580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2" tIns="48296" rIns="96592" bIns="48296" numCol="1" anchor="b" anchorCtr="0" compatLnSpc="1">
            <a:prstTxWarp prst="textNoShape">
              <a:avLst/>
            </a:prstTxWarp>
          </a:bodyPr>
          <a:lstStyle>
            <a:lvl1pPr defTabSz="967442">
              <a:defRPr sz="1200" b="0"/>
            </a:lvl1pPr>
          </a:lstStyle>
          <a:p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620" y="9121802"/>
            <a:ext cx="3168580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2" tIns="48296" rIns="96592" bIns="48296" numCol="1" anchor="b" anchorCtr="0" compatLnSpc="1">
            <a:prstTxWarp prst="textNoShape">
              <a:avLst/>
            </a:prstTxWarp>
          </a:bodyPr>
          <a:lstStyle>
            <a:lvl1pPr algn="r" defTabSz="967442">
              <a:defRPr sz="1200" b="0"/>
            </a:lvl1pPr>
          </a:lstStyle>
          <a:p>
            <a:fld id="{D8097887-42FC-4DC5-BCA1-C9138DC99A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821550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554">
              <a:defRPr sz="2500" b="1">
                <a:solidFill>
                  <a:srgbClr val="063DE8"/>
                </a:solidFill>
                <a:latin typeface="Arial" pitchFamily="34" charset="0"/>
              </a:defRPr>
            </a:lvl1pPr>
            <a:lvl2pPr marL="771798" indent="-296846" defTabSz="951554">
              <a:defRPr sz="2500" b="1">
                <a:solidFill>
                  <a:srgbClr val="063DE8"/>
                </a:solidFill>
                <a:latin typeface="Arial" pitchFamily="34" charset="0"/>
              </a:defRPr>
            </a:lvl2pPr>
            <a:lvl3pPr marL="1187380" indent="-237476" defTabSz="951554">
              <a:defRPr sz="2500" b="1">
                <a:solidFill>
                  <a:srgbClr val="063DE8"/>
                </a:solidFill>
                <a:latin typeface="Arial" pitchFamily="34" charset="0"/>
              </a:defRPr>
            </a:lvl3pPr>
            <a:lvl4pPr marL="1662332" indent="-237476" defTabSz="951554">
              <a:defRPr sz="2500" b="1">
                <a:solidFill>
                  <a:srgbClr val="063DE8"/>
                </a:solidFill>
                <a:latin typeface="Arial" pitchFamily="34" charset="0"/>
              </a:defRPr>
            </a:lvl4pPr>
            <a:lvl5pPr marL="2137285" indent="-237476" defTabSz="951554">
              <a:defRPr sz="2500" b="1">
                <a:solidFill>
                  <a:srgbClr val="063DE8"/>
                </a:solidFill>
                <a:latin typeface="Arial" pitchFamily="34" charset="0"/>
              </a:defRPr>
            </a:lvl5pPr>
            <a:lvl6pPr marL="2612237" indent="-237476" algn="ctr" defTabSz="951554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rgbClr val="063DE8"/>
                </a:solidFill>
                <a:latin typeface="Arial" pitchFamily="34" charset="0"/>
              </a:defRPr>
            </a:lvl6pPr>
            <a:lvl7pPr marL="3087189" indent="-237476" algn="ctr" defTabSz="951554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rgbClr val="063DE8"/>
                </a:solidFill>
                <a:latin typeface="Arial" pitchFamily="34" charset="0"/>
              </a:defRPr>
            </a:lvl7pPr>
            <a:lvl8pPr marL="3562141" indent="-237476" algn="ctr" defTabSz="951554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rgbClr val="063DE8"/>
                </a:solidFill>
                <a:latin typeface="Arial" pitchFamily="34" charset="0"/>
              </a:defRPr>
            </a:lvl8pPr>
            <a:lvl9pPr marL="4037093" indent="-237476" algn="ctr" defTabSz="951554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rgbClr val="063DE8"/>
                </a:solidFill>
                <a:latin typeface="Arial" pitchFamily="34" charset="0"/>
              </a:defRPr>
            </a:lvl9pPr>
          </a:lstStyle>
          <a:p>
            <a:fld id="{79F37002-729F-45FE-B968-FCEBEE4105F0}" type="slidenum">
              <a:rPr lang="en-US" sz="1000" b="0">
                <a:solidFill>
                  <a:schemeClr val="tx1"/>
                </a:solidFill>
                <a:latin typeface="Times New Roman" pitchFamily="18" charset="0"/>
              </a:rPr>
              <a:pPr/>
              <a:t>11</a:t>
            </a:fld>
            <a:endParaRPr lang="en-US" sz="10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19E8F8-E44C-4534-B075-B7F8FC113B95}" type="slidenum">
              <a:rPr lang="en-US"/>
              <a:pPr/>
              <a:t>13</a:t>
            </a:fld>
            <a:endParaRPr lang="en-US"/>
          </a:p>
        </p:txBody>
      </p:sp>
      <p:sp>
        <p:nvSpPr>
          <p:cNvPr id="101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CAE8FA-BFA7-4209-8398-FE02D99D5220}" type="slidenum">
              <a:rPr lang="en-US"/>
              <a:pPr/>
              <a:t>14</a:t>
            </a:fld>
            <a:endParaRPr lang="en-US"/>
          </a:p>
        </p:txBody>
      </p:sp>
      <p:sp>
        <p:nvSpPr>
          <p:cNvPr id="1016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08D440-C9CF-4D14-9F63-67AA14E994F5}" type="slidenum">
              <a:rPr lang="en-US"/>
              <a:pPr/>
              <a:t>15</a:t>
            </a:fld>
            <a:endParaRPr lang="en-US"/>
          </a:p>
        </p:txBody>
      </p:sp>
      <p:sp>
        <p:nvSpPr>
          <p:cNvPr id="101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7FF98A-CFC3-41AC-B28D-59078EF7AAAE}" type="slidenum">
              <a:rPr lang="en-US"/>
              <a:pPr/>
              <a:t>16</a:t>
            </a:fld>
            <a:endParaRPr lang="en-US"/>
          </a:p>
        </p:txBody>
      </p:sp>
      <p:sp>
        <p:nvSpPr>
          <p:cNvPr id="1018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863FB2-3626-4925-82D7-4044A26409C3}" type="slidenum">
              <a:rPr lang="en-US"/>
              <a:pPr/>
              <a:t>17</a:t>
            </a:fld>
            <a:endParaRPr lang="en-US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95BE03-739C-471E-9E61-645EAD529E63}" type="slidenum">
              <a:rPr lang="en-US"/>
              <a:pPr/>
              <a:t>18</a:t>
            </a:fld>
            <a:endParaRPr lang="en-US"/>
          </a:p>
        </p:txBody>
      </p:sp>
      <p:sp>
        <p:nvSpPr>
          <p:cNvPr id="1020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B994FB-8EA8-4077-B72B-BB4984B34790}" type="slidenum">
              <a:rPr lang="en-US"/>
              <a:pPr/>
              <a:t>19</a:t>
            </a:fld>
            <a:endParaRPr lang="en-US"/>
          </a:p>
        </p:txBody>
      </p:sp>
      <p:sp>
        <p:nvSpPr>
          <p:cNvPr id="102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1E2002-3967-4113-9625-A34304EC65C5}" type="slidenum">
              <a:rPr lang="en-US"/>
              <a:pPr/>
              <a:t>2</a:t>
            </a:fld>
            <a:endParaRPr lang="en-US"/>
          </a:p>
        </p:txBody>
      </p:sp>
      <p:sp>
        <p:nvSpPr>
          <p:cNvPr id="95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79962" cy="3584575"/>
          </a:xfrm>
          <a:ln/>
        </p:spPr>
      </p:sp>
      <p:sp>
        <p:nvSpPr>
          <p:cNvPr id="95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16" y="4559247"/>
            <a:ext cx="5367494" cy="4319549"/>
          </a:xfrm>
        </p:spPr>
        <p:txBody>
          <a:bodyPr/>
          <a:lstStyle/>
          <a:p>
            <a:pPr marL="239367" indent="-239367" defTabSz="932535"/>
            <a:r>
              <a:rPr lang="en-US" dirty="0"/>
              <a:t>A handful of GENERAL SEARCH TECHNIQUES lie at the heart of practically all work in AI</a:t>
            </a:r>
          </a:p>
          <a:p>
            <a:pPr marL="239367" indent="-239367" defTabSz="932535"/>
            <a:r>
              <a:rPr lang="en-US" dirty="0"/>
              <a:t>We will encounter the SAME PRINCIPLES again and again in this course, whether we are talking about</a:t>
            </a:r>
          </a:p>
          <a:p>
            <a:pPr marL="239367" indent="-239367" defTabSz="932535">
              <a:buFontTx/>
              <a:buAutoNum type="arabicPeriod"/>
            </a:pPr>
            <a:r>
              <a:rPr lang="en-US" dirty="0"/>
              <a:t>GAMES</a:t>
            </a:r>
          </a:p>
          <a:p>
            <a:pPr marL="239367" indent="-239367" defTabSz="932535">
              <a:buFontTx/>
              <a:buAutoNum type="arabicPeriod"/>
            </a:pPr>
            <a:r>
              <a:rPr lang="en-US" dirty="0"/>
              <a:t>LOGICAL REASONING</a:t>
            </a:r>
          </a:p>
          <a:p>
            <a:pPr marL="239367" indent="-239367" defTabSz="932535">
              <a:buFontTx/>
              <a:buAutoNum type="arabicPeriod"/>
            </a:pPr>
            <a:r>
              <a:rPr lang="en-US" dirty="0"/>
              <a:t>MACHINE LEARNING</a:t>
            </a:r>
          </a:p>
          <a:p>
            <a:pPr marL="239367" indent="-239367" defTabSz="932535"/>
            <a:r>
              <a:rPr lang="en-US" dirty="0"/>
              <a:t>These are principles for SEARCHING THROUGH A SPACE OF POSSIBLE SOLUTIONS to a problems.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D8FCE7-BD0D-4E89-9E23-ED9CDBEDE971}" type="slidenum">
              <a:rPr lang="en-US"/>
              <a:pPr/>
              <a:t>20</a:t>
            </a:fld>
            <a:endParaRPr lang="en-US"/>
          </a:p>
        </p:txBody>
      </p:sp>
      <p:sp>
        <p:nvSpPr>
          <p:cNvPr id="102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D8FCE7-BD0D-4E89-9E23-ED9CDBEDE971}" type="slidenum">
              <a:rPr lang="en-US"/>
              <a:pPr/>
              <a:t>21</a:t>
            </a:fld>
            <a:endParaRPr lang="en-US"/>
          </a:p>
        </p:txBody>
      </p:sp>
      <p:sp>
        <p:nvSpPr>
          <p:cNvPr id="102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B86C9B-B212-47D7-8DB8-58A550054762}" type="slidenum">
              <a:rPr lang="en-US"/>
              <a:pPr/>
              <a:t>22</a:t>
            </a:fld>
            <a:endParaRPr lang="en-US"/>
          </a:p>
        </p:txBody>
      </p:sp>
      <p:sp>
        <p:nvSpPr>
          <p:cNvPr id="97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97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16" y="4559247"/>
            <a:ext cx="5367494" cy="4319549"/>
          </a:xfrm>
        </p:spPr>
        <p:txBody>
          <a:bodyPr lIns="95733" tIns="47867" rIns="95733" bIns="47867"/>
          <a:lstStyle/>
          <a:p>
            <a:pPr marL="239367" indent="-239367" defTabSz="932535">
              <a:buFontTx/>
              <a:buAutoNum type="arabicPeriod"/>
            </a:pPr>
            <a:r>
              <a:rPr lang="en-US" dirty="0"/>
              <a:t>M=&gt;I        (~M v I)</a:t>
            </a:r>
          </a:p>
          <a:p>
            <a:pPr marL="239367" indent="-239367" defTabSz="932535">
              <a:buFontTx/>
              <a:buAutoNum type="arabicPeriod"/>
            </a:pPr>
            <a:r>
              <a:rPr lang="en-US" dirty="0"/>
              <a:t>~M=&gt;(~I &amp; A)       (M V ~I)</a:t>
            </a:r>
          </a:p>
          <a:p>
            <a:pPr marL="239367" indent="-239367" defTabSz="932535">
              <a:buFontTx/>
              <a:buAutoNum type="arabicPeriod"/>
            </a:pPr>
            <a:r>
              <a:rPr lang="en-US" dirty="0"/>
              <a:t>                            (M v  A)</a:t>
            </a:r>
          </a:p>
          <a:p>
            <a:pPr marL="239367" indent="-239367" defTabSz="932535">
              <a:buFontTx/>
              <a:buAutoNum type="arabicPeriod"/>
            </a:pPr>
            <a:r>
              <a:rPr lang="en-US" dirty="0"/>
              <a:t>(I v A)=&gt;H             (~I v H)</a:t>
            </a:r>
          </a:p>
          <a:p>
            <a:pPr marL="239367" indent="-239367" defTabSz="932535">
              <a:buFontTx/>
              <a:buAutoNum type="arabicPeriod"/>
            </a:pPr>
            <a:r>
              <a:rPr lang="en-US" dirty="0"/>
              <a:t>                            (~A v H)</a:t>
            </a:r>
          </a:p>
          <a:p>
            <a:pPr marL="239367" indent="-239367" defTabSz="932535">
              <a:buFontTx/>
              <a:buAutoNum type="arabicPeriod"/>
            </a:pPr>
            <a:r>
              <a:rPr lang="en-US" dirty="0"/>
              <a:t>Conclude: H           (~H)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63C97E-6016-4336-9342-82EE7C0E7A2F}" type="slidenum">
              <a:rPr lang="en-US"/>
              <a:pPr/>
              <a:t>23</a:t>
            </a:fld>
            <a:endParaRPr lang="en-US"/>
          </a:p>
        </p:txBody>
      </p:sp>
      <p:sp>
        <p:nvSpPr>
          <p:cNvPr id="102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6A5367-320F-4462-BF3B-6A8277EDBCAE}" type="slidenum">
              <a:rPr lang="en-US"/>
              <a:pPr/>
              <a:t>24</a:t>
            </a:fld>
            <a:endParaRPr lang="en-US"/>
          </a:p>
        </p:txBody>
      </p:sp>
      <p:sp>
        <p:nvSpPr>
          <p:cNvPr id="1025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25A6EA-FBEA-4042-9ED7-DCD3A088EB95}" type="slidenum">
              <a:rPr lang="en-US"/>
              <a:pPr/>
              <a:t>25</a:t>
            </a:fld>
            <a:endParaRPr lang="en-US"/>
          </a:p>
        </p:txBody>
      </p:sp>
      <p:sp>
        <p:nvSpPr>
          <p:cNvPr id="91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91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16" y="4559247"/>
            <a:ext cx="5367494" cy="4319549"/>
          </a:xfrm>
        </p:spPr>
        <p:txBody>
          <a:bodyPr/>
          <a:lstStyle/>
          <a:p>
            <a:pPr defTabSz="932535"/>
            <a:r>
              <a:rPr lang="en-US" dirty="0"/>
              <a:t>Before going into some specific proof systems, let us</a:t>
            </a:r>
          </a:p>
          <a:p>
            <a:pPr defTabSz="932535"/>
            <a:r>
              <a:rPr lang="en-US" dirty="0"/>
              <a:t>define some important special syntactic forms of</a:t>
            </a:r>
          </a:p>
          <a:p>
            <a:pPr defTabSz="932535"/>
            <a:r>
              <a:rPr lang="en-US" dirty="0"/>
              <a:t>sentences in propositional logic.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93A9DC-E097-4A9E-8692-9F97BACAC3F9}" type="slidenum">
              <a:rPr lang="en-US"/>
              <a:pPr/>
              <a:t>26</a:t>
            </a:fld>
            <a:endParaRPr lang="en-US"/>
          </a:p>
        </p:txBody>
      </p:sp>
      <p:sp>
        <p:nvSpPr>
          <p:cNvPr id="1026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448F1C-EC61-463C-A40D-A3BF4994E4BE}" type="slidenum">
              <a:rPr lang="en-US"/>
              <a:pPr/>
              <a:t>27</a:t>
            </a:fld>
            <a:endParaRPr lang="en-US"/>
          </a:p>
        </p:txBody>
      </p:sp>
      <p:sp>
        <p:nvSpPr>
          <p:cNvPr id="1027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DAF3D2-BE42-4CC6-BD0A-DA837F3435D9}" type="slidenum">
              <a:rPr lang="en-US"/>
              <a:pPr/>
              <a:t>28</a:t>
            </a:fld>
            <a:endParaRPr lang="en-US"/>
          </a:p>
        </p:txBody>
      </p:sp>
      <p:sp>
        <p:nvSpPr>
          <p:cNvPr id="1028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93A9DC-E097-4A9E-8692-9F97BACAC3F9}" type="slidenum">
              <a:rPr lang="en-US"/>
              <a:pPr/>
              <a:t>38</a:t>
            </a:fld>
            <a:endParaRPr lang="en-US"/>
          </a:p>
        </p:txBody>
      </p:sp>
      <p:sp>
        <p:nvSpPr>
          <p:cNvPr id="1026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C82572-5E8E-436A-9D2E-696EB661528E}" type="slidenum">
              <a:rPr lang="en-US"/>
              <a:pPr/>
              <a:t>40</a:t>
            </a:fld>
            <a:endParaRPr lang="en-US"/>
          </a:p>
        </p:txBody>
      </p:sp>
      <p:sp>
        <p:nvSpPr>
          <p:cNvPr id="97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97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16" y="4559247"/>
            <a:ext cx="5367494" cy="4319549"/>
          </a:xfrm>
        </p:spPr>
        <p:txBody>
          <a:bodyPr/>
          <a:lstStyle/>
          <a:p>
            <a:pPr defTabSz="932535"/>
            <a:r>
              <a:rPr lang="en-US" dirty="0"/>
              <a:t>A completely mechanical process!</a:t>
            </a:r>
          </a:p>
          <a:p>
            <a:pPr defTabSz="932535"/>
            <a:r>
              <a:rPr lang="en-US" dirty="0"/>
              <a:t>Rules for deriving new sentences from old.</a:t>
            </a:r>
          </a:p>
          <a:p>
            <a:pPr defTabSz="932535"/>
            <a:r>
              <a:rPr lang="en-US" dirty="0"/>
              <a:t>Example: P, P=&gt;Q, |- Q</a:t>
            </a:r>
          </a:p>
          <a:p>
            <a:pPr defTabSz="932535"/>
            <a:r>
              <a:rPr lang="en-US" dirty="0"/>
              <a:t>“Symbol Pushing”.</a:t>
            </a: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B86C9B-B212-47D7-8DB8-58A550054762}" type="slidenum">
              <a:rPr lang="en-US"/>
              <a:pPr/>
              <a:t>41</a:t>
            </a:fld>
            <a:endParaRPr lang="en-US"/>
          </a:p>
        </p:txBody>
      </p:sp>
      <p:sp>
        <p:nvSpPr>
          <p:cNvPr id="97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97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16" y="4559247"/>
            <a:ext cx="5367494" cy="4319549"/>
          </a:xfrm>
        </p:spPr>
        <p:txBody>
          <a:bodyPr lIns="95733" tIns="47867" rIns="95733" bIns="47867"/>
          <a:lstStyle/>
          <a:p>
            <a:pPr marL="239367" indent="-239367" defTabSz="932535">
              <a:buFontTx/>
              <a:buAutoNum type="arabicPeriod"/>
            </a:pPr>
            <a:r>
              <a:rPr lang="en-US" dirty="0"/>
              <a:t>M=&gt;I        (~M v I)</a:t>
            </a:r>
          </a:p>
          <a:p>
            <a:pPr marL="239367" indent="-239367" defTabSz="932535">
              <a:buFontTx/>
              <a:buAutoNum type="arabicPeriod"/>
            </a:pPr>
            <a:r>
              <a:rPr lang="en-US" dirty="0"/>
              <a:t>~M=&gt;(~I &amp; A)       (M V ~I)</a:t>
            </a:r>
          </a:p>
          <a:p>
            <a:pPr marL="239367" indent="-239367" defTabSz="932535">
              <a:buFontTx/>
              <a:buAutoNum type="arabicPeriod"/>
            </a:pPr>
            <a:r>
              <a:rPr lang="en-US" dirty="0"/>
              <a:t>                            (M v  A)</a:t>
            </a:r>
          </a:p>
          <a:p>
            <a:pPr marL="239367" indent="-239367" defTabSz="932535">
              <a:buFontTx/>
              <a:buAutoNum type="arabicPeriod"/>
            </a:pPr>
            <a:r>
              <a:rPr lang="en-US" dirty="0"/>
              <a:t>(I v A)=&gt;H             (~I v H)</a:t>
            </a:r>
          </a:p>
          <a:p>
            <a:pPr marL="239367" indent="-239367" defTabSz="932535">
              <a:buFontTx/>
              <a:buAutoNum type="arabicPeriod"/>
            </a:pPr>
            <a:r>
              <a:rPr lang="en-US" dirty="0"/>
              <a:t>                            (~A v H)</a:t>
            </a:r>
          </a:p>
          <a:p>
            <a:pPr marL="239367" indent="-239367" defTabSz="932535">
              <a:buFontTx/>
              <a:buAutoNum type="arabicPeriod"/>
            </a:pPr>
            <a:r>
              <a:rPr lang="en-US" dirty="0"/>
              <a:t>Conclude: H           (~H)</a:t>
            </a: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2DFBD2-A07D-4C2D-A376-0464586FC2B6}" type="slidenum">
              <a:rPr lang="en-US"/>
              <a:pPr/>
              <a:t>42</a:t>
            </a:fld>
            <a:endParaRPr lang="en-US"/>
          </a:p>
        </p:txBody>
      </p:sp>
      <p:sp>
        <p:nvSpPr>
          <p:cNvPr id="102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839E14-AC41-48CF-9DE5-F7E696628CFC}" type="slidenum">
              <a:rPr lang="en-US"/>
              <a:pPr/>
              <a:t>44</a:t>
            </a:fld>
            <a:endParaRPr lang="en-US"/>
          </a:p>
        </p:txBody>
      </p:sp>
      <p:sp>
        <p:nvSpPr>
          <p:cNvPr id="1030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F96FD3-EC9D-4522-9F17-22FCE1B80FC3}" type="slidenum">
              <a:rPr lang="en-US"/>
              <a:pPr/>
              <a:t>45</a:t>
            </a:fld>
            <a:endParaRPr lang="en-US"/>
          </a:p>
        </p:txBody>
      </p:sp>
      <p:sp>
        <p:nvSpPr>
          <p:cNvPr id="103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1EBE8C-E14A-4254-8C5C-D3D2CD49664A}" type="slidenum">
              <a:rPr lang="en-US"/>
              <a:pPr/>
              <a:t>46</a:t>
            </a:fld>
            <a:endParaRPr lang="en-US"/>
          </a:p>
        </p:txBody>
      </p:sp>
      <p:sp>
        <p:nvSpPr>
          <p:cNvPr id="1070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0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8C0F69-42B5-4A47-9AEC-D7054FB3047C}" type="slidenum">
              <a:rPr lang="en-US"/>
              <a:pPr/>
              <a:t>47</a:t>
            </a:fld>
            <a:endParaRPr lang="en-US"/>
          </a:p>
        </p:txBody>
      </p:sp>
      <p:sp>
        <p:nvSpPr>
          <p:cNvPr id="1090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DC583-0A0E-4C4A-9721-DF55A27DA42B}" type="slidenum">
              <a:rPr lang="en-US"/>
              <a:pPr/>
              <a:t>48</a:t>
            </a:fld>
            <a:endParaRPr lang="en-US"/>
          </a:p>
        </p:txBody>
      </p:sp>
      <p:sp>
        <p:nvSpPr>
          <p:cNvPr id="1098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8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4E64B8-3A98-4404-87EB-FD8A219FA07E}" type="slidenum">
              <a:rPr lang="en-US"/>
              <a:pPr/>
              <a:t>49</a:t>
            </a:fld>
            <a:endParaRPr lang="en-US"/>
          </a:p>
        </p:txBody>
      </p:sp>
      <p:sp>
        <p:nvSpPr>
          <p:cNvPr id="110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0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CA55E2-94CA-413B-B2D1-4134AE9672DC}" type="slidenum">
              <a:rPr lang="en-US"/>
              <a:pPr/>
              <a:t>5</a:t>
            </a:fld>
            <a:endParaRPr lang="en-US"/>
          </a:p>
        </p:txBody>
      </p:sp>
      <p:sp>
        <p:nvSpPr>
          <p:cNvPr id="101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5994DD-4540-4EDA-9BAA-49423921FB7E}" type="slidenum">
              <a:rPr lang="en-US"/>
              <a:pPr/>
              <a:t>50</a:t>
            </a:fld>
            <a:endParaRPr lang="en-US"/>
          </a:p>
        </p:txBody>
      </p:sp>
      <p:sp>
        <p:nvSpPr>
          <p:cNvPr id="1102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CE94EE-A2AE-42AE-ABE6-6FF3866D7E95}" type="slidenum">
              <a:rPr lang="en-US"/>
              <a:pPr/>
              <a:t>51</a:t>
            </a:fld>
            <a:endParaRPr lang="en-US"/>
          </a:p>
        </p:txBody>
      </p:sp>
      <p:sp>
        <p:nvSpPr>
          <p:cNvPr id="1104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733C8A-C4D6-4728-A761-A193C009692A}" type="slidenum">
              <a:rPr lang="en-US"/>
              <a:pPr/>
              <a:t>52</a:t>
            </a:fld>
            <a:endParaRPr lang="en-US"/>
          </a:p>
        </p:txBody>
      </p:sp>
      <p:sp>
        <p:nvSpPr>
          <p:cNvPr id="1092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181B14-0A73-4848-84F6-73D5763C4AF0}" type="slidenum">
              <a:rPr lang="en-US"/>
              <a:pPr/>
              <a:t>53</a:t>
            </a:fld>
            <a:endParaRPr lang="en-US"/>
          </a:p>
        </p:txBody>
      </p:sp>
      <p:sp>
        <p:nvSpPr>
          <p:cNvPr id="108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F18DC5-0C4C-4F9C-A29D-79E3B3A7BE89}" type="slidenum">
              <a:rPr lang="en-US"/>
              <a:pPr/>
              <a:t>54</a:t>
            </a:fld>
            <a:endParaRPr lang="en-US"/>
          </a:p>
        </p:txBody>
      </p:sp>
      <p:sp>
        <p:nvSpPr>
          <p:cNvPr id="1033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1AADA9-EC40-4CB2-A38E-95DAB1B87C2D}" type="slidenum">
              <a:rPr lang="en-US"/>
              <a:pPr/>
              <a:t>55</a:t>
            </a:fld>
            <a:endParaRPr lang="en-US"/>
          </a:p>
        </p:txBody>
      </p:sp>
      <p:sp>
        <p:nvSpPr>
          <p:cNvPr id="103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1AADA9-EC40-4CB2-A38E-95DAB1B87C2D}" type="slidenum">
              <a:rPr lang="en-US"/>
              <a:pPr/>
              <a:t>56</a:t>
            </a:fld>
            <a:endParaRPr lang="en-US"/>
          </a:p>
        </p:txBody>
      </p:sp>
      <p:sp>
        <p:nvSpPr>
          <p:cNvPr id="103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1AADA9-EC40-4CB2-A38E-95DAB1B87C2D}" type="slidenum">
              <a:rPr lang="en-US"/>
              <a:pPr/>
              <a:t>57</a:t>
            </a:fld>
            <a:endParaRPr lang="en-US"/>
          </a:p>
        </p:txBody>
      </p:sp>
      <p:sp>
        <p:nvSpPr>
          <p:cNvPr id="103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905DAD-AA8A-4687-B0FF-98984ECB6095}" type="slidenum">
              <a:rPr lang="en-US"/>
              <a:pPr/>
              <a:t>58</a:t>
            </a:fld>
            <a:endParaRPr lang="en-US"/>
          </a:p>
        </p:txBody>
      </p:sp>
      <p:sp>
        <p:nvSpPr>
          <p:cNvPr id="103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810448-46FC-42EC-B1EA-B9648A396D7A}" type="slidenum">
              <a:rPr lang="en-US"/>
              <a:pPr/>
              <a:t>59</a:t>
            </a:fld>
            <a:endParaRPr lang="en-US"/>
          </a:p>
        </p:txBody>
      </p:sp>
      <p:sp>
        <p:nvSpPr>
          <p:cNvPr id="1108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65CC7C-8774-41C7-8455-38246597C218}" type="slidenum">
              <a:rPr lang="en-US"/>
              <a:pPr/>
              <a:t>60</a:t>
            </a:fld>
            <a:endParaRPr lang="en-US"/>
          </a:p>
        </p:txBody>
      </p:sp>
      <p:sp>
        <p:nvSpPr>
          <p:cNvPr id="1125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5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EF530A-D09C-49C4-BD7A-8CBAB3B850C9}" type="slidenum">
              <a:rPr lang="en-US"/>
              <a:pPr/>
              <a:t>61</a:t>
            </a:fld>
            <a:endParaRPr lang="en-US"/>
          </a:p>
        </p:txBody>
      </p:sp>
      <p:sp>
        <p:nvSpPr>
          <p:cNvPr id="1127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768593-E0CB-4695-8DD2-93676BD44ECF}" type="slidenum">
              <a:rPr lang="en-US"/>
              <a:pPr/>
              <a:t>62</a:t>
            </a:fld>
            <a:endParaRPr lang="en-US"/>
          </a:p>
        </p:txBody>
      </p:sp>
      <p:sp>
        <p:nvSpPr>
          <p:cNvPr id="1129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F67044-E5CE-4214-8889-DD1E439B65CB}" type="slidenum">
              <a:rPr lang="en-US"/>
              <a:pPr/>
              <a:t>63</a:t>
            </a:fld>
            <a:endParaRPr lang="en-US"/>
          </a:p>
        </p:txBody>
      </p:sp>
      <p:sp>
        <p:nvSpPr>
          <p:cNvPr id="1131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F8131E-C8E8-44D5-9B1A-9A5068B05362}" type="slidenum">
              <a:rPr lang="en-US"/>
              <a:pPr/>
              <a:t>64</a:t>
            </a:fld>
            <a:endParaRPr lang="en-US"/>
          </a:p>
        </p:txBody>
      </p:sp>
      <p:sp>
        <p:nvSpPr>
          <p:cNvPr id="1133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4D8984-095C-41AF-A517-1A8DDD156C37}" type="slidenum">
              <a:rPr lang="en-US"/>
              <a:pPr/>
              <a:t>65</a:t>
            </a:fld>
            <a:endParaRPr lang="en-US"/>
          </a:p>
        </p:txBody>
      </p:sp>
      <p:sp>
        <p:nvSpPr>
          <p:cNvPr id="111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031C83-8170-4690-917E-8010908C5DAA}" type="slidenum">
              <a:rPr lang="en-US"/>
              <a:pPr/>
              <a:t>66</a:t>
            </a:fld>
            <a:endParaRPr lang="en-US"/>
          </a:p>
        </p:txBody>
      </p:sp>
      <p:sp>
        <p:nvSpPr>
          <p:cNvPr id="1115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5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DAAF05-794C-480D-8A28-7A6E63481B73}" type="slidenum">
              <a:rPr lang="en-US"/>
              <a:pPr/>
              <a:t>67</a:t>
            </a:fld>
            <a:endParaRPr lang="en-US"/>
          </a:p>
        </p:txBody>
      </p:sp>
      <p:sp>
        <p:nvSpPr>
          <p:cNvPr id="1117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DF9FC1-803F-406C-A10A-5A6C2C7F1EB1}" type="slidenum">
              <a:rPr lang="en-US"/>
              <a:pPr/>
              <a:t>68</a:t>
            </a:fld>
            <a:endParaRPr lang="en-US"/>
          </a:p>
        </p:txBody>
      </p:sp>
      <p:sp>
        <p:nvSpPr>
          <p:cNvPr id="1135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EA8948-1786-407F-9764-1F3C153957D6}" type="slidenum">
              <a:rPr lang="en-US"/>
              <a:pPr/>
              <a:t>69</a:t>
            </a:fld>
            <a:endParaRPr lang="en-US"/>
          </a:p>
        </p:txBody>
      </p:sp>
      <p:sp>
        <p:nvSpPr>
          <p:cNvPr id="1039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667531-8083-4A93-80DD-6A6862049F0A}" type="slidenum">
              <a:rPr lang="en-US"/>
              <a:pPr/>
              <a:t>7</a:t>
            </a:fld>
            <a:endParaRPr lang="en-US"/>
          </a:p>
        </p:txBody>
      </p:sp>
      <p:sp>
        <p:nvSpPr>
          <p:cNvPr id="91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91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16" y="4559247"/>
            <a:ext cx="5367494" cy="4319549"/>
          </a:xfrm>
        </p:spPr>
        <p:txBody>
          <a:bodyPr/>
          <a:lstStyle/>
          <a:p>
            <a:pPr defTabSz="932535"/>
            <a:r>
              <a:rPr lang="en-US" dirty="0"/>
              <a:t>But what is TRUTH?</a:t>
            </a:r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BA8B93-3A3B-4B33-B8DC-8402648E655A}" type="slidenum">
              <a:rPr lang="en-US"/>
              <a:pPr/>
              <a:t>70</a:t>
            </a:fld>
            <a:endParaRPr lang="en-US"/>
          </a:p>
        </p:txBody>
      </p:sp>
      <p:sp>
        <p:nvSpPr>
          <p:cNvPr id="104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B36095-3B60-420B-A1FF-145D694917EB}" type="slidenum">
              <a:rPr lang="en-US"/>
              <a:pPr/>
              <a:t>71</a:t>
            </a:fld>
            <a:endParaRPr lang="en-US"/>
          </a:p>
        </p:txBody>
      </p:sp>
      <p:sp>
        <p:nvSpPr>
          <p:cNvPr id="1041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85CF1C-6B37-4254-B020-E1B2C8C64F8D}" type="slidenum">
              <a:rPr lang="en-US"/>
              <a:pPr/>
              <a:t>72</a:t>
            </a:fld>
            <a:endParaRPr lang="en-US"/>
          </a:p>
        </p:txBody>
      </p:sp>
      <p:sp>
        <p:nvSpPr>
          <p:cNvPr id="104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DBAB3B-9EE0-4C98-AA12-83140F1AFAC3}" type="slidenum">
              <a:rPr lang="en-US"/>
              <a:pPr/>
              <a:t>73</a:t>
            </a:fld>
            <a:endParaRPr lang="en-US"/>
          </a:p>
        </p:txBody>
      </p:sp>
      <p:sp>
        <p:nvSpPr>
          <p:cNvPr id="1043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C18A7B-7257-46A5-875D-341607DBABCF}" type="slidenum">
              <a:rPr lang="en-US"/>
              <a:pPr/>
              <a:t>74</a:t>
            </a:fld>
            <a:endParaRPr lang="en-US"/>
          </a:p>
        </p:txBody>
      </p:sp>
      <p:sp>
        <p:nvSpPr>
          <p:cNvPr id="104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16F6FA-F134-49AA-81E0-D4F2BC93F141}" type="slidenum">
              <a:rPr lang="en-US"/>
              <a:pPr/>
              <a:t>75</a:t>
            </a:fld>
            <a:endParaRPr lang="en-US"/>
          </a:p>
        </p:txBody>
      </p:sp>
      <p:sp>
        <p:nvSpPr>
          <p:cNvPr id="104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CA089A-4D28-4677-B51E-FB603510BE86}" type="slidenum">
              <a:rPr lang="en-US"/>
              <a:pPr/>
              <a:t>76</a:t>
            </a:fld>
            <a:endParaRPr lang="en-US"/>
          </a:p>
        </p:txBody>
      </p:sp>
      <p:sp>
        <p:nvSpPr>
          <p:cNvPr id="104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A4131F-E178-40F2-9531-A475C63FB13D}" type="slidenum">
              <a:rPr lang="en-US"/>
              <a:pPr/>
              <a:t>77</a:t>
            </a:fld>
            <a:endParaRPr lang="en-US"/>
          </a:p>
        </p:txBody>
      </p:sp>
      <p:sp>
        <p:nvSpPr>
          <p:cNvPr id="1047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4BDF0E-5FC0-4C85-9242-7699F3C9D1E6}" type="slidenum">
              <a:rPr lang="en-US"/>
              <a:pPr/>
              <a:t>78</a:t>
            </a:fld>
            <a:endParaRPr lang="en-US"/>
          </a:p>
        </p:txBody>
      </p:sp>
      <p:sp>
        <p:nvSpPr>
          <p:cNvPr id="1049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338E23-E2C3-457C-A5F8-83C3D13E147F}" type="slidenum">
              <a:rPr lang="en-US"/>
              <a:pPr/>
              <a:t>79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DC945A-45A2-4489-880F-80D8F5C901B7}" type="slidenum">
              <a:rPr lang="en-US"/>
              <a:pPr/>
              <a:t>8</a:t>
            </a:fld>
            <a:endParaRPr lang="en-US"/>
          </a:p>
        </p:txBody>
      </p:sp>
      <p:sp>
        <p:nvSpPr>
          <p:cNvPr id="101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BC1006-D13A-4273-8108-FAF3ED0C24CF}" type="slidenum">
              <a:rPr lang="en-US"/>
              <a:pPr/>
              <a:t>80</a:t>
            </a:fld>
            <a:endParaRPr lang="en-US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ED5813-8685-4B32-8133-AA11E651EA27}" type="slidenum">
              <a:rPr lang="en-US"/>
              <a:pPr/>
              <a:t>81</a:t>
            </a:fld>
            <a:endParaRPr lang="en-US"/>
          </a:p>
        </p:txBody>
      </p:sp>
      <p:sp>
        <p:nvSpPr>
          <p:cNvPr id="105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8B17FC-FE39-48FF-B5AB-30805340BF20}" type="slidenum">
              <a:rPr lang="en-US"/>
              <a:pPr/>
              <a:t>82</a:t>
            </a:fld>
            <a:endParaRPr lang="en-US"/>
          </a:p>
        </p:txBody>
      </p:sp>
      <p:sp>
        <p:nvSpPr>
          <p:cNvPr id="1051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BCD4D1-8CD3-43C2-BA38-A6B78DE0D288}" type="slidenum">
              <a:rPr lang="en-US"/>
              <a:pPr/>
              <a:t>83</a:t>
            </a:fld>
            <a:endParaRPr lang="en-US"/>
          </a:p>
        </p:txBody>
      </p:sp>
      <p:sp>
        <p:nvSpPr>
          <p:cNvPr id="105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6E335A-4AA4-40F9-96D1-5331CA9DBB1A}" type="slidenum">
              <a:rPr lang="en-US"/>
              <a:pPr/>
              <a:t>84</a:t>
            </a:fld>
            <a:endParaRPr lang="en-US"/>
          </a:p>
        </p:txBody>
      </p:sp>
      <p:sp>
        <p:nvSpPr>
          <p:cNvPr id="105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rgbClr val="0000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AA71D-AEE5-4F18-A361-E7C0A1042A94}" type="datetimeFigureOut">
              <a:rPr lang="en-US"/>
              <a:pPr>
                <a:defRPr/>
              </a:pPr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57286-03F0-4F54-8A43-4BCEC5233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B3E4E-EDE7-419D-87F3-9F3C5CD5BB65}" type="datetimeFigureOut">
              <a:rPr lang="en-US"/>
              <a:pPr>
                <a:defRPr/>
              </a:pPr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F4D5D-2B91-4E2D-A3F6-87CFDA8620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E96A3-94F1-4CBE-B6FC-5C82521CB57A}" type="datetimeFigureOut">
              <a:rPr lang="en-US"/>
              <a:pPr>
                <a:defRPr/>
              </a:pPr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0D777-1934-4AD8-92F6-1A83F42E0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A3522-9C75-4A20-BE88-4C0B568127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0" y="1306513"/>
            <a:ext cx="44958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306513"/>
            <a:ext cx="4495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667500"/>
            <a:ext cx="57912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© Daniel S. Weld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364B0DE4-D9AF-4CBE-B405-62B9E18479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306513"/>
            <a:ext cx="4495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306513"/>
            <a:ext cx="44958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667500"/>
            <a:ext cx="57912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© Daniel S. Weld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B726B8B6-B4C3-492B-A75C-39BB0C0493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8"/>
            <a:ext cx="82296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8192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DF1F9-C70F-4335-8A8E-DB703CDFCD4C}" type="datetimeFigureOut">
              <a:rPr lang="en-US"/>
              <a:pPr>
                <a:defRPr/>
              </a:pPr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8192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8192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A993F-381E-4CBE-8C84-A5419FE914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F68D8-FF1C-4835-A7E8-C13C0DDB0EDD}" type="datetimeFigureOut">
              <a:rPr lang="en-US"/>
              <a:pPr>
                <a:defRPr/>
              </a:pPr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9BAB8-3D43-4A2D-9844-A10EFFA327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29023-4D6C-4C7E-84F2-365D05399DA4}" type="datetimeFigureOut">
              <a:rPr lang="en-US"/>
              <a:pPr>
                <a:defRPr/>
              </a:pPr>
              <a:t>4/20/2012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7F4A7-4EAE-4FA8-B70F-E7C484237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EAA87-A1A8-4309-BBB5-4CBA7C75BB91}" type="datetimeFigureOut">
              <a:rPr lang="en-US"/>
              <a:pPr>
                <a:defRPr/>
              </a:pPr>
              <a:t>4/20/2012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7D452-1E11-48A4-870F-7E17833127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D02CF-F115-490C-BD3C-4FE75B9B8F9D}" type="datetimeFigureOut">
              <a:rPr lang="en-US"/>
              <a:pPr>
                <a:defRPr/>
              </a:pPr>
              <a:t>4/20/2012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9F37C-1432-4334-98BB-367C92DF5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22D4F-CDE3-47D5-BD04-C4F450724CF9}" type="datetimeFigureOut">
              <a:rPr lang="en-US"/>
              <a:pPr>
                <a:defRPr/>
              </a:pPr>
              <a:t>4/20/2012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52645-8B56-4852-82E7-C6AA3226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715FB-EC8F-4E9C-B68B-A4F4D8C96B30}" type="datetimeFigureOut">
              <a:rPr lang="en-US"/>
              <a:pPr>
                <a:defRPr/>
              </a:pPr>
              <a:t>4/20/2012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9E278-C512-4BF1-B229-E9FA0029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4EAB9-F80C-4578-976C-38E9A5E6A63D}" type="datetimeFigureOut">
              <a:rPr lang="en-US"/>
              <a:pPr>
                <a:defRPr/>
              </a:pPr>
              <a:t>4/20/2012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37E2D-1382-473A-AF52-90F9DA151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64EA966-35E4-46D8-B2A3-866DA46FF4B2}" type="datetimeFigureOut">
              <a:rPr lang="en-US"/>
              <a:pPr>
                <a:defRPr/>
              </a:pPr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7A72267-4B42-494E-BB38-B723FB648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13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14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13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1070" y="660400"/>
            <a:ext cx="7772400" cy="1470025"/>
          </a:xfrm>
        </p:spPr>
        <p:txBody>
          <a:bodyPr/>
          <a:lstStyle/>
          <a:p>
            <a:r>
              <a:rPr lang="en-US" dirty="0" smtClean="0"/>
              <a:t>To do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830" y="2133600"/>
            <a:ext cx="8642930" cy="17526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Check slides for next lecture and move some to this lecture.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Consider eliminating resolution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Simplify discussion of inference – just talk about SAT and explain how to use to do entailment broadly speaking (not just in terms of resolution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Make sure using minimal number of terms, model, satisfies, etc</a:t>
            </a:r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Useful </a:t>
            </a:r>
            <a:endParaRPr lang="en-US" dirty="0"/>
          </a:p>
        </p:txBody>
      </p:sp>
      <p:pic>
        <p:nvPicPr>
          <p:cNvPr id="1217538" name="Picture 2" descr="http://javaschool.com/about/images/wumpus.world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7637" y="1262063"/>
            <a:ext cx="5305043" cy="50848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Deep Space One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318"/>
            <a:ext cx="8915400" cy="1587500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dirty="0" smtClean="0"/>
              <a:t>Autonomous diagnosis &amp; repair “Remote Agent”</a:t>
            </a:r>
          </a:p>
          <a:p>
            <a:pPr>
              <a:buFontTx/>
              <a:buChar char="•"/>
            </a:pPr>
            <a:r>
              <a:rPr lang="en-US" dirty="0" smtClean="0"/>
              <a:t>Compiled schematic to 7,000 </a:t>
            </a:r>
            <a:r>
              <a:rPr lang="en-US" dirty="0" err="1" smtClean="0"/>
              <a:t>var</a:t>
            </a:r>
            <a:r>
              <a:rPr lang="en-US" dirty="0" smtClean="0"/>
              <a:t> SAT problem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950" y="3121760"/>
            <a:ext cx="4616450" cy="3138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38350" y="5186487"/>
            <a:ext cx="3043238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en-US" sz="2000" b="0">
                <a:solidFill>
                  <a:srgbClr val="EAEC5E"/>
                </a:solidFill>
                <a:latin typeface="Times" pitchFamily="18" charset="0"/>
              </a:rPr>
              <a:t>Started:  January 1996</a:t>
            </a:r>
          </a:p>
          <a:p>
            <a:pPr algn="l">
              <a:spcBef>
                <a:spcPct val="0"/>
              </a:spcBef>
            </a:pPr>
            <a:r>
              <a:rPr lang="en-US" altLang="en-US" sz="2000" b="0">
                <a:solidFill>
                  <a:srgbClr val="EAEC5E"/>
                </a:solidFill>
                <a:latin typeface="Times" pitchFamily="18" charset="0"/>
              </a:rPr>
              <a:t>Launch: October 15th, 1998</a:t>
            </a:r>
          </a:p>
          <a:p>
            <a:pPr algn="l">
              <a:spcBef>
                <a:spcPct val="0"/>
              </a:spcBef>
            </a:pPr>
            <a:r>
              <a:rPr lang="en-US" altLang="en-US" sz="2000" b="0">
                <a:solidFill>
                  <a:srgbClr val="EAEC5E"/>
                </a:solidFill>
                <a:latin typeface="Times" pitchFamily="18" charset="0"/>
              </a:rPr>
              <a:t>Experiment: May 17-21</a:t>
            </a:r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8950" y="3044950"/>
            <a:ext cx="3657600" cy="318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3510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726340" cy="932357"/>
          </a:xfrm>
        </p:spPr>
        <p:txBody>
          <a:bodyPr/>
          <a:lstStyle/>
          <a:p>
            <a:r>
              <a:rPr lang="en-US" dirty="0" smtClean="0"/>
              <a:t>Muddy Children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236" y="1476172"/>
            <a:ext cx="7911430" cy="4525963"/>
          </a:xfrm>
        </p:spPr>
        <p:txBody>
          <a:bodyPr/>
          <a:lstStyle/>
          <a:p>
            <a:r>
              <a:rPr lang="en-US" sz="2800" dirty="0" smtClean="0"/>
              <a:t>Mom to N children “Don’t get dirty”</a:t>
            </a:r>
          </a:p>
          <a:p>
            <a:r>
              <a:rPr lang="en-US" sz="2800" dirty="0" smtClean="0"/>
              <a:t>While playing, K</a:t>
            </a:r>
            <a:r>
              <a:rPr lang="en-US" sz="2800" dirty="0" smtClean="0">
                <a:sym typeface="Symbol"/>
              </a:rPr>
              <a:t>1</a:t>
            </a:r>
            <a:r>
              <a:rPr lang="en-US" sz="2800" dirty="0" smtClean="0"/>
              <a:t> get mud on forehead</a:t>
            </a:r>
          </a:p>
          <a:p>
            <a:r>
              <a:rPr lang="en-US" sz="2800" dirty="0" smtClean="0"/>
              <a:t>Father: “Some of you are dirty!”</a:t>
            </a:r>
          </a:p>
          <a:p>
            <a:r>
              <a:rPr lang="en-US" sz="2800" dirty="0" smtClean="0"/>
              <a:t>Father: “Raise your hand if you are dirty”</a:t>
            </a:r>
          </a:p>
          <a:p>
            <a:pPr lvl="1"/>
            <a:r>
              <a:rPr lang="en-US" sz="2400" dirty="0" err="1" smtClean="0"/>
              <a:t>Noone</a:t>
            </a:r>
            <a:r>
              <a:rPr lang="en-US" sz="2400" dirty="0" smtClean="0"/>
              <a:t> raises hand</a:t>
            </a:r>
          </a:p>
          <a:p>
            <a:r>
              <a:rPr lang="en-US" sz="2800" dirty="0" smtClean="0"/>
              <a:t>Father: “Raise your hand if you are dirty”</a:t>
            </a:r>
          </a:p>
          <a:p>
            <a:pPr lvl="1"/>
            <a:r>
              <a:rPr lang="en-US" sz="2400" dirty="0" err="1" smtClean="0"/>
              <a:t>Noone</a:t>
            </a:r>
            <a:r>
              <a:rPr lang="en-US" sz="2400" dirty="0" smtClean="0"/>
              <a:t> raises hand</a:t>
            </a:r>
          </a:p>
          <a:p>
            <a:pPr>
              <a:buNone/>
            </a:pPr>
            <a:r>
              <a:rPr lang="en-US" sz="3600" dirty="0" smtClean="0"/>
              <a:t>  …</a:t>
            </a:r>
          </a:p>
          <a:p>
            <a:r>
              <a:rPr lang="en-US" sz="2800" dirty="0" smtClean="0"/>
              <a:t>Father: “Raise your hand if you are dirty”</a:t>
            </a:r>
          </a:p>
          <a:p>
            <a:pPr lvl="1"/>
            <a:r>
              <a:rPr lang="en-US" sz="2400" dirty="0" smtClean="0"/>
              <a:t>All dirty children raise hand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5400000">
            <a:off x="7472203" y="4483065"/>
            <a:ext cx="1571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K-1 times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89540" y="2814520"/>
            <a:ext cx="1037463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00" b="0" dirty="0" smtClean="0">
                <a:latin typeface="Arial" pitchFamily="34" charset="0"/>
                <a:cs typeface="Arial" pitchFamily="34" charset="0"/>
              </a:rPr>
              <a:t>}</a:t>
            </a:r>
            <a:endParaRPr lang="en-US" sz="19900" b="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60546" name="Picture 2" descr="http://www.fuckthemeat.com/boston/muddy/5.jpg"/>
          <p:cNvPicPr>
            <a:picLocks noChangeAspect="1" noChangeArrowheads="1"/>
          </p:cNvPicPr>
          <p:nvPr/>
        </p:nvPicPr>
        <p:blipFill>
          <a:blip r:embed="rId3" cstate="print"/>
          <a:srcRect l="27286" r="20583"/>
          <a:stretch>
            <a:fillRect/>
          </a:stretch>
        </p:blipFill>
        <p:spPr bwMode="auto">
          <a:xfrm>
            <a:off x="6726340" y="0"/>
            <a:ext cx="2417660" cy="29559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r>
              <a:rPr lang="en-US" dirty="0" smtClean="0"/>
              <a:t>Components of KR</a:t>
            </a:r>
            <a:endParaRPr lang="en-US" dirty="0"/>
          </a:p>
        </p:txBody>
      </p:sp>
      <p:sp>
        <p:nvSpPr>
          <p:cNvPr id="9390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77585"/>
            <a:ext cx="8264370" cy="4114800"/>
          </a:xfrm>
        </p:spPr>
        <p:txBody>
          <a:bodyPr/>
          <a:lstStyle/>
          <a:p>
            <a:r>
              <a:rPr lang="en-US" dirty="0" smtClean="0"/>
              <a:t>Syntax: </a:t>
            </a:r>
            <a:r>
              <a:rPr lang="en-US" sz="2800" dirty="0" smtClean="0"/>
              <a:t>defines the sentences in the language</a:t>
            </a:r>
            <a:endParaRPr lang="en-US" dirty="0"/>
          </a:p>
          <a:p>
            <a:r>
              <a:rPr lang="en-US" dirty="0" smtClean="0"/>
              <a:t>Semantics: </a:t>
            </a:r>
            <a:r>
              <a:rPr lang="en-US" sz="2800" dirty="0" smtClean="0"/>
              <a:t>defines the “meaning” of sentences</a:t>
            </a:r>
            <a:endParaRPr lang="en-US" dirty="0"/>
          </a:p>
          <a:p>
            <a:r>
              <a:rPr lang="en-US" dirty="0"/>
              <a:t>Inference Procedure</a:t>
            </a:r>
          </a:p>
          <a:p>
            <a:pPr lvl="1"/>
            <a:r>
              <a:rPr lang="en-US" dirty="0"/>
              <a:t>Algorithm</a:t>
            </a:r>
          </a:p>
          <a:p>
            <a:pPr lvl="1"/>
            <a:r>
              <a:rPr lang="en-US" dirty="0"/>
              <a:t>Sound?</a:t>
            </a:r>
          </a:p>
          <a:p>
            <a:pPr lvl="1"/>
            <a:r>
              <a:rPr lang="en-US" dirty="0"/>
              <a:t>Complete?</a:t>
            </a:r>
          </a:p>
          <a:p>
            <a:pPr lvl="1"/>
            <a:r>
              <a:rPr lang="en-US" dirty="0" smtClean="0"/>
              <a:t>Complexity</a:t>
            </a:r>
          </a:p>
          <a:p>
            <a:r>
              <a:rPr lang="en-US" dirty="0" smtClean="0"/>
              <a:t>Knowledge Base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F8E7-D6B1-4BC7-BCB0-25097E7198DB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9144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Propositional Logic</a:t>
            </a:r>
          </a:p>
        </p:txBody>
      </p:sp>
      <p:sp>
        <p:nvSpPr>
          <p:cNvPr id="94208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5638800" cy="41148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80000"/>
              </a:lnSpc>
            </a:pPr>
            <a:r>
              <a:rPr lang="en-US" dirty="0"/>
              <a:t>Syntax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Atomic sentences: P, Q, …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Connectives: </a:t>
            </a:r>
            <a:r>
              <a:rPr lang="en-US" sz="3600" dirty="0">
                <a:sym typeface="Symbol" charset="2"/>
              </a:rPr>
              <a:t></a:t>
            </a:r>
            <a:r>
              <a:rPr lang="en-US" dirty="0"/>
              <a:t> , </a:t>
            </a:r>
            <a:r>
              <a:rPr lang="en-US" sz="3600" dirty="0">
                <a:sym typeface="Symbol" charset="2"/>
              </a:rPr>
              <a:t></a:t>
            </a:r>
            <a:r>
              <a:rPr lang="en-US" dirty="0"/>
              <a:t>, </a:t>
            </a:r>
            <a:r>
              <a:rPr lang="en-US" sz="3600" dirty="0">
                <a:sym typeface="Symbol" charset="2"/>
              </a:rPr>
              <a:t></a:t>
            </a:r>
            <a:r>
              <a:rPr lang="en-US" dirty="0"/>
              <a:t>, </a:t>
            </a:r>
            <a:r>
              <a:rPr lang="en-US" sz="3600" dirty="0">
                <a:sym typeface="Symbol" charset="2"/>
              </a:rPr>
              <a:t>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Semantics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  Truth Tables</a:t>
            </a:r>
          </a:p>
          <a:p>
            <a:pPr>
              <a:lnSpc>
                <a:spcPct val="80000"/>
              </a:lnSpc>
            </a:pPr>
            <a:r>
              <a:rPr lang="en-US" dirty="0"/>
              <a:t>Inference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Modus Ponens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Resolution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DPLL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GSAT</a:t>
            </a:r>
          </a:p>
          <a:p>
            <a:pPr>
              <a:lnSpc>
                <a:spcPct val="80000"/>
              </a:lnSpc>
            </a:pPr>
            <a:r>
              <a:rPr lang="en-US" dirty="0"/>
              <a:t>Complexity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1510-A0AA-4AA3-9CE3-E95D6D8C2111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Propositional </a:t>
            </a:r>
            <a:r>
              <a:rPr lang="en-US" dirty="0"/>
              <a:t>Logic: Syntax</a:t>
            </a:r>
          </a:p>
        </p:txBody>
      </p:sp>
      <p:sp>
        <p:nvSpPr>
          <p:cNvPr id="9441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16725"/>
            <a:ext cx="8229600" cy="4525963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5000"/>
              </a:spcBef>
            </a:pPr>
            <a:r>
              <a:rPr lang="en-US" sz="3600" dirty="0"/>
              <a:t>Atoms</a:t>
            </a:r>
          </a:p>
          <a:p>
            <a:pPr lvl="1">
              <a:lnSpc>
                <a:spcPct val="85000"/>
              </a:lnSpc>
              <a:spcBef>
                <a:spcPct val="5000"/>
              </a:spcBef>
            </a:pPr>
            <a:r>
              <a:rPr lang="en-US" sz="3200" dirty="0"/>
              <a:t>P, Q, R, …</a:t>
            </a:r>
          </a:p>
          <a:p>
            <a:pPr>
              <a:lnSpc>
                <a:spcPct val="85000"/>
              </a:lnSpc>
              <a:spcBef>
                <a:spcPct val="5000"/>
              </a:spcBef>
            </a:pPr>
            <a:r>
              <a:rPr lang="en-US" sz="3600" dirty="0"/>
              <a:t>Literals</a:t>
            </a:r>
          </a:p>
          <a:p>
            <a:pPr lvl="1">
              <a:lnSpc>
                <a:spcPct val="85000"/>
              </a:lnSpc>
              <a:spcBef>
                <a:spcPct val="5000"/>
              </a:spcBef>
            </a:pPr>
            <a:r>
              <a:rPr lang="en-US" sz="3200" dirty="0"/>
              <a:t>P, </a:t>
            </a:r>
            <a:r>
              <a:rPr lang="en-US" sz="3200" dirty="0" smtClean="0">
                <a:sym typeface="Symbol" charset="2"/>
              </a:rPr>
              <a:t></a:t>
            </a:r>
            <a:r>
              <a:rPr lang="en-US" sz="3200" dirty="0" smtClean="0"/>
              <a:t>P</a:t>
            </a:r>
            <a:endParaRPr lang="en-US" sz="3200" dirty="0"/>
          </a:p>
          <a:p>
            <a:pPr>
              <a:lnSpc>
                <a:spcPct val="85000"/>
              </a:lnSpc>
              <a:spcBef>
                <a:spcPct val="5000"/>
              </a:spcBef>
            </a:pPr>
            <a:r>
              <a:rPr lang="en-US" sz="3600" dirty="0"/>
              <a:t>Sentences</a:t>
            </a:r>
          </a:p>
          <a:p>
            <a:pPr lvl="1">
              <a:lnSpc>
                <a:spcPct val="85000"/>
              </a:lnSpc>
              <a:spcBef>
                <a:spcPct val="5000"/>
              </a:spcBef>
            </a:pPr>
            <a:r>
              <a:rPr lang="en-US" sz="3200" dirty="0"/>
              <a:t>Any literal is a sentence</a:t>
            </a:r>
          </a:p>
          <a:p>
            <a:pPr lvl="1">
              <a:lnSpc>
                <a:spcPct val="85000"/>
              </a:lnSpc>
              <a:spcBef>
                <a:spcPct val="5000"/>
              </a:spcBef>
            </a:pPr>
            <a:r>
              <a:rPr lang="en-US" sz="3200" dirty="0"/>
              <a:t>If S is a sentence</a:t>
            </a:r>
          </a:p>
          <a:p>
            <a:pPr lvl="2">
              <a:lnSpc>
                <a:spcPct val="85000"/>
              </a:lnSpc>
              <a:spcBef>
                <a:spcPct val="5000"/>
              </a:spcBef>
            </a:pPr>
            <a:r>
              <a:rPr lang="en-US" sz="2800" dirty="0"/>
              <a:t>Then (S </a:t>
            </a:r>
            <a:r>
              <a:rPr lang="en-US" sz="2800" dirty="0">
                <a:sym typeface="Symbol" charset="2"/>
              </a:rPr>
              <a:t> </a:t>
            </a:r>
            <a:r>
              <a:rPr lang="en-US" sz="2800" dirty="0"/>
              <a:t>S) is a sentence</a:t>
            </a:r>
          </a:p>
          <a:p>
            <a:pPr lvl="2">
              <a:lnSpc>
                <a:spcPct val="85000"/>
              </a:lnSpc>
              <a:spcBef>
                <a:spcPct val="5000"/>
              </a:spcBef>
            </a:pPr>
            <a:r>
              <a:rPr lang="en-US" sz="2800" dirty="0"/>
              <a:t>Then (S </a:t>
            </a:r>
            <a:r>
              <a:rPr lang="en-US" sz="2800" dirty="0">
                <a:sym typeface="Symbol" charset="2"/>
              </a:rPr>
              <a:t></a:t>
            </a:r>
            <a:r>
              <a:rPr lang="en-US" sz="2800" dirty="0"/>
              <a:t> S) is a sentence</a:t>
            </a:r>
          </a:p>
          <a:p>
            <a:pPr>
              <a:lnSpc>
                <a:spcPct val="85000"/>
              </a:lnSpc>
              <a:spcBef>
                <a:spcPct val="5000"/>
              </a:spcBef>
            </a:pPr>
            <a:r>
              <a:rPr lang="en-US" sz="3600" dirty="0"/>
              <a:t>Conveniences</a:t>
            </a:r>
          </a:p>
          <a:p>
            <a:pPr lvl="1">
              <a:lnSpc>
                <a:spcPct val="85000"/>
              </a:lnSpc>
              <a:buFontTx/>
              <a:buNone/>
            </a:pPr>
            <a:r>
              <a:rPr lang="en-US" sz="3200" dirty="0">
                <a:sym typeface="Symbol" charset="2"/>
              </a:rPr>
              <a:t>P </a:t>
            </a:r>
            <a:r>
              <a:rPr lang="en-US" sz="3200" dirty="0" smtClean="0">
                <a:sym typeface="Wingdings" pitchFamily="2" charset="2"/>
              </a:rPr>
              <a:t></a:t>
            </a:r>
            <a:r>
              <a:rPr lang="en-US" sz="3200" dirty="0" smtClean="0">
                <a:sym typeface="Symbol" charset="2"/>
              </a:rPr>
              <a:t> </a:t>
            </a:r>
            <a:r>
              <a:rPr lang="en-US" sz="3200" dirty="0">
                <a:sym typeface="Symbol" charset="2"/>
              </a:rPr>
              <a:t>Q    same as </a:t>
            </a:r>
            <a:r>
              <a:rPr lang="en-US" sz="3200" dirty="0" smtClean="0">
                <a:sym typeface="Symbol" charset="2"/>
              </a:rPr>
              <a:t>P </a:t>
            </a:r>
            <a:r>
              <a:rPr lang="en-US" sz="3200" dirty="0">
                <a:sym typeface="Symbol" charset="2"/>
              </a:rPr>
              <a:t> Q</a:t>
            </a:r>
            <a:endParaRPr lang="en-US" sz="3200" dirty="0"/>
          </a:p>
          <a:p>
            <a:pPr lvl="2">
              <a:lnSpc>
                <a:spcPct val="85000"/>
              </a:lnSpc>
              <a:spcBef>
                <a:spcPct val="5000"/>
              </a:spcBef>
            </a:pPr>
            <a:endParaRPr lang="en-US" sz="2800" dirty="0"/>
          </a:p>
          <a:p>
            <a:pPr>
              <a:lnSpc>
                <a:spcPct val="85000"/>
              </a:lnSpc>
              <a:spcBef>
                <a:spcPct val="5000"/>
              </a:spcBef>
              <a:buFontTx/>
              <a:buNone/>
            </a:pPr>
            <a:endParaRPr lang="en-US" sz="4400" dirty="0">
              <a:sym typeface="Symbol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D23C-2585-44BA-B46C-40495B51E960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Semantics</a:t>
            </a:r>
          </a:p>
        </p:txBody>
      </p:sp>
      <p:sp>
        <p:nvSpPr>
          <p:cNvPr id="943107" name="Rectangle 3"/>
          <p:cNvSpPr>
            <a:spLocks noGrp="1" noChangeArrowheads="1"/>
          </p:cNvSpPr>
          <p:nvPr>
            <p:ph idx="1"/>
          </p:nvPr>
        </p:nvSpPr>
        <p:spPr>
          <a:xfrm>
            <a:off x="0" y="762000"/>
            <a:ext cx="9144000" cy="2286000"/>
          </a:xfrm>
          <a:noFill/>
          <a:ln/>
        </p:spPr>
        <p:txBody>
          <a:bodyPr lIns="92075" tIns="46038" rIns="92075" bIns="46038"/>
          <a:lstStyle/>
          <a:p>
            <a:r>
              <a:rPr lang="en-US" sz="2800" b="1" i="1">
                <a:solidFill>
                  <a:srgbClr val="FF0000"/>
                </a:solidFill>
              </a:rPr>
              <a:t>Syntax</a:t>
            </a:r>
            <a:r>
              <a:rPr lang="en-US" sz="2800">
                <a:solidFill>
                  <a:srgbClr val="FF0000"/>
                </a:solidFill>
              </a:rPr>
              <a:t>:</a:t>
            </a:r>
            <a:r>
              <a:rPr lang="en-US" sz="2800"/>
              <a:t> which arrangements of symbols are </a:t>
            </a:r>
            <a:r>
              <a:rPr lang="en-US" sz="2800" i="1">
                <a:solidFill>
                  <a:srgbClr val="FF0000"/>
                </a:solidFill>
              </a:rPr>
              <a:t>legal</a:t>
            </a:r>
            <a:r>
              <a:rPr lang="en-US" sz="2800" i="1"/>
              <a:t> </a:t>
            </a:r>
            <a:endParaRPr lang="en-US" sz="2800"/>
          </a:p>
          <a:p>
            <a:pPr lvl="1"/>
            <a:r>
              <a:rPr lang="en-US" sz="2400"/>
              <a:t>(</a:t>
            </a:r>
            <a:r>
              <a:rPr lang="en-US" sz="2400">
                <a:solidFill>
                  <a:srgbClr val="0000FF"/>
                </a:solidFill>
              </a:rPr>
              <a:t>Def “sentences”</a:t>
            </a:r>
            <a:r>
              <a:rPr lang="en-US" sz="2400"/>
              <a:t>)</a:t>
            </a:r>
          </a:p>
          <a:p>
            <a:r>
              <a:rPr lang="en-US" sz="2800" b="1" i="1">
                <a:solidFill>
                  <a:srgbClr val="FF0000"/>
                </a:solidFill>
              </a:rPr>
              <a:t>Semantics</a:t>
            </a:r>
            <a:r>
              <a:rPr lang="en-US" sz="2800">
                <a:solidFill>
                  <a:srgbClr val="FF0000"/>
                </a:solidFill>
              </a:rPr>
              <a:t>:</a:t>
            </a:r>
            <a:r>
              <a:rPr lang="en-US" sz="2800"/>
              <a:t> what the symbols </a:t>
            </a:r>
            <a:r>
              <a:rPr lang="en-US" sz="2800" i="1">
                <a:solidFill>
                  <a:srgbClr val="FF0000"/>
                </a:solidFill>
              </a:rPr>
              <a:t>mean</a:t>
            </a:r>
            <a:r>
              <a:rPr lang="en-US" sz="2800"/>
              <a:t> in the world</a:t>
            </a:r>
          </a:p>
          <a:p>
            <a:pPr lvl="1"/>
            <a:r>
              <a:rPr lang="en-US" sz="2400"/>
              <a:t>(</a:t>
            </a:r>
            <a:r>
              <a:rPr lang="en-US" sz="2400">
                <a:solidFill>
                  <a:srgbClr val="0000FF"/>
                </a:solidFill>
              </a:rPr>
              <a:t>Mapping between symbols and worlds</a:t>
            </a:r>
            <a:r>
              <a:rPr lang="en-US" sz="2400"/>
              <a:t>)</a:t>
            </a:r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82EE-14BD-4CA3-ABA8-3A1D7807F74F}" type="slidenum">
              <a:rPr lang="en-US"/>
              <a:pPr/>
              <a:t>16</a:t>
            </a:fld>
            <a:endParaRPr lang="en-US"/>
          </a:p>
        </p:txBody>
      </p:sp>
      <p:grpSp>
        <p:nvGrpSpPr>
          <p:cNvPr id="943108" name="Group 4"/>
          <p:cNvGrpSpPr>
            <a:grpSpLocks/>
          </p:cNvGrpSpPr>
          <p:nvPr/>
        </p:nvGrpSpPr>
        <p:grpSpPr bwMode="auto">
          <a:xfrm>
            <a:off x="228600" y="3124200"/>
            <a:ext cx="8080375" cy="3505200"/>
            <a:chOff x="134" y="1872"/>
            <a:chExt cx="5090" cy="2208"/>
          </a:xfrm>
        </p:grpSpPr>
        <p:grpSp>
          <p:nvGrpSpPr>
            <p:cNvPr id="943109" name="Group 5"/>
            <p:cNvGrpSpPr>
              <a:grpSpLocks/>
            </p:cNvGrpSpPr>
            <p:nvPr/>
          </p:nvGrpSpPr>
          <p:grpSpPr bwMode="auto">
            <a:xfrm>
              <a:off x="1142" y="1977"/>
              <a:ext cx="4082" cy="2103"/>
              <a:chOff x="1142" y="1977"/>
              <a:chExt cx="4082" cy="2103"/>
            </a:xfrm>
          </p:grpSpPr>
          <p:sp>
            <p:nvSpPr>
              <p:cNvPr id="943110" name="Rectangle 6"/>
              <p:cNvSpPr>
                <a:spLocks noChangeArrowheads="1"/>
              </p:cNvSpPr>
              <p:nvPr/>
            </p:nvSpPr>
            <p:spPr bwMode="auto">
              <a:xfrm>
                <a:off x="1142" y="1977"/>
                <a:ext cx="101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2800" b="0">
                    <a:latin typeface="Times New Roman" charset="0"/>
                  </a:rPr>
                  <a:t>Sentences</a:t>
                </a:r>
              </a:p>
            </p:txBody>
          </p:sp>
          <p:sp>
            <p:nvSpPr>
              <p:cNvPr id="943111" name="Rectangle 7"/>
              <p:cNvSpPr>
                <a:spLocks noChangeArrowheads="1"/>
              </p:cNvSpPr>
              <p:nvPr/>
            </p:nvSpPr>
            <p:spPr bwMode="auto">
              <a:xfrm>
                <a:off x="4214" y="3705"/>
                <a:ext cx="58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2800" b="0">
                    <a:latin typeface="Times New Roman" charset="0"/>
                  </a:rPr>
                  <a:t>Facts</a:t>
                </a:r>
              </a:p>
            </p:txBody>
          </p:sp>
          <p:sp>
            <p:nvSpPr>
              <p:cNvPr id="943112" name="Rectangle 8"/>
              <p:cNvSpPr>
                <a:spLocks noChangeArrowheads="1"/>
              </p:cNvSpPr>
              <p:nvPr/>
            </p:nvSpPr>
            <p:spPr bwMode="auto">
              <a:xfrm>
                <a:off x="1190" y="3753"/>
                <a:ext cx="58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2800" b="0">
                    <a:latin typeface="Times New Roman" charset="0"/>
                  </a:rPr>
                  <a:t>Facts</a:t>
                </a:r>
              </a:p>
            </p:txBody>
          </p:sp>
          <p:sp>
            <p:nvSpPr>
              <p:cNvPr id="943113" name="Rectangle 9"/>
              <p:cNvSpPr>
                <a:spLocks noChangeArrowheads="1"/>
              </p:cNvSpPr>
              <p:nvPr/>
            </p:nvSpPr>
            <p:spPr bwMode="auto">
              <a:xfrm>
                <a:off x="4214" y="1977"/>
                <a:ext cx="101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2800" b="0">
                    <a:latin typeface="Times New Roman" charset="0"/>
                  </a:rPr>
                  <a:t>Sentences</a:t>
                </a:r>
              </a:p>
            </p:txBody>
          </p:sp>
          <p:sp>
            <p:nvSpPr>
              <p:cNvPr id="943114" name="Line 10"/>
              <p:cNvSpPr>
                <a:spLocks noChangeShapeType="1"/>
              </p:cNvSpPr>
              <p:nvPr/>
            </p:nvSpPr>
            <p:spPr bwMode="auto">
              <a:xfrm>
                <a:off x="1824" y="3936"/>
                <a:ext cx="2304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3115" name="Line 11"/>
              <p:cNvSpPr>
                <a:spLocks noChangeShapeType="1"/>
              </p:cNvSpPr>
              <p:nvPr/>
            </p:nvSpPr>
            <p:spPr bwMode="auto">
              <a:xfrm>
                <a:off x="2112" y="2160"/>
                <a:ext cx="2016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3116" name="Line 12"/>
              <p:cNvSpPr>
                <a:spLocks noChangeShapeType="1"/>
              </p:cNvSpPr>
              <p:nvPr/>
            </p:nvSpPr>
            <p:spPr bwMode="auto">
              <a:xfrm>
                <a:off x="4512" y="2352"/>
                <a:ext cx="0" cy="1344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3117" name="Line 13"/>
              <p:cNvSpPr>
                <a:spLocks noChangeShapeType="1"/>
              </p:cNvSpPr>
              <p:nvPr/>
            </p:nvSpPr>
            <p:spPr bwMode="auto">
              <a:xfrm>
                <a:off x="1440" y="2352"/>
                <a:ext cx="0" cy="1344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43118" name="Line 14"/>
            <p:cNvSpPr>
              <a:spLocks noChangeShapeType="1"/>
            </p:cNvSpPr>
            <p:nvPr/>
          </p:nvSpPr>
          <p:spPr bwMode="auto">
            <a:xfrm>
              <a:off x="240" y="3072"/>
              <a:ext cx="4944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119" name="Rectangle 15"/>
            <p:cNvSpPr>
              <a:spLocks noChangeArrowheads="1"/>
            </p:cNvSpPr>
            <p:nvPr/>
          </p:nvSpPr>
          <p:spPr bwMode="auto">
            <a:xfrm>
              <a:off x="134" y="2630"/>
              <a:ext cx="127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0" i="1">
                  <a:solidFill>
                    <a:schemeClr val="tx2"/>
                  </a:solidFill>
                  <a:latin typeface="Times New Roman" charset="0"/>
                </a:rPr>
                <a:t>Representation</a:t>
              </a:r>
            </a:p>
          </p:txBody>
        </p:sp>
        <p:sp>
          <p:nvSpPr>
            <p:cNvPr id="943120" name="Rectangle 16"/>
            <p:cNvSpPr>
              <a:spLocks noChangeArrowheads="1"/>
            </p:cNvSpPr>
            <p:nvPr/>
          </p:nvSpPr>
          <p:spPr bwMode="auto">
            <a:xfrm>
              <a:off x="134" y="3206"/>
              <a:ext cx="5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0" i="1">
                  <a:solidFill>
                    <a:schemeClr val="tx2"/>
                  </a:solidFill>
                  <a:latin typeface="Times New Roman" charset="0"/>
                </a:rPr>
                <a:t>World</a:t>
              </a:r>
            </a:p>
          </p:txBody>
        </p:sp>
        <p:sp>
          <p:nvSpPr>
            <p:cNvPr id="943121" name="Rectangle 17"/>
            <p:cNvSpPr>
              <a:spLocks noChangeArrowheads="1"/>
            </p:cNvSpPr>
            <p:nvPr/>
          </p:nvSpPr>
          <p:spPr bwMode="auto">
            <a:xfrm rot="5400000">
              <a:off x="1238" y="2869"/>
              <a:ext cx="8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0" i="1">
                  <a:latin typeface="Times New Roman" charset="0"/>
                </a:rPr>
                <a:t>Semantics</a:t>
              </a:r>
            </a:p>
          </p:txBody>
        </p:sp>
        <p:sp>
          <p:nvSpPr>
            <p:cNvPr id="943122" name="Rectangle 18"/>
            <p:cNvSpPr>
              <a:spLocks noChangeArrowheads="1"/>
            </p:cNvSpPr>
            <p:nvPr/>
          </p:nvSpPr>
          <p:spPr bwMode="auto">
            <a:xfrm rot="5400000">
              <a:off x="4310" y="2869"/>
              <a:ext cx="8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0" i="1">
                  <a:latin typeface="Times New Roman" charset="0"/>
                </a:rPr>
                <a:t>Semantics</a:t>
              </a:r>
            </a:p>
          </p:txBody>
        </p:sp>
        <p:sp>
          <p:nvSpPr>
            <p:cNvPr id="943123" name="Text Box 19"/>
            <p:cNvSpPr txBox="1">
              <a:spLocks noChangeArrowheads="1"/>
            </p:cNvSpPr>
            <p:nvPr/>
          </p:nvSpPr>
          <p:spPr bwMode="auto">
            <a:xfrm>
              <a:off x="2448" y="1872"/>
              <a:ext cx="840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 i="1">
                  <a:latin typeface="Times New Roman" charset="0"/>
                </a:rPr>
                <a:t>Inference</a:t>
              </a:r>
              <a:endParaRPr lang="en-US" b="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52400"/>
            <a:ext cx="9296400" cy="1143000"/>
          </a:xfrm>
        </p:spPr>
        <p:txBody>
          <a:bodyPr/>
          <a:lstStyle/>
          <a:p>
            <a:r>
              <a:rPr lang="en-US"/>
              <a:t>Propositional Logic: </a:t>
            </a:r>
            <a:r>
              <a:rPr lang="en-US" b="1"/>
              <a:t>SEMANTICS</a:t>
            </a:r>
          </a:p>
        </p:txBody>
      </p:sp>
      <p:sp>
        <p:nvSpPr>
          <p:cNvPr id="945155" name="Rectangle 3"/>
          <p:cNvSpPr>
            <a:spLocks noGrp="1" noChangeArrowheads="1"/>
          </p:cNvSpPr>
          <p:nvPr>
            <p:ph idx="1"/>
          </p:nvPr>
        </p:nvSpPr>
        <p:spPr>
          <a:xfrm>
            <a:off x="0" y="1306513"/>
            <a:ext cx="9144000" cy="1728787"/>
          </a:xfrm>
        </p:spPr>
        <p:txBody>
          <a:bodyPr/>
          <a:lstStyle/>
          <a:p>
            <a:r>
              <a:rPr lang="en-US" dirty="0"/>
              <a:t>“Interpretation”  (or “possible world”)</a:t>
            </a:r>
          </a:p>
          <a:p>
            <a:pPr lvl="1"/>
            <a:r>
              <a:rPr lang="en-US" dirty="0"/>
              <a:t>Assignment to each variable either T or F</a:t>
            </a:r>
          </a:p>
          <a:p>
            <a:pPr lvl="1"/>
            <a:r>
              <a:rPr lang="en-US" dirty="0"/>
              <a:t>Assignment of T or F to each connective via </a:t>
            </a:r>
            <a:r>
              <a:rPr lang="en-US" dirty="0" err="1"/>
              <a:t>defns</a:t>
            </a:r>
            <a:endParaRPr lang="en-US" dirty="0"/>
          </a:p>
        </p:txBody>
      </p:sp>
      <p:sp>
        <p:nvSpPr>
          <p:cNvPr id="6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6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C984-0CAB-464F-99B0-269BCFBA361F}" type="slidenum">
              <a:rPr lang="en-US"/>
              <a:pPr/>
              <a:t>17</a:t>
            </a:fld>
            <a:endParaRPr lang="en-US"/>
          </a:p>
        </p:txBody>
      </p:sp>
      <p:grpSp>
        <p:nvGrpSpPr>
          <p:cNvPr id="945156" name="Group 4"/>
          <p:cNvGrpSpPr>
            <a:grpSpLocks/>
          </p:cNvGrpSpPr>
          <p:nvPr/>
        </p:nvGrpSpPr>
        <p:grpSpPr bwMode="auto">
          <a:xfrm>
            <a:off x="889000" y="3581400"/>
            <a:ext cx="1524000" cy="1539875"/>
            <a:chOff x="384" y="1968"/>
            <a:chExt cx="960" cy="970"/>
          </a:xfrm>
        </p:grpSpPr>
        <p:sp>
          <p:nvSpPr>
            <p:cNvPr id="945157" name="Rectangle 5"/>
            <p:cNvSpPr>
              <a:spLocks noChangeArrowheads="1"/>
            </p:cNvSpPr>
            <p:nvPr/>
          </p:nvSpPr>
          <p:spPr bwMode="auto">
            <a:xfrm>
              <a:off x="864" y="2448"/>
              <a:ext cx="240" cy="2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945158" name="Rectangle 6"/>
            <p:cNvSpPr>
              <a:spLocks noChangeArrowheads="1"/>
            </p:cNvSpPr>
            <p:nvPr/>
          </p:nvSpPr>
          <p:spPr bwMode="auto">
            <a:xfrm>
              <a:off x="1104" y="2448"/>
              <a:ext cx="240" cy="2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945159" name="Rectangle 7"/>
            <p:cNvSpPr>
              <a:spLocks noChangeArrowheads="1"/>
            </p:cNvSpPr>
            <p:nvPr/>
          </p:nvSpPr>
          <p:spPr bwMode="auto">
            <a:xfrm>
              <a:off x="864" y="2688"/>
              <a:ext cx="240" cy="2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945160" name="Rectangle 8"/>
            <p:cNvSpPr>
              <a:spLocks noChangeArrowheads="1"/>
            </p:cNvSpPr>
            <p:nvPr/>
          </p:nvSpPr>
          <p:spPr bwMode="auto">
            <a:xfrm>
              <a:off x="1104" y="2688"/>
              <a:ext cx="240" cy="2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945161" name="Line 9"/>
            <p:cNvSpPr>
              <a:spLocks noChangeShapeType="1"/>
            </p:cNvSpPr>
            <p:nvPr/>
          </p:nvSpPr>
          <p:spPr bwMode="auto">
            <a:xfrm>
              <a:off x="1104" y="225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162" name="Line 10"/>
            <p:cNvSpPr>
              <a:spLocks noChangeShapeType="1"/>
            </p:cNvSpPr>
            <p:nvPr/>
          </p:nvSpPr>
          <p:spPr bwMode="auto">
            <a:xfrm>
              <a:off x="864" y="225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163" name="Line 11"/>
            <p:cNvSpPr>
              <a:spLocks noChangeShapeType="1"/>
            </p:cNvSpPr>
            <p:nvPr/>
          </p:nvSpPr>
          <p:spPr bwMode="auto">
            <a:xfrm>
              <a:off x="1344" y="225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164" name="Line 12"/>
            <p:cNvSpPr>
              <a:spLocks noChangeShapeType="1"/>
            </p:cNvSpPr>
            <p:nvPr/>
          </p:nvSpPr>
          <p:spPr bwMode="auto">
            <a:xfrm flipH="1">
              <a:off x="672" y="2928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165" name="Line 13"/>
            <p:cNvSpPr>
              <a:spLocks noChangeShapeType="1"/>
            </p:cNvSpPr>
            <p:nvPr/>
          </p:nvSpPr>
          <p:spPr bwMode="auto">
            <a:xfrm flipH="1">
              <a:off x="672" y="2688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166" name="Line 14"/>
            <p:cNvSpPr>
              <a:spLocks noChangeShapeType="1"/>
            </p:cNvSpPr>
            <p:nvPr/>
          </p:nvSpPr>
          <p:spPr bwMode="auto">
            <a:xfrm flipH="1">
              <a:off x="672" y="2448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167" name="Text Box 15"/>
            <p:cNvSpPr txBox="1">
              <a:spLocks noChangeArrowheads="1"/>
            </p:cNvSpPr>
            <p:nvPr/>
          </p:nvSpPr>
          <p:spPr bwMode="auto">
            <a:xfrm>
              <a:off x="384" y="2544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2"/>
                  </a:solidFill>
                  <a:latin typeface="Times New Roman" charset="0"/>
                </a:rPr>
                <a:t>P</a:t>
              </a:r>
            </a:p>
          </p:txBody>
        </p:sp>
        <p:sp>
          <p:nvSpPr>
            <p:cNvPr id="945168" name="Text Box 16"/>
            <p:cNvSpPr txBox="1">
              <a:spLocks noChangeArrowheads="1"/>
            </p:cNvSpPr>
            <p:nvPr/>
          </p:nvSpPr>
          <p:spPr bwMode="auto">
            <a:xfrm>
              <a:off x="672" y="2448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2"/>
                  </a:solidFill>
                  <a:latin typeface="Times New Roman" charset="0"/>
                </a:rPr>
                <a:t>T</a:t>
              </a:r>
            </a:p>
          </p:txBody>
        </p:sp>
        <p:sp>
          <p:nvSpPr>
            <p:cNvPr id="945169" name="Text Box 17"/>
            <p:cNvSpPr txBox="1">
              <a:spLocks noChangeArrowheads="1"/>
            </p:cNvSpPr>
            <p:nvPr/>
          </p:nvSpPr>
          <p:spPr bwMode="auto">
            <a:xfrm>
              <a:off x="864" y="2208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2"/>
                  </a:solidFill>
                  <a:latin typeface="Times New Roman" charset="0"/>
                </a:rPr>
                <a:t>T</a:t>
              </a:r>
            </a:p>
          </p:txBody>
        </p:sp>
        <p:sp>
          <p:nvSpPr>
            <p:cNvPr id="945170" name="Text Box 18"/>
            <p:cNvSpPr txBox="1">
              <a:spLocks noChangeArrowheads="1"/>
            </p:cNvSpPr>
            <p:nvPr/>
          </p:nvSpPr>
          <p:spPr bwMode="auto">
            <a:xfrm>
              <a:off x="672" y="2688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2"/>
                  </a:solidFill>
                  <a:latin typeface="Times New Roman" charset="0"/>
                </a:rPr>
                <a:t>F</a:t>
              </a:r>
            </a:p>
          </p:txBody>
        </p:sp>
        <p:sp>
          <p:nvSpPr>
            <p:cNvPr id="945171" name="Text Box 19"/>
            <p:cNvSpPr txBox="1">
              <a:spLocks noChangeArrowheads="1"/>
            </p:cNvSpPr>
            <p:nvPr/>
          </p:nvSpPr>
          <p:spPr bwMode="auto">
            <a:xfrm>
              <a:off x="1104" y="2208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2"/>
                  </a:solidFill>
                  <a:latin typeface="Times New Roman" charset="0"/>
                </a:rPr>
                <a:t>F</a:t>
              </a:r>
            </a:p>
          </p:txBody>
        </p:sp>
        <p:sp>
          <p:nvSpPr>
            <p:cNvPr id="945172" name="Text Box 20"/>
            <p:cNvSpPr txBox="1">
              <a:spLocks noChangeArrowheads="1"/>
            </p:cNvSpPr>
            <p:nvPr/>
          </p:nvSpPr>
          <p:spPr bwMode="auto">
            <a:xfrm>
              <a:off x="1008" y="1968"/>
              <a:ext cx="24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2"/>
                  </a:solidFill>
                  <a:latin typeface="Times New Roman" charset="0"/>
                </a:rPr>
                <a:t>Q</a:t>
              </a:r>
            </a:p>
          </p:txBody>
        </p:sp>
      </p:grpSp>
      <p:grpSp>
        <p:nvGrpSpPr>
          <p:cNvPr id="945173" name="Group 21"/>
          <p:cNvGrpSpPr>
            <a:grpSpLocks/>
          </p:cNvGrpSpPr>
          <p:nvPr/>
        </p:nvGrpSpPr>
        <p:grpSpPr bwMode="auto">
          <a:xfrm>
            <a:off x="3022600" y="3581400"/>
            <a:ext cx="1524000" cy="1539875"/>
            <a:chOff x="384" y="1968"/>
            <a:chExt cx="960" cy="970"/>
          </a:xfrm>
        </p:grpSpPr>
        <p:sp>
          <p:nvSpPr>
            <p:cNvPr id="945174" name="Rectangle 22"/>
            <p:cNvSpPr>
              <a:spLocks noChangeArrowheads="1"/>
            </p:cNvSpPr>
            <p:nvPr/>
          </p:nvSpPr>
          <p:spPr bwMode="auto">
            <a:xfrm>
              <a:off x="864" y="2448"/>
              <a:ext cx="240" cy="2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945175" name="Rectangle 23"/>
            <p:cNvSpPr>
              <a:spLocks noChangeArrowheads="1"/>
            </p:cNvSpPr>
            <p:nvPr/>
          </p:nvSpPr>
          <p:spPr bwMode="auto">
            <a:xfrm>
              <a:off x="1104" y="2448"/>
              <a:ext cx="240" cy="2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945176" name="Rectangle 24"/>
            <p:cNvSpPr>
              <a:spLocks noChangeArrowheads="1"/>
            </p:cNvSpPr>
            <p:nvPr/>
          </p:nvSpPr>
          <p:spPr bwMode="auto">
            <a:xfrm>
              <a:off x="864" y="2688"/>
              <a:ext cx="240" cy="2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945177" name="Rectangle 25"/>
            <p:cNvSpPr>
              <a:spLocks noChangeArrowheads="1"/>
            </p:cNvSpPr>
            <p:nvPr/>
          </p:nvSpPr>
          <p:spPr bwMode="auto">
            <a:xfrm>
              <a:off x="1104" y="2688"/>
              <a:ext cx="240" cy="2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945178" name="Line 26"/>
            <p:cNvSpPr>
              <a:spLocks noChangeShapeType="1"/>
            </p:cNvSpPr>
            <p:nvPr/>
          </p:nvSpPr>
          <p:spPr bwMode="auto">
            <a:xfrm>
              <a:off x="1104" y="225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179" name="Line 27"/>
            <p:cNvSpPr>
              <a:spLocks noChangeShapeType="1"/>
            </p:cNvSpPr>
            <p:nvPr/>
          </p:nvSpPr>
          <p:spPr bwMode="auto">
            <a:xfrm>
              <a:off x="864" y="225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180" name="Line 28"/>
            <p:cNvSpPr>
              <a:spLocks noChangeShapeType="1"/>
            </p:cNvSpPr>
            <p:nvPr/>
          </p:nvSpPr>
          <p:spPr bwMode="auto">
            <a:xfrm>
              <a:off x="1344" y="225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181" name="Line 29"/>
            <p:cNvSpPr>
              <a:spLocks noChangeShapeType="1"/>
            </p:cNvSpPr>
            <p:nvPr/>
          </p:nvSpPr>
          <p:spPr bwMode="auto">
            <a:xfrm flipH="1">
              <a:off x="672" y="2928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182" name="Line 30"/>
            <p:cNvSpPr>
              <a:spLocks noChangeShapeType="1"/>
            </p:cNvSpPr>
            <p:nvPr/>
          </p:nvSpPr>
          <p:spPr bwMode="auto">
            <a:xfrm flipH="1">
              <a:off x="672" y="2688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183" name="Line 31"/>
            <p:cNvSpPr>
              <a:spLocks noChangeShapeType="1"/>
            </p:cNvSpPr>
            <p:nvPr/>
          </p:nvSpPr>
          <p:spPr bwMode="auto">
            <a:xfrm flipH="1">
              <a:off x="672" y="2448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184" name="Text Box 32"/>
            <p:cNvSpPr txBox="1">
              <a:spLocks noChangeArrowheads="1"/>
            </p:cNvSpPr>
            <p:nvPr/>
          </p:nvSpPr>
          <p:spPr bwMode="auto">
            <a:xfrm>
              <a:off x="384" y="2544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2"/>
                  </a:solidFill>
                  <a:latin typeface="Times New Roman" charset="0"/>
                </a:rPr>
                <a:t>P</a:t>
              </a:r>
            </a:p>
          </p:txBody>
        </p:sp>
        <p:sp>
          <p:nvSpPr>
            <p:cNvPr id="945185" name="Text Box 33"/>
            <p:cNvSpPr txBox="1">
              <a:spLocks noChangeArrowheads="1"/>
            </p:cNvSpPr>
            <p:nvPr/>
          </p:nvSpPr>
          <p:spPr bwMode="auto">
            <a:xfrm>
              <a:off x="672" y="2448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2"/>
                  </a:solidFill>
                  <a:latin typeface="Times New Roman" charset="0"/>
                </a:rPr>
                <a:t>T</a:t>
              </a:r>
            </a:p>
          </p:txBody>
        </p:sp>
        <p:sp>
          <p:nvSpPr>
            <p:cNvPr id="945186" name="Text Box 34"/>
            <p:cNvSpPr txBox="1">
              <a:spLocks noChangeArrowheads="1"/>
            </p:cNvSpPr>
            <p:nvPr/>
          </p:nvSpPr>
          <p:spPr bwMode="auto">
            <a:xfrm>
              <a:off x="864" y="2208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chemeClr val="tx2"/>
                  </a:solidFill>
                  <a:latin typeface="Times New Roman" charset="0"/>
                </a:rPr>
                <a:t>T</a:t>
              </a:r>
            </a:p>
          </p:txBody>
        </p:sp>
        <p:sp>
          <p:nvSpPr>
            <p:cNvPr id="945187" name="Text Box 35"/>
            <p:cNvSpPr txBox="1">
              <a:spLocks noChangeArrowheads="1"/>
            </p:cNvSpPr>
            <p:nvPr/>
          </p:nvSpPr>
          <p:spPr bwMode="auto">
            <a:xfrm>
              <a:off x="672" y="2688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2"/>
                  </a:solidFill>
                  <a:latin typeface="Times New Roman" charset="0"/>
                </a:rPr>
                <a:t>F</a:t>
              </a:r>
            </a:p>
          </p:txBody>
        </p:sp>
        <p:sp>
          <p:nvSpPr>
            <p:cNvPr id="945188" name="Text Box 36"/>
            <p:cNvSpPr txBox="1">
              <a:spLocks noChangeArrowheads="1"/>
            </p:cNvSpPr>
            <p:nvPr/>
          </p:nvSpPr>
          <p:spPr bwMode="auto">
            <a:xfrm>
              <a:off x="1104" y="2208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2"/>
                  </a:solidFill>
                  <a:latin typeface="Times New Roman" charset="0"/>
                </a:rPr>
                <a:t>F</a:t>
              </a:r>
            </a:p>
          </p:txBody>
        </p:sp>
        <p:sp>
          <p:nvSpPr>
            <p:cNvPr id="945189" name="Text Box 37"/>
            <p:cNvSpPr txBox="1">
              <a:spLocks noChangeArrowheads="1"/>
            </p:cNvSpPr>
            <p:nvPr/>
          </p:nvSpPr>
          <p:spPr bwMode="auto">
            <a:xfrm>
              <a:off x="1008" y="1968"/>
              <a:ext cx="24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2"/>
                  </a:solidFill>
                  <a:latin typeface="Times New Roman" charset="0"/>
                </a:rPr>
                <a:t>Q</a:t>
              </a:r>
            </a:p>
          </p:txBody>
        </p:sp>
      </p:grpSp>
      <p:sp>
        <p:nvSpPr>
          <p:cNvPr id="945190" name="Text Box 38"/>
          <p:cNvSpPr txBox="1">
            <a:spLocks noChangeArrowheads="1"/>
          </p:cNvSpPr>
          <p:nvPr/>
        </p:nvSpPr>
        <p:spPr bwMode="auto">
          <a:xfrm>
            <a:off x="1482725" y="5116513"/>
            <a:ext cx="4878259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chemeClr val="tx2"/>
                </a:solidFill>
                <a:latin typeface="Times New Roman" charset="0"/>
              </a:rPr>
              <a:t>P </a:t>
            </a:r>
            <a:r>
              <a:rPr lang="en-US" sz="3200" b="0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</a:t>
            </a:r>
            <a:r>
              <a:rPr lang="en-US" b="0" dirty="0">
                <a:solidFill>
                  <a:schemeClr val="tx2"/>
                </a:solidFill>
                <a:latin typeface="Times New Roman" charset="0"/>
              </a:rPr>
              <a:t> Q		    P </a:t>
            </a:r>
            <a:r>
              <a:rPr lang="en-US" sz="3200" b="0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</a:t>
            </a:r>
            <a:r>
              <a:rPr lang="en-US" b="0" dirty="0">
                <a:solidFill>
                  <a:schemeClr val="tx2"/>
                </a:solidFill>
                <a:latin typeface="Times New Roman" charset="0"/>
              </a:rPr>
              <a:t> Q		 </a:t>
            </a:r>
          </a:p>
        </p:txBody>
      </p:sp>
      <p:grpSp>
        <p:nvGrpSpPr>
          <p:cNvPr id="945191" name="Group 39"/>
          <p:cNvGrpSpPr>
            <a:grpSpLocks/>
          </p:cNvGrpSpPr>
          <p:nvPr/>
        </p:nvGrpSpPr>
        <p:grpSpPr bwMode="auto">
          <a:xfrm>
            <a:off x="1722438" y="4343400"/>
            <a:ext cx="654050" cy="777875"/>
            <a:chOff x="717" y="2448"/>
            <a:chExt cx="412" cy="490"/>
          </a:xfrm>
        </p:grpSpPr>
        <p:sp>
          <p:nvSpPr>
            <p:cNvPr id="945192" name="Text Box 40"/>
            <p:cNvSpPr txBox="1">
              <a:spLocks noChangeArrowheads="1"/>
            </p:cNvSpPr>
            <p:nvPr/>
          </p:nvSpPr>
          <p:spPr bwMode="auto">
            <a:xfrm>
              <a:off x="717" y="2448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  <a:latin typeface="Times New Roman" charset="0"/>
                </a:rPr>
                <a:t>T</a:t>
              </a:r>
            </a:p>
          </p:txBody>
        </p:sp>
        <p:sp>
          <p:nvSpPr>
            <p:cNvPr id="945193" name="Text Box 41"/>
            <p:cNvSpPr txBox="1">
              <a:spLocks noChangeArrowheads="1"/>
            </p:cNvSpPr>
            <p:nvPr/>
          </p:nvSpPr>
          <p:spPr bwMode="auto">
            <a:xfrm>
              <a:off x="720" y="2688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Times New Roman" charset="0"/>
                </a:rPr>
                <a:t>F</a:t>
              </a:r>
            </a:p>
          </p:txBody>
        </p:sp>
        <p:sp>
          <p:nvSpPr>
            <p:cNvPr id="945194" name="Text Box 42"/>
            <p:cNvSpPr txBox="1">
              <a:spLocks noChangeArrowheads="1"/>
            </p:cNvSpPr>
            <p:nvPr/>
          </p:nvSpPr>
          <p:spPr bwMode="auto">
            <a:xfrm>
              <a:off x="912" y="2688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Times New Roman" charset="0"/>
                </a:rPr>
                <a:t>F</a:t>
              </a:r>
            </a:p>
          </p:txBody>
        </p:sp>
        <p:sp>
          <p:nvSpPr>
            <p:cNvPr id="945195" name="Text Box 43"/>
            <p:cNvSpPr txBox="1">
              <a:spLocks noChangeArrowheads="1"/>
            </p:cNvSpPr>
            <p:nvPr/>
          </p:nvSpPr>
          <p:spPr bwMode="auto">
            <a:xfrm>
              <a:off x="915" y="2448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  <a:latin typeface="Times New Roman" charset="0"/>
                </a:rPr>
                <a:t>F</a:t>
              </a:r>
            </a:p>
          </p:txBody>
        </p:sp>
      </p:grpSp>
      <p:grpSp>
        <p:nvGrpSpPr>
          <p:cNvPr id="945196" name="Group 44"/>
          <p:cNvGrpSpPr>
            <a:grpSpLocks/>
          </p:cNvGrpSpPr>
          <p:nvPr/>
        </p:nvGrpSpPr>
        <p:grpSpPr bwMode="auto">
          <a:xfrm>
            <a:off x="3784600" y="4343400"/>
            <a:ext cx="735013" cy="777875"/>
            <a:chOff x="2016" y="2448"/>
            <a:chExt cx="463" cy="490"/>
          </a:xfrm>
        </p:grpSpPr>
        <p:sp>
          <p:nvSpPr>
            <p:cNvPr id="945197" name="Text Box 45"/>
            <p:cNvSpPr txBox="1">
              <a:spLocks noChangeArrowheads="1"/>
            </p:cNvSpPr>
            <p:nvPr/>
          </p:nvSpPr>
          <p:spPr bwMode="auto">
            <a:xfrm>
              <a:off x="2256" y="2688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Times New Roman" charset="0"/>
                </a:rPr>
                <a:t>F</a:t>
              </a:r>
            </a:p>
          </p:txBody>
        </p:sp>
        <p:sp>
          <p:nvSpPr>
            <p:cNvPr id="945198" name="Text Box 46"/>
            <p:cNvSpPr txBox="1">
              <a:spLocks noChangeArrowheads="1"/>
            </p:cNvSpPr>
            <p:nvPr/>
          </p:nvSpPr>
          <p:spPr bwMode="auto">
            <a:xfrm>
              <a:off x="2016" y="2448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Times New Roman" charset="0"/>
                </a:rPr>
                <a:t>T</a:t>
              </a:r>
            </a:p>
          </p:txBody>
        </p:sp>
        <p:sp>
          <p:nvSpPr>
            <p:cNvPr id="945199" name="Text Box 47"/>
            <p:cNvSpPr txBox="1">
              <a:spLocks noChangeArrowheads="1"/>
            </p:cNvSpPr>
            <p:nvPr/>
          </p:nvSpPr>
          <p:spPr bwMode="auto">
            <a:xfrm>
              <a:off x="2256" y="2448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Times New Roman" charset="0"/>
                </a:rPr>
                <a:t>T</a:t>
              </a:r>
            </a:p>
          </p:txBody>
        </p:sp>
        <p:sp>
          <p:nvSpPr>
            <p:cNvPr id="945200" name="Text Box 48"/>
            <p:cNvSpPr txBox="1">
              <a:spLocks noChangeArrowheads="1"/>
            </p:cNvSpPr>
            <p:nvPr/>
          </p:nvSpPr>
          <p:spPr bwMode="auto">
            <a:xfrm>
              <a:off x="2016" y="2688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Times New Roman" charset="0"/>
                </a:rPr>
                <a:t>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45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45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Satisfiability, Validity, &amp; Entailment</a:t>
            </a:r>
          </a:p>
        </p:txBody>
      </p:sp>
      <p:sp>
        <p:nvSpPr>
          <p:cNvPr id="920579" name="Rectangle 3"/>
          <p:cNvSpPr>
            <a:spLocks noGrp="1" noChangeArrowheads="1"/>
          </p:cNvSpPr>
          <p:nvPr>
            <p:ph idx="1"/>
          </p:nvPr>
        </p:nvSpPr>
        <p:spPr>
          <a:xfrm>
            <a:off x="155575" y="1432575"/>
            <a:ext cx="8794750" cy="4876800"/>
          </a:xfrm>
        </p:spPr>
        <p:txBody>
          <a:bodyPr/>
          <a:lstStyle/>
          <a:p>
            <a:pPr marL="225425" indent="-225425"/>
            <a:r>
              <a:rPr lang="en-US" dirty="0"/>
              <a:t>S is </a:t>
            </a:r>
            <a:r>
              <a:rPr lang="en-US" b="1" dirty="0" err="1">
                <a:solidFill>
                  <a:schemeClr val="tx1"/>
                </a:solidFill>
              </a:rPr>
              <a:t>satisfiable</a:t>
            </a:r>
            <a:r>
              <a:rPr lang="en-US" dirty="0"/>
              <a:t> if it is true in </a:t>
            </a:r>
            <a:r>
              <a:rPr lang="en-US" b="1" i="1" dirty="0">
                <a:solidFill>
                  <a:srgbClr val="9900CC"/>
                </a:solidFill>
              </a:rPr>
              <a:t>some</a:t>
            </a:r>
            <a:r>
              <a:rPr lang="en-US" dirty="0"/>
              <a:t> world</a:t>
            </a:r>
          </a:p>
          <a:p>
            <a:pPr marL="225425" indent="-225425"/>
            <a:endParaRPr lang="en-US" dirty="0"/>
          </a:p>
          <a:p>
            <a:pPr marL="225425" indent="-225425"/>
            <a:r>
              <a:rPr lang="en-US" dirty="0"/>
              <a:t>S is </a:t>
            </a:r>
            <a:r>
              <a:rPr lang="en-US" b="1" dirty="0" err="1">
                <a:solidFill>
                  <a:schemeClr val="tx1"/>
                </a:solidFill>
              </a:rPr>
              <a:t>unsatisfiable</a:t>
            </a:r>
            <a:r>
              <a:rPr lang="en-US" dirty="0"/>
              <a:t> if it is false </a:t>
            </a:r>
            <a:r>
              <a:rPr lang="en-US" b="1" i="1" dirty="0">
                <a:solidFill>
                  <a:srgbClr val="9900CC"/>
                </a:solidFill>
              </a:rPr>
              <a:t>all</a:t>
            </a:r>
            <a:r>
              <a:rPr lang="en-US" dirty="0"/>
              <a:t> worlds</a:t>
            </a:r>
          </a:p>
          <a:p>
            <a:pPr marL="225425" indent="-225425"/>
            <a:endParaRPr lang="en-US" dirty="0"/>
          </a:p>
          <a:p>
            <a:pPr marL="225425" indent="-225425"/>
            <a:r>
              <a:rPr lang="en-US" dirty="0"/>
              <a:t>S is </a:t>
            </a:r>
            <a:r>
              <a:rPr lang="en-US" b="1" dirty="0">
                <a:solidFill>
                  <a:schemeClr val="tx1"/>
                </a:solidFill>
              </a:rPr>
              <a:t>valid</a:t>
            </a:r>
            <a:r>
              <a:rPr lang="en-US" dirty="0"/>
              <a:t> if it is true in </a:t>
            </a:r>
            <a:r>
              <a:rPr lang="en-US" b="1" i="1" dirty="0">
                <a:solidFill>
                  <a:srgbClr val="9900CC"/>
                </a:solidFill>
              </a:rPr>
              <a:t>all</a:t>
            </a:r>
            <a:r>
              <a:rPr lang="en-US" dirty="0"/>
              <a:t> worlds</a:t>
            </a:r>
          </a:p>
          <a:p>
            <a:pPr marL="225425" indent="-225425"/>
            <a:endParaRPr lang="en-US" dirty="0"/>
          </a:p>
          <a:p>
            <a:pPr marL="225425" indent="-225425"/>
            <a:r>
              <a:rPr lang="en-US" dirty="0"/>
              <a:t>S1 </a:t>
            </a:r>
            <a:r>
              <a:rPr lang="en-US" b="1" dirty="0">
                <a:solidFill>
                  <a:schemeClr val="tx1"/>
                </a:solidFill>
              </a:rPr>
              <a:t>entails</a:t>
            </a:r>
            <a:r>
              <a:rPr lang="en-US" dirty="0"/>
              <a:t> S2 if </a:t>
            </a:r>
            <a:r>
              <a:rPr lang="en-US" b="1" i="1" dirty="0">
                <a:solidFill>
                  <a:srgbClr val="9900CC"/>
                </a:solidFill>
              </a:rPr>
              <a:t>wherever</a:t>
            </a:r>
            <a:r>
              <a:rPr lang="en-US" dirty="0"/>
              <a:t> S1 is true S2 is also true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3618A-69EF-493D-9B4A-5F8DEAF4EC6D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95641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2257425"/>
            <a:ext cx="7181460" cy="4114800"/>
          </a:xfrm>
        </p:spPr>
        <p:txBody>
          <a:bodyPr/>
          <a:lstStyle/>
          <a:p>
            <a:pPr>
              <a:lnSpc>
                <a:spcPct val="85000"/>
              </a:lnSpc>
              <a:buNone/>
            </a:pPr>
            <a:r>
              <a:rPr lang="en-US" sz="3600" dirty="0" smtClean="0">
                <a:sym typeface="Symbol" charset="2"/>
              </a:rPr>
              <a:t>X </a:t>
            </a:r>
            <a:r>
              <a:rPr lang="en-US" sz="3600" dirty="0" smtClean="0">
                <a:sym typeface="Wingdings" pitchFamily="2" charset="2"/>
              </a:rPr>
              <a:t></a:t>
            </a:r>
            <a:r>
              <a:rPr lang="en-US" sz="3600" dirty="0" smtClean="0">
                <a:sym typeface="Symbol" charset="2"/>
              </a:rPr>
              <a:t> X</a:t>
            </a:r>
          </a:p>
          <a:p>
            <a:pPr lvl="1">
              <a:lnSpc>
                <a:spcPct val="85000"/>
              </a:lnSpc>
              <a:buFontTx/>
              <a:buNone/>
            </a:pPr>
            <a:endParaRPr lang="en-US" sz="3200" dirty="0"/>
          </a:p>
          <a:p>
            <a:pPr>
              <a:lnSpc>
                <a:spcPct val="85000"/>
              </a:lnSpc>
              <a:buFontTx/>
              <a:buNone/>
            </a:pPr>
            <a:r>
              <a:rPr lang="en-US" sz="3600" dirty="0">
                <a:sym typeface="Symbol" charset="2"/>
              </a:rPr>
              <a:t>S  (W  S)</a:t>
            </a:r>
          </a:p>
          <a:p>
            <a:pPr lvl="1">
              <a:lnSpc>
                <a:spcPct val="85000"/>
              </a:lnSpc>
              <a:buFontTx/>
              <a:buNone/>
            </a:pPr>
            <a:endParaRPr lang="en-US" sz="3200" dirty="0">
              <a:sym typeface="Symbol" charset="2"/>
            </a:endParaRPr>
          </a:p>
          <a:p>
            <a:pPr>
              <a:lnSpc>
                <a:spcPct val="85000"/>
              </a:lnSpc>
              <a:buFontTx/>
              <a:buNone/>
            </a:pPr>
            <a:r>
              <a:rPr lang="en-US" sz="3600" dirty="0">
                <a:sym typeface="Symbol" charset="2"/>
              </a:rPr>
              <a:t>T  T</a:t>
            </a:r>
          </a:p>
          <a:p>
            <a:pPr lvl="1">
              <a:lnSpc>
                <a:spcPct val="85000"/>
              </a:lnSpc>
              <a:buFontTx/>
              <a:buNone/>
            </a:pPr>
            <a:endParaRPr lang="en-US" sz="3200" dirty="0">
              <a:sym typeface="Symbol" charset="2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B2C-996E-4AC9-97EF-5F60B5EC1FFB}" type="slidenum">
              <a:rPr lang="en-US"/>
              <a:pPr/>
              <a:t>19</a:t>
            </a:fld>
            <a:endParaRPr lang="en-US"/>
          </a:p>
        </p:txBody>
      </p:sp>
      <p:sp>
        <p:nvSpPr>
          <p:cNvPr id="956420" name="Rectangle 4"/>
          <p:cNvSpPr>
            <a:spLocks noChangeArrowheads="1"/>
          </p:cNvSpPr>
          <p:nvPr/>
        </p:nvSpPr>
        <p:spPr bwMode="auto">
          <a:xfrm>
            <a:off x="539750" y="1143000"/>
            <a:ext cx="91440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10000"/>
              </a:spcBef>
            </a:pPr>
            <a:r>
              <a:rPr lang="en-US" sz="3600" b="0" dirty="0">
                <a:solidFill>
                  <a:srgbClr val="0033CC"/>
                </a:solidFill>
              </a:rPr>
              <a:t>P </a:t>
            </a:r>
            <a:r>
              <a:rPr lang="en-US" sz="3600" b="0" dirty="0" smtClean="0">
                <a:solidFill>
                  <a:srgbClr val="0033CC"/>
                </a:solidFill>
                <a:sym typeface="Wingdings" pitchFamily="2" charset="2"/>
              </a:rPr>
              <a:t></a:t>
            </a:r>
            <a:r>
              <a:rPr lang="en-US" sz="3600" b="0" dirty="0" smtClean="0">
                <a:solidFill>
                  <a:srgbClr val="0033CC"/>
                </a:solidFill>
              </a:rPr>
              <a:t> </a:t>
            </a:r>
            <a:r>
              <a:rPr lang="en-US" sz="3600" b="0" dirty="0">
                <a:solidFill>
                  <a:srgbClr val="0033CC"/>
                </a:solidFill>
              </a:rPr>
              <a:t>Q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641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33410"/>
            <a:ext cx="7772400" cy="1470025"/>
          </a:xfrm>
        </p:spPr>
        <p:txBody>
          <a:bodyPr/>
          <a:lstStyle/>
          <a:p>
            <a:r>
              <a:rPr lang="en-US" dirty="0" smtClean="0"/>
              <a:t>CSE 473 Logic </a:t>
            </a:r>
            <a:r>
              <a:rPr lang="en-US" dirty="0"/>
              <a:t>in </a:t>
            </a:r>
            <a:r>
              <a:rPr lang="en-US" dirty="0" smtClean="0"/>
              <a:t>AI</a:t>
            </a:r>
            <a:endParaRPr lang="en-US" dirty="0"/>
          </a:p>
        </p:txBody>
      </p:sp>
      <p:sp>
        <p:nvSpPr>
          <p:cNvPr id="958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61930" y="1903435"/>
            <a:ext cx="714333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Dan Weld</a:t>
            </a:r>
          </a:p>
          <a:p>
            <a:r>
              <a:rPr lang="en-US" sz="2400" dirty="0" smtClean="0"/>
              <a:t>(With some slides from </a:t>
            </a:r>
            <a:r>
              <a:rPr lang="en-US" sz="2400" dirty="0" err="1" smtClean="0"/>
              <a:t>Mausam</a:t>
            </a:r>
            <a:r>
              <a:rPr lang="en-US" sz="2400" dirty="0" smtClean="0"/>
              <a:t>, Stuart Russell, Dieter Fox, Henry </a:t>
            </a:r>
            <a:r>
              <a:rPr lang="en-US" sz="2400" dirty="0" err="1" smtClean="0"/>
              <a:t>Kautz</a:t>
            </a:r>
            <a:r>
              <a:rPr lang="en-US" sz="2400" dirty="0" smtClean="0"/>
              <a:t>…)</a:t>
            </a:r>
            <a:endParaRPr lang="en-US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114330" y="4235505"/>
            <a:ext cx="714333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There is nothing so powerful as truth, and often nothing so strange.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	- Daniel Webster (1782-1852) 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0013" cy="9144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Notation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BCFB-EA31-4994-8C23-9E0E4B4F16D4}" type="slidenum">
              <a:rPr lang="en-US"/>
              <a:pPr/>
              <a:t>20</a:t>
            </a:fld>
            <a:endParaRPr lang="en-US"/>
          </a:p>
        </p:txBody>
      </p:sp>
      <p:sp>
        <p:nvSpPr>
          <p:cNvPr id="946180" name="Text Box 4"/>
          <p:cNvSpPr txBox="1">
            <a:spLocks noChangeArrowheads="1"/>
          </p:cNvSpPr>
          <p:nvPr/>
        </p:nvSpPr>
        <p:spPr bwMode="auto">
          <a:xfrm>
            <a:off x="685800" y="1447800"/>
            <a:ext cx="8128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0" dirty="0">
                <a:latin typeface="Times New Roman" charset="0"/>
                <a:sym typeface="Symbol" charset="2"/>
              </a:rPr>
              <a:t></a:t>
            </a:r>
          </a:p>
          <a:p>
            <a:r>
              <a:rPr lang="en-US" sz="4000" b="0" dirty="0">
                <a:latin typeface="Times New Roman" charset="0"/>
                <a:sym typeface="Symbol" charset="2"/>
              </a:rPr>
              <a:t></a:t>
            </a:r>
          </a:p>
          <a:p>
            <a:r>
              <a:rPr lang="en-US" sz="4000" b="0" dirty="0">
                <a:latin typeface="Times New Roman" charset="0"/>
                <a:sym typeface="Symbol" charset="2"/>
              </a:rPr>
              <a:t> </a:t>
            </a:r>
          </a:p>
          <a:p>
            <a:r>
              <a:rPr lang="en-US" sz="4000" b="0" dirty="0">
                <a:latin typeface="Times New Roman" charset="0"/>
                <a:sym typeface="Symbol" charset="2"/>
              </a:rPr>
              <a:t></a:t>
            </a:r>
          </a:p>
          <a:p>
            <a:r>
              <a:rPr lang="en-US" sz="4000" b="0" dirty="0">
                <a:latin typeface="Times New Roman" charset="0"/>
                <a:sym typeface="Symbol" charset="2"/>
              </a:rPr>
              <a:t>=</a:t>
            </a:r>
          </a:p>
        </p:txBody>
      </p:sp>
      <p:sp>
        <p:nvSpPr>
          <p:cNvPr id="946181" name="Rectangle 5"/>
          <p:cNvSpPr>
            <a:spLocks noChangeArrowheads="1"/>
          </p:cNvSpPr>
          <p:nvPr/>
        </p:nvSpPr>
        <p:spPr bwMode="auto">
          <a:xfrm>
            <a:off x="1981200" y="3276600"/>
            <a:ext cx="5562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5000"/>
              </a:lnSpc>
              <a:spcBef>
                <a:spcPct val="10000"/>
              </a:spcBef>
            </a:pPr>
            <a:r>
              <a:rPr lang="en-US" sz="3200">
                <a:solidFill>
                  <a:schemeClr val="bg1"/>
                </a:solidFill>
              </a:rPr>
              <a:t>Inference </a:t>
            </a:r>
          </a:p>
        </p:txBody>
      </p:sp>
      <p:sp>
        <p:nvSpPr>
          <p:cNvPr id="946182" name="Rectangle 6"/>
          <p:cNvSpPr>
            <a:spLocks noChangeArrowheads="1"/>
          </p:cNvSpPr>
          <p:nvPr/>
        </p:nvSpPr>
        <p:spPr bwMode="auto">
          <a:xfrm>
            <a:off x="1905000" y="3810000"/>
            <a:ext cx="5562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5000"/>
              </a:lnSpc>
              <a:spcBef>
                <a:spcPct val="10000"/>
              </a:spcBef>
            </a:pPr>
            <a:r>
              <a:rPr lang="en-US" sz="3200">
                <a:solidFill>
                  <a:schemeClr val="bg1"/>
                </a:solidFill>
              </a:rPr>
              <a:t>Entailment</a:t>
            </a:r>
          </a:p>
        </p:txBody>
      </p:sp>
      <p:sp>
        <p:nvSpPr>
          <p:cNvPr id="946184" name="Rectangle 8"/>
          <p:cNvSpPr>
            <a:spLocks noChangeArrowheads="1"/>
          </p:cNvSpPr>
          <p:nvPr/>
        </p:nvSpPr>
        <p:spPr bwMode="auto">
          <a:xfrm>
            <a:off x="1676400" y="1600200"/>
            <a:ext cx="7064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5000"/>
              </a:lnSpc>
              <a:spcBef>
                <a:spcPct val="10000"/>
              </a:spcBef>
            </a:pPr>
            <a:r>
              <a:rPr lang="en-US" sz="9600">
                <a:solidFill>
                  <a:srgbClr val="FF0000"/>
                </a:solidFill>
              </a:rPr>
              <a:t>} </a:t>
            </a:r>
          </a:p>
        </p:txBody>
      </p:sp>
      <p:sp>
        <p:nvSpPr>
          <p:cNvPr id="946185" name="Text Box 9"/>
          <p:cNvSpPr txBox="1">
            <a:spLocks noChangeArrowheads="1"/>
          </p:cNvSpPr>
          <p:nvPr/>
        </p:nvSpPr>
        <p:spPr bwMode="auto">
          <a:xfrm>
            <a:off x="1960460" y="3368675"/>
            <a:ext cx="7487947" cy="1138773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Proves:  </a:t>
            </a:r>
            <a:r>
              <a:rPr lang="en-US" sz="2000" b="0" dirty="0"/>
              <a:t>S1 |-</a:t>
            </a:r>
            <a:r>
              <a:rPr lang="en-US" sz="2000" b="0" baseline="-25000" dirty="0" err="1" smtClean="0"/>
              <a:t>i</a:t>
            </a:r>
            <a:r>
              <a:rPr lang="en-US" sz="2000" b="0" dirty="0" smtClean="0"/>
              <a:t> </a:t>
            </a:r>
            <a:r>
              <a:rPr lang="en-US" sz="2000" b="0" dirty="0"/>
              <a:t>S2 if</a:t>
            </a:r>
            <a:r>
              <a:rPr lang="en-US" sz="2000" dirty="0"/>
              <a:t> </a:t>
            </a:r>
            <a:r>
              <a:rPr lang="en-US" sz="2000" b="0" dirty="0" smtClean="0"/>
              <a:t>inference  </a:t>
            </a:r>
            <a:r>
              <a:rPr lang="en-US" sz="2000" b="0" dirty="0" err="1" smtClean="0"/>
              <a:t>algo</a:t>
            </a:r>
            <a:r>
              <a:rPr lang="en-US" sz="2000" b="0" dirty="0" smtClean="0"/>
              <a:t>, </a:t>
            </a:r>
            <a:r>
              <a:rPr lang="en-US" sz="2000" b="0" dirty="0" err="1" smtClean="0"/>
              <a:t>i</a:t>
            </a:r>
            <a:r>
              <a:rPr lang="en-US" sz="2000" b="0" dirty="0" smtClean="0"/>
              <a:t>, </a:t>
            </a:r>
            <a:r>
              <a:rPr lang="en-US" sz="2000" b="0" dirty="0"/>
              <a:t>says `S2’ from S1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Entails:  </a:t>
            </a:r>
            <a:r>
              <a:rPr lang="en-US" sz="2000" b="0" dirty="0"/>
              <a:t>S1 |= S2 if wherever S1 is true S2 is also true</a:t>
            </a:r>
          </a:p>
        </p:txBody>
      </p:sp>
      <p:sp>
        <p:nvSpPr>
          <p:cNvPr id="946187" name="Rectangle 11"/>
          <p:cNvSpPr>
            <a:spLocks noChangeArrowheads="1"/>
          </p:cNvSpPr>
          <p:nvPr/>
        </p:nvSpPr>
        <p:spPr bwMode="auto">
          <a:xfrm>
            <a:off x="2590800" y="2209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5000"/>
              </a:lnSpc>
              <a:spcBef>
                <a:spcPct val="10000"/>
              </a:spcBef>
            </a:pPr>
            <a:r>
              <a:rPr lang="en-US" sz="3200">
                <a:solidFill>
                  <a:srgbClr val="FF0000"/>
                </a:solidFill>
              </a:rPr>
              <a:t>Implication </a:t>
            </a:r>
            <a:r>
              <a:rPr lang="en-US" sz="3200" b="0"/>
              <a:t>(syntactic symbol)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6184" grpId="0"/>
      <p:bldP spid="946185" grpId="0"/>
      <p:bldP spid="946187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0013" cy="9144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Notation</a:t>
            </a:r>
          </a:p>
        </p:txBody>
      </p:sp>
      <p:sp>
        <p:nvSpPr>
          <p:cNvPr id="94617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4800600"/>
            <a:ext cx="2774950" cy="1601788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75000"/>
              </a:lnSpc>
            </a:pPr>
            <a:r>
              <a:rPr lang="en-US" sz="3600" b="1" dirty="0"/>
              <a:t>Sound</a:t>
            </a:r>
          </a:p>
          <a:p>
            <a:pPr lvl="1">
              <a:lnSpc>
                <a:spcPct val="75000"/>
              </a:lnSpc>
            </a:pPr>
            <a:endParaRPr lang="en-US" sz="3200" b="1" dirty="0"/>
          </a:p>
          <a:p>
            <a:pPr>
              <a:lnSpc>
                <a:spcPct val="75000"/>
              </a:lnSpc>
            </a:pPr>
            <a:r>
              <a:rPr lang="en-US" sz="3600" b="1" dirty="0"/>
              <a:t>Complete</a:t>
            </a:r>
            <a:r>
              <a:rPr lang="en-US" sz="1200" b="1" dirty="0"/>
              <a:t>	 </a:t>
            </a:r>
            <a:r>
              <a:rPr lang="en-US" sz="2000" dirty="0">
                <a:solidFill>
                  <a:schemeClr val="bg1"/>
                </a:solidFill>
                <a:sym typeface="Symbol" charset="2"/>
              </a:rPr>
              <a:t>=</a:t>
            </a:r>
            <a:r>
              <a:rPr lang="en-US" sz="1200" b="1" dirty="0">
                <a:solidFill>
                  <a:schemeClr val="bg1"/>
                </a:solidFill>
              </a:rPr>
              <a:t>  implies </a:t>
            </a:r>
            <a:r>
              <a:rPr lang="en-US" sz="2000" dirty="0">
                <a:solidFill>
                  <a:schemeClr val="bg1"/>
                </a:solidFill>
                <a:sym typeface="Symbol" charset="2"/>
              </a:rPr>
              <a:t></a:t>
            </a:r>
            <a:r>
              <a:rPr lang="en-US" sz="1200" b="1" dirty="0"/>
              <a:t> </a:t>
            </a: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BCFB-EA31-4994-8C23-9E0E4B4F16D4}" type="slidenum">
              <a:rPr lang="en-US"/>
              <a:pPr/>
              <a:t>21</a:t>
            </a:fld>
            <a:endParaRPr lang="en-US"/>
          </a:p>
        </p:txBody>
      </p:sp>
      <p:sp>
        <p:nvSpPr>
          <p:cNvPr id="946180" name="Text Box 4"/>
          <p:cNvSpPr txBox="1">
            <a:spLocks noChangeArrowheads="1"/>
          </p:cNvSpPr>
          <p:nvPr/>
        </p:nvSpPr>
        <p:spPr bwMode="auto">
          <a:xfrm>
            <a:off x="685800" y="1447800"/>
            <a:ext cx="8128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0" dirty="0">
                <a:latin typeface="Times New Roman" charset="0"/>
                <a:sym typeface="Symbol" charset="2"/>
              </a:rPr>
              <a:t></a:t>
            </a:r>
          </a:p>
          <a:p>
            <a:r>
              <a:rPr lang="en-US" sz="4000" b="0" dirty="0">
                <a:latin typeface="Times New Roman" charset="0"/>
                <a:sym typeface="Symbol" charset="2"/>
              </a:rPr>
              <a:t></a:t>
            </a:r>
          </a:p>
          <a:p>
            <a:r>
              <a:rPr lang="en-US" sz="4000" b="0" dirty="0">
                <a:latin typeface="Times New Roman" charset="0"/>
                <a:sym typeface="Symbol" charset="2"/>
              </a:rPr>
              <a:t> </a:t>
            </a:r>
          </a:p>
          <a:p>
            <a:r>
              <a:rPr lang="en-US" sz="4000" b="0" dirty="0">
                <a:latin typeface="Times New Roman" charset="0"/>
                <a:sym typeface="Symbol" charset="2"/>
              </a:rPr>
              <a:t></a:t>
            </a:r>
          </a:p>
          <a:p>
            <a:r>
              <a:rPr lang="en-US" sz="4000" b="0" dirty="0">
                <a:latin typeface="Times New Roman" charset="0"/>
                <a:sym typeface="Symbol" charset="2"/>
              </a:rPr>
              <a:t>=</a:t>
            </a:r>
          </a:p>
        </p:txBody>
      </p:sp>
      <p:sp>
        <p:nvSpPr>
          <p:cNvPr id="946181" name="Rectangle 5"/>
          <p:cNvSpPr>
            <a:spLocks noChangeArrowheads="1"/>
          </p:cNvSpPr>
          <p:nvPr/>
        </p:nvSpPr>
        <p:spPr bwMode="auto">
          <a:xfrm>
            <a:off x="1981200" y="3276600"/>
            <a:ext cx="5562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5000"/>
              </a:lnSpc>
              <a:spcBef>
                <a:spcPct val="10000"/>
              </a:spcBef>
            </a:pPr>
            <a:r>
              <a:rPr lang="en-US" sz="3200">
                <a:solidFill>
                  <a:schemeClr val="bg1"/>
                </a:solidFill>
              </a:rPr>
              <a:t>Inference </a:t>
            </a:r>
          </a:p>
        </p:txBody>
      </p:sp>
      <p:sp>
        <p:nvSpPr>
          <p:cNvPr id="946182" name="Rectangle 6"/>
          <p:cNvSpPr>
            <a:spLocks noChangeArrowheads="1"/>
          </p:cNvSpPr>
          <p:nvPr/>
        </p:nvSpPr>
        <p:spPr bwMode="auto">
          <a:xfrm>
            <a:off x="1905000" y="3810000"/>
            <a:ext cx="5562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5000"/>
              </a:lnSpc>
              <a:spcBef>
                <a:spcPct val="10000"/>
              </a:spcBef>
            </a:pPr>
            <a:r>
              <a:rPr lang="en-US" sz="3200">
                <a:solidFill>
                  <a:schemeClr val="bg1"/>
                </a:solidFill>
              </a:rPr>
              <a:t>Entailment</a:t>
            </a:r>
          </a:p>
        </p:txBody>
      </p:sp>
      <p:sp>
        <p:nvSpPr>
          <p:cNvPr id="946184" name="Rectangle 8"/>
          <p:cNvSpPr>
            <a:spLocks noChangeArrowheads="1"/>
          </p:cNvSpPr>
          <p:nvPr/>
        </p:nvSpPr>
        <p:spPr bwMode="auto">
          <a:xfrm>
            <a:off x="1676400" y="1600200"/>
            <a:ext cx="7064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5000"/>
              </a:lnSpc>
              <a:spcBef>
                <a:spcPct val="10000"/>
              </a:spcBef>
            </a:pPr>
            <a:r>
              <a:rPr lang="en-US" sz="9600">
                <a:solidFill>
                  <a:srgbClr val="FF0000"/>
                </a:solidFill>
              </a:rPr>
              <a:t>} </a:t>
            </a:r>
          </a:p>
        </p:txBody>
      </p:sp>
      <p:sp>
        <p:nvSpPr>
          <p:cNvPr id="946185" name="Text Box 9"/>
          <p:cNvSpPr txBox="1">
            <a:spLocks noChangeArrowheads="1"/>
          </p:cNvSpPr>
          <p:nvPr/>
        </p:nvSpPr>
        <p:spPr bwMode="auto">
          <a:xfrm>
            <a:off x="1960460" y="3368675"/>
            <a:ext cx="7487947" cy="1138773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Proves:  </a:t>
            </a:r>
            <a:r>
              <a:rPr lang="en-US" sz="2000" b="0" dirty="0"/>
              <a:t>S1 |-</a:t>
            </a:r>
            <a:r>
              <a:rPr lang="en-US" sz="2000" b="0" baseline="-25000" dirty="0" err="1" smtClean="0"/>
              <a:t>i</a:t>
            </a:r>
            <a:r>
              <a:rPr lang="en-US" sz="2000" b="0" dirty="0" smtClean="0"/>
              <a:t> </a:t>
            </a:r>
            <a:r>
              <a:rPr lang="en-US" sz="2000" b="0" dirty="0"/>
              <a:t>S2 if</a:t>
            </a:r>
            <a:r>
              <a:rPr lang="en-US" sz="2000" dirty="0"/>
              <a:t> </a:t>
            </a:r>
            <a:r>
              <a:rPr lang="en-US" sz="2000" b="0" dirty="0" smtClean="0"/>
              <a:t>inference  </a:t>
            </a:r>
            <a:r>
              <a:rPr lang="en-US" sz="2000" b="0" dirty="0" err="1" smtClean="0"/>
              <a:t>algo</a:t>
            </a:r>
            <a:r>
              <a:rPr lang="en-US" sz="2000" b="0" dirty="0" smtClean="0"/>
              <a:t>, </a:t>
            </a:r>
            <a:r>
              <a:rPr lang="en-US" sz="2000" b="0" dirty="0" err="1" smtClean="0"/>
              <a:t>i</a:t>
            </a:r>
            <a:r>
              <a:rPr lang="en-US" sz="2000" b="0" dirty="0" smtClean="0"/>
              <a:t>, </a:t>
            </a:r>
            <a:r>
              <a:rPr lang="en-US" sz="2000" b="0" dirty="0"/>
              <a:t>says `S2’ from S1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Entails:  </a:t>
            </a:r>
            <a:r>
              <a:rPr lang="en-US" sz="2000" b="0" dirty="0"/>
              <a:t>S1 |= S2 if wherever S1 is true S2 is also true</a:t>
            </a:r>
          </a:p>
        </p:txBody>
      </p:sp>
      <p:sp>
        <p:nvSpPr>
          <p:cNvPr id="946186" name="Text Box 10"/>
          <p:cNvSpPr txBox="1">
            <a:spLocks noChangeArrowheads="1"/>
          </p:cNvSpPr>
          <p:nvPr/>
        </p:nvSpPr>
        <p:spPr bwMode="auto">
          <a:xfrm>
            <a:off x="3689350" y="4695825"/>
            <a:ext cx="1914307" cy="2062103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accent2"/>
                </a:solidFill>
                <a:sym typeface="Symbol" charset="2"/>
              </a:rPr>
              <a:t> </a:t>
            </a:r>
            <a:r>
              <a:rPr lang="en-US" sz="3200" dirty="0" smtClean="0">
                <a:solidFill>
                  <a:schemeClr val="accent2"/>
                </a:solidFill>
                <a:sym typeface="Symbol" charset="2"/>
              </a:rPr>
              <a:t> </a:t>
            </a:r>
            <a:r>
              <a:rPr lang="en-US" sz="3200" dirty="0">
                <a:solidFill>
                  <a:schemeClr val="accent2"/>
                </a:solidFill>
                <a:sym typeface="Symbol" charset="2"/>
              </a:rPr>
              <a:t>=</a:t>
            </a:r>
          </a:p>
          <a:p>
            <a:r>
              <a:rPr lang="en-US" sz="3200" dirty="0">
                <a:solidFill>
                  <a:schemeClr val="accent2"/>
                </a:solidFill>
                <a:sym typeface="Symbol" charset="2"/>
              </a:rPr>
              <a:t> </a:t>
            </a:r>
          </a:p>
          <a:p>
            <a:r>
              <a:rPr lang="en-US" sz="3200" dirty="0">
                <a:solidFill>
                  <a:schemeClr val="accent2"/>
                </a:solidFill>
                <a:sym typeface="Symbol" charset="2"/>
              </a:rPr>
              <a:t>= </a:t>
            </a:r>
            <a:r>
              <a:rPr lang="en-US" sz="3200" dirty="0" smtClean="0">
                <a:solidFill>
                  <a:schemeClr val="accent2"/>
                </a:solidFill>
                <a:sym typeface="Symbol" charset="2"/>
              </a:rPr>
              <a:t> </a:t>
            </a:r>
            <a:r>
              <a:rPr lang="en-US" sz="3200" dirty="0">
                <a:solidFill>
                  <a:schemeClr val="accent2"/>
                </a:solidFill>
                <a:sym typeface="Symbol" charset="2"/>
              </a:rPr>
              <a:t> </a:t>
            </a:r>
          </a:p>
          <a:p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946187" name="Rectangle 11"/>
          <p:cNvSpPr>
            <a:spLocks noChangeArrowheads="1"/>
          </p:cNvSpPr>
          <p:nvPr/>
        </p:nvSpPr>
        <p:spPr bwMode="auto">
          <a:xfrm>
            <a:off x="2590800" y="2209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5000"/>
              </a:lnSpc>
              <a:spcBef>
                <a:spcPct val="10000"/>
              </a:spcBef>
            </a:pPr>
            <a:r>
              <a:rPr lang="en-US" sz="3200">
                <a:solidFill>
                  <a:srgbClr val="FF0000"/>
                </a:solidFill>
              </a:rPr>
              <a:t>Implication </a:t>
            </a:r>
            <a:r>
              <a:rPr lang="en-US" sz="3200" b="0"/>
              <a:t>(syntactic symbol)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6179" grpId="0" build="p"/>
      <p:bldP spid="946184" grpId="0"/>
      <p:bldP spid="946185" grpId="0"/>
      <p:bldP spid="946186" grpId="0"/>
      <p:bldP spid="94618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77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16027"/>
            <a:ext cx="9144000" cy="931863"/>
          </a:xfrm>
        </p:spPr>
        <p:txBody>
          <a:bodyPr/>
          <a:lstStyle/>
          <a:p>
            <a:r>
              <a:rPr lang="en-US" dirty="0"/>
              <a:t>Resolution</a:t>
            </a:r>
          </a:p>
        </p:txBody>
      </p:sp>
      <p:sp>
        <p:nvSpPr>
          <p:cNvPr id="2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76E6-1077-4931-AD89-E4A6C2547E87}" type="slidenum">
              <a:rPr lang="en-US"/>
              <a:pPr/>
              <a:t>22</a:t>
            </a:fld>
            <a:endParaRPr lang="en-US"/>
          </a:p>
        </p:txBody>
      </p:sp>
      <p:sp>
        <p:nvSpPr>
          <p:cNvPr id="971778" name="Rectangle 2"/>
          <p:cNvSpPr>
            <a:spLocks noChangeArrowheads="1"/>
          </p:cNvSpPr>
          <p:nvPr/>
        </p:nvSpPr>
        <p:spPr bwMode="auto">
          <a:xfrm>
            <a:off x="77788" y="625435"/>
            <a:ext cx="9066212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5000"/>
              </a:lnSpc>
              <a:spcBef>
                <a:spcPct val="10000"/>
              </a:spcBef>
            </a:pPr>
            <a:endParaRPr lang="en-US" sz="2800" b="0" i="1" dirty="0" smtClean="0">
              <a:solidFill>
                <a:srgbClr val="0033CC"/>
              </a:solidFill>
            </a:endParaRPr>
          </a:p>
          <a:p>
            <a:pPr marL="342900" indent="-342900">
              <a:lnSpc>
                <a:spcPct val="95000"/>
              </a:lnSpc>
              <a:spcBef>
                <a:spcPct val="10000"/>
              </a:spcBef>
            </a:pPr>
            <a:r>
              <a:rPr lang="en-US" sz="2800" b="0" i="1" dirty="0" smtClean="0">
                <a:solidFill>
                  <a:srgbClr val="0033CC"/>
                </a:solidFill>
              </a:rPr>
              <a:t>If </a:t>
            </a:r>
            <a:r>
              <a:rPr lang="en-US" sz="2800" b="0" i="1" dirty="0">
                <a:solidFill>
                  <a:srgbClr val="0033CC"/>
                </a:solidFill>
              </a:rPr>
              <a:t>the unicorn is mythical, then it is immortal, but if it is not mythical, it is a </a:t>
            </a:r>
            <a:r>
              <a:rPr lang="en-US" sz="2800" b="0" i="1" dirty="0" smtClean="0">
                <a:solidFill>
                  <a:srgbClr val="0033CC"/>
                </a:solidFill>
              </a:rPr>
              <a:t>reptile.  </a:t>
            </a:r>
            <a:r>
              <a:rPr lang="en-US" sz="2800" b="0" i="1" dirty="0">
                <a:solidFill>
                  <a:srgbClr val="0033CC"/>
                </a:solidFill>
              </a:rPr>
              <a:t>If the unicorn is either immortal or a </a:t>
            </a:r>
            <a:r>
              <a:rPr lang="en-US" sz="2800" b="0" i="1" dirty="0" smtClean="0">
                <a:solidFill>
                  <a:srgbClr val="0033CC"/>
                </a:solidFill>
              </a:rPr>
              <a:t>reptile, </a:t>
            </a:r>
            <a:r>
              <a:rPr lang="en-US" sz="2800" b="0" i="1" dirty="0">
                <a:solidFill>
                  <a:srgbClr val="0033CC"/>
                </a:solidFill>
              </a:rPr>
              <a:t>then it is horned.</a:t>
            </a:r>
          </a:p>
          <a:p>
            <a:pPr marL="742950" lvl="1" indent="-285750">
              <a:lnSpc>
                <a:spcPct val="95000"/>
              </a:lnSpc>
              <a:spcBef>
                <a:spcPct val="10000"/>
              </a:spcBef>
            </a:pPr>
            <a:endParaRPr lang="en-US" sz="2800" dirty="0"/>
          </a:p>
        </p:txBody>
      </p:sp>
      <p:sp>
        <p:nvSpPr>
          <p:cNvPr id="971780" name="Rectangle 4"/>
          <p:cNvSpPr>
            <a:spLocks noChangeArrowheads="1"/>
          </p:cNvSpPr>
          <p:nvPr/>
        </p:nvSpPr>
        <p:spPr bwMode="auto">
          <a:xfrm>
            <a:off x="3821113" y="3273425"/>
            <a:ext cx="12652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(</a:t>
            </a:r>
            <a:r>
              <a:rPr lang="en-US" sz="2000" dirty="0">
                <a:latin typeface="Arial" charset="0"/>
                <a:sym typeface="Symbol" charset="2"/>
              </a:rPr>
              <a:t>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  <a:sym typeface="Symbol" charset="2"/>
              </a:rPr>
              <a:t>R </a:t>
            </a:r>
            <a:r>
              <a:rPr lang="en-US" sz="2000" dirty="0">
                <a:latin typeface="Arial" charset="0"/>
                <a:sym typeface="Symbol" charset="2"/>
              </a:rPr>
              <a:t> H)</a:t>
            </a:r>
          </a:p>
        </p:txBody>
      </p:sp>
      <p:sp>
        <p:nvSpPr>
          <p:cNvPr id="971781" name="Rectangle 5"/>
          <p:cNvSpPr>
            <a:spLocks noChangeArrowheads="1"/>
          </p:cNvSpPr>
          <p:nvPr/>
        </p:nvSpPr>
        <p:spPr bwMode="auto">
          <a:xfrm>
            <a:off x="3451544" y="4017963"/>
            <a:ext cx="105028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(</a:t>
            </a:r>
            <a:r>
              <a:rPr lang="en-US" sz="2000" dirty="0">
                <a:latin typeface="Arial" charset="0"/>
                <a:sym typeface="Symbol" charset="2"/>
              </a:rPr>
              <a:t>M  </a:t>
            </a:r>
            <a:r>
              <a:rPr lang="en-US" sz="2000" dirty="0" smtClean="0">
                <a:latin typeface="Arial" charset="0"/>
                <a:sym typeface="Symbol" charset="2"/>
              </a:rPr>
              <a:t>R)</a:t>
            </a:r>
            <a:endParaRPr lang="en-US" sz="2000" dirty="0">
              <a:latin typeface="Arial" charset="0"/>
              <a:sym typeface="Symbol" charset="2"/>
            </a:endParaRPr>
          </a:p>
        </p:txBody>
      </p:sp>
      <p:sp>
        <p:nvSpPr>
          <p:cNvPr id="971783" name="Rectangle 7"/>
          <p:cNvSpPr>
            <a:spLocks noChangeArrowheads="1"/>
          </p:cNvSpPr>
          <p:nvPr/>
        </p:nvSpPr>
        <p:spPr bwMode="auto">
          <a:xfrm>
            <a:off x="7004050" y="3273425"/>
            <a:ext cx="10810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Arial" charset="0"/>
              </a:rPr>
              <a:t>(</a:t>
            </a:r>
            <a:r>
              <a:rPr lang="en-US" sz="2000">
                <a:latin typeface="Arial" charset="0"/>
                <a:sym typeface="Symbol" charset="2"/>
              </a:rPr>
              <a:t></a:t>
            </a:r>
            <a:r>
              <a:rPr lang="en-US" sz="2000">
                <a:latin typeface="Arial" charset="0"/>
              </a:rPr>
              <a:t>I</a:t>
            </a:r>
            <a:r>
              <a:rPr lang="en-US" sz="2000">
                <a:latin typeface="Arial" charset="0"/>
                <a:sym typeface="Symbol" charset="2"/>
              </a:rPr>
              <a:t>  H)</a:t>
            </a:r>
          </a:p>
        </p:txBody>
      </p:sp>
      <p:sp>
        <p:nvSpPr>
          <p:cNvPr id="971785" name="Rectangle 9"/>
          <p:cNvSpPr>
            <a:spLocks noChangeArrowheads="1"/>
          </p:cNvSpPr>
          <p:nvPr/>
        </p:nvSpPr>
        <p:spPr bwMode="auto">
          <a:xfrm>
            <a:off x="7240588" y="4130675"/>
            <a:ext cx="11779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Arial" charset="0"/>
              </a:rPr>
              <a:t>(</a:t>
            </a:r>
            <a:r>
              <a:rPr lang="en-US" sz="2000">
                <a:latin typeface="Arial" charset="0"/>
                <a:sym typeface="Symbol" charset="2"/>
              </a:rPr>
              <a:t></a:t>
            </a:r>
            <a:r>
              <a:rPr lang="en-US" sz="2000">
                <a:latin typeface="Arial" charset="0"/>
              </a:rPr>
              <a:t> </a:t>
            </a:r>
            <a:r>
              <a:rPr lang="en-US" sz="2000">
                <a:latin typeface="Arial" charset="0"/>
                <a:sym typeface="Symbol" charset="2"/>
              </a:rPr>
              <a:t>M  I)</a:t>
            </a:r>
          </a:p>
        </p:txBody>
      </p:sp>
      <p:sp>
        <p:nvSpPr>
          <p:cNvPr id="971800" name="Text Box 24"/>
          <p:cNvSpPr txBox="1">
            <a:spLocks noChangeArrowheads="1"/>
          </p:cNvSpPr>
          <p:nvPr/>
        </p:nvSpPr>
        <p:spPr bwMode="auto">
          <a:xfrm>
            <a:off x="293688" y="3478213"/>
            <a:ext cx="2446337" cy="2654300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800" dirty="0">
              <a:solidFill>
                <a:srgbClr val="0033CC"/>
              </a:solidFill>
            </a:endParaRPr>
          </a:p>
          <a:p>
            <a:r>
              <a:rPr lang="en-US" sz="2800" dirty="0">
                <a:solidFill>
                  <a:srgbClr val="0033CC"/>
                </a:solidFill>
              </a:rPr>
              <a:t>M = mythical</a:t>
            </a:r>
          </a:p>
          <a:p>
            <a:r>
              <a:rPr lang="en-US" sz="2800" dirty="0">
                <a:solidFill>
                  <a:srgbClr val="0033CC"/>
                </a:solidFill>
              </a:rPr>
              <a:t>I = immortal</a:t>
            </a:r>
          </a:p>
          <a:p>
            <a:r>
              <a:rPr lang="en-US" sz="2800" dirty="0" smtClean="0">
                <a:solidFill>
                  <a:srgbClr val="0033CC"/>
                </a:solidFill>
              </a:rPr>
              <a:t>R </a:t>
            </a:r>
            <a:r>
              <a:rPr lang="en-US" sz="2800" dirty="0">
                <a:solidFill>
                  <a:srgbClr val="0033CC"/>
                </a:solidFill>
              </a:rPr>
              <a:t>= </a:t>
            </a:r>
            <a:r>
              <a:rPr lang="en-US" sz="2800" dirty="0" smtClean="0">
                <a:solidFill>
                  <a:srgbClr val="0033CC"/>
                </a:solidFill>
              </a:rPr>
              <a:t>reptile</a:t>
            </a:r>
            <a:endParaRPr lang="en-US" sz="2800" dirty="0">
              <a:solidFill>
                <a:srgbClr val="0033CC"/>
              </a:solidFill>
            </a:endParaRPr>
          </a:p>
          <a:p>
            <a:r>
              <a:rPr lang="en-US" sz="2800" dirty="0">
                <a:solidFill>
                  <a:srgbClr val="0033CC"/>
                </a:solidFill>
              </a:rPr>
              <a:t>H = horned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1780" grpId="0"/>
      <p:bldP spid="971781" grpId="0"/>
      <p:bldP spid="971783" grpId="0"/>
      <p:bldP spid="971785" grpId="0"/>
      <p:bldP spid="97180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93763"/>
          </a:xfrm>
        </p:spPr>
        <p:txBody>
          <a:bodyPr/>
          <a:lstStyle/>
          <a:p>
            <a:r>
              <a:rPr lang="en-US"/>
              <a:t>Prop. Logic: </a:t>
            </a:r>
            <a:r>
              <a:rPr lang="en-US" b="1"/>
              <a:t>Knowledge Engr</a:t>
            </a:r>
          </a:p>
        </p:txBody>
      </p:sp>
      <p:sp>
        <p:nvSpPr>
          <p:cNvPr id="949251" name="Rectangle 3"/>
          <p:cNvSpPr>
            <a:spLocks noGrp="1" noChangeArrowheads="1"/>
          </p:cNvSpPr>
          <p:nvPr>
            <p:ph idx="1"/>
          </p:nvPr>
        </p:nvSpPr>
        <p:spPr>
          <a:xfrm>
            <a:off x="0" y="3087688"/>
            <a:ext cx="4495800" cy="9906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>
                <a:solidFill>
                  <a:srgbClr val="0000FF"/>
                </a:solidFill>
              </a:rPr>
              <a:t>1. Choose Vocabulary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6EAE4-8EBA-464C-BD25-E7F1C04D1468}" type="slidenum">
              <a:rPr lang="en-US"/>
              <a:pPr/>
              <a:t>23</a:t>
            </a:fld>
            <a:endParaRPr lang="en-US"/>
          </a:p>
        </p:txBody>
      </p:sp>
      <p:sp>
        <p:nvSpPr>
          <p:cNvPr id="949252" name="Text Box 4"/>
          <p:cNvSpPr txBox="1">
            <a:spLocks noChangeArrowheads="1"/>
          </p:cNvSpPr>
          <p:nvPr/>
        </p:nvSpPr>
        <p:spPr bwMode="auto">
          <a:xfrm>
            <a:off x="76200" y="893763"/>
            <a:ext cx="6396038" cy="1917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1)  One of the women is a biology major</a:t>
            </a:r>
          </a:p>
          <a:p>
            <a:r>
              <a:rPr lang="en-US" b="0"/>
              <a:t>2)  Lisa is not next to Dave in the ranking</a:t>
            </a:r>
          </a:p>
          <a:p>
            <a:r>
              <a:rPr lang="en-US" b="0"/>
              <a:t>3)  Dave is immediately ahead of Jim</a:t>
            </a:r>
          </a:p>
          <a:p>
            <a:r>
              <a:rPr lang="en-US" b="0"/>
              <a:t>4)  Jim is immediately ahead of a bio major </a:t>
            </a:r>
          </a:p>
          <a:p>
            <a:r>
              <a:rPr lang="en-US" b="0"/>
              <a:t>5)  Mary or Lisa is ranked first</a:t>
            </a:r>
          </a:p>
        </p:txBody>
      </p:sp>
      <p:sp>
        <p:nvSpPr>
          <p:cNvPr id="949253" name="Rectangle 5"/>
          <p:cNvSpPr>
            <a:spLocks noChangeArrowheads="1"/>
          </p:cNvSpPr>
          <p:nvPr/>
        </p:nvSpPr>
        <p:spPr bwMode="auto">
          <a:xfrm>
            <a:off x="0" y="762000"/>
            <a:ext cx="6338888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9254" name="Text Box 6"/>
          <p:cNvSpPr txBox="1">
            <a:spLocks noChangeArrowheads="1"/>
          </p:cNvSpPr>
          <p:nvPr/>
        </p:nvSpPr>
        <p:spPr bwMode="auto">
          <a:xfrm>
            <a:off x="3725863" y="3074988"/>
            <a:ext cx="49799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/>
              <a:t>Universe: Lisa, Dave, Jim, Mary</a:t>
            </a:r>
          </a:p>
          <a:p>
            <a:r>
              <a:rPr lang="en-US" sz="2000" b="0"/>
              <a:t>LD = “Lisa is immediately ahead of Dave”</a:t>
            </a:r>
          </a:p>
          <a:p>
            <a:r>
              <a:rPr lang="en-US" sz="2000" b="0"/>
              <a:t>D   = “Dave is a Bio Major”</a:t>
            </a:r>
          </a:p>
        </p:txBody>
      </p:sp>
      <p:sp>
        <p:nvSpPr>
          <p:cNvPr id="949255" name="Rectangle 7"/>
          <p:cNvSpPr>
            <a:spLocks noChangeArrowheads="1"/>
          </p:cNvSpPr>
          <p:nvPr/>
        </p:nvSpPr>
        <p:spPr bwMode="auto">
          <a:xfrm>
            <a:off x="0" y="40894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5000"/>
              </a:lnSpc>
              <a:spcBef>
                <a:spcPct val="10000"/>
              </a:spcBef>
            </a:pPr>
            <a:r>
              <a:rPr lang="en-US" sz="2800" b="0">
                <a:solidFill>
                  <a:srgbClr val="0000FF"/>
                </a:solidFill>
              </a:rPr>
              <a:t>2. Choose initial sentences (wffs)</a:t>
            </a:r>
            <a:endParaRPr lang="en-US" sz="3200" b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9254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04260"/>
            <a:ext cx="8229600" cy="1143000"/>
          </a:xfrm>
        </p:spPr>
        <p:txBody>
          <a:bodyPr/>
          <a:lstStyle/>
          <a:p>
            <a:r>
              <a:rPr lang="en-US" dirty="0"/>
              <a:t>Reasoning Tasks</a:t>
            </a:r>
          </a:p>
        </p:txBody>
      </p:sp>
      <p:sp>
        <p:nvSpPr>
          <p:cNvPr id="921603" name="Rectangle 3"/>
          <p:cNvSpPr>
            <a:spLocks noGrp="1" noChangeArrowheads="1"/>
          </p:cNvSpPr>
          <p:nvPr>
            <p:ph idx="1"/>
          </p:nvPr>
        </p:nvSpPr>
        <p:spPr>
          <a:xfrm>
            <a:off x="0" y="779463"/>
            <a:ext cx="8912225" cy="4378325"/>
          </a:xfrm>
        </p:spPr>
        <p:txBody>
          <a:bodyPr/>
          <a:lstStyle/>
          <a:p>
            <a:pPr marL="457200" indent="-457200"/>
            <a:r>
              <a:rPr lang="en-US" sz="2800" dirty="0">
                <a:solidFill>
                  <a:schemeClr val="accent2"/>
                </a:solidFill>
              </a:rPr>
              <a:t>Model finding</a:t>
            </a:r>
          </a:p>
          <a:p>
            <a:pPr marL="1146175" lvl="1" indent="-457200">
              <a:buFontTx/>
              <a:buNone/>
            </a:pPr>
            <a:r>
              <a:rPr lang="en-US" sz="2400" dirty="0"/>
              <a:t>KB = background knowledge</a:t>
            </a:r>
          </a:p>
          <a:p>
            <a:pPr marL="1146175" lvl="1" indent="-457200">
              <a:buFontTx/>
              <a:buNone/>
            </a:pPr>
            <a:r>
              <a:rPr lang="en-US" sz="2400" dirty="0"/>
              <a:t>S = description of problem</a:t>
            </a:r>
          </a:p>
          <a:p>
            <a:pPr marL="1146175" lvl="1" indent="-457200">
              <a:buFontTx/>
              <a:buNone/>
            </a:pPr>
            <a:r>
              <a:rPr lang="en-US" sz="2400" dirty="0"/>
              <a:t>Show (KB </a:t>
            </a:r>
            <a:r>
              <a:rPr lang="en-US" sz="2400" dirty="0">
                <a:sym typeface="Symbol" charset="2"/>
              </a:rPr>
              <a:t></a:t>
            </a:r>
            <a:r>
              <a:rPr lang="en-US" sz="2400" dirty="0"/>
              <a:t> S) is </a:t>
            </a:r>
            <a:r>
              <a:rPr lang="en-US" sz="2400" dirty="0" err="1"/>
              <a:t>satisfiable</a:t>
            </a:r>
            <a:endParaRPr lang="en-US" sz="2400" dirty="0"/>
          </a:p>
          <a:p>
            <a:pPr marL="1146175" lvl="1" indent="-457200">
              <a:buFontTx/>
              <a:buNone/>
            </a:pPr>
            <a:r>
              <a:rPr lang="en-US" sz="2400" dirty="0"/>
              <a:t>A kind of </a:t>
            </a:r>
            <a:r>
              <a:rPr lang="en-US" sz="2400" dirty="0">
                <a:solidFill>
                  <a:srgbClr val="9900CC"/>
                </a:solidFill>
              </a:rPr>
              <a:t>constraint satisfaction</a:t>
            </a:r>
          </a:p>
          <a:p>
            <a:pPr marL="457200" indent="-457200"/>
            <a:r>
              <a:rPr lang="en-US" sz="2800" dirty="0">
                <a:solidFill>
                  <a:schemeClr val="accent2"/>
                </a:solidFill>
              </a:rPr>
              <a:t>Deduction</a:t>
            </a:r>
          </a:p>
          <a:p>
            <a:pPr marL="1146175" lvl="1" indent="-457200">
              <a:buFontTx/>
              <a:buNone/>
            </a:pPr>
            <a:r>
              <a:rPr lang="en-US" sz="2400" dirty="0"/>
              <a:t>S = question</a:t>
            </a:r>
          </a:p>
          <a:p>
            <a:pPr marL="1146175" lvl="1" indent="-457200">
              <a:buFontTx/>
              <a:buNone/>
            </a:pPr>
            <a:r>
              <a:rPr lang="en-US" sz="2400" dirty="0"/>
              <a:t>Prove that KB </a:t>
            </a:r>
            <a:r>
              <a:rPr lang="en-US" sz="3200" dirty="0" smtClean="0">
                <a:sym typeface="Euclid Math One" pitchFamily="18" charset="2"/>
              </a:rPr>
              <a:t>|=</a:t>
            </a:r>
            <a:r>
              <a:rPr lang="en-US" sz="2400" dirty="0" smtClean="0"/>
              <a:t> </a:t>
            </a:r>
            <a:r>
              <a:rPr lang="en-US" sz="2400" dirty="0"/>
              <a:t>S</a:t>
            </a:r>
          </a:p>
          <a:p>
            <a:pPr marL="1146175" lvl="1" indent="-457200">
              <a:buFontTx/>
              <a:buNone/>
            </a:pPr>
            <a:r>
              <a:rPr lang="en-US" sz="2400" dirty="0"/>
              <a:t>Two approaches:</a:t>
            </a:r>
            <a:endParaRPr lang="en-US" sz="200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43F77-F422-4562-BD3C-CCED6F213117}" type="slidenum">
              <a:rPr lang="en-US"/>
              <a:pPr/>
              <a:t>24</a:t>
            </a:fld>
            <a:endParaRPr lang="en-US"/>
          </a:p>
        </p:txBody>
      </p:sp>
      <p:sp>
        <p:nvSpPr>
          <p:cNvPr id="921605" name="Rectangle 5"/>
          <p:cNvSpPr>
            <a:spLocks noChangeArrowheads="1"/>
          </p:cNvSpPr>
          <p:nvPr/>
        </p:nvSpPr>
        <p:spPr bwMode="auto">
          <a:xfrm>
            <a:off x="270640" y="5023406"/>
            <a:ext cx="8873360" cy="978729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371600" lvl="2" indent="-457200">
              <a:lnSpc>
                <a:spcPct val="120000"/>
              </a:lnSpc>
              <a:buFontTx/>
              <a:buChar char="•"/>
            </a:pPr>
            <a:r>
              <a:rPr lang="en-US" b="0" dirty="0">
                <a:solidFill>
                  <a:srgbClr val="9900CC"/>
                </a:solidFill>
              </a:rPr>
              <a:t>Rules to derive new formulas from old (inference)</a:t>
            </a:r>
          </a:p>
          <a:p>
            <a:pPr marL="1371600" lvl="2" indent="-457200">
              <a:lnSpc>
                <a:spcPct val="120000"/>
              </a:lnSpc>
              <a:buFontTx/>
              <a:buChar char="•"/>
            </a:pPr>
            <a:r>
              <a:rPr lang="en-US" b="0" dirty="0">
                <a:solidFill>
                  <a:srgbClr val="9900CC"/>
                </a:solidFill>
              </a:rPr>
              <a:t>Show (KB </a:t>
            </a:r>
            <a:r>
              <a:rPr lang="en-US" b="0" dirty="0">
                <a:solidFill>
                  <a:srgbClr val="9900CC"/>
                </a:solidFill>
                <a:sym typeface="Symbol" charset="2"/>
              </a:rPr>
              <a:t></a:t>
            </a:r>
            <a:r>
              <a:rPr lang="en-US" b="0" dirty="0">
                <a:solidFill>
                  <a:srgbClr val="9900CC"/>
                </a:solidFill>
              </a:rPr>
              <a:t> </a:t>
            </a:r>
            <a:r>
              <a:rPr lang="en-US" b="0" dirty="0">
                <a:solidFill>
                  <a:srgbClr val="9900CC"/>
                </a:solidFill>
                <a:sym typeface="Symbol" charset="2"/>
              </a:rPr>
              <a:t></a:t>
            </a:r>
            <a:r>
              <a:rPr lang="en-US" b="0" dirty="0">
                <a:solidFill>
                  <a:srgbClr val="9900CC"/>
                </a:solidFill>
              </a:rPr>
              <a:t> S) is </a:t>
            </a:r>
            <a:r>
              <a:rPr lang="en-US" b="0" dirty="0" err="1">
                <a:solidFill>
                  <a:srgbClr val="9900CC"/>
                </a:solidFill>
              </a:rPr>
              <a:t>unsatisfiable</a:t>
            </a:r>
            <a:endParaRPr lang="en-US" b="0" dirty="0">
              <a:solidFill>
                <a:srgbClr val="99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0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41363"/>
          </a:xfrm>
        </p:spPr>
        <p:txBody>
          <a:bodyPr/>
          <a:lstStyle/>
          <a:p>
            <a:r>
              <a:rPr lang="en-US" sz="4000"/>
              <a:t>Special Syntactic Forms</a:t>
            </a:r>
          </a:p>
        </p:txBody>
      </p:sp>
      <p:sp>
        <p:nvSpPr>
          <p:cNvPr id="918531" name="Rectangle 3"/>
          <p:cNvSpPr>
            <a:spLocks noGrp="1" noChangeArrowheads="1"/>
          </p:cNvSpPr>
          <p:nvPr>
            <p:ph idx="1"/>
          </p:nvPr>
        </p:nvSpPr>
        <p:spPr>
          <a:xfrm>
            <a:off x="0" y="587030"/>
            <a:ext cx="9144000" cy="4953000"/>
          </a:xfrm>
        </p:spPr>
        <p:txBody>
          <a:bodyPr/>
          <a:lstStyle/>
          <a:p>
            <a:pPr marL="225425" indent="-225425"/>
            <a:r>
              <a:rPr lang="en-US" dirty="0">
                <a:solidFill>
                  <a:schemeClr val="accent2"/>
                </a:solidFill>
                <a:sym typeface="Symbol" charset="2"/>
              </a:rPr>
              <a:t>General Form:</a:t>
            </a:r>
          </a:p>
          <a:p>
            <a:pPr marL="917575" lvl="1" indent="-228600">
              <a:buFontTx/>
              <a:buNone/>
            </a:pPr>
            <a:r>
              <a:rPr lang="en-US" dirty="0">
                <a:sym typeface="Symbol" charset="2"/>
              </a:rPr>
              <a:t>((q r)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>
                <a:sym typeface="Symbol" charset="2"/>
              </a:rPr>
              <a:t>s))   (s  t)</a:t>
            </a:r>
          </a:p>
          <a:p>
            <a:pPr marL="225425" indent="-225425"/>
            <a:r>
              <a:rPr lang="en-US" dirty="0">
                <a:solidFill>
                  <a:schemeClr val="accent2"/>
                </a:solidFill>
                <a:sym typeface="Symbol" charset="2"/>
              </a:rPr>
              <a:t>Conjunction Normal Form (CNF)</a:t>
            </a:r>
          </a:p>
          <a:p>
            <a:pPr marL="917575" lvl="1" indent="-228600">
              <a:buFontTx/>
              <a:buNone/>
            </a:pPr>
            <a:r>
              <a:rPr lang="en-US" dirty="0">
                <a:sym typeface="Symbol" charset="2"/>
              </a:rPr>
              <a:t>( q  r  s )  ( s   t)</a:t>
            </a:r>
          </a:p>
          <a:p>
            <a:pPr marL="917575" lvl="1" indent="-228600">
              <a:buFontTx/>
              <a:buNone/>
            </a:pPr>
            <a:r>
              <a:rPr lang="en-US" dirty="0">
                <a:sym typeface="Symbol" charset="2"/>
              </a:rPr>
              <a:t>Set notation: { ( q, r, s ),  ( s,  t) }</a:t>
            </a:r>
          </a:p>
          <a:p>
            <a:pPr marL="917575" lvl="1" indent="-228600">
              <a:buFontTx/>
              <a:buNone/>
            </a:pPr>
            <a:r>
              <a:rPr lang="en-US" dirty="0">
                <a:sym typeface="Symbol" charset="2"/>
              </a:rPr>
              <a:t>empty clause () = </a:t>
            </a:r>
            <a:r>
              <a:rPr lang="en-US" i="1" dirty="0">
                <a:sym typeface="Symbol" charset="2"/>
              </a:rPr>
              <a:t>false </a:t>
            </a:r>
          </a:p>
          <a:p>
            <a:pPr marL="225425" indent="-225425"/>
            <a:r>
              <a:rPr lang="en-US" dirty="0">
                <a:solidFill>
                  <a:schemeClr val="accent2"/>
                </a:solidFill>
                <a:sym typeface="Symbol" charset="2"/>
              </a:rPr>
              <a:t>Binary clauses: 1 or 2 literals per clause</a:t>
            </a:r>
          </a:p>
          <a:p>
            <a:pPr marL="917575" lvl="1" indent="-228600">
              <a:buFontTx/>
              <a:buNone/>
            </a:pPr>
            <a:r>
              <a:rPr lang="en-US" dirty="0">
                <a:sym typeface="Symbol" charset="2"/>
              </a:rPr>
              <a:t>( q  r)               ( s   t)</a:t>
            </a:r>
          </a:p>
          <a:p>
            <a:pPr marL="225425" indent="-225425"/>
            <a:r>
              <a:rPr lang="en-US" dirty="0">
                <a:solidFill>
                  <a:schemeClr val="accent2"/>
                </a:solidFill>
                <a:sym typeface="Symbol" charset="2"/>
              </a:rPr>
              <a:t>Horn clauses: 0 or 1 positive literal per clause</a:t>
            </a:r>
          </a:p>
          <a:p>
            <a:pPr marL="917575" lvl="1" indent="-228600">
              <a:buFontTx/>
              <a:buNone/>
            </a:pPr>
            <a:r>
              <a:rPr lang="en-US" dirty="0">
                <a:sym typeface="Symbol" charset="2"/>
              </a:rPr>
              <a:t>( q   r  s )     ( s   t)</a:t>
            </a:r>
          </a:p>
          <a:p>
            <a:pPr marL="917575" lvl="1" indent="-228600">
              <a:buFontTx/>
              <a:buNone/>
            </a:pPr>
            <a:r>
              <a:rPr lang="en-US" dirty="0">
                <a:sym typeface="Symbol" charset="2"/>
              </a:rPr>
              <a:t>(</a:t>
            </a:r>
            <a:r>
              <a:rPr lang="en-US" dirty="0" err="1">
                <a:sym typeface="Symbol" charset="2"/>
              </a:rPr>
              <a:t>qr</a:t>
            </a:r>
            <a:r>
              <a:rPr lang="en-US" dirty="0">
                <a:sym typeface="Symbol" charset="2"/>
              </a:rPr>
              <a:t>)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>
                <a:sym typeface="Symbol" charset="2"/>
              </a:rPr>
              <a:t>s               (</a:t>
            </a:r>
            <a:r>
              <a:rPr lang="en-US" dirty="0" err="1">
                <a:sym typeface="Symbol" charset="2"/>
              </a:rPr>
              <a:t>st</a:t>
            </a:r>
            <a:r>
              <a:rPr lang="en-US" dirty="0">
                <a:sym typeface="Symbol" charset="2"/>
              </a:rPr>
              <a:t>)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>
                <a:sym typeface="Symbol" charset="2"/>
              </a:rPr>
              <a:t> </a:t>
            </a:r>
            <a:r>
              <a:rPr lang="en-US" i="1" dirty="0">
                <a:sym typeface="Symbol" charset="2"/>
              </a:rPr>
              <a:t>false</a:t>
            </a:r>
            <a:endParaRPr lang="en-US" dirty="0">
              <a:sym typeface="Symbol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1EDDC-843B-4E22-ACDA-7BD46C252D91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33388"/>
            <a:ext cx="9144000" cy="1143000"/>
          </a:xfrm>
        </p:spPr>
        <p:txBody>
          <a:bodyPr/>
          <a:lstStyle/>
          <a:p>
            <a:r>
              <a:rPr lang="en-US" sz="4000"/>
              <a:t>Propositional Logic: </a:t>
            </a:r>
            <a:r>
              <a:rPr lang="en-US" sz="4000" b="1"/>
              <a:t>Inference</a:t>
            </a:r>
            <a:br>
              <a:rPr lang="en-US" sz="4000" b="1"/>
            </a:br>
            <a:r>
              <a:rPr lang="en-US" sz="4000" b="1"/>
              <a:t/>
            </a:r>
            <a:br>
              <a:rPr lang="en-US" sz="4000" b="1"/>
            </a:br>
            <a:r>
              <a:rPr lang="en-US" sz="4000" b="1"/>
              <a:t> </a:t>
            </a:r>
            <a:r>
              <a:rPr lang="en-US" sz="2800" b="1"/>
              <a:t>A</a:t>
            </a:r>
            <a:r>
              <a:rPr lang="en-US" sz="2800">
                <a:solidFill>
                  <a:srgbClr val="9900CC"/>
                </a:solidFill>
              </a:rPr>
              <a:t> </a:t>
            </a:r>
            <a:r>
              <a:rPr lang="en-US" sz="2800" b="1" i="1">
                <a:solidFill>
                  <a:srgbClr val="9900CC"/>
                </a:solidFill>
              </a:rPr>
              <a:t>mechanical</a:t>
            </a:r>
            <a:r>
              <a:rPr lang="en-US" sz="2800"/>
              <a:t> process for computing new sentences</a:t>
            </a:r>
          </a:p>
        </p:txBody>
      </p:sp>
      <p:sp>
        <p:nvSpPr>
          <p:cNvPr id="950275" name="Rectangle 3"/>
          <p:cNvSpPr>
            <a:spLocks noGrp="1" noChangeArrowheads="1"/>
          </p:cNvSpPr>
          <p:nvPr>
            <p:ph idx="1"/>
          </p:nvPr>
        </p:nvSpPr>
        <p:spPr>
          <a:xfrm>
            <a:off x="269875" y="2392363"/>
            <a:ext cx="8991600" cy="405765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dirty="0"/>
              <a:t>Backward &amp; Forward Chaining </a:t>
            </a:r>
            <a:endParaRPr lang="en-US" dirty="0" smtClean="0"/>
          </a:p>
          <a:p>
            <a:pPr marL="609600" indent="-609600">
              <a:buFontTx/>
              <a:buAutoNum type="arabicPeriod"/>
            </a:pPr>
            <a:r>
              <a:rPr lang="en-US" dirty="0" smtClean="0"/>
              <a:t>Resolution </a:t>
            </a:r>
            <a:r>
              <a:rPr lang="en-US" dirty="0"/>
              <a:t>(Proof by Contradiction)</a:t>
            </a:r>
          </a:p>
          <a:p>
            <a:pPr marL="609600" indent="-609600">
              <a:buFontTx/>
              <a:buAutoNum type="arabicPeriod"/>
            </a:pPr>
            <a:r>
              <a:rPr lang="en-US" dirty="0"/>
              <a:t>GSAT</a:t>
            </a:r>
          </a:p>
          <a:p>
            <a:pPr marL="609600" indent="-609600">
              <a:buFontTx/>
              <a:buAutoNum type="arabicPeriod"/>
            </a:pPr>
            <a:r>
              <a:rPr lang="en-US" dirty="0"/>
              <a:t>Davis Putnam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E3BE-639C-45BF-8635-13EE2339E1FE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33388"/>
            <a:ext cx="9144000" cy="1143000"/>
          </a:xfrm>
        </p:spPr>
        <p:txBody>
          <a:bodyPr/>
          <a:lstStyle/>
          <a:p>
            <a:r>
              <a:rPr lang="en-US" sz="4000"/>
              <a:t>Inference 1: Forward Chaining </a:t>
            </a:r>
            <a:r>
              <a:rPr lang="en-US" sz="4000" b="1"/>
              <a:t/>
            </a:r>
            <a:br>
              <a:rPr lang="en-US" sz="4000" b="1"/>
            </a:br>
            <a:endParaRPr lang="en-US" sz="2800"/>
          </a:p>
        </p:txBody>
      </p:sp>
      <p:sp>
        <p:nvSpPr>
          <p:cNvPr id="965635" name="Rectangle 3"/>
          <p:cNvSpPr>
            <a:spLocks noGrp="1" noChangeArrowheads="1"/>
          </p:cNvSpPr>
          <p:nvPr>
            <p:ph idx="1"/>
          </p:nvPr>
        </p:nvSpPr>
        <p:spPr>
          <a:xfrm>
            <a:off x="269875" y="1576388"/>
            <a:ext cx="8991600" cy="405765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dirty="0"/>
              <a:t>Forward </a:t>
            </a:r>
            <a:r>
              <a:rPr lang="en-US" dirty="0" smtClean="0"/>
              <a:t>Chaining </a:t>
            </a: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/>
              <a:t>		</a:t>
            </a:r>
            <a:r>
              <a:rPr lang="en-US" dirty="0" smtClean="0"/>
              <a:t>	Based </a:t>
            </a:r>
            <a:r>
              <a:rPr lang="en-US" dirty="0"/>
              <a:t>on rule of </a:t>
            </a:r>
            <a:r>
              <a:rPr lang="en-US" b="1" i="1" dirty="0">
                <a:solidFill>
                  <a:schemeClr val="tx2"/>
                </a:solidFill>
              </a:rPr>
              <a:t>modus ponens</a:t>
            </a:r>
            <a:endParaRPr lang="en-US" dirty="0"/>
          </a:p>
          <a:p>
            <a:pPr marL="990600" lvl="1" indent="-533400">
              <a:buFontTx/>
              <a:buNone/>
            </a:pPr>
            <a:r>
              <a:rPr lang="en-US" dirty="0"/>
              <a:t>If know P</a:t>
            </a:r>
            <a:r>
              <a:rPr lang="en-US" sz="2000" dirty="0"/>
              <a:t>1, …,</a:t>
            </a:r>
            <a:r>
              <a:rPr lang="en-US" dirty="0"/>
              <a:t> </a:t>
            </a:r>
            <a:r>
              <a:rPr lang="en-US" dirty="0" err="1"/>
              <a:t>P</a:t>
            </a:r>
            <a:r>
              <a:rPr lang="en-US" sz="2000" dirty="0" err="1"/>
              <a:t>n</a:t>
            </a:r>
            <a:r>
              <a:rPr lang="en-US" dirty="0"/>
              <a:t>  &amp; know (P</a:t>
            </a:r>
            <a:r>
              <a:rPr lang="en-US" sz="2000" dirty="0"/>
              <a:t>1 </a:t>
            </a:r>
            <a:r>
              <a:rPr lang="en-US" sz="3600" dirty="0">
                <a:sym typeface="Symbol" charset="2"/>
              </a:rPr>
              <a:t></a:t>
            </a:r>
            <a:r>
              <a:rPr lang="en-US" dirty="0"/>
              <a:t>... </a:t>
            </a:r>
            <a:r>
              <a:rPr lang="en-US" sz="3600" dirty="0">
                <a:sym typeface="Symbol" charset="2"/>
              </a:rPr>
              <a:t></a:t>
            </a:r>
            <a:r>
              <a:rPr lang="en-US" dirty="0"/>
              <a:t> </a:t>
            </a:r>
            <a:r>
              <a:rPr lang="en-US" dirty="0" err="1"/>
              <a:t>P</a:t>
            </a:r>
            <a:r>
              <a:rPr lang="en-US" sz="2000" dirty="0" err="1"/>
              <a:t>n</a:t>
            </a:r>
            <a:r>
              <a:rPr lang="en-US" dirty="0"/>
              <a:t> </a:t>
            </a:r>
            <a:r>
              <a:rPr lang="en-US" dirty="0" smtClean="0"/>
              <a:t>)</a:t>
            </a:r>
            <a:r>
              <a:rPr lang="en-US" b="0" dirty="0" smtClean="0">
                <a:latin typeface="Times New Roman" charset="0"/>
                <a:sym typeface="Symbol" charset="2"/>
              </a:rPr>
              <a:t> </a:t>
            </a:r>
            <a:r>
              <a:rPr lang="en-US" dirty="0" smtClean="0"/>
              <a:t> </a:t>
            </a:r>
            <a:r>
              <a:rPr lang="en-US" dirty="0"/>
              <a:t>Q</a:t>
            </a:r>
          </a:p>
          <a:p>
            <a:pPr marL="990600" lvl="1" indent="-533400">
              <a:buFontTx/>
              <a:buNone/>
            </a:pPr>
            <a:r>
              <a:rPr lang="en-US" dirty="0"/>
              <a:t>Then can conclude Q</a:t>
            </a:r>
          </a:p>
          <a:p>
            <a:pPr marL="990600" lvl="1" indent="-533400">
              <a:buFontTx/>
              <a:buNone/>
            </a:pPr>
            <a:endParaRPr lang="en-US" dirty="0"/>
          </a:p>
          <a:p>
            <a:pPr marL="609600" indent="-609600">
              <a:buFontTx/>
              <a:buNone/>
            </a:pPr>
            <a:r>
              <a:rPr lang="en-US" dirty="0" smtClean="0"/>
              <a:t>Backward Chaining: search</a:t>
            </a:r>
            <a:endParaRPr lang="en-US" dirty="0"/>
          </a:p>
          <a:p>
            <a:pPr marL="609600" indent="-609600">
              <a:buFontTx/>
              <a:buNone/>
            </a:pPr>
            <a:r>
              <a:rPr lang="en-US" dirty="0"/>
              <a:t>	</a:t>
            </a:r>
            <a:r>
              <a:rPr lang="en-US" dirty="0" smtClean="0"/>
              <a:t>start from the query and go backwards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Daniel S. Weld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11C00-926E-4586-8305-191D36B0B484}" type="slidenum">
              <a:rPr lang="en-US"/>
              <a:pPr/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</a:t>
            </a:r>
          </a:p>
        </p:txBody>
      </p:sp>
      <p:sp>
        <p:nvSpPr>
          <p:cNvPr id="966659" name="Rectangle 3"/>
          <p:cNvSpPr>
            <a:spLocks noGrp="1" noChangeArrowheads="1"/>
          </p:cNvSpPr>
          <p:nvPr>
            <p:ph idx="1"/>
          </p:nvPr>
        </p:nvSpPr>
        <p:spPr>
          <a:xfrm>
            <a:off x="0" y="1306513"/>
            <a:ext cx="9144000" cy="1854200"/>
          </a:xfrm>
        </p:spPr>
        <p:txBody>
          <a:bodyPr/>
          <a:lstStyle/>
          <a:p>
            <a:r>
              <a:rPr lang="en-US" dirty="0"/>
              <a:t>Sound?</a:t>
            </a:r>
          </a:p>
          <a:p>
            <a:r>
              <a:rPr lang="en-US" dirty="0"/>
              <a:t>Complete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KB has only Horn clauses &amp; query is a single literal </a:t>
            </a:r>
          </a:p>
          <a:p>
            <a:pPr lvl="1"/>
            <a:r>
              <a:rPr lang="en-US" dirty="0" smtClean="0"/>
              <a:t>Forward Chaining is complete</a:t>
            </a:r>
          </a:p>
          <a:p>
            <a:pPr lvl="1"/>
            <a:r>
              <a:rPr lang="en-US" dirty="0" smtClean="0"/>
              <a:t>Runs linear in the size of the KB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44B6B-DC57-4681-877D-8C5F9B3A29E6}" type="slidenum">
              <a:rPr lang="en-US"/>
              <a:pPr/>
              <a:t>28</a:t>
            </a:fld>
            <a:endParaRPr lang="en-US" dirty="0"/>
          </a:p>
        </p:txBody>
      </p:sp>
      <p:sp>
        <p:nvSpPr>
          <p:cNvPr id="966660" name="Text Box 4"/>
          <p:cNvSpPr txBox="1">
            <a:spLocks noChangeArrowheads="1"/>
          </p:cNvSpPr>
          <p:nvPr/>
        </p:nvSpPr>
        <p:spPr bwMode="auto">
          <a:xfrm>
            <a:off x="1330325" y="2507280"/>
            <a:ext cx="3914854" cy="1077218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0" dirty="0"/>
              <a:t>Can you prove </a:t>
            </a:r>
          </a:p>
          <a:p>
            <a:r>
              <a:rPr lang="en-US" sz="3200" b="0" dirty="0"/>
              <a:t>	{ }  |=  Q </a:t>
            </a:r>
            <a:r>
              <a:rPr lang="en-US" sz="3200" b="0" dirty="0">
                <a:sym typeface="Symbol" charset="2"/>
              </a:rPr>
              <a:t> Q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1062914" name="Picture 2" descr="C:\Users\mausam\Desktop\Captu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457198" y="1566788"/>
            <a:ext cx="8229601" cy="4995400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5992985" y="5310845"/>
            <a:ext cx="460860" cy="422455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145135" y="5310845"/>
            <a:ext cx="460860" cy="422455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59907" y="4657155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7895" y="381305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35982" y="296814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08200" y="220004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45870" y="4580345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2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smtClean="0"/>
              <a:t>Overview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38300"/>
            <a:ext cx="8229600" cy="3543300"/>
          </a:xfrm>
        </p:spPr>
        <p:txBody>
          <a:bodyPr rIns="132080"/>
          <a:lstStyle/>
          <a:p>
            <a:pPr marL="782638" lvl="1" eaLnBrk="1" hangingPunct="1"/>
            <a:r>
              <a:rPr lang="en-US" smtClean="0"/>
              <a:t>Introduction &amp; Agents</a:t>
            </a:r>
          </a:p>
          <a:p>
            <a:pPr marL="782638" lvl="1" eaLnBrk="1" hangingPunct="1"/>
            <a:r>
              <a:rPr lang="en-US" smtClean="0"/>
              <a:t>Search, Heuristics &amp; CSPs</a:t>
            </a:r>
          </a:p>
          <a:p>
            <a:pPr marL="782638" lvl="1" eaLnBrk="1" hangingPunct="1"/>
            <a:r>
              <a:rPr lang="en-US" smtClean="0"/>
              <a:t>Adversarial Search</a:t>
            </a:r>
          </a:p>
          <a:p>
            <a:pPr marL="782638" lvl="1" eaLnBrk="1" hangingPunct="1"/>
            <a:r>
              <a:rPr lang="en-US" smtClean="0"/>
              <a:t>Logical Knowledge Representation</a:t>
            </a:r>
          </a:p>
          <a:p>
            <a:pPr marL="782638" lvl="1" eaLnBrk="1" hangingPunct="1"/>
            <a:r>
              <a:rPr lang="en-US" smtClean="0"/>
              <a:t>Planning &amp; MDPs</a:t>
            </a:r>
          </a:p>
          <a:p>
            <a:pPr marL="782638" lvl="1" eaLnBrk="1" hangingPunct="1"/>
            <a:r>
              <a:rPr lang="en-US" smtClean="0"/>
              <a:t>Reinforcement Learning</a:t>
            </a:r>
          </a:p>
          <a:p>
            <a:pPr marL="782638" lvl="1" eaLnBrk="1" hangingPunct="1"/>
            <a:r>
              <a:rPr lang="en-US" smtClean="0"/>
              <a:t>Uncertainty &amp; Bayesian Networks</a:t>
            </a:r>
          </a:p>
          <a:p>
            <a:pPr marL="782638" lvl="1" eaLnBrk="1" hangingPunct="1"/>
            <a:r>
              <a:rPr lang="en-US" smtClean="0"/>
              <a:t>Machine Learning</a:t>
            </a:r>
          </a:p>
          <a:p>
            <a:pPr marL="782638" lvl="1" eaLnBrk="1" hangingPunct="1"/>
            <a:r>
              <a:rPr lang="en-US" smtClean="0"/>
              <a:t>NLP &amp; Special Topics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1062914" name="Picture 2" descr="C:\Users\mausam\Desktop\Captu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457198" y="1566788"/>
            <a:ext cx="8229601" cy="4995400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5992985" y="5310845"/>
            <a:ext cx="460860" cy="422455"/>
          </a:xfrm>
          <a:prstGeom prst="ellipse">
            <a:avLst/>
          </a:prstGeom>
          <a:solidFill>
            <a:srgbClr val="C00000">
              <a:alpha val="48000"/>
            </a:srgbClr>
          </a:solidFill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145135" y="5310845"/>
            <a:ext cx="460860" cy="422455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59907" y="4657155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37895" y="381305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35982" y="296814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08200" y="220004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45870" y="4580345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1062914" name="Picture 2" descr="C:\Users\mausam\Desktop\Captu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457198" y="1566788"/>
            <a:ext cx="8229601" cy="4995400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5992985" y="5310845"/>
            <a:ext cx="460860" cy="422455"/>
          </a:xfrm>
          <a:prstGeom prst="ellipse">
            <a:avLst/>
          </a:prstGeom>
          <a:solidFill>
            <a:srgbClr val="C00000">
              <a:alpha val="48000"/>
            </a:srgbClr>
          </a:solidFill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145135" y="5310845"/>
            <a:ext cx="460860" cy="422455"/>
          </a:xfrm>
          <a:prstGeom prst="ellipse">
            <a:avLst/>
          </a:prstGeom>
          <a:solidFill>
            <a:srgbClr val="C00000">
              <a:alpha val="48000"/>
            </a:srgbClr>
          </a:solidFill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59907" y="4657155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37895" y="381305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35982" y="296814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08200" y="220004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45870" y="4580345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0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1062914" name="Picture 2" descr="C:\Users\mausam\Desktop\Captu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457198" y="1566788"/>
            <a:ext cx="8229601" cy="4995400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5992985" y="5310845"/>
            <a:ext cx="460860" cy="422455"/>
          </a:xfrm>
          <a:prstGeom prst="ellipse">
            <a:avLst/>
          </a:prstGeom>
          <a:solidFill>
            <a:srgbClr val="C00000">
              <a:alpha val="48000"/>
            </a:srgbClr>
          </a:solidFill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145135" y="5310845"/>
            <a:ext cx="460860" cy="422455"/>
          </a:xfrm>
          <a:prstGeom prst="ellipse">
            <a:avLst/>
          </a:prstGeom>
          <a:solidFill>
            <a:srgbClr val="C00000">
              <a:alpha val="48000"/>
            </a:srgbClr>
          </a:solidFill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59907" y="4657155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37895" y="381305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35982" y="296814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08200" y="220004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45870" y="4580345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570530" y="4158695"/>
            <a:ext cx="460860" cy="422455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1062914" name="Picture 2" descr="C:\Users\mausam\Desktop\Captu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457198" y="1566788"/>
            <a:ext cx="8229601" cy="4995400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5992985" y="5310845"/>
            <a:ext cx="460860" cy="422455"/>
          </a:xfrm>
          <a:prstGeom prst="ellipse">
            <a:avLst/>
          </a:prstGeom>
          <a:solidFill>
            <a:srgbClr val="C00000">
              <a:alpha val="48000"/>
            </a:srgbClr>
          </a:solidFill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145135" y="5310845"/>
            <a:ext cx="460860" cy="422455"/>
          </a:xfrm>
          <a:prstGeom prst="ellipse">
            <a:avLst/>
          </a:prstGeom>
          <a:solidFill>
            <a:srgbClr val="C00000">
              <a:alpha val="48000"/>
            </a:srgbClr>
          </a:solidFill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59907" y="4657155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37895" y="381305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35982" y="296814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08200" y="220004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45870" y="4580345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570530" y="4158695"/>
            <a:ext cx="460860" cy="422455"/>
          </a:xfrm>
          <a:prstGeom prst="ellipse">
            <a:avLst/>
          </a:prstGeom>
          <a:solidFill>
            <a:srgbClr val="C00000">
              <a:alpha val="48000"/>
            </a:srgbClr>
          </a:solidFill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1062914" name="Picture 2" descr="C:\Users\mausam\Desktop\Captu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457198" y="1566788"/>
            <a:ext cx="8229601" cy="4995400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5992985" y="5310845"/>
            <a:ext cx="460860" cy="422455"/>
          </a:xfrm>
          <a:prstGeom prst="ellipse">
            <a:avLst/>
          </a:prstGeom>
          <a:solidFill>
            <a:srgbClr val="C00000">
              <a:alpha val="48000"/>
            </a:srgbClr>
          </a:solidFill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145135" y="5310845"/>
            <a:ext cx="460860" cy="422455"/>
          </a:xfrm>
          <a:prstGeom prst="ellipse">
            <a:avLst/>
          </a:prstGeom>
          <a:solidFill>
            <a:srgbClr val="C00000">
              <a:alpha val="48000"/>
            </a:srgbClr>
          </a:solidFill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59907" y="4657155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37895" y="381305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35982" y="296814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08200" y="220004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45870" y="4580345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570530" y="4158695"/>
            <a:ext cx="460860" cy="422455"/>
          </a:xfrm>
          <a:prstGeom prst="ellipse">
            <a:avLst/>
          </a:prstGeom>
          <a:solidFill>
            <a:srgbClr val="C00000">
              <a:alpha val="48000"/>
            </a:srgbClr>
          </a:solidFill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569060" y="3429000"/>
            <a:ext cx="460860" cy="422455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1062914" name="Picture 2" descr="C:\Users\mausam\Desktop\Captu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457198" y="1566788"/>
            <a:ext cx="8229601" cy="4995400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5992985" y="5310845"/>
            <a:ext cx="460860" cy="422455"/>
          </a:xfrm>
          <a:prstGeom prst="ellipse">
            <a:avLst/>
          </a:prstGeom>
          <a:solidFill>
            <a:srgbClr val="C00000">
              <a:alpha val="48000"/>
            </a:srgbClr>
          </a:solidFill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145135" y="5310845"/>
            <a:ext cx="460860" cy="422455"/>
          </a:xfrm>
          <a:prstGeom prst="ellipse">
            <a:avLst/>
          </a:prstGeom>
          <a:solidFill>
            <a:srgbClr val="C00000">
              <a:alpha val="48000"/>
            </a:srgbClr>
          </a:solidFill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59907" y="4657155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37895" y="381305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35982" y="296814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08200" y="220004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45870" y="4580345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570530" y="4158695"/>
            <a:ext cx="460860" cy="422455"/>
          </a:xfrm>
          <a:prstGeom prst="ellipse">
            <a:avLst/>
          </a:prstGeom>
          <a:solidFill>
            <a:srgbClr val="C00000">
              <a:alpha val="48000"/>
            </a:srgbClr>
          </a:solidFill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569060" y="3429000"/>
            <a:ext cx="460860" cy="422455"/>
          </a:xfrm>
          <a:prstGeom prst="ellipse">
            <a:avLst/>
          </a:prstGeom>
          <a:solidFill>
            <a:srgbClr val="C00000">
              <a:alpha val="46000"/>
            </a:srgbClr>
          </a:solidFill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877770" y="2584090"/>
            <a:ext cx="460860" cy="422455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1062914" name="Picture 2" descr="C:\Users\mausam\Desktop\Captu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457198" y="1566788"/>
            <a:ext cx="8229601" cy="4995400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5992985" y="5310845"/>
            <a:ext cx="460860" cy="422455"/>
          </a:xfrm>
          <a:prstGeom prst="ellipse">
            <a:avLst/>
          </a:prstGeom>
          <a:solidFill>
            <a:srgbClr val="C00000">
              <a:alpha val="48000"/>
            </a:srgbClr>
          </a:solidFill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145135" y="5310845"/>
            <a:ext cx="460860" cy="422455"/>
          </a:xfrm>
          <a:prstGeom prst="ellipse">
            <a:avLst/>
          </a:prstGeom>
          <a:solidFill>
            <a:srgbClr val="C00000">
              <a:alpha val="48000"/>
            </a:srgbClr>
          </a:solidFill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59907" y="4657155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7895" y="381305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35982" y="296814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08200" y="220004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45870" y="4580345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570530" y="4158695"/>
            <a:ext cx="460860" cy="422455"/>
          </a:xfrm>
          <a:prstGeom prst="ellipse">
            <a:avLst/>
          </a:prstGeom>
          <a:solidFill>
            <a:srgbClr val="C00000">
              <a:alpha val="48000"/>
            </a:srgbClr>
          </a:solidFill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569060" y="3429000"/>
            <a:ext cx="460860" cy="422455"/>
          </a:xfrm>
          <a:prstGeom prst="ellipse">
            <a:avLst/>
          </a:prstGeom>
          <a:solidFill>
            <a:srgbClr val="C00000">
              <a:alpha val="46000"/>
            </a:srgbClr>
          </a:solidFill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877770" y="2584090"/>
            <a:ext cx="460860" cy="422455"/>
          </a:xfrm>
          <a:prstGeom prst="ellipse">
            <a:avLst/>
          </a:prstGeom>
          <a:solidFill>
            <a:srgbClr val="C00000">
              <a:alpha val="49000"/>
            </a:srgbClr>
          </a:solidFill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877770" y="1623965"/>
            <a:ext cx="460860" cy="422455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1062914" name="Picture 2" descr="C:\Users\mausam\Desktop\Captu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457198" y="1566788"/>
            <a:ext cx="8229601" cy="4995400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5992985" y="5310845"/>
            <a:ext cx="460860" cy="422455"/>
          </a:xfrm>
          <a:prstGeom prst="ellipse">
            <a:avLst/>
          </a:prstGeom>
          <a:solidFill>
            <a:srgbClr val="C00000">
              <a:alpha val="48000"/>
            </a:srgbClr>
          </a:solidFill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145135" y="5310845"/>
            <a:ext cx="460860" cy="422455"/>
          </a:xfrm>
          <a:prstGeom prst="ellipse">
            <a:avLst/>
          </a:prstGeom>
          <a:solidFill>
            <a:srgbClr val="C00000">
              <a:alpha val="48000"/>
            </a:srgbClr>
          </a:solidFill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59907" y="4657155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7895" y="381305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35982" y="296814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08200" y="220004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45870" y="4580345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570530" y="4158695"/>
            <a:ext cx="460860" cy="422455"/>
          </a:xfrm>
          <a:prstGeom prst="ellipse">
            <a:avLst/>
          </a:prstGeom>
          <a:solidFill>
            <a:srgbClr val="C00000">
              <a:alpha val="48000"/>
            </a:srgbClr>
          </a:solidFill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569060" y="3429000"/>
            <a:ext cx="460860" cy="422455"/>
          </a:xfrm>
          <a:prstGeom prst="ellipse">
            <a:avLst/>
          </a:prstGeom>
          <a:solidFill>
            <a:srgbClr val="C00000">
              <a:alpha val="46000"/>
            </a:srgbClr>
          </a:solidFill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877770" y="2584090"/>
            <a:ext cx="460860" cy="422455"/>
          </a:xfrm>
          <a:prstGeom prst="ellipse">
            <a:avLst/>
          </a:prstGeom>
          <a:solidFill>
            <a:srgbClr val="C00000">
              <a:alpha val="49000"/>
            </a:srgbClr>
          </a:solidFill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877770" y="1623965"/>
            <a:ext cx="460860" cy="422455"/>
          </a:xfrm>
          <a:prstGeom prst="ellipse">
            <a:avLst/>
          </a:prstGeom>
          <a:solidFill>
            <a:srgbClr val="C00000">
              <a:alpha val="49000"/>
            </a:srgbClr>
          </a:solidFill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33388"/>
            <a:ext cx="9144000" cy="1143000"/>
          </a:xfrm>
        </p:spPr>
        <p:txBody>
          <a:bodyPr/>
          <a:lstStyle/>
          <a:p>
            <a:r>
              <a:rPr lang="en-US" sz="4000" dirty="0"/>
              <a:t>Propositional Logic: </a:t>
            </a:r>
            <a:r>
              <a:rPr lang="en-US" sz="4000" b="1" dirty="0" smtClean="0"/>
              <a:t>Inference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/>
              <a:t> </a:t>
            </a:r>
            <a:r>
              <a:rPr lang="en-US" sz="2800" b="1" dirty="0"/>
              <a:t>A</a:t>
            </a:r>
            <a:r>
              <a:rPr lang="en-US" sz="2800" dirty="0">
                <a:solidFill>
                  <a:srgbClr val="9900CC"/>
                </a:solidFill>
              </a:rPr>
              <a:t> </a:t>
            </a:r>
            <a:r>
              <a:rPr lang="en-US" sz="2800" b="1" i="1" dirty="0">
                <a:solidFill>
                  <a:srgbClr val="9900CC"/>
                </a:solidFill>
              </a:rPr>
              <a:t>mechanical</a:t>
            </a:r>
            <a:r>
              <a:rPr lang="en-US" sz="2800" dirty="0"/>
              <a:t> process for computing new sentences</a:t>
            </a:r>
          </a:p>
        </p:txBody>
      </p:sp>
      <p:sp>
        <p:nvSpPr>
          <p:cNvPr id="950275" name="Rectangle 3"/>
          <p:cNvSpPr>
            <a:spLocks noGrp="1" noChangeArrowheads="1"/>
          </p:cNvSpPr>
          <p:nvPr>
            <p:ph idx="1"/>
          </p:nvPr>
        </p:nvSpPr>
        <p:spPr>
          <a:xfrm>
            <a:off x="269875" y="2392363"/>
            <a:ext cx="8991600" cy="405765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dirty="0"/>
              <a:t>Backward &amp; Forward Chaining </a:t>
            </a:r>
            <a:endParaRPr lang="en-US" dirty="0" smtClean="0"/>
          </a:p>
          <a:p>
            <a:pPr marL="609600" indent="-609600">
              <a:buFontTx/>
              <a:buAutoNum type="arabicPeriod"/>
            </a:pPr>
            <a:r>
              <a:rPr lang="en-US" dirty="0" smtClean="0"/>
              <a:t>Resolution </a:t>
            </a:r>
            <a:r>
              <a:rPr lang="en-US" dirty="0"/>
              <a:t>(Proof by Contradiction)</a:t>
            </a:r>
          </a:p>
          <a:p>
            <a:pPr marL="609600" indent="-609600">
              <a:buFontTx/>
              <a:buAutoNum type="arabicPeriod"/>
            </a:pPr>
            <a:r>
              <a:rPr lang="en-US" dirty="0"/>
              <a:t>GSAT</a:t>
            </a:r>
          </a:p>
          <a:p>
            <a:pPr marL="609600" indent="-609600">
              <a:buFontTx/>
              <a:buAutoNum type="arabicPeriod"/>
            </a:pPr>
            <a:r>
              <a:rPr lang="en-US" dirty="0"/>
              <a:t>Davis Putnam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E3BE-639C-45BF-8635-13EE2339E1F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 to CNF</a:t>
            </a:r>
            <a:endParaRPr lang="en-US" dirty="0"/>
          </a:p>
        </p:txBody>
      </p:sp>
      <p:pic>
        <p:nvPicPr>
          <p:cNvPr id="1063938" name="Picture 2" descr="C:\Users\mausam\Desktop\Captu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17638"/>
            <a:ext cx="9143999" cy="5360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KR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09616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Any </a:t>
            </a:r>
            <a:r>
              <a:rPr lang="en-US" b="1" i="1" dirty="0" smtClean="0">
                <a:solidFill>
                  <a:srgbClr val="FF0000"/>
                </a:solidFill>
              </a:rPr>
              <a:t>intelligent process </a:t>
            </a:r>
            <a:r>
              <a:rPr lang="en-US" dirty="0" smtClean="0"/>
              <a:t>will have ingredients that</a:t>
            </a:r>
          </a:p>
          <a:p>
            <a:pPr marL="514350" indent="-514350">
              <a:buAutoNum type="arabicParenR"/>
            </a:pPr>
            <a:r>
              <a:rPr lang="en-US" dirty="0" smtClean="0"/>
              <a:t>We as external observers interpret as knowledge</a:t>
            </a:r>
          </a:p>
          <a:p>
            <a:pPr marL="514350" indent="-514350">
              <a:buAutoNum type="arabicParenR"/>
            </a:pPr>
            <a:r>
              <a:rPr lang="en-US" dirty="0" smtClean="0"/>
              <a:t>This knowledge plays a formal, causal &amp; essential role in guiding the behavior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64783" y="5271635"/>
            <a:ext cx="4322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 - Brian Smith (paraphrased)</a:t>
            </a:r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Inference 2: Resolution</a:t>
            </a:r>
            <a:br>
              <a:rPr lang="en-US" sz="4000"/>
            </a:br>
            <a:r>
              <a:rPr lang="en-US" sz="2800"/>
              <a:t>[Robinson 1965]</a:t>
            </a:r>
          </a:p>
        </p:txBody>
      </p:sp>
      <p:sp>
        <p:nvSpPr>
          <p:cNvPr id="969731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9144000" cy="2989263"/>
          </a:xfrm>
        </p:spPr>
        <p:txBody>
          <a:bodyPr/>
          <a:lstStyle/>
          <a:p>
            <a:pPr marL="225425" indent="-225425">
              <a:buFontTx/>
              <a:buNone/>
            </a:pPr>
            <a:endParaRPr lang="en-US">
              <a:solidFill>
                <a:srgbClr val="9900CC"/>
              </a:solidFill>
            </a:endParaRPr>
          </a:p>
          <a:p>
            <a:pPr marL="225425" indent="-225425">
              <a:buFontTx/>
              <a:buNone/>
            </a:pPr>
            <a:r>
              <a:rPr lang="en-US"/>
              <a:t>		{ (</a:t>
            </a:r>
            <a:r>
              <a:rPr lang="en-US">
                <a:solidFill>
                  <a:srgbClr val="9900CC"/>
                </a:solidFill>
              </a:rPr>
              <a:t>p</a:t>
            </a:r>
            <a:r>
              <a:rPr lang="en-US"/>
              <a:t> </a:t>
            </a:r>
            <a:r>
              <a:rPr lang="en-US">
                <a:sym typeface="Symbol" charset="2"/>
              </a:rPr>
              <a:t> ), </a:t>
            </a:r>
            <a:r>
              <a:rPr lang="en-US"/>
              <a:t>(</a:t>
            </a:r>
            <a:r>
              <a:rPr lang="en-US" b="1">
                <a:solidFill>
                  <a:srgbClr val="9900CC"/>
                </a:solidFill>
                <a:sym typeface="Symbol" charset="2"/>
              </a:rPr>
              <a:t></a:t>
            </a:r>
            <a:r>
              <a:rPr lang="en-US">
                <a:solidFill>
                  <a:srgbClr val="9900CC"/>
                </a:solidFill>
              </a:rPr>
              <a:t> p</a:t>
            </a:r>
            <a:r>
              <a:rPr lang="en-US"/>
              <a:t> </a:t>
            </a:r>
            <a:r>
              <a:rPr lang="en-US">
                <a:sym typeface="Symbol" charset="2"/>
              </a:rPr>
              <a:t>   ) }  </a:t>
            </a:r>
            <a:r>
              <a:rPr lang="en-US" b="1">
                <a:solidFill>
                  <a:srgbClr val="FF0000"/>
                </a:solidFill>
                <a:sym typeface="Euclid Math One" pitchFamily="18" charset="2"/>
              </a:rPr>
              <a:t>|-</a:t>
            </a:r>
            <a:r>
              <a:rPr lang="en-US" b="1" baseline="-25000">
                <a:solidFill>
                  <a:srgbClr val="FF0000"/>
                </a:solidFill>
                <a:sym typeface="Euclid Math One" pitchFamily="18" charset="2"/>
              </a:rPr>
              <a:t>R</a:t>
            </a:r>
            <a:r>
              <a:rPr lang="en-US" b="1" baseline="-25000">
                <a:solidFill>
                  <a:schemeClr val="hlink"/>
                </a:solidFill>
                <a:sym typeface="Symbol" charset="2"/>
              </a:rPr>
              <a:t>  </a:t>
            </a:r>
            <a:r>
              <a:rPr lang="en-US">
                <a:sym typeface="Symbol" charset="2"/>
              </a:rPr>
              <a:t>(    )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0475-3E49-4E5F-9982-7B1D6C42EF8E}" type="slidenum">
              <a:rPr lang="en-US"/>
              <a:pPr/>
              <a:t>40</a:t>
            </a:fld>
            <a:endParaRPr lang="en-US"/>
          </a:p>
        </p:txBody>
      </p:sp>
      <p:sp>
        <p:nvSpPr>
          <p:cNvPr id="969732" name="Rectangle 4"/>
          <p:cNvSpPr>
            <a:spLocks noChangeArrowheads="1"/>
          </p:cNvSpPr>
          <p:nvPr/>
        </p:nvSpPr>
        <p:spPr bwMode="auto">
          <a:xfrm>
            <a:off x="153988" y="3390900"/>
            <a:ext cx="91440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5425" indent="-225425">
              <a:lnSpc>
                <a:spcPct val="95000"/>
              </a:lnSpc>
              <a:spcBef>
                <a:spcPct val="10000"/>
              </a:spcBef>
            </a:pPr>
            <a:endParaRPr lang="en-US" sz="3200" b="0">
              <a:solidFill>
                <a:srgbClr val="9900CC"/>
              </a:solidFill>
            </a:endParaRPr>
          </a:p>
          <a:p>
            <a:pPr marL="917575" lvl="1" indent="-228600">
              <a:lnSpc>
                <a:spcPct val="95000"/>
              </a:lnSpc>
              <a:spcBef>
                <a:spcPct val="10000"/>
              </a:spcBef>
            </a:pPr>
            <a:r>
              <a:rPr lang="en-US" sz="2800" b="0">
                <a:sym typeface="Symbol" charset="2"/>
              </a:rPr>
              <a:t>Correctness</a:t>
            </a:r>
          </a:p>
          <a:p>
            <a:pPr marL="225425" indent="-225425">
              <a:lnSpc>
                <a:spcPct val="95000"/>
              </a:lnSpc>
              <a:spcBef>
                <a:spcPct val="10000"/>
              </a:spcBef>
            </a:pPr>
            <a:r>
              <a:rPr lang="en-US" sz="3200" b="0">
                <a:solidFill>
                  <a:srgbClr val="0033CC"/>
                </a:solidFill>
                <a:sym typeface="Symbol" charset="2"/>
              </a:rPr>
              <a:t>		If S1 </a:t>
            </a:r>
            <a:r>
              <a:rPr lang="en-US" sz="3200">
                <a:solidFill>
                  <a:srgbClr val="FF0000"/>
                </a:solidFill>
                <a:sym typeface="Euclid Math One" pitchFamily="18" charset="2"/>
              </a:rPr>
              <a:t>|-</a:t>
            </a:r>
            <a:r>
              <a:rPr lang="en-US" sz="3200" baseline="-25000">
                <a:solidFill>
                  <a:srgbClr val="FF0000"/>
                </a:solidFill>
                <a:sym typeface="Euclid Math One" pitchFamily="18" charset="2"/>
              </a:rPr>
              <a:t>R</a:t>
            </a:r>
            <a:r>
              <a:rPr lang="en-US" sz="3200" baseline="-25000">
                <a:solidFill>
                  <a:schemeClr val="hlink"/>
                </a:solidFill>
                <a:sym typeface="Symbol" charset="2"/>
              </a:rPr>
              <a:t> </a:t>
            </a:r>
            <a:r>
              <a:rPr lang="en-US" sz="3200" b="0">
                <a:solidFill>
                  <a:srgbClr val="0033CC"/>
                </a:solidFill>
                <a:sym typeface="Symbol" charset="2"/>
              </a:rPr>
              <a:t>S2 then S1 </a:t>
            </a:r>
            <a:r>
              <a:rPr lang="en-US" sz="3200">
                <a:solidFill>
                  <a:srgbClr val="FF0000"/>
                </a:solidFill>
                <a:sym typeface="Euclid Math One" pitchFamily="18" charset="2"/>
              </a:rPr>
              <a:t>|=</a:t>
            </a:r>
            <a:r>
              <a:rPr lang="en-US" sz="3200">
                <a:solidFill>
                  <a:schemeClr val="hlink"/>
                </a:solidFill>
                <a:sym typeface="Euclid Math One" pitchFamily="18" charset="2"/>
              </a:rPr>
              <a:t> </a:t>
            </a:r>
            <a:r>
              <a:rPr lang="en-US" sz="3200" b="0">
                <a:solidFill>
                  <a:srgbClr val="0033CC"/>
                </a:solidFill>
                <a:sym typeface="Symbol" charset="2"/>
              </a:rPr>
              <a:t>S2 </a:t>
            </a:r>
          </a:p>
          <a:p>
            <a:pPr marL="917575" lvl="1" indent="-228600">
              <a:lnSpc>
                <a:spcPct val="95000"/>
              </a:lnSpc>
              <a:spcBef>
                <a:spcPct val="10000"/>
              </a:spcBef>
            </a:pPr>
            <a:r>
              <a:rPr lang="en-US" sz="2800" b="0">
                <a:sym typeface="Symbol" charset="2"/>
              </a:rPr>
              <a:t>Refutation Completeness:</a:t>
            </a:r>
          </a:p>
          <a:p>
            <a:pPr marL="225425" indent="-225425">
              <a:lnSpc>
                <a:spcPct val="95000"/>
              </a:lnSpc>
              <a:spcBef>
                <a:spcPct val="10000"/>
              </a:spcBef>
            </a:pPr>
            <a:r>
              <a:rPr lang="en-US" sz="3200" b="0">
                <a:solidFill>
                  <a:srgbClr val="0033CC"/>
                </a:solidFill>
                <a:sym typeface="Symbol" charset="2"/>
              </a:rPr>
              <a:t>		If S is unsatisfiable then S </a:t>
            </a:r>
            <a:r>
              <a:rPr lang="en-US" sz="3200">
                <a:solidFill>
                  <a:srgbClr val="FF0000"/>
                </a:solidFill>
                <a:sym typeface="Euclid Math One" pitchFamily="18" charset="2"/>
              </a:rPr>
              <a:t>|-</a:t>
            </a:r>
            <a:r>
              <a:rPr lang="en-US" sz="3200" baseline="-25000">
                <a:solidFill>
                  <a:srgbClr val="FF0000"/>
                </a:solidFill>
                <a:sym typeface="Euclid Math One" pitchFamily="18" charset="2"/>
              </a:rPr>
              <a:t>R</a:t>
            </a:r>
            <a:r>
              <a:rPr lang="en-US" sz="3200" baseline="-25000">
                <a:solidFill>
                  <a:schemeClr val="hlink"/>
                </a:solidFill>
                <a:sym typeface="Symbol" charset="2"/>
              </a:rPr>
              <a:t>  </a:t>
            </a:r>
            <a:r>
              <a:rPr lang="en-US" sz="3200" b="0">
                <a:solidFill>
                  <a:srgbClr val="0033CC"/>
                </a:solidFill>
                <a:sym typeface="Symbol" charset="2"/>
              </a:rPr>
              <a:t>()</a:t>
            </a:r>
          </a:p>
          <a:p>
            <a:pPr marL="225425" indent="-225425">
              <a:lnSpc>
                <a:spcPct val="95000"/>
              </a:lnSpc>
              <a:spcBef>
                <a:spcPct val="10000"/>
              </a:spcBef>
            </a:pPr>
            <a:endParaRPr lang="en-US" sz="3200" b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973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77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16027"/>
            <a:ext cx="9144000" cy="931863"/>
          </a:xfrm>
        </p:spPr>
        <p:txBody>
          <a:bodyPr/>
          <a:lstStyle/>
          <a:p>
            <a:r>
              <a:rPr lang="en-US" dirty="0"/>
              <a:t>Resolution</a:t>
            </a:r>
          </a:p>
        </p:txBody>
      </p:sp>
      <p:sp>
        <p:nvSpPr>
          <p:cNvPr id="2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76E6-1077-4931-AD89-E4A6C2547E87}" type="slidenum">
              <a:rPr lang="en-US"/>
              <a:pPr/>
              <a:t>41</a:t>
            </a:fld>
            <a:endParaRPr lang="en-US"/>
          </a:p>
        </p:txBody>
      </p:sp>
      <p:sp>
        <p:nvSpPr>
          <p:cNvPr id="971778" name="Rectangle 2"/>
          <p:cNvSpPr>
            <a:spLocks noChangeArrowheads="1"/>
          </p:cNvSpPr>
          <p:nvPr/>
        </p:nvSpPr>
        <p:spPr bwMode="auto">
          <a:xfrm>
            <a:off x="77788" y="625435"/>
            <a:ext cx="9066212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5000"/>
              </a:lnSpc>
              <a:spcBef>
                <a:spcPct val="10000"/>
              </a:spcBef>
            </a:pPr>
            <a:endParaRPr lang="en-US" sz="2800" b="0" i="1" dirty="0" smtClean="0">
              <a:solidFill>
                <a:srgbClr val="0033CC"/>
              </a:solidFill>
            </a:endParaRPr>
          </a:p>
          <a:p>
            <a:pPr marL="342900" indent="-342900">
              <a:lnSpc>
                <a:spcPct val="95000"/>
              </a:lnSpc>
              <a:spcBef>
                <a:spcPct val="10000"/>
              </a:spcBef>
            </a:pPr>
            <a:r>
              <a:rPr lang="en-US" sz="2800" b="0" i="1" dirty="0" smtClean="0">
                <a:solidFill>
                  <a:srgbClr val="0033CC"/>
                </a:solidFill>
              </a:rPr>
              <a:t>If </a:t>
            </a:r>
            <a:r>
              <a:rPr lang="en-US" sz="2800" b="0" i="1" dirty="0">
                <a:solidFill>
                  <a:srgbClr val="0033CC"/>
                </a:solidFill>
              </a:rPr>
              <a:t>the unicorn is mythical, then it is immortal, but if it is not mythical, it is a </a:t>
            </a:r>
            <a:r>
              <a:rPr lang="en-US" sz="2800" b="0" i="1" dirty="0" smtClean="0">
                <a:solidFill>
                  <a:srgbClr val="0033CC"/>
                </a:solidFill>
              </a:rPr>
              <a:t>reptile.  </a:t>
            </a:r>
            <a:r>
              <a:rPr lang="en-US" sz="2800" b="0" i="1" dirty="0">
                <a:solidFill>
                  <a:srgbClr val="0033CC"/>
                </a:solidFill>
              </a:rPr>
              <a:t>If the unicorn is either immortal or a </a:t>
            </a:r>
            <a:r>
              <a:rPr lang="en-US" sz="2800" b="0" i="1" dirty="0" smtClean="0">
                <a:solidFill>
                  <a:srgbClr val="0033CC"/>
                </a:solidFill>
              </a:rPr>
              <a:t>reptile, </a:t>
            </a:r>
            <a:r>
              <a:rPr lang="en-US" sz="2800" b="0" i="1" dirty="0">
                <a:solidFill>
                  <a:srgbClr val="0033CC"/>
                </a:solidFill>
              </a:rPr>
              <a:t>then it is horned.</a:t>
            </a:r>
          </a:p>
          <a:p>
            <a:pPr marL="342900" indent="-342900">
              <a:lnSpc>
                <a:spcPct val="95000"/>
              </a:lnSpc>
              <a:spcBef>
                <a:spcPct val="10000"/>
              </a:spcBef>
            </a:pPr>
            <a:r>
              <a:rPr lang="en-US" sz="2800" dirty="0"/>
              <a:t>Prove:</a:t>
            </a:r>
            <a:r>
              <a:rPr lang="en-US" sz="2800" dirty="0">
                <a:solidFill>
                  <a:srgbClr val="0033CC"/>
                </a:solidFill>
              </a:rPr>
              <a:t> the unicorn is horned.</a:t>
            </a:r>
          </a:p>
          <a:p>
            <a:pPr marL="742950" lvl="1" indent="-285750">
              <a:lnSpc>
                <a:spcPct val="95000"/>
              </a:lnSpc>
              <a:spcBef>
                <a:spcPct val="10000"/>
              </a:spcBef>
            </a:pPr>
            <a:endParaRPr lang="en-US" sz="2800" dirty="0"/>
          </a:p>
        </p:txBody>
      </p:sp>
      <p:sp>
        <p:nvSpPr>
          <p:cNvPr id="971780" name="Rectangle 4"/>
          <p:cNvSpPr>
            <a:spLocks noChangeArrowheads="1"/>
          </p:cNvSpPr>
          <p:nvPr/>
        </p:nvSpPr>
        <p:spPr bwMode="auto">
          <a:xfrm>
            <a:off x="3821113" y="3273425"/>
            <a:ext cx="12652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(</a:t>
            </a:r>
            <a:r>
              <a:rPr lang="en-US" sz="2000" dirty="0">
                <a:latin typeface="Arial" charset="0"/>
                <a:sym typeface="Symbol" charset="2"/>
              </a:rPr>
              <a:t>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  <a:sym typeface="Symbol" charset="2"/>
              </a:rPr>
              <a:t>R </a:t>
            </a:r>
            <a:r>
              <a:rPr lang="en-US" sz="2000" dirty="0">
                <a:latin typeface="Arial" charset="0"/>
                <a:sym typeface="Symbol" charset="2"/>
              </a:rPr>
              <a:t> H)</a:t>
            </a:r>
          </a:p>
        </p:txBody>
      </p:sp>
      <p:sp>
        <p:nvSpPr>
          <p:cNvPr id="971781" name="Rectangle 5"/>
          <p:cNvSpPr>
            <a:spLocks noChangeArrowheads="1"/>
          </p:cNvSpPr>
          <p:nvPr/>
        </p:nvSpPr>
        <p:spPr bwMode="auto">
          <a:xfrm>
            <a:off x="3451544" y="4017963"/>
            <a:ext cx="105028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(</a:t>
            </a:r>
            <a:r>
              <a:rPr lang="en-US" sz="2000" dirty="0">
                <a:latin typeface="Arial" charset="0"/>
                <a:sym typeface="Symbol" charset="2"/>
              </a:rPr>
              <a:t>M  </a:t>
            </a:r>
            <a:r>
              <a:rPr lang="en-US" sz="2000" dirty="0" smtClean="0">
                <a:latin typeface="Arial" charset="0"/>
                <a:sym typeface="Symbol" charset="2"/>
              </a:rPr>
              <a:t>R)</a:t>
            </a:r>
            <a:endParaRPr lang="en-US" sz="2000" dirty="0">
              <a:latin typeface="Arial" charset="0"/>
              <a:sym typeface="Symbol" charset="2"/>
            </a:endParaRPr>
          </a:p>
        </p:txBody>
      </p:sp>
      <p:sp>
        <p:nvSpPr>
          <p:cNvPr id="971782" name="Rectangle 6"/>
          <p:cNvSpPr>
            <a:spLocks noChangeArrowheads="1"/>
          </p:cNvSpPr>
          <p:nvPr/>
        </p:nvSpPr>
        <p:spPr bwMode="auto">
          <a:xfrm>
            <a:off x="5600700" y="3330575"/>
            <a:ext cx="787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Arial" charset="0"/>
              </a:rPr>
              <a:t>(</a:t>
            </a:r>
            <a:r>
              <a:rPr lang="en-US" sz="2000">
                <a:latin typeface="Arial" charset="0"/>
                <a:sym typeface="Symbol" charset="2"/>
              </a:rPr>
              <a:t></a:t>
            </a:r>
            <a:r>
              <a:rPr lang="en-US" sz="2000">
                <a:latin typeface="Arial" charset="0"/>
              </a:rPr>
              <a:t> </a:t>
            </a:r>
            <a:r>
              <a:rPr lang="en-US" sz="2000">
                <a:latin typeface="Arial" charset="0"/>
                <a:sym typeface="Symbol" charset="2"/>
              </a:rPr>
              <a:t>H)</a:t>
            </a:r>
          </a:p>
        </p:txBody>
      </p:sp>
      <p:sp>
        <p:nvSpPr>
          <p:cNvPr id="971783" name="Rectangle 7"/>
          <p:cNvSpPr>
            <a:spLocks noChangeArrowheads="1"/>
          </p:cNvSpPr>
          <p:nvPr/>
        </p:nvSpPr>
        <p:spPr bwMode="auto">
          <a:xfrm>
            <a:off x="7004050" y="3273425"/>
            <a:ext cx="10810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Arial" charset="0"/>
              </a:rPr>
              <a:t>(</a:t>
            </a:r>
            <a:r>
              <a:rPr lang="en-US" sz="2000">
                <a:latin typeface="Arial" charset="0"/>
                <a:sym typeface="Symbol" charset="2"/>
              </a:rPr>
              <a:t></a:t>
            </a:r>
            <a:r>
              <a:rPr lang="en-US" sz="2000">
                <a:latin typeface="Arial" charset="0"/>
              </a:rPr>
              <a:t>I</a:t>
            </a:r>
            <a:r>
              <a:rPr lang="en-US" sz="2000">
                <a:latin typeface="Arial" charset="0"/>
                <a:sym typeface="Symbol" charset="2"/>
              </a:rPr>
              <a:t>  H)</a:t>
            </a:r>
          </a:p>
        </p:txBody>
      </p:sp>
      <p:sp>
        <p:nvSpPr>
          <p:cNvPr id="971784" name="Rectangle 8"/>
          <p:cNvSpPr>
            <a:spLocks noChangeArrowheads="1"/>
          </p:cNvSpPr>
          <p:nvPr/>
        </p:nvSpPr>
        <p:spPr bwMode="auto">
          <a:xfrm>
            <a:off x="6689725" y="5159375"/>
            <a:ext cx="8143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Arial" charset="0"/>
              </a:rPr>
              <a:t>(</a:t>
            </a:r>
            <a:r>
              <a:rPr lang="en-US" sz="2000">
                <a:solidFill>
                  <a:srgbClr val="FF0000"/>
                </a:solidFill>
                <a:latin typeface="Arial" charset="0"/>
                <a:sym typeface="Symbol" charset="2"/>
              </a:rPr>
              <a:t>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000">
                <a:solidFill>
                  <a:srgbClr val="FF0000"/>
                </a:solidFill>
                <a:latin typeface="Arial" charset="0"/>
                <a:sym typeface="Symbol" charset="2"/>
              </a:rPr>
              <a:t>M)</a:t>
            </a:r>
          </a:p>
        </p:txBody>
      </p:sp>
      <p:sp>
        <p:nvSpPr>
          <p:cNvPr id="971785" name="Rectangle 9"/>
          <p:cNvSpPr>
            <a:spLocks noChangeArrowheads="1"/>
          </p:cNvSpPr>
          <p:nvPr/>
        </p:nvSpPr>
        <p:spPr bwMode="auto">
          <a:xfrm>
            <a:off x="7240588" y="4130675"/>
            <a:ext cx="11779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Arial" charset="0"/>
              </a:rPr>
              <a:t>(</a:t>
            </a:r>
            <a:r>
              <a:rPr lang="en-US" sz="2000">
                <a:latin typeface="Arial" charset="0"/>
                <a:sym typeface="Symbol" charset="2"/>
              </a:rPr>
              <a:t></a:t>
            </a:r>
            <a:r>
              <a:rPr lang="en-US" sz="2000">
                <a:latin typeface="Arial" charset="0"/>
              </a:rPr>
              <a:t> </a:t>
            </a:r>
            <a:r>
              <a:rPr lang="en-US" sz="2000">
                <a:latin typeface="Arial" charset="0"/>
                <a:sym typeface="Symbol" charset="2"/>
              </a:rPr>
              <a:t>M  I)</a:t>
            </a:r>
          </a:p>
        </p:txBody>
      </p:sp>
      <p:sp>
        <p:nvSpPr>
          <p:cNvPr id="971786" name="Rectangle 10"/>
          <p:cNvSpPr>
            <a:spLocks noChangeArrowheads="1"/>
          </p:cNvSpPr>
          <p:nvPr/>
        </p:nvSpPr>
        <p:spPr bwMode="auto">
          <a:xfrm>
            <a:off x="6327775" y="4073525"/>
            <a:ext cx="603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Arial" charset="0"/>
              </a:rPr>
              <a:t>(</a:t>
            </a:r>
            <a:r>
              <a:rPr lang="en-US" sz="2000">
                <a:solidFill>
                  <a:srgbClr val="FF0000"/>
                </a:solidFill>
                <a:latin typeface="Arial" charset="0"/>
                <a:sym typeface="Symbol" charset="2"/>
              </a:rPr>
              <a:t>I)</a:t>
            </a:r>
          </a:p>
        </p:txBody>
      </p:sp>
      <p:sp>
        <p:nvSpPr>
          <p:cNvPr id="971787" name="Rectangle 11"/>
          <p:cNvSpPr>
            <a:spLocks noChangeArrowheads="1"/>
          </p:cNvSpPr>
          <p:nvPr/>
        </p:nvSpPr>
        <p:spPr bwMode="auto">
          <a:xfrm>
            <a:off x="5081588" y="4073525"/>
            <a:ext cx="7175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(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  <a:sym typeface="Symbol" charset="2"/>
              </a:rPr>
              <a:t>R)</a:t>
            </a:r>
            <a:endParaRPr lang="en-US" sz="2000" dirty="0">
              <a:solidFill>
                <a:srgbClr val="FF0000"/>
              </a:solidFill>
              <a:latin typeface="Arial" charset="0"/>
              <a:sym typeface="Symbol" charset="2"/>
            </a:endParaRPr>
          </a:p>
        </p:txBody>
      </p:sp>
      <p:sp>
        <p:nvSpPr>
          <p:cNvPr id="971788" name="Rectangle 12"/>
          <p:cNvSpPr>
            <a:spLocks noChangeArrowheads="1"/>
          </p:cNvSpPr>
          <p:nvPr/>
        </p:nvSpPr>
        <p:spPr bwMode="auto">
          <a:xfrm>
            <a:off x="4700588" y="5103813"/>
            <a:ext cx="56356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Arial" charset="0"/>
              </a:rPr>
              <a:t>(</a:t>
            </a:r>
            <a:r>
              <a:rPr lang="en-US" sz="2000">
                <a:solidFill>
                  <a:srgbClr val="FF0000"/>
                </a:solidFill>
                <a:latin typeface="Arial" charset="0"/>
                <a:sym typeface="Symbol" charset="2"/>
              </a:rPr>
              <a:t>M)</a:t>
            </a:r>
          </a:p>
        </p:txBody>
      </p:sp>
      <p:sp>
        <p:nvSpPr>
          <p:cNvPr id="971789" name="Rectangle 13"/>
          <p:cNvSpPr>
            <a:spLocks noChangeArrowheads="1"/>
          </p:cNvSpPr>
          <p:nvPr/>
        </p:nvSpPr>
        <p:spPr bwMode="auto">
          <a:xfrm>
            <a:off x="5915025" y="5957888"/>
            <a:ext cx="3524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Arial" charset="0"/>
              </a:rPr>
              <a:t>(</a:t>
            </a:r>
            <a:r>
              <a:rPr lang="en-US" sz="2000">
                <a:solidFill>
                  <a:srgbClr val="FF0000"/>
                </a:solidFill>
                <a:latin typeface="Arial" charset="0"/>
                <a:sym typeface="Symbol" charset="2"/>
              </a:rPr>
              <a:t>)</a:t>
            </a:r>
          </a:p>
        </p:txBody>
      </p:sp>
      <p:cxnSp>
        <p:nvCxnSpPr>
          <p:cNvPr id="971790" name="AutoShape 14"/>
          <p:cNvCxnSpPr>
            <a:cxnSpLocks noChangeShapeType="1"/>
            <a:stCxn id="971780" idx="2"/>
            <a:endCxn id="971787" idx="0"/>
          </p:cNvCxnSpPr>
          <p:nvPr/>
        </p:nvCxnSpPr>
        <p:spPr bwMode="auto">
          <a:xfrm>
            <a:off x="4456113" y="3559175"/>
            <a:ext cx="984250" cy="3651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1791" name="AutoShape 15"/>
          <p:cNvCxnSpPr>
            <a:cxnSpLocks noChangeShapeType="1"/>
            <a:stCxn id="971782" idx="2"/>
            <a:endCxn id="971787" idx="0"/>
          </p:cNvCxnSpPr>
          <p:nvPr/>
        </p:nvCxnSpPr>
        <p:spPr bwMode="auto">
          <a:xfrm flipH="1">
            <a:off x="5440363" y="3616325"/>
            <a:ext cx="555625" cy="3079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1792" name="AutoShape 16"/>
          <p:cNvCxnSpPr>
            <a:cxnSpLocks noChangeShapeType="1"/>
            <a:stCxn id="971782" idx="2"/>
            <a:endCxn id="971786" idx="0"/>
          </p:cNvCxnSpPr>
          <p:nvPr/>
        </p:nvCxnSpPr>
        <p:spPr bwMode="auto">
          <a:xfrm>
            <a:off x="5995988" y="3616325"/>
            <a:ext cx="633412" cy="3079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1793" name="AutoShape 17"/>
          <p:cNvCxnSpPr>
            <a:cxnSpLocks noChangeShapeType="1"/>
            <a:stCxn id="971783" idx="2"/>
          </p:cNvCxnSpPr>
          <p:nvPr/>
        </p:nvCxnSpPr>
        <p:spPr bwMode="auto">
          <a:xfrm flipH="1">
            <a:off x="6651625" y="3670300"/>
            <a:ext cx="893763" cy="3651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1794" name="AutoShape 18"/>
          <p:cNvCxnSpPr>
            <a:cxnSpLocks noChangeShapeType="1"/>
            <a:stCxn id="971786" idx="2"/>
            <a:endCxn id="971784" idx="0"/>
          </p:cNvCxnSpPr>
          <p:nvPr/>
        </p:nvCxnSpPr>
        <p:spPr bwMode="auto">
          <a:xfrm>
            <a:off x="6629400" y="4359275"/>
            <a:ext cx="469900" cy="6508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1795" name="AutoShape 19"/>
          <p:cNvCxnSpPr>
            <a:cxnSpLocks noChangeShapeType="1"/>
            <a:stCxn id="971785" idx="2"/>
            <a:endCxn id="971784" idx="0"/>
          </p:cNvCxnSpPr>
          <p:nvPr/>
        </p:nvCxnSpPr>
        <p:spPr bwMode="auto">
          <a:xfrm flipH="1">
            <a:off x="7099300" y="4416425"/>
            <a:ext cx="731838" cy="593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1796" name="AutoShape 20"/>
          <p:cNvCxnSpPr>
            <a:cxnSpLocks noChangeShapeType="1"/>
            <a:stCxn id="971781" idx="2"/>
            <a:endCxn id="971788" idx="0"/>
          </p:cNvCxnSpPr>
          <p:nvPr/>
        </p:nvCxnSpPr>
        <p:spPr bwMode="auto">
          <a:xfrm>
            <a:off x="3976688" y="4418073"/>
            <a:ext cx="1005681" cy="68574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1797" name="AutoShape 21"/>
          <p:cNvCxnSpPr>
            <a:cxnSpLocks noChangeShapeType="1"/>
            <a:stCxn id="971787" idx="2"/>
            <a:endCxn id="971788" idx="0"/>
          </p:cNvCxnSpPr>
          <p:nvPr/>
        </p:nvCxnSpPr>
        <p:spPr bwMode="auto">
          <a:xfrm flipH="1">
            <a:off x="4984750" y="4359275"/>
            <a:ext cx="455613" cy="5969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1798" name="AutoShape 22"/>
          <p:cNvCxnSpPr>
            <a:cxnSpLocks noChangeShapeType="1"/>
            <a:stCxn id="971784" idx="2"/>
            <a:endCxn id="971789" idx="0"/>
          </p:cNvCxnSpPr>
          <p:nvPr/>
        </p:nvCxnSpPr>
        <p:spPr bwMode="auto">
          <a:xfrm flipH="1">
            <a:off x="6089650" y="5443538"/>
            <a:ext cx="1009650" cy="36671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1799" name="AutoShape 23"/>
          <p:cNvCxnSpPr>
            <a:cxnSpLocks noChangeShapeType="1"/>
            <a:stCxn id="971788" idx="2"/>
            <a:endCxn id="971789" idx="0"/>
          </p:cNvCxnSpPr>
          <p:nvPr/>
        </p:nvCxnSpPr>
        <p:spPr bwMode="auto">
          <a:xfrm>
            <a:off x="4984750" y="5391150"/>
            <a:ext cx="1104900" cy="4191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71800" name="Text Box 24"/>
          <p:cNvSpPr txBox="1">
            <a:spLocks noChangeArrowheads="1"/>
          </p:cNvSpPr>
          <p:nvPr/>
        </p:nvSpPr>
        <p:spPr bwMode="auto">
          <a:xfrm>
            <a:off x="293688" y="3478213"/>
            <a:ext cx="2446337" cy="2654300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800" dirty="0">
              <a:solidFill>
                <a:srgbClr val="0033CC"/>
              </a:solidFill>
            </a:endParaRPr>
          </a:p>
          <a:p>
            <a:r>
              <a:rPr lang="en-US" sz="2800" dirty="0">
                <a:solidFill>
                  <a:srgbClr val="0033CC"/>
                </a:solidFill>
              </a:rPr>
              <a:t>M = mythical</a:t>
            </a:r>
          </a:p>
          <a:p>
            <a:r>
              <a:rPr lang="en-US" sz="2800" dirty="0">
                <a:solidFill>
                  <a:srgbClr val="0033CC"/>
                </a:solidFill>
              </a:rPr>
              <a:t>I = immortal</a:t>
            </a:r>
          </a:p>
          <a:p>
            <a:r>
              <a:rPr lang="en-US" sz="2800" dirty="0" smtClean="0">
                <a:solidFill>
                  <a:srgbClr val="0033CC"/>
                </a:solidFill>
              </a:rPr>
              <a:t>R </a:t>
            </a:r>
            <a:r>
              <a:rPr lang="en-US" sz="2800" dirty="0">
                <a:solidFill>
                  <a:srgbClr val="0033CC"/>
                </a:solidFill>
              </a:rPr>
              <a:t>= </a:t>
            </a:r>
            <a:r>
              <a:rPr lang="en-US" sz="2800" dirty="0" smtClean="0">
                <a:solidFill>
                  <a:srgbClr val="0033CC"/>
                </a:solidFill>
              </a:rPr>
              <a:t>reptile</a:t>
            </a:r>
            <a:endParaRPr lang="en-US" sz="2800" dirty="0">
              <a:solidFill>
                <a:srgbClr val="0033CC"/>
              </a:solidFill>
            </a:endParaRPr>
          </a:p>
          <a:p>
            <a:r>
              <a:rPr lang="en-US" sz="2800" dirty="0">
                <a:solidFill>
                  <a:srgbClr val="0033CC"/>
                </a:solidFill>
              </a:rPr>
              <a:t>H = horned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1780" grpId="0"/>
      <p:bldP spid="971781" grpId="0"/>
      <p:bldP spid="971782" grpId="0"/>
      <p:bldP spid="971783" grpId="0"/>
      <p:bldP spid="971784" grpId="0"/>
      <p:bldP spid="971785" grpId="0"/>
      <p:bldP spid="971786" grpId="0"/>
      <p:bldP spid="971787" grpId="0"/>
      <p:bldP spid="971788" grpId="0"/>
      <p:bldP spid="971789" grpId="0"/>
      <p:bldP spid="97180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Resolution as Search</a:t>
            </a:r>
          </a:p>
        </p:txBody>
      </p:sp>
      <p:sp>
        <p:nvSpPr>
          <p:cNvPr id="998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States?</a:t>
            </a:r>
          </a:p>
          <a:p>
            <a:r>
              <a:rPr lang="en-US" dirty="0"/>
              <a:t>Operators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C325-7FA7-4F5C-914F-582AA8746316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Finding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assignments to variables that makes a formula true</a:t>
            </a:r>
          </a:p>
          <a:p>
            <a:endParaRPr lang="en-US" dirty="0" smtClean="0"/>
          </a:p>
          <a:p>
            <a:r>
              <a:rPr lang="en-US" dirty="0" smtClean="0"/>
              <a:t>a CSP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Inference 3: Model Enumeration</a:t>
            </a:r>
          </a:p>
        </p:txBody>
      </p:sp>
      <p:sp>
        <p:nvSpPr>
          <p:cNvPr id="973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>
                <a:latin typeface="Courier New" charset="0"/>
              </a:rPr>
              <a:t>	</a:t>
            </a:r>
            <a:r>
              <a:rPr lang="en-US" b="1" dirty="0">
                <a:solidFill>
                  <a:schemeClr val="tx1"/>
                </a:solidFill>
                <a:latin typeface="Courier New" charset="0"/>
              </a:rPr>
              <a:t>for</a:t>
            </a:r>
            <a:r>
              <a:rPr lang="en-US" b="1" dirty="0">
                <a:solidFill>
                  <a:srgbClr val="3333FF"/>
                </a:solidFill>
                <a:latin typeface="Courier New" charset="0"/>
              </a:rPr>
              <a:t> (m in truth assignments)</a:t>
            </a:r>
            <a:r>
              <a:rPr lang="en-US" b="1" dirty="0">
                <a:solidFill>
                  <a:schemeClr val="tx1"/>
                </a:solidFill>
                <a:latin typeface="Courier New" charset="0"/>
              </a:rPr>
              <a:t>{</a:t>
            </a:r>
          </a:p>
          <a:p>
            <a:pPr>
              <a:buFontTx/>
              <a:buNone/>
            </a:pPr>
            <a:r>
              <a:rPr lang="en-US" b="1" dirty="0">
                <a:solidFill>
                  <a:srgbClr val="3333FF"/>
                </a:solidFill>
                <a:latin typeface="Courier New" charset="0"/>
              </a:rPr>
              <a:t>  	</a:t>
            </a:r>
            <a:r>
              <a:rPr lang="en-US" b="1" dirty="0">
                <a:solidFill>
                  <a:schemeClr val="tx1"/>
                </a:solidFill>
                <a:latin typeface="Courier New" charset="0"/>
              </a:rPr>
              <a:t>if</a:t>
            </a:r>
            <a:r>
              <a:rPr lang="en-US" b="1" dirty="0">
                <a:solidFill>
                  <a:srgbClr val="3333FF"/>
                </a:solidFill>
                <a:latin typeface="Courier New" charset="0"/>
              </a:rPr>
              <a:t>  (m makes </a:t>
            </a:r>
            <a:r>
              <a:rPr lang="en-US" b="1" dirty="0">
                <a:solidFill>
                  <a:srgbClr val="3333FF"/>
                </a:solidFill>
                <a:latin typeface="Courier New" charset="0"/>
                <a:sym typeface="Symbol" charset="2"/>
              </a:rPr>
              <a:t></a:t>
            </a:r>
            <a:r>
              <a:rPr lang="en-US" b="1" dirty="0">
                <a:solidFill>
                  <a:srgbClr val="3333FF"/>
                </a:solidFill>
                <a:latin typeface="Courier New" charset="0"/>
              </a:rPr>
              <a:t> true) </a:t>
            </a:r>
          </a:p>
          <a:p>
            <a:pPr>
              <a:buFontTx/>
              <a:buNone/>
            </a:pPr>
            <a:r>
              <a:rPr lang="en-US" b="1" dirty="0">
                <a:solidFill>
                  <a:srgbClr val="3333FF"/>
                </a:solidFill>
                <a:latin typeface="Courier New" charset="0"/>
              </a:rPr>
              <a:t>   	</a:t>
            </a:r>
            <a:r>
              <a:rPr lang="en-US" b="1" dirty="0">
                <a:solidFill>
                  <a:schemeClr val="tx1"/>
                </a:solidFill>
                <a:latin typeface="Courier New" charset="0"/>
              </a:rPr>
              <a:t>then return</a:t>
            </a:r>
            <a:r>
              <a:rPr lang="en-US" b="1" dirty="0">
                <a:solidFill>
                  <a:srgbClr val="3333FF"/>
                </a:solidFill>
                <a:latin typeface="Courier New" charset="0"/>
              </a:rPr>
              <a:t> “Sat!”</a:t>
            </a:r>
          </a:p>
          <a:p>
            <a:pPr>
              <a:buFontTx/>
              <a:buNone/>
            </a:pPr>
            <a:r>
              <a:rPr lang="en-US" b="1" dirty="0">
                <a:solidFill>
                  <a:srgbClr val="3333FF"/>
                </a:solidFill>
                <a:latin typeface="Courier New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ourier New" charset="0"/>
              </a:rPr>
              <a:t>}</a:t>
            </a:r>
            <a:endParaRPr lang="en-US" b="1" dirty="0">
              <a:solidFill>
                <a:schemeClr val="tx1"/>
              </a:solidFill>
              <a:latin typeface="Courier New" charset="0"/>
            </a:endParaRPr>
          </a:p>
          <a:p>
            <a:pPr>
              <a:buFontTx/>
              <a:buNone/>
            </a:pPr>
            <a:r>
              <a:rPr lang="en-US" b="1" dirty="0">
                <a:solidFill>
                  <a:srgbClr val="3333FF"/>
                </a:solidFill>
                <a:latin typeface="Courier New" charset="0"/>
              </a:rPr>
              <a:t>  </a:t>
            </a:r>
            <a:r>
              <a:rPr lang="en-US" b="1" dirty="0">
                <a:solidFill>
                  <a:schemeClr val="tx1"/>
                </a:solidFill>
                <a:latin typeface="Courier New" charset="0"/>
              </a:rPr>
              <a:t>return</a:t>
            </a:r>
            <a:r>
              <a:rPr lang="en-US" b="1" dirty="0">
                <a:solidFill>
                  <a:srgbClr val="3333FF"/>
                </a:solidFill>
                <a:latin typeface="Courier New" charset="0"/>
              </a:rPr>
              <a:t> “</a:t>
            </a:r>
            <a:r>
              <a:rPr lang="en-US" b="1" dirty="0" err="1">
                <a:solidFill>
                  <a:srgbClr val="3333FF"/>
                </a:solidFill>
                <a:latin typeface="Courier New" charset="0"/>
              </a:rPr>
              <a:t>Unsat</a:t>
            </a:r>
            <a:r>
              <a:rPr lang="en-US" b="1" dirty="0">
                <a:solidFill>
                  <a:srgbClr val="3333FF"/>
                </a:solidFill>
                <a:latin typeface="Courier New" charset="0"/>
              </a:rPr>
              <a:t>!”</a:t>
            </a:r>
          </a:p>
          <a:p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48FDC-7934-4A39-95FC-6597BDE3BDC9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9588"/>
            <a:ext cx="8229600" cy="1143000"/>
          </a:xfrm>
        </p:spPr>
        <p:txBody>
          <a:bodyPr/>
          <a:lstStyle/>
          <a:p>
            <a:r>
              <a:rPr lang="en-US" sz="4000"/>
              <a:t>Inference 4: DPLL </a:t>
            </a:r>
            <a:br>
              <a:rPr lang="en-US" sz="4000"/>
            </a:br>
            <a:r>
              <a:rPr lang="en-US" sz="4000"/>
              <a:t>(Enumeration of </a:t>
            </a:r>
            <a:r>
              <a:rPr lang="en-US" sz="4000" b="1" i="1"/>
              <a:t>Partial</a:t>
            </a:r>
            <a:r>
              <a:rPr lang="en-US" sz="4000"/>
              <a:t> Models)</a:t>
            </a:r>
            <a:br>
              <a:rPr lang="en-US" sz="4000"/>
            </a:br>
            <a:r>
              <a:rPr lang="en-US" sz="2800">
                <a:solidFill>
                  <a:schemeClr val="tx1"/>
                </a:solidFill>
              </a:rPr>
              <a:t>[Davis, Putnam, Loveland &amp; Logemann 1962]</a:t>
            </a:r>
            <a:br>
              <a:rPr lang="en-US" sz="2800">
                <a:solidFill>
                  <a:schemeClr val="tx1"/>
                </a:solidFill>
              </a:rPr>
            </a:br>
            <a:r>
              <a:rPr lang="en-US" sz="2800" i="1">
                <a:solidFill>
                  <a:schemeClr val="tx1"/>
                </a:solidFill>
              </a:rPr>
              <a:t>Version 1</a:t>
            </a:r>
          </a:p>
        </p:txBody>
      </p:sp>
      <p:sp>
        <p:nvSpPr>
          <p:cNvPr id="9748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0275"/>
            <a:ext cx="8382000" cy="3709988"/>
          </a:xfrm>
        </p:spPr>
        <p:txBody>
          <a:bodyPr/>
          <a:lstStyle/>
          <a:p>
            <a:pPr>
              <a:lnSpc>
                <a:spcPct val="85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800" b="1">
                <a:latin typeface="Courier New" charset="0"/>
              </a:rPr>
              <a:t>dpll_1(pa)</a:t>
            </a: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{</a:t>
            </a:r>
          </a:p>
          <a:p>
            <a:pPr>
              <a:lnSpc>
                <a:spcPct val="85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800" b="1">
                <a:latin typeface="Courier New" charset="0"/>
              </a:rPr>
              <a:t>	</a:t>
            </a: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if</a:t>
            </a:r>
            <a:r>
              <a:rPr lang="en-US" sz="2800" b="1">
                <a:latin typeface="Courier New" charset="0"/>
              </a:rPr>
              <a:t> (pa makes F false) </a:t>
            </a: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return false;</a:t>
            </a:r>
          </a:p>
          <a:p>
            <a:pPr>
              <a:lnSpc>
                <a:spcPct val="85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800" b="1">
                <a:latin typeface="Courier New" charset="0"/>
              </a:rPr>
              <a:t>	</a:t>
            </a: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if</a:t>
            </a:r>
            <a:r>
              <a:rPr lang="en-US" sz="2800" b="1">
                <a:latin typeface="Courier New" charset="0"/>
              </a:rPr>
              <a:t> (pa makes F true) </a:t>
            </a: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return true;</a:t>
            </a:r>
          </a:p>
          <a:p>
            <a:pPr>
              <a:lnSpc>
                <a:spcPct val="85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800" b="1">
                <a:latin typeface="Courier New" charset="0"/>
              </a:rPr>
              <a:t>	</a:t>
            </a: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choose</a:t>
            </a:r>
            <a:r>
              <a:rPr lang="en-US" sz="2800" b="1">
                <a:latin typeface="Courier New" charset="0"/>
              </a:rPr>
              <a:t> P in F;</a:t>
            </a:r>
          </a:p>
          <a:p>
            <a:pPr>
              <a:lnSpc>
                <a:spcPct val="85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	if</a:t>
            </a:r>
            <a:r>
              <a:rPr lang="en-US" sz="2800" b="1">
                <a:latin typeface="Courier New" charset="0"/>
              </a:rPr>
              <a:t> (dpll_1(pa </a:t>
            </a:r>
            <a:r>
              <a:rPr lang="en-US" sz="2800" b="1">
                <a:latin typeface="Courier New" charset="0"/>
                <a:sym typeface="Symbol" charset="2"/>
              </a:rPr>
              <a:t></a:t>
            </a:r>
            <a:r>
              <a:rPr lang="en-US" sz="2800" b="1">
                <a:latin typeface="Courier New" charset="0"/>
              </a:rPr>
              <a:t> {P=0})) </a:t>
            </a: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return true;</a:t>
            </a:r>
          </a:p>
          <a:p>
            <a:pPr>
              <a:lnSpc>
                <a:spcPct val="85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800" b="1">
                <a:latin typeface="Courier New" charset="0"/>
              </a:rPr>
              <a:t>	</a:t>
            </a: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return</a:t>
            </a:r>
            <a:r>
              <a:rPr lang="en-US" sz="2800" b="1">
                <a:latin typeface="Courier New" charset="0"/>
              </a:rPr>
              <a:t> dpll_1(pa </a:t>
            </a:r>
            <a:r>
              <a:rPr lang="en-US" sz="2800" b="1">
                <a:latin typeface="Courier New" charset="0"/>
                <a:sym typeface="Symbol" charset="2"/>
              </a:rPr>
              <a:t></a:t>
            </a:r>
            <a:r>
              <a:rPr lang="en-US" sz="2800" b="1">
                <a:latin typeface="Courier New" charset="0"/>
              </a:rPr>
              <a:t> {P=1});</a:t>
            </a:r>
          </a:p>
          <a:p>
            <a:pPr>
              <a:lnSpc>
                <a:spcPct val="85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}</a:t>
            </a:r>
          </a:p>
          <a:p>
            <a:pPr>
              <a:lnSpc>
                <a:spcPct val="85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endParaRPr lang="en-US" sz="2800" b="1">
              <a:solidFill>
                <a:schemeClr val="tx1"/>
              </a:solidFill>
              <a:latin typeface="Courier New" charset="0"/>
            </a:endParaRPr>
          </a:p>
          <a:p>
            <a:pPr>
              <a:lnSpc>
                <a:spcPct val="85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800">
                <a:solidFill>
                  <a:srgbClr val="9900CC"/>
                </a:solidFill>
              </a:rPr>
              <a:t>Returns true if F is satisfiable, false otherwise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F4EA-AB91-4A6B-81DC-E4F8E1F612BB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080" name="Rectangle 2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DPLL Version 1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E564-2DDE-4497-B4E3-60D667D9E03A}" type="slidenum">
              <a:rPr lang="en-US"/>
              <a:pPr/>
              <a:t>46</a:t>
            </a:fld>
            <a:endParaRPr lang="en-US"/>
          </a:p>
        </p:txBody>
      </p:sp>
      <p:sp>
        <p:nvSpPr>
          <p:cNvPr id="1069076" name="Rectangle 20"/>
          <p:cNvSpPr>
            <a:spLocks noChangeArrowheads="1"/>
          </p:cNvSpPr>
          <p:nvPr/>
        </p:nvSpPr>
        <p:spPr bwMode="auto">
          <a:xfrm>
            <a:off x="915988" y="2057400"/>
            <a:ext cx="169862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</a:t>
            </a:r>
            <a:r>
              <a:rPr lang="en-US" sz="2800" b="0" i="1">
                <a:latin typeface="Arial" charset="0"/>
              </a:rPr>
              <a:t>a </a:t>
            </a:r>
            <a:r>
              <a:rPr lang="en-US" sz="2800" b="0">
                <a:latin typeface="Times New Roman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b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069077" name="Rectangle 21"/>
          <p:cNvSpPr>
            <a:spLocks noChangeArrowheads="1"/>
          </p:cNvSpPr>
          <p:nvPr/>
        </p:nvSpPr>
        <p:spPr bwMode="auto">
          <a:xfrm>
            <a:off x="915988" y="2682875"/>
            <a:ext cx="133667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</a:t>
            </a:r>
            <a:r>
              <a:rPr lang="en-US" sz="2800" b="0" i="1">
                <a:latin typeface="Arial" charset="0"/>
              </a:rPr>
              <a:t>a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¬</a:t>
            </a:r>
            <a:r>
              <a:rPr lang="en-US" sz="2800" b="0" i="1">
                <a:latin typeface="Arial" charset="0"/>
              </a:rPr>
              <a:t>b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069078" name="Rectangle 22"/>
          <p:cNvSpPr>
            <a:spLocks noChangeArrowheads="1"/>
          </p:cNvSpPr>
          <p:nvPr/>
        </p:nvSpPr>
        <p:spPr bwMode="auto">
          <a:xfrm>
            <a:off x="915988" y="3292475"/>
            <a:ext cx="1316037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</a:t>
            </a:r>
            <a:r>
              <a:rPr lang="en-US" sz="2800" b="0" i="1">
                <a:latin typeface="Arial" charset="0"/>
              </a:rPr>
              <a:t>a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¬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069079" name="Rectangle 23"/>
          <p:cNvSpPr>
            <a:spLocks noChangeArrowheads="1"/>
          </p:cNvSpPr>
          <p:nvPr/>
        </p:nvSpPr>
        <p:spPr bwMode="auto">
          <a:xfrm>
            <a:off x="915988" y="3902075"/>
            <a:ext cx="1316037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(¬</a:t>
            </a:r>
            <a:r>
              <a:rPr lang="en-US" sz="2800" b="0" i="1">
                <a:latin typeface="Arial" charset="0"/>
              </a:rPr>
              <a:t>a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549" name="Rectangle 13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DPLL Version 1</a:t>
            </a: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CE41-8754-4EB6-BDF6-4D383425E180}" type="slidenum">
              <a:rPr lang="en-US"/>
              <a:pPr/>
              <a:t>47</a:t>
            </a:fld>
            <a:endParaRPr lang="en-US"/>
          </a:p>
        </p:txBody>
      </p:sp>
      <p:sp>
        <p:nvSpPr>
          <p:cNvPr id="1089538" name="Oval 2"/>
          <p:cNvSpPr>
            <a:spLocks noChangeArrowheads="1"/>
          </p:cNvSpPr>
          <p:nvPr/>
        </p:nvSpPr>
        <p:spPr bwMode="auto">
          <a:xfrm>
            <a:off x="5410200" y="167640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a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089539" name="AutoShape 3"/>
          <p:cNvCxnSpPr>
            <a:cxnSpLocks noChangeShapeType="1"/>
            <a:stCxn id="1089538" idx="3"/>
          </p:cNvCxnSpPr>
          <p:nvPr/>
        </p:nvCxnSpPr>
        <p:spPr bwMode="auto">
          <a:xfrm flipH="1">
            <a:off x="4419600" y="1936750"/>
            <a:ext cx="1035050" cy="7302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089545" name="Rectangle 9"/>
          <p:cNvSpPr>
            <a:spLocks noChangeArrowheads="1"/>
          </p:cNvSpPr>
          <p:nvPr/>
        </p:nvSpPr>
        <p:spPr bwMode="auto">
          <a:xfrm>
            <a:off x="915988" y="2057400"/>
            <a:ext cx="169862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</a:t>
            </a:r>
            <a:r>
              <a:rPr lang="en-US" sz="2800" b="0" i="1">
                <a:latin typeface="Arial" charset="0"/>
              </a:rPr>
              <a:t>a </a:t>
            </a:r>
            <a:r>
              <a:rPr lang="en-US" sz="2800" b="0">
                <a:latin typeface="Times New Roman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b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089546" name="Rectangle 10"/>
          <p:cNvSpPr>
            <a:spLocks noChangeArrowheads="1"/>
          </p:cNvSpPr>
          <p:nvPr/>
        </p:nvSpPr>
        <p:spPr bwMode="auto">
          <a:xfrm>
            <a:off x="915988" y="2682875"/>
            <a:ext cx="133667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</a:t>
            </a:r>
            <a:r>
              <a:rPr lang="en-US" sz="2800" b="0" i="1">
                <a:latin typeface="Arial" charset="0"/>
              </a:rPr>
              <a:t>a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¬</a:t>
            </a:r>
            <a:r>
              <a:rPr lang="en-US" sz="2800" b="0" i="1">
                <a:latin typeface="Arial" charset="0"/>
              </a:rPr>
              <a:t>b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089547" name="Rectangle 11"/>
          <p:cNvSpPr>
            <a:spLocks noChangeArrowheads="1"/>
          </p:cNvSpPr>
          <p:nvPr/>
        </p:nvSpPr>
        <p:spPr bwMode="auto">
          <a:xfrm>
            <a:off x="915988" y="3292475"/>
            <a:ext cx="1316037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</a:t>
            </a:r>
            <a:r>
              <a:rPr lang="en-US" sz="2800" b="0" i="1">
                <a:latin typeface="Arial" charset="0"/>
              </a:rPr>
              <a:t>a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¬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089548" name="Rectangle 12"/>
          <p:cNvSpPr>
            <a:spLocks noChangeArrowheads="1"/>
          </p:cNvSpPr>
          <p:nvPr/>
        </p:nvSpPr>
        <p:spPr bwMode="auto">
          <a:xfrm>
            <a:off x="915988" y="3902075"/>
            <a:ext cx="1316037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(¬</a:t>
            </a:r>
            <a:r>
              <a:rPr lang="en-US" sz="2800" b="0" i="1">
                <a:latin typeface="Arial" charset="0"/>
              </a:rPr>
              <a:t>a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089550" name="Oval 14"/>
          <p:cNvSpPr>
            <a:spLocks noChangeArrowheads="1"/>
          </p:cNvSpPr>
          <p:nvPr/>
        </p:nvSpPr>
        <p:spPr bwMode="auto">
          <a:xfrm>
            <a:off x="4724400" y="193675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>
                <a:solidFill>
                  <a:srgbClr val="FF0000"/>
                </a:solidFill>
                <a:latin typeface="Arial" charset="0"/>
              </a:rPr>
              <a:t>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736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DPLL Version 1</a:t>
            </a: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FEA6-F83A-4BD4-9B13-40A1DA2980E1}" type="slidenum">
              <a:rPr lang="en-US"/>
              <a:pPr/>
              <a:t>48</a:t>
            </a:fld>
            <a:endParaRPr lang="en-US"/>
          </a:p>
        </p:txBody>
      </p:sp>
      <p:sp>
        <p:nvSpPr>
          <p:cNvPr id="1097730" name="Oval 2"/>
          <p:cNvSpPr>
            <a:spLocks noChangeArrowheads="1"/>
          </p:cNvSpPr>
          <p:nvPr/>
        </p:nvSpPr>
        <p:spPr bwMode="auto">
          <a:xfrm>
            <a:off x="5410200" y="167640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a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097731" name="AutoShape 3"/>
          <p:cNvCxnSpPr>
            <a:cxnSpLocks noChangeShapeType="1"/>
            <a:stCxn id="1097730" idx="3"/>
          </p:cNvCxnSpPr>
          <p:nvPr/>
        </p:nvCxnSpPr>
        <p:spPr bwMode="auto">
          <a:xfrm flipH="1">
            <a:off x="4419600" y="1936750"/>
            <a:ext cx="1035050" cy="7302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097732" name="Rectangle 4"/>
          <p:cNvSpPr>
            <a:spLocks noChangeArrowheads="1"/>
          </p:cNvSpPr>
          <p:nvPr/>
        </p:nvSpPr>
        <p:spPr bwMode="auto">
          <a:xfrm>
            <a:off x="915988" y="2057400"/>
            <a:ext cx="171767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(F</a:t>
            </a:r>
            <a:r>
              <a:rPr lang="en-US" sz="2800" b="0" i="1">
                <a:latin typeface="Arial" charset="0"/>
              </a:rPr>
              <a:t> </a:t>
            </a:r>
            <a:r>
              <a:rPr lang="en-US" sz="2800" b="0">
                <a:latin typeface="Times New Roman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b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097733" name="Rectangle 5"/>
          <p:cNvSpPr>
            <a:spLocks noChangeArrowheads="1"/>
          </p:cNvSpPr>
          <p:nvPr/>
        </p:nvSpPr>
        <p:spPr bwMode="auto">
          <a:xfrm>
            <a:off x="915988" y="2682875"/>
            <a:ext cx="135572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(F</a:t>
            </a:r>
            <a:r>
              <a:rPr lang="en-US" sz="2800" b="0" i="1">
                <a:latin typeface="Arial" charset="0"/>
              </a:rPr>
              <a:t>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¬</a:t>
            </a:r>
            <a:r>
              <a:rPr lang="en-US" sz="2800" b="0" i="1">
                <a:latin typeface="Arial" charset="0"/>
              </a:rPr>
              <a:t>b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097734" name="Rectangle 6"/>
          <p:cNvSpPr>
            <a:spLocks noChangeArrowheads="1"/>
          </p:cNvSpPr>
          <p:nvPr/>
        </p:nvSpPr>
        <p:spPr bwMode="auto">
          <a:xfrm>
            <a:off x="915988" y="3292475"/>
            <a:ext cx="1335087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(F</a:t>
            </a:r>
            <a:r>
              <a:rPr lang="en-US" sz="2800" b="0" i="1">
                <a:latin typeface="Arial" charset="0"/>
              </a:rPr>
              <a:t>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¬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097735" name="Rectangle 7"/>
          <p:cNvSpPr>
            <a:spLocks noChangeArrowheads="1"/>
          </p:cNvSpPr>
          <p:nvPr/>
        </p:nvSpPr>
        <p:spPr bwMode="auto">
          <a:xfrm>
            <a:off x="915988" y="3902075"/>
            <a:ext cx="112712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(T</a:t>
            </a:r>
            <a:r>
              <a:rPr lang="en-US" sz="2800" b="0" i="1">
                <a:latin typeface="Arial" charset="0"/>
              </a:rPr>
              <a:t>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097737" name="Oval 9"/>
          <p:cNvSpPr>
            <a:spLocks noChangeArrowheads="1"/>
          </p:cNvSpPr>
          <p:nvPr/>
        </p:nvSpPr>
        <p:spPr bwMode="auto">
          <a:xfrm>
            <a:off x="4724400" y="193675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>
                <a:solidFill>
                  <a:srgbClr val="FF0000"/>
                </a:solidFill>
                <a:latin typeface="Arial" charset="0"/>
              </a:rPr>
              <a:t>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784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DPLL Version 1</a:t>
            </a: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DA57C-CA21-44CC-B704-B3D9663F6541}" type="slidenum">
              <a:rPr lang="en-US"/>
              <a:pPr/>
              <a:t>49</a:t>
            </a:fld>
            <a:endParaRPr lang="en-US"/>
          </a:p>
        </p:txBody>
      </p:sp>
      <p:sp>
        <p:nvSpPr>
          <p:cNvPr id="1099778" name="Oval 2"/>
          <p:cNvSpPr>
            <a:spLocks noChangeArrowheads="1"/>
          </p:cNvSpPr>
          <p:nvPr/>
        </p:nvSpPr>
        <p:spPr bwMode="auto">
          <a:xfrm>
            <a:off x="5410200" y="167640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a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099779" name="AutoShape 3"/>
          <p:cNvCxnSpPr>
            <a:cxnSpLocks noChangeShapeType="1"/>
            <a:stCxn id="1099778" idx="3"/>
          </p:cNvCxnSpPr>
          <p:nvPr/>
        </p:nvCxnSpPr>
        <p:spPr bwMode="auto">
          <a:xfrm flipH="1">
            <a:off x="4419600" y="1936750"/>
            <a:ext cx="1035050" cy="7302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099780" name="Rectangle 4"/>
          <p:cNvSpPr>
            <a:spLocks noChangeArrowheads="1"/>
          </p:cNvSpPr>
          <p:nvPr/>
        </p:nvSpPr>
        <p:spPr bwMode="auto">
          <a:xfrm>
            <a:off x="915988" y="2057400"/>
            <a:ext cx="173672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(F</a:t>
            </a:r>
            <a:r>
              <a:rPr lang="en-US" sz="2800" b="0" i="1">
                <a:latin typeface="Arial" charset="0"/>
              </a:rPr>
              <a:t> </a:t>
            </a:r>
            <a:r>
              <a:rPr lang="en-US" sz="2800" b="0">
                <a:latin typeface="Times New Roman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F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099781" name="Rectangle 5"/>
          <p:cNvSpPr>
            <a:spLocks noChangeArrowheads="1"/>
          </p:cNvSpPr>
          <p:nvPr/>
        </p:nvSpPr>
        <p:spPr bwMode="auto">
          <a:xfrm>
            <a:off x="915988" y="2682875"/>
            <a:ext cx="1166812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(F</a:t>
            </a:r>
            <a:r>
              <a:rPr lang="en-US" sz="2800" b="0" i="1">
                <a:latin typeface="Arial" charset="0"/>
              </a:rPr>
              <a:t>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T)</a:t>
            </a:r>
          </a:p>
        </p:txBody>
      </p:sp>
      <p:sp>
        <p:nvSpPr>
          <p:cNvPr id="1099782" name="Rectangle 6"/>
          <p:cNvSpPr>
            <a:spLocks noChangeArrowheads="1"/>
          </p:cNvSpPr>
          <p:nvPr/>
        </p:nvSpPr>
        <p:spPr bwMode="auto">
          <a:xfrm>
            <a:off x="915988" y="3292475"/>
            <a:ext cx="1335087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(F</a:t>
            </a:r>
            <a:r>
              <a:rPr lang="en-US" sz="2800" b="0" i="1">
                <a:latin typeface="Arial" charset="0"/>
              </a:rPr>
              <a:t>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¬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099783" name="Rectangle 7"/>
          <p:cNvSpPr>
            <a:spLocks noChangeArrowheads="1"/>
          </p:cNvSpPr>
          <p:nvPr/>
        </p:nvSpPr>
        <p:spPr bwMode="auto">
          <a:xfrm>
            <a:off x="915988" y="3902075"/>
            <a:ext cx="112712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(T</a:t>
            </a:r>
            <a:r>
              <a:rPr lang="en-US" sz="2800" b="0" i="1">
                <a:latin typeface="Arial" charset="0"/>
              </a:rPr>
              <a:t>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099785" name="Oval 9"/>
          <p:cNvSpPr>
            <a:spLocks noChangeArrowheads="1"/>
          </p:cNvSpPr>
          <p:nvPr/>
        </p:nvSpPr>
        <p:spPr bwMode="auto">
          <a:xfrm>
            <a:off x="4724400" y="193675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>
                <a:solidFill>
                  <a:srgbClr val="FF0000"/>
                </a:solidFill>
                <a:latin typeface="Arial" charset="0"/>
              </a:rPr>
              <a:t>F</a:t>
            </a:r>
          </a:p>
        </p:txBody>
      </p:sp>
      <p:sp>
        <p:nvSpPr>
          <p:cNvPr id="1099786" name="Oval 10"/>
          <p:cNvSpPr>
            <a:spLocks noChangeArrowheads="1"/>
          </p:cNvSpPr>
          <p:nvPr/>
        </p:nvSpPr>
        <p:spPr bwMode="auto">
          <a:xfrm>
            <a:off x="4267200" y="266700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b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099787" name="AutoShape 11"/>
          <p:cNvCxnSpPr>
            <a:cxnSpLocks noChangeShapeType="1"/>
            <a:stCxn id="1099786" idx="3"/>
          </p:cNvCxnSpPr>
          <p:nvPr/>
        </p:nvCxnSpPr>
        <p:spPr bwMode="auto">
          <a:xfrm flipH="1">
            <a:off x="3429000" y="2927350"/>
            <a:ext cx="882650" cy="8826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/>
              <a:t>Some KR Languages</a:t>
            </a:r>
          </a:p>
        </p:txBody>
      </p:sp>
      <p:sp>
        <p:nvSpPr>
          <p:cNvPr id="94003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086295"/>
            <a:ext cx="7772400" cy="41148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Propositional Logic</a:t>
            </a:r>
          </a:p>
          <a:p>
            <a:r>
              <a:rPr lang="en-US" dirty="0"/>
              <a:t>Predicate Calculus</a:t>
            </a:r>
          </a:p>
          <a:p>
            <a:r>
              <a:rPr lang="en-US" dirty="0"/>
              <a:t>Frame Systems</a:t>
            </a:r>
          </a:p>
          <a:p>
            <a:r>
              <a:rPr lang="en-US" dirty="0"/>
              <a:t>Rules with Certainty Factors</a:t>
            </a:r>
          </a:p>
          <a:p>
            <a:r>
              <a:rPr lang="en-US" dirty="0"/>
              <a:t>Bayesian Belief Networks</a:t>
            </a:r>
          </a:p>
          <a:p>
            <a:r>
              <a:rPr lang="en-US" dirty="0"/>
              <a:t>Influence Diagrams</a:t>
            </a:r>
          </a:p>
          <a:p>
            <a:r>
              <a:rPr lang="en-US" dirty="0"/>
              <a:t>Semantic Networks</a:t>
            </a:r>
          </a:p>
          <a:p>
            <a:r>
              <a:rPr lang="en-US" dirty="0"/>
              <a:t>Concept Description Languages</a:t>
            </a:r>
          </a:p>
          <a:p>
            <a:r>
              <a:rPr lang="en-US" dirty="0" smtClean="0"/>
              <a:t>Non-monotonic </a:t>
            </a:r>
            <a:r>
              <a:rPr lang="en-US" dirty="0"/>
              <a:t>Logic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44E97-FFF2-4377-91E4-FEE682A0BB1B}" type="slidenum">
              <a:rPr lang="en-US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832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DPLL Version 1</a:t>
            </a:r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03DC8-49BA-41FD-823A-24AF0F21FD67}" type="slidenum">
              <a:rPr lang="en-US"/>
              <a:pPr/>
              <a:t>50</a:t>
            </a:fld>
            <a:endParaRPr lang="en-US"/>
          </a:p>
        </p:txBody>
      </p:sp>
      <p:sp>
        <p:nvSpPr>
          <p:cNvPr id="1101826" name="Oval 2"/>
          <p:cNvSpPr>
            <a:spLocks noChangeArrowheads="1"/>
          </p:cNvSpPr>
          <p:nvPr/>
        </p:nvSpPr>
        <p:spPr bwMode="auto">
          <a:xfrm>
            <a:off x="5410200" y="167640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a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101827" name="AutoShape 3"/>
          <p:cNvCxnSpPr>
            <a:cxnSpLocks noChangeShapeType="1"/>
            <a:stCxn id="1101826" idx="3"/>
          </p:cNvCxnSpPr>
          <p:nvPr/>
        </p:nvCxnSpPr>
        <p:spPr bwMode="auto">
          <a:xfrm flipH="1">
            <a:off x="4419600" y="1936750"/>
            <a:ext cx="1035050" cy="7302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101828" name="Rectangle 4"/>
          <p:cNvSpPr>
            <a:spLocks noChangeArrowheads="1"/>
          </p:cNvSpPr>
          <p:nvPr/>
        </p:nvSpPr>
        <p:spPr bwMode="auto">
          <a:xfrm>
            <a:off x="915988" y="2057400"/>
            <a:ext cx="1776412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(F</a:t>
            </a:r>
            <a:r>
              <a:rPr lang="en-US" sz="2800" b="0" i="1">
                <a:latin typeface="Arial" charset="0"/>
              </a:rPr>
              <a:t> </a:t>
            </a:r>
            <a:r>
              <a:rPr lang="en-US" sz="2800" b="0">
                <a:latin typeface="Times New Roman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F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F)</a:t>
            </a:r>
          </a:p>
        </p:txBody>
      </p:sp>
      <p:sp>
        <p:nvSpPr>
          <p:cNvPr id="1101829" name="Rectangle 5"/>
          <p:cNvSpPr>
            <a:spLocks noChangeArrowheads="1"/>
          </p:cNvSpPr>
          <p:nvPr/>
        </p:nvSpPr>
        <p:spPr bwMode="auto">
          <a:xfrm>
            <a:off x="915988" y="2682875"/>
            <a:ext cx="1166812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(F</a:t>
            </a:r>
            <a:r>
              <a:rPr lang="en-US" sz="2800" b="0" i="1">
                <a:latin typeface="Arial" charset="0"/>
              </a:rPr>
              <a:t>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T)</a:t>
            </a:r>
          </a:p>
        </p:txBody>
      </p:sp>
      <p:sp>
        <p:nvSpPr>
          <p:cNvPr id="1101830" name="Rectangle 6"/>
          <p:cNvSpPr>
            <a:spLocks noChangeArrowheads="1"/>
          </p:cNvSpPr>
          <p:nvPr/>
        </p:nvSpPr>
        <p:spPr bwMode="auto">
          <a:xfrm>
            <a:off x="915988" y="3292475"/>
            <a:ext cx="1166812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(F</a:t>
            </a:r>
            <a:r>
              <a:rPr lang="en-US" sz="2800" b="0" i="1">
                <a:latin typeface="Arial" charset="0"/>
              </a:rPr>
              <a:t>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T)</a:t>
            </a:r>
          </a:p>
        </p:txBody>
      </p:sp>
      <p:sp>
        <p:nvSpPr>
          <p:cNvPr id="1101831" name="Rectangle 7"/>
          <p:cNvSpPr>
            <a:spLocks noChangeArrowheads="1"/>
          </p:cNvSpPr>
          <p:nvPr/>
        </p:nvSpPr>
        <p:spPr bwMode="auto">
          <a:xfrm>
            <a:off x="915988" y="3902075"/>
            <a:ext cx="1166812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(T</a:t>
            </a:r>
            <a:r>
              <a:rPr lang="en-US" sz="2800" b="0" i="1">
                <a:latin typeface="Arial" charset="0"/>
              </a:rPr>
              <a:t>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F)</a:t>
            </a:r>
          </a:p>
        </p:txBody>
      </p:sp>
      <p:sp>
        <p:nvSpPr>
          <p:cNvPr id="1101833" name="Oval 9"/>
          <p:cNvSpPr>
            <a:spLocks noChangeArrowheads="1"/>
          </p:cNvSpPr>
          <p:nvPr/>
        </p:nvSpPr>
        <p:spPr bwMode="auto">
          <a:xfrm>
            <a:off x="4724400" y="193675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>
                <a:solidFill>
                  <a:srgbClr val="FF0000"/>
                </a:solidFill>
                <a:latin typeface="Arial" charset="0"/>
              </a:rPr>
              <a:t>F</a:t>
            </a:r>
          </a:p>
        </p:txBody>
      </p:sp>
      <p:sp>
        <p:nvSpPr>
          <p:cNvPr id="1101834" name="Oval 10"/>
          <p:cNvSpPr>
            <a:spLocks noChangeArrowheads="1"/>
          </p:cNvSpPr>
          <p:nvPr/>
        </p:nvSpPr>
        <p:spPr bwMode="auto">
          <a:xfrm>
            <a:off x="4267200" y="266700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b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101835" name="AutoShape 11"/>
          <p:cNvCxnSpPr>
            <a:cxnSpLocks noChangeShapeType="1"/>
            <a:stCxn id="1101834" idx="3"/>
          </p:cNvCxnSpPr>
          <p:nvPr/>
        </p:nvCxnSpPr>
        <p:spPr bwMode="auto">
          <a:xfrm flipH="1">
            <a:off x="3429000" y="2927350"/>
            <a:ext cx="882650" cy="8826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101837" name="Oval 13"/>
          <p:cNvSpPr>
            <a:spLocks noChangeArrowheads="1"/>
          </p:cNvSpPr>
          <p:nvPr/>
        </p:nvSpPr>
        <p:spPr bwMode="auto">
          <a:xfrm>
            <a:off x="3276600" y="381000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c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101838" name="AutoShape 14"/>
          <p:cNvCxnSpPr>
            <a:cxnSpLocks noChangeShapeType="1"/>
            <a:stCxn id="1101837" idx="3"/>
          </p:cNvCxnSpPr>
          <p:nvPr/>
        </p:nvCxnSpPr>
        <p:spPr bwMode="auto">
          <a:xfrm flipH="1">
            <a:off x="2514600" y="4070350"/>
            <a:ext cx="806450" cy="10350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80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DPLL Version 1</a:t>
            </a:r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B451-3AC1-4BB8-8D24-CF62F662C89D}" type="slidenum">
              <a:rPr lang="en-US"/>
              <a:pPr/>
              <a:t>51</a:t>
            </a:fld>
            <a:endParaRPr lang="en-US"/>
          </a:p>
        </p:txBody>
      </p:sp>
      <p:sp>
        <p:nvSpPr>
          <p:cNvPr id="1103874" name="Oval 2"/>
          <p:cNvSpPr>
            <a:spLocks noChangeArrowheads="1"/>
          </p:cNvSpPr>
          <p:nvPr/>
        </p:nvSpPr>
        <p:spPr bwMode="auto">
          <a:xfrm>
            <a:off x="5410200" y="167640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a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103875" name="AutoShape 3"/>
          <p:cNvCxnSpPr>
            <a:cxnSpLocks noChangeShapeType="1"/>
            <a:stCxn id="1103874" idx="3"/>
          </p:cNvCxnSpPr>
          <p:nvPr/>
        </p:nvCxnSpPr>
        <p:spPr bwMode="auto">
          <a:xfrm flipH="1">
            <a:off x="4419600" y="1936750"/>
            <a:ext cx="1035050" cy="7302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103876" name="Rectangle 4"/>
          <p:cNvSpPr>
            <a:spLocks noChangeArrowheads="1"/>
          </p:cNvSpPr>
          <p:nvPr/>
        </p:nvSpPr>
        <p:spPr bwMode="auto">
          <a:xfrm>
            <a:off x="915988" y="2057400"/>
            <a:ext cx="407987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  <a:latin typeface="Arial" charset="0"/>
              </a:rPr>
              <a:t>F</a:t>
            </a:r>
            <a:r>
              <a:rPr lang="en-US" sz="2800" b="0" i="1">
                <a:latin typeface="Arial" charset="0"/>
              </a:rPr>
              <a:t> </a:t>
            </a:r>
            <a:endParaRPr lang="en-US" sz="2800" b="0">
              <a:latin typeface="Arial" charset="0"/>
            </a:endParaRPr>
          </a:p>
        </p:txBody>
      </p:sp>
      <p:sp>
        <p:nvSpPr>
          <p:cNvPr id="1103877" name="Rectangle 5"/>
          <p:cNvSpPr>
            <a:spLocks noChangeArrowheads="1"/>
          </p:cNvSpPr>
          <p:nvPr/>
        </p:nvSpPr>
        <p:spPr bwMode="auto">
          <a:xfrm>
            <a:off x="915988" y="2682875"/>
            <a:ext cx="309562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T</a:t>
            </a:r>
          </a:p>
        </p:txBody>
      </p:sp>
      <p:sp>
        <p:nvSpPr>
          <p:cNvPr id="1103878" name="Rectangle 6"/>
          <p:cNvSpPr>
            <a:spLocks noChangeArrowheads="1"/>
          </p:cNvSpPr>
          <p:nvPr/>
        </p:nvSpPr>
        <p:spPr bwMode="auto">
          <a:xfrm>
            <a:off x="915988" y="3292475"/>
            <a:ext cx="309562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T</a:t>
            </a:r>
          </a:p>
        </p:txBody>
      </p:sp>
      <p:sp>
        <p:nvSpPr>
          <p:cNvPr id="1103879" name="Rectangle 7"/>
          <p:cNvSpPr>
            <a:spLocks noChangeArrowheads="1"/>
          </p:cNvSpPr>
          <p:nvPr/>
        </p:nvSpPr>
        <p:spPr bwMode="auto">
          <a:xfrm>
            <a:off x="915988" y="3902075"/>
            <a:ext cx="309562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T</a:t>
            </a:r>
          </a:p>
        </p:txBody>
      </p:sp>
      <p:sp>
        <p:nvSpPr>
          <p:cNvPr id="1103881" name="Oval 9"/>
          <p:cNvSpPr>
            <a:spLocks noChangeArrowheads="1"/>
          </p:cNvSpPr>
          <p:nvPr/>
        </p:nvSpPr>
        <p:spPr bwMode="auto">
          <a:xfrm>
            <a:off x="4724400" y="193675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>
                <a:solidFill>
                  <a:srgbClr val="FF0000"/>
                </a:solidFill>
                <a:latin typeface="Arial" charset="0"/>
              </a:rPr>
              <a:t>F</a:t>
            </a:r>
          </a:p>
        </p:txBody>
      </p:sp>
      <p:sp>
        <p:nvSpPr>
          <p:cNvPr id="1103882" name="Oval 10"/>
          <p:cNvSpPr>
            <a:spLocks noChangeArrowheads="1"/>
          </p:cNvSpPr>
          <p:nvPr/>
        </p:nvSpPr>
        <p:spPr bwMode="auto">
          <a:xfrm>
            <a:off x="4267200" y="266700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b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103883" name="AutoShape 11"/>
          <p:cNvCxnSpPr>
            <a:cxnSpLocks noChangeShapeType="1"/>
            <a:stCxn id="1103882" idx="3"/>
          </p:cNvCxnSpPr>
          <p:nvPr/>
        </p:nvCxnSpPr>
        <p:spPr bwMode="auto">
          <a:xfrm flipH="1">
            <a:off x="3429000" y="2927350"/>
            <a:ext cx="882650" cy="8826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103884" name="Rectangle 12"/>
          <p:cNvSpPr>
            <a:spLocks noChangeArrowheads="1"/>
          </p:cNvSpPr>
          <p:nvPr/>
        </p:nvSpPr>
        <p:spPr bwMode="auto">
          <a:xfrm>
            <a:off x="2362200" y="5105400"/>
            <a:ext cx="304800" cy="304800"/>
          </a:xfrm>
          <a:prstGeom prst="rect">
            <a:avLst/>
          </a:prstGeom>
          <a:solidFill>
            <a:srgbClr val="FF0000"/>
          </a:solidFill>
          <a:ln w="3175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3885" name="Oval 13"/>
          <p:cNvSpPr>
            <a:spLocks noChangeArrowheads="1"/>
          </p:cNvSpPr>
          <p:nvPr/>
        </p:nvSpPr>
        <p:spPr bwMode="auto">
          <a:xfrm>
            <a:off x="3276600" y="381000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c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103886" name="AutoShape 14"/>
          <p:cNvCxnSpPr>
            <a:cxnSpLocks noChangeShapeType="1"/>
            <a:stCxn id="1103885" idx="3"/>
          </p:cNvCxnSpPr>
          <p:nvPr/>
        </p:nvCxnSpPr>
        <p:spPr bwMode="auto">
          <a:xfrm flipH="1">
            <a:off x="2514600" y="4070350"/>
            <a:ext cx="806450" cy="10350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597" name="Rectangle 13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DPLL Version 1</a:t>
            </a:r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1846F-3D38-42F3-9338-AAB6F0A9990E}" type="slidenum">
              <a:rPr lang="en-US"/>
              <a:pPr/>
              <a:t>52</a:t>
            </a:fld>
            <a:endParaRPr lang="en-US"/>
          </a:p>
        </p:txBody>
      </p:sp>
      <p:sp>
        <p:nvSpPr>
          <p:cNvPr id="1091586" name="Oval 2"/>
          <p:cNvSpPr>
            <a:spLocks noChangeArrowheads="1"/>
          </p:cNvSpPr>
          <p:nvPr/>
        </p:nvSpPr>
        <p:spPr bwMode="auto">
          <a:xfrm>
            <a:off x="5410200" y="167640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a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091587" name="AutoShape 3"/>
          <p:cNvCxnSpPr>
            <a:cxnSpLocks noChangeShapeType="1"/>
            <a:stCxn id="1091586" idx="3"/>
            <a:endCxn id="1091588" idx="0"/>
          </p:cNvCxnSpPr>
          <p:nvPr/>
        </p:nvCxnSpPr>
        <p:spPr bwMode="auto">
          <a:xfrm flipH="1">
            <a:off x="4419600" y="1936750"/>
            <a:ext cx="1035050" cy="7302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091588" name="Oval 4"/>
          <p:cNvSpPr>
            <a:spLocks noChangeArrowheads="1"/>
          </p:cNvSpPr>
          <p:nvPr/>
        </p:nvSpPr>
        <p:spPr bwMode="auto">
          <a:xfrm>
            <a:off x="4267200" y="266700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b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091589" name="AutoShape 5"/>
          <p:cNvCxnSpPr>
            <a:cxnSpLocks noChangeShapeType="1"/>
            <a:stCxn id="1091588" idx="3"/>
            <a:endCxn id="1091591" idx="0"/>
          </p:cNvCxnSpPr>
          <p:nvPr/>
        </p:nvCxnSpPr>
        <p:spPr bwMode="auto">
          <a:xfrm flipH="1">
            <a:off x="3429000" y="2927350"/>
            <a:ext cx="882650" cy="8826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091590" name="Rectangle 6"/>
          <p:cNvSpPr>
            <a:spLocks noChangeArrowheads="1"/>
          </p:cNvSpPr>
          <p:nvPr/>
        </p:nvSpPr>
        <p:spPr bwMode="auto">
          <a:xfrm>
            <a:off x="2362200" y="5105400"/>
            <a:ext cx="304800" cy="304800"/>
          </a:xfrm>
          <a:prstGeom prst="rect">
            <a:avLst/>
          </a:prstGeom>
          <a:solidFill>
            <a:srgbClr val="FF0000"/>
          </a:solidFill>
          <a:ln w="3175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1591" name="Oval 7"/>
          <p:cNvSpPr>
            <a:spLocks noChangeArrowheads="1"/>
          </p:cNvSpPr>
          <p:nvPr/>
        </p:nvSpPr>
        <p:spPr bwMode="auto">
          <a:xfrm>
            <a:off x="3276600" y="381000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c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091592" name="AutoShape 8"/>
          <p:cNvCxnSpPr>
            <a:cxnSpLocks noChangeShapeType="1"/>
            <a:stCxn id="1091591" idx="3"/>
          </p:cNvCxnSpPr>
          <p:nvPr/>
        </p:nvCxnSpPr>
        <p:spPr bwMode="auto">
          <a:xfrm flipH="1">
            <a:off x="2514600" y="4070350"/>
            <a:ext cx="806450" cy="10350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091593" name="Rectangle 9"/>
          <p:cNvSpPr>
            <a:spLocks noChangeArrowheads="1"/>
          </p:cNvSpPr>
          <p:nvPr/>
        </p:nvSpPr>
        <p:spPr bwMode="auto">
          <a:xfrm>
            <a:off x="915988" y="2057400"/>
            <a:ext cx="169862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</a:t>
            </a:r>
            <a:r>
              <a:rPr lang="en-US" sz="2800" b="0" i="1">
                <a:latin typeface="Arial" charset="0"/>
              </a:rPr>
              <a:t>a </a:t>
            </a:r>
            <a:r>
              <a:rPr lang="en-US" sz="2800" b="0">
                <a:latin typeface="Times New Roman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b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091594" name="Rectangle 10"/>
          <p:cNvSpPr>
            <a:spLocks noChangeArrowheads="1"/>
          </p:cNvSpPr>
          <p:nvPr/>
        </p:nvSpPr>
        <p:spPr bwMode="auto">
          <a:xfrm>
            <a:off x="915988" y="2682875"/>
            <a:ext cx="133667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</a:t>
            </a:r>
            <a:r>
              <a:rPr lang="en-US" sz="2800" b="0" i="1">
                <a:latin typeface="Arial" charset="0"/>
              </a:rPr>
              <a:t>a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¬</a:t>
            </a:r>
            <a:r>
              <a:rPr lang="en-US" sz="2800" b="0" i="1">
                <a:latin typeface="Arial" charset="0"/>
              </a:rPr>
              <a:t>b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091595" name="Rectangle 11"/>
          <p:cNvSpPr>
            <a:spLocks noChangeArrowheads="1"/>
          </p:cNvSpPr>
          <p:nvPr/>
        </p:nvSpPr>
        <p:spPr bwMode="auto">
          <a:xfrm>
            <a:off x="915988" y="3292475"/>
            <a:ext cx="1316037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</a:t>
            </a:r>
            <a:r>
              <a:rPr lang="en-US" sz="2800" b="0" i="1">
                <a:latin typeface="Arial" charset="0"/>
              </a:rPr>
              <a:t>a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¬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091596" name="Rectangle 12"/>
          <p:cNvSpPr>
            <a:spLocks noChangeArrowheads="1"/>
          </p:cNvSpPr>
          <p:nvPr/>
        </p:nvSpPr>
        <p:spPr bwMode="auto">
          <a:xfrm>
            <a:off x="915988" y="3902075"/>
            <a:ext cx="1316037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(¬</a:t>
            </a:r>
            <a:r>
              <a:rPr lang="en-US" sz="2800" b="0" i="1">
                <a:latin typeface="Arial" charset="0"/>
              </a:rPr>
              <a:t>a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7512" name="Rectangle 2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DPLL Version 1</a:t>
            </a:r>
          </a:p>
        </p:txBody>
      </p:sp>
      <p:sp>
        <p:nvSpPr>
          <p:cNvPr id="2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2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788A0-3359-43CF-90F4-2C501DC1C59D}" type="slidenum">
              <a:rPr lang="en-US"/>
              <a:pPr/>
              <a:t>53</a:t>
            </a:fld>
            <a:endParaRPr lang="en-US"/>
          </a:p>
        </p:txBody>
      </p:sp>
      <p:sp>
        <p:nvSpPr>
          <p:cNvPr id="1087490" name="Oval 2"/>
          <p:cNvSpPr>
            <a:spLocks noChangeArrowheads="1"/>
          </p:cNvSpPr>
          <p:nvPr/>
        </p:nvSpPr>
        <p:spPr bwMode="auto">
          <a:xfrm>
            <a:off x="5410200" y="167640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a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087491" name="AutoShape 3"/>
          <p:cNvCxnSpPr>
            <a:cxnSpLocks noChangeShapeType="1"/>
            <a:stCxn id="1087490" idx="5"/>
            <a:endCxn id="1087496" idx="1"/>
          </p:cNvCxnSpPr>
          <p:nvPr/>
        </p:nvCxnSpPr>
        <p:spPr bwMode="auto">
          <a:xfrm>
            <a:off x="5670550" y="1936750"/>
            <a:ext cx="1155700" cy="698500"/>
          </a:xfrm>
          <a:prstGeom prst="straightConnector1">
            <a:avLst/>
          </a:prstGeom>
          <a:noFill/>
          <a:ln w="31750" cap="sq">
            <a:solidFill>
              <a:srgbClr val="00AE00"/>
            </a:solidFill>
            <a:round/>
            <a:headEnd type="none" w="sm" len="sm"/>
            <a:tailEnd type="triangle" w="sm" len="sm"/>
          </a:ln>
          <a:effectLst/>
        </p:spPr>
      </p:cxnSp>
      <p:cxnSp>
        <p:nvCxnSpPr>
          <p:cNvPr id="1087492" name="AutoShape 4"/>
          <p:cNvCxnSpPr>
            <a:cxnSpLocks noChangeShapeType="1"/>
            <a:stCxn id="1087490" idx="3"/>
            <a:endCxn id="1087493" idx="0"/>
          </p:cNvCxnSpPr>
          <p:nvPr/>
        </p:nvCxnSpPr>
        <p:spPr bwMode="auto">
          <a:xfrm flipH="1">
            <a:off x="4419600" y="1936750"/>
            <a:ext cx="1035050" cy="7302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087493" name="Oval 5"/>
          <p:cNvSpPr>
            <a:spLocks noChangeArrowheads="1"/>
          </p:cNvSpPr>
          <p:nvPr/>
        </p:nvSpPr>
        <p:spPr bwMode="auto">
          <a:xfrm>
            <a:off x="4267200" y="266700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b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087494" name="Rectangle 6"/>
          <p:cNvSpPr>
            <a:spLocks noChangeArrowheads="1"/>
          </p:cNvSpPr>
          <p:nvPr/>
        </p:nvSpPr>
        <p:spPr bwMode="auto">
          <a:xfrm>
            <a:off x="6705600" y="5029200"/>
            <a:ext cx="304800" cy="304800"/>
          </a:xfrm>
          <a:prstGeom prst="rect">
            <a:avLst/>
          </a:prstGeom>
          <a:solidFill>
            <a:srgbClr val="00AE00"/>
          </a:solidFill>
          <a:ln w="3175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87495" name="AutoShape 7"/>
          <p:cNvCxnSpPr>
            <a:cxnSpLocks noChangeShapeType="1"/>
            <a:stCxn id="1087499" idx="5"/>
            <a:endCxn id="1087494" idx="0"/>
          </p:cNvCxnSpPr>
          <p:nvPr/>
        </p:nvCxnSpPr>
        <p:spPr bwMode="auto">
          <a:xfrm>
            <a:off x="6203950" y="3917950"/>
            <a:ext cx="654050" cy="1111250"/>
          </a:xfrm>
          <a:prstGeom prst="straightConnector1">
            <a:avLst/>
          </a:prstGeom>
          <a:noFill/>
          <a:ln w="31750">
            <a:solidFill>
              <a:srgbClr val="00AE00"/>
            </a:solidFill>
            <a:round/>
            <a:headEnd/>
            <a:tailEnd type="triangle" w="sm" len="sm"/>
          </a:ln>
          <a:effectLst/>
        </p:spPr>
      </p:cxnSp>
      <p:sp>
        <p:nvSpPr>
          <p:cNvPr id="1087496" name="Oval 8"/>
          <p:cNvSpPr>
            <a:spLocks noChangeArrowheads="1"/>
          </p:cNvSpPr>
          <p:nvPr/>
        </p:nvSpPr>
        <p:spPr bwMode="auto">
          <a:xfrm>
            <a:off x="6781800" y="259080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b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087497" name="AutoShape 9"/>
          <p:cNvCxnSpPr>
            <a:cxnSpLocks noChangeShapeType="1"/>
            <a:stCxn id="1087493" idx="5"/>
            <a:endCxn id="1087507" idx="0"/>
          </p:cNvCxnSpPr>
          <p:nvPr/>
        </p:nvCxnSpPr>
        <p:spPr bwMode="auto">
          <a:xfrm>
            <a:off x="4527550" y="2927350"/>
            <a:ext cx="425450" cy="806450"/>
          </a:xfrm>
          <a:prstGeom prst="straightConnector1">
            <a:avLst/>
          </a:prstGeom>
          <a:noFill/>
          <a:ln w="31750" cap="sq">
            <a:solidFill>
              <a:srgbClr val="00AE00"/>
            </a:solidFill>
            <a:round/>
            <a:headEnd type="none" w="sm" len="sm"/>
            <a:tailEnd type="triangle" w="sm" len="sm"/>
          </a:ln>
          <a:effectLst/>
        </p:spPr>
      </p:cxnSp>
      <p:cxnSp>
        <p:nvCxnSpPr>
          <p:cNvPr id="1087498" name="AutoShape 10"/>
          <p:cNvCxnSpPr>
            <a:cxnSpLocks noChangeShapeType="1"/>
            <a:stCxn id="1087493" idx="3"/>
            <a:endCxn id="1087505" idx="0"/>
          </p:cNvCxnSpPr>
          <p:nvPr/>
        </p:nvCxnSpPr>
        <p:spPr bwMode="auto">
          <a:xfrm flipH="1">
            <a:off x="3429000" y="2927350"/>
            <a:ext cx="882650" cy="8826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087499" name="Oval 11"/>
          <p:cNvSpPr>
            <a:spLocks noChangeArrowheads="1"/>
          </p:cNvSpPr>
          <p:nvPr/>
        </p:nvSpPr>
        <p:spPr bwMode="auto">
          <a:xfrm>
            <a:off x="5943600" y="365760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c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087500" name="AutoShape 12"/>
          <p:cNvCxnSpPr>
            <a:cxnSpLocks noChangeShapeType="1"/>
            <a:stCxn id="1087505" idx="5"/>
            <a:endCxn id="1087503" idx="0"/>
          </p:cNvCxnSpPr>
          <p:nvPr/>
        </p:nvCxnSpPr>
        <p:spPr bwMode="auto">
          <a:xfrm>
            <a:off x="3536950" y="4070350"/>
            <a:ext cx="120650" cy="1035050"/>
          </a:xfrm>
          <a:prstGeom prst="straightConnector1">
            <a:avLst/>
          </a:prstGeom>
          <a:noFill/>
          <a:ln w="31750" cap="sq">
            <a:solidFill>
              <a:srgbClr val="00AE00"/>
            </a:solidFill>
            <a:round/>
            <a:headEnd type="none" w="sm" len="sm"/>
            <a:tailEnd type="triangle" w="sm" len="sm"/>
          </a:ln>
          <a:effectLst/>
        </p:spPr>
      </p:cxnSp>
      <p:cxnSp>
        <p:nvCxnSpPr>
          <p:cNvPr id="1087501" name="AutoShape 13"/>
          <p:cNvCxnSpPr>
            <a:cxnSpLocks noChangeShapeType="1"/>
            <a:stCxn id="1087496" idx="3"/>
          </p:cNvCxnSpPr>
          <p:nvPr/>
        </p:nvCxnSpPr>
        <p:spPr bwMode="auto">
          <a:xfrm flipH="1">
            <a:off x="6096000" y="2851150"/>
            <a:ext cx="730250" cy="8064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087502" name="Rectangle 14"/>
          <p:cNvSpPr>
            <a:spLocks noChangeArrowheads="1"/>
          </p:cNvSpPr>
          <p:nvPr/>
        </p:nvSpPr>
        <p:spPr bwMode="auto">
          <a:xfrm>
            <a:off x="2362200" y="5105400"/>
            <a:ext cx="304800" cy="304800"/>
          </a:xfrm>
          <a:prstGeom prst="rect">
            <a:avLst/>
          </a:prstGeom>
          <a:solidFill>
            <a:srgbClr val="FF0000"/>
          </a:solidFill>
          <a:ln w="3175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7503" name="Rectangle 15"/>
          <p:cNvSpPr>
            <a:spLocks noChangeArrowheads="1"/>
          </p:cNvSpPr>
          <p:nvPr/>
        </p:nvSpPr>
        <p:spPr bwMode="auto">
          <a:xfrm>
            <a:off x="3505200" y="5105400"/>
            <a:ext cx="304800" cy="304800"/>
          </a:xfrm>
          <a:prstGeom prst="rect">
            <a:avLst/>
          </a:prstGeom>
          <a:solidFill>
            <a:srgbClr val="FF0000"/>
          </a:solidFill>
          <a:ln w="3175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7504" name="Rectangle 16"/>
          <p:cNvSpPr>
            <a:spLocks noChangeArrowheads="1"/>
          </p:cNvSpPr>
          <p:nvPr/>
        </p:nvSpPr>
        <p:spPr bwMode="auto">
          <a:xfrm>
            <a:off x="5105400" y="5029200"/>
            <a:ext cx="304800" cy="304800"/>
          </a:xfrm>
          <a:prstGeom prst="rect">
            <a:avLst/>
          </a:prstGeom>
          <a:solidFill>
            <a:srgbClr val="FF0000"/>
          </a:solidFill>
          <a:ln w="3175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7505" name="Oval 17"/>
          <p:cNvSpPr>
            <a:spLocks noChangeArrowheads="1"/>
          </p:cNvSpPr>
          <p:nvPr/>
        </p:nvSpPr>
        <p:spPr bwMode="auto">
          <a:xfrm>
            <a:off x="3276600" y="381000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c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087506" name="AutoShape 18"/>
          <p:cNvCxnSpPr>
            <a:cxnSpLocks noChangeShapeType="1"/>
            <a:stCxn id="1087505" idx="3"/>
          </p:cNvCxnSpPr>
          <p:nvPr/>
        </p:nvCxnSpPr>
        <p:spPr bwMode="auto">
          <a:xfrm flipH="1">
            <a:off x="2514600" y="4070350"/>
            <a:ext cx="806450" cy="10350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087507" name="Rectangle 19"/>
          <p:cNvSpPr>
            <a:spLocks noChangeArrowheads="1"/>
          </p:cNvSpPr>
          <p:nvPr/>
        </p:nvSpPr>
        <p:spPr bwMode="auto">
          <a:xfrm>
            <a:off x="4800600" y="3733800"/>
            <a:ext cx="304800" cy="304800"/>
          </a:xfrm>
          <a:prstGeom prst="rect">
            <a:avLst/>
          </a:prstGeom>
          <a:solidFill>
            <a:srgbClr val="FF0000"/>
          </a:solidFill>
          <a:ln w="3175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7508" name="Rectangle 20"/>
          <p:cNvSpPr>
            <a:spLocks noChangeArrowheads="1"/>
          </p:cNvSpPr>
          <p:nvPr/>
        </p:nvSpPr>
        <p:spPr bwMode="auto">
          <a:xfrm>
            <a:off x="915988" y="2057400"/>
            <a:ext cx="169862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</a:t>
            </a:r>
            <a:r>
              <a:rPr lang="en-US" sz="2800" b="0" i="1">
                <a:latin typeface="Arial" charset="0"/>
              </a:rPr>
              <a:t>a </a:t>
            </a:r>
            <a:r>
              <a:rPr lang="en-US" sz="2800" b="0">
                <a:latin typeface="Times New Roman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b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087509" name="Rectangle 21"/>
          <p:cNvSpPr>
            <a:spLocks noChangeArrowheads="1"/>
          </p:cNvSpPr>
          <p:nvPr/>
        </p:nvSpPr>
        <p:spPr bwMode="auto">
          <a:xfrm>
            <a:off x="915988" y="2682875"/>
            <a:ext cx="133667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</a:t>
            </a:r>
            <a:r>
              <a:rPr lang="en-US" sz="2800" b="0" i="1">
                <a:latin typeface="Arial" charset="0"/>
              </a:rPr>
              <a:t>a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¬</a:t>
            </a:r>
            <a:r>
              <a:rPr lang="en-US" sz="2800" b="0" i="1">
                <a:latin typeface="Arial" charset="0"/>
              </a:rPr>
              <a:t>b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087510" name="Rectangle 22"/>
          <p:cNvSpPr>
            <a:spLocks noChangeArrowheads="1"/>
          </p:cNvSpPr>
          <p:nvPr/>
        </p:nvSpPr>
        <p:spPr bwMode="auto">
          <a:xfrm>
            <a:off x="915988" y="3292475"/>
            <a:ext cx="1316037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</a:t>
            </a:r>
            <a:r>
              <a:rPr lang="en-US" sz="2800" b="0" i="1">
                <a:latin typeface="Arial" charset="0"/>
              </a:rPr>
              <a:t>a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¬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087511" name="Rectangle 23"/>
          <p:cNvSpPr>
            <a:spLocks noChangeArrowheads="1"/>
          </p:cNvSpPr>
          <p:nvPr/>
        </p:nvSpPr>
        <p:spPr bwMode="auto">
          <a:xfrm>
            <a:off x="915988" y="3902075"/>
            <a:ext cx="1316037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(¬</a:t>
            </a:r>
            <a:r>
              <a:rPr lang="en-US" sz="2800" b="0" i="1">
                <a:latin typeface="Arial" charset="0"/>
              </a:rPr>
              <a:t>a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cxnSp>
        <p:nvCxnSpPr>
          <p:cNvPr id="1087513" name="AutoShape 25"/>
          <p:cNvCxnSpPr>
            <a:cxnSpLocks noChangeShapeType="1"/>
            <a:stCxn id="1087499" idx="4"/>
            <a:endCxn id="1087504" idx="0"/>
          </p:cNvCxnSpPr>
          <p:nvPr/>
        </p:nvCxnSpPr>
        <p:spPr bwMode="auto">
          <a:xfrm flipH="1">
            <a:off x="5257800" y="3962400"/>
            <a:ext cx="838200" cy="106680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DPLL as Search</a:t>
            </a:r>
          </a:p>
        </p:txBody>
      </p:sp>
      <p:sp>
        <p:nvSpPr>
          <p:cNvPr id="976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Search Space?</a:t>
            </a:r>
          </a:p>
          <a:p>
            <a:endParaRPr lang="en-US"/>
          </a:p>
          <a:p>
            <a:r>
              <a:rPr lang="en-US"/>
              <a:t>Algorithm?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A64C1-C62B-4B07-823E-FAC209797359}" type="slidenum">
              <a:rPr lang="en-US"/>
              <a:pPr/>
              <a:t>54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DPLL</a:t>
            </a:r>
            <a:endParaRPr lang="en-US" sz="280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F79D-B913-452A-9A28-ABE2C7FED33B}" type="slidenum">
              <a:rPr lang="en-US"/>
              <a:pPr/>
              <a:t>55</a:t>
            </a:fld>
            <a:endParaRPr lang="en-US"/>
          </a:p>
        </p:txBody>
      </p:sp>
      <p:graphicFrame>
        <p:nvGraphicFramePr>
          <p:cNvPr id="1000451" name="Object 3"/>
          <p:cNvGraphicFramePr>
            <a:graphicFrameLocks noChangeAspect="1"/>
          </p:cNvGraphicFramePr>
          <p:nvPr/>
        </p:nvGraphicFramePr>
        <p:xfrm>
          <a:off x="762000" y="1676400"/>
          <a:ext cx="7924800" cy="4597400"/>
        </p:xfrm>
        <a:graphic>
          <a:graphicData uri="http://schemas.openxmlformats.org/presentationml/2006/ole">
            <p:oleObj spid="_x0000_s1059847" name="Equation" r:id="rId4" imgW="3568700" imgH="2070100" progId="">
              <p:embed/>
            </p:oleObj>
          </a:graphicData>
        </a:graphic>
      </p:graphicFrame>
      <p:sp>
        <p:nvSpPr>
          <p:cNvPr id="2" name="Rectangle 1"/>
          <p:cNvSpPr/>
          <p:nvPr/>
        </p:nvSpPr>
        <p:spPr>
          <a:xfrm>
            <a:off x="309044" y="3851454"/>
            <a:ext cx="8717935" cy="24223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DPLL</a:t>
            </a:r>
            <a:endParaRPr lang="en-US" sz="280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F79D-B913-452A-9A28-ABE2C7FED33B}" type="slidenum">
              <a:rPr lang="en-US"/>
              <a:pPr/>
              <a:t>56</a:t>
            </a:fld>
            <a:endParaRPr lang="en-US"/>
          </a:p>
        </p:txBody>
      </p:sp>
      <p:graphicFrame>
        <p:nvGraphicFramePr>
          <p:cNvPr id="1000451" name="Object 3"/>
          <p:cNvGraphicFramePr>
            <a:graphicFrameLocks noChangeAspect="1"/>
          </p:cNvGraphicFramePr>
          <p:nvPr/>
        </p:nvGraphicFramePr>
        <p:xfrm>
          <a:off x="762000" y="1676400"/>
          <a:ext cx="7924800" cy="4597400"/>
        </p:xfrm>
        <a:graphic>
          <a:graphicData uri="http://schemas.openxmlformats.org/presentationml/2006/ole">
            <p:oleObj spid="_x0000_s1063939" name="Equation" r:id="rId4" imgW="3568700" imgH="2070100" progId="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309043" y="5269611"/>
            <a:ext cx="8717935" cy="1004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830847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DPLL</a:t>
            </a:r>
            <a:endParaRPr lang="en-US" sz="280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F79D-B913-452A-9A28-ABE2C7FED33B}" type="slidenum">
              <a:rPr lang="en-US"/>
              <a:pPr/>
              <a:t>57</a:t>
            </a:fld>
            <a:endParaRPr lang="en-US"/>
          </a:p>
        </p:txBody>
      </p:sp>
      <p:graphicFrame>
        <p:nvGraphicFramePr>
          <p:cNvPr id="1000451" name="Object 3"/>
          <p:cNvGraphicFramePr>
            <a:graphicFrameLocks noChangeAspect="1"/>
          </p:cNvGraphicFramePr>
          <p:nvPr/>
        </p:nvGraphicFramePr>
        <p:xfrm>
          <a:off x="762000" y="1676400"/>
          <a:ext cx="7924800" cy="4597400"/>
        </p:xfrm>
        <a:graphic>
          <a:graphicData uri="http://schemas.openxmlformats.org/presentationml/2006/ole">
            <p:oleObj spid="_x0000_s1064963" name="Equation" r:id="rId4" imgW="3568700" imgH="2070100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1758781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41363"/>
          </a:xfrm>
        </p:spPr>
        <p:txBody>
          <a:bodyPr/>
          <a:lstStyle/>
          <a:p>
            <a:r>
              <a:rPr lang="en-US" sz="4000"/>
              <a:t>DPLL </a:t>
            </a:r>
            <a:r>
              <a:rPr lang="en-US" sz="3200"/>
              <a:t>version 2</a:t>
            </a:r>
          </a:p>
        </p:txBody>
      </p:sp>
      <p:sp>
        <p:nvSpPr>
          <p:cNvPr id="978947" name="Rectangle 3"/>
          <p:cNvSpPr>
            <a:spLocks noGrp="1" noChangeArrowheads="1"/>
          </p:cNvSpPr>
          <p:nvPr>
            <p:ph idx="1"/>
          </p:nvPr>
        </p:nvSpPr>
        <p:spPr>
          <a:xfrm>
            <a:off x="117475" y="1123950"/>
            <a:ext cx="8874125" cy="42640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400" b="1">
                <a:latin typeface="Courier New" charset="0"/>
              </a:rPr>
              <a:t>dpll_2(F, literal)</a:t>
            </a: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400" b="1">
                <a:latin typeface="Courier New" charset="0"/>
              </a:rPr>
              <a:t>	remove clauses containing literal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400" b="1">
                <a:latin typeface="Courier New" charset="0"/>
              </a:rPr>
              <a:t>	</a:t>
            </a: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if</a:t>
            </a:r>
            <a:r>
              <a:rPr lang="en-US" sz="2400" b="1">
                <a:latin typeface="Courier New" charset="0"/>
              </a:rPr>
              <a:t> (F contains no clauses)</a:t>
            </a: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return true;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400" b="1">
                <a:latin typeface="Courier New" charset="0"/>
              </a:rPr>
              <a:t>	shorten clauses containing </a:t>
            </a:r>
            <a:r>
              <a:rPr lang="en-US" sz="2400" b="1">
                <a:latin typeface="Courier New" charset="0"/>
                <a:sym typeface="Symbol" charset="2"/>
              </a:rPr>
              <a:t></a:t>
            </a:r>
            <a:r>
              <a:rPr lang="en-US" sz="2400" b="1">
                <a:latin typeface="Courier New" charset="0"/>
              </a:rPr>
              <a:t>literal</a:t>
            </a:r>
            <a:endParaRPr lang="en-US" sz="2400" b="1">
              <a:solidFill>
                <a:schemeClr val="tx1"/>
              </a:solidFill>
              <a:latin typeface="Courier New" charset="0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400" b="1">
                <a:latin typeface="Courier New" charset="0"/>
              </a:rPr>
              <a:t>	</a:t>
            </a: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if </a:t>
            </a:r>
            <a:r>
              <a:rPr lang="en-US" sz="2400" b="1">
                <a:latin typeface="Courier New" charset="0"/>
              </a:rPr>
              <a:t>(F contains empty clause)</a:t>
            </a:r>
            <a:br>
              <a:rPr lang="en-US" sz="2400" b="1">
                <a:latin typeface="Courier New" charset="0"/>
              </a:rPr>
            </a:br>
            <a:r>
              <a:rPr lang="en-US" sz="2400" b="1">
                <a:latin typeface="Courier New" charset="0"/>
              </a:rPr>
              <a:t>	</a:t>
            </a: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return false;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400" b="1">
                <a:latin typeface="Courier New" charset="0"/>
              </a:rPr>
              <a:t>	</a:t>
            </a: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choose</a:t>
            </a:r>
            <a:r>
              <a:rPr lang="en-US" sz="2400" b="1">
                <a:latin typeface="Courier New" charset="0"/>
              </a:rPr>
              <a:t> V in F;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400" b="1">
                <a:latin typeface="Courier New" charset="0"/>
              </a:rPr>
              <a:t>	</a:t>
            </a: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if</a:t>
            </a:r>
            <a:r>
              <a:rPr lang="en-US" sz="2400" b="1">
                <a:latin typeface="Courier New" charset="0"/>
              </a:rPr>
              <a:t> (dpll_2(F, </a:t>
            </a:r>
            <a:r>
              <a:rPr lang="en-US" sz="2400" b="1">
                <a:latin typeface="Courier New" charset="0"/>
                <a:sym typeface="Symbol" charset="2"/>
              </a:rPr>
              <a:t></a:t>
            </a:r>
            <a:r>
              <a:rPr lang="en-US" sz="2400" b="1">
                <a:latin typeface="Courier New" charset="0"/>
              </a:rPr>
              <a:t>V))</a:t>
            </a: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return true;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400" b="1">
                <a:latin typeface="Courier New" charset="0"/>
              </a:rPr>
              <a:t>	</a:t>
            </a: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return</a:t>
            </a:r>
            <a:r>
              <a:rPr lang="en-US" sz="2400" b="1">
                <a:latin typeface="Courier New" charset="0"/>
              </a:rPr>
              <a:t> dpll_2(F, V);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endParaRPr lang="en-US" sz="2400" b="1">
              <a:latin typeface="Courier New" charset="0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400">
                <a:solidFill>
                  <a:srgbClr val="9900CC"/>
                </a:solidFill>
              </a:rPr>
              <a:t>Partial assignment corresponding to a node is the set of chosen literals on the path from the root to the node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1F8DE-B4EB-446B-90FF-F6CDC59C5DAE}" type="slidenum">
              <a:rPr lang="en-US"/>
              <a:pPr/>
              <a:t>58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976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DPLL Version 2</a:t>
            </a: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35D16-6F54-4007-915A-8914931A36AA}" type="slidenum">
              <a:rPr lang="en-US"/>
              <a:pPr/>
              <a:t>59</a:t>
            </a:fld>
            <a:endParaRPr lang="en-US"/>
          </a:p>
        </p:txBody>
      </p:sp>
      <p:sp>
        <p:nvSpPr>
          <p:cNvPr id="1107970" name="Oval 2"/>
          <p:cNvSpPr>
            <a:spLocks noChangeArrowheads="1"/>
          </p:cNvSpPr>
          <p:nvPr/>
        </p:nvSpPr>
        <p:spPr bwMode="auto">
          <a:xfrm>
            <a:off x="5410200" y="167640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a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107971" name="AutoShape 3"/>
          <p:cNvCxnSpPr>
            <a:cxnSpLocks noChangeShapeType="1"/>
            <a:stCxn id="1107970" idx="3"/>
          </p:cNvCxnSpPr>
          <p:nvPr/>
        </p:nvCxnSpPr>
        <p:spPr bwMode="auto">
          <a:xfrm flipH="1">
            <a:off x="4419600" y="1936750"/>
            <a:ext cx="1035050" cy="7302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107972" name="Rectangle 4"/>
          <p:cNvSpPr>
            <a:spLocks noChangeArrowheads="1"/>
          </p:cNvSpPr>
          <p:nvPr/>
        </p:nvSpPr>
        <p:spPr bwMode="auto">
          <a:xfrm>
            <a:off x="915988" y="2057400"/>
            <a:ext cx="171767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(F</a:t>
            </a:r>
            <a:r>
              <a:rPr lang="en-US" sz="2800" b="0" i="1">
                <a:latin typeface="Arial" charset="0"/>
              </a:rPr>
              <a:t> </a:t>
            </a:r>
            <a:r>
              <a:rPr lang="en-US" sz="2800" b="0">
                <a:latin typeface="Times New Roman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b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107973" name="Rectangle 5"/>
          <p:cNvSpPr>
            <a:spLocks noChangeArrowheads="1"/>
          </p:cNvSpPr>
          <p:nvPr/>
        </p:nvSpPr>
        <p:spPr bwMode="auto">
          <a:xfrm>
            <a:off x="915988" y="2682875"/>
            <a:ext cx="135572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(F</a:t>
            </a:r>
            <a:r>
              <a:rPr lang="en-US" sz="2800" b="0" i="1">
                <a:latin typeface="Arial" charset="0"/>
              </a:rPr>
              <a:t>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¬</a:t>
            </a:r>
            <a:r>
              <a:rPr lang="en-US" sz="2800" b="0" i="1">
                <a:latin typeface="Arial" charset="0"/>
              </a:rPr>
              <a:t>b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107974" name="Rectangle 6"/>
          <p:cNvSpPr>
            <a:spLocks noChangeArrowheads="1"/>
          </p:cNvSpPr>
          <p:nvPr/>
        </p:nvSpPr>
        <p:spPr bwMode="auto">
          <a:xfrm>
            <a:off x="915988" y="3292475"/>
            <a:ext cx="1335087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(F</a:t>
            </a:r>
            <a:r>
              <a:rPr lang="en-US" sz="2800" b="0" i="1">
                <a:latin typeface="Arial" charset="0"/>
              </a:rPr>
              <a:t>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¬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107975" name="Rectangle 7"/>
          <p:cNvSpPr>
            <a:spLocks noChangeArrowheads="1"/>
          </p:cNvSpPr>
          <p:nvPr/>
        </p:nvSpPr>
        <p:spPr bwMode="auto">
          <a:xfrm>
            <a:off x="915988" y="3902075"/>
            <a:ext cx="112712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(T</a:t>
            </a:r>
            <a:r>
              <a:rPr lang="en-US" sz="2800" b="0" i="1">
                <a:latin typeface="Arial" charset="0"/>
              </a:rPr>
              <a:t>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107977" name="Oval 9"/>
          <p:cNvSpPr>
            <a:spLocks noChangeArrowheads="1"/>
          </p:cNvSpPr>
          <p:nvPr/>
        </p:nvSpPr>
        <p:spPr bwMode="auto">
          <a:xfrm>
            <a:off x="4724400" y="193675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>
                <a:solidFill>
                  <a:srgbClr val="FF0000"/>
                </a:solidFill>
                <a:latin typeface="Arial" charset="0"/>
              </a:rPr>
              <a:t>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i="1" dirty="0" smtClean="0"/>
              <a:t>represent knowledge in a manner that facilitates </a:t>
            </a:r>
            <a:r>
              <a:rPr lang="en-US" sz="2400" i="1" dirty="0" err="1" smtClean="0"/>
              <a:t>inferencing</a:t>
            </a:r>
            <a:r>
              <a:rPr lang="en-US" sz="2400" i="1" dirty="0" smtClean="0"/>
              <a:t> (i.e. drawing conclusions) from knowledge.</a:t>
            </a:r>
          </a:p>
          <a:p>
            <a:endParaRPr lang="en-US" sz="2400" i="1" dirty="0" smtClean="0"/>
          </a:p>
          <a:p>
            <a:r>
              <a:rPr lang="en-US" sz="2800" dirty="0" smtClean="0"/>
              <a:t>Typically based on</a:t>
            </a:r>
          </a:p>
          <a:p>
            <a:pPr lvl="1"/>
            <a:r>
              <a:rPr lang="en-US" sz="2400" dirty="0" smtClean="0"/>
              <a:t>Logic</a:t>
            </a:r>
          </a:p>
          <a:p>
            <a:pPr lvl="1"/>
            <a:r>
              <a:rPr lang="en-US" sz="2400" dirty="0" smtClean="0"/>
              <a:t>Probability</a:t>
            </a:r>
          </a:p>
          <a:p>
            <a:pPr lvl="1"/>
            <a:r>
              <a:rPr lang="en-US" sz="2400" dirty="0" smtClean="0"/>
              <a:t>Logic and Probability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360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DPLL Version 2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75D6A-7E62-4C2A-BFBD-0EA68F66B411}" type="slidenum">
              <a:rPr lang="en-US"/>
              <a:pPr/>
              <a:t>60</a:t>
            </a:fld>
            <a:endParaRPr lang="en-US"/>
          </a:p>
        </p:txBody>
      </p:sp>
      <p:sp>
        <p:nvSpPr>
          <p:cNvPr id="1124354" name="Oval 2"/>
          <p:cNvSpPr>
            <a:spLocks noChangeArrowheads="1"/>
          </p:cNvSpPr>
          <p:nvPr/>
        </p:nvSpPr>
        <p:spPr bwMode="auto">
          <a:xfrm>
            <a:off x="5410200" y="167640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a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124355" name="AutoShape 3"/>
          <p:cNvCxnSpPr>
            <a:cxnSpLocks noChangeShapeType="1"/>
            <a:stCxn id="1124354" idx="3"/>
          </p:cNvCxnSpPr>
          <p:nvPr/>
        </p:nvCxnSpPr>
        <p:spPr bwMode="auto">
          <a:xfrm flipH="1">
            <a:off x="4419600" y="1936750"/>
            <a:ext cx="1035050" cy="7302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124356" name="Rectangle 4"/>
          <p:cNvSpPr>
            <a:spLocks noChangeArrowheads="1"/>
          </p:cNvSpPr>
          <p:nvPr/>
        </p:nvSpPr>
        <p:spPr bwMode="auto">
          <a:xfrm>
            <a:off x="915988" y="2057400"/>
            <a:ext cx="1098550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</a:t>
            </a:r>
            <a:r>
              <a:rPr lang="en-US" sz="2800" b="0" i="1">
                <a:latin typeface="Arial" charset="0"/>
              </a:rPr>
              <a:t>b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124357" name="Rectangle 5"/>
          <p:cNvSpPr>
            <a:spLocks noChangeArrowheads="1"/>
          </p:cNvSpPr>
          <p:nvPr/>
        </p:nvSpPr>
        <p:spPr bwMode="auto">
          <a:xfrm>
            <a:off x="915988" y="2682875"/>
            <a:ext cx="736600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(¬</a:t>
            </a:r>
            <a:r>
              <a:rPr lang="en-US" sz="2800" b="0" i="1">
                <a:latin typeface="Arial" charset="0"/>
              </a:rPr>
              <a:t>b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124358" name="Rectangle 6"/>
          <p:cNvSpPr>
            <a:spLocks noChangeArrowheads="1"/>
          </p:cNvSpPr>
          <p:nvPr/>
        </p:nvSpPr>
        <p:spPr bwMode="auto">
          <a:xfrm>
            <a:off x="915988" y="3292475"/>
            <a:ext cx="715962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(¬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07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DPLL Version 2</a:t>
            </a: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38A3-1F3A-4C2C-8F81-D9DA647FCDDB}" type="slidenum">
              <a:rPr lang="en-US"/>
              <a:pPr/>
              <a:t>61</a:t>
            </a:fld>
            <a:endParaRPr lang="en-US"/>
          </a:p>
        </p:txBody>
      </p:sp>
      <p:sp>
        <p:nvSpPr>
          <p:cNvPr id="1126402" name="Oval 2"/>
          <p:cNvSpPr>
            <a:spLocks noChangeArrowheads="1"/>
          </p:cNvSpPr>
          <p:nvPr/>
        </p:nvSpPr>
        <p:spPr bwMode="auto">
          <a:xfrm>
            <a:off x="5410200" y="167640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a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126403" name="AutoShape 3"/>
          <p:cNvCxnSpPr>
            <a:cxnSpLocks noChangeShapeType="1"/>
            <a:stCxn id="1126402" idx="3"/>
          </p:cNvCxnSpPr>
          <p:nvPr/>
        </p:nvCxnSpPr>
        <p:spPr bwMode="auto">
          <a:xfrm flipH="1">
            <a:off x="4419600" y="1936750"/>
            <a:ext cx="1035050" cy="7302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126404" name="Rectangle 4"/>
          <p:cNvSpPr>
            <a:spLocks noChangeArrowheads="1"/>
          </p:cNvSpPr>
          <p:nvPr/>
        </p:nvSpPr>
        <p:spPr bwMode="auto">
          <a:xfrm>
            <a:off x="915988" y="2057400"/>
            <a:ext cx="1117600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(F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126405" name="Rectangle 5"/>
          <p:cNvSpPr>
            <a:spLocks noChangeArrowheads="1"/>
          </p:cNvSpPr>
          <p:nvPr/>
        </p:nvSpPr>
        <p:spPr bwMode="auto">
          <a:xfrm>
            <a:off x="915988" y="2682875"/>
            <a:ext cx="547687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(T)</a:t>
            </a:r>
          </a:p>
        </p:txBody>
      </p:sp>
      <p:sp>
        <p:nvSpPr>
          <p:cNvPr id="1126406" name="Rectangle 6"/>
          <p:cNvSpPr>
            <a:spLocks noChangeArrowheads="1"/>
          </p:cNvSpPr>
          <p:nvPr/>
        </p:nvSpPr>
        <p:spPr bwMode="auto">
          <a:xfrm>
            <a:off x="915988" y="3292475"/>
            <a:ext cx="715962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(¬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126408" name="Oval 8"/>
          <p:cNvSpPr>
            <a:spLocks noChangeArrowheads="1"/>
          </p:cNvSpPr>
          <p:nvPr/>
        </p:nvSpPr>
        <p:spPr bwMode="auto">
          <a:xfrm>
            <a:off x="4724400" y="193675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 b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126409" name="Oval 9"/>
          <p:cNvSpPr>
            <a:spLocks noChangeArrowheads="1"/>
          </p:cNvSpPr>
          <p:nvPr/>
        </p:nvSpPr>
        <p:spPr bwMode="auto">
          <a:xfrm>
            <a:off x="4267200" y="266700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b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126410" name="AutoShape 10"/>
          <p:cNvCxnSpPr>
            <a:cxnSpLocks noChangeShapeType="1"/>
            <a:stCxn id="1126409" idx="3"/>
          </p:cNvCxnSpPr>
          <p:nvPr/>
        </p:nvCxnSpPr>
        <p:spPr bwMode="auto">
          <a:xfrm flipH="1">
            <a:off x="3429000" y="2927350"/>
            <a:ext cx="882650" cy="8826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455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DPLL Version 2</a:t>
            </a: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4DD7E-4B2A-4041-907E-CF8A271AC331}" type="slidenum">
              <a:rPr lang="en-US"/>
              <a:pPr/>
              <a:t>62</a:t>
            </a:fld>
            <a:endParaRPr lang="en-US"/>
          </a:p>
        </p:txBody>
      </p:sp>
      <p:sp>
        <p:nvSpPr>
          <p:cNvPr id="1128450" name="Oval 2"/>
          <p:cNvSpPr>
            <a:spLocks noChangeArrowheads="1"/>
          </p:cNvSpPr>
          <p:nvPr/>
        </p:nvSpPr>
        <p:spPr bwMode="auto">
          <a:xfrm>
            <a:off x="5410200" y="167640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a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128451" name="AutoShape 3"/>
          <p:cNvCxnSpPr>
            <a:cxnSpLocks noChangeShapeType="1"/>
            <a:stCxn id="1128450" idx="3"/>
          </p:cNvCxnSpPr>
          <p:nvPr/>
        </p:nvCxnSpPr>
        <p:spPr bwMode="auto">
          <a:xfrm flipH="1">
            <a:off x="4419600" y="1936750"/>
            <a:ext cx="1035050" cy="7302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128452" name="Rectangle 4"/>
          <p:cNvSpPr>
            <a:spLocks noChangeArrowheads="1"/>
          </p:cNvSpPr>
          <p:nvPr/>
        </p:nvSpPr>
        <p:spPr bwMode="auto">
          <a:xfrm>
            <a:off x="915988" y="2057400"/>
            <a:ext cx="508000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128454" name="Rectangle 6"/>
          <p:cNvSpPr>
            <a:spLocks noChangeArrowheads="1"/>
          </p:cNvSpPr>
          <p:nvPr/>
        </p:nvSpPr>
        <p:spPr bwMode="auto">
          <a:xfrm>
            <a:off x="915988" y="3292475"/>
            <a:ext cx="715962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(¬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128456" name="Oval 8"/>
          <p:cNvSpPr>
            <a:spLocks noChangeArrowheads="1"/>
          </p:cNvSpPr>
          <p:nvPr/>
        </p:nvSpPr>
        <p:spPr bwMode="auto">
          <a:xfrm>
            <a:off x="4724400" y="193675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 b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128457" name="Oval 9"/>
          <p:cNvSpPr>
            <a:spLocks noChangeArrowheads="1"/>
          </p:cNvSpPr>
          <p:nvPr/>
        </p:nvSpPr>
        <p:spPr bwMode="auto">
          <a:xfrm>
            <a:off x="4267200" y="266700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b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128458" name="AutoShape 10"/>
          <p:cNvCxnSpPr>
            <a:cxnSpLocks noChangeShapeType="1"/>
            <a:stCxn id="1128457" idx="3"/>
          </p:cNvCxnSpPr>
          <p:nvPr/>
        </p:nvCxnSpPr>
        <p:spPr bwMode="auto">
          <a:xfrm flipH="1">
            <a:off x="3429000" y="2927350"/>
            <a:ext cx="882650" cy="8826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502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DPLL Version 2</a:t>
            </a: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B001E-A57C-44FE-A7DF-A4D88149CD39}" type="slidenum">
              <a:rPr lang="en-US"/>
              <a:pPr/>
              <a:t>63</a:t>
            </a:fld>
            <a:endParaRPr lang="en-US"/>
          </a:p>
        </p:txBody>
      </p:sp>
      <p:sp>
        <p:nvSpPr>
          <p:cNvPr id="1130498" name="Oval 2"/>
          <p:cNvSpPr>
            <a:spLocks noChangeArrowheads="1"/>
          </p:cNvSpPr>
          <p:nvPr/>
        </p:nvSpPr>
        <p:spPr bwMode="auto">
          <a:xfrm>
            <a:off x="5410200" y="167640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a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130499" name="AutoShape 3"/>
          <p:cNvCxnSpPr>
            <a:cxnSpLocks noChangeShapeType="1"/>
            <a:stCxn id="1130498" idx="3"/>
          </p:cNvCxnSpPr>
          <p:nvPr/>
        </p:nvCxnSpPr>
        <p:spPr bwMode="auto">
          <a:xfrm flipH="1">
            <a:off x="4419600" y="1936750"/>
            <a:ext cx="1035050" cy="7302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130500" name="Rectangle 4"/>
          <p:cNvSpPr>
            <a:spLocks noChangeArrowheads="1"/>
          </p:cNvSpPr>
          <p:nvPr/>
        </p:nvSpPr>
        <p:spPr bwMode="auto">
          <a:xfrm>
            <a:off x="915988" y="2057400"/>
            <a:ext cx="547687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(F)</a:t>
            </a:r>
          </a:p>
        </p:txBody>
      </p:sp>
      <p:sp>
        <p:nvSpPr>
          <p:cNvPr id="1130501" name="Rectangle 5"/>
          <p:cNvSpPr>
            <a:spLocks noChangeArrowheads="1"/>
          </p:cNvSpPr>
          <p:nvPr/>
        </p:nvSpPr>
        <p:spPr bwMode="auto">
          <a:xfrm>
            <a:off x="915988" y="3292475"/>
            <a:ext cx="547687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(T)</a:t>
            </a:r>
          </a:p>
        </p:txBody>
      </p:sp>
      <p:sp>
        <p:nvSpPr>
          <p:cNvPr id="1130503" name="Oval 7"/>
          <p:cNvSpPr>
            <a:spLocks noChangeArrowheads="1"/>
          </p:cNvSpPr>
          <p:nvPr/>
        </p:nvSpPr>
        <p:spPr bwMode="auto">
          <a:xfrm>
            <a:off x="4724400" y="193675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 b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130504" name="Oval 8"/>
          <p:cNvSpPr>
            <a:spLocks noChangeArrowheads="1"/>
          </p:cNvSpPr>
          <p:nvPr/>
        </p:nvSpPr>
        <p:spPr bwMode="auto">
          <a:xfrm>
            <a:off x="4267200" y="266700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b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130505" name="AutoShape 9"/>
          <p:cNvCxnSpPr>
            <a:cxnSpLocks noChangeShapeType="1"/>
            <a:stCxn id="1130504" idx="3"/>
          </p:cNvCxnSpPr>
          <p:nvPr/>
        </p:nvCxnSpPr>
        <p:spPr bwMode="auto">
          <a:xfrm flipH="1">
            <a:off x="3429000" y="2927350"/>
            <a:ext cx="882650" cy="8826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130506" name="Oval 10"/>
          <p:cNvSpPr>
            <a:spLocks noChangeArrowheads="1"/>
          </p:cNvSpPr>
          <p:nvPr/>
        </p:nvSpPr>
        <p:spPr bwMode="auto">
          <a:xfrm>
            <a:off x="3276600" y="381000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c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130507" name="AutoShape 11"/>
          <p:cNvCxnSpPr>
            <a:cxnSpLocks noChangeShapeType="1"/>
            <a:stCxn id="1130506" idx="3"/>
          </p:cNvCxnSpPr>
          <p:nvPr/>
        </p:nvCxnSpPr>
        <p:spPr bwMode="auto">
          <a:xfrm flipH="1">
            <a:off x="2514600" y="4070350"/>
            <a:ext cx="806450" cy="10350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550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DPLL Version 2</a:t>
            </a: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DEDA4-27AD-45FD-8CF0-F05E3252C7B7}" type="slidenum">
              <a:rPr lang="en-US"/>
              <a:pPr/>
              <a:t>64</a:t>
            </a:fld>
            <a:endParaRPr lang="en-US"/>
          </a:p>
        </p:txBody>
      </p:sp>
      <p:sp>
        <p:nvSpPr>
          <p:cNvPr id="1132546" name="Oval 2"/>
          <p:cNvSpPr>
            <a:spLocks noChangeArrowheads="1"/>
          </p:cNvSpPr>
          <p:nvPr/>
        </p:nvSpPr>
        <p:spPr bwMode="auto">
          <a:xfrm>
            <a:off x="5410200" y="167640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a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132547" name="AutoShape 3"/>
          <p:cNvCxnSpPr>
            <a:cxnSpLocks noChangeShapeType="1"/>
            <a:stCxn id="1132546" idx="3"/>
          </p:cNvCxnSpPr>
          <p:nvPr/>
        </p:nvCxnSpPr>
        <p:spPr bwMode="auto">
          <a:xfrm flipH="1">
            <a:off x="4419600" y="1936750"/>
            <a:ext cx="1035050" cy="7302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132548" name="Rectangle 4"/>
          <p:cNvSpPr>
            <a:spLocks noChangeArrowheads="1"/>
          </p:cNvSpPr>
          <p:nvPr/>
        </p:nvSpPr>
        <p:spPr bwMode="auto">
          <a:xfrm>
            <a:off x="915988" y="2057400"/>
            <a:ext cx="330200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()</a:t>
            </a:r>
          </a:p>
        </p:txBody>
      </p:sp>
      <p:sp>
        <p:nvSpPr>
          <p:cNvPr id="1132551" name="Oval 7"/>
          <p:cNvSpPr>
            <a:spLocks noChangeArrowheads="1"/>
          </p:cNvSpPr>
          <p:nvPr/>
        </p:nvSpPr>
        <p:spPr bwMode="auto">
          <a:xfrm>
            <a:off x="4724400" y="193675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 b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132552" name="Oval 8"/>
          <p:cNvSpPr>
            <a:spLocks noChangeArrowheads="1"/>
          </p:cNvSpPr>
          <p:nvPr/>
        </p:nvSpPr>
        <p:spPr bwMode="auto">
          <a:xfrm>
            <a:off x="4267200" y="266700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b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132553" name="AutoShape 9"/>
          <p:cNvCxnSpPr>
            <a:cxnSpLocks noChangeShapeType="1"/>
            <a:stCxn id="1132552" idx="3"/>
          </p:cNvCxnSpPr>
          <p:nvPr/>
        </p:nvCxnSpPr>
        <p:spPr bwMode="auto">
          <a:xfrm flipH="1">
            <a:off x="3429000" y="2927350"/>
            <a:ext cx="882650" cy="8826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132554" name="Oval 10"/>
          <p:cNvSpPr>
            <a:spLocks noChangeArrowheads="1"/>
          </p:cNvSpPr>
          <p:nvPr/>
        </p:nvSpPr>
        <p:spPr bwMode="auto">
          <a:xfrm>
            <a:off x="3276600" y="381000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c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132555" name="AutoShape 11"/>
          <p:cNvCxnSpPr>
            <a:cxnSpLocks noChangeShapeType="1"/>
            <a:stCxn id="1132554" idx="3"/>
          </p:cNvCxnSpPr>
          <p:nvPr/>
        </p:nvCxnSpPr>
        <p:spPr bwMode="auto">
          <a:xfrm flipH="1">
            <a:off x="2514600" y="4070350"/>
            <a:ext cx="806450" cy="10350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132556" name="Text Box 12"/>
          <p:cNvSpPr txBox="1">
            <a:spLocks noChangeArrowheads="1"/>
          </p:cNvSpPr>
          <p:nvPr/>
        </p:nvSpPr>
        <p:spPr bwMode="auto">
          <a:xfrm rot="1829144">
            <a:off x="450850" y="1693863"/>
            <a:ext cx="2178050" cy="457200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9900CC"/>
                </a:solidFill>
              </a:rPr>
              <a:t>Empty clause!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072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DPLL Version 2</a:t>
            </a:r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2CEF-A307-45A9-9ECA-748861C16C03}" type="slidenum">
              <a:rPr lang="en-US"/>
              <a:pPr/>
              <a:t>65</a:t>
            </a:fld>
            <a:endParaRPr lang="en-US"/>
          </a:p>
        </p:txBody>
      </p:sp>
      <p:sp>
        <p:nvSpPr>
          <p:cNvPr id="1112066" name="Oval 2"/>
          <p:cNvSpPr>
            <a:spLocks noChangeArrowheads="1"/>
          </p:cNvSpPr>
          <p:nvPr/>
        </p:nvSpPr>
        <p:spPr bwMode="auto">
          <a:xfrm>
            <a:off x="5410200" y="167640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a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112067" name="AutoShape 3"/>
          <p:cNvCxnSpPr>
            <a:cxnSpLocks noChangeShapeType="1"/>
            <a:stCxn id="1112066" idx="3"/>
          </p:cNvCxnSpPr>
          <p:nvPr/>
        </p:nvCxnSpPr>
        <p:spPr bwMode="auto">
          <a:xfrm flipH="1">
            <a:off x="4419600" y="1936750"/>
            <a:ext cx="1035050" cy="7302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112068" name="Rectangle 4"/>
          <p:cNvSpPr>
            <a:spLocks noChangeArrowheads="1"/>
          </p:cNvSpPr>
          <p:nvPr/>
        </p:nvSpPr>
        <p:spPr bwMode="auto">
          <a:xfrm>
            <a:off x="915988" y="2057400"/>
            <a:ext cx="1776412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(F</a:t>
            </a:r>
            <a:r>
              <a:rPr lang="en-US" sz="2800" b="0" i="1">
                <a:latin typeface="Arial" charset="0"/>
              </a:rPr>
              <a:t> </a:t>
            </a:r>
            <a:r>
              <a:rPr lang="en-US" sz="2800" b="0">
                <a:latin typeface="Times New Roman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F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F)</a:t>
            </a:r>
          </a:p>
        </p:txBody>
      </p:sp>
      <p:sp>
        <p:nvSpPr>
          <p:cNvPr id="1112069" name="Rectangle 5"/>
          <p:cNvSpPr>
            <a:spLocks noChangeArrowheads="1"/>
          </p:cNvSpPr>
          <p:nvPr/>
        </p:nvSpPr>
        <p:spPr bwMode="auto">
          <a:xfrm>
            <a:off x="915988" y="2682875"/>
            <a:ext cx="1166812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(F</a:t>
            </a:r>
            <a:r>
              <a:rPr lang="en-US" sz="2800" b="0" i="1">
                <a:latin typeface="Arial" charset="0"/>
              </a:rPr>
              <a:t>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T)</a:t>
            </a:r>
          </a:p>
        </p:txBody>
      </p:sp>
      <p:sp>
        <p:nvSpPr>
          <p:cNvPr id="1112070" name="Rectangle 6"/>
          <p:cNvSpPr>
            <a:spLocks noChangeArrowheads="1"/>
          </p:cNvSpPr>
          <p:nvPr/>
        </p:nvSpPr>
        <p:spPr bwMode="auto">
          <a:xfrm>
            <a:off x="915988" y="3292475"/>
            <a:ext cx="1166812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(F</a:t>
            </a:r>
            <a:r>
              <a:rPr lang="en-US" sz="2800" b="0" i="1">
                <a:latin typeface="Arial" charset="0"/>
              </a:rPr>
              <a:t>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T)</a:t>
            </a:r>
          </a:p>
        </p:txBody>
      </p:sp>
      <p:sp>
        <p:nvSpPr>
          <p:cNvPr id="1112071" name="Rectangle 7"/>
          <p:cNvSpPr>
            <a:spLocks noChangeArrowheads="1"/>
          </p:cNvSpPr>
          <p:nvPr/>
        </p:nvSpPr>
        <p:spPr bwMode="auto">
          <a:xfrm>
            <a:off x="915988" y="3902075"/>
            <a:ext cx="1166812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(T</a:t>
            </a:r>
            <a:r>
              <a:rPr lang="en-US" sz="2800" b="0" i="1">
                <a:latin typeface="Arial" charset="0"/>
              </a:rPr>
              <a:t>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F)</a:t>
            </a:r>
          </a:p>
        </p:txBody>
      </p:sp>
      <p:sp>
        <p:nvSpPr>
          <p:cNvPr id="1112073" name="Oval 9"/>
          <p:cNvSpPr>
            <a:spLocks noChangeArrowheads="1"/>
          </p:cNvSpPr>
          <p:nvPr/>
        </p:nvSpPr>
        <p:spPr bwMode="auto">
          <a:xfrm>
            <a:off x="4724400" y="193675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>
                <a:solidFill>
                  <a:srgbClr val="FF0000"/>
                </a:solidFill>
                <a:latin typeface="Arial" charset="0"/>
              </a:rPr>
              <a:t>F</a:t>
            </a:r>
          </a:p>
        </p:txBody>
      </p:sp>
      <p:sp>
        <p:nvSpPr>
          <p:cNvPr id="1112074" name="Oval 10"/>
          <p:cNvSpPr>
            <a:spLocks noChangeArrowheads="1"/>
          </p:cNvSpPr>
          <p:nvPr/>
        </p:nvSpPr>
        <p:spPr bwMode="auto">
          <a:xfrm>
            <a:off x="4267200" y="266700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b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112075" name="AutoShape 11"/>
          <p:cNvCxnSpPr>
            <a:cxnSpLocks noChangeShapeType="1"/>
            <a:stCxn id="1112074" idx="3"/>
          </p:cNvCxnSpPr>
          <p:nvPr/>
        </p:nvCxnSpPr>
        <p:spPr bwMode="auto">
          <a:xfrm flipH="1">
            <a:off x="3429000" y="2927350"/>
            <a:ext cx="882650" cy="8826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112076" name="Oval 12"/>
          <p:cNvSpPr>
            <a:spLocks noChangeArrowheads="1"/>
          </p:cNvSpPr>
          <p:nvPr/>
        </p:nvSpPr>
        <p:spPr bwMode="auto">
          <a:xfrm>
            <a:off x="3276600" y="381000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c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112077" name="AutoShape 13"/>
          <p:cNvCxnSpPr>
            <a:cxnSpLocks noChangeShapeType="1"/>
            <a:stCxn id="1112076" idx="3"/>
          </p:cNvCxnSpPr>
          <p:nvPr/>
        </p:nvCxnSpPr>
        <p:spPr bwMode="auto">
          <a:xfrm flipH="1">
            <a:off x="2514600" y="4070350"/>
            <a:ext cx="806450" cy="10350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120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DPLL Version 2</a:t>
            </a:r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58EF5-4015-4A97-B3B2-7BFBB29F334E}" type="slidenum">
              <a:rPr lang="en-US"/>
              <a:pPr/>
              <a:t>66</a:t>
            </a:fld>
            <a:endParaRPr lang="en-US"/>
          </a:p>
        </p:txBody>
      </p:sp>
      <p:sp>
        <p:nvSpPr>
          <p:cNvPr id="1114114" name="Oval 2"/>
          <p:cNvSpPr>
            <a:spLocks noChangeArrowheads="1"/>
          </p:cNvSpPr>
          <p:nvPr/>
        </p:nvSpPr>
        <p:spPr bwMode="auto">
          <a:xfrm>
            <a:off x="5410200" y="167640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a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114115" name="AutoShape 3"/>
          <p:cNvCxnSpPr>
            <a:cxnSpLocks noChangeShapeType="1"/>
            <a:stCxn id="1114114" idx="3"/>
          </p:cNvCxnSpPr>
          <p:nvPr/>
        </p:nvCxnSpPr>
        <p:spPr bwMode="auto">
          <a:xfrm flipH="1">
            <a:off x="4419600" y="1936750"/>
            <a:ext cx="1035050" cy="7302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114116" name="Rectangle 4"/>
          <p:cNvSpPr>
            <a:spLocks noChangeArrowheads="1"/>
          </p:cNvSpPr>
          <p:nvPr/>
        </p:nvSpPr>
        <p:spPr bwMode="auto">
          <a:xfrm>
            <a:off x="915988" y="2057400"/>
            <a:ext cx="407987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  <a:latin typeface="Arial" charset="0"/>
              </a:rPr>
              <a:t>F</a:t>
            </a:r>
            <a:r>
              <a:rPr lang="en-US" sz="2800" b="0" i="1">
                <a:latin typeface="Arial" charset="0"/>
              </a:rPr>
              <a:t> </a:t>
            </a:r>
            <a:endParaRPr lang="en-US" sz="2800" b="0">
              <a:latin typeface="Arial" charset="0"/>
            </a:endParaRPr>
          </a:p>
        </p:txBody>
      </p:sp>
      <p:sp>
        <p:nvSpPr>
          <p:cNvPr id="1114117" name="Rectangle 5"/>
          <p:cNvSpPr>
            <a:spLocks noChangeArrowheads="1"/>
          </p:cNvSpPr>
          <p:nvPr/>
        </p:nvSpPr>
        <p:spPr bwMode="auto">
          <a:xfrm>
            <a:off x="915988" y="2682875"/>
            <a:ext cx="309562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T</a:t>
            </a:r>
          </a:p>
        </p:txBody>
      </p:sp>
      <p:sp>
        <p:nvSpPr>
          <p:cNvPr id="1114118" name="Rectangle 6"/>
          <p:cNvSpPr>
            <a:spLocks noChangeArrowheads="1"/>
          </p:cNvSpPr>
          <p:nvPr/>
        </p:nvSpPr>
        <p:spPr bwMode="auto">
          <a:xfrm>
            <a:off x="915988" y="3292475"/>
            <a:ext cx="309562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T</a:t>
            </a:r>
          </a:p>
        </p:txBody>
      </p:sp>
      <p:sp>
        <p:nvSpPr>
          <p:cNvPr id="1114119" name="Rectangle 7"/>
          <p:cNvSpPr>
            <a:spLocks noChangeArrowheads="1"/>
          </p:cNvSpPr>
          <p:nvPr/>
        </p:nvSpPr>
        <p:spPr bwMode="auto">
          <a:xfrm>
            <a:off x="915988" y="3902075"/>
            <a:ext cx="309562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T</a:t>
            </a:r>
          </a:p>
        </p:txBody>
      </p:sp>
      <p:sp>
        <p:nvSpPr>
          <p:cNvPr id="1114121" name="Oval 9"/>
          <p:cNvSpPr>
            <a:spLocks noChangeArrowheads="1"/>
          </p:cNvSpPr>
          <p:nvPr/>
        </p:nvSpPr>
        <p:spPr bwMode="auto">
          <a:xfrm>
            <a:off x="4724400" y="193675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>
                <a:solidFill>
                  <a:srgbClr val="FF0000"/>
                </a:solidFill>
                <a:latin typeface="Arial" charset="0"/>
              </a:rPr>
              <a:t>F</a:t>
            </a:r>
          </a:p>
        </p:txBody>
      </p:sp>
      <p:sp>
        <p:nvSpPr>
          <p:cNvPr id="1114122" name="Oval 10"/>
          <p:cNvSpPr>
            <a:spLocks noChangeArrowheads="1"/>
          </p:cNvSpPr>
          <p:nvPr/>
        </p:nvSpPr>
        <p:spPr bwMode="auto">
          <a:xfrm>
            <a:off x="4267200" y="266700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b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114123" name="AutoShape 11"/>
          <p:cNvCxnSpPr>
            <a:cxnSpLocks noChangeShapeType="1"/>
            <a:stCxn id="1114122" idx="3"/>
          </p:cNvCxnSpPr>
          <p:nvPr/>
        </p:nvCxnSpPr>
        <p:spPr bwMode="auto">
          <a:xfrm flipH="1">
            <a:off x="3429000" y="2927350"/>
            <a:ext cx="882650" cy="8826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114124" name="Rectangle 12"/>
          <p:cNvSpPr>
            <a:spLocks noChangeArrowheads="1"/>
          </p:cNvSpPr>
          <p:nvPr/>
        </p:nvSpPr>
        <p:spPr bwMode="auto">
          <a:xfrm>
            <a:off x="2362200" y="5105400"/>
            <a:ext cx="304800" cy="304800"/>
          </a:xfrm>
          <a:prstGeom prst="rect">
            <a:avLst/>
          </a:prstGeom>
          <a:solidFill>
            <a:srgbClr val="FF0000"/>
          </a:solidFill>
          <a:ln w="3175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4125" name="Oval 13"/>
          <p:cNvSpPr>
            <a:spLocks noChangeArrowheads="1"/>
          </p:cNvSpPr>
          <p:nvPr/>
        </p:nvSpPr>
        <p:spPr bwMode="auto">
          <a:xfrm>
            <a:off x="3276600" y="381000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c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114126" name="AutoShape 14"/>
          <p:cNvCxnSpPr>
            <a:cxnSpLocks noChangeShapeType="1"/>
            <a:stCxn id="1114125" idx="3"/>
          </p:cNvCxnSpPr>
          <p:nvPr/>
        </p:nvCxnSpPr>
        <p:spPr bwMode="auto">
          <a:xfrm flipH="1">
            <a:off x="2514600" y="4070350"/>
            <a:ext cx="806450" cy="10350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3" name="Rectangle 13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DPLL Version 2</a:t>
            </a:r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26EAA-C555-47DB-AF01-4E8A7932B77B}" type="slidenum">
              <a:rPr lang="en-US"/>
              <a:pPr/>
              <a:t>67</a:t>
            </a:fld>
            <a:endParaRPr lang="en-US"/>
          </a:p>
        </p:txBody>
      </p:sp>
      <p:sp>
        <p:nvSpPr>
          <p:cNvPr id="1116162" name="Oval 2"/>
          <p:cNvSpPr>
            <a:spLocks noChangeArrowheads="1"/>
          </p:cNvSpPr>
          <p:nvPr/>
        </p:nvSpPr>
        <p:spPr bwMode="auto">
          <a:xfrm>
            <a:off x="5410200" y="167640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a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116163" name="AutoShape 3"/>
          <p:cNvCxnSpPr>
            <a:cxnSpLocks noChangeShapeType="1"/>
            <a:stCxn id="1116162" idx="3"/>
            <a:endCxn id="1116164" idx="0"/>
          </p:cNvCxnSpPr>
          <p:nvPr/>
        </p:nvCxnSpPr>
        <p:spPr bwMode="auto">
          <a:xfrm flipH="1">
            <a:off x="4419600" y="1936750"/>
            <a:ext cx="1035050" cy="7302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116164" name="Oval 4"/>
          <p:cNvSpPr>
            <a:spLocks noChangeArrowheads="1"/>
          </p:cNvSpPr>
          <p:nvPr/>
        </p:nvSpPr>
        <p:spPr bwMode="auto">
          <a:xfrm>
            <a:off x="4267200" y="266700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b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116165" name="AutoShape 5"/>
          <p:cNvCxnSpPr>
            <a:cxnSpLocks noChangeShapeType="1"/>
            <a:stCxn id="1116164" idx="3"/>
            <a:endCxn id="1116167" idx="0"/>
          </p:cNvCxnSpPr>
          <p:nvPr/>
        </p:nvCxnSpPr>
        <p:spPr bwMode="auto">
          <a:xfrm flipH="1">
            <a:off x="3429000" y="2927350"/>
            <a:ext cx="882650" cy="8826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116166" name="Rectangle 6"/>
          <p:cNvSpPr>
            <a:spLocks noChangeArrowheads="1"/>
          </p:cNvSpPr>
          <p:nvPr/>
        </p:nvSpPr>
        <p:spPr bwMode="auto">
          <a:xfrm>
            <a:off x="2362200" y="5105400"/>
            <a:ext cx="304800" cy="304800"/>
          </a:xfrm>
          <a:prstGeom prst="rect">
            <a:avLst/>
          </a:prstGeom>
          <a:solidFill>
            <a:srgbClr val="FF0000"/>
          </a:solidFill>
          <a:ln w="3175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167" name="Oval 7"/>
          <p:cNvSpPr>
            <a:spLocks noChangeArrowheads="1"/>
          </p:cNvSpPr>
          <p:nvPr/>
        </p:nvSpPr>
        <p:spPr bwMode="auto">
          <a:xfrm>
            <a:off x="3276600" y="381000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c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116168" name="AutoShape 8"/>
          <p:cNvCxnSpPr>
            <a:cxnSpLocks noChangeShapeType="1"/>
            <a:stCxn id="1116167" idx="3"/>
          </p:cNvCxnSpPr>
          <p:nvPr/>
        </p:nvCxnSpPr>
        <p:spPr bwMode="auto">
          <a:xfrm flipH="1">
            <a:off x="2514600" y="4070350"/>
            <a:ext cx="806450" cy="10350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116169" name="Rectangle 9"/>
          <p:cNvSpPr>
            <a:spLocks noChangeArrowheads="1"/>
          </p:cNvSpPr>
          <p:nvPr/>
        </p:nvSpPr>
        <p:spPr bwMode="auto">
          <a:xfrm>
            <a:off x="915988" y="2057400"/>
            <a:ext cx="169862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</a:t>
            </a:r>
            <a:r>
              <a:rPr lang="en-US" sz="2800" b="0" i="1">
                <a:latin typeface="Arial" charset="0"/>
              </a:rPr>
              <a:t>a </a:t>
            </a:r>
            <a:r>
              <a:rPr lang="en-US" sz="2800" b="0">
                <a:latin typeface="Times New Roman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b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116170" name="Rectangle 10"/>
          <p:cNvSpPr>
            <a:spLocks noChangeArrowheads="1"/>
          </p:cNvSpPr>
          <p:nvPr/>
        </p:nvSpPr>
        <p:spPr bwMode="auto">
          <a:xfrm>
            <a:off x="915988" y="2682875"/>
            <a:ext cx="133667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</a:t>
            </a:r>
            <a:r>
              <a:rPr lang="en-US" sz="2800" b="0" i="1">
                <a:latin typeface="Arial" charset="0"/>
              </a:rPr>
              <a:t>a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¬</a:t>
            </a:r>
            <a:r>
              <a:rPr lang="en-US" sz="2800" b="0" i="1">
                <a:latin typeface="Arial" charset="0"/>
              </a:rPr>
              <a:t>b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116171" name="Rectangle 11"/>
          <p:cNvSpPr>
            <a:spLocks noChangeArrowheads="1"/>
          </p:cNvSpPr>
          <p:nvPr/>
        </p:nvSpPr>
        <p:spPr bwMode="auto">
          <a:xfrm>
            <a:off x="915988" y="3292475"/>
            <a:ext cx="1316037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</a:t>
            </a:r>
            <a:r>
              <a:rPr lang="en-US" sz="2800" b="0" i="1">
                <a:latin typeface="Arial" charset="0"/>
              </a:rPr>
              <a:t>a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¬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116172" name="Rectangle 12"/>
          <p:cNvSpPr>
            <a:spLocks noChangeArrowheads="1"/>
          </p:cNvSpPr>
          <p:nvPr/>
        </p:nvSpPr>
        <p:spPr bwMode="auto">
          <a:xfrm>
            <a:off x="915988" y="3902075"/>
            <a:ext cx="1316037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(¬</a:t>
            </a:r>
            <a:r>
              <a:rPr lang="en-US" sz="2800" b="0" i="1">
                <a:latin typeface="Arial" charset="0"/>
              </a:rPr>
              <a:t>a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Benefit</a:t>
            </a:r>
          </a:p>
        </p:txBody>
      </p:sp>
      <p:sp>
        <p:nvSpPr>
          <p:cNvPr id="11345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Can backtrack before getting to leaf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DC7E6-D949-495B-ADB0-FD38785B4C12}" type="slidenum">
              <a:rPr lang="en-US"/>
              <a:pPr/>
              <a:t>68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9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17563"/>
          </a:xfrm>
        </p:spPr>
        <p:txBody>
          <a:bodyPr/>
          <a:lstStyle/>
          <a:p>
            <a:r>
              <a:rPr lang="en-US"/>
              <a:t>Structure in Clauses </a:t>
            </a:r>
          </a:p>
        </p:txBody>
      </p:sp>
      <p:sp>
        <p:nvSpPr>
          <p:cNvPr id="980995" name="Rectangle 3"/>
          <p:cNvSpPr>
            <a:spLocks noGrp="1" noChangeArrowheads="1"/>
          </p:cNvSpPr>
          <p:nvPr>
            <p:ph idx="1"/>
          </p:nvPr>
        </p:nvSpPr>
        <p:spPr>
          <a:xfrm>
            <a:off x="0" y="3621088"/>
            <a:ext cx="9144000" cy="1776412"/>
          </a:xfrm>
        </p:spPr>
        <p:txBody>
          <a:bodyPr/>
          <a:lstStyle/>
          <a:p>
            <a:r>
              <a:rPr lang="en-US" dirty="0"/>
              <a:t>Pure Literals</a:t>
            </a:r>
          </a:p>
          <a:p>
            <a:pPr lvl="1"/>
            <a:r>
              <a:rPr lang="en-US" dirty="0"/>
              <a:t>A symbol that always appears with same sign</a:t>
            </a:r>
          </a:p>
          <a:p>
            <a:pPr lvl="1"/>
            <a:r>
              <a:rPr lang="en-US" dirty="0"/>
              <a:t>{{a </a:t>
            </a:r>
            <a:r>
              <a:rPr lang="en-US" b="1" dirty="0">
                <a:sym typeface="Symbol" charset="2"/>
              </a:rPr>
              <a:t></a:t>
            </a:r>
            <a:r>
              <a:rPr lang="en-US" dirty="0"/>
              <a:t>b c</a:t>
            </a:r>
            <a:r>
              <a:rPr lang="en-US" dirty="0" smtClean="0"/>
              <a:t>} {</a:t>
            </a:r>
            <a:r>
              <a:rPr lang="en-US" b="1" dirty="0">
                <a:sym typeface="Symbol" charset="2"/>
              </a:rPr>
              <a:t></a:t>
            </a:r>
            <a:r>
              <a:rPr lang="en-US" dirty="0"/>
              <a:t>c</a:t>
            </a:r>
            <a:r>
              <a:rPr lang="en-US" b="1" dirty="0">
                <a:solidFill>
                  <a:srgbClr val="7030A0"/>
                </a:solidFill>
              </a:rPr>
              <a:t> d</a:t>
            </a:r>
            <a:r>
              <a:rPr lang="en-US" dirty="0"/>
              <a:t> </a:t>
            </a:r>
            <a:r>
              <a:rPr lang="en-US" b="1" dirty="0">
                <a:sym typeface="Symbol" charset="2"/>
              </a:rPr>
              <a:t></a:t>
            </a:r>
            <a:r>
              <a:rPr lang="en-US" dirty="0"/>
              <a:t>e</a:t>
            </a:r>
            <a:r>
              <a:rPr lang="en-US" dirty="0" smtClean="0"/>
              <a:t>}  {</a:t>
            </a:r>
            <a:r>
              <a:rPr lang="en-US" b="1" dirty="0">
                <a:sym typeface="Symbol" charset="2"/>
              </a:rPr>
              <a:t></a:t>
            </a:r>
            <a:r>
              <a:rPr lang="en-US" dirty="0"/>
              <a:t>a </a:t>
            </a:r>
            <a:r>
              <a:rPr lang="en-US" b="1" dirty="0">
                <a:sym typeface="Symbol" charset="2"/>
              </a:rPr>
              <a:t></a:t>
            </a:r>
            <a:r>
              <a:rPr lang="en-US" dirty="0"/>
              <a:t>b e}{</a:t>
            </a:r>
            <a:r>
              <a:rPr lang="en-US" b="1" dirty="0">
                <a:solidFill>
                  <a:srgbClr val="7030A0"/>
                </a:solidFill>
              </a:rPr>
              <a:t>d </a:t>
            </a:r>
            <a:r>
              <a:rPr lang="en-US" dirty="0"/>
              <a:t>b</a:t>
            </a:r>
            <a:r>
              <a:rPr lang="en-US" dirty="0" smtClean="0"/>
              <a:t>}   {</a:t>
            </a:r>
            <a:r>
              <a:rPr lang="en-US" dirty="0"/>
              <a:t>e a </a:t>
            </a:r>
            <a:r>
              <a:rPr lang="en-US" b="1" dirty="0">
                <a:sym typeface="Symbol" charset="2"/>
              </a:rPr>
              <a:t></a:t>
            </a:r>
            <a:r>
              <a:rPr lang="en-US" dirty="0"/>
              <a:t>c}}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5060-7731-42BE-8910-0260FD3C1F76}" type="slidenum">
              <a:rPr lang="en-US"/>
              <a:pPr/>
              <a:t>69</a:t>
            </a:fld>
            <a:endParaRPr lang="en-US"/>
          </a:p>
        </p:txBody>
      </p:sp>
      <p:sp>
        <p:nvSpPr>
          <p:cNvPr id="980996" name="Rectangle 4"/>
          <p:cNvSpPr>
            <a:spLocks noChangeArrowheads="1"/>
          </p:cNvSpPr>
          <p:nvPr/>
        </p:nvSpPr>
        <p:spPr bwMode="auto">
          <a:xfrm>
            <a:off x="0" y="741363"/>
            <a:ext cx="9144000" cy="258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5000"/>
              </a:lnSpc>
              <a:spcBef>
                <a:spcPct val="10000"/>
              </a:spcBef>
              <a:buFontTx/>
              <a:buChar char="•"/>
            </a:pPr>
            <a:r>
              <a:rPr lang="en-US" sz="3200" b="0" dirty="0">
                <a:solidFill>
                  <a:srgbClr val="0033CC"/>
                </a:solidFill>
              </a:rPr>
              <a:t>Unit Literals</a:t>
            </a:r>
          </a:p>
          <a:p>
            <a:pPr marL="742950" lvl="1" indent="-285750">
              <a:lnSpc>
                <a:spcPct val="95000"/>
              </a:lnSpc>
              <a:spcBef>
                <a:spcPct val="10000"/>
              </a:spcBef>
              <a:buFontTx/>
              <a:buChar char=" "/>
            </a:pPr>
            <a:r>
              <a:rPr lang="en-US" sz="2800" b="0" dirty="0"/>
              <a:t>A literal that appears in a singleton clause</a:t>
            </a:r>
          </a:p>
          <a:p>
            <a:pPr marL="742950" lvl="1" indent="-285750">
              <a:lnSpc>
                <a:spcPct val="95000"/>
              </a:lnSpc>
              <a:spcBef>
                <a:spcPct val="10000"/>
              </a:spcBef>
              <a:buFontTx/>
              <a:buChar char=" "/>
            </a:pPr>
            <a:r>
              <a:rPr lang="en-US" sz="2800" b="0" dirty="0"/>
              <a:t>{{</a:t>
            </a:r>
            <a:r>
              <a:rPr lang="en-US" sz="2800" dirty="0">
                <a:sym typeface="Symbol" charset="2"/>
              </a:rPr>
              <a:t></a:t>
            </a:r>
            <a:r>
              <a:rPr lang="en-US" sz="2800" b="0" dirty="0"/>
              <a:t>b c}</a:t>
            </a:r>
            <a:r>
              <a:rPr lang="en-US" sz="2800" dirty="0">
                <a:solidFill>
                  <a:srgbClr val="7030A0"/>
                </a:solidFill>
              </a:rPr>
              <a:t>{</a:t>
            </a:r>
            <a:r>
              <a:rPr lang="en-US" sz="2800" dirty="0">
                <a:solidFill>
                  <a:srgbClr val="7030A0"/>
                </a:solidFill>
                <a:sym typeface="Symbol" charset="2"/>
              </a:rPr>
              <a:t></a:t>
            </a:r>
            <a:r>
              <a:rPr lang="en-US" sz="2800" dirty="0">
                <a:solidFill>
                  <a:srgbClr val="7030A0"/>
                </a:solidFill>
              </a:rPr>
              <a:t>c}</a:t>
            </a:r>
            <a:r>
              <a:rPr lang="en-US" sz="2800" b="0" dirty="0"/>
              <a:t>{a </a:t>
            </a:r>
            <a:r>
              <a:rPr lang="en-US" sz="2800" dirty="0">
                <a:sym typeface="Symbol" charset="2"/>
              </a:rPr>
              <a:t></a:t>
            </a:r>
            <a:r>
              <a:rPr lang="en-US" sz="2800" b="0" dirty="0"/>
              <a:t>b e}{d b}{e a </a:t>
            </a:r>
            <a:r>
              <a:rPr lang="en-US" sz="2800" dirty="0">
                <a:sym typeface="Symbol" charset="2"/>
              </a:rPr>
              <a:t></a:t>
            </a:r>
            <a:r>
              <a:rPr lang="en-US" sz="2800" b="0" dirty="0"/>
              <a:t>c}}</a:t>
            </a:r>
          </a:p>
          <a:p>
            <a:pPr marL="742950" lvl="1" indent="-285750">
              <a:lnSpc>
                <a:spcPct val="95000"/>
              </a:lnSpc>
              <a:spcBef>
                <a:spcPct val="10000"/>
              </a:spcBef>
              <a:buFontTx/>
              <a:buChar char=" "/>
            </a:pPr>
            <a:endParaRPr lang="en-US" sz="2800" b="0" dirty="0"/>
          </a:p>
        </p:txBody>
      </p:sp>
      <p:sp>
        <p:nvSpPr>
          <p:cNvPr id="980997" name="Rectangle 5"/>
          <p:cNvSpPr>
            <a:spLocks noChangeArrowheads="1"/>
          </p:cNvSpPr>
          <p:nvPr/>
        </p:nvSpPr>
        <p:spPr bwMode="auto">
          <a:xfrm>
            <a:off x="0" y="4706938"/>
            <a:ext cx="9144000" cy="177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5000"/>
              </a:lnSpc>
              <a:spcBef>
                <a:spcPct val="10000"/>
              </a:spcBef>
              <a:buFontTx/>
              <a:buChar char="•"/>
            </a:pPr>
            <a:endParaRPr lang="en-US" sz="3200" b="0" dirty="0">
              <a:solidFill>
                <a:srgbClr val="0033CC"/>
              </a:solidFill>
            </a:endParaRPr>
          </a:p>
          <a:p>
            <a:pPr marL="742950" lvl="1" indent="-285750">
              <a:lnSpc>
                <a:spcPct val="95000"/>
              </a:lnSpc>
              <a:spcBef>
                <a:spcPct val="10000"/>
              </a:spcBef>
              <a:buFontTx/>
              <a:buChar char=" "/>
            </a:pPr>
            <a:r>
              <a:rPr lang="en-US" sz="2800" b="0" dirty="0"/>
              <a:t>     </a:t>
            </a:r>
            <a:r>
              <a:rPr lang="en-US" sz="2800" b="0" i="1" dirty="0">
                <a:solidFill>
                  <a:srgbClr val="FF0000"/>
                </a:solidFill>
              </a:rPr>
              <a:t>Might as well set it true!   And simplify</a:t>
            </a:r>
          </a:p>
          <a:p>
            <a:pPr marL="742950" lvl="1" indent="-285750">
              <a:lnSpc>
                <a:spcPct val="95000"/>
              </a:lnSpc>
              <a:spcBef>
                <a:spcPct val="10000"/>
              </a:spcBef>
              <a:buFontTx/>
              <a:buChar char=" "/>
            </a:pPr>
            <a:r>
              <a:rPr lang="en-US" sz="2800" b="0" dirty="0"/>
              <a:t>{{a </a:t>
            </a:r>
            <a:r>
              <a:rPr lang="en-US" sz="2800" dirty="0">
                <a:sym typeface="Symbol" charset="2"/>
              </a:rPr>
              <a:t></a:t>
            </a:r>
            <a:r>
              <a:rPr lang="en-US" sz="2800" b="0" dirty="0"/>
              <a:t>b c}               {</a:t>
            </a:r>
            <a:r>
              <a:rPr lang="en-US" sz="2800" dirty="0">
                <a:sym typeface="Symbol" charset="2"/>
              </a:rPr>
              <a:t></a:t>
            </a:r>
            <a:r>
              <a:rPr lang="en-US" sz="2800" b="0" dirty="0"/>
              <a:t>a </a:t>
            </a:r>
            <a:r>
              <a:rPr lang="en-US" sz="2800" dirty="0">
                <a:sym typeface="Symbol" charset="2"/>
              </a:rPr>
              <a:t></a:t>
            </a:r>
            <a:r>
              <a:rPr lang="en-US" sz="2800" b="0" dirty="0"/>
              <a:t>b e} </a:t>
            </a:r>
            <a:r>
              <a:rPr lang="en-US" sz="2800" b="0" dirty="0" smtClean="0"/>
              <a:t>     </a:t>
            </a:r>
            <a:r>
              <a:rPr lang="en-US" sz="2800" b="0" dirty="0"/>
              <a:t>{e a </a:t>
            </a:r>
            <a:r>
              <a:rPr lang="en-US" sz="2800" dirty="0">
                <a:sym typeface="Symbol" charset="2"/>
              </a:rPr>
              <a:t></a:t>
            </a:r>
            <a:r>
              <a:rPr lang="en-US" sz="2800" b="0" dirty="0"/>
              <a:t>c}}</a:t>
            </a:r>
          </a:p>
        </p:txBody>
      </p:sp>
      <p:sp>
        <p:nvSpPr>
          <p:cNvPr id="980998" name="Rectangle 6"/>
          <p:cNvSpPr>
            <a:spLocks noChangeArrowheads="1"/>
          </p:cNvSpPr>
          <p:nvPr/>
        </p:nvSpPr>
        <p:spPr bwMode="auto">
          <a:xfrm>
            <a:off x="0" y="1662113"/>
            <a:ext cx="9144000" cy="177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5000"/>
              </a:lnSpc>
              <a:spcBef>
                <a:spcPct val="10000"/>
              </a:spcBef>
              <a:buFontTx/>
              <a:buChar char="•"/>
            </a:pPr>
            <a:endParaRPr lang="en-US" sz="3200" b="0" dirty="0">
              <a:solidFill>
                <a:srgbClr val="0033CC"/>
              </a:solidFill>
            </a:endParaRPr>
          </a:p>
          <a:p>
            <a:pPr marL="742950" lvl="1" indent="-285750">
              <a:lnSpc>
                <a:spcPct val="95000"/>
              </a:lnSpc>
              <a:spcBef>
                <a:spcPct val="10000"/>
              </a:spcBef>
              <a:buFontTx/>
              <a:buChar char=" "/>
            </a:pPr>
            <a:r>
              <a:rPr lang="en-US" sz="2800" b="0" dirty="0"/>
              <a:t>     </a:t>
            </a:r>
            <a:r>
              <a:rPr lang="en-US" sz="2800" b="0" i="1" dirty="0">
                <a:solidFill>
                  <a:srgbClr val="FF0000"/>
                </a:solidFill>
              </a:rPr>
              <a:t>Might as well set it true!   And simplify</a:t>
            </a:r>
          </a:p>
          <a:p>
            <a:pPr marL="742950" lvl="1" indent="-285750">
              <a:lnSpc>
                <a:spcPct val="95000"/>
              </a:lnSpc>
              <a:spcBef>
                <a:spcPct val="10000"/>
              </a:spcBef>
              <a:buFontTx/>
              <a:buChar char=" "/>
            </a:pPr>
            <a:r>
              <a:rPr lang="en-US" sz="2800" b="0" dirty="0"/>
              <a:t>{{</a:t>
            </a:r>
            <a:r>
              <a:rPr lang="en-US" sz="2800" dirty="0">
                <a:solidFill>
                  <a:schemeClr val="accent2"/>
                </a:solidFill>
                <a:sym typeface="Symbol" charset="2"/>
              </a:rPr>
              <a:t></a:t>
            </a:r>
            <a:r>
              <a:rPr lang="en-US" sz="2800" b="0" dirty="0">
                <a:solidFill>
                  <a:schemeClr val="accent2"/>
                </a:solidFill>
              </a:rPr>
              <a:t>b</a:t>
            </a:r>
            <a:r>
              <a:rPr lang="en-US" sz="2800" b="0" dirty="0"/>
              <a:t>}         {a </a:t>
            </a:r>
            <a:r>
              <a:rPr lang="en-US" sz="2800" dirty="0">
                <a:sym typeface="Symbol" charset="2"/>
              </a:rPr>
              <a:t></a:t>
            </a:r>
            <a:r>
              <a:rPr lang="en-US" sz="2800" b="0" dirty="0"/>
              <a:t>b e}{d b}}</a:t>
            </a:r>
          </a:p>
        </p:txBody>
      </p:sp>
      <p:sp>
        <p:nvSpPr>
          <p:cNvPr id="980999" name="Rectangle 7"/>
          <p:cNvSpPr>
            <a:spLocks noChangeArrowheads="1"/>
          </p:cNvSpPr>
          <p:nvPr/>
        </p:nvSpPr>
        <p:spPr bwMode="auto">
          <a:xfrm>
            <a:off x="153988" y="2084388"/>
            <a:ext cx="9144000" cy="177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5000"/>
              </a:lnSpc>
              <a:spcBef>
                <a:spcPct val="10000"/>
              </a:spcBef>
              <a:buFontTx/>
              <a:buChar char="•"/>
            </a:pPr>
            <a:endParaRPr lang="en-US" sz="3200" b="0">
              <a:solidFill>
                <a:srgbClr val="0033CC"/>
              </a:solidFill>
            </a:endParaRPr>
          </a:p>
          <a:p>
            <a:pPr marL="742950" lvl="1" indent="-285750">
              <a:lnSpc>
                <a:spcPct val="95000"/>
              </a:lnSpc>
              <a:spcBef>
                <a:spcPct val="10000"/>
              </a:spcBef>
              <a:buFontTx/>
              <a:buChar char=" "/>
            </a:pPr>
            <a:r>
              <a:rPr lang="en-US" sz="2800" b="0"/>
              <a:t>     </a:t>
            </a:r>
            <a:endParaRPr lang="en-US" sz="2800" b="0" i="1">
              <a:solidFill>
                <a:srgbClr val="FF0000"/>
              </a:solidFill>
            </a:endParaRPr>
          </a:p>
          <a:p>
            <a:pPr marL="742950" lvl="1" indent="-285750">
              <a:lnSpc>
                <a:spcPct val="95000"/>
              </a:lnSpc>
              <a:spcBef>
                <a:spcPct val="10000"/>
              </a:spcBef>
              <a:buFontTx/>
              <a:buChar char=" "/>
            </a:pPr>
            <a:r>
              <a:rPr lang="en-US" sz="2800" b="0"/>
              <a:t>                            {{d}}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0995" grpId="0" build="p"/>
      <p:bldP spid="980997" grpId="0"/>
      <p:bldP spid="980998" grpId="0"/>
      <p:bldP spid="98099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Idea of Logic</a:t>
            </a:r>
          </a:p>
        </p:txBody>
      </p:sp>
      <p:sp>
        <p:nvSpPr>
          <p:cNvPr id="911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5425" indent="-225425"/>
            <a:r>
              <a:rPr lang="en-US"/>
              <a:t>By starting with </a:t>
            </a:r>
            <a:r>
              <a:rPr lang="en-US">
                <a:solidFill>
                  <a:schemeClr val="tx2"/>
                </a:solidFill>
              </a:rPr>
              <a:t>true assumptions</a:t>
            </a:r>
            <a:r>
              <a:rPr lang="en-US"/>
              <a:t>, you can deduce </a:t>
            </a:r>
            <a:r>
              <a:rPr lang="en-US">
                <a:solidFill>
                  <a:schemeClr val="tx2"/>
                </a:solidFill>
              </a:rPr>
              <a:t>true conclusions</a:t>
            </a:r>
            <a:r>
              <a:rPr lang="en-US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368D-4CF5-48FE-9BDD-5C831FF33114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Other Words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C762-5D5B-4987-87D7-C2604AC01B84}" type="slidenum">
              <a:rPr lang="en-US"/>
              <a:pPr/>
              <a:t>70</a:t>
            </a:fld>
            <a:endParaRPr lang="en-US"/>
          </a:p>
        </p:txBody>
      </p:sp>
      <p:graphicFrame>
        <p:nvGraphicFramePr>
          <p:cNvPr id="982019" name="Object 3"/>
          <p:cNvGraphicFramePr>
            <a:graphicFrameLocks noChangeAspect="1"/>
          </p:cNvGraphicFramePr>
          <p:nvPr/>
        </p:nvGraphicFramePr>
        <p:xfrm>
          <a:off x="384175" y="1816100"/>
          <a:ext cx="8375650" cy="2509838"/>
        </p:xfrm>
        <a:graphic>
          <a:graphicData uri="http://schemas.openxmlformats.org/presentationml/2006/ole">
            <p:oleObj spid="_x0000_s1060870" name="Equation" r:id="rId4" imgW="3771900" imgH="1130300" progId="">
              <p:embed/>
            </p:oleObj>
          </a:graphicData>
        </a:graphic>
      </p:graphicFrame>
      <p:sp>
        <p:nvSpPr>
          <p:cNvPr id="982020" name="Text Box 4"/>
          <p:cNvSpPr txBox="1">
            <a:spLocks noChangeArrowheads="1"/>
          </p:cNvSpPr>
          <p:nvPr/>
        </p:nvSpPr>
        <p:spPr bwMode="auto">
          <a:xfrm>
            <a:off x="3035300" y="5080000"/>
            <a:ext cx="4738688" cy="1373188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rgbClr val="9900CC"/>
                </a:solidFill>
              </a:rPr>
              <a:t>May view this as adding constraint propagation techniques into play</a:t>
            </a:r>
          </a:p>
        </p:txBody>
      </p:sp>
      <p:sp>
        <p:nvSpPr>
          <p:cNvPr id="982021" name="Rectangle 5"/>
          <p:cNvSpPr>
            <a:spLocks noChangeArrowheads="1"/>
          </p:cNvSpPr>
          <p:nvPr/>
        </p:nvSpPr>
        <p:spPr bwMode="auto">
          <a:xfrm>
            <a:off x="0" y="2814638"/>
            <a:ext cx="9144000" cy="1651000"/>
          </a:xfrm>
          <a:prstGeom prst="rect">
            <a:avLst/>
          </a:prstGeom>
          <a:solidFill>
            <a:schemeClr val="bg1"/>
          </a:solidFill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Other Words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8360-73E8-4E47-B2E2-62EECD8A9769}" type="slidenum">
              <a:rPr lang="en-US"/>
              <a:pPr/>
              <a:t>71</a:t>
            </a:fld>
            <a:endParaRPr lang="en-US"/>
          </a:p>
        </p:txBody>
      </p:sp>
      <p:graphicFrame>
        <p:nvGraphicFramePr>
          <p:cNvPr id="1001475" name="Object 3"/>
          <p:cNvGraphicFramePr>
            <a:graphicFrameLocks noChangeAspect="1"/>
          </p:cNvGraphicFramePr>
          <p:nvPr/>
        </p:nvGraphicFramePr>
        <p:xfrm>
          <a:off x="384175" y="1816100"/>
          <a:ext cx="8375650" cy="2509838"/>
        </p:xfrm>
        <a:graphic>
          <a:graphicData uri="http://schemas.openxmlformats.org/presentationml/2006/ole">
            <p:oleObj spid="_x0000_s1061894" name="Equation" r:id="rId4" imgW="3771900" imgH="1130300" progId="">
              <p:embed/>
            </p:oleObj>
          </a:graphicData>
        </a:graphic>
      </p:graphicFrame>
      <p:sp>
        <p:nvSpPr>
          <p:cNvPr id="1001476" name="Text Box 4"/>
          <p:cNvSpPr txBox="1">
            <a:spLocks noChangeArrowheads="1"/>
          </p:cNvSpPr>
          <p:nvPr/>
        </p:nvSpPr>
        <p:spPr bwMode="auto">
          <a:xfrm>
            <a:off x="3035300" y="5080000"/>
            <a:ext cx="4738688" cy="1373188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rgbClr val="9900CC"/>
                </a:solidFill>
              </a:rPr>
              <a:t>May view this as adding constraint propagation techniques into play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4000"/>
              <a:t>DPLL (previous version)</a:t>
            </a:r>
            <a:br>
              <a:rPr lang="en-US" sz="4000"/>
            </a:br>
            <a:r>
              <a:rPr lang="en-US" sz="2800"/>
              <a:t>Davis – Putnam – Loveland – Logemann</a:t>
            </a:r>
            <a:endParaRPr lang="en-US" sz="4000"/>
          </a:p>
        </p:txBody>
      </p:sp>
      <p:sp>
        <p:nvSpPr>
          <p:cNvPr id="983043" name="Rectangle 3"/>
          <p:cNvSpPr>
            <a:spLocks noGrp="1" noChangeArrowheads="1"/>
          </p:cNvSpPr>
          <p:nvPr>
            <p:ph idx="1"/>
          </p:nvPr>
        </p:nvSpPr>
        <p:spPr>
          <a:xfrm>
            <a:off x="155575" y="1447800"/>
            <a:ext cx="8836025" cy="5105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800" b="1">
                <a:latin typeface="Courier New" charset="0"/>
              </a:rPr>
              <a:t>dpll(F, literal)</a:t>
            </a: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800" b="1">
                <a:latin typeface="Courier New" charset="0"/>
              </a:rPr>
              <a:t>	remove clauses containing literal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800" b="1">
                <a:latin typeface="Courier New" charset="0"/>
              </a:rPr>
              <a:t>	</a:t>
            </a: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if</a:t>
            </a:r>
            <a:r>
              <a:rPr lang="en-US" sz="2800" b="1">
                <a:latin typeface="Courier New" charset="0"/>
              </a:rPr>
              <a:t> (F contains no clauses) </a:t>
            </a: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return true;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800" b="1">
                <a:latin typeface="Courier New" charset="0"/>
              </a:rPr>
              <a:t>	shorten clauses containing </a:t>
            </a:r>
            <a:r>
              <a:rPr lang="en-US" sz="2800" b="1">
                <a:latin typeface="Courier New" charset="0"/>
                <a:sym typeface="Symbol" charset="2"/>
              </a:rPr>
              <a:t></a:t>
            </a:r>
            <a:r>
              <a:rPr lang="en-US" sz="2800" b="1">
                <a:latin typeface="Courier New" charset="0"/>
              </a:rPr>
              <a:t>literal</a:t>
            </a:r>
            <a:br>
              <a:rPr lang="en-US" sz="2800" b="1">
                <a:latin typeface="Courier New" charset="0"/>
              </a:rPr>
            </a:b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if</a:t>
            </a:r>
            <a:r>
              <a:rPr lang="en-US" sz="2800" b="1">
                <a:latin typeface="Courier New" charset="0"/>
              </a:rPr>
              <a:t> (F contains empty clause)</a:t>
            </a:r>
            <a:br>
              <a:rPr lang="en-US" sz="2800" b="1">
                <a:latin typeface="Courier New" charset="0"/>
              </a:rPr>
            </a:br>
            <a:r>
              <a:rPr lang="en-US" sz="2800" b="1">
                <a:latin typeface="Courier New" charset="0"/>
              </a:rPr>
              <a:t>	</a:t>
            </a: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return false;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800" b="1">
                <a:solidFill>
                  <a:srgbClr val="9900CC"/>
                </a:solidFill>
                <a:latin typeface="Courier New" charset="0"/>
              </a:rPr>
              <a:t>	if (F contains a unit or pure L)</a:t>
            </a:r>
            <a:br>
              <a:rPr lang="en-US" sz="2800" b="1">
                <a:solidFill>
                  <a:srgbClr val="9900CC"/>
                </a:solidFill>
                <a:latin typeface="Courier New" charset="0"/>
              </a:rPr>
            </a:br>
            <a:r>
              <a:rPr lang="en-US" sz="2800" b="1">
                <a:solidFill>
                  <a:srgbClr val="9900CC"/>
                </a:solidFill>
                <a:latin typeface="Courier New" charset="0"/>
              </a:rPr>
              <a:t>	return dpll(F, L);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800" b="1">
                <a:latin typeface="Courier New" charset="0"/>
              </a:rPr>
              <a:t>	</a:t>
            </a: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choose</a:t>
            </a:r>
            <a:r>
              <a:rPr lang="en-US" sz="2800" b="1">
                <a:latin typeface="Courier New" charset="0"/>
              </a:rPr>
              <a:t> V in F;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800" b="1">
                <a:latin typeface="Courier New" charset="0"/>
              </a:rPr>
              <a:t>	</a:t>
            </a: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if</a:t>
            </a:r>
            <a:r>
              <a:rPr lang="en-US" sz="2800" b="1">
                <a:latin typeface="Courier New" charset="0"/>
              </a:rPr>
              <a:t> (dpll(F, </a:t>
            </a:r>
            <a:r>
              <a:rPr lang="en-US" sz="2800" b="1">
                <a:latin typeface="Courier New" charset="0"/>
                <a:sym typeface="Symbol" charset="2"/>
              </a:rPr>
              <a:t></a:t>
            </a:r>
            <a:r>
              <a:rPr lang="en-US" sz="2800" b="1">
                <a:latin typeface="Courier New" charset="0"/>
              </a:rPr>
              <a:t>V))</a:t>
            </a: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return true;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800" b="1">
                <a:latin typeface="Courier New" charset="0"/>
              </a:rPr>
              <a:t>	</a:t>
            </a: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return</a:t>
            </a:r>
            <a:r>
              <a:rPr lang="en-US" sz="2800" b="1">
                <a:latin typeface="Courier New" charset="0"/>
              </a:rPr>
              <a:t> dpll(F, V);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F2F95-FAC0-44B3-BCD9-E0092D73A119}" type="slidenum">
              <a:rPr lang="en-US"/>
              <a:pPr/>
              <a:t>72</a:t>
            </a:fld>
            <a:endParaRPr lang="en-US"/>
          </a:p>
        </p:txBody>
      </p:sp>
      <p:sp>
        <p:nvSpPr>
          <p:cNvPr id="983044" name="Rectangle 4"/>
          <p:cNvSpPr>
            <a:spLocks noChangeArrowheads="1"/>
          </p:cNvSpPr>
          <p:nvPr/>
        </p:nvSpPr>
        <p:spPr bwMode="auto">
          <a:xfrm>
            <a:off x="-382588" y="3775005"/>
            <a:ext cx="9526588" cy="844550"/>
          </a:xfrm>
          <a:prstGeom prst="rect">
            <a:avLst/>
          </a:prstGeom>
          <a:solidFill>
            <a:schemeClr val="bg1"/>
          </a:solidFill>
          <a:ln w="9525">
            <a:noFill/>
            <a:prstDash val="sysDot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4000"/>
              <a:t>DPLL (for real!)</a:t>
            </a:r>
            <a:br>
              <a:rPr lang="en-US" sz="4000"/>
            </a:br>
            <a:r>
              <a:rPr lang="en-US" sz="2800"/>
              <a:t>Davis – Putnam – Loveland – Logemann</a:t>
            </a:r>
            <a:endParaRPr lang="en-US" sz="4000"/>
          </a:p>
        </p:txBody>
      </p:sp>
      <p:sp>
        <p:nvSpPr>
          <p:cNvPr id="1003523" name="Rectangle 3"/>
          <p:cNvSpPr>
            <a:spLocks noGrp="1" noChangeArrowheads="1"/>
          </p:cNvSpPr>
          <p:nvPr>
            <p:ph idx="1"/>
          </p:nvPr>
        </p:nvSpPr>
        <p:spPr>
          <a:xfrm>
            <a:off x="155575" y="1447800"/>
            <a:ext cx="8836025" cy="5105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800" b="1">
                <a:latin typeface="Courier New" charset="0"/>
              </a:rPr>
              <a:t>dpll(F, literal)</a:t>
            </a: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800" b="1">
                <a:latin typeface="Courier New" charset="0"/>
              </a:rPr>
              <a:t>	remove clauses containing literal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800" b="1">
                <a:latin typeface="Courier New" charset="0"/>
              </a:rPr>
              <a:t>	</a:t>
            </a: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if</a:t>
            </a:r>
            <a:r>
              <a:rPr lang="en-US" sz="2800" b="1">
                <a:latin typeface="Courier New" charset="0"/>
              </a:rPr>
              <a:t> (F contains no clauses) </a:t>
            </a: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return true;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800" b="1">
                <a:latin typeface="Courier New" charset="0"/>
              </a:rPr>
              <a:t>	shorten clauses containing </a:t>
            </a:r>
            <a:r>
              <a:rPr lang="en-US" sz="2800" b="1">
                <a:latin typeface="Courier New" charset="0"/>
                <a:sym typeface="Symbol" charset="2"/>
              </a:rPr>
              <a:t></a:t>
            </a:r>
            <a:r>
              <a:rPr lang="en-US" sz="2800" b="1">
                <a:latin typeface="Courier New" charset="0"/>
              </a:rPr>
              <a:t>literal</a:t>
            </a:r>
            <a:br>
              <a:rPr lang="en-US" sz="2800" b="1">
                <a:latin typeface="Courier New" charset="0"/>
              </a:rPr>
            </a:b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if</a:t>
            </a:r>
            <a:r>
              <a:rPr lang="en-US" sz="2800" b="1">
                <a:latin typeface="Courier New" charset="0"/>
              </a:rPr>
              <a:t> (F contains empty clause)</a:t>
            </a:r>
            <a:br>
              <a:rPr lang="en-US" sz="2800" b="1">
                <a:latin typeface="Courier New" charset="0"/>
              </a:rPr>
            </a:br>
            <a:r>
              <a:rPr lang="en-US" sz="2800" b="1">
                <a:latin typeface="Courier New" charset="0"/>
              </a:rPr>
              <a:t>	</a:t>
            </a: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return false;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800" b="1">
                <a:solidFill>
                  <a:srgbClr val="9900CC"/>
                </a:solidFill>
                <a:latin typeface="Courier New" charset="0"/>
              </a:rPr>
              <a:t>	if (F contains a unit or pure L)</a:t>
            </a:r>
            <a:br>
              <a:rPr lang="en-US" sz="2800" b="1">
                <a:solidFill>
                  <a:srgbClr val="9900CC"/>
                </a:solidFill>
                <a:latin typeface="Courier New" charset="0"/>
              </a:rPr>
            </a:br>
            <a:r>
              <a:rPr lang="en-US" sz="2800" b="1">
                <a:solidFill>
                  <a:srgbClr val="9900CC"/>
                </a:solidFill>
                <a:latin typeface="Courier New" charset="0"/>
              </a:rPr>
              <a:t>	return dpll(F, L);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800" b="1">
                <a:latin typeface="Courier New" charset="0"/>
              </a:rPr>
              <a:t>	</a:t>
            </a: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choose</a:t>
            </a:r>
            <a:r>
              <a:rPr lang="en-US" sz="2800" b="1">
                <a:latin typeface="Courier New" charset="0"/>
              </a:rPr>
              <a:t> V in F;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800" b="1">
                <a:latin typeface="Courier New" charset="0"/>
              </a:rPr>
              <a:t>	</a:t>
            </a: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if</a:t>
            </a:r>
            <a:r>
              <a:rPr lang="en-US" sz="2800" b="1">
                <a:latin typeface="Courier New" charset="0"/>
              </a:rPr>
              <a:t> (dpll(F, </a:t>
            </a:r>
            <a:r>
              <a:rPr lang="en-US" sz="2800" b="1">
                <a:latin typeface="Courier New" charset="0"/>
                <a:sym typeface="Symbol" charset="2"/>
              </a:rPr>
              <a:t></a:t>
            </a:r>
            <a:r>
              <a:rPr lang="en-US" sz="2800" b="1">
                <a:latin typeface="Courier New" charset="0"/>
              </a:rPr>
              <a:t>V))</a:t>
            </a: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return true;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800" b="1">
                <a:latin typeface="Courier New" charset="0"/>
              </a:rPr>
              <a:t>	</a:t>
            </a: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return</a:t>
            </a:r>
            <a:r>
              <a:rPr lang="en-US" sz="2800" b="1">
                <a:latin typeface="Courier New" charset="0"/>
              </a:rPr>
              <a:t> dpll(F, V);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FBCD-9C5D-4092-8828-5FA4D5B75571}" type="slidenum">
              <a:rPr lang="en-US"/>
              <a:pPr/>
              <a:t>73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081" name="Rectangle 17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DPLL (for real)</a:t>
            </a:r>
          </a:p>
        </p:txBody>
      </p:sp>
      <p:sp>
        <p:nvSpPr>
          <p:cNvPr id="2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EA0F-7F28-4B46-A811-99D12E95847E}" type="slidenum">
              <a:rPr lang="en-US"/>
              <a:pPr/>
              <a:t>74</a:t>
            </a:fld>
            <a:endParaRPr lang="en-US"/>
          </a:p>
        </p:txBody>
      </p:sp>
      <p:sp>
        <p:nvSpPr>
          <p:cNvPr id="984066" name="Oval 2"/>
          <p:cNvSpPr>
            <a:spLocks noChangeArrowheads="1"/>
          </p:cNvSpPr>
          <p:nvPr/>
        </p:nvSpPr>
        <p:spPr bwMode="auto">
          <a:xfrm>
            <a:off x="5410200" y="167640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a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984067" name="AutoShape 3"/>
          <p:cNvCxnSpPr>
            <a:cxnSpLocks noChangeShapeType="1"/>
            <a:stCxn id="984066" idx="5"/>
            <a:endCxn id="984073" idx="1"/>
          </p:cNvCxnSpPr>
          <p:nvPr/>
        </p:nvCxnSpPr>
        <p:spPr bwMode="auto">
          <a:xfrm>
            <a:off x="5670550" y="1936750"/>
            <a:ext cx="1155700" cy="709613"/>
          </a:xfrm>
          <a:prstGeom prst="straightConnector1">
            <a:avLst/>
          </a:prstGeom>
          <a:noFill/>
          <a:ln w="31750" cap="sq">
            <a:solidFill>
              <a:srgbClr val="00AE00"/>
            </a:solidFill>
            <a:round/>
            <a:headEnd type="none" w="sm" len="sm"/>
            <a:tailEnd type="triangle" w="sm" len="sm"/>
          </a:ln>
          <a:effectLst/>
        </p:spPr>
      </p:cxnSp>
      <p:cxnSp>
        <p:nvCxnSpPr>
          <p:cNvPr id="984068" name="AutoShape 4"/>
          <p:cNvCxnSpPr>
            <a:cxnSpLocks noChangeShapeType="1"/>
            <a:stCxn id="984066" idx="3"/>
            <a:endCxn id="984069" idx="0"/>
          </p:cNvCxnSpPr>
          <p:nvPr/>
        </p:nvCxnSpPr>
        <p:spPr bwMode="auto">
          <a:xfrm flipH="1">
            <a:off x="4419600" y="1936750"/>
            <a:ext cx="1035050" cy="7302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984069" name="Oval 5"/>
          <p:cNvSpPr>
            <a:spLocks noChangeArrowheads="1"/>
          </p:cNvSpPr>
          <p:nvPr/>
        </p:nvSpPr>
        <p:spPr bwMode="auto">
          <a:xfrm>
            <a:off x="4267200" y="266700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b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984070" name="Rectangle 6"/>
          <p:cNvSpPr>
            <a:spLocks noChangeArrowheads="1"/>
          </p:cNvSpPr>
          <p:nvPr/>
        </p:nvSpPr>
        <p:spPr bwMode="auto">
          <a:xfrm>
            <a:off x="7620000" y="3810000"/>
            <a:ext cx="304800" cy="304800"/>
          </a:xfrm>
          <a:prstGeom prst="rect">
            <a:avLst/>
          </a:prstGeom>
          <a:solidFill>
            <a:srgbClr val="00AE00"/>
          </a:solidFill>
          <a:ln w="3175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84071" name="AutoShape 7"/>
          <p:cNvCxnSpPr>
            <a:cxnSpLocks noChangeShapeType="1"/>
            <a:stCxn id="984073" idx="5"/>
            <a:endCxn id="984070" idx="0"/>
          </p:cNvCxnSpPr>
          <p:nvPr/>
        </p:nvCxnSpPr>
        <p:spPr bwMode="auto">
          <a:xfrm>
            <a:off x="7042150" y="2916238"/>
            <a:ext cx="730250" cy="893762"/>
          </a:xfrm>
          <a:prstGeom prst="straightConnector1">
            <a:avLst/>
          </a:prstGeom>
          <a:noFill/>
          <a:ln w="31750">
            <a:solidFill>
              <a:srgbClr val="00AE00"/>
            </a:solidFill>
            <a:round/>
            <a:headEnd/>
            <a:tailEnd type="triangle" w="sm" len="sm"/>
          </a:ln>
          <a:effectLst/>
        </p:spPr>
      </p:cxnSp>
      <p:cxnSp>
        <p:nvCxnSpPr>
          <p:cNvPr id="984072" name="AutoShape 8"/>
          <p:cNvCxnSpPr>
            <a:cxnSpLocks noChangeShapeType="1"/>
            <a:stCxn id="984069" idx="3"/>
            <a:endCxn id="984075" idx="0"/>
          </p:cNvCxnSpPr>
          <p:nvPr/>
        </p:nvCxnSpPr>
        <p:spPr bwMode="auto">
          <a:xfrm flipH="1">
            <a:off x="3429000" y="2927350"/>
            <a:ext cx="882650" cy="8826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984073" name="Oval 9"/>
          <p:cNvSpPr>
            <a:spLocks noChangeArrowheads="1"/>
          </p:cNvSpPr>
          <p:nvPr/>
        </p:nvSpPr>
        <p:spPr bwMode="auto">
          <a:xfrm>
            <a:off x="6781800" y="2590800"/>
            <a:ext cx="304800" cy="3810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c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984074" name="Rectangle 10"/>
          <p:cNvSpPr>
            <a:spLocks noChangeArrowheads="1"/>
          </p:cNvSpPr>
          <p:nvPr/>
        </p:nvSpPr>
        <p:spPr bwMode="auto">
          <a:xfrm>
            <a:off x="2362200" y="5105400"/>
            <a:ext cx="304800" cy="304800"/>
          </a:xfrm>
          <a:prstGeom prst="rect">
            <a:avLst/>
          </a:prstGeom>
          <a:solidFill>
            <a:srgbClr val="FF0000"/>
          </a:solidFill>
          <a:ln w="3175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4075" name="Oval 11"/>
          <p:cNvSpPr>
            <a:spLocks noChangeArrowheads="1"/>
          </p:cNvSpPr>
          <p:nvPr/>
        </p:nvSpPr>
        <p:spPr bwMode="auto">
          <a:xfrm>
            <a:off x="3276600" y="381000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c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984076" name="AutoShape 12"/>
          <p:cNvCxnSpPr>
            <a:cxnSpLocks noChangeShapeType="1"/>
            <a:stCxn id="984075" idx="3"/>
          </p:cNvCxnSpPr>
          <p:nvPr/>
        </p:nvCxnSpPr>
        <p:spPr bwMode="auto">
          <a:xfrm flipH="1">
            <a:off x="2514600" y="4070350"/>
            <a:ext cx="806450" cy="10350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984077" name="Rectangle 13"/>
          <p:cNvSpPr>
            <a:spLocks noChangeArrowheads="1"/>
          </p:cNvSpPr>
          <p:nvPr/>
        </p:nvSpPr>
        <p:spPr bwMode="auto">
          <a:xfrm>
            <a:off x="915988" y="2057400"/>
            <a:ext cx="169862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</a:t>
            </a:r>
            <a:r>
              <a:rPr lang="en-US" sz="2800" b="0" i="1">
                <a:latin typeface="Arial" charset="0"/>
              </a:rPr>
              <a:t>a </a:t>
            </a:r>
            <a:r>
              <a:rPr lang="en-US" sz="2800" b="0">
                <a:latin typeface="Times New Roman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b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984078" name="Rectangle 14"/>
          <p:cNvSpPr>
            <a:spLocks noChangeArrowheads="1"/>
          </p:cNvSpPr>
          <p:nvPr/>
        </p:nvSpPr>
        <p:spPr bwMode="auto">
          <a:xfrm>
            <a:off x="915988" y="2682875"/>
            <a:ext cx="133667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</a:t>
            </a:r>
            <a:r>
              <a:rPr lang="en-US" sz="2800" b="0" i="1">
                <a:latin typeface="Arial" charset="0"/>
              </a:rPr>
              <a:t>a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¬</a:t>
            </a:r>
            <a:r>
              <a:rPr lang="en-US" sz="2800" b="0" i="1">
                <a:latin typeface="Arial" charset="0"/>
              </a:rPr>
              <a:t>b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984079" name="Rectangle 15"/>
          <p:cNvSpPr>
            <a:spLocks noChangeArrowheads="1"/>
          </p:cNvSpPr>
          <p:nvPr/>
        </p:nvSpPr>
        <p:spPr bwMode="auto">
          <a:xfrm>
            <a:off x="915988" y="3292475"/>
            <a:ext cx="1316037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</a:t>
            </a:r>
            <a:r>
              <a:rPr lang="en-US" sz="2800" b="0" i="1">
                <a:latin typeface="Arial" charset="0"/>
              </a:rPr>
              <a:t>a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¬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984080" name="Rectangle 16"/>
          <p:cNvSpPr>
            <a:spLocks noChangeArrowheads="1"/>
          </p:cNvSpPr>
          <p:nvPr/>
        </p:nvSpPr>
        <p:spPr bwMode="auto">
          <a:xfrm>
            <a:off x="915988" y="3902075"/>
            <a:ext cx="1316037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(¬</a:t>
            </a:r>
            <a:r>
              <a:rPr lang="en-US" sz="2800" b="0" i="1">
                <a:latin typeface="Arial" charset="0"/>
              </a:rPr>
              <a:t>a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4000"/>
              <a:t>DPLL (for real!)</a:t>
            </a:r>
            <a:br>
              <a:rPr lang="en-US" sz="4000"/>
            </a:br>
            <a:r>
              <a:rPr lang="en-US" sz="2800"/>
              <a:t>Davis – Putnam – Loveland – Logemann</a:t>
            </a:r>
            <a:endParaRPr lang="en-US" sz="4000"/>
          </a:p>
        </p:txBody>
      </p:sp>
      <p:sp>
        <p:nvSpPr>
          <p:cNvPr id="1004547" name="Rectangle 3"/>
          <p:cNvSpPr>
            <a:spLocks noGrp="1" noChangeArrowheads="1"/>
          </p:cNvSpPr>
          <p:nvPr>
            <p:ph idx="1"/>
          </p:nvPr>
        </p:nvSpPr>
        <p:spPr>
          <a:xfrm>
            <a:off x="155575" y="1447800"/>
            <a:ext cx="8836025" cy="332581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000" b="1">
                <a:latin typeface="Courier New" charset="0"/>
              </a:rPr>
              <a:t>dpll(F, literal)</a:t>
            </a:r>
            <a:r>
              <a:rPr lang="en-US" sz="2000" b="1">
                <a:solidFill>
                  <a:schemeClr val="tx1"/>
                </a:solidFill>
                <a:latin typeface="Courier New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000" b="1">
                <a:latin typeface="Courier New" charset="0"/>
              </a:rPr>
              <a:t>	remove clauses containing literal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000" b="1">
                <a:latin typeface="Courier New" charset="0"/>
              </a:rPr>
              <a:t>	</a:t>
            </a:r>
            <a:r>
              <a:rPr lang="en-US" sz="2000" b="1">
                <a:solidFill>
                  <a:schemeClr val="tx1"/>
                </a:solidFill>
                <a:latin typeface="Courier New" charset="0"/>
              </a:rPr>
              <a:t>if</a:t>
            </a:r>
            <a:r>
              <a:rPr lang="en-US" sz="2000" b="1">
                <a:latin typeface="Courier New" charset="0"/>
              </a:rPr>
              <a:t> (F contains no clauses) </a:t>
            </a:r>
            <a:r>
              <a:rPr lang="en-US" sz="2000" b="1">
                <a:solidFill>
                  <a:schemeClr val="tx1"/>
                </a:solidFill>
                <a:latin typeface="Courier New" charset="0"/>
              </a:rPr>
              <a:t>return true;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000" b="1">
                <a:latin typeface="Courier New" charset="0"/>
              </a:rPr>
              <a:t>	shorten clauses containing </a:t>
            </a:r>
            <a:r>
              <a:rPr lang="en-US" sz="2000" b="1">
                <a:latin typeface="Courier New" charset="0"/>
                <a:sym typeface="Symbol" charset="2"/>
              </a:rPr>
              <a:t></a:t>
            </a:r>
            <a:r>
              <a:rPr lang="en-US" sz="2000" b="1">
                <a:latin typeface="Courier New" charset="0"/>
              </a:rPr>
              <a:t>literal</a:t>
            </a:r>
            <a:br>
              <a:rPr lang="en-US" sz="2000" b="1">
                <a:latin typeface="Courier New" charset="0"/>
              </a:rPr>
            </a:br>
            <a:r>
              <a:rPr lang="en-US" sz="2000" b="1">
                <a:solidFill>
                  <a:schemeClr val="tx1"/>
                </a:solidFill>
                <a:latin typeface="Courier New" charset="0"/>
              </a:rPr>
              <a:t>if</a:t>
            </a:r>
            <a:r>
              <a:rPr lang="en-US" sz="2000" b="1">
                <a:latin typeface="Courier New" charset="0"/>
              </a:rPr>
              <a:t> (F contains empty clause)</a:t>
            </a:r>
            <a:br>
              <a:rPr lang="en-US" sz="2000" b="1">
                <a:latin typeface="Courier New" charset="0"/>
              </a:rPr>
            </a:br>
            <a:r>
              <a:rPr lang="en-US" sz="2000" b="1">
                <a:latin typeface="Courier New" charset="0"/>
              </a:rPr>
              <a:t>	</a:t>
            </a:r>
            <a:r>
              <a:rPr lang="en-US" sz="2000" b="1">
                <a:solidFill>
                  <a:schemeClr val="tx1"/>
                </a:solidFill>
                <a:latin typeface="Courier New" charset="0"/>
              </a:rPr>
              <a:t>return false;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000" b="1">
                <a:solidFill>
                  <a:srgbClr val="9900CC"/>
                </a:solidFill>
                <a:latin typeface="Courier New" charset="0"/>
              </a:rPr>
              <a:t>	</a:t>
            </a:r>
            <a:r>
              <a:rPr lang="en-US" sz="2000" b="1">
                <a:solidFill>
                  <a:schemeClr val="tx1"/>
                </a:solidFill>
                <a:latin typeface="Courier New" charset="0"/>
              </a:rPr>
              <a:t>if</a:t>
            </a:r>
            <a:r>
              <a:rPr lang="en-US" sz="2000" b="1">
                <a:solidFill>
                  <a:srgbClr val="9900CC"/>
                </a:solidFill>
                <a:latin typeface="Courier New" charset="0"/>
              </a:rPr>
              <a:t> </a:t>
            </a:r>
            <a:r>
              <a:rPr lang="en-US" sz="2000" b="1">
                <a:latin typeface="Courier New" charset="0"/>
              </a:rPr>
              <a:t>(F contains a unit or pure L)</a:t>
            </a:r>
            <a:br>
              <a:rPr lang="en-US" sz="2000" b="1">
                <a:latin typeface="Courier New" charset="0"/>
              </a:rPr>
            </a:br>
            <a:r>
              <a:rPr lang="en-US" sz="2000" b="1">
                <a:latin typeface="Courier New" charset="0"/>
              </a:rPr>
              <a:t>	</a:t>
            </a:r>
            <a:r>
              <a:rPr lang="en-US" sz="2000" b="1">
                <a:solidFill>
                  <a:schemeClr val="tx1"/>
                </a:solidFill>
                <a:latin typeface="Courier New" charset="0"/>
              </a:rPr>
              <a:t>return</a:t>
            </a:r>
            <a:r>
              <a:rPr lang="en-US" sz="2000" b="1">
                <a:latin typeface="Courier New" charset="0"/>
              </a:rPr>
              <a:t> dpll(F, L);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000" b="1">
                <a:latin typeface="Courier New" charset="0"/>
              </a:rPr>
              <a:t>	</a:t>
            </a:r>
            <a:r>
              <a:rPr lang="en-US" sz="2000" b="1">
                <a:solidFill>
                  <a:schemeClr val="tx1"/>
                </a:solidFill>
                <a:latin typeface="Courier New" charset="0"/>
              </a:rPr>
              <a:t>choose</a:t>
            </a:r>
            <a:r>
              <a:rPr lang="en-US" sz="2000" b="1">
                <a:latin typeface="Courier New" charset="0"/>
              </a:rPr>
              <a:t> V in F;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000" b="1">
                <a:latin typeface="Courier New" charset="0"/>
              </a:rPr>
              <a:t>	</a:t>
            </a:r>
            <a:r>
              <a:rPr lang="en-US" sz="2000" b="1">
                <a:solidFill>
                  <a:schemeClr val="tx1"/>
                </a:solidFill>
                <a:latin typeface="Courier New" charset="0"/>
              </a:rPr>
              <a:t>if</a:t>
            </a:r>
            <a:r>
              <a:rPr lang="en-US" sz="2000" b="1">
                <a:latin typeface="Courier New" charset="0"/>
              </a:rPr>
              <a:t> (dpll(F, </a:t>
            </a:r>
            <a:r>
              <a:rPr lang="en-US" sz="2000" b="1">
                <a:latin typeface="Courier New" charset="0"/>
                <a:sym typeface="Symbol" charset="2"/>
              </a:rPr>
              <a:t></a:t>
            </a:r>
            <a:r>
              <a:rPr lang="en-US" sz="2000" b="1">
                <a:latin typeface="Courier New" charset="0"/>
              </a:rPr>
              <a:t>V))</a:t>
            </a:r>
            <a:r>
              <a:rPr lang="en-US" sz="2000" b="1">
                <a:solidFill>
                  <a:schemeClr val="tx1"/>
                </a:solidFill>
                <a:latin typeface="Courier New" charset="0"/>
              </a:rPr>
              <a:t>return true;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000" b="1">
                <a:latin typeface="Courier New" charset="0"/>
              </a:rPr>
              <a:t>	</a:t>
            </a:r>
            <a:r>
              <a:rPr lang="en-US" sz="2000" b="1">
                <a:solidFill>
                  <a:schemeClr val="tx1"/>
                </a:solidFill>
                <a:latin typeface="Courier New" charset="0"/>
              </a:rPr>
              <a:t>return</a:t>
            </a:r>
            <a:r>
              <a:rPr lang="en-US" sz="2000" b="1">
                <a:latin typeface="Courier New" charset="0"/>
              </a:rPr>
              <a:t> dpll(F, V);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000" b="1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B0AF-E64B-435C-A43B-88D1403B4393}" type="slidenum">
              <a:rPr lang="en-US"/>
              <a:pPr/>
              <a:t>75</a:t>
            </a:fld>
            <a:endParaRPr lang="en-US"/>
          </a:p>
        </p:txBody>
      </p:sp>
      <p:sp>
        <p:nvSpPr>
          <p:cNvPr id="1004548" name="Rectangle 4"/>
          <p:cNvSpPr>
            <a:spLocks noChangeArrowheads="1"/>
          </p:cNvSpPr>
          <p:nvPr/>
        </p:nvSpPr>
        <p:spPr bwMode="auto">
          <a:xfrm rot="-1719403">
            <a:off x="3057525" y="3828703"/>
            <a:ext cx="5934075" cy="1384995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0" dirty="0">
                <a:solidFill>
                  <a:srgbClr val="9900CC"/>
                </a:solidFill>
              </a:rPr>
              <a:t>Where could we use a heuristic to further improve performance?</a:t>
            </a:r>
          </a:p>
          <a:p>
            <a:endParaRPr lang="en-US" sz="2800" b="0" dirty="0">
              <a:solidFill>
                <a:srgbClr val="9900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Heuristic Search in DPLL</a:t>
            </a:r>
          </a:p>
        </p:txBody>
      </p:sp>
      <p:sp>
        <p:nvSpPr>
          <p:cNvPr id="986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Heuristics are used in DPLL to select a (non-unit, non-pure) proposition for branching</a:t>
            </a:r>
          </a:p>
          <a:p>
            <a:endParaRPr lang="en-US" dirty="0"/>
          </a:p>
          <a:p>
            <a:r>
              <a:rPr lang="en-US" dirty="0">
                <a:solidFill>
                  <a:srgbClr val="9900CC"/>
                </a:solidFill>
              </a:rPr>
              <a:t>Idea: identify a most constrained variable</a:t>
            </a:r>
          </a:p>
          <a:p>
            <a:pPr lvl="1"/>
            <a:r>
              <a:rPr lang="en-US" dirty="0"/>
              <a:t>Likely to create many unit clauses</a:t>
            </a:r>
          </a:p>
          <a:p>
            <a:r>
              <a:rPr lang="en-US" dirty="0"/>
              <a:t>MOM’s heuristic:</a:t>
            </a:r>
          </a:p>
          <a:p>
            <a:pPr lvl="1"/>
            <a:r>
              <a:rPr lang="en-US" b="1" dirty="0"/>
              <a:t>M</a:t>
            </a:r>
            <a:r>
              <a:rPr lang="en-US" dirty="0"/>
              <a:t>ost </a:t>
            </a:r>
            <a:r>
              <a:rPr lang="en-US" b="1" dirty="0"/>
              <a:t>o</a:t>
            </a:r>
            <a:r>
              <a:rPr lang="en-US" dirty="0"/>
              <a:t>ccurrences in clauses of </a:t>
            </a:r>
            <a:r>
              <a:rPr lang="en-US" b="1" dirty="0"/>
              <a:t>m</a:t>
            </a:r>
            <a:r>
              <a:rPr lang="en-US" dirty="0"/>
              <a:t>inimum length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EE91B-233C-4F2B-BB21-27DC8F995248}" type="slidenum">
              <a:rPr lang="en-US"/>
              <a:pPr/>
              <a:t>76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Success of DPLL</a:t>
            </a:r>
          </a:p>
        </p:txBody>
      </p:sp>
      <p:sp>
        <p:nvSpPr>
          <p:cNvPr id="9871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318"/>
            <a:ext cx="8229600" cy="4525963"/>
          </a:xfrm>
        </p:spPr>
        <p:txBody>
          <a:bodyPr/>
          <a:lstStyle/>
          <a:p>
            <a:r>
              <a:rPr lang="en-US" dirty="0"/>
              <a:t>1962 – DPLL invented</a:t>
            </a:r>
          </a:p>
          <a:p>
            <a:r>
              <a:rPr lang="en-US" dirty="0"/>
              <a:t>1992 – 300 propositions</a:t>
            </a:r>
          </a:p>
          <a:p>
            <a:r>
              <a:rPr lang="en-US" dirty="0"/>
              <a:t>1997 – 600 propositions (</a:t>
            </a:r>
            <a:r>
              <a:rPr lang="en-US" dirty="0" err="1"/>
              <a:t>satz</a:t>
            </a:r>
            <a:r>
              <a:rPr lang="en-US" dirty="0"/>
              <a:t>)</a:t>
            </a:r>
          </a:p>
          <a:p>
            <a:r>
              <a:rPr lang="en-US" dirty="0"/>
              <a:t>Additional techniques:</a:t>
            </a:r>
          </a:p>
          <a:p>
            <a:pPr lvl="1"/>
            <a:r>
              <a:rPr lang="en-US" dirty="0"/>
              <a:t>Learning conflict clauses at backtrack points</a:t>
            </a:r>
          </a:p>
          <a:p>
            <a:pPr lvl="1"/>
            <a:r>
              <a:rPr lang="en-US" dirty="0"/>
              <a:t>Randomized restarts</a:t>
            </a:r>
          </a:p>
          <a:p>
            <a:pPr lvl="1"/>
            <a:r>
              <a:rPr lang="en-US" dirty="0"/>
              <a:t>2002 (</a:t>
            </a:r>
            <a:r>
              <a:rPr lang="en-US" dirty="0" err="1"/>
              <a:t>zChaff</a:t>
            </a:r>
            <a:r>
              <a:rPr lang="en-US" dirty="0"/>
              <a:t>) </a:t>
            </a:r>
            <a:r>
              <a:rPr lang="en-US" dirty="0">
                <a:solidFill>
                  <a:srgbClr val="3333FF"/>
                </a:solidFill>
              </a:rPr>
              <a:t>1,000,000 propositions</a:t>
            </a:r>
            <a:r>
              <a:rPr lang="en-US" dirty="0"/>
              <a:t> – encodings of hardware verification problems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71C21-D985-43EF-95CF-8BA36AAC3057}" type="slidenum">
              <a:rPr lang="en-US"/>
              <a:pPr/>
              <a:t>77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71550"/>
          </a:xfrm>
        </p:spPr>
        <p:txBody>
          <a:bodyPr/>
          <a:lstStyle/>
          <a:p>
            <a:r>
              <a:rPr lang="en-US" dirty="0" err="1" smtClean="0"/>
              <a:t>WalkSat</a:t>
            </a:r>
            <a:r>
              <a:rPr lang="en-US" dirty="0" smtClean="0"/>
              <a:t> (Take 1)</a:t>
            </a:r>
            <a:endParaRPr lang="en-US" dirty="0"/>
          </a:p>
        </p:txBody>
      </p:sp>
      <p:sp>
        <p:nvSpPr>
          <p:cNvPr id="991235" name="Rectangle 3"/>
          <p:cNvSpPr>
            <a:spLocks noGrp="1" noChangeArrowheads="1"/>
          </p:cNvSpPr>
          <p:nvPr>
            <p:ph idx="1"/>
          </p:nvPr>
        </p:nvSpPr>
        <p:spPr>
          <a:xfrm>
            <a:off x="117020" y="991070"/>
            <a:ext cx="8912225" cy="4895850"/>
          </a:xfrm>
        </p:spPr>
        <p:txBody>
          <a:bodyPr/>
          <a:lstStyle/>
          <a:p>
            <a:pPr marL="225425" indent="-225425"/>
            <a:r>
              <a:rPr lang="en-US" b="1" i="1" dirty="0"/>
              <a:t>Local</a:t>
            </a:r>
            <a:r>
              <a:rPr lang="en-US" dirty="0"/>
              <a:t> search </a:t>
            </a:r>
            <a:r>
              <a:rPr lang="en-US" dirty="0" smtClean="0"/>
              <a:t>(Hill Climbing + Random Walk) over </a:t>
            </a:r>
            <a:r>
              <a:rPr lang="en-US" dirty="0"/>
              <a:t>space of </a:t>
            </a:r>
            <a:r>
              <a:rPr lang="en-US" b="1" i="1" dirty="0"/>
              <a:t>complete</a:t>
            </a:r>
            <a:r>
              <a:rPr lang="en-US" dirty="0"/>
              <a:t> truth assignments</a:t>
            </a:r>
          </a:p>
          <a:p>
            <a:pPr marL="917575" lvl="1" indent="-228600"/>
            <a:r>
              <a:rPr lang="en-US" dirty="0"/>
              <a:t>With </a:t>
            </a:r>
            <a:r>
              <a:rPr lang="en-US" dirty="0" err="1" smtClean="0"/>
              <a:t>prob</a:t>
            </a:r>
            <a:r>
              <a:rPr lang="en-US" dirty="0" smtClean="0"/>
              <a:t> p: </a:t>
            </a:r>
            <a:r>
              <a:rPr lang="en-US" dirty="0"/>
              <a:t>flip </a:t>
            </a:r>
            <a:r>
              <a:rPr lang="en-US" dirty="0">
                <a:solidFill>
                  <a:srgbClr val="9900CC"/>
                </a:solidFill>
              </a:rPr>
              <a:t>any</a:t>
            </a:r>
            <a:r>
              <a:rPr lang="en-US" dirty="0"/>
              <a:t> variable in any </a:t>
            </a:r>
            <a:r>
              <a:rPr lang="en-US" dirty="0" smtClean="0"/>
              <a:t>unsatisfied clause</a:t>
            </a:r>
            <a:endParaRPr lang="en-US" dirty="0"/>
          </a:p>
          <a:p>
            <a:pPr marL="917575" lvl="1" indent="-228600"/>
            <a:r>
              <a:rPr lang="en-US" dirty="0"/>
              <a:t>With </a:t>
            </a:r>
            <a:r>
              <a:rPr lang="en-US" dirty="0" err="1" smtClean="0"/>
              <a:t>prob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1-p): </a:t>
            </a:r>
            <a:r>
              <a:rPr lang="en-US" dirty="0"/>
              <a:t>flip </a:t>
            </a:r>
            <a:r>
              <a:rPr lang="en-US" dirty="0">
                <a:solidFill>
                  <a:srgbClr val="9900CC"/>
                </a:solidFill>
              </a:rPr>
              <a:t>best</a:t>
            </a:r>
            <a:r>
              <a:rPr lang="en-US" dirty="0"/>
              <a:t> variable in any </a:t>
            </a:r>
            <a:r>
              <a:rPr lang="en-US" dirty="0" err="1"/>
              <a:t>unsat</a:t>
            </a:r>
            <a:r>
              <a:rPr lang="en-US" dirty="0"/>
              <a:t> </a:t>
            </a:r>
            <a:r>
              <a:rPr lang="en-US" dirty="0" smtClean="0"/>
              <a:t>clause</a:t>
            </a:r>
          </a:p>
          <a:p>
            <a:pPr marL="1317625" lvl="2"/>
            <a:r>
              <a:rPr lang="en-US" dirty="0" smtClean="0"/>
              <a:t>best = one which minimizes #unsatisfied clauses</a:t>
            </a:r>
          </a:p>
          <a:p>
            <a:pPr marL="917575" lvl="1" indent="-228600"/>
            <a:endParaRPr lang="en-US" dirty="0"/>
          </a:p>
          <a:p>
            <a:pPr marL="225425" indent="-225425"/>
            <a:r>
              <a:rPr lang="en-US" dirty="0"/>
              <a:t>SAT encodings of N-Queens, scheduling</a:t>
            </a:r>
          </a:p>
          <a:p>
            <a:pPr marL="225425" indent="-225425"/>
            <a:r>
              <a:rPr lang="en-US" dirty="0"/>
              <a:t>Best algorithm for random K-SAT</a:t>
            </a:r>
          </a:p>
          <a:p>
            <a:pPr marL="917575" lvl="1" indent="-228600"/>
            <a:r>
              <a:rPr lang="en-US" dirty="0"/>
              <a:t>Best DPLL: 700 variables</a:t>
            </a:r>
          </a:p>
          <a:p>
            <a:pPr marL="917575" lvl="1" indent="-228600"/>
            <a:r>
              <a:rPr lang="en-US" dirty="0" err="1"/>
              <a:t>Walksat</a:t>
            </a:r>
            <a:r>
              <a:rPr lang="en-US" dirty="0"/>
              <a:t>: 100,000 variables</a:t>
            </a:r>
          </a:p>
          <a:p>
            <a:pPr marL="225425" indent="-225425"/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F715-0A68-4BE0-9BC9-41FFBE9D7EF6}" type="slidenum">
              <a:rPr lang="en-US"/>
              <a:pPr/>
              <a:t>78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020597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Refining Greedy Random Walk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sz="2800"/>
              <a:t>Each flip</a:t>
            </a:r>
          </a:p>
          <a:p>
            <a:pPr lvl="1"/>
            <a:r>
              <a:rPr lang="en-US" sz="2400">
                <a:solidFill>
                  <a:schemeClr val="accent2"/>
                </a:solidFill>
              </a:rPr>
              <a:t>makes</a:t>
            </a:r>
            <a:r>
              <a:rPr lang="en-US" sz="2400"/>
              <a:t> some false clauses become true</a:t>
            </a:r>
          </a:p>
          <a:p>
            <a:pPr lvl="1"/>
            <a:r>
              <a:rPr lang="en-US" sz="2400">
                <a:solidFill>
                  <a:schemeClr val="accent2"/>
                </a:solidFill>
              </a:rPr>
              <a:t>breaks</a:t>
            </a:r>
            <a:r>
              <a:rPr lang="en-US" sz="2400"/>
              <a:t> some true clauses, that become false</a:t>
            </a:r>
          </a:p>
          <a:p>
            <a:r>
              <a:rPr lang="en-US" sz="2800"/>
              <a:t>Suppose s1</a:t>
            </a:r>
            <a:r>
              <a:rPr lang="en-US" sz="2800">
                <a:sym typeface="Symbol" pitchFamily="18" charset="2"/>
              </a:rPr>
              <a:t></a:t>
            </a:r>
            <a:r>
              <a:rPr lang="en-US" sz="2800"/>
              <a:t>s2 by flipping x.  Then:</a:t>
            </a:r>
          </a:p>
          <a:p>
            <a:pPr lvl="1">
              <a:buFontTx/>
              <a:buNone/>
            </a:pPr>
            <a:r>
              <a:rPr lang="en-US" sz="2400"/>
              <a:t>	#unsat(s2) = #unsat(s1) – make(s1,x) + break(s1,x)</a:t>
            </a:r>
          </a:p>
          <a:p>
            <a:r>
              <a:rPr lang="en-US" sz="2800">
                <a:solidFill>
                  <a:schemeClr val="tx2"/>
                </a:solidFill>
              </a:rPr>
              <a:t>Idea 1:</a:t>
            </a:r>
            <a:r>
              <a:rPr lang="en-US" sz="2800"/>
              <a:t> if a choice breaks nothing, it is very likely to be a good move</a:t>
            </a:r>
          </a:p>
          <a:p>
            <a:r>
              <a:rPr lang="en-US" sz="2800">
                <a:solidFill>
                  <a:schemeClr val="tx2"/>
                </a:solidFill>
              </a:rPr>
              <a:t>Idea 2:</a:t>
            </a:r>
            <a:r>
              <a:rPr lang="en-US" sz="2800"/>
              <a:t> near the solution, only the break count matters </a:t>
            </a:r>
          </a:p>
          <a:p>
            <a:pPr lvl="1">
              <a:buFontTx/>
              <a:buNone/>
            </a:pPr>
            <a:r>
              <a:rPr lang="en-US" sz="2400"/>
              <a:t>– the make count is usually 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Truth</a:t>
            </a:r>
          </a:p>
        </p:txBody>
      </p:sp>
      <p:sp>
        <p:nvSpPr>
          <p:cNvPr id="91341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1306513"/>
            <a:ext cx="4475163" cy="4114800"/>
          </a:xfrm>
        </p:spPr>
        <p:txBody>
          <a:bodyPr/>
          <a:lstStyle/>
          <a:p>
            <a:pPr marL="0" indent="0">
              <a:lnSpc>
                <a:spcPct val="80000"/>
              </a:lnSpc>
            </a:pPr>
            <a:r>
              <a:rPr lang="en-US" sz="2400">
                <a:solidFill>
                  <a:schemeClr val="tx2"/>
                </a:solidFill>
              </a:rPr>
              <a:t>Francis Bacon (1561-1626)</a:t>
            </a:r>
            <a:r>
              <a:rPr lang="en-US" sz="2400"/>
              <a:t>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2400"/>
              <a:t>No pleasure is comparable to the standing upon the vantage-ground of truth. </a:t>
            </a:r>
          </a:p>
          <a:p>
            <a:pPr marL="0" indent="0">
              <a:lnSpc>
                <a:spcPct val="80000"/>
              </a:lnSpc>
            </a:pPr>
            <a:endParaRPr lang="en-US" sz="2400"/>
          </a:p>
          <a:p>
            <a:pPr marL="0" indent="0">
              <a:lnSpc>
                <a:spcPct val="80000"/>
              </a:lnSpc>
            </a:pPr>
            <a:r>
              <a:rPr lang="en-US" sz="2400">
                <a:solidFill>
                  <a:schemeClr val="tx2"/>
                </a:solidFill>
              </a:rPr>
              <a:t>Thomas Henry Huxley (1825-1895)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2400"/>
              <a:t>Irrationally held truths may be more harmful than reasoned errors. </a:t>
            </a:r>
          </a:p>
          <a:p>
            <a:pPr marL="0" indent="0">
              <a:lnSpc>
                <a:spcPct val="80000"/>
              </a:lnSpc>
            </a:pPr>
            <a:endParaRPr lang="en-US" sz="2400"/>
          </a:p>
          <a:p>
            <a:pPr marL="0" indent="0">
              <a:lnSpc>
                <a:spcPct val="80000"/>
              </a:lnSpc>
            </a:pPr>
            <a:r>
              <a:rPr lang="en-US" sz="2400">
                <a:solidFill>
                  <a:schemeClr val="tx2"/>
                </a:solidFill>
              </a:rPr>
              <a:t>John Keats (1795-1821)</a:t>
            </a:r>
            <a:r>
              <a:rPr lang="en-US" sz="2400"/>
              <a:t>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2400"/>
              <a:t>Beauty is truth, truth beauty; that is all ye know on earth, and all ye need to know. </a:t>
            </a:r>
          </a:p>
          <a:p>
            <a:pPr marL="0" indent="0">
              <a:lnSpc>
                <a:spcPct val="80000"/>
              </a:lnSpc>
            </a:pPr>
            <a:endParaRPr lang="en-US" sz="2400"/>
          </a:p>
          <a:p>
            <a:pPr marL="0" indent="0">
              <a:lnSpc>
                <a:spcPct val="80000"/>
              </a:lnSpc>
            </a:pPr>
            <a:endParaRPr lang="en-US" sz="2400"/>
          </a:p>
        </p:txBody>
      </p:sp>
      <p:sp>
        <p:nvSpPr>
          <p:cNvPr id="91341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68838" y="1306513"/>
            <a:ext cx="4475162" cy="4114800"/>
          </a:xfrm>
        </p:spPr>
        <p:txBody>
          <a:bodyPr/>
          <a:lstStyle/>
          <a:p>
            <a:pPr marL="0" indent="0">
              <a:lnSpc>
                <a:spcPct val="80000"/>
              </a:lnSpc>
            </a:pPr>
            <a:r>
              <a:rPr lang="en-US" sz="2400" dirty="0" err="1">
                <a:solidFill>
                  <a:schemeClr val="tx2"/>
                </a:solidFill>
              </a:rPr>
              <a:t>Blaise</a:t>
            </a:r>
            <a:r>
              <a:rPr lang="en-US" sz="2400" dirty="0">
                <a:solidFill>
                  <a:schemeClr val="tx2"/>
                </a:solidFill>
              </a:rPr>
              <a:t> Pascal (1623-1662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  <a:r>
              <a:rPr lang="en-US" sz="2400" dirty="0"/>
              <a:t>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2400" dirty="0"/>
              <a:t>We know the truth, not only by the reason, but also by the heart.</a:t>
            </a:r>
          </a:p>
          <a:p>
            <a:pPr marL="0" indent="0">
              <a:lnSpc>
                <a:spcPct val="80000"/>
              </a:lnSpc>
            </a:pPr>
            <a:endParaRPr lang="en-US" sz="2400" dirty="0"/>
          </a:p>
          <a:p>
            <a:pPr marL="0" indent="0">
              <a:lnSpc>
                <a:spcPct val="80000"/>
              </a:lnSpc>
            </a:pPr>
            <a:r>
              <a:rPr lang="en-US" sz="2400" dirty="0">
                <a:solidFill>
                  <a:schemeClr val="tx2"/>
                </a:solidFill>
              </a:rPr>
              <a:t>François Rabelais (c. 1490-1553)</a:t>
            </a:r>
            <a:r>
              <a:rPr lang="en-US" sz="2400" dirty="0"/>
              <a:t>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2400" dirty="0"/>
              <a:t>Speak the truth and shame the Devil. </a:t>
            </a:r>
          </a:p>
          <a:p>
            <a:pPr marL="0" indent="0">
              <a:lnSpc>
                <a:spcPct val="80000"/>
              </a:lnSpc>
            </a:pPr>
            <a:endParaRPr lang="en-US" sz="2400" dirty="0"/>
          </a:p>
          <a:p>
            <a:pPr marL="0" indent="0">
              <a:lnSpc>
                <a:spcPct val="80000"/>
              </a:lnSpc>
            </a:pPr>
            <a:r>
              <a:rPr lang="en-US" sz="2400" dirty="0">
                <a:solidFill>
                  <a:schemeClr val="tx2"/>
                </a:solidFill>
              </a:rPr>
              <a:t>Daniel Webster (1782-1852)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2400" dirty="0"/>
              <a:t>There is nothing so powerful as truth, and often nothing so strange.</a:t>
            </a:r>
          </a:p>
          <a:p>
            <a:pPr marL="0" indent="0">
              <a:lnSpc>
                <a:spcPct val="80000"/>
              </a:lnSpc>
            </a:pP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9C93-5CA4-439F-93DE-CD4F2F9DA392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Walksat</a:t>
            </a:r>
            <a:r>
              <a:rPr lang="en-US" dirty="0" smtClean="0"/>
              <a:t> (Take 2)</a:t>
            </a:r>
            <a:endParaRPr lang="en-US" dirty="0"/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410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ym typeface="Symbol" pitchFamily="18" charset="2"/>
              </a:rPr>
              <a:t>state = random truth assignment;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olidFill>
                  <a:schemeClr val="tx2"/>
                </a:solidFill>
                <a:sym typeface="Symbol" pitchFamily="18" charset="2"/>
              </a:rPr>
              <a:t>while</a:t>
            </a:r>
            <a:r>
              <a:rPr lang="en-US" sz="2400" dirty="0">
                <a:sym typeface="Symbol" pitchFamily="18" charset="2"/>
              </a:rPr>
              <a:t> ! </a:t>
            </a:r>
            <a:r>
              <a:rPr lang="en-US" sz="2400" dirty="0" err="1">
                <a:sym typeface="Symbol" pitchFamily="18" charset="2"/>
              </a:rPr>
              <a:t>GoalTest</a:t>
            </a:r>
            <a:r>
              <a:rPr lang="en-US" sz="2400" dirty="0">
                <a:sym typeface="Symbol" pitchFamily="18" charset="2"/>
              </a:rPr>
              <a:t>(state) </a:t>
            </a:r>
            <a:r>
              <a:rPr lang="en-US" sz="2400" dirty="0">
                <a:solidFill>
                  <a:schemeClr val="tx2"/>
                </a:solidFill>
                <a:sym typeface="Symbol" pitchFamily="18" charset="2"/>
              </a:rPr>
              <a:t>do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ym typeface="Symbol" pitchFamily="18" charset="2"/>
              </a:rPr>
              <a:t>clause := </a:t>
            </a:r>
            <a:r>
              <a:rPr lang="en-US" sz="2400" dirty="0">
                <a:solidFill>
                  <a:schemeClr val="tx2"/>
                </a:solidFill>
                <a:sym typeface="Symbol" pitchFamily="18" charset="2"/>
              </a:rPr>
              <a:t>random member</a:t>
            </a:r>
            <a:r>
              <a:rPr lang="en-US" sz="2400" dirty="0">
                <a:sym typeface="Symbol" pitchFamily="18" charset="2"/>
              </a:rPr>
              <a:t> { C | C is false in state };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olidFill>
                  <a:schemeClr val="tx2"/>
                </a:solidFill>
                <a:sym typeface="Symbol" pitchFamily="18" charset="2"/>
              </a:rPr>
              <a:t>for each</a:t>
            </a:r>
            <a:r>
              <a:rPr lang="en-US" sz="2400" dirty="0">
                <a:sym typeface="Symbol" pitchFamily="18" charset="2"/>
              </a:rPr>
              <a:t> x in clause </a:t>
            </a:r>
            <a:r>
              <a:rPr lang="en-US" sz="2400" dirty="0">
                <a:solidFill>
                  <a:schemeClr val="tx2"/>
                </a:solidFill>
                <a:sym typeface="Symbol" pitchFamily="18" charset="2"/>
              </a:rPr>
              <a:t>do</a:t>
            </a:r>
            <a:r>
              <a:rPr lang="en-US" sz="2400" dirty="0">
                <a:sym typeface="Symbol" pitchFamily="18" charset="2"/>
              </a:rPr>
              <a:t> compute break[x];</a:t>
            </a:r>
            <a:endParaRPr lang="en-US" sz="2400" dirty="0">
              <a:solidFill>
                <a:schemeClr val="tx2"/>
              </a:solidFill>
              <a:sym typeface="Symbol" pitchFamily="18" charset="2"/>
            </a:endParaRP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olidFill>
                  <a:schemeClr val="tx2"/>
                </a:solidFill>
                <a:sym typeface="Symbol" pitchFamily="18" charset="2"/>
              </a:rPr>
              <a:t>if </a:t>
            </a:r>
            <a:r>
              <a:rPr lang="en-US" sz="2400" dirty="0">
                <a:sym typeface="Symbol" pitchFamily="18" charset="2"/>
              </a:rPr>
              <a:t>exists x with break[x]=0</a:t>
            </a:r>
            <a:r>
              <a:rPr lang="en-US" sz="2400" dirty="0">
                <a:solidFill>
                  <a:schemeClr val="tx2"/>
                </a:solidFill>
                <a:sym typeface="Symbol" pitchFamily="18" charset="2"/>
              </a:rPr>
              <a:t> then </a:t>
            </a:r>
            <a:r>
              <a:rPr lang="en-US" sz="2400" dirty="0" err="1">
                <a:sym typeface="Symbol" pitchFamily="18" charset="2"/>
              </a:rPr>
              <a:t>var</a:t>
            </a:r>
            <a:r>
              <a:rPr lang="en-US" sz="2400" dirty="0">
                <a:sym typeface="Symbol" pitchFamily="18" charset="2"/>
              </a:rPr>
              <a:t> := x;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olidFill>
                  <a:schemeClr val="tx2"/>
                </a:solidFill>
                <a:sym typeface="Symbol" pitchFamily="18" charset="2"/>
              </a:rPr>
              <a:t>else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olidFill>
                  <a:schemeClr val="tx2"/>
                </a:solidFill>
                <a:sym typeface="Symbol" pitchFamily="18" charset="2"/>
              </a:rPr>
              <a:t>	   with probability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p </a:t>
            </a:r>
            <a:r>
              <a:rPr lang="en-US" sz="2400" dirty="0">
                <a:solidFill>
                  <a:schemeClr val="tx2"/>
                </a:solidFill>
                <a:sym typeface="Symbol" pitchFamily="18" charset="2"/>
              </a:rPr>
              <a:t>do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ym typeface="Symbol" pitchFamily="18" charset="2"/>
              </a:rPr>
              <a:t>		      </a:t>
            </a:r>
            <a:r>
              <a:rPr lang="en-US" sz="2400" dirty="0" err="1">
                <a:sym typeface="Symbol" pitchFamily="18" charset="2"/>
              </a:rPr>
              <a:t>var</a:t>
            </a:r>
            <a:r>
              <a:rPr lang="en-US" sz="2400" dirty="0">
                <a:sym typeface="Symbol" pitchFamily="18" charset="2"/>
              </a:rPr>
              <a:t> := </a:t>
            </a:r>
            <a:r>
              <a:rPr lang="en-US" sz="2400" dirty="0">
                <a:solidFill>
                  <a:schemeClr val="tx2"/>
                </a:solidFill>
                <a:sym typeface="Symbol" pitchFamily="18" charset="2"/>
              </a:rPr>
              <a:t>random member</a:t>
            </a:r>
            <a:r>
              <a:rPr lang="en-US" sz="2400" dirty="0">
                <a:sym typeface="Symbol" pitchFamily="18" charset="2"/>
              </a:rPr>
              <a:t> { x | x is in clause };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olidFill>
                  <a:schemeClr val="tx2"/>
                </a:solidFill>
                <a:sym typeface="Symbol" pitchFamily="18" charset="2"/>
              </a:rPr>
              <a:t>	   else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ym typeface="Symbol" pitchFamily="18" charset="2"/>
              </a:rPr>
              <a:t>		      </a:t>
            </a:r>
            <a:r>
              <a:rPr lang="en-US" sz="2400" dirty="0" err="1">
                <a:sym typeface="Symbol" pitchFamily="18" charset="2"/>
              </a:rPr>
              <a:t>var</a:t>
            </a:r>
            <a:r>
              <a:rPr lang="en-US" sz="2400" dirty="0">
                <a:sym typeface="Symbol" pitchFamily="18" charset="2"/>
              </a:rPr>
              <a:t> := </a:t>
            </a:r>
            <a:r>
              <a:rPr lang="en-US" sz="2400" dirty="0" err="1">
                <a:sym typeface="Symbol" pitchFamily="18" charset="2"/>
              </a:rPr>
              <a:t>arg</a:t>
            </a:r>
            <a:r>
              <a:rPr lang="en-US" sz="2400" dirty="0">
                <a:sym typeface="Symbol" pitchFamily="18" charset="2"/>
              </a:rPr>
              <a:t> x min { break[x] | x is in clause };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 err="1">
                <a:solidFill>
                  <a:schemeClr val="tx2"/>
                </a:solidFill>
                <a:sym typeface="Symbol" pitchFamily="18" charset="2"/>
              </a:rPr>
              <a:t>endif</a:t>
            </a:r>
            <a:endParaRPr lang="en-US" sz="2400" dirty="0">
              <a:solidFill>
                <a:schemeClr val="tx2"/>
              </a:solidFill>
              <a:sym typeface="Symbol" pitchFamily="18" charset="2"/>
            </a:endParaRP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ym typeface="Symbol" pitchFamily="18" charset="2"/>
              </a:rPr>
              <a:t>state[</a:t>
            </a:r>
            <a:r>
              <a:rPr lang="en-US" sz="2400" dirty="0" err="1">
                <a:sym typeface="Symbol" pitchFamily="18" charset="2"/>
              </a:rPr>
              <a:t>var</a:t>
            </a:r>
            <a:r>
              <a:rPr lang="en-US" sz="2400" dirty="0">
                <a:sym typeface="Symbol" pitchFamily="18" charset="2"/>
              </a:rPr>
              <a:t>] := 1 – state[</a:t>
            </a:r>
            <a:r>
              <a:rPr lang="en-US" sz="2400" dirty="0" err="1">
                <a:sym typeface="Symbol" pitchFamily="18" charset="2"/>
              </a:rPr>
              <a:t>var</a:t>
            </a:r>
            <a:r>
              <a:rPr lang="en-US" sz="2400" dirty="0">
                <a:sym typeface="Symbol" pitchFamily="18" charset="2"/>
              </a:rPr>
              <a:t>];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olidFill>
                  <a:schemeClr val="tx2"/>
                </a:solidFill>
                <a:sym typeface="Symbol" pitchFamily="18" charset="2"/>
              </a:rPr>
              <a:t>end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olidFill>
                  <a:schemeClr val="tx2"/>
                </a:solidFill>
                <a:sym typeface="Symbol" pitchFamily="18" charset="2"/>
              </a:rPr>
              <a:t>return </a:t>
            </a:r>
            <a:r>
              <a:rPr lang="en-US" sz="2400" dirty="0">
                <a:sym typeface="Symbol" pitchFamily="18" charset="2"/>
              </a:rPr>
              <a:t>state;</a:t>
            </a:r>
          </a:p>
        </p:txBody>
      </p:sp>
      <p:sp>
        <p:nvSpPr>
          <p:cNvPr id="211972" name="AutoShape 4"/>
          <p:cNvSpPr>
            <a:spLocks noChangeArrowheads="1"/>
          </p:cNvSpPr>
          <p:nvPr/>
        </p:nvSpPr>
        <p:spPr bwMode="auto">
          <a:xfrm>
            <a:off x="2766965" y="5562600"/>
            <a:ext cx="6067990" cy="990600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/>
              <a:t>Put everything inside of a restart loop.</a:t>
            </a:r>
          </a:p>
          <a:p>
            <a:r>
              <a:rPr lang="en-US" dirty="0"/>
              <a:t>Parameters: </a:t>
            </a:r>
            <a:r>
              <a:rPr lang="en-US" dirty="0" smtClean="0"/>
              <a:t>p, </a:t>
            </a:r>
            <a:r>
              <a:rPr lang="en-US" dirty="0" err="1"/>
              <a:t>max_flips</a:t>
            </a:r>
            <a:r>
              <a:rPr lang="en-US" dirty="0"/>
              <a:t>, </a:t>
            </a:r>
            <a:r>
              <a:rPr lang="en-US" dirty="0" err="1"/>
              <a:t>max_runs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Random 3-SAT</a:t>
            </a:r>
          </a:p>
        </p:txBody>
      </p:sp>
      <p:sp>
        <p:nvSpPr>
          <p:cNvPr id="99225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9788" y="1306513"/>
            <a:ext cx="4494212" cy="4114800"/>
          </a:xfrm>
        </p:spPr>
        <p:txBody>
          <a:bodyPr/>
          <a:lstStyle/>
          <a:p>
            <a:r>
              <a:rPr lang="en-US" sz="2800"/>
              <a:t>Random 3-SAT</a:t>
            </a:r>
          </a:p>
          <a:p>
            <a:pPr lvl="1"/>
            <a:r>
              <a:rPr lang="en-US" sz="2400"/>
              <a:t>sample uniformly from space of all possible 3-clauses</a:t>
            </a:r>
          </a:p>
          <a:p>
            <a:pPr lvl="1"/>
            <a:r>
              <a:rPr lang="en-US" sz="2400" i="1"/>
              <a:t>n</a:t>
            </a:r>
            <a:r>
              <a:rPr lang="en-US" sz="2400"/>
              <a:t> variables, </a:t>
            </a:r>
            <a:r>
              <a:rPr lang="en-US" sz="2400" i="1"/>
              <a:t>l </a:t>
            </a:r>
            <a:r>
              <a:rPr lang="en-US" sz="2400"/>
              <a:t>clauses</a:t>
            </a:r>
          </a:p>
          <a:p>
            <a:pPr lvl="1">
              <a:buFontTx/>
              <a:buNone/>
            </a:pPr>
            <a:endParaRPr lang="en-US" sz="2400"/>
          </a:p>
          <a:p>
            <a:r>
              <a:rPr lang="en-US" sz="2800"/>
              <a:t>Which are the hard instances?</a:t>
            </a:r>
          </a:p>
          <a:p>
            <a:pPr lvl="1"/>
            <a:r>
              <a:rPr lang="en-US" sz="2400"/>
              <a:t>around </a:t>
            </a:r>
            <a:r>
              <a:rPr lang="en-US" sz="2400" i="1"/>
              <a:t>l/n</a:t>
            </a:r>
            <a:r>
              <a:rPr lang="en-US" sz="2400"/>
              <a:t> = 4.3</a:t>
            </a:r>
          </a:p>
          <a:p>
            <a:pPr lvl="1"/>
            <a:endParaRPr lang="en-US" sz="24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C2CA32-CC73-4D98-B1D8-0794158BAB04}" type="slidenum">
              <a:rPr lang="en-US"/>
              <a:pPr/>
              <a:t>81</a:t>
            </a:fld>
            <a:endParaRPr lang="en-US"/>
          </a:p>
        </p:txBody>
      </p:sp>
      <p:pic>
        <p:nvPicPr>
          <p:cNvPr id="992260" name="Picture 4" descr="rand3sa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563" y="1905000"/>
            <a:ext cx="3702050" cy="42291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Random 3-SAT</a:t>
            </a:r>
          </a:p>
        </p:txBody>
      </p:sp>
      <p:sp>
        <p:nvSpPr>
          <p:cNvPr id="9932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306513"/>
            <a:ext cx="4492625" cy="4114800"/>
          </a:xfrm>
        </p:spPr>
        <p:txBody>
          <a:bodyPr/>
          <a:lstStyle/>
          <a:p>
            <a:r>
              <a:rPr lang="en-US" sz="2800"/>
              <a:t>Varying problem size, </a:t>
            </a:r>
            <a:r>
              <a:rPr lang="en-US" sz="2800" i="1"/>
              <a:t>n</a:t>
            </a:r>
          </a:p>
          <a:p>
            <a:endParaRPr lang="en-US" sz="2800" i="1"/>
          </a:p>
          <a:p>
            <a:r>
              <a:rPr lang="en-US" sz="2800"/>
              <a:t>Complexity peak appears to be largely invariant of algorithm</a:t>
            </a:r>
          </a:p>
          <a:p>
            <a:pPr lvl="1"/>
            <a:r>
              <a:rPr lang="en-US" sz="2400"/>
              <a:t>backtracking algorithms like Davis-Putnam</a:t>
            </a:r>
          </a:p>
          <a:p>
            <a:pPr lvl="1"/>
            <a:r>
              <a:rPr lang="en-US" sz="2400"/>
              <a:t>local search procedures like GSAT</a:t>
            </a:r>
          </a:p>
          <a:p>
            <a:pPr lvl="1"/>
            <a:endParaRPr lang="en-US" sz="2400"/>
          </a:p>
          <a:p>
            <a:r>
              <a:rPr lang="en-US" sz="2800" i="1"/>
              <a:t>What’s so special about 4.3?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B45F30-A958-444A-AFBF-31282A43DD05}" type="slidenum">
              <a:rPr lang="en-US"/>
              <a:pPr/>
              <a:t>82</a:t>
            </a:fld>
            <a:endParaRPr lang="en-US"/>
          </a:p>
        </p:txBody>
      </p:sp>
      <p:pic>
        <p:nvPicPr>
          <p:cNvPr id="993284" name="Picture 4" descr="rand3sat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3588" y="2362200"/>
            <a:ext cx="4389437" cy="37052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Random 3-SAT</a:t>
            </a:r>
          </a:p>
        </p:txBody>
      </p:sp>
      <p:sp>
        <p:nvSpPr>
          <p:cNvPr id="99430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9788" y="1306513"/>
            <a:ext cx="4494212" cy="4114800"/>
          </a:xfrm>
        </p:spPr>
        <p:txBody>
          <a:bodyPr/>
          <a:lstStyle/>
          <a:p>
            <a:r>
              <a:rPr lang="en-US" sz="2800"/>
              <a:t>Complexity peak coincides with solubility transition</a:t>
            </a:r>
          </a:p>
          <a:p>
            <a:endParaRPr lang="en-US" sz="2800"/>
          </a:p>
          <a:p>
            <a:pPr lvl="1"/>
            <a:r>
              <a:rPr lang="en-US" sz="2400"/>
              <a:t>l/n &lt; 4.3 problems under-constrained and SAT</a:t>
            </a:r>
          </a:p>
          <a:p>
            <a:pPr lvl="1"/>
            <a:endParaRPr lang="en-US" sz="2400"/>
          </a:p>
          <a:p>
            <a:pPr lvl="1"/>
            <a:r>
              <a:rPr lang="en-US" sz="2400"/>
              <a:t>l/n &gt; 4.3 problems over-constrained and UNSAT</a:t>
            </a:r>
          </a:p>
          <a:p>
            <a:pPr lvl="1"/>
            <a:endParaRPr lang="en-US" sz="2400"/>
          </a:p>
          <a:p>
            <a:pPr lvl="1"/>
            <a:r>
              <a:rPr lang="en-US" sz="2400"/>
              <a:t>l/n=4.3, problems on “knife-edge” between SAT and UNSAT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DDAAF6-262C-4270-A2FA-55F7595CAA2C}" type="slidenum">
              <a:rPr lang="en-US"/>
              <a:pPr/>
              <a:t>83</a:t>
            </a:fld>
            <a:endParaRPr lang="en-US"/>
          </a:p>
        </p:txBody>
      </p:sp>
      <p:pic>
        <p:nvPicPr>
          <p:cNvPr id="994308" name="Picture 4" descr="rand3sat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2275" y="2514600"/>
            <a:ext cx="4379913" cy="36480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Prop. Logic Themes</a:t>
            </a:r>
          </a:p>
        </p:txBody>
      </p:sp>
      <p:sp>
        <p:nvSpPr>
          <p:cNvPr id="997379" name="Rectangle 3"/>
          <p:cNvSpPr>
            <a:spLocks noGrp="1" noChangeArrowheads="1"/>
          </p:cNvSpPr>
          <p:nvPr>
            <p:ph idx="1"/>
          </p:nvPr>
        </p:nvSpPr>
        <p:spPr>
          <a:xfrm>
            <a:off x="0" y="1306513"/>
            <a:ext cx="9144000" cy="1239837"/>
          </a:xfrm>
        </p:spPr>
        <p:txBody>
          <a:bodyPr/>
          <a:lstStyle/>
          <a:p>
            <a:r>
              <a:rPr lang="en-US"/>
              <a:t>Expressiveness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CDEF-3CCF-4AD0-83E7-9701F94B783B}" type="slidenum">
              <a:rPr lang="en-US"/>
              <a:pPr/>
              <a:t>84</a:t>
            </a:fld>
            <a:endParaRPr lang="en-US"/>
          </a:p>
        </p:txBody>
      </p:sp>
      <p:sp>
        <p:nvSpPr>
          <p:cNvPr id="997380" name="Rectangle 4"/>
          <p:cNvSpPr>
            <a:spLocks noChangeArrowheads="1"/>
          </p:cNvSpPr>
          <p:nvPr/>
        </p:nvSpPr>
        <p:spPr bwMode="auto">
          <a:xfrm>
            <a:off x="307975" y="4316413"/>
            <a:ext cx="9144000" cy="123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lnSpc>
                <a:spcPct val="95000"/>
              </a:lnSpc>
              <a:spcBef>
                <a:spcPct val="10000"/>
              </a:spcBef>
              <a:buFontTx/>
              <a:buChar char=" "/>
            </a:pPr>
            <a:r>
              <a:rPr lang="en-US" sz="2800" b="0" dirty="0" smtClean="0"/>
              <a:t>NP </a:t>
            </a:r>
            <a:r>
              <a:rPr lang="en-US" sz="2800" b="0" dirty="0"/>
              <a:t>in general</a:t>
            </a:r>
          </a:p>
          <a:p>
            <a:pPr marL="742950" lvl="1" indent="-285750">
              <a:lnSpc>
                <a:spcPct val="95000"/>
              </a:lnSpc>
              <a:spcBef>
                <a:spcPct val="10000"/>
              </a:spcBef>
              <a:buFontTx/>
              <a:buChar char=" "/>
            </a:pPr>
            <a:r>
              <a:rPr lang="en-US" sz="2800" b="0" dirty="0"/>
              <a:t>Completeness / speed tradeoff</a:t>
            </a:r>
          </a:p>
          <a:p>
            <a:pPr marL="742950" lvl="1" indent="-285750">
              <a:lnSpc>
                <a:spcPct val="95000"/>
              </a:lnSpc>
              <a:spcBef>
                <a:spcPct val="10000"/>
              </a:spcBef>
              <a:buFontTx/>
              <a:buChar char=" "/>
            </a:pPr>
            <a:r>
              <a:rPr lang="en-US" sz="2800" b="0" dirty="0"/>
              <a:t>Horn clauses, binary clauses</a:t>
            </a:r>
          </a:p>
        </p:txBody>
      </p:sp>
      <p:sp>
        <p:nvSpPr>
          <p:cNvPr id="997381" name="Rectangle 5"/>
          <p:cNvSpPr>
            <a:spLocks noChangeArrowheads="1"/>
          </p:cNvSpPr>
          <p:nvPr/>
        </p:nvSpPr>
        <p:spPr bwMode="auto">
          <a:xfrm>
            <a:off x="0" y="3697288"/>
            <a:ext cx="9144000" cy="123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5000"/>
              </a:lnSpc>
              <a:spcBef>
                <a:spcPct val="10000"/>
              </a:spcBef>
              <a:buFontTx/>
              <a:buChar char="•"/>
            </a:pPr>
            <a:r>
              <a:rPr lang="en-US" sz="3200" b="0">
                <a:solidFill>
                  <a:srgbClr val="0033CC"/>
                </a:solidFill>
              </a:rPr>
              <a:t>Tractability</a:t>
            </a:r>
          </a:p>
        </p:txBody>
      </p:sp>
      <p:sp>
        <p:nvSpPr>
          <p:cNvPr id="997382" name="Rectangle 6"/>
          <p:cNvSpPr>
            <a:spLocks noChangeArrowheads="1"/>
          </p:cNvSpPr>
          <p:nvPr/>
        </p:nvSpPr>
        <p:spPr bwMode="auto">
          <a:xfrm>
            <a:off x="307975" y="1854200"/>
            <a:ext cx="9144000" cy="123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lnSpc>
                <a:spcPct val="95000"/>
              </a:lnSpc>
              <a:spcBef>
                <a:spcPct val="10000"/>
              </a:spcBef>
              <a:buFontTx/>
              <a:buChar char=" "/>
            </a:pPr>
            <a:r>
              <a:rPr lang="en-US" sz="2800" b="0" dirty="0"/>
              <a:t>Expressive but awkward</a:t>
            </a:r>
          </a:p>
          <a:p>
            <a:pPr marL="742950" lvl="1" indent="-285750">
              <a:lnSpc>
                <a:spcPct val="95000"/>
              </a:lnSpc>
              <a:spcBef>
                <a:spcPct val="10000"/>
              </a:spcBef>
              <a:buFontTx/>
              <a:buChar char=" "/>
            </a:pPr>
            <a:r>
              <a:rPr lang="en-US" sz="2800" b="0" dirty="0"/>
              <a:t>No notion of objects, properties, or relations</a:t>
            </a:r>
          </a:p>
          <a:p>
            <a:pPr marL="742950" lvl="1" indent="-285750">
              <a:lnSpc>
                <a:spcPct val="95000"/>
              </a:lnSpc>
              <a:spcBef>
                <a:spcPct val="10000"/>
              </a:spcBef>
              <a:buFontTx/>
              <a:buChar char=" "/>
            </a:pPr>
            <a:r>
              <a:rPr lang="en-US" sz="2800" b="0" dirty="0"/>
              <a:t>Number of propositions is fixed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7380" grpId="0"/>
      <p:bldP spid="99738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D. Weld, D. Fox</a:t>
            </a: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028128D-E3A7-411B-A333-6F9B05645790}" type="slidenum">
              <a:rPr lang="en-US"/>
              <a:pPr/>
              <a:t>9</a:t>
            </a:fld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bases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814520"/>
            <a:ext cx="9144000" cy="29368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Knowledge base = set of </a:t>
            </a:r>
            <a:r>
              <a:rPr lang="en-US" sz="2000" dirty="0" smtClean="0">
                <a:solidFill>
                  <a:schemeClr val="accent2"/>
                </a:solidFill>
              </a:rPr>
              <a:t>sentences</a:t>
            </a:r>
            <a:r>
              <a:rPr lang="en-US" sz="2000" dirty="0" smtClean="0"/>
              <a:t> in a </a:t>
            </a:r>
            <a:r>
              <a:rPr lang="en-US" sz="2000" dirty="0" smtClean="0">
                <a:solidFill>
                  <a:schemeClr val="accent2"/>
                </a:solidFill>
              </a:rPr>
              <a:t>formal</a:t>
            </a:r>
            <a:r>
              <a:rPr lang="en-US" sz="2000" dirty="0" smtClean="0"/>
              <a:t> language</a:t>
            </a:r>
          </a:p>
          <a:p>
            <a:pPr>
              <a:lnSpc>
                <a:spcPct val="80000"/>
              </a:lnSpc>
            </a:pPr>
            <a:endParaRPr lang="en-US" sz="2000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chemeClr val="accent2"/>
                </a:solidFill>
              </a:rPr>
              <a:t>Declarative</a:t>
            </a:r>
            <a:r>
              <a:rPr lang="en-US" sz="2000" dirty="0" smtClean="0"/>
              <a:t> approach to building an agent (or other system):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latin typeface="Courier New" charset="0"/>
              </a:rPr>
              <a:t>Tell</a:t>
            </a:r>
            <a:r>
              <a:rPr lang="en-US" sz="1800" dirty="0" smtClean="0"/>
              <a:t> it what it needs to know</a:t>
            </a:r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Then it can </a:t>
            </a:r>
            <a:r>
              <a:rPr lang="en-US" sz="2000" dirty="0" smtClean="0">
                <a:latin typeface="Courier New" charset="0"/>
              </a:rPr>
              <a:t>Ask</a:t>
            </a:r>
            <a:r>
              <a:rPr lang="en-US" sz="2000" dirty="0" smtClean="0"/>
              <a:t> itself what to do - answers should follow from the KB</a:t>
            </a:r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Agents can be viewed at the </a:t>
            </a:r>
            <a:r>
              <a:rPr lang="en-US" sz="2000" dirty="0" smtClean="0">
                <a:solidFill>
                  <a:schemeClr val="accent2"/>
                </a:solidFill>
              </a:rPr>
              <a:t>knowledge level</a:t>
            </a:r>
            <a:endParaRPr lang="en-US" sz="2000" dirty="0" smtClean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 smtClean="0"/>
              <a:t>i.e., what they know, regardless of how implemented
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Or at the </a:t>
            </a:r>
            <a:r>
              <a:rPr lang="en-US" sz="2000" dirty="0" smtClean="0">
                <a:solidFill>
                  <a:schemeClr val="accent2"/>
                </a:solidFill>
              </a:rPr>
              <a:t>implementation level</a:t>
            </a:r>
            <a:endParaRPr lang="en-US" sz="2000" dirty="0" smtClean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 smtClean="0"/>
              <a:t>i.e., data structures in KB and algorithms that manipulate them
</a:t>
            </a:r>
          </a:p>
        </p:txBody>
      </p:sp>
      <p:pic>
        <p:nvPicPr>
          <p:cNvPr id="6150" name="Picture 4" descr="kb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524000"/>
            <a:ext cx="6553200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30553</TotalTime>
  <Words>3202</Words>
  <Application>Microsoft Office PowerPoint</Application>
  <PresentationFormat>On-screen Show (4:3)</PresentationFormat>
  <Paragraphs>915</Paragraphs>
  <Slides>84</Slides>
  <Notes>84</Notes>
  <HiddenSlides>53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84</vt:i4>
      </vt:variant>
    </vt:vector>
  </HeadingPairs>
  <TitlesOfParts>
    <vt:vector size="86" baseType="lpstr">
      <vt:lpstr>Office Theme</vt:lpstr>
      <vt:lpstr>Equation</vt:lpstr>
      <vt:lpstr>To do</vt:lpstr>
      <vt:lpstr>CSE 473 Logic in AI</vt:lpstr>
      <vt:lpstr>Overview</vt:lpstr>
      <vt:lpstr>KR Hypothesis</vt:lpstr>
      <vt:lpstr>Some KR Languages</vt:lpstr>
      <vt:lpstr>Knowledge Representation</vt:lpstr>
      <vt:lpstr>Basic Idea of Logic</vt:lpstr>
      <vt:lpstr>Truth</vt:lpstr>
      <vt:lpstr>Knowledge bases</vt:lpstr>
      <vt:lpstr>When Useful </vt:lpstr>
      <vt:lpstr>Deep Space One</vt:lpstr>
      <vt:lpstr>Muddy Children Problem</vt:lpstr>
      <vt:lpstr>Components of KR</vt:lpstr>
      <vt:lpstr>Propositional Logic</vt:lpstr>
      <vt:lpstr>Propositional Logic: Syntax</vt:lpstr>
      <vt:lpstr>Semantics</vt:lpstr>
      <vt:lpstr>Propositional Logic: SEMANTICS</vt:lpstr>
      <vt:lpstr>Satisfiability, Validity, &amp; Entailment</vt:lpstr>
      <vt:lpstr>Examples</vt:lpstr>
      <vt:lpstr>Notation</vt:lpstr>
      <vt:lpstr>Notation</vt:lpstr>
      <vt:lpstr>Resolution</vt:lpstr>
      <vt:lpstr>Prop. Logic: Knowledge Engr</vt:lpstr>
      <vt:lpstr>Reasoning Tasks</vt:lpstr>
      <vt:lpstr>Special Syntactic Forms</vt:lpstr>
      <vt:lpstr>Propositional Logic: Inference   A mechanical process for computing new sentences</vt:lpstr>
      <vt:lpstr>Inference 1: Forward Chaining  </vt:lpstr>
      <vt:lpstr>Analysis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Propositional Logic: Inference  A mechanical process for computing new sentences</vt:lpstr>
      <vt:lpstr>Conversion to CNF</vt:lpstr>
      <vt:lpstr>Inference 2: Resolution [Robinson 1965]</vt:lpstr>
      <vt:lpstr>Resolution</vt:lpstr>
      <vt:lpstr>Resolution as Search</vt:lpstr>
      <vt:lpstr>Model Finding</vt:lpstr>
      <vt:lpstr>Inference 3: Model Enumeration</vt:lpstr>
      <vt:lpstr>Inference 4: DPLL  (Enumeration of Partial Models) [Davis, Putnam, Loveland &amp; Logemann 1962] Version 1</vt:lpstr>
      <vt:lpstr>DPLL Version 1</vt:lpstr>
      <vt:lpstr>DPLL Version 1</vt:lpstr>
      <vt:lpstr>DPLL Version 1</vt:lpstr>
      <vt:lpstr>DPLL Version 1</vt:lpstr>
      <vt:lpstr>DPLL Version 1</vt:lpstr>
      <vt:lpstr>DPLL Version 1</vt:lpstr>
      <vt:lpstr>DPLL Version 1</vt:lpstr>
      <vt:lpstr>DPLL Version 1</vt:lpstr>
      <vt:lpstr>DPLL as Search</vt:lpstr>
      <vt:lpstr>Improving DPLL</vt:lpstr>
      <vt:lpstr>Improving DPLL</vt:lpstr>
      <vt:lpstr>Improving DPLL</vt:lpstr>
      <vt:lpstr>DPLL version 2</vt:lpstr>
      <vt:lpstr>DPLL Version 2</vt:lpstr>
      <vt:lpstr>DPLL Version 2</vt:lpstr>
      <vt:lpstr>DPLL Version 2</vt:lpstr>
      <vt:lpstr>DPLL Version 2</vt:lpstr>
      <vt:lpstr>DPLL Version 2</vt:lpstr>
      <vt:lpstr>DPLL Version 2</vt:lpstr>
      <vt:lpstr>DPLL Version 2</vt:lpstr>
      <vt:lpstr>DPLL Version 2</vt:lpstr>
      <vt:lpstr>DPLL Version 2</vt:lpstr>
      <vt:lpstr>Benefit</vt:lpstr>
      <vt:lpstr>Structure in Clauses </vt:lpstr>
      <vt:lpstr>In Other Words</vt:lpstr>
      <vt:lpstr>In Other Words</vt:lpstr>
      <vt:lpstr>DPLL (previous version) Davis – Putnam – Loveland – Logemann</vt:lpstr>
      <vt:lpstr>DPLL (for real!) Davis – Putnam – Loveland – Logemann</vt:lpstr>
      <vt:lpstr>DPLL (for real)</vt:lpstr>
      <vt:lpstr>DPLL (for real!) Davis – Putnam – Loveland – Logemann</vt:lpstr>
      <vt:lpstr>Heuristic Search in DPLL</vt:lpstr>
      <vt:lpstr>Success of DPLL</vt:lpstr>
      <vt:lpstr>WalkSat (Take 1)</vt:lpstr>
      <vt:lpstr>Refining Greedy Random Walk</vt:lpstr>
      <vt:lpstr>Walksat (Take 2)</vt:lpstr>
      <vt:lpstr>Random 3-SAT</vt:lpstr>
      <vt:lpstr>Random 3-SAT</vt:lpstr>
      <vt:lpstr>Random 3-SAT</vt:lpstr>
      <vt:lpstr>Prop. Logic Themes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Shop Scheduling</dc:title>
  <dc:creator>friedman</dc:creator>
  <cp:lastModifiedBy>cse</cp:lastModifiedBy>
  <cp:revision>222</cp:revision>
  <cp:lastPrinted>1997-10-01T22:06:05Z</cp:lastPrinted>
  <dcterms:created xsi:type="dcterms:W3CDTF">1997-07-15T00:22:33Z</dcterms:created>
  <dcterms:modified xsi:type="dcterms:W3CDTF">2012-04-20T18:48:52Z</dcterms:modified>
</cp:coreProperties>
</file>