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66"/>
  </p:notesMasterIdLst>
  <p:sldIdLst>
    <p:sldId id="256" r:id="rId6"/>
    <p:sldId id="321" r:id="rId7"/>
    <p:sldId id="323" r:id="rId8"/>
    <p:sldId id="324" r:id="rId9"/>
    <p:sldId id="325" r:id="rId10"/>
    <p:sldId id="266" r:id="rId11"/>
    <p:sldId id="265" r:id="rId12"/>
    <p:sldId id="333" r:id="rId13"/>
    <p:sldId id="334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07" r:id="rId29"/>
    <p:sldId id="281" r:id="rId30"/>
    <p:sldId id="283" r:id="rId31"/>
    <p:sldId id="284" r:id="rId32"/>
    <p:sldId id="309" r:id="rId33"/>
    <p:sldId id="310" r:id="rId34"/>
    <p:sldId id="311" r:id="rId35"/>
    <p:sldId id="289" r:id="rId36"/>
    <p:sldId id="315" r:id="rId37"/>
    <p:sldId id="316" r:id="rId38"/>
    <p:sldId id="290" r:id="rId39"/>
    <p:sldId id="291" r:id="rId40"/>
    <p:sldId id="292" r:id="rId41"/>
    <p:sldId id="317" r:id="rId42"/>
    <p:sldId id="318" r:id="rId43"/>
    <p:sldId id="312" r:id="rId44"/>
    <p:sldId id="313" r:id="rId45"/>
    <p:sldId id="314" r:id="rId46"/>
    <p:sldId id="286" r:id="rId47"/>
    <p:sldId id="287" r:id="rId48"/>
    <p:sldId id="288" r:id="rId49"/>
    <p:sldId id="319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26" r:id="rId59"/>
    <p:sldId id="327" r:id="rId60"/>
    <p:sldId id="328" r:id="rId61"/>
    <p:sldId id="329" r:id="rId62"/>
    <p:sldId id="330" r:id="rId63"/>
    <p:sldId id="331" r:id="rId64"/>
    <p:sldId id="332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6630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4450">
              <a:spcBef>
                <a:spcPts val="413"/>
              </a:spcBef>
            </a:pPr>
            <a:r>
              <a:rPr lang="en-US">
                <a:solidFill>
                  <a:srgbClr val="000000"/>
                </a:solidFill>
                <a:cs typeface="Arial" charset="0"/>
                <a:sym typeface="Arial" charset="0"/>
              </a:rPr>
              <a:t>0=7, R=4, W=6, U=2, T=8, F=1; 867 + 867 = 1734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lIns="91432" tIns="45716" rIns="91432" bIns="45716"/>
          <a:lstStyle/>
          <a:p>
            <a:fld id="{0408377D-06A8-47BF-8B7E-42DA42E93B8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613A63D1-E636-47AD-A04B-F0FD796A221B}" type="slidenum">
              <a:rPr lang="en-US"/>
              <a:pPr/>
              <a:t>4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316" y="8685856"/>
            <a:ext cx="2972115" cy="456570"/>
          </a:xfrm>
          <a:prstGeom prst="rect">
            <a:avLst/>
          </a:prstGeom>
          <a:ln/>
        </p:spPr>
        <p:txBody>
          <a:bodyPr lIns="90571" tIns="45286" rIns="90571" bIns="45286"/>
          <a:lstStyle/>
          <a:p>
            <a:fld id="{204A6CCE-8588-475D-885D-4426D2AC8A81}" type="slidenum">
              <a:rPr lang="en-US"/>
              <a:pPr/>
              <a:t>5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4450">
              <a:spcBef>
                <a:spcPts val="413"/>
              </a:spcBef>
            </a:pPr>
            <a:r>
              <a:rPr lang="en-US">
                <a:solidFill>
                  <a:srgbClr val="000000"/>
                </a:solidFill>
                <a:cs typeface="Arial" charset="0"/>
                <a:sym typeface="Arial" charset="0"/>
              </a:rPr>
              <a:t>3-Sat 4.2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316" y="8685856"/>
            <a:ext cx="2972115" cy="456570"/>
          </a:xfrm>
          <a:prstGeom prst="rect">
            <a:avLst/>
          </a:prstGeom>
          <a:ln/>
        </p:spPr>
        <p:txBody>
          <a:bodyPr lIns="90571" tIns="45286" rIns="90571" bIns="45286"/>
          <a:lstStyle/>
          <a:p>
            <a:fld id="{9D5A878C-7C41-4FD3-9158-B7AB7A535654}" type="slidenum">
              <a:rPr lang="en-US"/>
              <a:pPr/>
              <a:t>54</a:t>
            </a:fld>
            <a:endParaRPr lang="en-US"/>
          </a:p>
        </p:txBody>
      </p:sp>
      <p:sp>
        <p:nvSpPr>
          <p:cNvPr id="97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316" y="8685856"/>
            <a:ext cx="2972115" cy="456570"/>
          </a:xfrm>
          <a:prstGeom prst="rect">
            <a:avLst/>
          </a:prstGeom>
          <a:ln/>
        </p:spPr>
        <p:txBody>
          <a:bodyPr lIns="90571" tIns="45286" rIns="90571" bIns="45286"/>
          <a:lstStyle/>
          <a:p>
            <a:fld id="{B59969C0-A8D3-4214-A76E-3F113088E379}" type="slidenum">
              <a:rPr lang="en-US"/>
              <a:pPr/>
              <a:t>55</a:t>
            </a:fld>
            <a:endParaRPr lang="en-US"/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316" y="8685856"/>
            <a:ext cx="2972115" cy="456570"/>
          </a:xfrm>
          <a:prstGeom prst="rect">
            <a:avLst/>
          </a:prstGeom>
          <a:ln/>
        </p:spPr>
        <p:txBody>
          <a:bodyPr lIns="90571" tIns="45286" rIns="90571" bIns="45286"/>
          <a:lstStyle/>
          <a:p>
            <a:fld id="{7406F3EB-0B6F-4880-A53A-70AC2BC44220}" type="slidenum">
              <a:rPr lang="en-US"/>
              <a:pPr/>
              <a:t>56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316" y="8685856"/>
            <a:ext cx="2972115" cy="456570"/>
          </a:xfrm>
          <a:prstGeom prst="rect">
            <a:avLst/>
          </a:prstGeom>
          <a:ln/>
        </p:spPr>
        <p:txBody>
          <a:bodyPr lIns="90571" tIns="45286" rIns="90571" bIns="45286"/>
          <a:lstStyle/>
          <a:p>
            <a:fld id="{95E80D11-F276-4025-9A5E-11CD6CEC1F1C}" type="slidenum">
              <a:rPr lang="en-US"/>
              <a:pPr/>
              <a:t>57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316" y="8685856"/>
            <a:ext cx="2972115" cy="456570"/>
          </a:xfrm>
          <a:prstGeom prst="rect">
            <a:avLst/>
          </a:prstGeom>
          <a:ln/>
        </p:spPr>
        <p:txBody>
          <a:bodyPr lIns="90571" tIns="45286" rIns="90571" bIns="45286"/>
          <a:lstStyle/>
          <a:p>
            <a:fld id="{53E13757-7D72-4388-AA02-BEEE48DADFA9}" type="slidenum">
              <a:rPr lang="en-US"/>
              <a:pPr/>
              <a:t>58</a:t>
            </a:fld>
            <a:endParaRPr lang="en-US"/>
          </a:p>
        </p:txBody>
      </p:sp>
      <p:sp>
        <p:nvSpPr>
          <p:cNvPr id="98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316" y="8685856"/>
            <a:ext cx="2972115" cy="456570"/>
          </a:xfrm>
          <a:prstGeom prst="rect">
            <a:avLst/>
          </a:prstGeom>
          <a:ln/>
        </p:spPr>
        <p:txBody>
          <a:bodyPr lIns="90571" tIns="45286" rIns="90571" bIns="45286"/>
          <a:lstStyle/>
          <a:p>
            <a:fld id="{39CB175E-6BF2-433A-94B0-C80172F43B0B}" type="slidenum">
              <a:rPr lang="en-US"/>
              <a:pPr/>
              <a:t>59</a:t>
            </a:fld>
            <a:endParaRPr lang="en-US"/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316" y="8685856"/>
            <a:ext cx="2972115" cy="456570"/>
          </a:xfrm>
          <a:prstGeom prst="rect">
            <a:avLst/>
          </a:prstGeom>
          <a:ln/>
        </p:spPr>
        <p:txBody>
          <a:bodyPr lIns="90571" tIns="45286" rIns="90571" bIns="45286"/>
          <a:lstStyle/>
          <a:p>
            <a:fld id="{FC748A0F-BFF2-4E41-9925-D839B2681227}" type="slidenum">
              <a:rPr lang="en-US"/>
              <a:pPr/>
              <a:t>60</a:t>
            </a:fld>
            <a:endParaRPr lang="en-US"/>
          </a:p>
        </p:txBody>
      </p:sp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610B81-E068-4033-9D83-084E55072C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4042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CC07C6-BCCF-4F8D-943B-C64901F9A5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47721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AF2EAF-6A1A-4285-A02E-CAC44AE7BB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7342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DBC427-E3E6-4D76-9FE5-3F9A7A010E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97206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BAD036-E8F3-4025-89AE-E1D88E3AD3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3292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5E469F-B709-4169-85C6-EFFDFA8004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9478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E7724D-8E82-4AFC-A51A-BA9F1D6928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786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84090C-6DB6-4F12-BB6A-5ED7E85824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7152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5C6318-580D-46AB-9D6C-64DB8E8328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0438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0C0755-FD3F-4A4F-9CAE-DD2B5E07D7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93765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9C861A-A865-42E8-81FF-0C4B23E2BA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450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535A0D-6075-4A62-899F-EB10F091FB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2471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9A4F90-2F44-4865-A9C7-12E55FA0C4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6459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3A8379-A49D-48D2-8D2D-7DC6B48F4D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24418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56971E-812D-49D6-9390-598545B532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399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1815A8-6259-41B5-9F65-5A109944F9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26898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31EC3B-5FF4-4F30-881B-ACD944C264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14221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A0DFD8-62CB-4CEB-8D5C-9629363A4F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62672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ECE50D-5E17-4DAC-BBEE-316A747704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27209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C08F25-33AF-4BEB-A618-98C4F5174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2290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E97FFD-D2C8-4949-8F11-54DC2D611C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33491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0F8AED-C4F2-499C-A587-D84AF43176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8136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95E832-8951-44FC-BE3B-A7FD6F64C4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51721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E4D595-BEAA-450B-BF50-6E2A9D863C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94675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58B627-5128-45F1-A3EE-B800F4F82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7211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39521-4AAC-42E3-8DAB-0433A7A071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71242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4CA6E6-A54F-4F92-9BBD-C3C86D5DFE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0156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89AB8E-EFAE-40F9-B292-643D44B4F5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44425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BD1E51-F2FA-4006-9D85-89D21C068C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15158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33196A-8FC0-4DA5-A741-3CC7390DED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0671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D39A9C-2471-4AA4-ABF4-242A7223A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52301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75EEE9-02E1-4715-A47C-1EC6D4E40E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57913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5DEA02-E1B3-414E-B745-488A593D70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7728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80CF45-167E-447F-9CE0-B56A0C0DB9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55346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045B9A-206F-4E5D-97B2-778152A83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6005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CC49FE-FBC1-41C1-8F34-D052578E30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19669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5CBE56-0AF8-4487-BE92-2E7249EB18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5935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E06262-67A7-49DA-B1C2-91001BDF94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4039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16BD5F-6B8D-4882-A703-1D2C86B22C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2157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88274C-263B-4E24-A4F2-8EDC0132F4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98061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7B4175-1B5C-48D2-BD83-2FBA0BD94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61256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436D96-F845-46C0-8B54-2BA1458E1D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3256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779340-7766-4BBC-BCF1-113CA20584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34718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5DB7C4-5900-4E80-8AE8-803B5340CE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8976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022A23-720C-485C-BFE6-C5DC80D60E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88200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4D60F4-D466-4A4F-B9E1-0851B92A27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70940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1D475E-D3DA-4E18-BDCD-694EF1DAF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24239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D5B004-2310-4D2D-87EB-F74EE11EED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45776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96A54C-AEED-462A-B5F2-885142378E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47189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FCD66D-7709-468E-AA3E-1680E8CD3F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7841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7AC995-CA0E-4A6C-9D23-038281BAB8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267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562270-303C-4D7E-BE90-81ED3D03AA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6470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0D88B2-F10D-45D5-968A-9061F695F9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970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25B6D7-3FB1-43C4-8DE2-C2CF1A4D52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7321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817713-2CDB-45F5-B87C-65C0FA8740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7140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fld id="{BC58986C-CAA0-4BB4-9ACB-B829E3D080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xmlns:p14="http://schemas.microsoft.com/office/powerpoint/2010/main"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fld id="{AFC61E03-996C-4D4E-8290-283A780B71D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xmlns:p14="http://schemas.microsoft.com/office/powerpoint/2010/main"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920038" y="65532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fld id="{975B8456-D65C-49F6-A650-EB8DE9C067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xmlns:p14="http://schemas.microsoft.com/office/powerpoint/2010/main"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40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920038" y="65532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fld id="{542F2455-114D-4EC7-8665-4A65BC83CE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xmlns:p14="http://schemas.microsoft.com/office/powerpoint/2010/main"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512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fld id="{DAF756E7-3085-4BF7-AE5F-F5B85053CD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4" name="Rectangle 4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xmlns:p14="http://schemas.microsoft.com/office/powerpoint/2010/main"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4.xml"/><Relationship Id="rId5" Type="http://schemas.openxmlformats.org/officeDocument/2006/relationships/image" Target="../media/image40.wmf"/><Relationship Id="rId1" Type="http://schemas.microsoft.com/office/2007/relationships/media" Target="Macintosh%20HD:Users:lsz:teaching:cse473au11:share:cse473au11-csps.ppt_media:9d-2.mov" TargetMode="External"/><Relationship Id="rId2" Type="http://schemas.openxmlformats.org/officeDocument/2006/relationships/video" Target="Macintosh%20HD:Users:lsz:teaching:cse473au11:share:cse473au11-csps.ppt_media:9d-2.mov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8.xml"/><Relationship Id="rId5" Type="http://schemas.openxmlformats.org/officeDocument/2006/relationships/image" Target="../media/image46.wmf"/><Relationship Id="rId1" Type="http://schemas.microsoft.com/office/2007/relationships/media" Target="Macintosh%20HD:Users:lsz:teaching:cse473au11:share:cse473au11-csps.ppt_media:9b-1.mov" TargetMode="External"/><Relationship Id="rId2" Type="http://schemas.openxmlformats.org/officeDocument/2006/relationships/video" Target="Macintosh%20HD:Users:lsz:teaching:cse473au11:share:cse473au11-csps.ppt_media:9b-1.mo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9.xml"/><Relationship Id="rId5" Type="http://schemas.openxmlformats.org/officeDocument/2006/relationships/image" Target="../media/image47.wmf"/><Relationship Id="rId1" Type="http://schemas.microsoft.com/office/2007/relationships/media" Target="Macintosh%20HD:Users:lsz:teaching:cse473au11:share:cse473au11-csps.ppt_media:27b-1.mov" TargetMode="External"/><Relationship Id="rId2" Type="http://schemas.openxmlformats.org/officeDocument/2006/relationships/video" Target="Macintosh%20HD:Users:lsz:teaching:cse473au11:share:cse473au11-csps.ppt_media:27b-1.m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2.xml"/><Relationship Id="rId5" Type="http://schemas.openxmlformats.org/officeDocument/2006/relationships/image" Target="../media/image50.wmf"/><Relationship Id="rId1" Type="http://schemas.microsoft.com/office/2007/relationships/media" Target="Macintosh%20HD:Users:lsz:teaching:cse473au11:share:cse473au11-csps.ppt_media:27f-2.mov" TargetMode="External"/><Relationship Id="rId2" Type="http://schemas.openxmlformats.org/officeDocument/2006/relationships/video" Target="Macintosh%20HD:Users:lsz:teaching:cse473au11:share:cse473au11-csps.ppt_media:27f-2.mov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3.xml"/><Relationship Id="rId5" Type="http://schemas.openxmlformats.org/officeDocument/2006/relationships/image" Target="../media/image51.wmf"/><Relationship Id="rId1" Type="http://schemas.microsoft.com/office/2007/relationships/media" Target="Macintosh%20HD:Users:lsz:teaching:cse473au11:share:cse473au11-csps.ppt_media:49f-1.mov" TargetMode="External"/><Relationship Id="rId2" Type="http://schemas.openxmlformats.org/officeDocument/2006/relationships/video" Target="Macintosh%20HD:Users:lsz:teaching:cse473au11:share:cse473au11-csps.ppt_media:49f-1.mov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7.xml"/><Relationship Id="rId5" Type="http://schemas.openxmlformats.org/officeDocument/2006/relationships/image" Target="../media/image55.wmf"/><Relationship Id="rId1" Type="http://schemas.microsoft.com/office/2007/relationships/media" Target="Macintosh%20HD:Users:lsz:teaching:cse473au11:share:cse473au11-csps.ppt_media:49p-1.mov" TargetMode="External"/><Relationship Id="rId2" Type="http://schemas.openxmlformats.org/officeDocument/2006/relationships/video" Target="Macintosh%20HD:Users:lsz:teaching:cse473au11:share:cse473au11-csps.ppt_media:49p-1.mov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8.xml"/><Relationship Id="rId5" Type="http://schemas.openxmlformats.org/officeDocument/2006/relationships/image" Target="../media/image56.wmf"/><Relationship Id="rId1" Type="http://schemas.microsoft.com/office/2007/relationships/media" Target="Macintosh%20HD:Users:lsz:teaching:cse473au11:share:cse473au11-csps.ppt_media:196p-2.mov" TargetMode="External"/><Relationship Id="rId2" Type="http://schemas.openxmlformats.org/officeDocument/2006/relationships/video" Target="Macintosh%20HD:Users:lsz:teaching:cse473au11:share:cse473au11-csps.ppt_media:196p-2.mov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5.xml"/><Relationship Id="rId5" Type="http://schemas.openxmlformats.org/officeDocument/2006/relationships/image" Target="../media/image60.wmf"/><Relationship Id="rId1" Type="http://schemas.microsoft.com/office/2007/relationships/media" Target="Macintosh%20HD:Users:lsz:teaching:cse473au11:share:cse473au11-csps.ppt_media:196v-1.mov" TargetMode="External"/><Relationship Id="rId2" Type="http://schemas.openxmlformats.org/officeDocument/2006/relationships/video" Target="Macintosh%20HD:Users:lsz:teaching:cse473au11:share:cse473au11-csps.ppt_media:196v-1.mov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146425"/>
          </a:xfrm>
          <a:ln/>
        </p:spPr>
        <p:txBody>
          <a:bodyPr rIns="132080"/>
          <a:lstStyle/>
          <a:p>
            <a:r>
              <a:rPr lang="en-US">
                <a:solidFill>
                  <a:srgbClr val="333399"/>
                </a:solidFill>
              </a:rPr>
              <a:t>CSE 473: Artificial Intelligence</a:t>
            </a:r>
            <a:br>
              <a:rPr lang="en-US">
                <a:solidFill>
                  <a:srgbClr val="333399"/>
                </a:solidFill>
              </a:rPr>
            </a:br>
            <a:endParaRPr lang="en-US">
              <a:solidFill>
                <a:srgbClr val="333399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2806700"/>
            <a:ext cx="6705600" cy="800100"/>
          </a:xfrm>
          <a:ln/>
        </p:spPr>
        <p:txBody>
          <a:bodyPr rIns="132080"/>
          <a:lstStyle/>
          <a:p>
            <a:pPr marL="39688" indent="0" algn="ctr">
              <a:buFont typeface="Wingdings" charset="2"/>
              <a:buNone/>
            </a:pPr>
            <a:r>
              <a:rPr lang="en-US">
                <a:solidFill>
                  <a:schemeClr val="tx1"/>
                </a:solidFill>
              </a:rPr>
              <a:t>Constraint Satisfaction</a:t>
            </a:r>
          </a:p>
        </p:txBody>
      </p:sp>
      <p:sp>
        <p:nvSpPr>
          <p:cNvPr id="6147" name="Rectangle 3"/>
          <p:cNvSpPr>
            <a:spLocks/>
          </p:cNvSpPr>
          <p:nvPr/>
        </p:nvSpPr>
        <p:spPr bwMode="auto">
          <a:xfrm>
            <a:off x="76200" y="3911600"/>
            <a:ext cx="899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Daniel Weld</a:t>
            </a:r>
            <a:endParaRPr lang="en-US" dirty="0">
              <a:solidFill>
                <a:schemeClr val="tx1"/>
              </a:solidFill>
              <a:cs typeface="Arial" charset="0"/>
            </a:endParaRPr>
          </a:p>
          <a:p>
            <a:pPr marL="39688" algn="ctr">
              <a:spcBef>
                <a:spcPts val="1050"/>
              </a:spcBef>
            </a:pPr>
            <a:endParaRPr lang="en-US" dirty="0">
              <a:solidFill>
                <a:schemeClr val="tx1"/>
              </a:solidFill>
              <a:cs typeface="Arial" charset="0"/>
            </a:endParaRPr>
          </a:p>
          <a:p>
            <a:pPr marL="39688" algn="ctr">
              <a:spcBef>
                <a:spcPts val="1050"/>
              </a:spcBef>
            </a:pPr>
            <a:endParaRPr lang="en-US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39688" algn="ctr">
              <a:spcBef>
                <a:spcPts val="105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Slides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adapted from Dan Klein, Stuart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Russell, Andrew Moore &amp; Luke </a:t>
            </a:r>
            <a:r>
              <a:rPr lang="en-US" dirty="0" err="1" smtClean="0">
                <a:solidFill>
                  <a:schemeClr val="tx1"/>
                </a:solidFill>
                <a:cs typeface="Arial" charset="0"/>
              </a:rPr>
              <a:t>Zettlemoyer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N-Queens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5257800"/>
          </a:xfrm>
          <a:ln/>
        </p:spPr>
        <p:txBody>
          <a:bodyPr rIns="132080"/>
          <a:lstStyle/>
          <a:p>
            <a:r>
              <a:rPr lang="en-US"/>
              <a:t>Formulation 1.5:</a:t>
            </a:r>
          </a:p>
          <a:p>
            <a:pPr marL="782638" lvl="1"/>
            <a:r>
              <a:rPr lang="en-US"/>
              <a:t>Variables:</a:t>
            </a:r>
          </a:p>
          <a:p>
            <a:pPr marL="782638" lvl="1"/>
            <a:endParaRPr lang="en-US"/>
          </a:p>
          <a:p>
            <a:pPr marL="782638" lvl="1"/>
            <a:r>
              <a:rPr lang="en-US"/>
              <a:t>Domains:</a:t>
            </a:r>
          </a:p>
          <a:p>
            <a:pPr marL="782638" lvl="1"/>
            <a:endParaRPr lang="en-US"/>
          </a:p>
          <a:p>
            <a:pPr marL="782638" lvl="1"/>
            <a:r>
              <a:rPr lang="en-US"/>
              <a:t>Constraints:</a:t>
            </a:r>
          </a:p>
        </p:txBody>
      </p:sp>
      <p:pic>
        <p:nvPicPr>
          <p:cNvPr id="1024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39528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5656263"/>
            <a:ext cx="588168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970463"/>
            <a:ext cx="45212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06763"/>
            <a:ext cx="20304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1" b="14340"/>
          <a:stretch>
            <a:fillRect/>
          </a:stretch>
        </p:blipFill>
        <p:spPr bwMode="auto">
          <a:xfrm>
            <a:off x="6096000" y="1600200"/>
            <a:ext cx="20462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9"/>
          <p:cNvSpPr>
            <a:spLocks/>
          </p:cNvSpPr>
          <p:nvPr/>
        </p:nvSpPr>
        <p:spPr bwMode="auto">
          <a:xfrm>
            <a:off x="3276600" y="6338888"/>
            <a:ext cx="5651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r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… there’s an even better way!  What is it?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N-Queens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36700"/>
            <a:ext cx="8229600" cy="5257800"/>
          </a:xfrm>
          <a:ln/>
        </p:spPr>
        <p:txBody>
          <a:bodyPr rIns="132080"/>
          <a:lstStyle/>
          <a:p>
            <a:r>
              <a:rPr lang="en-US"/>
              <a:t>Formulation 2:</a:t>
            </a:r>
          </a:p>
          <a:p>
            <a:pPr marL="782638" lvl="1"/>
            <a:r>
              <a:rPr lang="en-US"/>
              <a:t>Variables:</a:t>
            </a:r>
          </a:p>
          <a:p>
            <a:pPr marL="782638" lvl="1"/>
            <a:endParaRPr lang="en-US"/>
          </a:p>
          <a:p>
            <a:pPr marL="782638" lvl="1"/>
            <a:r>
              <a:rPr lang="en-US"/>
              <a:t>Domains:</a:t>
            </a:r>
          </a:p>
          <a:p>
            <a:pPr marL="782638" lvl="1"/>
            <a:endParaRPr lang="en-US"/>
          </a:p>
          <a:p>
            <a:pPr marL="782638" lvl="1"/>
            <a:r>
              <a:rPr lang="en-US"/>
              <a:t>Constraints:</a:t>
            </a:r>
          </a:p>
        </p:txBody>
      </p:sp>
      <p:pic>
        <p:nvPicPr>
          <p:cNvPr id="1126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60600"/>
            <a:ext cx="39528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3217863"/>
            <a:ext cx="1970087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1" b="14340"/>
          <a:stretch>
            <a:fillRect/>
          </a:stretch>
        </p:blipFill>
        <p:spPr bwMode="auto">
          <a:xfrm>
            <a:off x="6096000" y="1600200"/>
            <a:ext cx="20462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39528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2209800"/>
            <a:ext cx="4111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41116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28963"/>
            <a:ext cx="41116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7" name="Group 13"/>
          <p:cNvGrpSpPr>
            <a:grpSpLocks/>
          </p:cNvGrpSpPr>
          <p:nvPr/>
        </p:nvGrpSpPr>
        <p:grpSpPr bwMode="auto">
          <a:xfrm>
            <a:off x="609600" y="4889500"/>
            <a:ext cx="5676900" cy="368300"/>
            <a:chOff x="0" y="0"/>
            <a:chExt cx="3576" cy="232"/>
          </a:xfrm>
        </p:grpSpPr>
        <p:pic>
          <p:nvPicPr>
            <p:cNvPr id="11275" name="Picture 11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3"/>
              <a:ext cx="284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Rectangle 12"/>
            <p:cNvSpPr>
              <a:spLocks/>
            </p:cNvSpPr>
            <p:nvPr/>
          </p:nvSpPr>
          <p:spPr bwMode="auto">
            <a:xfrm>
              <a:off x="0" y="0"/>
              <a:ext cx="120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>
                  <a:solidFill>
                    <a:schemeClr val="tx1"/>
                  </a:solidFill>
                  <a:cs typeface="Arial" charset="0"/>
                </a:rPr>
                <a:t>Implicit:</a:t>
              </a:r>
            </a:p>
          </p:txBody>
        </p:sp>
      </p:grpSp>
      <p:grpSp>
        <p:nvGrpSpPr>
          <p:cNvPr id="11282" name="Group 18"/>
          <p:cNvGrpSpPr>
            <a:grpSpLocks/>
          </p:cNvGrpSpPr>
          <p:nvPr/>
        </p:nvGrpSpPr>
        <p:grpSpPr bwMode="auto">
          <a:xfrm>
            <a:off x="533400" y="5294313"/>
            <a:ext cx="5537200" cy="1042987"/>
            <a:chOff x="0" y="0"/>
            <a:chExt cx="3488" cy="657"/>
          </a:xfrm>
        </p:grpSpPr>
        <p:pic>
          <p:nvPicPr>
            <p:cNvPr id="11278" name="Picture 14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65"/>
              <a:ext cx="2768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9" name="Rectangle 15"/>
            <p:cNvSpPr>
              <a:spLocks/>
            </p:cNvSpPr>
            <p:nvPr/>
          </p:nvSpPr>
          <p:spPr bwMode="auto">
            <a:xfrm>
              <a:off x="0" y="264"/>
              <a:ext cx="72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>
                  <a:solidFill>
                    <a:schemeClr val="tx1"/>
                  </a:solidFill>
                  <a:cs typeface="Arial" charset="0"/>
                </a:rPr>
                <a:t>Explicit:</a:t>
              </a:r>
            </a:p>
          </p:txBody>
        </p:sp>
        <p:pic>
          <p:nvPicPr>
            <p:cNvPr id="11280" name="Picture 16"/>
            <p:cNvPicPr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" y="609"/>
              <a:ext cx="35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1" name="Rectangle 17"/>
            <p:cNvSpPr>
              <a:spLocks/>
            </p:cNvSpPr>
            <p:nvPr/>
          </p:nvSpPr>
          <p:spPr bwMode="auto">
            <a:xfrm>
              <a:off x="152" y="0"/>
              <a:ext cx="43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>
                  <a:solidFill>
                    <a:schemeClr val="tx1"/>
                  </a:solidFill>
                  <a:cs typeface="Arial" charset="0"/>
                </a:rPr>
                <a:t>-or-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Map-Coloring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05400" cy="52578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000"/>
              <a:t>Variables: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Domain: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Constraints: adjacent regions must have different colors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Solutions are assignments satisfying all constraints, e.g.: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2000"/>
              <a:t> </a:t>
            </a:r>
          </a:p>
        </p:txBody>
      </p:sp>
      <p:pic>
        <p:nvPicPr>
          <p:cNvPr id="12292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1905000"/>
            <a:ext cx="305593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822450"/>
            <a:ext cx="42672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408238"/>
            <a:ext cx="293846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5638800"/>
            <a:ext cx="58150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1265238" y="3771900"/>
            <a:ext cx="6126162" cy="804863"/>
            <a:chOff x="0" y="0"/>
            <a:chExt cx="3858" cy="507"/>
          </a:xfrm>
        </p:grpSpPr>
        <p:pic>
          <p:nvPicPr>
            <p:cNvPr id="12296" name="Picture 8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0"/>
              <a:ext cx="76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9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4"/>
              <a:ext cx="385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Constraint Graphs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422400"/>
            <a:ext cx="7556500" cy="52578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400"/>
              <a:t>Binary CSP: each constraint relates (at most) two variables</a:t>
            </a:r>
          </a:p>
          <a:p>
            <a:pPr>
              <a:lnSpc>
                <a:spcPct val="90000"/>
              </a:lnSpc>
            </a:pPr>
            <a:r>
              <a:rPr lang="en-US" sz="2400"/>
              <a:t>Binary constraint graph: nodes are variables, arcs show constraints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General-purpose CSP algorithms use the graph structure to speed up search. E.g., Tasmania is an independent subproblem!</a:t>
            </a:r>
          </a:p>
        </p:txBody>
      </p:sp>
      <p:pic>
        <p:nvPicPr>
          <p:cNvPr id="1331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595563"/>
            <a:ext cx="33274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806700"/>
            <a:ext cx="29987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6"/>
          <p:cNvSpPr>
            <a:spLocks/>
          </p:cNvSpPr>
          <p:nvPr/>
        </p:nvSpPr>
        <p:spPr bwMode="auto">
          <a:xfrm>
            <a:off x="3759200" y="3543300"/>
            <a:ext cx="1003300" cy="1003300"/>
          </a:xfrm>
          <a:prstGeom prst="rightArrow">
            <a:avLst>
              <a:gd name="adj1" fmla="val 32000"/>
              <a:gd name="adj2" fmla="val 55699"/>
            </a:avLst>
          </a:prstGeom>
          <a:solidFill>
            <a:srgbClr val="E6E6E6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Sudoku</a:t>
            </a:r>
          </a:p>
        </p:txBody>
      </p:sp>
      <p:pic>
        <p:nvPicPr>
          <p:cNvPr id="1741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324100"/>
            <a:ext cx="40513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/>
          </p:cNvSpPr>
          <p:nvPr/>
        </p:nvSpPr>
        <p:spPr bwMode="auto">
          <a:xfrm>
            <a:off x="5257800" y="2286000"/>
            <a:ext cx="4127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550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400">
                <a:solidFill>
                  <a:srgbClr val="333399"/>
                </a:solidFill>
                <a:cs typeface="Arial" charset="0"/>
              </a:rPr>
              <a:t>Variables:</a:t>
            </a:r>
          </a:p>
          <a:p>
            <a:pPr marL="382588" indent="-342900">
              <a:spcBef>
                <a:spcPts val="550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endParaRPr lang="en-US" sz="2400">
              <a:solidFill>
                <a:srgbClr val="333399"/>
              </a:solidFill>
              <a:cs typeface="Arial" charset="0"/>
            </a:endParaRPr>
          </a:p>
          <a:p>
            <a:pPr marL="382588" indent="-342900">
              <a:spcBef>
                <a:spcPts val="550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400">
                <a:solidFill>
                  <a:srgbClr val="333399"/>
                </a:solidFill>
                <a:cs typeface="Arial" charset="0"/>
              </a:rPr>
              <a:t>Domains:</a:t>
            </a:r>
          </a:p>
          <a:p>
            <a:pPr marL="382588" indent="-342900">
              <a:spcBef>
                <a:spcPts val="550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endParaRPr lang="en-US" sz="2400">
              <a:solidFill>
                <a:srgbClr val="333399"/>
              </a:solidFill>
              <a:cs typeface="Arial" charset="0"/>
            </a:endParaRPr>
          </a:p>
          <a:p>
            <a:pPr marL="382588" indent="-342900">
              <a:spcBef>
                <a:spcPts val="550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400">
                <a:solidFill>
                  <a:srgbClr val="333399"/>
                </a:solidFill>
                <a:cs typeface="Arial" charset="0"/>
              </a:rPr>
              <a:t>Constraints:</a:t>
            </a:r>
          </a:p>
        </p:txBody>
      </p: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838200" y="1600200"/>
            <a:ext cx="2743200" cy="1144588"/>
            <a:chOff x="0" y="0"/>
            <a:chExt cx="1728" cy="721"/>
          </a:xfrm>
        </p:grpSpPr>
        <p:sp>
          <p:nvSpPr>
            <p:cNvPr id="17413" name="Rectangle 5"/>
            <p:cNvSpPr>
              <a:spLocks/>
            </p:cNvSpPr>
            <p:nvPr/>
          </p:nvSpPr>
          <p:spPr bwMode="auto">
            <a:xfrm>
              <a:off x="863" y="0"/>
              <a:ext cx="289" cy="24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 flipH="1">
              <a:off x="0" y="240"/>
              <a:ext cx="1007" cy="48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 flipH="1">
              <a:off x="239" y="240"/>
              <a:ext cx="768" cy="48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 flipH="1">
              <a:off x="479" y="240"/>
              <a:ext cx="528" cy="48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 flipH="1">
              <a:off x="719" y="240"/>
              <a:ext cx="288" cy="48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 flipH="1">
              <a:off x="1007" y="240"/>
              <a:ext cx="1" cy="48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1008" y="240"/>
              <a:ext cx="480" cy="48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1008" y="240"/>
              <a:ext cx="720" cy="48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7429" name="Group 21"/>
          <p:cNvGrpSpPr>
            <a:grpSpLocks/>
          </p:cNvGrpSpPr>
          <p:nvPr/>
        </p:nvGrpSpPr>
        <p:grpSpPr bwMode="auto">
          <a:xfrm>
            <a:off x="4037013" y="3200400"/>
            <a:ext cx="915987" cy="2819400"/>
            <a:chOff x="0" y="0"/>
            <a:chExt cx="577" cy="1776"/>
          </a:xfrm>
        </p:grpSpPr>
        <p:sp>
          <p:nvSpPr>
            <p:cNvPr id="17422" name="Rectangle 14"/>
            <p:cNvSpPr>
              <a:spLocks/>
            </p:cNvSpPr>
            <p:nvPr/>
          </p:nvSpPr>
          <p:spPr bwMode="auto">
            <a:xfrm rot="5400000">
              <a:off x="312" y="646"/>
              <a:ext cx="288" cy="24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 rot="10800000">
              <a:off x="0" y="0"/>
              <a:ext cx="336" cy="768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 rot="10800000">
              <a:off x="0" y="240"/>
              <a:ext cx="336" cy="528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 rot="10800000">
              <a:off x="0" y="480"/>
              <a:ext cx="336" cy="288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 flipH="1">
              <a:off x="0" y="768"/>
              <a:ext cx="336" cy="1008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 flipH="1">
              <a:off x="0" y="768"/>
              <a:ext cx="336" cy="48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 flipH="1">
              <a:off x="0" y="768"/>
              <a:ext cx="336" cy="768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7438" name="Group 30"/>
          <p:cNvGrpSpPr>
            <a:grpSpLocks/>
          </p:cNvGrpSpPr>
          <p:nvPr/>
        </p:nvGrpSpPr>
        <p:grpSpPr bwMode="auto">
          <a:xfrm>
            <a:off x="3276600" y="1676400"/>
            <a:ext cx="1524000" cy="1828800"/>
            <a:chOff x="0" y="0"/>
            <a:chExt cx="960" cy="1152"/>
          </a:xfrm>
        </p:grpSpPr>
        <p:sp>
          <p:nvSpPr>
            <p:cNvPr id="17430" name="Rectangle 22"/>
            <p:cNvSpPr>
              <a:spLocks/>
            </p:cNvSpPr>
            <p:nvPr/>
          </p:nvSpPr>
          <p:spPr bwMode="auto">
            <a:xfrm rot="5400000">
              <a:off x="720" y="0"/>
              <a:ext cx="240" cy="24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 flipH="1">
              <a:off x="0" y="240"/>
              <a:ext cx="840" cy="432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 flipH="1">
              <a:off x="192" y="240"/>
              <a:ext cx="648" cy="432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 flipH="1">
              <a:off x="0" y="240"/>
              <a:ext cx="840" cy="672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 flipH="1">
              <a:off x="240" y="240"/>
              <a:ext cx="600" cy="672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35" name="Line 27"/>
            <p:cNvSpPr>
              <a:spLocks noChangeShapeType="1"/>
            </p:cNvSpPr>
            <p:nvPr/>
          </p:nvSpPr>
          <p:spPr bwMode="auto">
            <a:xfrm flipH="1">
              <a:off x="480" y="240"/>
              <a:ext cx="360" cy="62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 flipH="1">
              <a:off x="240" y="288"/>
              <a:ext cx="576" cy="86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 flipH="1">
              <a:off x="480" y="240"/>
              <a:ext cx="360" cy="912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7439" name="Rectangle 31"/>
          <p:cNvSpPr>
            <a:spLocks/>
          </p:cNvSpPr>
          <p:nvPr/>
        </p:nvSpPr>
        <p:spPr bwMode="auto">
          <a:xfrm>
            <a:off x="5561013" y="5257800"/>
            <a:ext cx="2679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9-way alldiff for each row</a:t>
            </a:r>
          </a:p>
        </p:txBody>
      </p:sp>
      <p:sp>
        <p:nvSpPr>
          <p:cNvPr id="17440" name="Rectangle 32"/>
          <p:cNvSpPr>
            <a:spLocks/>
          </p:cNvSpPr>
          <p:nvPr/>
        </p:nvSpPr>
        <p:spPr bwMode="auto">
          <a:xfrm>
            <a:off x="5561013" y="4724400"/>
            <a:ext cx="3048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9-way alldiff for each column</a:t>
            </a:r>
          </a:p>
        </p:txBody>
      </p:sp>
      <p:sp>
        <p:nvSpPr>
          <p:cNvPr id="17441" name="Rectangle 33"/>
          <p:cNvSpPr>
            <a:spLocks/>
          </p:cNvSpPr>
          <p:nvPr/>
        </p:nvSpPr>
        <p:spPr bwMode="auto">
          <a:xfrm>
            <a:off x="5561013" y="5791200"/>
            <a:ext cx="2946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9-way alldiff for each region</a:t>
            </a:r>
          </a:p>
        </p:txBody>
      </p:sp>
      <p:sp>
        <p:nvSpPr>
          <p:cNvPr id="17442" name="Rectangle 34"/>
          <p:cNvSpPr>
            <a:spLocks/>
          </p:cNvSpPr>
          <p:nvPr/>
        </p:nvSpPr>
        <p:spPr bwMode="auto">
          <a:xfrm>
            <a:off x="5230813" y="2667000"/>
            <a:ext cx="3632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839788" indent="-342900">
              <a:spcBef>
                <a:spcPts val="550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400">
                <a:solidFill>
                  <a:srgbClr val="333399"/>
                </a:solidFill>
                <a:cs typeface="Arial" charset="0"/>
              </a:rPr>
              <a:t>Each (open) square</a:t>
            </a:r>
          </a:p>
          <a:p>
            <a:pPr marL="839788" indent="-342900"/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7443" name="Rectangle 35"/>
          <p:cNvSpPr>
            <a:spLocks/>
          </p:cNvSpPr>
          <p:nvPr/>
        </p:nvSpPr>
        <p:spPr bwMode="auto">
          <a:xfrm>
            <a:off x="5270500" y="3556000"/>
            <a:ext cx="22256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839788" indent="-342900">
              <a:spcBef>
                <a:spcPts val="550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400">
                <a:solidFill>
                  <a:srgbClr val="333399"/>
                </a:solidFill>
                <a:cs typeface="Arial" charset="0"/>
              </a:rPr>
              <a:t>{1,2,…,9}</a:t>
            </a:r>
          </a:p>
          <a:p>
            <a:pPr marL="839788" indent="-342900"/>
            <a:endParaRPr lang="en-US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9" grpId="0" autoUpdateAnimBg="0"/>
      <p:bldP spid="17440" grpId="0" autoUpdateAnimBg="0"/>
      <p:bldP spid="17441" grpId="0" autoUpdateAnimBg="0"/>
      <p:bldP spid="17442" grpId="0" autoUpdateAnimBg="0"/>
      <p:bldP spid="1744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Cryptarithmetic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76800" cy="5257800"/>
          </a:xfrm>
          <a:ln/>
        </p:spPr>
        <p:txBody>
          <a:bodyPr rIns="132080"/>
          <a:lstStyle/>
          <a:p>
            <a:r>
              <a:rPr lang="en-US" sz="2800"/>
              <a:t>Variables (circles):</a:t>
            </a:r>
          </a:p>
          <a:p>
            <a:endParaRPr lang="en-US" sz="2800"/>
          </a:p>
          <a:p>
            <a:r>
              <a:rPr lang="en-US" sz="2800"/>
              <a:t>Domains:</a:t>
            </a:r>
          </a:p>
          <a:p>
            <a:endParaRPr lang="en-US" sz="2800"/>
          </a:p>
          <a:p>
            <a:r>
              <a:rPr lang="en-US" sz="2800"/>
              <a:t>Constraints (boxes):</a:t>
            </a:r>
          </a:p>
        </p:txBody>
      </p:sp>
      <p:pic>
        <p:nvPicPr>
          <p:cNvPr id="1434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657600"/>
            <a:ext cx="40481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1828800"/>
            <a:ext cx="17383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1238"/>
            <a:ext cx="41148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3238500"/>
            <a:ext cx="37226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5021263"/>
            <a:ext cx="3314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15000"/>
            <a:ext cx="547688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4344988"/>
            <a:ext cx="34782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The Waltz Algorithm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The Waltz algorithm is for interpreting line drawings of solid polyhedra</a:t>
            </a:r>
          </a:p>
          <a:p>
            <a:pPr>
              <a:lnSpc>
                <a:spcPct val="80000"/>
              </a:lnSpc>
            </a:pPr>
            <a:r>
              <a:rPr lang="en-US" sz="2400"/>
              <a:t>An early example of a computation posed as a CSP 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Look at all intersections</a:t>
            </a:r>
          </a:p>
          <a:p>
            <a:pPr>
              <a:lnSpc>
                <a:spcPct val="80000"/>
              </a:lnSpc>
            </a:pPr>
            <a:r>
              <a:rPr lang="en-US" sz="2400"/>
              <a:t>Adjacent intersections impose constraints on each other</a:t>
            </a:r>
          </a:p>
        </p:txBody>
      </p:sp>
      <p:pic>
        <p:nvPicPr>
          <p:cNvPr id="1843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50292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4343400" y="4722813"/>
            <a:ext cx="762000" cy="609600"/>
            <a:chOff x="0" y="0"/>
            <a:chExt cx="480" cy="384"/>
          </a:xfrm>
        </p:grpSpPr>
        <p:sp>
          <p:nvSpPr>
            <p:cNvPr id="18437" name="Line 5"/>
            <p:cNvSpPr>
              <a:spLocks noChangeShapeType="1"/>
            </p:cNvSpPr>
            <p:nvPr/>
          </p:nvSpPr>
          <p:spPr bwMode="auto">
            <a:xfrm>
              <a:off x="240" y="0"/>
              <a:ext cx="1" cy="20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>
              <a:off x="240" y="209"/>
              <a:ext cx="240" cy="14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flipH="1">
              <a:off x="0" y="209"/>
              <a:ext cx="240" cy="17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8441" name="Line 9"/>
          <p:cNvSpPr>
            <a:spLocks noChangeShapeType="1"/>
          </p:cNvSpPr>
          <p:nvPr/>
        </p:nvSpPr>
        <p:spPr bwMode="auto">
          <a:xfrm rot="10800000">
            <a:off x="2971800" y="3581400"/>
            <a:ext cx="1371600" cy="12954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rot="10800000" flipH="1">
            <a:off x="5029200" y="3886200"/>
            <a:ext cx="1066800" cy="9906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3" name="Rectangle 11"/>
          <p:cNvSpPr>
            <a:spLocks/>
          </p:cNvSpPr>
          <p:nvPr/>
        </p:nvSpPr>
        <p:spPr bwMode="auto">
          <a:xfrm>
            <a:off x="5257800" y="4845050"/>
            <a:ext cx="546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100"/>
              </a:spcBef>
            </a:pPr>
            <a:r>
              <a:rPr lang="en-US" sz="3600">
                <a:solidFill>
                  <a:schemeClr val="tx1"/>
                </a:solidFill>
                <a:cs typeface="Arial" charset="0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Waltz on Simple Scenes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10200" cy="52578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800"/>
              <a:t>Assume all objects:</a:t>
            </a:r>
          </a:p>
          <a:p>
            <a:pPr marL="782638" lvl="1">
              <a:lnSpc>
                <a:spcPct val="80000"/>
              </a:lnSpc>
            </a:pPr>
            <a:r>
              <a:rPr lang="en-US" sz="2400"/>
              <a:t>Have no shadows or cracks</a:t>
            </a:r>
          </a:p>
          <a:p>
            <a:pPr marL="782638" lvl="1">
              <a:lnSpc>
                <a:spcPct val="80000"/>
              </a:lnSpc>
            </a:pPr>
            <a:r>
              <a:rPr lang="en-US" sz="2400"/>
              <a:t>Three-faced vertices</a:t>
            </a:r>
          </a:p>
          <a:p>
            <a:pPr marL="782638" lvl="1">
              <a:lnSpc>
                <a:spcPct val="80000"/>
              </a:lnSpc>
            </a:pPr>
            <a:r>
              <a:rPr lang="en-US" sz="2400"/>
              <a:t>“General position”: no junctions change with small movements of the eye.</a:t>
            </a:r>
          </a:p>
          <a:p>
            <a:pPr>
              <a:lnSpc>
                <a:spcPct val="80000"/>
              </a:lnSpc>
            </a:pPr>
            <a:r>
              <a:rPr lang="en-US" sz="2800"/>
              <a:t>Then each line on image is one of the following:</a:t>
            </a:r>
          </a:p>
          <a:p>
            <a:pPr marL="782638" lvl="1">
              <a:lnSpc>
                <a:spcPct val="80000"/>
              </a:lnSpc>
            </a:pPr>
            <a:r>
              <a:rPr lang="en-US" sz="2400"/>
              <a:t>Boundary line (edge of an object) (</a:t>
            </a:r>
            <a:r>
              <a:rPr lang="en-US" sz="2400">
                <a:solidFill>
                  <a:srgbClr val="CC00CC"/>
                </a:solidFill>
                <a:latin typeface="Symbol" charset="2"/>
                <a:ea typeface="Symbol" charset="2"/>
                <a:cs typeface="Symbol" charset="2"/>
                <a:sym typeface="Symbol" charset="2"/>
              </a:rPr>
              <a:t>→</a:t>
            </a:r>
            <a:r>
              <a:rPr lang="en-US" sz="2400"/>
              <a:t>) with right hand of arrow denoting “solid” and left hand denoting “space”</a:t>
            </a:r>
          </a:p>
          <a:p>
            <a:pPr marL="782638" lvl="1">
              <a:lnSpc>
                <a:spcPct val="80000"/>
              </a:lnSpc>
            </a:pPr>
            <a:r>
              <a:rPr lang="en-US" sz="2400"/>
              <a:t>Interior convex edge (</a:t>
            </a:r>
            <a:r>
              <a:rPr lang="en-US" sz="2400">
                <a:solidFill>
                  <a:srgbClr val="CC00CC"/>
                </a:solidFill>
              </a:rPr>
              <a:t>+</a:t>
            </a:r>
            <a:r>
              <a:rPr lang="en-US" sz="2400"/>
              <a:t>)</a:t>
            </a:r>
          </a:p>
          <a:p>
            <a:pPr marL="782638" lvl="1">
              <a:lnSpc>
                <a:spcPct val="80000"/>
              </a:lnSpc>
            </a:pPr>
            <a:r>
              <a:rPr lang="en-US" sz="2400"/>
              <a:t>Interior concave edge (</a:t>
            </a:r>
            <a:r>
              <a:rPr lang="en-US" sz="2400">
                <a:solidFill>
                  <a:srgbClr val="CC00CC"/>
                </a:solidFill>
              </a:rPr>
              <a:t>-</a:t>
            </a:r>
            <a:r>
              <a:rPr lang="en-US" sz="2400"/>
              <a:t>)</a:t>
            </a:r>
          </a:p>
        </p:txBody>
      </p:sp>
      <p:pic>
        <p:nvPicPr>
          <p:cNvPr id="1946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23"/>
          <a:stretch>
            <a:fillRect/>
          </a:stretch>
        </p:blipFill>
        <p:spPr bwMode="auto">
          <a:xfrm>
            <a:off x="5791200" y="2362200"/>
            <a:ext cx="28956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Legal Junctions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49149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200"/>
              <a:t>Only certain junctions are physically possible</a:t>
            </a:r>
          </a:p>
          <a:p>
            <a:pPr>
              <a:lnSpc>
                <a:spcPct val="80000"/>
              </a:lnSpc>
            </a:pPr>
            <a:r>
              <a:rPr lang="en-US" sz="2200"/>
              <a:t>How can we formulate a CSP to label an image?</a:t>
            </a:r>
          </a:p>
          <a:p>
            <a:pPr>
              <a:lnSpc>
                <a:spcPct val="80000"/>
              </a:lnSpc>
            </a:pPr>
            <a:r>
              <a:rPr lang="en-US" sz="2200"/>
              <a:t>Variables: vertices</a:t>
            </a:r>
          </a:p>
          <a:p>
            <a:pPr>
              <a:lnSpc>
                <a:spcPct val="80000"/>
              </a:lnSpc>
            </a:pPr>
            <a:r>
              <a:rPr lang="en-US" sz="2200"/>
              <a:t>Domains: junction labels</a:t>
            </a:r>
          </a:p>
          <a:p>
            <a:pPr>
              <a:lnSpc>
                <a:spcPct val="80000"/>
              </a:lnSpc>
            </a:pPr>
            <a:r>
              <a:rPr lang="en-US" sz="2200"/>
              <a:t>Constraints: both ends of a line should have the same label</a:t>
            </a:r>
          </a:p>
        </p:txBody>
      </p:sp>
      <p:pic>
        <p:nvPicPr>
          <p:cNvPr id="2048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68450"/>
            <a:ext cx="3505200" cy="292735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23"/>
          <a:stretch>
            <a:fillRect/>
          </a:stretch>
        </p:blipFill>
        <p:spPr bwMode="auto">
          <a:xfrm>
            <a:off x="609600" y="4419600"/>
            <a:ext cx="28956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4267200" y="4864100"/>
            <a:ext cx="304800" cy="330200"/>
            <a:chOff x="0" y="0"/>
            <a:chExt cx="192" cy="208"/>
          </a:xfrm>
        </p:grpSpPr>
        <p:sp>
          <p:nvSpPr>
            <p:cNvPr id="20486" name="Oval 6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487" name="Rectangle 7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x</a:t>
              </a:r>
            </a:p>
          </p:txBody>
        </p:sp>
      </p:grpSp>
      <p:sp>
        <p:nvSpPr>
          <p:cNvPr id="20489" name="Line 9"/>
          <p:cNvSpPr>
            <a:spLocks noChangeShapeType="1"/>
          </p:cNvSpPr>
          <p:nvPr/>
        </p:nvSpPr>
        <p:spPr bwMode="auto">
          <a:xfrm rot="10800000" flipH="1">
            <a:off x="3352800" y="5029200"/>
            <a:ext cx="762000" cy="762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rot="10800000" flipH="1">
            <a:off x="3429000" y="5867400"/>
            <a:ext cx="685800" cy="762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0493" name="Group 13"/>
          <p:cNvGrpSpPr>
            <a:grpSpLocks/>
          </p:cNvGrpSpPr>
          <p:nvPr/>
        </p:nvGrpSpPr>
        <p:grpSpPr bwMode="auto">
          <a:xfrm>
            <a:off x="4267200" y="5702300"/>
            <a:ext cx="304800" cy="330200"/>
            <a:chOff x="0" y="0"/>
            <a:chExt cx="192" cy="208"/>
          </a:xfrm>
        </p:grpSpPr>
        <p:sp>
          <p:nvSpPr>
            <p:cNvPr id="20491" name="Oval 11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492" name="Rectangle 12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y</a:t>
              </a:r>
            </a:p>
          </p:txBody>
        </p:sp>
      </p:grpSp>
      <p:sp>
        <p:nvSpPr>
          <p:cNvPr id="20494" name="AutoShape 14"/>
          <p:cNvSpPr>
            <a:spLocks noChangeShapeType="1"/>
          </p:cNvSpPr>
          <p:nvPr/>
        </p:nvSpPr>
        <p:spPr bwMode="auto">
          <a:xfrm>
            <a:off x="4419600" y="5029200"/>
            <a:ext cx="0" cy="838200"/>
          </a:xfrm>
          <a:prstGeom prst="straightConnector1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Rectangle 15"/>
          <p:cNvSpPr>
            <a:spLocks/>
          </p:cNvSpPr>
          <p:nvPr/>
        </p:nvSpPr>
        <p:spPr bwMode="auto">
          <a:xfrm>
            <a:off x="4495800" y="5334000"/>
            <a:ext cx="927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(x,y) in</a:t>
            </a:r>
          </a:p>
        </p:txBody>
      </p:sp>
      <p:grpSp>
        <p:nvGrpSpPr>
          <p:cNvPr id="20498" name="Group 18"/>
          <p:cNvGrpSpPr>
            <a:grpSpLocks/>
          </p:cNvGrpSpPr>
          <p:nvPr/>
        </p:nvGrpSpPr>
        <p:grpSpPr bwMode="auto">
          <a:xfrm>
            <a:off x="5354638" y="4684713"/>
            <a:ext cx="1143000" cy="1600200"/>
            <a:chOff x="0" y="0"/>
            <a:chExt cx="720" cy="1007"/>
          </a:xfrm>
        </p:grpSpPr>
        <p:pic>
          <p:nvPicPr>
            <p:cNvPr id="20496" name="Picture 1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486" r="75291" b="313"/>
            <a:stretch>
              <a:fillRect/>
            </a:stretch>
          </p:blipFill>
          <p:spPr bwMode="auto">
            <a:xfrm rot="2639999">
              <a:off x="89" y="117"/>
              <a:ext cx="522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17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263" b="88214"/>
            <a:stretch>
              <a:fillRect/>
            </a:stretch>
          </p:blipFill>
          <p:spPr bwMode="auto">
            <a:xfrm rot="-4440000">
              <a:off x="298" y="624"/>
              <a:ext cx="4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01" name="Group 21"/>
          <p:cNvGrpSpPr>
            <a:grpSpLocks/>
          </p:cNvGrpSpPr>
          <p:nvPr/>
        </p:nvGrpSpPr>
        <p:grpSpPr bwMode="auto">
          <a:xfrm>
            <a:off x="6421438" y="4684713"/>
            <a:ext cx="1143000" cy="1611312"/>
            <a:chOff x="0" y="0"/>
            <a:chExt cx="720" cy="1015"/>
          </a:xfrm>
        </p:grpSpPr>
        <p:pic>
          <p:nvPicPr>
            <p:cNvPr id="20499" name="Picture 19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486" r="75291" b="313"/>
            <a:stretch>
              <a:fillRect/>
            </a:stretch>
          </p:blipFill>
          <p:spPr bwMode="auto">
            <a:xfrm rot="2639999">
              <a:off x="89" y="117"/>
              <a:ext cx="522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2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0" t="14030" r="52310" b="71822"/>
            <a:stretch>
              <a:fillRect/>
            </a:stretch>
          </p:blipFill>
          <p:spPr bwMode="auto">
            <a:xfrm rot="-4440000">
              <a:off x="275" y="60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2" name="Freeform 22"/>
          <p:cNvSpPr>
            <a:spLocks/>
          </p:cNvSpPr>
          <p:nvPr/>
        </p:nvSpPr>
        <p:spPr bwMode="auto">
          <a:xfrm>
            <a:off x="5410200" y="4800600"/>
            <a:ext cx="228600" cy="15240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 rot="10800000">
            <a:off x="8610600" y="4800600"/>
            <a:ext cx="228600" cy="15240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04" name="Rectangle 24"/>
          <p:cNvSpPr>
            <a:spLocks/>
          </p:cNvSpPr>
          <p:nvPr/>
        </p:nvSpPr>
        <p:spPr bwMode="auto">
          <a:xfrm>
            <a:off x="6400800" y="5410200"/>
            <a:ext cx="3175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750"/>
              </a:spcBef>
            </a:pPr>
            <a:r>
              <a:rPr lang="en-US" sz="4800">
                <a:solidFill>
                  <a:schemeClr val="tx1"/>
                </a:solidFill>
                <a:cs typeface="Arial" charset="0"/>
              </a:rPr>
              <a:t>,</a:t>
            </a:r>
          </a:p>
        </p:txBody>
      </p:sp>
      <p:sp>
        <p:nvSpPr>
          <p:cNvPr id="20505" name="Rectangle 25"/>
          <p:cNvSpPr>
            <a:spLocks/>
          </p:cNvSpPr>
          <p:nvPr/>
        </p:nvSpPr>
        <p:spPr bwMode="auto">
          <a:xfrm>
            <a:off x="7467600" y="5410200"/>
            <a:ext cx="1155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750"/>
              </a:spcBef>
            </a:pPr>
            <a:r>
              <a:rPr lang="en-US" sz="4800">
                <a:solidFill>
                  <a:schemeClr val="tx1"/>
                </a:solidFill>
                <a:cs typeface="Arial" charset="0"/>
              </a:rPr>
              <a:t>, …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4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5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6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7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8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9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1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11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  <p:bldP spid="20489" grpId="0" animBg="1"/>
      <p:bldP spid="20490" grpId="0" animBg="1"/>
      <p:bldP spid="20494" grpId="0" animBg="1"/>
      <p:bldP spid="20495" grpId="0" autoUpdateAnimBg="0"/>
      <p:bldP spid="20502" grpId="0" animBg="1"/>
      <p:bldP spid="20503" grpId="0" animBg="1"/>
      <p:bldP spid="20504" grpId="0" autoUpdateAnimBg="0"/>
      <p:bldP spid="2050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Varieties of CSPs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400" dirty="0"/>
              <a:t>Discrete Variables</a:t>
            </a:r>
          </a:p>
          <a:p>
            <a:pPr marL="782638" lvl="1">
              <a:lnSpc>
                <a:spcPct val="90000"/>
              </a:lnSpc>
            </a:pPr>
            <a:r>
              <a:rPr lang="en-US" sz="2000" dirty="0"/>
              <a:t>Finite domains</a:t>
            </a:r>
          </a:p>
          <a:p>
            <a:pPr marL="1182688" lvl="2">
              <a:lnSpc>
                <a:spcPct val="90000"/>
              </a:lnSpc>
            </a:pPr>
            <a:r>
              <a:rPr lang="en-US" sz="1800" dirty="0"/>
              <a:t>Size </a:t>
            </a:r>
            <a:r>
              <a:rPr lang="en-US" sz="2000" dirty="0"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  <a:r>
              <a:rPr lang="en-US" sz="1800" dirty="0"/>
              <a:t> means </a:t>
            </a:r>
            <a:r>
              <a:rPr lang="en-US" sz="2000" dirty="0"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 dirty="0" err="1"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  <a:r>
              <a:rPr lang="en-US" sz="2000" baseline="30000" dirty="0" err="1">
                <a:latin typeface="Times New Roman Italic" charset="0"/>
                <a:cs typeface="Times New Roman Italic" charset="0"/>
                <a:sym typeface="Times New Roman Italic" charset="0"/>
              </a:rPr>
              <a:t>n</a:t>
            </a:r>
            <a:r>
              <a:rPr lang="en-US" sz="2000" dirty="0">
                <a:latin typeface="Times New Roman" charset="0"/>
                <a:cs typeface="Times New Roman" charset="0"/>
                <a:sym typeface="Times New Roman" charset="0"/>
              </a:rPr>
              <a:t>)</a:t>
            </a:r>
            <a:r>
              <a:rPr lang="en-US" sz="1800" dirty="0"/>
              <a:t> complete assignments</a:t>
            </a:r>
          </a:p>
          <a:p>
            <a:pPr marL="1182688" lvl="2">
              <a:lnSpc>
                <a:spcPct val="90000"/>
              </a:lnSpc>
            </a:pPr>
            <a:r>
              <a:rPr lang="en-US" sz="1800" dirty="0"/>
              <a:t>E.g., Boolean CSPs, including Boolean </a:t>
            </a:r>
            <a:r>
              <a:rPr lang="en-US" sz="1800" dirty="0" err="1"/>
              <a:t>satisfiability</a:t>
            </a:r>
            <a:r>
              <a:rPr lang="en-US" sz="1800" dirty="0"/>
              <a:t> (NP-complete)</a:t>
            </a:r>
          </a:p>
          <a:p>
            <a:pPr marL="782638" lvl="1">
              <a:lnSpc>
                <a:spcPct val="90000"/>
              </a:lnSpc>
            </a:pPr>
            <a:r>
              <a:rPr lang="en-US" sz="2000" dirty="0"/>
              <a:t>Infinite domains (integers, strings, etc.)</a:t>
            </a:r>
          </a:p>
          <a:p>
            <a:pPr marL="1182688" lvl="2">
              <a:lnSpc>
                <a:spcPct val="90000"/>
              </a:lnSpc>
            </a:pPr>
            <a:r>
              <a:rPr lang="en-US" sz="1800" dirty="0"/>
              <a:t>E.g., job scheduling, variables are start/end times for each job</a:t>
            </a:r>
          </a:p>
          <a:p>
            <a:pPr marL="1182688" lvl="2">
              <a:lnSpc>
                <a:spcPct val="90000"/>
              </a:lnSpc>
            </a:pPr>
            <a:r>
              <a:rPr lang="en-US" sz="1800" dirty="0"/>
              <a:t>Linear constraints solvable, nonlinear </a:t>
            </a:r>
            <a:r>
              <a:rPr lang="en-US" sz="1800" dirty="0" err="1"/>
              <a:t>undecidable</a:t>
            </a:r>
            <a:endParaRPr lang="en-US" sz="18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Continuous variables</a:t>
            </a:r>
          </a:p>
          <a:p>
            <a:pPr marL="782638" lvl="1">
              <a:lnSpc>
                <a:spcPct val="90000"/>
              </a:lnSpc>
            </a:pPr>
            <a:r>
              <a:rPr lang="en-US" sz="2000" dirty="0"/>
              <a:t>E.g., start/end times for Hubble Telescope observations</a:t>
            </a:r>
          </a:p>
          <a:p>
            <a:pPr marL="782638" lvl="1">
              <a:lnSpc>
                <a:spcPct val="90000"/>
              </a:lnSpc>
            </a:pPr>
            <a:r>
              <a:rPr lang="en-US" sz="2000" dirty="0"/>
              <a:t>Linear constraints solvable in polynomial time by LP </a:t>
            </a:r>
            <a:r>
              <a:rPr lang="en-US" sz="2000" dirty="0" smtClean="0"/>
              <a:t>methods</a:t>
            </a: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dirty="0"/>
              <a:t>Recap: </a:t>
            </a:r>
            <a:r>
              <a:rPr lang="en-US" dirty="0" smtClean="0"/>
              <a:t>Search Problem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 marL="433388">
              <a:lnSpc>
                <a:spcPct val="90000"/>
              </a:lnSpc>
            </a:pPr>
            <a:r>
              <a:rPr lang="en-US" dirty="0" smtClean="0"/>
              <a:t>States </a:t>
            </a:r>
          </a:p>
          <a:p>
            <a:pPr marL="782638" lvl="1">
              <a:lnSpc>
                <a:spcPct val="90000"/>
              </a:lnSpc>
            </a:pPr>
            <a:r>
              <a:rPr lang="en-US" dirty="0" smtClean="0"/>
              <a:t>configurations </a:t>
            </a:r>
            <a:r>
              <a:rPr lang="en-US" dirty="0"/>
              <a:t>of the </a:t>
            </a:r>
            <a:r>
              <a:rPr lang="en-US" dirty="0" smtClean="0"/>
              <a:t>world</a:t>
            </a:r>
            <a:endParaRPr lang="en-US" dirty="0"/>
          </a:p>
          <a:p>
            <a:pPr marL="433388">
              <a:lnSpc>
                <a:spcPct val="90000"/>
              </a:lnSpc>
            </a:pPr>
            <a:r>
              <a:rPr lang="en-US" dirty="0"/>
              <a:t>Successor function: </a:t>
            </a:r>
            <a:endParaRPr lang="en-US" dirty="0" smtClean="0"/>
          </a:p>
          <a:p>
            <a:pPr marL="782638" lvl="1">
              <a:lnSpc>
                <a:spcPct val="90000"/>
              </a:lnSpc>
            </a:pPr>
            <a:r>
              <a:rPr lang="en-US" dirty="0" smtClean="0"/>
              <a:t>function </a:t>
            </a:r>
            <a:r>
              <a:rPr lang="en-US" dirty="0"/>
              <a:t>from states </a:t>
            </a:r>
            <a:r>
              <a:rPr lang="en-US" dirty="0" smtClean="0"/>
              <a:t>to lists </a:t>
            </a:r>
            <a:r>
              <a:rPr lang="en-US" dirty="0"/>
              <a:t>of </a:t>
            </a:r>
            <a:r>
              <a:rPr lang="en-US" dirty="0" smtClean="0"/>
              <a:t>triples</a:t>
            </a:r>
          </a:p>
          <a:p>
            <a:pPr marL="954088" lvl="2" indent="0">
              <a:lnSpc>
                <a:spcPct val="90000"/>
              </a:lnSpc>
              <a:buNone/>
            </a:pPr>
            <a:r>
              <a:rPr lang="en-US" dirty="0" smtClean="0"/>
              <a:t>(state</a:t>
            </a:r>
            <a:r>
              <a:rPr lang="en-US" dirty="0"/>
              <a:t>, action, </a:t>
            </a:r>
            <a:r>
              <a:rPr lang="en-US" dirty="0" smtClean="0"/>
              <a:t>cost)</a:t>
            </a:r>
          </a:p>
          <a:p>
            <a:pPr marL="433388">
              <a:lnSpc>
                <a:spcPct val="90000"/>
              </a:lnSpc>
            </a:pPr>
            <a:r>
              <a:rPr lang="en-US" dirty="0" smtClean="0"/>
              <a:t>Start state</a:t>
            </a:r>
          </a:p>
          <a:p>
            <a:pPr marL="433388">
              <a:lnSpc>
                <a:spcPct val="90000"/>
              </a:lnSpc>
            </a:pPr>
            <a:r>
              <a:rPr lang="en-US" dirty="0" smtClean="0"/>
              <a:t>Goal </a:t>
            </a:r>
            <a:r>
              <a:rPr lang="en-US" dirty="0"/>
              <a:t>test</a:t>
            </a:r>
          </a:p>
          <a:p>
            <a:pPr marL="782638" lvl="1">
              <a:lnSpc>
                <a:spcPct val="90000"/>
              </a:lnSpc>
            </a:pPr>
            <a:endParaRPr lang="en-US" sz="1200" dirty="0"/>
          </a:p>
          <a:p>
            <a:pPr marL="782638" lvl="1">
              <a:lnSpc>
                <a:spcPct val="9000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62240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Varieties of Constraints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397000"/>
            <a:ext cx="8305800" cy="52578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000"/>
              <a:t>Varieties of Constraints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Unary constraints involve a single variable (equiv. to shrinking domains):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2000"/>
              <a:t>	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2000"/>
          </a:p>
          <a:p>
            <a:pPr marL="782638" lvl="1">
              <a:lnSpc>
                <a:spcPct val="80000"/>
              </a:lnSpc>
            </a:pPr>
            <a:r>
              <a:rPr lang="en-US" sz="1800"/>
              <a:t>Binary constraints involve pairs of variables: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 marL="782638" lvl="1">
              <a:lnSpc>
                <a:spcPct val="80000"/>
              </a:lnSpc>
            </a:pPr>
            <a:r>
              <a:rPr lang="en-US" sz="1800"/>
              <a:t>Higher-order constraints involve 3 or more variables:</a:t>
            </a:r>
          </a:p>
          <a:p>
            <a:pPr marL="782638" lvl="1">
              <a:lnSpc>
                <a:spcPct val="80000"/>
              </a:lnSpc>
              <a:buFont typeface="Wingdings" charset="2"/>
              <a:buNone/>
            </a:pPr>
            <a:r>
              <a:rPr lang="en-US" sz="1800"/>
              <a:t>	   e.g., cryptarithmetic column constraints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Preferences (soft constraints):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E.g., red is better than green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Often representable by a cost for each variable assignment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Gives constrained optimization problems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(We’ll ignore these until we get to Bayes’ nets)</a:t>
            </a:r>
          </a:p>
          <a:p>
            <a:pPr marL="782638" lvl="1">
              <a:lnSpc>
                <a:spcPct val="80000"/>
              </a:lnSpc>
            </a:pPr>
            <a:endParaRPr lang="en-US" sz="1800"/>
          </a:p>
          <a:p>
            <a:pPr marL="782638" lvl="1">
              <a:lnSpc>
                <a:spcPct val="80000"/>
              </a:lnSpc>
              <a:buFont typeface="Wingdings" charset="2"/>
              <a:buNone/>
            </a:pPr>
            <a:r>
              <a:rPr lang="en-US" sz="1800"/>
              <a:t> </a:t>
            </a:r>
          </a:p>
        </p:txBody>
      </p:sp>
      <p:pic>
        <p:nvPicPr>
          <p:cNvPr id="22532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2298700"/>
            <a:ext cx="1651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62300"/>
            <a:ext cx="14462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Real-World CSPs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52578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400" dirty="0"/>
              <a:t>Assignment problems: e.g., who teaches what class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Timetabling problems: e.g., which class is offered when and where?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Hardware </a:t>
            </a:r>
            <a:r>
              <a:rPr lang="en-US" sz="2400" dirty="0" smtClean="0"/>
              <a:t>configuration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Gate assignment in airports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Transportation scheduling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Factory scheduling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Fault </a:t>
            </a:r>
            <a:r>
              <a:rPr lang="en-US" sz="2400" dirty="0"/>
              <a:t>diagnosis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… lots more!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Many real-world problems involve </a:t>
            </a:r>
            <a:r>
              <a:rPr lang="en-US" sz="2400" dirty="0" smtClean="0"/>
              <a:t>		                real-valued </a:t>
            </a:r>
            <a:r>
              <a:rPr lang="en-US" sz="2400" dirty="0"/>
              <a:t>variables…</a:t>
            </a:r>
          </a:p>
        </p:txBody>
      </p:sp>
      <p:pic>
        <p:nvPicPr>
          <p:cNvPr id="88066" name="Picture 2" descr="http://topnews.net.nz/images/Space-Shuttle-Discov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393112"/>
            <a:ext cx="3143250" cy="2188414"/>
          </a:xfrm>
          <a:prstGeom prst="rect">
            <a:avLst/>
          </a:prstGeom>
          <a:noFill/>
        </p:spPr>
      </p:pic>
      <p:pic>
        <p:nvPicPr>
          <p:cNvPr id="88068" name="Picture 4" descr="http://galaxywire.net/wp-content/uploads/2009/05/shuttle-tile-inst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724400"/>
            <a:ext cx="2600349" cy="195262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Standard Search Formulation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8153400" cy="20320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700" dirty="0"/>
              <a:t>Standard search formulation of CSPs (incremental)</a:t>
            </a:r>
          </a:p>
          <a:p>
            <a:pPr>
              <a:lnSpc>
                <a:spcPct val="80000"/>
              </a:lnSpc>
            </a:pPr>
            <a:endParaRPr lang="en-US" sz="2700" dirty="0"/>
          </a:p>
          <a:p>
            <a:pPr>
              <a:lnSpc>
                <a:spcPct val="80000"/>
              </a:lnSpc>
            </a:pPr>
            <a:r>
              <a:rPr lang="en-US" sz="2700" dirty="0" smtClean="0"/>
              <a:t>Start </a:t>
            </a:r>
            <a:r>
              <a:rPr lang="en-US" sz="2700" dirty="0"/>
              <a:t>with </a:t>
            </a:r>
            <a:r>
              <a:rPr lang="en-US" sz="2700" dirty="0" smtClean="0"/>
              <a:t>straightforward approach</a:t>
            </a:r>
            <a:r>
              <a:rPr lang="en-US" sz="2700" dirty="0"/>
              <a:t>, then </a:t>
            </a:r>
            <a:r>
              <a:rPr lang="en-US" sz="2700" dirty="0" smtClean="0"/>
              <a:t>improve</a:t>
            </a:r>
            <a:endParaRPr lang="en-US" sz="2700" dirty="0"/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423862" y="3746500"/>
            <a:ext cx="8415337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700" dirty="0">
                <a:solidFill>
                  <a:srgbClr val="333399"/>
                </a:solidFill>
                <a:cs typeface="Arial" charset="0"/>
              </a:rPr>
              <a:t>States are defined by the values assigned so far</a:t>
            </a:r>
          </a:p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300" dirty="0">
                <a:solidFill>
                  <a:schemeClr val="tx1"/>
                </a:solidFill>
                <a:cs typeface="Arial" charset="0"/>
              </a:rPr>
              <a:t>Initial state: the empty assignment, {}</a:t>
            </a:r>
          </a:p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300" dirty="0">
                <a:solidFill>
                  <a:schemeClr val="tx1"/>
                </a:solidFill>
                <a:cs typeface="Arial" charset="0"/>
              </a:rPr>
              <a:t>Successor function: assign a value to an unassigned variable</a:t>
            </a:r>
          </a:p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300" dirty="0">
                <a:solidFill>
                  <a:schemeClr val="tx1"/>
                </a:solidFill>
                <a:cs typeface="Arial" charset="0"/>
              </a:rPr>
              <a:t>Goal test: the current assignment is complete and satisfies all constraints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Search Methods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/>
              <a:t>What does BFS do?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What does DFS do?</a:t>
            </a:r>
          </a:p>
        </p:txBody>
      </p:sp>
      <p:pic>
        <p:nvPicPr>
          <p:cNvPr id="2560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0863"/>
            <a:ext cx="33274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pPr marL="0">
              <a:lnSpc>
                <a:spcPct val="90000"/>
              </a:lnSpc>
            </a:pPr>
            <a:r>
              <a:rPr lang="en-US" sz="3200">
                <a:solidFill>
                  <a:srgbClr val="333399"/>
                </a:solidFill>
              </a:rPr>
              <a:t>DFS, and BFS would be much worse!</a:t>
            </a:r>
          </a:p>
        </p:txBody>
      </p:sp>
      <p:pic>
        <p:nvPicPr>
          <p:cNvPr id="26627" name="9d-2.mov" descr="cse473au11-csps.ppt_media/9d-2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93800"/>
            <a:ext cx="56769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66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662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66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7"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447800"/>
          </a:xfrm>
          <a:ln/>
        </p:spPr>
        <p:txBody>
          <a:bodyPr rIns="132080"/>
          <a:lstStyle/>
          <a:p>
            <a:r>
              <a:rPr lang="en-US"/>
              <a:t>Backtracking Search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71800"/>
            <a:ext cx="8229600" cy="3822700"/>
          </a:xfrm>
          <a:ln/>
        </p:spPr>
        <p:txBody>
          <a:bodyPr rIns="132080"/>
          <a:lstStyle/>
          <a:p>
            <a:pPr marL="782638" lvl="1"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n-US" sz="2000"/>
              <a:t>Idea 2: Only allow legal assignments at each point</a:t>
            </a:r>
          </a:p>
          <a:p>
            <a:pPr marL="782638" lvl="1">
              <a:lnSpc>
                <a:spcPct val="80000"/>
              </a:lnSpc>
              <a:spcBef>
                <a:spcPts val="1500"/>
              </a:spcBef>
            </a:pPr>
            <a:r>
              <a:rPr lang="en-US" sz="1800"/>
              <a:t>I.e. consider only values which do not conflict previous assignments</a:t>
            </a:r>
          </a:p>
          <a:p>
            <a:pPr marL="782638" lvl="1">
              <a:lnSpc>
                <a:spcPct val="80000"/>
              </a:lnSpc>
              <a:spcBef>
                <a:spcPts val="1500"/>
              </a:spcBef>
            </a:pPr>
            <a:r>
              <a:rPr lang="en-US" sz="1800"/>
              <a:t>Might have to do some computation to figure out whether a value is ok</a:t>
            </a:r>
          </a:p>
          <a:p>
            <a:pPr marL="782638" lvl="1">
              <a:lnSpc>
                <a:spcPct val="80000"/>
              </a:lnSpc>
              <a:spcBef>
                <a:spcPts val="1500"/>
              </a:spcBef>
            </a:pPr>
            <a:r>
              <a:rPr lang="en-US" sz="1800"/>
              <a:t>“Incremental goal test”</a:t>
            </a:r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n-US" sz="2000"/>
              <a:t>Depth-first search for CSPs with these two improvements is called </a:t>
            </a:r>
            <a:r>
              <a:rPr lang="en-US" sz="2000">
                <a:latin typeface="Arial Italic" charset="0"/>
                <a:cs typeface="Arial Italic" charset="0"/>
                <a:sym typeface="Arial Italic" charset="0"/>
              </a:rPr>
              <a:t>backtracking search </a:t>
            </a:r>
            <a:r>
              <a:rPr lang="en-US" sz="2000"/>
              <a:t>(useless name, really)</a:t>
            </a:r>
            <a:endParaRPr lang="en-US"/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n-US" sz="2000"/>
              <a:t>Backtracking search is the basic uninformed algorithm for CSPs</a:t>
            </a:r>
            <a:endParaRPr lang="en-US"/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n-US" sz="2000"/>
              <a:t>Can solve n-queens for n </a:t>
            </a:r>
            <a:r>
              <a:rPr lang="en-US" sz="2000">
                <a:latin typeface="Symbol" charset="2"/>
                <a:ea typeface="Symbol" charset="2"/>
                <a:cs typeface="Symbol" charset="2"/>
                <a:sym typeface="Symbol" charset="2"/>
              </a:rPr>
              <a:t>≈</a:t>
            </a:r>
            <a:r>
              <a:rPr lang="en-US" sz="2000"/>
              <a:t> 25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520700" y="1346200"/>
            <a:ext cx="7897813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lnSpc>
                <a:spcPct val="80000"/>
              </a:lnSpc>
              <a:spcBef>
                <a:spcPts val="1500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rgbClr val="333399"/>
                </a:solidFill>
                <a:cs typeface="Arial" charset="0"/>
              </a:rPr>
              <a:t>Idea 1: Only consider a single variable at each point</a:t>
            </a:r>
          </a:p>
          <a:p>
            <a:pPr marL="782638" lvl="1" indent="-285750">
              <a:lnSpc>
                <a:spcPct val="8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>
                <a:solidFill>
                  <a:schemeClr val="tx1"/>
                </a:solidFill>
                <a:cs typeface="Arial" charset="0"/>
              </a:rPr>
              <a:t>Variable assignments are commutative, so fix ordering</a:t>
            </a:r>
          </a:p>
          <a:p>
            <a:pPr marL="782638" lvl="1" indent="-285750">
              <a:lnSpc>
                <a:spcPct val="8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>
                <a:solidFill>
                  <a:schemeClr val="tx1"/>
                </a:solidFill>
                <a:cs typeface="Arial" charset="0"/>
              </a:rPr>
              <a:t>I.e., [WA = red then NT = green] same as [NT = green then WA = red]</a:t>
            </a:r>
          </a:p>
          <a:p>
            <a:pPr marL="782638" lvl="1" indent="-285750">
              <a:lnSpc>
                <a:spcPct val="8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>
                <a:solidFill>
                  <a:schemeClr val="tx1"/>
                </a:solidFill>
                <a:cs typeface="Arial" charset="0"/>
              </a:rPr>
              <a:t>Only need to consider assignments to a single variable at each step</a:t>
            </a:r>
          </a:p>
          <a:p>
            <a:pPr marL="782638" lvl="1" indent="-285750">
              <a:lnSpc>
                <a:spcPct val="8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>
                <a:solidFill>
                  <a:schemeClr val="tx1"/>
                </a:solidFill>
                <a:cs typeface="Arial" charset="0"/>
              </a:rPr>
              <a:t>How many leaves are there?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Backtracking Search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61038"/>
            <a:ext cx="8229600" cy="1096962"/>
          </a:xfrm>
          <a:ln/>
        </p:spPr>
        <p:txBody>
          <a:bodyPr rIns="132080"/>
          <a:lstStyle/>
          <a:p>
            <a:r>
              <a:rPr lang="en-US" sz="2400"/>
              <a:t>What are the choice points?</a:t>
            </a:r>
          </a:p>
        </p:txBody>
      </p:sp>
      <p:pic>
        <p:nvPicPr>
          <p:cNvPr id="2867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2588"/>
            <a:ext cx="784860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Backtracking Example</a:t>
            </a:r>
          </a:p>
        </p:txBody>
      </p:sp>
      <p:pic>
        <p:nvPicPr>
          <p:cNvPr id="29699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4963"/>
            <a:ext cx="116522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1600200"/>
            <a:ext cx="388461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1601788"/>
            <a:ext cx="4564062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25"/>
            <a:ext cx="54324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Backtracking</a:t>
            </a:r>
          </a:p>
        </p:txBody>
      </p:sp>
      <p:pic>
        <p:nvPicPr>
          <p:cNvPr id="30723" name="9b-1.mov" descr="cse473au11-csps.ppt_media/9b-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155700"/>
            <a:ext cx="5694363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072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7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257300"/>
            <a:ext cx="1943100" cy="1600200"/>
          </a:xfrm>
          <a:ln/>
        </p:spPr>
        <p:txBody>
          <a:bodyPr rIns="132080"/>
          <a:lstStyle/>
          <a:p>
            <a:r>
              <a:rPr lang="en-US"/>
              <a:t>Are we done?</a:t>
            </a:r>
          </a:p>
        </p:txBody>
      </p:sp>
      <p:pic>
        <p:nvPicPr>
          <p:cNvPr id="31747" name="27b-1.mov" descr="cse473au11-csps.ppt_media/27b-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38100"/>
            <a:ext cx="65024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7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174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7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33CC"/>
                </a:solidFill>
              </a:rPr>
              <a:t>General Tree Search Paradigm</a:t>
            </a:r>
            <a:endParaRPr lang="en-US" sz="3200" smtClean="0">
              <a:solidFill>
                <a:srgbClr val="0033CC"/>
              </a:solidFill>
            </a:endParaRP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55063" y="6553200"/>
            <a:ext cx="312737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5B9CD2-4219-4D88-85C9-AB03AA64E4D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62000" y="1371600"/>
            <a:ext cx="7137400" cy="3416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function tree-search(root-node)</a:t>
            </a:r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   fringe  </a:t>
            </a:r>
            <a:r>
              <a:rPr lang="en-US">
                <a:solidFill>
                  <a:srgbClr val="0033CC"/>
                </a:solidFill>
                <a:sym typeface="Wingdings" pitchFamily="2" charset="2"/>
              </a:rPr>
              <a:t>successors</a:t>
            </a:r>
            <a:r>
              <a:rPr lang="en-US">
                <a:sym typeface="Wingdings" pitchFamily="2" charset="2"/>
              </a:rPr>
              <a:t>(root-node)</a:t>
            </a:r>
          </a:p>
          <a:p>
            <a:r>
              <a:rPr lang="en-US">
                <a:sym typeface="Wingdings" pitchFamily="2" charset="2"/>
              </a:rPr>
              <a:t>   while ( </a:t>
            </a:r>
            <a:r>
              <a:rPr lang="en-US">
                <a:solidFill>
                  <a:srgbClr val="0033CC"/>
                </a:solidFill>
                <a:sym typeface="Wingdings" pitchFamily="2" charset="2"/>
              </a:rPr>
              <a:t>notempty</a:t>
            </a:r>
            <a:r>
              <a:rPr lang="en-US">
                <a:sym typeface="Wingdings" pitchFamily="2" charset="2"/>
              </a:rPr>
              <a:t>(fringe) )</a:t>
            </a:r>
          </a:p>
          <a:p>
            <a:r>
              <a:rPr lang="en-US">
                <a:sym typeface="Wingdings" pitchFamily="2" charset="2"/>
              </a:rPr>
              <a:t>          {node  </a:t>
            </a:r>
            <a:r>
              <a:rPr lang="en-US">
                <a:solidFill>
                  <a:srgbClr val="0033CC"/>
                </a:solidFill>
                <a:sym typeface="Wingdings" pitchFamily="2" charset="2"/>
              </a:rPr>
              <a:t>remove-first</a:t>
            </a:r>
            <a:r>
              <a:rPr lang="en-US">
                <a:sym typeface="Wingdings" pitchFamily="2" charset="2"/>
              </a:rPr>
              <a:t>(fringe)</a:t>
            </a:r>
          </a:p>
          <a:p>
            <a:r>
              <a:rPr lang="en-US">
                <a:sym typeface="Wingdings" pitchFamily="2" charset="2"/>
              </a:rPr>
              <a:t>	state  </a:t>
            </a:r>
            <a:r>
              <a:rPr lang="en-US">
                <a:solidFill>
                  <a:srgbClr val="0033CC"/>
                </a:solidFill>
                <a:sym typeface="Wingdings" pitchFamily="2" charset="2"/>
              </a:rPr>
              <a:t>state</a:t>
            </a:r>
            <a:r>
              <a:rPr lang="en-US">
                <a:sym typeface="Wingdings" pitchFamily="2" charset="2"/>
              </a:rPr>
              <a:t>(node)</a:t>
            </a:r>
          </a:p>
          <a:p>
            <a:r>
              <a:rPr lang="en-US">
                <a:sym typeface="Wingdings" pitchFamily="2" charset="2"/>
              </a:rPr>
              <a:t>	if </a:t>
            </a:r>
            <a:r>
              <a:rPr lang="en-US">
                <a:solidFill>
                  <a:srgbClr val="0033CC"/>
                </a:solidFill>
                <a:sym typeface="Wingdings" pitchFamily="2" charset="2"/>
              </a:rPr>
              <a:t>goal-test</a:t>
            </a:r>
            <a:r>
              <a:rPr lang="en-US">
                <a:sym typeface="Wingdings" pitchFamily="2" charset="2"/>
              </a:rPr>
              <a:t>(state) return </a:t>
            </a:r>
            <a:r>
              <a:rPr lang="en-US">
                <a:solidFill>
                  <a:srgbClr val="0033CC"/>
                </a:solidFill>
                <a:sym typeface="Wingdings" pitchFamily="2" charset="2"/>
              </a:rPr>
              <a:t>solution</a:t>
            </a:r>
            <a:r>
              <a:rPr lang="en-US">
                <a:sym typeface="Wingdings" pitchFamily="2" charset="2"/>
              </a:rPr>
              <a:t>(node)</a:t>
            </a:r>
          </a:p>
          <a:p>
            <a:r>
              <a:rPr lang="en-US">
                <a:sym typeface="Wingdings" pitchFamily="2" charset="2"/>
              </a:rPr>
              <a:t>	fringe  </a:t>
            </a:r>
            <a:r>
              <a:rPr lang="en-US">
                <a:solidFill>
                  <a:srgbClr val="0033CC"/>
                </a:solidFill>
                <a:sym typeface="Wingdings" pitchFamily="2" charset="2"/>
              </a:rPr>
              <a:t>insert-all</a:t>
            </a:r>
            <a:r>
              <a:rPr lang="en-US">
                <a:sym typeface="Wingdings" pitchFamily="2" charset="2"/>
              </a:rPr>
              <a:t>(</a:t>
            </a:r>
            <a:r>
              <a:rPr lang="en-US">
                <a:solidFill>
                  <a:srgbClr val="0033CC"/>
                </a:solidFill>
                <a:sym typeface="Wingdings" pitchFamily="2" charset="2"/>
              </a:rPr>
              <a:t>successors</a:t>
            </a:r>
            <a:r>
              <a:rPr lang="en-US">
                <a:sym typeface="Wingdings" pitchFamily="2" charset="2"/>
              </a:rPr>
              <a:t>(node),fringe) }</a:t>
            </a:r>
          </a:p>
          <a:p>
            <a:r>
              <a:rPr lang="en-US">
                <a:sym typeface="Wingdings" pitchFamily="2" charset="2"/>
              </a:rPr>
              <a:t>   return failure</a:t>
            </a:r>
          </a:p>
          <a:p>
            <a:r>
              <a:rPr lang="en-US">
                <a:sym typeface="Wingdings" pitchFamily="2" charset="2"/>
              </a:rPr>
              <a:t>end tree-search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51816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Fringe managed 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Stack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Queue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Priority Queue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51816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lvl="1"/>
            <a:r>
              <a:rPr lang="en-US" sz="2000" dirty="0" smtClean="0"/>
              <a:t>Depth first</a:t>
            </a:r>
          </a:p>
          <a:p>
            <a:pPr lvl="1"/>
            <a:r>
              <a:rPr lang="en-US" sz="2000" dirty="0" smtClean="0"/>
              <a:t>Breadth first</a:t>
            </a:r>
          </a:p>
          <a:p>
            <a:pPr lvl="1"/>
            <a:r>
              <a:rPr lang="en-US" sz="2000" dirty="0" smtClean="0"/>
              <a:t>Best first, uniform cost, greedy, A*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610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Improving Backtracking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46238"/>
            <a:ext cx="8229600" cy="685800"/>
          </a:xfrm>
          <a:ln/>
        </p:spPr>
        <p:txBody>
          <a:bodyPr rIns="132080"/>
          <a:lstStyle/>
          <a:p>
            <a:r>
              <a:rPr lang="en-US" sz="2800"/>
              <a:t>General-purpose ideas give huge gains in speed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431800" y="2628900"/>
            <a:ext cx="8126413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800">
                <a:solidFill>
                  <a:srgbClr val="333399"/>
                </a:solidFill>
                <a:cs typeface="Arial" charset="0"/>
              </a:rPr>
              <a:t>Ordering:</a:t>
            </a:r>
          </a:p>
          <a:p>
            <a:pPr marL="782638" lvl="1" indent="-285750">
              <a:spcBef>
                <a:spcPts val="638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cs typeface="Arial" charset="0"/>
              </a:rPr>
              <a:t>Which variable should be assigned next?</a:t>
            </a:r>
          </a:p>
          <a:p>
            <a:pPr marL="782638" lvl="1" indent="-285750">
              <a:spcBef>
                <a:spcPts val="638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cs typeface="Arial" charset="0"/>
              </a:rPr>
              <a:t>In what order should its values be tried?</a:t>
            </a:r>
          </a:p>
          <a:p>
            <a:pPr marL="782638" lvl="1" indent="-285750">
              <a:spcBef>
                <a:spcPts val="638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endParaRPr lang="en-US" sz="2400">
              <a:solidFill>
                <a:schemeClr val="tx1"/>
              </a:solidFill>
              <a:cs typeface="Arial" charset="0"/>
            </a:endParaRPr>
          </a:p>
          <a:p>
            <a:pPr marL="382588" indent="-342900"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800">
                <a:solidFill>
                  <a:srgbClr val="333399"/>
                </a:solidFill>
                <a:cs typeface="Arial" charset="0"/>
              </a:rPr>
              <a:t>Filtering: Can we detect inevitable failure early?</a:t>
            </a:r>
          </a:p>
          <a:p>
            <a:pPr marL="782638" lvl="1" indent="-285750">
              <a:spcBef>
                <a:spcPts val="638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endParaRPr lang="en-US" sz="2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382588" indent="-342900"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800">
                <a:solidFill>
                  <a:srgbClr val="333399"/>
                </a:solidFill>
                <a:cs typeface="Arial" charset="0"/>
              </a:rPr>
              <a:t>Structure: Can we exploit the problem structure?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06363"/>
            <a:ext cx="6096000" cy="1387475"/>
          </a:xfrm>
          <a:ln/>
        </p:spPr>
        <p:txBody>
          <a:bodyPr rIns="132080"/>
          <a:lstStyle/>
          <a:p>
            <a:r>
              <a:rPr lang="en-US"/>
              <a:t>Forward Checking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8"/>
            <a:ext cx="8229600" cy="5364162"/>
          </a:xfrm>
          <a:ln/>
        </p:spPr>
        <p:txBody>
          <a:bodyPr rIns="132080"/>
          <a:lstStyle/>
          <a:p>
            <a:r>
              <a:rPr lang="en-US" sz="2400"/>
              <a:t>Idea: Keep track of remaining legal values for unassigned variables (using immediate constraints)</a:t>
            </a:r>
          </a:p>
          <a:p>
            <a:r>
              <a:rPr lang="en-US" sz="2400"/>
              <a:t>Idea: Terminate when any variable has no legal values</a:t>
            </a:r>
          </a:p>
        </p:txBody>
      </p:sp>
      <p:pic>
        <p:nvPicPr>
          <p:cNvPr id="3379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8335963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4" name="Group 12"/>
          <p:cNvGrpSpPr>
            <a:grpSpLocks/>
          </p:cNvGrpSpPr>
          <p:nvPr/>
        </p:nvGrpSpPr>
        <p:grpSpPr bwMode="auto">
          <a:xfrm>
            <a:off x="7239000" y="150813"/>
            <a:ext cx="1765300" cy="1368425"/>
            <a:chOff x="0" y="0"/>
            <a:chExt cx="1112" cy="861"/>
          </a:xfrm>
        </p:grpSpPr>
        <p:pic>
          <p:nvPicPr>
            <p:cNvPr id="33797" name="Picture 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34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8" name="Rectangle 6"/>
            <p:cNvSpPr>
              <a:spLocks/>
            </p:cNvSpPr>
            <p:nvPr/>
          </p:nvSpPr>
          <p:spPr bwMode="auto">
            <a:xfrm>
              <a:off x="96" y="285"/>
              <a:ext cx="3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800"/>
                </a:spcBef>
              </a:pPr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WA</a:t>
              </a:r>
            </a:p>
          </p:txBody>
        </p:sp>
        <p:sp>
          <p:nvSpPr>
            <p:cNvPr id="33799" name="Rectangle 7"/>
            <p:cNvSpPr>
              <a:spLocks/>
            </p:cNvSpPr>
            <p:nvPr/>
          </p:nvSpPr>
          <p:spPr bwMode="auto">
            <a:xfrm>
              <a:off x="392" y="356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800"/>
                </a:spcBef>
              </a:pPr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SA</a:t>
              </a:r>
            </a:p>
          </p:txBody>
        </p:sp>
        <p:sp>
          <p:nvSpPr>
            <p:cNvPr id="33800" name="Rectangle 8"/>
            <p:cNvSpPr>
              <a:spLocks/>
            </p:cNvSpPr>
            <p:nvPr/>
          </p:nvSpPr>
          <p:spPr bwMode="auto">
            <a:xfrm>
              <a:off x="392" y="178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800"/>
                </a:spcBef>
              </a:pPr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NT</a:t>
              </a:r>
            </a:p>
          </p:txBody>
        </p:sp>
        <p:sp>
          <p:nvSpPr>
            <p:cNvPr id="33801" name="Rectangle 9"/>
            <p:cNvSpPr>
              <a:spLocks/>
            </p:cNvSpPr>
            <p:nvPr/>
          </p:nvSpPr>
          <p:spPr bwMode="auto">
            <a:xfrm>
              <a:off x="677" y="214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800"/>
                </a:spcBef>
              </a:pPr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Q</a:t>
              </a:r>
            </a:p>
          </p:txBody>
        </p:sp>
        <p:sp>
          <p:nvSpPr>
            <p:cNvPr id="33802" name="Rectangle 10"/>
            <p:cNvSpPr>
              <a:spLocks/>
            </p:cNvSpPr>
            <p:nvPr/>
          </p:nvSpPr>
          <p:spPr bwMode="auto">
            <a:xfrm>
              <a:off x="712" y="463"/>
              <a:ext cx="4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700"/>
                </a:spcBef>
              </a:pPr>
              <a:r>
                <a:rPr lang="en-US" sz="1200">
                  <a:solidFill>
                    <a:schemeClr val="tx1"/>
                  </a:solidFill>
                  <a:cs typeface="Arial" charset="0"/>
                </a:rPr>
                <a:t>NSW</a:t>
              </a:r>
            </a:p>
          </p:txBody>
        </p:sp>
        <p:sp>
          <p:nvSpPr>
            <p:cNvPr id="33803" name="Rectangle 11"/>
            <p:cNvSpPr>
              <a:spLocks/>
            </p:cNvSpPr>
            <p:nvPr/>
          </p:nvSpPr>
          <p:spPr bwMode="auto">
            <a:xfrm>
              <a:off x="712" y="605"/>
              <a:ext cx="4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800"/>
                </a:spcBef>
              </a:pPr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V</a:t>
              </a:r>
            </a:p>
          </p:txBody>
        </p:sp>
      </p:grpSp>
      <p:sp>
        <p:nvSpPr>
          <p:cNvPr id="33805" name="Rectangle 13"/>
          <p:cNvSpPr>
            <a:spLocks/>
          </p:cNvSpPr>
          <p:nvPr/>
        </p:nvSpPr>
        <p:spPr bwMode="auto">
          <a:xfrm>
            <a:off x="381000" y="5257800"/>
            <a:ext cx="838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6" name="Rectangle 14"/>
          <p:cNvSpPr>
            <a:spLocks/>
          </p:cNvSpPr>
          <p:nvPr/>
        </p:nvSpPr>
        <p:spPr bwMode="auto">
          <a:xfrm>
            <a:off x="381000" y="5715000"/>
            <a:ext cx="8382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7" name="Rectangle 15"/>
          <p:cNvSpPr>
            <a:spLocks/>
          </p:cNvSpPr>
          <p:nvPr/>
        </p:nvSpPr>
        <p:spPr bwMode="auto">
          <a:xfrm>
            <a:off x="381000" y="6248400"/>
            <a:ext cx="8382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8" name="Rectangle 16"/>
          <p:cNvSpPr>
            <a:spLocks/>
          </p:cNvSpPr>
          <p:nvPr/>
        </p:nvSpPr>
        <p:spPr bwMode="auto">
          <a:xfrm>
            <a:off x="2514600" y="2895600"/>
            <a:ext cx="5486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9" name="Rectangle 17"/>
          <p:cNvSpPr>
            <a:spLocks/>
          </p:cNvSpPr>
          <p:nvPr/>
        </p:nvSpPr>
        <p:spPr bwMode="auto">
          <a:xfrm>
            <a:off x="4267200" y="2895600"/>
            <a:ext cx="3886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0" name="Rectangle 18"/>
          <p:cNvSpPr>
            <a:spLocks/>
          </p:cNvSpPr>
          <p:nvPr/>
        </p:nvSpPr>
        <p:spPr bwMode="auto">
          <a:xfrm>
            <a:off x="6019800" y="2895600"/>
            <a:ext cx="22860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39700" y="1250950"/>
            <a:ext cx="2717800" cy="1384300"/>
          </a:xfrm>
          <a:ln/>
        </p:spPr>
        <p:txBody>
          <a:bodyPr rIns="132080"/>
          <a:lstStyle/>
          <a:p>
            <a:r>
              <a:rPr lang="en-US"/>
              <a:t>Forward Checking</a:t>
            </a: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381000" y="5257800"/>
            <a:ext cx="838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381000" y="5715000"/>
            <a:ext cx="8382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381000" y="6248400"/>
            <a:ext cx="8382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2" name="Rectangle 6"/>
          <p:cNvSpPr>
            <a:spLocks/>
          </p:cNvSpPr>
          <p:nvPr/>
        </p:nvSpPr>
        <p:spPr bwMode="auto">
          <a:xfrm>
            <a:off x="2514600" y="2895600"/>
            <a:ext cx="5486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3" name="Rectangle 7"/>
          <p:cNvSpPr>
            <a:spLocks/>
          </p:cNvSpPr>
          <p:nvPr/>
        </p:nvSpPr>
        <p:spPr bwMode="auto">
          <a:xfrm>
            <a:off x="4267200" y="2895600"/>
            <a:ext cx="3886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4" name="Rectangle 8"/>
          <p:cNvSpPr>
            <a:spLocks/>
          </p:cNvSpPr>
          <p:nvPr/>
        </p:nvSpPr>
        <p:spPr bwMode="auto">
          <a:xfrm>
            <a:off x="6019800" y="2895600"/>
            <a:ext cx="22860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4825" name="27f-2.mov" descr="cse473au11-csps.ppt_media/27f-2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165100"/>
            <a:ext cx="65024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8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482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48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39700" y="1250950"/>
            <a:ext cx="2717800" cy="1384300"/>
          </a:xfrm>
          <a:ln/>
        </p:spPr>
        <p:txBody>
          <a:bodyPr rIns="132080"/>
          <a:lstStyle/>
          <a:p>
            <a:r>
              <a:rPr lang="en-US"/>
              <a:t>Are We Done?</a:t>
            </a:r>
          </a:p>
        </p:txBody>
      </p:sp>
      <p:sp>
        <p:nvSpPr>
          <p:cNvPr id="35843" name="Rectangle 3"/>
          <p:cNvSpPr>
            <a:spLocks/>
          </p:cNvSpPr>
          <p:nvPr/>
        </p:nvSpPr>
        <p:spPr bwMode="auto">
          <a:xfrm>
            <a:off x="381000" y="5257800"/>
            <a:ext cx="838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4" name="Rectangle 4"/>
          <p:cNvSpPr>
            <a:spLocks/>
          </p:cNvSpPr>
          <p:nvPr/>
        </p:nvSpPr>
        <p:spPr bwMode="auto">
          <a:xfrm>
            <a:off x="381000" y="5715000"/>
            <a:ext cx="8382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5" name="Rectangle 5"/>
          <p:cNvSpPr>
            <a:spLocks/>
          </p:cNvSpPr>
          <p:nvPr/>
        </p:nvSpPr>
        <p:spPr bwMode="auto">
          <a:xfrm>
            <a:off x="381000" y="6248400"/>
            <a:ext cx="8382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6" name="Rectangle 6"/>
          <p:cNvSpPr>
            <a:spLocks/>
          </p:cNvSpPr>
          <p:nvPr/>
        </p:nvSpPr>
        <p:spPr bwMode="auto">
          <a:xfrm>
            <a:off x="2514600" y="2895600"/>
            <a:ext cx="5486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7" name="Rectangle 7"/>
          <p:cNvSpPr>
            <a:spLocks/>
          </p:cNvSpPr>
          <p:nvPr/>
        </p:nvSpPr>
        <p:spPr bwMode="auto">
          <a:xfrm>
            <a:off x="4267200" y="2895600"/>
            <a:ext cx="3886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8" name="Rectangle 8"/>
          <p:cNvSpPr>
            <a:spLocks/>
          </p:cNvSpPr>
          <p:nvPr/>
        </p:nvSpPr>
        <p:spPr bwMode="auto">
          <a:xfrm>
            <a:off x="6019800" y="2895600"/>
            <a:ext cx="22860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5849" name="49f-1.mov" descr="cse473au11-csps.ppt_media/49f-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800"/>
            <a:ext cx="64516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584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58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9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781800" cy="1600200"/>
          </a:xfrm>
          <a:ln/>
        </p:spPr>
        <p:txBody>
          <a:bodyPr rIns="132080"/>
          <a:lstStyle/>
          <a:p>
            <a:r>
              <a:rPr lang="en-US"/>
              <a:t>Constraint Propagation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000"/>
              <a:t>Forward checking propagates information from assigned to adjacent unassigned variables, but doesn't detect more distant failures:</a:t>
            </a:r>
          </a:p>
        </p:txBody>
      </p:sp>
      <p:pic>
        <p:nvPicPr>
          <p:cNvPr id="3686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97125"/>
            <a:ext cx="74676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6" name="Group 12"/>
          <p:cNvGrpSpPr>
            <a:grpSpLocks/>
          </p:cNvGrpSpPr>
          <p:nvPr/>
        </p:nvGrpSpPr>
        <p:grpSpPr bwMode="auto">
          <a:xfrm>
            <a:off x="7239000" y="150813"/>
            <a:ext cx="1765300" cy="1368425"/>
            <a:chOff x="0" y="0"/>
            <a:chExt cx="1112" cy="861"/>
          </a:xfrm>
        </p:grpSpPr>
        <p:pic>
          <p:nvPicPr>
            <p:cNvPr id="36869" name="Picture 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34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0" name="Rectangle 6"/>
            <p:cNvSpPr>
              <a:spLocks/>
            </p:cNvSpPr>
            <p:nvPr/>
          </p:nvSpPr>
          <p:spPr bwMode="auto">
            <a:xfrm>
              <a:off x="96" y="285"/>
              <a:ext cx="3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800"/>
                </a:spcBef>
              </a:pPr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WA</a:t>
              </a:r>
            </a:p>
          </p:txBody>
        </p:sp>
        <p:sp>
          <p:nvSpPr>
            <p:cNvPr id="36871" name="Rectangle 7"/>
            <p:cNvSpPr>
              <a:spLocks/>
            </p:cNvSpPr>
            <p:nvPr/>
          </p:nvSpPr>
          <p:spPr bwMode="auto">
            <a:xfrm>
              <a:off x="392" y="356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800"/>
                </a:spcBef>
              </a:pPr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SA</a:t>
              </a:r>
            </a:p>
          </p:txBody>
        </p:sp>
        <p:sp>
          <p:nvSpPr>
            <p:cNvPr id="36872" name="Rectangle 8"/>
            <p:cNvSpPr>
              <a:spLocks/>
            </p:cNvSpPr>
            <p:nvPr/>
          </p:nvSpPr>
          <p:spPr bwMode="auto">
            <a:xfrm>
              <a:off x="392" y="178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800"/>
                </a:spcBef>
              </a:pPr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NT</a:t>
              </a:r>
            </a:p>
          </p:txBody>
        </p:sp>
        <p:sp>
          <p:nvSpPr>
            <p:cNvPr id="36873" name="Rectangle 9"/>
            <p:cNvSpPr>
              <a:spLocks/>
            </p:cNvSpPr>
            <p:nvPr/>
          </p:nvSpPr>
          <p:spPr bwMode="auto">
            <a:xfrm>
              <a:off x="677" y="214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800"/>
                </a:spcBef>
              </a:pPr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Q</a:t>
              </a:r>
            </a:p>
          </p:txBody>
        </p:sp>
        <p:sp>
          <p:nvSpPr>
            <p:cNvPr id="36874" name="Rectangle 10"/>
            <p:cNvSpPr>
              <a:spLocks/>
            </p:cNvSpPr>
            <p:nvPr/>
          </p:nvSpPr>
          <p:spPr bwMode="auto">
            <a:xfrm>
              <a:off x="712" y="463"/>
              <a:ext cx="4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700"/>
                </a:spcBef>
              </a:pPr>
              <a:r>
                <a:rPr lang="en-US" sz="1200">
                  <a:solidFill>
                    <a:schemeClr val="tx1"/>
                  </a:solidFill>
                  <a:cs typeface="Arial" charset="0"/>
                </a:rPr>
                <a:t>NSW</a:t>
              </a:r>
            </a:p>
          </p:txBody>
        </p:sp>
        <p:sp>
          <p:nvSpPr>
            <p:cNvPr id="36875" name="Rectangle 11"/>
            <p:cNvSpPr>
              <a:spLocks/>
            </p:cNvSpPr>
            <p:nvPr/>
          </p:nvSpPr>
          <p:spPr bwMode="auto">
            <a:xfrm>
              <a:off x="712" y="605"/>
              <a:ext cx="4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800"/>
                </a:spcBef>
              </a:pPr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V</a:t>
              </a:r>
            </a:p>
          </p:txBody>
        </p:sp>
      </p:grpSp>
      <p:sp>
        <p:nvSpPr>
          <p:cNvPr id="36877" name="Rectangle 13"/>
          <p:cNvSpPr>
            <a:spLocks/>
          </p:cNvSpPr>
          <p:nvPr/>
        </p:nvSpPr>
        <p:spPr bwMode="auto">
          <a:xfrm>
            <a:off x="520700" y="5473700"/>
            <a:ext cx="761206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rgbClr val="333399"/>
                </a:solidFill>
                <a:cs typeface="Arial" charset="0"/>
              </a:rPr>
              <a:t>NT and SA cannot both be blue!</a:t>
            </a:r>
          </a:p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rgbClr val="333399"/>
                </a:solidFill>
                <a:cs typeface="Arial" charset="0"/>
              </a:rPr>
              <a:t>Why didn’t we detect this yet?</a:t>
            </a:r>
          </a:p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rgbClr val="333399"/>
                </a:solidFill>
                <a:latin typeface="Arial Italic" charset="0"/>
                <a:cs typeface="Arial Italic" charset="0"/>
                <a:sym typeface="Arial Italic" charset="0"/>
              </a:rPr>
              <a:t>Constraint propagation </a:t>
            </a:r>
            <a:r>
              <a:rPr lang="en-US" sz="2000">
                <a:solidFill>
                  <a:srgbClr val="333399"/>
                </a:solidFill>
                <a:cs typeface="Arial" charset="0"/>
              </a:rPr>
              <a:t>repeatedly enforces constraints (locally)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Arc Consistency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099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000"/>
              <a:t>Simplest form of propagation makes each arc </a:t>
            </a:r>
            <a:r>
              <a:rPr lang="en-US" sz="2000">
                <a:latin typeface="Arial Italic" charset="0"/>
                <a:cs typeface="Arial Italic" charset="0"/>
                <a:sym typeface="Arial Italic" charset="0"/>
              </a:rPr>
              <a:t>consistent</a:t>
            </a:r>
            <a:endParaRPr lang="en-US" sz="2000">
              <a:latin typeface="Arial Italic" charset="0"/>
              <a:sym typeface="Arial Italic" charset="0"/>
            </a:endParaRPr>
          </a:p>
          <a:p>
            <a:pPr marL="782638" lvl="1">
              <a:lnSpc>
                <a:spcPct val="80000"/>
              </a:lnSpc>
            </a:pPr>
            <a:r>
              <a:rPr lang="en-US" sz="1800"/>
              <a:t>X </a:t>
            </a:r>
            <a:r>
              <a:rPr lang="en-US" sz="1800">
                <a:latin typeface="Symbol" charset="2"/>
                <a:ea typeface="Symbol" charset="2"/>
                <a:cs typeface="Symbol" charset="2"/>
                <a:sym typeface="Symbol" charset="2"/>
              </a:rPr>
              <a:t>→</a:t>
            </a:r>
            <a:r>
              <a:rPr lang="en-US" sz="1800"/>
              <a:t> Y is consistent iff for </a:t>
            </a:r>
            <a:r>
              <a:rPr lang="en-US" sz="1800">
                <a:latin typeface="Arial Italic" charset="0"/>
                <a:cs typeface="Arial Italic" charset="0"/>
                <a:sym typeface="Arial Italic" charset="0"/>
              </a:rPr>
              <a:t>every </a:t>
            </a:r>
            <a:r>
              <a:rPr lang="en-US" sz="1800"/>
              <a:t>value x there is </a:t>
            </a:r>
            <a:r>
              <a:rPr lang="en-US" sz="1800">
                <a:latin typeface="Arial Italic" charset="0"/>
                <a:cs typeface="Arial Italic" charset="0"/>
                <a:sym typeface="Arial Italic" charset="0"/>
              </a:rPr>
              <a:t>some </a:t>
            </a:r>
            <a:r>
              <a:rPr lang="en-US" sz="1800"/>
              <a:t>allowed y</a:t>
            </a:r>
          </a:p>
        </p:txBody>
      </p:sp>
      <p:pic>
        <p:nvPicPr>
          <p:cNvPr id="37892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362200"/>
            <a:ext cx="831215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00" name="Group 12"/>
          <p:cNvGrpSpPr>
            <a:grpSpLocks/>
          </p:cNvGrpSpPr>
          <p:nvPr/>
        </p:nvGrpSpPr>
        <p:grpSpPr bwMode="auto">
          <a:xfrm>
            <a:off x="7239000" y="150813"/>
            <a:ext cx="1765300" cy="1368425"/>
            <a:chOff x="0" y="0"/>
            <a:chExt cx="1112" cy="861"/>
          </a:xfrm>
        </p:grpSpPr>
        <p:pic>
          <p:nvPicPr>
            <p:cNvPr id="37893" name="Picture 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34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4" name="Rectangle 6"/>
            <p:cNvSpPr>
              <a:spLocks/>
            </p:cNvSpPr>
            <p:nvPr/>
          </p:nvSpPr>
          <p:spPr bwMode="auto">
            <a:xfrm>
              <a:off x="96" y="285"/>
              <a:ext cx="3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800"/>
                </a:spcBef>
              </a:pPr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WA</a:t>
              </a:r>
            </a:p>
          </p:txBody>
        </p:sp>
        <p:sp>
          <p:nvSpPr>
            <p:cNvPr id="37895" name="Rectangle 7"/>
            <p:cNvSpPr>
              <a:spLocks/>
            </p:cNvSpPr>
            <p:nvPr/>
          </p:nvSpPr>
          <p:spPr bwMode="auto">
            <a:xfrm>
              <a:off x="392" y="356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800"/>
                </a:spcBef>
              </a:pPr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SA</a:t>
              </a:r>
            </a:p>
          </p:txBody>
        </p:sp>
        <p:sp>
          <p:nvSpPr>
            <p:cNvPr id="37896" name="Rectangle 8"/>
            <p:cNvSpPr>
              <a:spLocks/>
            </p:cNvSpPr>
            <p:nvPr/>
          </p:nvSpPr>
          <p:spPr bwMode="auto">
            <a:xfrm>
              <a:off x="392" y="178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800"/>
                </a:spcBef>
              </a:pPr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NT</a:t>
              </a:r>
            </a:p>
          </p:txBody>
        </p:sp>
        <p:sp>
          <p:nvSpPr>
            <p:cNvPr id="37897" name="Rectangle 9"/>
            <p:cNvSpPr>
              <a:spLocks/>
            </p:cNvSpPr>
            <p:nvPr/>
          </p:nvSpPr>
          <p:spPr bwMode="auto">
            <a:xfrm>
              <a:off x="677" y="214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800"/>
                </a:spcBef>
              </a:pPr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Q</a:t>
              </a:r>
            </a:p>
          </p:txBody>
        </p:sp>
        <p:sp>
          <p:nvSpPr>
            <p:cNvPr id="37898" name="Rectangle 10"/>
            <p:cNvSpPr>
              <a:spLocks/>
            </p:cNvSpPr>
            <p:nvPr/>
          </p:nvSpPr>
          <p:spPr bwMode="auto">
            <a:xfrm>
              <a:off x="712" y="463"/>
              <a:ext cx="4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700"/>
                </a:spcBef>
              </a:pPr>
              <a:r>
                <a:rPr lang="en-US" sz="1200">
                  <a:solidFill>
                    <a:schemeClr val="tx1"/>
                  </a:solidFill>
                  <a:cs typeface="Arial" charset="0"/>
                </a:rPr>
                <a:t>NSW</a:t>
              </a:r>
            </a:p>
          </p:txBody>
        </p:sp>
        <p:sp>
          <p:nvSpPr>
            <p:cNvPr id="37899" name="Rectangle 11"/>
            <p:cNvSpPr>
              <a:spLocks/>
            </p:cNvSpPr>
            <p:nvPr/>
          </p:nvSpPr>
          <p:spPr bwMode="auto">
            <a:xfrm>
              <a:off x="712" y="605"/>
              <a:ext cx="4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800"/>
                </a:spcBef>
              </a:pPr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V</a:t>
              </a:r>
            </a:p>
          </p:txBody>
        </p:sp>
      </p:grpSp>
      <p:sp>
        <p:nvSpPr>
          <p:cNvPr id="37901" name="Freeform 13"/>
          <p:cNvSpPr>
            <a:spLocks/>
          </p:cNvSpPr>
          <p:nvPr/>
        </p:nvSpPr>
        <p:spPr bwMode="auto">
          <a:xfrm>
            <a:off x="4648200" y="4724400"/>
            <a:ext cx="2286000" cy="304800"/>
          </a:xfrm>
          <a:custGeom>
            <a:avLst/>
            <a:gdLst>
              <a:gd name="T0" fmla="*/ 21600 w 21600"/>
              <a:gd name="T1" fmla="*/ 0 h 21600"/>
              <a:gd name="T2" fmla="*/ 1008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7640" y="10800"/>
                  <a:pt x="13680" y="21600"/>
                  <a:pt x="10080" y="21600"/>
                </a:cubicBezTo>
                <a:cubicBezTo>
                  <a:pt x="6480" y="21600"/>
                  <a:pt x="3240" y="10800"/>
                  <a:pt x="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02" name="Freeform 14"/>
          <p:cNvSpPr>
            <a:spLocks/>
          </p:cNvSpPr>
          <p:nvPr/>
        </p:nvSpPr>
        <p:spPr bwMode="auto">
          <a:xfrm>
            <a:off x="4648200" y="4724400"/>
            <a:ext cx="2286000" cy="304800"/>
          </a:xfrm>
          <a:custGeom>
            <a:avLst/>
            <a:gdLst>
              <a:gd name="T0" fmla="*/ 21600 w 21600"/>
              <a:gd name="T1" fmla="*/ 0 h 21600"/>
              <a:gd name="T2" fmla="*/ 1008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7640" y="10800"/>
                  <a:pt x="13680" y="21600"/>
                  <a:pt x="10080" y="21600"/>
                </a:cubicBezTo>
                <a:cubicBezTo>
                  <a:pt x="6480" y="21600"/>
                  <a:pt x="3240" y="10800"/>
                  <a:pt x="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03" name="Freeform 15"/>
          <p:cNvSpPr>
            <a:spLocks/>
          </p:cNvSpPr>
          <p:nvPr/>
        </p:nvSpPr>
        <p:spPr bwMode="auto">
          <a:xfrm>
            <a:off x="4648200" y="4724400"/>
            <a:ext cx="1219200" cy="152400"/>
          </a:xfrm>
          <a:custGeom>
            <a:avLst/>
            <a:gdLst>
              <a:gd name="T0" fmla="*/ 21600 w 21600"/>
              <a:gd name="T1" fmla="*/ 0 h 21600"/>
              <a:gd name="T2" fmla="*/ 1008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7640" y="10800"/>
                  <a:pt x="13680" y="21600"/>
                  <a:pt x="10080" y="21600"/>
                </a:cubicBezTo>
                <a:cubicBezTo>
                  <a:pt x="6480" y="21600"/>
                  <a:pt x="3240" y="10800"/>
                  <a:pt x="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04" name="Freeform 16"/>
          <p:cNvSpPr>
            <a:spLocks/>
          </p:cNvSpPr>
          <p:nvPr/>
        </p:nvSpPr>
        <p:spPr bwMode="auto">
          <a:xfrm>
            <a:off x="2286000" y="4724400"/>
            <a:ext cx="4648200" cy="381000"/>
          </a:xfrm>
          <a:custGeom>
            <a:avLst/>
            <a:gdLst>
              <a:gd name="T0" fmla="*/ 21600 w 21600"/>
              <a:gd name="T1" fmla="*/ 0 h 21600"/>
              <a:gd name="T2" fmla="*/ 1008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7640" y="10800"/>
                  <a:pt x="13680" y="21600"/>
                  <a:pt x="10080" y="21600"/>
                </a:cubicBezTo>
                <a:cubicBezTo>
                  <a:pt x="6480" y="21600"/>
                  <a:pt x="3240" y="10800"/>
                  <a:pt x="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05" name="Rectangle 17"/>
          <p:cNvSpPr>
            <a:spLocks/>
          </p:cNvSpPr>
          <p:nvPr/>
        </p:nvSpPr>
        <p:spPr bwMode="auto">
          <a:xfrm>
            <a:off x="1000125" y="5302250"/>
            <a:ext cx="70627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buClr>
                <a:srgbClr val="333399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333399"/>
                </a:solidFill>
                <a:cs typeface="Arial" charset="0"/>
              </a:rPr>
              <a:t> If X loses a value, neighbors of X need to be rechecked!</a:t>
            </a:r>
          </a:p>
          <a:p>
            <a:pPr marL="39688">
              <a:buClr>
                <a:srgbClr val="333399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333399"/>
                </a:solidFill>
                <a:cs typeface="Arial" charset="0"/>
              </a:rPr>
              <a:t> Arc consistency detects failure earlier than forward checking</a:t>
            </a:r>
          </a:p>
          <a:p>
            <a:pPr marL="39688">
              <a:buClr>
                <a:srgbClr val="333399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333399"/>
                </a:solidFill>
                <a:cs typeface="Arial" charset="0"/>
              </a:rPr>
              <a:t> What’s the downside of arc consistency?</a:t>
            </a:r>
          </a:p>
          <a:p>
            <a:pPr marL="39688">
              <a:buClr>
                <a:srgbClr val="333399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333399"/>
                </a:solidFill>
                <a:cs typeface="Arial" charset="0"/>
              </a:rPr>
              <a:t> Can be run as a preprocessor or after each assignment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 animBg="1"/>
      <p:bldP spid="37902" grpId="0" animBg="1"/>
      <p:bldP spid="37903" grpId="0" animBg="1"/>
      <p:bldP spid="37904" grpId="0" animBg="1"/>
      <p:bldP spid="3790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Arc Consistency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15000"/>
            <a:ext cx="8229600" cy="11430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000"/>
              <a:t>Runtime: O(n</a:t>
            </a:r>
            <a:r>
              <a:rPr lang="en-US" sz="2000" baseline="30000"/>
              <a:t>2</a:t>
            </a:r>
            <a:r>
              <a:rPr lang="en-US" sz="2000"/>
              <a:t>d</a:t>
            </a:r>
            <a:r>
              <a:rPr lang="en-US" sz="2000" baseline="30000"/>
              <a:t>3</a:t>
            </a:r>
            <a:r>
              <a:rPr lang="en-US" sz="2000"/>
              <a:t>), can be reduced to O(n</a:t>
            </a:r>
            <a:r>
              <a:rPr lang="en-US" sz="2000" baseline="30000"/>
              <a:t>2</a:t>
            </a:r>
            <a:r>
              <a:rPr lang="en-US" sz="2000"/>
              <a:t>d</a:t>
            </a:r>
            <a:r>
              <a:rPr lang="en-US" sz="2000" baseline="30000"/>
              <a:t>2</a:t>
            </a:r>
            <a:r>
              <a:rPr lang="en-US" sz="2000"/>
              <a:t>)</a:t>
            </a:r>
          </a:p>
          <a:p>
            <a:pPr>
              <a:lnSpc>
                <a:spcPct val="80000"/>
              </a:lnSpc>
            </a:pPr>
            <a:r>
              <a:rPr lang="en-US" sz="2000"/>
              <a:t>… but detecting all possible future problems is NP-hard – why?</a:t>
            </a:r>
          </a:p>
        </p:txBody>
      </p:sp>
      <p:pic>
        <p:nvPicPr>
          <p:cNvPr id="3891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65263"/>
            <a:ext cx="68834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/>
          <p:cNvSpPr>
            <a:spLocks/>
          </p:cNvSpPr>
          <p:nvPr/>
        </p:nvSpPr>
        <p:spPr bwMode="auto">
          <a:xfrm>
            <a:off x="5418138" y="6400800"/>
            <a:ext cx="36115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[demo: arc consistency animation]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39700" y="1250950"/>
            <a:ext cx="2717800" cy="1384300"/>
          </a:xfrm>
          <a:ln/>
        </p:spPr>
        <p:txBody>
          <a:bodyPr rIns="132080"/>
          <a:lstStyle/>
          <a:p>
            <a:r>
              <a:rPr lang="en-US" sz="3100"/>
              <a:t>Constraint</a:t>
            </a:r>
            <a:br>
              <a:rPr lang="en-US" sz="3100"/>
            </a:br>
            <a:r>
              <a:rPr lang="en-US" sz="3100"/>
              <a:t>Propagation</a:t>
            </a:r>
          </a:p>
        </p:txBody>
      </p:sp>
      <p:sp>
        <p:nvSpPr>
          <p:cNvPr id="39939" name="Rectangle 3"/>
          <p:cNvSpPr>
            <a:spLocks/>
          </p:cNvSpPr>
          <p:nvPr/>
        </p:nvSpPr>
        <p:spPr bwMode="auto">
          <a:xfrm>
            <a:off x="381000" y="5257800"/>
            <a:ext cx="838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0" name="Rectangle 4"/>
          <p:cNvSpPr>
            <a:spLocks/>
          </p:cNvSpPr>
          <p:nvPr/>
        </p:nvSpPr>
        <p:spPr bwMode="auto">
          <a:xfrm>
            <a:off x="381000" y="5715000"/>
            <a:ext cx="8382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381000" y="6248400"/>
            <a:ext cx="8382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2514600" y="2895600"/>
            <a:ext cx="5486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3" name="Rectangle 7"/>
          <p:cNvSpPr>
            <a:spLocks/>
          </p:cNvSpPr>
          <p:nvPr/>
        </p:nvSpPr>
        <p:spPr bwMode="auto">
          <a:xfrm>
            <a:off x="4267200" y="2895600"/>
            <a:ext cx="3886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4" name="Rectangle 8"/>
          <p:cNvSpPr>
            <a:spLocks/>
          </p:cNvSpPr>
          <p:nvPr/>
        </p:nvSpPr>
        <p:spPr bwMode="auto">
          <a:xfrm>
            <a:off x="6019800" y="2895600"/>
            <a:ext cx="22860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9945" name="49p-1.mov" descr="cse473au11-csps.ppt_media/49p-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65100"/>
            <a:ext cx="65024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9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994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99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5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1301750"/>
            <a:ext cx="2717800" cy="1384300"/>
          </a:xfrm>
          <a:ln/>
        </p:spPr>
        <p:txBody>
          <a:bodyPr rIns="132080"/>
          <a:lstStyle/>
          <a:p>
            <a:r>
              <a:rPr lang="en-US" sz="3100"/>
              <a:t>Are We Done?</a:t>
            </a:r>
          </a:p>
        </p:txBody>
      </p:sp>
      <p:pic>
        <p:nvPicPr>
          <p:cNvPr id="40963" name="196p-2.mov" descr="cse473au11-csps.ppt_media/196p-2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0"/>
            <a:ext cx="64516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9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096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09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3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Limitations of Arc Consistency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5257800"/>
          </a:xfrm>
          <a:ln/>
        </p:spPr>
        <p:txBody>
          <a:bodyPr rIns="132080"/>
          <a:lstStyle/>
          <a:p>
            <a:r>
              <a:rPr lang="en-US" sz="2800"/>
              <a:t>After running arc consistency:</a:t>
            </a:r>
          </a:p>
          <a:p>
            <a:pPr marL="782638" lvl="1"/>
            <a:r>
              <a:rPr lang="en-US" sz="2400"/>
              <a:t>Can have one solution left</a:t>
            </a:r>
          </a:p>
          <a:p>
            <a:pPr marL="782638" lvl="1"/>
            <a:r>
              <a:rPr lang="en-US" sz="2400"/>
              <a:t>Can have multiple solutions left</a:t>
            </a:r>
          </a:p>
          <a:p>
            <a:pPr marL="782638" lvl="1"/>
            <a:r>
              <a:rPr lang="en-US" sz="2400"/>
              <a:t>Can have no solutions left (and not know it)</a:t>
            </a:r>
          </a:p>
        </p:txBody>
      </p: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5105400" y="1905000"/>
            <a:ext cx="3124200" cy="1524000"/>
            <a:chOff x="0" y="0"/>
            <a:chExt cx="1968" cy="960"/>
          </a:xfrm>
        </p:grpSpPr>
        <p:sp>
          <p:nvSpPr>
            <p:cNvPr id="41988" name="Oval 4"/>
            <p:cNvSpPr>
              <a:spLocks/>
            </p:cNvSpPr>
            <p:nvPr/>
          </p:nvSpPr>
          <p:spPr bwMode="auto">
            <a:xfrm>
              <a:off x="609" y="0"/>
              <a:ext cx="749" cy="349"/>
            </a:xfrm>
            <a:prstGeom prst="ellipse">
              <a:avLst/>
            </a:prstGeom>
            <a:noFill/>
            <a:ln w="936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89" name="Oval 5"/>
            <p:cNvSpPr>
              <a:spLocks/>
            </p:cNvSpPr>
            <p:nvPr/>
          </p:nvSpPr>
          <p:spPr bwMode="auto">
            <a:xfrm>
              <a:off x="1218" y="610"/>
              <a:ext cx="750" cy="350"/>
            </a:xfrm>
            <a:prstGeom prst="ellipse">
              <a:avLst/>
            </a:prstGeom>
            <a:noFill/>
            <a:ln w="936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0" name="Oval 6"/>
            <p:cNvSpPr>
              <a:spLocks/>
            </p:cNvSpPr>
            <p:nvPr/>
          </p:nvSpPr>
          <p:spPr bwMode="auto">
            <a:xfrm>
              <a:off x="0" y="610"/>
              <a:ext cx="749" cy="350"/>
            </a:xfrm>
            <a:prstGeom prst="ellipse">
              <a:avLst/>
            </a:prstGeom>
            <a:noFill/>
            <a:ln w="936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 flipH="1">
              <a:off x="420" y="349"/>
              <a:ext cx="564" cy="261"/>
            </a:xfrm>
            <a:prstGeom prst="line">
              <a:avLst/>
            </a:prstGeom>
            <a:noFill/>
            <a:ln w="936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>
              <a:off x="983" y="349"/>
              <a:ext cx="516" cy="261"/>
            </a:xfrm>
            <a:prstGeom prst="line">
              <a:avLst/>
            </a:prstGeom>
            <a:noFill/>
            <a:ln w="936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749" y="785"/>
              <a:ext cx="469" cy="1"/>
            </a:xfrm>
            <a:prstGeom prst="line">
              <a:avLst/>
            </a:prstGeom>
            <a:noFill/>
            <a:ln w="936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1995" name="Rectangle 11"/>
          <p:cNvSpPr>
            <a:spLocks/>
          </p:cNvSpPr>
          <p:nvPr/>
        </p:nvSpPr>
        <p:spPr bwMode="auto">
          <a:xfrm>
            <a:off x="5562600" y="3048000"/>
            <a:ext cx="228600" cy="228600"/>
          </a:xfrm>
          <a:prstGeom prst="rect">
            <a:avLst/>
          </a:prstGeom>
          <a:solidFill>
            <a:srgbClr val="33CC33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6" name="Rectangle 12"/>
          <p:cNvSpPr>
            <a:spLocks/>
          </p:cNvSpPr>
          <p:nvPr/>
        </p:nvSpPr>
        <p:spPr bwMode="auto">
          <a:xfrm>
            <a:off x="5867400" y="3048000"/>
            <a:ext cx="228600" cy="228600"/>
          </a:xfrm>
          <a:prstGeom prst="rect">
            <a:avLst/>
          </a:prstGeom>
          <a:solidFill>
            <a:srgbClr val="3333FF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7543800" y="3048000"/>
            <a:ext cx="228600" cy="228600"/>
          </a:xfrm>
          <a:prstGeom prst="rect">
            <a:avLst/>
          </a:prstGeom>
          <a:solidFill>
            <a:srgbClr val="33CC33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8" name="Rectangle 14"/>
          <p:cNvSpPr>
            <a:spLocks/>
          </p:cNvSpPr>
          <p:nvPr/>
        </p:nvSpPr>
        <p:spPr bwMode="auto">
          <a:xfrm>
            <a:off x="6248400" y="2057400"/>
            <a:ext cx="838200" cy="228600"/>
          </a:xfrm>
          <a:prstGeom prst="rect">
            <a:avLst/>
          </a:prstGeom>
          <a:solidFill>
            <a:srgbClr val="FF33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9" name="Rectangle 15"/>
          <p:cNvSpPr>
            <a:spLocks/>
          </p:cNvSpPr>
          <p:nvPr/>
        </p:nvSpPr>
        <p:spPr bwMode="auto">
          <a:xfrm>
            <a:off x="7848600" y="3048000"/>
            <a:ext cx="228600" cy="228600"/>
          </a:xfrm>
          <a:prstGeom prst="rect">
            <a:avLst/>
          </a:prstGeom>
          <a:solidFill>
            <a:srgbClr val="3333FF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5105400" y="4038600"/>
            <a:ext cx="3124200" cy="1524000"/>
            <a:chOff x="0" y="0"/>
            <a:chExt cx="1968" cy="960"/>
          </a:xfrm>
        </p:grpSpPr>
        <p:sp>
          <p:nvSpPr>
            <p:cNvPr id="42000" name="Oval 16"/>
            <p:cNvSpPr>
              <a:spLocks/>
            </p:cNvSpPr>
            <p:nvPr/>
          </p:nvSpPr>
          <p:spPr bwMode="auto">
            <a:xfrm>
              <a:off x="609" y="0"/>
              <a:ext cx="749" cy="349"/>
            </a:xfrm>
            <a:prstGeom prst="ellipse">
              <a:avLst/>
            </a:prstGeom>
            <a:noFill/>
            <a:ln w="936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1" name="Oval 17"/>
            <p:cNvSpPr>
              <a:spLocks/>
            </p:cNvSpPr>
            <p:nvPr/>
          </p:nvSpPr>
          <p:spPr bwMode="auto">
            <a:xfrm>
              <a:off x="1218" y="610"/>
              <a:ext cx="750" cy="350"/>
            </a:xfrm>
            <a:prstGeom prst="ellipse">
              <a:avLst/>
            </a:prstGeom>
            <a:noFill/>
            <a:ln w="936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2" name="Oval 18"/>
            <p:cNvSpPr>
              <a:spLocks/>
            </p:cNvSpPr>
            <p:nvPr/>
          </p:nvSpPr>
          <p:spPr bwMode="auto">
            <a:xfrm>
              <a:off x="0" y="610"/>
              <a:ext cx="749" cy="350"/>
            </a:xfrm>
            <a:prstGeom prst="ellipse">
              <a:avLst/>
            </a:prstGeom>
            <a:noFill/>
            <a:ln w="936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3" name="Line 19"/>
            <p:cNvSpPr>
              <a:spLocks noChangeShapeType="1"/>
            </p:cNvSpPr>
            <p:nvPr/>
          </p:nvSpPr>
          <p:spPr bwMode="auto">
            <a:xfrm flipH="1">
              <a:off x="420" y="349"/>
              <a:ext cx="564" cy="261"/>
            </a:xfrm>
            <a:prstGeom prst="line">
              <a:avLst/>
            </a:prstGeom>
            <a:noFill/>
            <a:ln w="936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>
              <a:off x="983" y="349"/>
              <a:ext cx="516" cy="261"/>
            </a:xfrm>
            <a:prstGeom prst="line">
              <a:avLst/>
            </a:prstGeom>
            <a:noFill/>
            <a:ln w="936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5" name="Line 21"/>
            <p:cNvSpPr>
              <a:spLocks noChangeShapeType="1"/>
            </p:cNvSpPr>
            <p:nvPr/>
          </p:nvSpPr>
          <p:spPr bwMode="auto">
            <a:xfrm>
              <a:off x="749" y="785"/>
              <a:ext cx="469" cy="1"/>
            </a:xfrm>
            <a:prstGeom prst="line">
              <a:avLst/>
            </a:prstGeom>
            <a:noFill/>
            <a:ln w="936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2007" name="Rectangle 23"/>
          <p:cNvSpPr>
            <a:spLocks/>
          </p:cNvSpPr>
          <p:nvPr/>
        </p:nvSpPr>
        <p:spPr bwMode="auto">
          <a:xfrm>
            <a:off x="5257800" y="5181600"/>
            <a:ext cx="228600" cy="228600"/>
          </a:xfrm>
          <a:prstGeom prst="rect">
            <a:avLst/>
          </a:prstGeom>
          <a:solidFill>
            <a:srgbClr val="FF33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8" name="Rectangle 24"/>
          <p:cNvSpPr>
            <a:spLocks/>
          </p:cNvSpPr>
          <p:nvPr/>
        </p:nvSpPr>
        <p:spPr bwMode="auto">
          <a:xfrm>
            <a:off x="7239000" y="5181600"/>
            <a:ext cx="228600" cy="228600"/>
          </a:xfrm>
          <a:prstGeom prst="rect">
            <a:avLst/>
          </a:prstGeom>
          <a:solidFill>
            <a:srgbClr val="FF33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9" name="Rectangle 25"/>
          <p:cNvSpPr>
            <a:spLocks/>
          </p:cNvSpPr>
          <p:nvPr/>
        </p:nvSpPr>
        <p:spPr bwMode="auto">
          <a:xfrm>
            <a:off x="6248400" y="4191000"/>
            <a:ext cx="228600" cy="228600"/>
          </a:xfrm>
          <a:prstGeom prst="rect">
            <a:avLst/>
          </a:prstGeom>
          <a:solidFill>
            <a:srgbClr val="FF33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10" name="Rectangle 26"/>
          <p:cNvSpPr>
            <a:spLocks/>
          </p:cNvSpPr>
          <p:nvPr/>
        </p:nvSpPr>
        <p:spPr bwMode="auto">
          <a:xfrm>
            <a:off x="6858000" y="4191000"/>
            <a:ext cx="228600" cy="228600"/>
          </a:xfrm>
          <a:prstGeom prst="rect">
            <a:avLst/>
          </a:prstGeom>
          <a:solidFill>
            <a:srgbClr val="3333FF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11" name="Rectangle 27"/>
          <p:cNvSpPr>
            <a:spLocks/>
          </p:cNvSpPr>
          <p:nvPr/>
        </p:nvSpPr>
        <p:spPr bwMode="auto">
          <a:xfrm>
            <a:off x="5867400" y="5181600"/>
            <a:ext cx="228600" cy="228600"/>
          </a:xfrm>
          <a:prstGeom prst="rect">
            <a:avLst/>
          </a:prstGeom>
          <a:solidFill>
            <a:srgbClr val="3333FF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12" name="Rectangle 28"/>
          <p:cNvSpPr>
            <a:spLocks/>
          </p:cNvSpPr>
          <p:nvPr/>
        </p:nvSpPr>
        <p:spPr bwMode="auto">
          <a:xfrm>
            <a:off x="7848600" y="5181600"/>
            <a:ext cx="228600" cy="228600"/>
          </a:xfrm>
          <a:prstGeom prst="rect">
            <a:avLst/>
          </a:prstGeom>
          <a:solidFill>
            <a:srgbClr val="3333FF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13" name="Rectangle 29"/>
          <p:cNvSpPr>
            <a:spLocks/>
          </p:cNvSpPr>
          <p:nvPr/>
        </p:nvSpPr>
        <p:spPr bwMode="auto">
          <a:xfrm>
            <a:off x="5943600" y="5791200"/>
            <a:ext cx="1765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What went wrong here?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839200" y="6400800"/>
            <a:ext cx="381000" cy="457200"/>
          </a:xfrm>
          <a:prstGeom prst="rect">
            <a:avLst/>
          </a:prstGeom>
        </p:spPr>
        <p:txBody>
          <a:bodyPr/>
          <a:lstStyle/>
          <a:p>
            <a:fld id="{D97D0463-84E7-4665-BAAB-192758B1C5E2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230188"/>
            <a:ext cx="7191375" cy="684212"/>
          </a:xfrm>
          <a:noFill/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89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400" dirty="0" smtClean="0"/>
              <a:t>Space of Search </a:t>
            </a:r>
            <a:r>
              <a:rPr lang="en-US" sz="4400" dirty="0"/>
              <a:t>Strategies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7620000" cy="4114800"/>
          </a:xfrm>
          <a:noFill/>
          <a:ln/>
        </p:spPr>
        <p:txBody>
          <a:bodyPr/>
          <a:lstStyle/>
          <a:p>
            <a:pPr marL="469900" indent="-469900"/>
            <a:r>
              <a:rPr lang="en-US" dirty="0"/>
              <a:t>Blind </a:t>
            </a:r>
            <a:r>
              <a:rPr lang="en-US" dirty="0" smtClean="0"/>
              <a:t>Search</a:t>
            </a:r>
            <a:endParaRPr lang="en-US" dirty="0"/>
          </a:p>
          <a:p>
            <a:pPr marL="819150" lvl="1" indent="-469900"/>
            <a:r>
              <a:rPr lang="en-US" sz="2400" dirty="0" smtClean="0"/>
              <a:t>DFS, BFS, IDS</a:t>
            </a:r>
            <a:endParaRPr lang="en-US" sz="2400" dirty="0"/>
          </a:p>
          <a:p>
            <a:pPr marL="469900" indent="-469900"/>
            <a:r>
              <a:rPr lang="en-US" dirty="0"/>
              <a:t>Informed </a:t>
            </a:r>
            <a:r>
              <a:rPr lang="en-US" dirty="0" smtClean="0"/>
              <a:t>Search</a:t>
            </a:r>
          </a:p>
          <a:p>
            <a:pPr marL="819150" lvl="1" indent="-469900"/>
            <a:r>
              <a:rPr lang="en-US" sz="2400" dirty="0" smtClean="0"/>
              <a:t>Uniform cost, greedy, A*, IDA*</a:t>
            </a:r>
            <a:endParaRPr lang="en-US" sz="2400" dirty="0"/>
          </a:p>
          <a:p>
            <a:pPr marL="469900" indent="-469900"/>
            <a:r>
              <a:rPr lang="en-US" b="1" dirty="0">
                <a:solidFill>
                  <a:srgbClr val="0000FF"/>
                </a:solidFill>
              </a:rPr>
              <a:t>Constraint </a:t>
            </a:r>
            <a:r>
              <a:rPr lang="en-US" b="1" dirty="0" smtClean="0">
                <a:solidFill>
                  <a:srgbClr val="0000FF"/>
                </a:solidFill>
              </a:rPr>
              <a:t>Satisfaction</a:t>
            </a:r>
          </a:p>
          <a:p>
            <a:pPr marL="819150" lvl="1" indent="-469900"/>
            <a:r>
              <a:rPr lang="en-US" sz="2400" dirty="0" smtClean="0"/>
              <a:t>Backtracking=DFS, FC, k-consistency</a:t>
            </a:r>
            <a:endParaRPr lang="en-US" sz="2400" dirty="0"/>
          </a:p>
          <a:p>
            <a:pPr marL="469900" indent="-469900"/>
            <a:r>
              <a:rPr lang="en-US" dirty="0"/>
              <a:t>Adversary 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3600" y="1600200"/>
            <a:ext cx="325762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Systematic  </a:t>
            </a:r>
            <a:r>
              <a:rPr lang="en-US" sz="2000" b="1" dirty="0" smtClean="0">
                <a:solidFill>
                  <a:schemeClr val="tx1"/>
                </a:solidFill>
              </a:rPr>
              <a:t>/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2000" b="1" dirty="0" smtClean="0">
                <a:solidFill>
                  <a:srgbClr val="7030A0"/>
                </a:solidFill>
              </a:rPr>
              <a:t>Stochastic 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 (“Local”)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       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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       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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       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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1600200"/>
            <a:ext cx="1048685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 </a:t>
            </a:r>
          </a:p>
          <a:p>
            <a:endParaRPr lang="en-US" sz="2000" dirty="0" smtClean="0">
              <a:solidFill>
                <a:srgbClr val="7030A0"/>
              </a:solidFill>
            </a:endParaRPr>
          </a:p>
          <a:p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 smtClean="0">
                <a:solidFill>
                  <a:srgbClr val="7030A0"/>
                </a:solidFill>
              </a:rPr>
              <a:t>        </a:t>
            </a:r>
            <a:r>
              <a:rPr lang="en-US" sz="2000" dirty="0" smtClean="0">
                <a:solidFill>
                  <a:srgbClr val="7030A0"/>
                </a:solidFill>
                <a:sym typeface="Symbol"/>
              </a:rPr>
              <a:t>Fri</a:t>
            </a:r>
            <a:endParaRPr lang="en-US" sz="2000" dirty="0">
              <a:solidFill>
                <a:srgbClr val="7030A0"/>
              </a:solidFill>
            </a:endParaRPr>
          </a:p>
          <a:p>
            <a:endParaRPr lang="en-US" sz="3200" dirty="0" smtClean="0">
              <a:solidFill>
                <a:srgbClr val="7030A0"/>
              </a:solidFill>
            </a:endParaRPr>
          </a:p>
          <a:p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 smtClean="0">
                <a:solidFill>
                  <a:srgbClr val="7030A0"/>
                </a:solidFill>
              </a:rPr>
              <a:t>        </a:t>
            </a:r>
            <a:r>
              <a:rPr lang="en-US" sz="2000" dirty="0" smtClean="0">
                <a:solidFill>
                  <a:srgbClr val="7030A0"/>
                </a:solidFill>
                <a:sym typeface="Symbol"/>
              </a:rPr>
              <a:t>Fri</a:t>
            </a:r>
            <a:endParaRPr lang="en-US" sz="2000" dirty="0" smtClean="0">
              <a:solidFill>
                <a:srgbClr val="7030A0"/>
              </a:solidFill>
            </a:endParaRPr>
          </a:p>
          <a:p>
            <a:endParaRPr lang="en-US" sz="2000" dirty="0">
              <a:solidFill>
                <a:srgbClr val="7030A0"/>
              </a:solidFill>
            </a:endParaRPr>
          </a:p>
          <a:p>
            <a:endParaRPr lang="en-US" sz="2000" dirty="0" smtClean="0">
              <a:solidFill>
                <a:srgbClr val="7030A0"/>
              </a:solidFill>
            </a:endParaRPr>
          </a:p>
          <a:p>
            <a:r>
              <a:rPr lang="en-US" sz="2000" dirty="0" smtClean="0">
                <a:solidFill>
                  <a:srgbClr val="7030A0"/>
                </a:solidFill>
              </a:rPr>
              <a:t>        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782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K-Consistency*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67400" cy="52578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Increasing degrees of consistency</a:t>
            </a:r>
          </a:p>
          <a:p>
            <a:pPr marL="782638" lvl="1">
              <a:lnSpc>
                <a:spcPct val="80000"/>
              </a:lnSpc>
            </a:pPr>
            <a:r>
              <a:rPr lang="en-US" sz="2200"/>
              <a:t>1-Consistency (Node Consistency): Each single node’s domain has a value which meets that node’s unary constraints</a:t>
            </a:r>
          </a:p>
          <a:p>
            <a:pPr marL="782638" lvl="1">
              <a:lnSpc>
                <a:spcPct val="80000"/>
              </a:lnSpc>
            </a:pPr>
            <a:r>
              <a:rPr lang="en-US" sz="2200"/>
              <a:t>2-Consistency (Arc Consistency): For each pair of nodes, any consistent assignment to one can be extended to the other</a:t>
            </a:r>
          </a:p>
          <a:p>
            <a:pPr marL="782638" lvl="1">
              <a:lnSpc>
                <a:spcPct val="80000"/>
              </a:lnSpc>
            </a:pPr>
            <a:r>
              <a:rPr lang="en-US" sz="2200"/>
              <a:t>K-Consistency: For each k nodes, any consistent assignment to k-1 can be extended to the k</a:t>
            </a:r>
            <a:r>
              <a:rPr lang="en-US" sz="2200" baseline="30000"/>
              <a:t>th</a:t>
            </a:r>
            <a:r>
              <a:rPr lang="en-US" sz="2200"/>
              <a:t> node.</a:t>
            </a:r>
          </a:p>
          <a:p>
            <a:pPr marL="782638" lvl="1">
              <a:lnSpc>
                <a:spcPct val="80000"/>
              </a:lnSpc>
            </a:pPr>
            <a:endParaRPr lang="en-US" sz="2200"/>
          </a:p>
          <a:p>
            <a:pPr>
              <a:lnSpc>
                <a:spcPct val="80000"/>
              </a:lnSpc>
            </a:pPr>
            <a:r>
              <a:rPr lang="en-US" sz="2400"/>
              <a:t>Higher k more expensive to compute</a:t>
            </a:r>
          </a:p>
          <a:p>
            <a:pPr>
              <a:lnSpc>
                <a:spcPct val="80000"/>
              </a:lnSpc>
            </a:pPr>
            <a:r>
              <a:rPr lang="en-US" sz="2400"/>
              <a:t>(You need to know the k=2 algorithm)</a:t>
            </a:r>
          </a:p>
        </p:txBody>
      </p:sp>
      <p:grpSp>
        <p:nvGrpSpPr>
          <p:cNvPr id="43023" name="Group 15"/>
          <p:cNvGrpSpPr>
            <a:grpSpLocks/>
          </p:cNvGrpSpPr>
          <p:nvPr/>
        </p:nvGrpSpPr>
        <p:grpSpPr bwMode="auto">
          <a:xfrm>
            <a:off x="6705600" y="2057400"/>
            <a:ext cx="1577975" cy="2895600"/>
            <a:chOff x="0" y="0"/>
            <a:chExt cx="994" cy="1824"/>
          </a:xfrm>
        </p:grpSpPr>
        <p:sp>
          <p:nvSpPr>
            <p:cNvPr id="43012" name="Oval 4"/>
            <p:cNvSpPr>
              <a:spLocks/>
            </p:cNvSpPr>
            <p:nvPr/>
          </p:nvSpPr>
          <p:spPr bwMode="auto">
            <a:xfrm>
              <a:off x="791" y="0"/>
              <a:ext cx="203" cy="203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3" name="Oval 5"/>
            <p:cNvSpPr>
              <a:spLocks/>
            </p:cNvSpPr>
            <p:nvPr/>
          </p:nvSpPr>
          <p:spPr bwMode="auto">
            <a:xfrm>
              <a:off x="791" y="486"/>
              <a:ext cx="203" cy="203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4" name="Oval 6"/>
            <p:cNvSpPr>
              <a:spLocks/>
            </p:cNvSpPr>
            <p:nvPr/>
          </p:nvSpPr>
          <p:spPr bwMode="auto">
            <a:xfrm>
              <a:off x="122" y="486"/>
              <a:ext cx="202" cy="203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5" name="AutoShape 7"/>
            <p:cNvSpPr>
              <a:spLocks/>
            </p:cNvSpPr>
            <p:nvPr/>
          </p:nvSpPr>
          <p:spPr bwMode="auto">
            <a:xfrm>
              <a:off x="494" y="527"/>
              <a:ext cx="162" cy="122"/>
            </a:xfrm>
            <a:prstGeom prst="rightArrow">
              <a:avLst>
                <a:gd name="adj1" fmla="val 50000"/>
                <a:gd name="adj2" fmla="val 33197"/>
              </a:avLst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6" name="Oval 8"/>
            <p:cNvSpPr>
              <a:spLocks/>
            </p:cNvSpPr>
            <p:nvPr/>
          </p:nvSpPr>
          <p:spPr bwMode="auto">
            <a:xfrm>
              <a:off x="791" y="1297"/>
              <a:ext cx="203" cy="203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7" name="Oval 9"/>
            <p:cNvSpPr>
              <a:spLocks/>
            </p:cNvSpPr>
            <p:nvPr/>
          </p:nvSpPr>
          <p:spPr bwMode="auto">
            <a:xfrm>
              <a:off x="122" y="1297"/>
              <a:ext cx="202" cy="203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8" name="AutoShape 10"/>
            <p:cNvSpPr>
              <a:spLocks/>
            </p:cNvSpPr>
            <p:nvPr/>
          </p:nvSpPr>
          <p:spPr bwMode="auto">
            <a:xfrm>
              <a:off x="494" y="1338"/>
              <a:ext cx="162" cy="121"/>
            </a:xfrm>
            <a:prstGeom prst="rightArrow">
              <a:avLst>
                <a:gd name="adj1" fmla="val 50000"/>
                <a:gd name="adj2" fmla="val 33471"/>
              </a:avLst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9" name="Oval 11"/>
            <p:cNvSpPr>
              <a:spLocks/>
            </p:cNvSpPr>
            <p:nvPr/>
          </p:nvSpPr>
          <p:spPr bwMode="auto">
            <a:xfrm>
              <a:off x="122" y="1581"/>
              <a:ext cx="202" cy="202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0" name="Oval 12"/>
            <p:cNvSpPr>
              <a:spLocks/>
            </p:cNvSpPr>
            <p:nvPr/>
          </p:nvSpPr>
          <p:spPr bwMode="auto">
            <a:xfrm>
              <a:off x="122" y="1013"/>
              <a:ext cx="202" cy="203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auto">
            <a:xfrm>
              <a:off x="284" y="973"/>
              <a:ext cx="162" cy="851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2160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0 w 21600"/>
                <a:gd name="T1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auto">
            <a:xfrm flipH="1">
              <a:off x="0" y="973"/>
              <a:ext cx="162" cy="851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2160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0 w 21600"/>
                <a:gd name="T1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37" name="Group 29"/>
          <p:cNvGrpSpPr>
            <a:grpSpLocks/>
          </p:cNvGrpSpPr>
          <p:nvPr/>
        </p:nvGrpSpPr>
        <p:grpSpPr bwMode="auto">
          <a:xfrm>
            <a:off x="6400800" y="5372100"/>
            <a:ext cx="2133600" cy="1039813"/>
            <a:chOff x="0" y="0"/>
            <a:chExt cx="1344" cy="655"/>
          </a:xfrm>
        </p:grpSpPr>
        <p:grpSp>
          <p:nvGrpSpPr>
            <p:cNvPr id="43030" name="Group 22"/>
            <p:cNvGrpSpPr>
              <a:grpSpLocks/>
            </p:cNvGrpSpPr>
            <p:nvPr/>
          </p:nvGrpSpPr>
          <p:grpSpPr bwMode="auto">
            <a:xfrm>
              <a:off x="0" y="0"/>
              <a:ext cx="1344" cy="655"/>
              <a:chOff x="0" y="0"/>
              <a:chExt cx="1344" cy="655"/>
            </a:xfrm>
          </p:grpSpPr>
          <p:sp>
            <p:nvSpPr>
              <p:cNvPr id="43024" name="Oval 16"/>
              <p:cNvSpPr>
                <a:spLocks/>
              </p:cNvSpPr>
              <p:nvPr/>
            </p:nvSpPr>
            <p:spPr bwMode="auto">
              <a:xfrm>
                <a:off x="416" y="0"/>
                <a:ext cx="512" cy="238"/>
              </a:xfrm>
              <a:prstGeom prst="ellipse">
                <a:avLst/>
              </a:prstGeom>
              <a:noFill/>
              <a:ln w="936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5" name="Oval 17"/>
              <p:cNvSpPr>
                <a:spLocks/>
              </p:cNvSpPr>
              <p:nvPr/>
            </p:nvSpPr>
            <p:spPr bwMode="auto">
              <a:xfrm>
                <a:off x="832" y="417"/>
                <a:ext cx="512" cy="238"/>
              </a:xfrm>
              <a:prstGeom prst="ellipse">
                <a:avLst/>
              </a:prstGeom>
              <a:noFill/>
              <a:ln w="936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6" name="Oval 18"/>
              <p:cNvSpPr>
                <a:spLocks/>
              </p:cNvSpPr>
              <p:nvPr/>
            </p:nvSpPr>
            <p:spPr bwMode="auto">
              <a:xfrm>
                <a:off x="0" y="417"/>
                <a:ext cx="512" cy="238"/>
              </a:xfrm>
              <a:prstGeom prst="ellipse">
                <a:avLst/>
              </a:prstGeom>
              <a:noFill/>
              <a:ln w="936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7" name="Line 19"/>
              <p:cNvSpPr>
                <a:spLocks noChangeShapeType="1"/>
              </p:cNvSpPr>
              <p:nvPr/>
            </p:nvSpPr>
            <p:spPr bwMode="auto">
              <a:xfrm flipH="1">
                <a:off x="287" y="238"/>
                <a:ext cx="385" cy="179"/>
              </a:xfrm>
              <a:prstGeom prst="line">
                <a:avLst/>
              </a:prstGeom>
              <a:noFill/>
              <a:ln w="936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8" name="Line 20"/>
              <p:cNvSpPr>
                <a:spLocks noChangeShapeType="1"/>
              </p:cNvSpPr>
              <p:nvPr/>
            </p:nvSpPr>
            <p:spPr bwMode="auto">
              <a:xfrm>
                <a:off x="672" y="238"/>
                <a:ext cx="352" cy="179"/>
              </a:xfrm>
              <a:prstGeom prst="line">
                <a:avLst/>
              </a:prstGeom>
              <a:noFill/>
              <a:ln w="936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9" name="Line 21"/>
              <p:cNvSpPr>
                <a:spLocks noChangeShapeType="1"/>
              </p:cNvSpPr>
              <p:nvPr/>
            </p:nvSpPr>
            <p:spPr bwMode="auto">
              <a:xfrm>
                <a:off x="512" y="536"/>
                <a:ext cx="320" cy="1"/>
              </a:xfrm>
              <a:prstGeom prst="line">
                <a:avLst/>
              </a:prstGeom>
              <a:noFill/>
              <a:ln w="936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3031" name="Rectangle 23"/>
            <p:cNvSpPr>
              <a:spLocks/>
            </p:cNvSpPr>
            <p:nvPr/>
          </p:nvSpPr>
          <p:spPr bwMode="auto">
            <a:xfrm>
              <a:off x="65" y="491"/>
              <a:ext cx="98" cy="99"/>
            </a:xfrm>
            <a:prstGeom prst="rect">
              <a:avLst/>
            </a:prstGeom>
            <a:solidFill>
              <a:srgbClr val="FF33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2" name="Rectangle 24"/>
            <p:cNvSpPr>
              <a:spLocks/>
            </p:cNvSpPr>
            <p:nvPr/>
          </p:nvSpPr>
          <p:spPr bwMode="auto">
            <a:xfrm>
              <a:off x="917" y="491"/>
              <a:ext cx="99" cy="99"/>
            </a:xfrm>
            <a:prstGeom prst="rect">
              <a:avLst/>
            </a:prstGeom>
            <a:solidFill>
              <a:srgbClr val="FF33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3" name="Rectangle 25"/>
            <p:cNvSpPr>
              <a:spLocks/>
            </p:cNvSpPr>
            <p:nvPr/>
          </p:nvSpPr>
          <p:spPr bwMode="auto">
            <a:xfrm>
              <a:off x="491" y="65"/>
              <a:ext cx="99" cy="98"/>
            </a:xfrm>
            <a:prstGeom prst="rect">
              <a:avLst/>
            </a:prstGeom>
            <a:solidFill>
              <a:srgbClr val="FF33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753" y="65"/>
              <a:ext cx="99" cy="98"/>
            </a:xfrm>
            <a:prstGeom prst="rect">
              <a:avLst/>
            </a:prstGeom>
            <a:solidFill>
              <a:srgbClr val="3333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327" y="491"/>
              <a:ext cx="99" cy="99"/>
            </a:xfrm>
            <a:prstGeom prst="rect">
              <a:avLst/>
            </a:prstGeom>
            <a:solidFill>
              <a:srgbClr val="3333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6" name="Rectangle 28"/>
            <p:cNvSpPr>
              <a:spLocks/>
            </p:cNvSpPr>
            <p:nvPr/>
          </p:nvSpPr>
          <p:spPr bwMode="auto">
            <a:xfrm>
              <a:off x="1180" y="491"/>
              <a:ext cx="98" cy="99"/>
            </a:xfrm>
            <a:prstGeom prst="rect">
              <a:avLst/>
            </a:prstGeom>
            <a:solidFill>
              <a:srgbClr val="3333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Strong K-Consistency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400"/>
              <a:t>Strong k-consistency: also k-1, k-2, … 1 consistent</a:t>
            </a:r>
          </a:p>
          <a:p>
            <a:pPr>
              <a:lnSpc>
                <a:spcPct val="90000"/>
              </a:lnSpc>
            </a:pPr>
            <a:r>
              <a:rPr lang="en-US" sz="2400"/>
              <a:t>Claim: strong n-consistency means we can solve without backtracking!</a:t>
            </a:r>
          </a:p>
          <a:p>
            <a:pPr>
              <a:lnSpc>
                <a:spcPct val="90000"/>
              </a:lnSpc>
            </a:pPr>
            <a:r>
              <a:rPr lang="en-US" sz="2400"/>
              <a:t>Why?</a:t>
            </a:r>
          </a:p>
          <a:p>
            <a:pPr marL="782638" lvl="1">
              <a:lnSpc>
                <a:spcPct val="90000"/>
              </a:lnSpc>
            </a:pPr>
            <a:r>
              <a:rPr lang="en-US" sz="2000"/>
              <a:t>Choose any assignment to any variable</a:t>
            </a:r>
          </a:p>
          <a:p>
            <a:pPr marL="782638" lvl="1">
              <a:lnSpc>
                <a:spcPct val="90000"/>
              </a:lnSpc>
            </a:pPr>
            <a:r>
              <a:rPr lang="en-US" sz="2000"/>
              <a:t>Choose a new variable</a:t>
            </a:r>
          </a:p>
          <a:p>
            <a:pPr marL="782638" lvl="1">
              <a:lnSpc>
                <a:spcPct val="90000"/>
              </a:lnSpc>
            </a:pPr>
            <a:r>
              <a:rPr lang="en-US" sz="2000"/>
              <a:t>By 2-consistency, there is a choice consistent with the first</a:t>
            </a:r>
          </a:p>
          <a:p>
            <a:pPr marL="782638" lvl="1">
              <a:lnSpc>
                <a:spcPct val="90000"/>
              </a:lnSpc>
            </a:pPr>
            <a:r>
              <a:rPr lang="en-US" sz="2000"/>
              <a:t>Choose a new variable</a:t>
            </a:r>
          </a:p>
          <a:p>
            <a:pPr marL="782638" lvl="1">
              <a:lnSpc>
                <a:spcPct val="90000"/>
              </a:lnSpc>
            </a:pPr>
            <a:r>
              <a:rPr lang="en-US" sz="2000"/>
              <a:t>By 3-consistency, there is a choice consistent with the first 2</a:t>
            </a:r>
          </a:p>
          <a:p>
            <a:pPr marL="782638" lvl="1">
              <a:lnSpc>
                <a:spcPct val="90000"/>
              </a:lnSpc>
            </a:pPr>
            <a:r>
              <a:rPr lang="en-US" sz="2000"/>
              <a:t>…</a:t>
            </a:r>
          </a:p>
          <a:p>
            <a:pPr>
              <a:lnSpc>
                <a:spcPct val="90000"/>
              </a:lnSpc>
            </a:pPr>
            <a:r>
              <a:rPr lang="en-US" sz="2400"/>
              <a:t>Lots of middle ground between arc consistency and n-consistency!  (e.g. path consistency)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sz="3600"/>
              <a:t>Ordering: Minimum Remaining Values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sz="2800"/>
              <a:t>Minimum remaining values (MRV):</a:t>
            </a:r>
          </a:p>
          <a:p>
            <a:pPr marL="782638" lvl="1"/>
            <a:r>
              <a:rPr lang="en-US" sz="2400"/>
              <a:t>Choose the variable with the fewest legal values</a:t>
            </a:r>
          </a:p>
          <a:p>
            <a:pPr marL="782638" lvl="1"/>
            <a:endParaRPr lang="en-US" sz="2400"/>
          </a:p>
          <a:p>
            <a:pPr marL="782638" lvl="1"/>
            <a:endParaRPr lang="en-US" sz="2400"/>
          </a:p>
          <a:p>
            <a:pPr marL="782638" lvl="1"/>
            <a:endParaRPr lang="en-US" sz="2400"/>
          </a:p>
          <a:p>
            <a:pPr marL="782638" lvl="1"/>
            <a:endParaRPr lang="en-US" sz="2400"/>
          </a:p>
          <a:p>
            <a:pPr marL="782638" lvl="1"/>
            <a:endParaRPr lang="en-US" sz="2400"/>
          </a:p>
          <a:p>
            <a:r>
              <a:rPr lang="en-US" sz="2800"/>
              <a:t>Why min rather than max?</a:t>
            </a:r>
          </a:p>
          <a:p>
            <a:r>
              <a:rPr lang="en-US" sz="2800"/>
              <a:t>Also called “most constrained variable”</a:t>
            </a:r>
          </a:p>
          <a:p>
            <a:r>
              <a:rPr lang="en-US" sz="2800"/>
              <a:t>“Fail-fast” ordering</a:t>
            </a:r>
          </a:p>
        </p:txBody>
      </p:sp>
      <p:pic>
        <p:nvPicPr>
          <p:cNvPr id="4506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8475663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sz="4200"/>
              <a:t>Ordering: Degree Heuristic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800"/>
              <a:t>Tie-breaker among MRV variables</a:t>
            </a:r>
          </a:p>
          <a:p>
            <a:pPr>
              <a:lnSpc>
                <a:spcPct val="90000"/>
              </a:lnSpc>
            </a:pPr>
            <a:r>
              <a:rPr lang="en-US" sz="2800"/>
              <a:t>Degree heuristic:</a:t>
            </a:r>
          </a:p>
          <a:p>
            <a:pPr marL="782638" lvl="1">
              <a:lnSpc>
                <a:spcPct val="90000"/>
              </a:lnSpc>
            </a:pPr>
            <a:r>
              <a:rPr lang="en-US" sz="2400"/>
              <a:t>Choose the variable participating in the most constraints on remaining variables</a:t>
            </a:r>
          </a:p>
          <a:p>
            <a:pPr marL="782638" lvl="1">
              <a:lnSpc>
                <a:spcPct val="90000"/>
              </a:lnSpc>
            </a:pPr>
            <a:endParaRPr lang="en-US" sz="2400"/>
          </a:p>
          <a:p>
            <a:pPr marL="782638" lvl="1">
              <a:lnSpc>
                <a:spcPct val="90000"/>
              </a:lnSpc>
            </a:pPr>
            <a:endParaRPr lang="en-US" sz="2400"/>
          </a:p>
          <a:p>
            <a:pPr marL="782638" lvl="1">
              <a:lnSpc>
                <a:spcPct val="90000"/>
              </a:lnSpc>
            </a:pPr>
            <a:endParaRPr lang="en-US" sz="2400"/>
          </a:p>
          <a:p>
            <a:pPr marL="782638" lvl="1">
              <a:lnSpc>
                <a:spcPct val="90000"/>
              </a:lnSpc>
            </a:pPr>
            <a:endParaRPr lang="en-US" sz="2400"/>
          </a:p>
          <a:p>
            <a:pPr marL="782638"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Why most rather than fewest constraints?</a:t>
            </a:r>
          </a:p>
        </p:txBody>
      </p:sp>
      <p:pic>
        <p:nvPicPr>
          <p:cNvPr id="4608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98888"/>
            <a:ext cx="8482013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sz="3900"/>
              <a:t>Ordering: Least Constraining Value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52578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400"/>
              <a:t>Given a choice of variable:</a:t>
            </a:r>
          </a:p>
          <a:p>
            <a:pPr marL="782638" lvl="1">
              <a:lnSpc>
                <a:spcPct val="90000"/>
              </a:lnSpc>
            </a:pPr>
            <a:r>
              <a:rPr lang="en-US" sz="2000"/>
              <a:t>Choose the </a:t>
            </a:r>
            <a:r>
              <a:rPr lang="en-US" sz="2000">
                <a:latin typeface="Arial Italic" charset="0"/>
                <a:cs typeface="Arial Italic" charset="0"/>
                <a:sym typeface="Arial Italic" charset="0"/>
              </a:rPr>
              <a:t>least constraining value</a:t>
            </a:r>
            <a:endParaRPr lang="en-US" sz="2000">
              <a:latin typeface="Arial Italic" charset="0"/>
              <a:sym typeface="Arial Italic" charset="0"/>
            </a:endParaRPr>
          </a:p>
          <a:p>
            <a:pPr marL="782638" lvl="1">
              <a:lnSpc>
                <a:spcPct val="90000"/>
              </a:lnSpc>
            </a:pPr>
            <a:r>
              <a:rPr lang="en-US" sz="2000"/>
              <a:t>The one that rules out the fewest values in the remaining variables</a:t>
            </a:r>
          </a:p>
          <a:p>
            <a:pPr marL="782638" lvl="1">
              <a:lnSpc>
                <a:spcPct val="90000"/>
              </a:lnSpc>
            </a:pPr>
            <a:r>
              <a:rPr lang="en-US" sz="2000"/>
              <a:t>Note that it may take some computation to determine this!</a:t>
            </a:r>
          </a:p>
          <a:p>
            <a:pPr marL="782638" lvl="1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Why least rather than most?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Combining these heuristics makes 1000 queens feasible</a:t>
            </a:r>
          </a:p>
        </p:txBody>
      </p:sp>
      <p:pic>
        <p:nvPicPr>
          <p:cNvPr id="4710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2286000"/>
            <a:ext cx="36322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1555750"/>
            <a:ext cx="2133600" cy="1384300"/>
          </a:xfrm>
          <a:ln/>
        </p:spPr>
        <p:txBody>
          <a:bodyPr rIns="132080"/>
          <a:lstStyle/>
          <a:p>
            <a:r>
              <a:rPr lang="en-US" sz="2800"/>
              <a:t>Propagation with Ordering</a:t>
            </a:r>
          </a:p>
        </p:txBody>
      </p:sp>
      <p:sp>
        <p:nvSpPr>
          <p:cNvPr id="48131" name="Rectangle 3"/>
          <p:cNvSpPr>
            <a:spLocks/>
          </p:cNvSpPr>
          <p:nvPr/>
        </p:nvSpPr>
        <p:spPr bwMode="auto">
          <a:xfrm>
            <a:off x="381000" y="5257800"/>
            <a:ext cx="838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2" name="Rectangle 4"/>
          <p:cNvSpPr>
            <a:spLocks/>
          </p:cNvSpPr>
          <p:nvPr/>
        </p:nvSpPr>
        <p:spPr bwMode="auto">
          <a:xfrm>
            <a:off x="381000" y="5715000"/>
            <a:ext cx="8382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3" name="Rectangle 5"/>
          <p:cNvSpPr>
            <a:spLocks/>
          </p:cNvSpPr>
          <p:nvPr/>
        </p:nvSpPr>
        <p:spPr bwMode="auto">
          <a:xfrm>
            <a:off x="381000" y="6248400"/>
            <a:ext cx="8382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4" name="Rectangle 6"/>
          <p:cNvSpPr>
            <a:spLocks/>
          </p:cNvSpPr>
          <p:nvPr/>
        </p:nvSpPr>
        <p:spPr bwMode="auto">
          <a:xfrm>
            <a:off x="2514600" y="2895600"/>
            <a:ext cx="5486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5" name="Rectangle 7"/>
          <p:cNvSpPr>
            <a:spLocks/>
          </p:cNvSpPr>
          <p:nvPr/>
        </p:nvSpPr>
        <p:spPr bwMode="auto">
          <a:xfrm>
            <a:off x="4267200" y="2895600"/>
            <a:ext cx="3886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6" name="Rectangle 8"/>
          <p:cNvSpPr>
            <a:spLocks/>
          </p:cNvSpPr>
          <p:nvPr/>
        </p:nvSpPr>
        <p:spPr bwMode="auto">
          <a:xfrm>
            <a:off x="6019800" y="2895600"/>
            <a:ext cx="22860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8137" name="196v-1.mov" descr="cse473au11-csps.ppt_media/196v-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50800"/>
            <a:ext cx="65024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813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8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7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Problem Structure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200" y="1358900"/>
            <a:ext cx="4419600" cy="52578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Tasmania and mainland are independent subproblems</a:t>
            </a:r>
            <a:endParaRPr lang="en-US"/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n-US" sz="2400"/>
              <a:t>Identifiable as connected components of constraint graph</a:t>
            </a:r>
            <a:endParaRPr lang="en-US"/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n-US" sz="2400"/>
              <a:t>Suppose each subproblem has c variables out of n total</a:t>
            </a:r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n-US" sz="2400"/>
              <a:t>Worst-case solution cost is O((n/c)(d</a:t>
            </a:r>
            <a:r>
              <a:rPr lang="en-US" sz="2400" baseline="30000"/>
              <a:t>c</a:t>
            </a:r>
            <a:r>
              <a:rPr lang="en-US" sz="2400"/>
              <a:t>)), linear in n</a:t>
            </a:r>
          </a:p>
          <a:p>
            <a:pPr marL="782638" lvl="1">
              <a:lnSpc>
                <a:spcPct val="80000"/>
              </a:lnSpc>
              <a:spcBef>
                <a:spcPts val="1500"/>
              </a:spcBef>
            </a:pPr>
            <a:r>
              <a:rPr lang="en-US" sz="2000"/>
              <a:t>E.g., n = 80, d = 2, c =20</a:t>
            </a:r>
          </a:p>
          <a:p>
            <a:pPr marL="782638" lvl="1">
              <a:lnSpc>
                <a:spcPct val="80000"/>
              </a:lnSpc>
              <a:spcBef>
                <a:spcPts val="1500"/>
              </a:spcBef>
            </a:pPr>
            <a:r>
              <a:rPr lang="en-US" sz="2000"/>
              <a:t>2</a:t>
            </a:r>
            <a:r>
              <a:rPr lang="en-US" sz="2000" baseline="30000"/>
              <a:t>80</a:t>
            </a:r>
            <a:r>
              <a:rPr lang="en-US" sz="2000"/>
              <a:t> = 4 billion years at 10 million nodes/sec</a:t>
            </a:r>
          </a:p>
          <a:p>
            <a:pPr marL="782638" lvl="1">
              <a:lnSpc>
                <a:spcPct val="80000"/>
              </a:lnSpc>
              <a:spcBef>
                <a:spcPts val="1500"/>
              </a:spcBef>
            </a:pPr>
            <a:r>
              <a:rPr lang="en-US" sz="2000"/>
              <a:t>(4)(2</a:t>
            </a:r>
            <a:r>
              <a:rPr lang="en-US" sz="2000" baseline="30000"/>
              <a:t>20</a:t>
            </a:r>
            <a:r>
              <a:rPr lang="en-US" sz="2000"/>
              <a:t>) = 0.4 seconds at 10 million nodes/sec</a:t>
            </a:r>
          </a:p>
        </p:txBody>
      </p:sp>
      <p:pic>
        <p:nvPicPr>
          <p:cNvPr id="4915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52575"/>
            <a:ext cx="3614738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Tree-Structured CSPs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579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Choose a variable as root, order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2400"/>
              <a:t>	variables from root to leaves such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2400"/>
              <a:t>	that every node's parent precedes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2400"/>
              <a:t>	it in the ordering </a:t>
            </a:r>
          </a:p>
          <a:p>
            <a:pPr>
              <a:lnSpc>
                <a:spcPct val="80000"/>
              </a:lnSpc>
              <a:spcBef>
                <a:spcPts val="13400"/>
              </a:spcBef>
            </a:pPr>
            <a:r>
              <a:rPr lang="en-US" sz="2400"/>
              <a:t>For i = n : 2, apply RemoveInconsistent(Parent(X</a:t>
            </a:r>
            <a:r>
              <a:rPr lang="en-US" sz="2400" baseline="-25000"/>
              <a:t>i</a:t>
            </a:r>
            <a:r>
              <a:rPr lang="en-US" sz="2400"/>
              <a:t>),X</a:t>
            </a:r>
            <a:r>
              <a:rPr lang="en-US" sz="2400" baseline="-25000"/>
              <a:t>i</a:t>
            </a:r>
            <a:r>
              <a:rPr lang="en-US" sz="2400"/>
              <a:t>)</a:t>
            </a:r>
          </a:p>
          <a:p>
            <a:pPr>
              <a:lnSpc>
                <a:spcPct val="80000"/>
              </a:lnSpc>
            </a:pPr>
            <a:r>
              <a:rPr lang="en-US" sz="2400"/>
              <a:t>For i = 1 : n, assign X</a:t>
            </a:r>
            <a:r>
              <a:rPr lang="en-US" sz="2400" baseline="-25000"/>
              <a:t>i</a:t>
            </a:r>
            <a:r>
              <a:rPr lang="en-US" sz="2400"/>
              <a:t> consistently with Parent(X</a:t>
            </a:r>
            <a:r>
              <a:rPr lang="en-US" sz="2400" baseline="-25000"/>
              <a:t>i</a:t>
            </a:r>
            <a:r>
              <a:rPr lang="en-US" sz="2400"/>
              <a:t>)</a:t>
            </a:r>
            <a:endParaRPr lang="en-US"/>
          </a:p>
          <a:p>
            <a:pPr>
              <a:lnSpc>
                <a:spcPct val="80000"/>
              </a:lnSpc>
              <a:spcBef>
                <a:spcPts val="3500"/>
              </a:spcBef>
            </a:pPr>
            <a:r>
              <a:rPr lang="en-US" sz="2400"/>
              <a:t>Runtime: O(n d</a:t>
            </a:r>
            <a:r>
              <a:rPr lang="en-US" sz="2400" baseline="30000"/>
              <a:t>2</a:t>
            </a:r>
            <a:r>
              <a:rPr lang="en-US" sz="2400"/>
              <a:t>)</a:t>
            </a:r>
          </a:p>
        </p:txBody>
      </p:sp>
      <p:pic>
        <p:nvPicPr>
          <p:cNvPr id="5018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5386388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5447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Tree-Structured CSPs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 sz="2200"/>
              <a:t>Theorem: if the constraint graph has no loops, the CSP can be solved in O(n d</a:t>
            </a:r>
            <a:r>
              <a:rPr lang="en-US" sz="2200" baseline="30000"/>
              <a:t>2</a:t>
            </a:r>
            <a:r>
              <a:rPr lang="en-US" sz="2200"/>
              <a:t>) time!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Compare to general CSPs, where worst-case time is O(d</a:t>
            </a:r>
            <a:r>
              <a:rPr lang="en-US" sz="2000" baseline="30000"/>
              <a:t>n</a:t>
            </a:r>
            <a:r>
              <a:rPr lang="en-US" sz="2000"/>
              <a:t>)</a:t>
            </a:r>
          </a:p>
          <a:p>
            <a:pPr>
              <a:lnSpc>
                <a:spcPct val="80000"/>
              </a:lnSpc>
            </a:pPr>
            <a:endParaRPr lang="en-US" sz="2200"/>
          </a:p>
          <a:p>
            <a:pPr>
              <a:lnSpc>
                <a:spcPct val="80000"/>
              </a:lnSpc>
            </a:pPr>
            <a:r>
              <a:rPr lang="en-US" sz="2200"/>
              <a:t>This property also applies to logical and probabilistic reasoning: an important example of the relation between syntactic restrictions and the complexity of reasoning.</a:t>
            </a:r>
          </a:p>
        </p:txBody>
      </p:sp>
      <p:pic>
        <p:nvPicPr>
          <p:cNvPr id="5120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66875"/>
            <a:ext cx="345916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Nearly Tree-Structured CSPs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05300"/>
            <a:ext cx="8229600" cy="22098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300"/>
              <a:t>Conditioning: instantiate a variable, prune its neighbors' domains</a:t>
            </a:r>
            <a:endParaRPr lang="en-US" sz="3500"/>
          </a:p>
          <a:p>
            <a:pPr>
              <a:lnSpc>
                <a:spcPct val="80000"/>
              </a:lnSpc>
            </a:pPr>
            <a:r>
              <a:rPr lang="en-US" sz="2300"/>
              <a:t>Cutset conditioning: instantiate (in all ways) a set of variables such that the remaining constraint graph is a tree</a:t>
            </a:r>
            <a:endParaRPr lang="en-US" sz="3500"/>
          </a:p>
          <a:p>
            <a:pPr>
              <a:lnSpc>
                <a:spcPct val="80000"/>
              </a:lnSpc>
            </a:pPr>
            <a:r>
              <a:rPr lang="en-US" sz="2300"/>
              <a:t>Cutset size c gives runtime O( (d</a:t>
            </a:r>
            <a:r>
              <a:rPr lang="en-US" sz="2300" baseline="30000"/>
              <a:t>c</a:t>
            </a:r>
            <a:r>
              <a:rPr lang="en-US" sz="2300"/>
              <a:t>) (n-c) d</a:t>
            </a:r>
            <a:r>
              <a:rPr lang="en-US" sz="2300" baseline="30000"/>
              <a:t>2 </a:t>
            </a:r>
            <a:r>
              <a:rPr lang="en-US" sz="2300"/>
              <a:t>), very fast for small c</a:t>
            </a:r>
          </a:p>
        </p:txBody>
      </p:sp>
      <p:pic>
        <p:nvPicPr>
          <p:cNvPr id="5222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034213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63000" y="6553200"/>
            <a:ext cx="1905000" cy="228600"/>
          </a:xfrm>
          <a:prstGeom prst="rect">
            <a:avLst/>
          </a:prstGeom>
        </p:spPr>
        <p:txBody>
          <a:bodyPr/>
          <a:lstStyle/>
          <a:p>
            <a:fld id="{5D6FE2A0-D2C4-4B9B-B293-9237386F7BD4}" type="slidenum">
              <a:rPr lang="en-US"/>
              <a:pPr/>
              <a:t>5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Constraint Satisfaction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9144000" cy="4114800"/>
          </a:xfrm>
        </p:spPr>
        <p:txBody>
          <a:bodyPr/>
          <a:lstStyle/>
          <a:p>
            <a:r>
              <a:rPr lang="en-US" dirty="0"/>
              <a:t>Kind of </a:t>
            </a:r>
            <a:r>
              <a:rPr lang="en-US" b="1" i="1" dirty="0"/>
              <a:t>search</a:t>
            </a:r>
            <a:r>
              <a:rPr lang="en-US" dirty="0"/>
              <a:t> in which</a:t>
            </a:r>
          </a:p>
          <a:p>
            <a:pPr lvl="1"/>
            <a:r>
              <a:rPr lang="en-US" dirty="0"/>
              <a:t>States are </a:t>
            </a:r>
            <a:r>
              <a:rPr lang="en-US" b="1" i="1" dirty="0"/>
              <a:t>factored</a:t>
            </a:r>
            <a:r>
              <a:rPr lang="en-US" dirty="0"/>
              <a:t> into sets of variables</a:t>
            </a:r>
          </a:p>
          <a:p>
            <a:pPr lvl="1"/>
            <a:r>
              <a:rPr lang="en-US" dirty="0"/>
              <a:t>Search = assigning values to these variables</a:t>
            </a:r>
          </a:p>
          <a:p>
            <a:pPr lvl="1"/>
            <a:r>
              <a:rPr lang="en-US" dirty="0" smtClean="0"/>
              <a:t>Goal test is </a:t>
            </a:r>
            <a:r>
              <a:rPr lang="en-US" dirty="0"/>
              <a:t>encoded with constraints </a:t>
            </a:r>
            <a:endParaRPr lang="en-US" dirty="0" smtClean="0"/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 Gives </a:t>
            </a:r>
            <a:r>
              <a:rPr lang="en-US" b="1" i="1" dirty="0" smtClean="0">
                <a:sym typeface="Wingdings" pitchFamily="2" charset="2"/>
              </a:rPr>
              <a:t>structure</a:t>
            </a:r>
            <a:r>
              <a:rPr lang="en-US" dirty="0" smtClean="0">
                <a:sym typeface="Wingdings" pitchFamily="2" charset="2"/>
              </a:rPr>
              <a:t> to search space</a:t>
            </a: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 Exploration of one part informs others</a:t>
            </a:r>
            <a:endParaRPr lang="en-US" dirty="0"/>
          </a:p>
          <a:p>
            <a:r>
              <a:rPr lang="en-US" dirty="0"/>
              <a:t>Backtracking-style algorithms work</a:t>
            </a:r>
          </a:p>
          <a:p>
            <a:r>
              <a:rPr lang="en-US" dirty="0" smtClean="0"/>
              <a:t>But </a:t>
            </a:r>
            <a:r>
              <a:rPr lang="en-US" dirty="0"/>
              <a:t>other techniques add speed</a:t>
            </a:r>
          </a:p>
          <a:p>
            <a:pPr lvl="1"/>
            <a:r>
              <a:rPr lang="en-US" dirty="0"/>
              <a:t>Propagation</a:t>
            </a:r>
          </a:p>
          <a:p>
            <a:pPr lvl="1"/>
            <a:r>
              <a:rPr lang="en-US" dirty="0"/>
              <a:t>Variable ordering</a:t>
            </a:r>
          </a:p>
          <a:p>
            <a:pPr lvl="1"/>
            <a:r>
              <a:rPr lang="en-US" dirty="0"/>
              <a:t>Preprocessing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Iterative Algorithms for CSPs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Greedy and local methods typically work with “complete” states, i.e., all variables assigned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To apply to CSPs: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Allow states with unsatisfied constraints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Operators </a:t>
            </a:r>
            <a:r>
              <a:rPr lang="en-US" sz="2000">
                <a:latin typeface="Arial Italic" charset="0"/>
                <a:cs typeface="Arial Italic" charset="0"/>
                <a:sym typeface="Arial Italic" charset="0"/>
              </a:rPr>
              <a:t>reassign </a:t>
            </a:r>
            <a:r>
              <a:rPr lang="en-US" sz="2000"/>
              <a:t>variable values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Variable selection: randomly select any conflicted variable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Value selection by min-conflicts heuristic: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Choose value that violates the fewest constraints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I.e., hill climb with h(n) = total number of violated constraints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4-Queens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229600" cy="27432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 sz="2400"/>
              <a:t>States: 4 queens in 4 columns (4</a:t>
            </a:r>
            <a:r>
              <a:rPr lang="en-US" sz="2400" baseline="30000"/>
              <a:t>4</a:t>
            </a:r>
            <a:r>
              <a:rPr lang="en-US" sz="2400"/>
              <a:t> = 256 states)</a:t>
            </a:r>
          </a:p>
          <a:p>
            <a:pPr>
              <a:lnSpc>
                <a:spcPct val="80000"/>
              </a:lnSpc>
            </a:pPr>
            <a:r>
              <a:rPr lang="en-US" sz="2400"/>
              <a:t>Operators: move queen in column</a:t>
            </a:r>
          </a:p>
          <a:p>
            <a:pPr>
              <a:lnSpc>
                <a:spcPct val="80000"/>
              </a:lnSpc>
            </a:pPr>
            <a:r>
              <a:rPr lang="en-US" sz="2400"/>
              <a:t>Goal test: no attacks</a:t>
            </a:r>
          </a:p>
          <a:p>
            <a:pPr>
              <a:lnSpc>
                <a:spcPct val="80000"/>
              </a:lnSpc>
            </a:pPr>
            <a:r>
              <a:rPr lang="en-US" sz="2400"/>
              <a:t>Evaluation: h(n) = number of attacks</a:t>
            </a:r>
          </a:p>
        </p:txBody>
      </p:sp>
      <p:pic>
        <p:nvPicPr>
          <p:cNvPr id="5427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66900"/>
            <a:ext cx="70707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Performance of Min-Conflicts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719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000"/>
              <a:t>Given random initial state, can solve n-queens in almost constant time for arbitrary n with high probability (e.g., n = 10,000,000)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sz="2000"/>
              <a:t>The same appears to be true for any randomly-generated CSP </a:t>
            </a:r>
            <a:r>
              <a:rPr lang="en-US" sz="2000">
                <a:latin typeface="Arial Italic" charset="0"/>
                <a:cs typeface="Arial Italic" charset="0"/>
                <a:sym typeface="Arial Italic" charset="0"/>
              </a:rPr>
              <a:t>except</a:t>
            </a:r>
            <a:r>
              <a:rPr lang="en-US" sz="2000"/>
              <a:t> in a narrow range of the ratio</a:t>
            </a:r>
          </a:p>
        </p:txBody>
      </p:sp>
      <p:pic>
        <p:nvPicPr>
          <p:cNvPr id="5530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9600"/>
            <a:ext cx="37338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33528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Summary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1600"/>
              <a:t>CSPs are a special kind of search problem:</a:t>
            </a:r>
          </a:p>
          <a:p>
            <a:pPr marL="782638" lvl="1">
              <a:lnSpc>
                <a:spcPct val="80000"/>
              </a:lnSpc>
            </a:pPr>
            <a:r>
              <a:rPr lang="en-US" sz="1400"/>
              <a:t>States defined by values of a fixed set of variables</a:t>
            </a:r>
          </a:p>
          <a:p>
            <a:pPr marL="782638" lvl="1">
              <a:lnSpc>
                <a:spcPct val="80000"/>
              </a:lnSpc>
            </a:pPr>
            <a:r>
              <a:rPr lang="en-US" sz="1400"/>
              <a:t>Goal test defined by constraints on variable values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Backtracking = depth-first search with one legal variable assigned per node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Variable ordering and value selection heuristics help significantly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Forward checking prevents assignments that guarantee later failure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Constraint propagation (e.g., arc consistency) does additional work to constrain values and detect inconsistencies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The constraint graph representation allows analysis of problem structure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Tree-structured CSPs can be solved in linear time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Iterative min-conflicts is usually effective in practice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/>
          <a:p>
            <a:fld id="{E9C89B5B-0A27-47AC-8ECB-4BE4D8E21643}" type="slidenum">
              <a:rPr lang="en-US"/>
              <a:pPr/>
              <a:t>54</a:t>
            </a:fld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Chinese Food as Search? 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71550"/>
            <a:ext cx="9144000" cy="4114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b="1"/>
              <a:t>States?</a:t>
            </a:r>
          </a:p>
          <a:p>
            <a:pPr lvl="1">
              <a:lnSpc>
                <a:spcPct val="85000"/>
              </a:lnSpc>
            </a:pPr>
            <a:endParaRPr lang="en-US" sz="2400" b="1"/>
          </a:p>
          <a:p>
            <a:pPr lvl="1">
              <a:lnSpc>
                <a:spcPct val="85000"/>
              </a:lnSpc>
            </a:pPr>
            <a:endParaRPr lang="en-US" sz="2400" b="1"/>
          </a:p>
          <a:p>
            <a:pPr lvl="1">
              <a:lnSpc>
                <a:spcPct val="85000"/>
              </a:lnSpc>
            </a:pPr>
            <a:endParaRPr lang="en-US" sz="2400" b="1"/>
          </a:p>
          <a:p>
            <a:pPr>
              <a:lnSpc>
                <a:spcPct val="85000"/>
              </a:lnSpc>
            </a:pPr>
            <a:r>
              <a:rPr lang="en-US" sz="2800" b="1"/>
              <a:t>Operators?</a:t>
            </a:r>
          </a:p>
          <a:p>
            <a:pPr lvl="1">
              <a:lnSpc>
                <a:spcPct val="85000"/>
              </a:lnSpc>
            </a:pPr>
            <a:endParaRPr lang="en-US" sz="2400" b="1"/>
          </a:p>
          <a:p>
            <a:pPr lvl="1">
              <a:lnSpc>
                <a:spcPct val="85000"/>
              </a:lnSpc>
            </a:pPr>
            <a:endParaRPr lang="en-US" sz="2400" b="1"/>
          </a:p>
          <a:p>
            <a:pPr lvl="1">
              <a:lnSpc>
                <a:spcPct val="85000"/>
              </a:lnSpc>
            </a:pPr>
            <a:endParaRPr lang="en-US" sz="2400" b="1"/>
          </a:p>
          <a:p>
            <a:pPr>
              <a:lnSpc>
                <a:spcPct val="85000"/>
              </a:lnSpc>
            </a:pPr>
            <a:r>
              <a:rPr lang="en-US" sz="2800" b="1"/>
              <a:t>Start state?</a:t>
            </a:r>
          </a:p>
          <a:p>
            <a:pPr lvl="1">
              <a:lnSpc>
                <a:spcPct val="85000"/>
              </a:lnSpc>
            </a:pPr>
            <a:endParaRPr lang="en-US" sz="2400" b="1"/>
          </a:p>
          <a:p>
            <a:pPr lvl="1">
              <a:lnSpc>
                <a:spcPct val="85000"/>
              </a:lnSpc>
            </a:pPr>
            <a:endParaRPr lang="en-US" sz="2400" b="1"/>
          </a:p>
          <a:p>
            <a:pPr lvl="1">
              <a:lnSpc>
                <a:spcPct val="85000"/>
              </a:lnSpc>
            </a:pPr>
            <a:endParaRPr lang="en-US" sz="2400" b="1"/>
          </a:p>
          <a:p>
            <a:pPr>
              <a:lnSpc>
                <a:spcPct val="85000"/>
              </a:lnSpc>
            </a:pPr>
            <a:r>
              <a:rPr lang="en-US" sz="2800" b="1"/>
              <a:t>Goal states?</a:t>
            </a:r>
          </a:p>
        </p:txBody>
      </p:sp>
      <p:sp>
        <p:nvSpPr>
          <p:cNvPr id="927748" name="Rectangle 4"/>
          <p:cNvSpPr>
            <a:spLocks noChangeArrowheads="1"/>
          </p:cNvSpPr>
          <p:nvPr/>
        </p:nvSpPr>
        <p:spPr bwMode="auto">
          <a:xfrm>
            <a:off x="615950" y="1547813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sz="2800" b="0"/>
              <a:t>Partially specified meals</a:t>
            </a:r>
          </a:p>
          <a:p>
            <a:pPr marL="742950" lvl="1" indent="-285750">
              <a:lnSpc>
                <a:spcPct val="85000"/>
              </a:lnSpc>
              <a:spcBef>
                <a:spcPct val="10000"/>
              </a:spcBef>
              <a:buFontTx/>
              <a:buChar char=" "/>
            </a:pPr>
            <a:endParaRPr lang="en-US" b="0"/>
          </a:p>
          <a:p>
            <a:pPr marL="742950" lvl="1" indent="-285750">
              <a:lnSpc>
                <a:spcPct val="85000"/>
              </a:lnSpc>
              <a:spcBef>
                <a:spcPct val="10000"/>
              </a:spcBef>
              <a:buFontTx/>
              <a:buChar char=" "/>
            </a:pPr>
            <a:endParaRPr lang="en-US" b="0"/>
          </a:p>
          <a:p>
            <a:pPr marL="742950" lvl="1" indent="-285750">
              <a:lnSpc>
                <a:spcPct val="85000"/>
              </a:lnSpc>
              <a:spcBef>
                <a:spcPct val="10000"/>
              </a:spcBef>
              <a:buFontTx/>
              <a:buChar char=" "/>
            </a:pPr>
            <a:endParaRPr lang="en-US" b="0"/>
          </a:p>
          <a:p>
            <a:pPr marL="342900" indent="-342900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sz="2800" b="0"/>
              <a:t>Add, remove, change dishes</a:t>
            </a:r>
          </a:p>
          <a:p>
            <a:pPr marL="742950" lvl="1" indent="-285750">
              <a:lnSpc>
                <a:spcPct val="85000"/>
              </a:lnSpc>
              <a:spcBef>
                <a:spcPct val="10000"/>
              </a:spcBef>
              <a:buFontTx/>
              <a:buChar char=" "/>
            </a:pPr>
            <a:endParaRPr lang="en-US" b="0"/>
          </a:p>
          <a:p>
            <a:pPr marL="742950" lvl="1" indent="-285750">
              <a:lnSpc>
                <a:spcPct val="85000"/>
              </a:lnSpc>
              <a:spcBef>
                <a:spcPct val="10000"/>
              </a:spcBef>
              <a:buFontTx/>
              <a:buChar char=" "/>
            </a:pPr>
            <a:endParaRPr lang="en-US" b="0"/>
          </a:p>
          <a:p>
            <a:pPr marL="742950" lvl="1" indent="-285750">
              <a:lnSpc>
                <a:spcPct val="85000"/>
              </a:lnSpc>
              <a:spcBef>
                <a:spcPct val="10000"/>
              </a:spcBef>
              <a:buFontTx/>
              <a:buChar char=" "/>
            </a:pPr>
            <a:endParaRPr lang="en-US" b="0"/>
          </a:p>
          <a:p>
            <a:pPr marL="342900" indent="-342900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sz="2800" b="0"/>
              <a:t>Null meal</a:t>
            </a:r>
          </a:p>
          <a:p>
            <a:pPr marL="742950" lvl="1" indent="-285750">
              <a:lnSpc>
                <a:spcPct val="85000"/>
              </a:lnSpc>
              <a:spcBef>
                <a:spcPct val="10000"/>
              </a:spcBef>
              <a:buFontTx/>
              <a:buChar char=" "/>
            </a:pPr>
            <a:endParaRPr lang="en-US" b="0"/>
          </a:p>
          <a:p>
            <a:pPr marL="742950" lvl="1" indent="-285750">
              <a:lnSpc>
                <a:spcPct val="85000"/>
              </a:lnSpc>
              <a:spcBef>
                <a:spcPct val="10000"/>
              </a:spcBef>
              <a:buFontTx/>
              <a:buChar char=" "/>
            </a:pPr>
            <a:endParaRPr lang="en-US" b="0"/>
          </a:p>
          <a:p>
            <a:pPr marL="742950" lvl="1" indent="-285750">
              <a:lnSpc>
                <a:spcPct val="85000"/>
              </a:lnSpc>
              <a:spcBef>
                <a:spcPct val="10000"/>
              </a:spcBef>
              <a:buFontTx/>
              <a:buChar char=" "/>
            </a:pPr>
            <a:endParaRPr lang="en-US" b="0"/>
          </a:p>
          <a:p>
            <a:pPr marL="342900" indent="-342900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sz="2800" b="0"/>
              <a:t>Meal meeting certain conditions (rating?)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/>
          <a:p>
            <a:fld id="{F7D5CACF-3D3E-44D8-AD10-DA3ED96D31A4}" type="slidenum">
              <a:rPr lang="en-US"/>
              <a:pPr/>
              <a:t>55</a:t>
            </a:fld>
            <a:endParaRPr lang="en-US"/>
          </a:p>
        </p:txBody>
      </p:sp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1863"/>
          </a:xfrm>
        </p:spPr>
        <p:txBody>
          <a:bodyPr/>
          <a:lstStyle/>
          <a:p>
            <a:r>
              <a:rPr lang="en-US"/>
              <a:t>Factoring States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31863"/>
            <a:ext cx="9144000" cy="41148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z="3600"/>
              <a:t>Rather than state = meal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z="3600"/>
              <a:t>Model state’s (independent) parts, e.g.</a:t>
            </a:r>
          </a:p>
          <a:p>
            <a:pPr lvl="2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9900CC"/>
                </a:solidFill>
              </a:rPr>
              <a:t>  Suppose every meal for n people </a:t>
            </a:r>
          </a:p>
          <a:p>
            <a:pPr lvl="2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9900CC"/>
                </a:solidFill>
              </a:rPr>
              <a:t>  Has n dishes plus soup</a:t>
            </a:r>
          </a:p>
          <a:p>
            <a:pPr lvl="1">
              <a:lnSpc>
                <a:spcPct val="75000"/>
              </a:lnSpc>
              <a:spcBef>
                <a:spcPct val="0"/>
              </a:spcBef>
            </a:pPr>
            <a:r>
              <a:rPr lang="en-US" sz="3200"/>
              <a:t>Soup = </a:t>
            </a:r>
          </a:p>
          <a:p>
            <a:pPr lvl="1">
              <a:lnSpc>
                <a:spcPct val="75000"/>
              </a:lnSpc>
              <a:spcBef>
                <a:spcPct val="0"/>
              </a:spcBef>
            </a:pPr>
            <a:r>
              <a:rPr lang="en-US" sz="3200"/>
              <a:t>Meal 1 = </a:t>
            </a:r>
          </a:p>
          <a:p>
            <a:pPr lvl="1">
              <a:lnSpc>
                <a:spcPct val="75000"/>
              </a:lnSpc>
              <a:spcBef>
                <a:spcPct val="0"/>
              </a:spcBef>
            </a:pPr>
            <a:r>
              <a:rPr lang="en-US" sz="3200"/>
              <a:t>Meal 2 = </a:t>
            </a:r>
          </a:p>
          <a:p>
            <a:pPr lvl="1">
              <a:lnSpc>
                <a:spcPct val="75000"/>
              </a:lnSpc>
              <a:spcBef>
                <a:spcPct val="0"/>
              </a:spcBef>
            </a:pPr>
            <a:r>
              <a:rPr lang="en-US" sz="3200"/>
              <a:t>…</a:t>
            </a:r>
          </a:p>
          <a:p>
            <a:pPr lvl="1">
              <a:lnSpc>
                <a:spcPct val="75000"/>
              </a:lnSpc>
              <a:spcBef>
                <a:spcPct val="0"/>
              </a:spcBef>
            </a:pPr>
            <a:r>
              <a:rPr lang="en-US" sz="3200"/>
              <a:t>Meal n = </a:t>
            </a:r>
          </a:p>
          <a:p>
            <a:pPr lvl="1">
              <a:lnSpc>
                <a:spcPct val="75000"/>
              </a:lnSpc>
              <a:spcBef>
                <a:spcPct val="0"/>
              </a:spcBef>
            </a:pPr>
            <a:endParaRPr lang="en-US" sz="3200"/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z="3600"/>
              <a:t>Or… physical state =</a:t>
            </a:r>
          </a:p>
          <a:p>
            <a:pPr lvl="1">
              <a:lnSpc>
                <a:spcPct val="75000"/>
              </a:lnSpc>
              <a:spcBef>
                <a:spcPct val="0"/>
              </a:spcBef>
            </a:pPr>
            <a:r>
              <a:rPr lang="en-US" sz="3200"/>
              <a:t>X coordinate =</a:t>
            </a:r>
          </a:p>
          <a:p>
            <a:pPr lvl="1">
              <a:lnSpc>
                <a:spcPct val="75000"/>
              </a:lnSpc>
              <a:spcBef>
                <a:spcPct val="0"/>
              </a:spcBef>
            </a:pPr>
            <a:r>
              <a:rPr lang="en-US" sz="3200"/>
              <a:t>Y coordinate =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4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/>
          <a:p>
            <a:fld id="{193A5B87-DCAA-4576-A405-BE07F2ACB644}" type="slidenum">
              <a:rPr lang="en-US"/>
              <a:pPr/>
              <a:t>56</a:t>
            </a:fld>
            <a:endParaRPr lang="en-US"/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Chinese </a:t>
            </a:r>
            <a:r>
              <a:rPr lang="en-US">
                <a:solidFill>
                  <a:srgbClr val="0000FF"/>
                </a:solidFill>
              </a:rPr>
              <a:t>Constraint</a:t>
            </a:r>
            <a:r>
              <a:rPr lang="en-US"/>
              <a:t> Network</a:t>
            </a:r>
          </a:p>
        </p:txBody>
      </p:sp>
      <p:sp>
        <p:nvSpPr>
          <p:cNvPr id="929795" name="Oval 3"/>
          <p:cNvSpPr>
            <a:spLocks noChangeArrowheads="1"/>
          </p:cNvSpPr>
          <p:nvPr/>
        </p:nvSpPr>
        <p:spPr bwMode="auto">
          <a:xfrm>
            <a:off x="3124200" y="1447800"/>
            <a:ext cx="19812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796" name="Text Box 4"/>
          <p:cNvSpPr txBox="1">
            <a:spLocks noChangeArrowheads="1"/>
          </p:cNvSpPr>
          <p:nvPr/>
        </p:nvSpPr>
        <p:spPr bwMode="auto">
          <a:xfrm>
            <a:off x="3657600" y="167640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latin typeface="Times New Roman" charset="0"/>
              </a:rPr>
              <a:t>Soup</a:t>
            </a:r>
          </a:p>
        </p:txBody>
      </p:sp>
      <p:sp>
        <p:nvSpPr>
          <p:cNvPr id="929797" name="Rectangle 5"/>
          <p:cNvSpPr>
            <a:spLocks noChangeArrowheads="1"/>
          </p:cNvSpPr>
          <p:nvPr/>
        </p:nvSpPr>
        <p:spPr bwMode="auto">
          <a:xfrm>
            <a:off x="3352800" y="3048000"/>
            <a:ext cx="1524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798" name="Text Box 6"/>
          <p:cNvSpPr txBox="1">
            <a:spLocks noChangeArrowheads="1"/>
          </p:cNvSpPr>
          <p:nvPr/>
        </p:nvSpPr>
        <p:spPr bwMode="auto">
          <a:xfrm>
            <a:off x="3413125" y="3013075"/>
            <a:ext cx="1460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FF"/>
                </a:solidFill>
                <a:latin typeface="Times New Roman" charset="0"/>
              </a:rPr>
              <a:t>Total Cost</a:t>
            </a:r>
          </a:p>
          <a:p>
            <a:r>
              <a:rPr lang="en-US" b="0">
                <a:solidFill>
                  <a:srgbClr val="0000FF"/>
                </a:solidFill>
                <a:latin typeface="Times New Roman" charset="0"/>
              </a:rPr>
              <a:t>&lt; $30</a:t>
            </a:r>
            <a:endParaRPr lang="en-US" b="0">
              <a:latin typeface="Times New Roman" charset="0"/>
            </a:endParaRPr>
          </a:p>
        </p:txBody>
      </p:sp>
      <p:sp>
        <p:nvSpPr>
          <p:cNvPr id="929799" name="Oval 7"/>
          <p:cNvSpPr>
            <a:spLocks noChangeArrowheads="1"/>
          </p:cNvSpPr>
          <p:nvPr/>
        </p:nvSpPr>
        <p:spPr bwMode="auto">
          <a:xfrm>
            <a:off x="5257800" y="2286000"/>
            <a:ext cx="19812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00" name="Text Box 8"/>
          <p:cNvSpPr txBox="1">
            <a:spLocks noChangeArrowheads="1"/>
          </p:cNvSpPr>
          <p:nvPr/>
        </p:nvSpPr>
        <p:spPr bwMode="auto">
          <a:xfrm>
            <a:off x="5638800" y="2362200"/>
            <a:ext cx="1198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0">
                <a:latin typeface="Times New Roman" charset="0"/>
              </a:rPr>
              <a:t>Chicken</a:t>
            </a:r>
          </a:p>
          <a:p>
            <a:pPr algn="ctr"/>
            <a:r>
              <a:rPr lang="en-US" b="0">
                <a:latin typeface="Times New Roman" charset="0"/>
              </a:rPr>
              <a:t>Dish</a:t>
            </a:r>
          </a:p>
        </p:txBody>
      </p:sp>
      <p:sp>
        <p:nvSpPr>
          <p:cNvPr id="929801" name="Oval 9"/>
          <p:cNvSpPr>
            <a:spLocks noChangeArrowheads="1"/>
          </p:cNvSpPr>
          <p:nvPr/>
        </p:nvSpPr>
        <p:spPr bwMode="auto">
          <a:xfrm>
            <a:off x="5334000" y="3581400"/>
            <a:ext cx="19812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02" name="Text Box 10"/>
          <p:cNvSpPr txBox="1">
            <a:spLocks noChangeArrowheads="1"/>
          </p:cNvSpPr>
          <p:nvPr/>
        </p:nvSpPr>
        <p:spPr bwMode="auto">
          <a:xfrm>
            <a:off x="5562600" y="3810000"/>
            <a:ext cx="141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latin typeface="Times New Roman" charset="0"/>
              </a:rPr>
              <a:t>Vegetable</a:t>
            </a:r>
          </a:p>
        </p:txBody>
      </p:sp>
      <p:sp>
        <p:nvSpPr>
          <p:cNvPr id="929803" name="Oval 11"/>
          <p:cNvSpPr>
            <a:spLocks noChangeArrowheads="1"/>
          </p:cNvSpPr>
          <p:nvPr/>
        </p:nvSpPr>
        <p:spPr bwMode="auto">
          <a:xfrm>
            <a:off x="4267200" y="4572000"/>
            <a:ext cx="19812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04" name="Text Box 12"/>
          <p:cNvSpPr txBox="1">
            <a:spLocks noChangeArrowheads="1"/>
          </p:cNvSpPr>
          <p:nvPr/>
        </p:nvSpPr>
        <p:spPr bwMode="auto">
          <a:xfrm>
            <a:off x="4800600" y="4800600"/>
            <a:ext cx="741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latin typeface="Times New Roman" charset="0"/>
              </a:rPr>
              <a:t>Rice</a:t>
            </a:r>
          </a:p>
        </p:txBody>
      </p:sp>
      <p:sp>
        <p:nvSpPr>
          <p:cNvPr id="929805" name="Oval 13"/>
          <p:cNvSpPr>
            <a:spLocks noChangeArrowheads="1"/>
          </p:cNvSpPr>
          <p:nvPr/>
        </p:nvSpPr>
        <p:spPr bwMode="auto">
          <a:xfrm>
            <a:off x="1905000" y="4572000"/>
            <a:ext cx="19812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06" name="Text Box 14"/>
          <p:cNvSpPr txBox="1">
            <a:spLocks noChangeArrowheads="1"/>
          </p:cNvSpPr>
          <p:nvPr/>
        </p:nvSpPr>
        <p:spPr bwMode="auto">
          <a:xfrm>
            <a:off x="2438400" y="4800600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latin typeface="Times New Roman" charset="0"/>
              </a:rPr>
              <a:t>Seafood</a:t>
            </a:r>
          </a:p>
        </p:txBody>
      </p:sp>
      <p:sp>
        <p:nvSpPr>
          <p:cNvPr id="929807" name="Oval 15"/>
          <p:cNvSpPr>
            <a:spLocks noChangeArrowheads="1"/>
          </p:cNvSpPr>
          <p:nvPr/>
        </p:nvSpPr>
        <p:spPr bwMode="auto">
          <a:xfrm>
            <a:off x="838200" y="3429000"/>
            <a:ext cx="19812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08" name="Text Box 16"/>
          <p:cNvSpPr txBox="1">
            <a:spLocks noChangeArrowheads="1"/>
          </p:cNvSpPr>
          <p:nvPr/>
        </p:nvSpPr>
        <p:spPr bwMode="auto">
          <a:xfrm>
            <a:off x="1066800" y="3657600"/>
            <a:ext cx="141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latin typeface="Times New Roman" charset="0"/>
              </a:rPr>
              <a:t>Pork Dish</a:t>
            </a:r>
          </a:p>
        </p:txBody>
      </p:sp>
      <p:sp>
        <p:nvSpPr>
          <p:cNvPr id="929809" name="Oval 17"/>
          <p:cNvSpPr>
            <a:spLocks noChangeArrowheads="1"/>
          </p:cNvSpPr>
          <p:nvPr/>
        </p:nvSpPr>
        <p:spPr bwMode="auto">
          <a:xfrm>
            <a:off x="1219200" y="2209800"/>
            <a:ext cx="19812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10" name="Text Box 18"/>
          <p:cNvSpPr txBox="1">
            <a:spLocks noChangeArrowheads="1"/>
          </p:cNvSpPr>
          <p:nvPr/>
        </p:nvSpPr>
        <p:spPr bwMode="auto">
          <a:xfrm>
            <a:off x="1524000" y="2514600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latin typeface="Times New Roman" charset="0"/>
              </a:rPr>
              <a:t>Appetizer</a:t>
            </a:r>
          </a:p>
        </p:txBody>
      </p:sp>
      <p:sp>
        <p:nvSpPr>
          <p:cNvPr id="929811" name="Rectangle 19"/>
          <p:cNvSpPr>
            <a:spLocks noChangeArrowheads="1"/>
          </p:cNvSpPr>
          <p:nvPr/>
        </p:nvSpPr>
        <p:spPr bwMode="auto">
          <a:xfrm>
            <a:off x="5334000" y="1177925"/>
            <a:ext cx="1524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12" name="Text Box 20"/>
          <p:cNvSpPr txBox="1">
            <a:spLocks noChangeArrowheads="1"/>
          </p:cNvSpPr>
          <p:nvPr/>
        </p:nvSpPr>
        <p:spPr bwMode="auto">
          <a:xfrm>
            <a:off x="5394325" y="1143000"/>
            <a:ext cx="145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FF"/>
                </a:solidFill>
                <a:latin typeface="Times New Roman" charset="0"/>
              </a:rPr>
              <a:t>Must be</a:t>
            </a:r>
          </a:p>
          <a:p>
            <a:r>
              <a:rPr lang="en-US" b="0">
                <a:solidFill>
                  <a:srgbClr val="0000FF"/>
                </a:solidFill>
                <a:latin typeface="Times New Roman" charset="0"/>
              </a:rPr>
              <a:t>Hot&amp;Sour</a:t>
            </a:r>
          </a:p>
        </p:txBody>
      </p:sp>
      <p:sp>
        <p:nvSpPr>
          <p:cNvPr id="929813" name="Rectangle 21"/>
          <p:cNvSpPr>
            <a:spLocks noChangeArrowheads="1"/>
          </p:cNvSpPr>
          <p:nvPr/>
        </p:nvSpPr>
        <p:spPr bwMode="auto">
          <a:xfrm>
            <a:off x="7467600" y="2244725"/>
            <a:ext cx="1524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14" name="Text Box 22"/>
          <p:cNvSpPr txBox="1">
            <a:spLocks noChangeArrowheads="1"/>
          </p:cNvSpPr>
          <p:nvPr/>
        </p:nvSpPr>
        <p:spPr bwMode="auto">
          <a:xfrm>
            <a:off x="7527925" y="2209800"/>
            <a:ext cx="1131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FF"/>
                </a:solidFill>
                <a:latin typeface="Times New Roman" charset="0"/>
              </a:rPr>
              <a:t>No </a:t>
            </a:r>
          </a:p>
          <a:p>
            <a:r>
              <a:rPr lang="en-US" b="0">
                <a:solidFill>
                  <a:srgbClr val="0000FF"/>
                </a:solidFill>
                <a:latin typeface="Times New Roman" charset="0"/>
              </a:rPr>
              <a:t>Peanuts</a:t>
            </a:r>
            <a:endParaRPr lang="en-US" b="0">
              <a:latin typeface="Times New Roman" charset="0"/>
            </a:endParaRPr>
          </a:p>
        </p:txBody>
      </p:sp>
      <p:sp>
        <p:nvSpPr>
          <p:cNvPr id="929815" name="Rectangle 23"/>
          <p:cNvSpPr>
            <a:spLocks noChangeArrowheads="1"/>
          </p:cNvSpPr>
          <p:nvPr/>
        </p:nvSpPr>
        <p:spPr bwMode="auto">
          <a:xfrm>
            <a:off x="7467600" y="3616325"/>
            <a:ext cx="1524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16" name="Text Box 24"/>
          <p:cNvSpPr txBox="1">
            <a:spLocks noChangeArrowheads="1"/>
          </p:cNvSpPr>
          <p:nvPr/>
        </p:nvSpPr>
        <p:spPr bwMode="auto">
          <a:xfrm>
            <a:off x="7527925" y="3581400"/>
            <a:ext cx="1131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FF"/>
                </a:solidFill>
                <a:latin typeface="Times New Roman" charset="0"/>
              </a:rPr>
              <a:t>No </a:t>
            </a:r>
          </a:p>
          <a:p>
            <a:r>
              <a:rPr lang="en-US" b="0">
                <a:solidFill>
                  <a:srgbClr val="0000FF"/>
                </a:solidFill>
                <a:latin typeface="Times New Roman" charset="0"/>
              </a:rPr>
              <a:t>Peanuts</a:t>
            </a:r>
          </a:p>
        </p:txBody>
      </p:sp>
      <p:sp>
        <p:nvSpPr>
          <p:cNvPr id="929817" name="Rectangle 25"/>
          <p:cNvSpPr>
            <a:spLocks noChangeArrowheads="1"/>
          </p:cNvSpPr>
          <p:nvPr/>
        </p:nvSpPr>
        <p:spPr bwMode="auto">
          <a:xfrm>
            <a:off x="6934200" y="5292725"/>
            <a:ext cx="1752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18" name="Text Box 26"/>
          <p:cNvSpPr txBox="1">
            <a:spLocks noChangeArrowheads="1"/>
          </p:cNvSpPr>
          <p:nvPr/>
        </p:nvSpPr>
        <p:spPr bwMode="auto">
          <a:xfrm>
            <a:off x="6994525" y="52578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FF"/>
                </a:solidFill>
                <a:latin typeface="Times New Roman" charset="0"/>
              </a:rPr>
              <a:t>Not</a:t>
            </a:r>
          </a:p>
          <a:p>
            <a:r>
              <a:rPr lang="en-US" b="0">
                <a:solidFill>
                  <a:srgbClr val="0000FF"/>
                </a:solidFill>
                <a:latin typeface="Times New Roman" charset="0"/>
              </a:rPr>
              <a:t>Chow Mein</a:t>
            </a:r>
          </a:p>
        </p:txBody>
      </p:sp>
      <p:sp>
        <p:nvSpPr>
          <p:cNvPr id="929819" name="Rectangle 27"/>
          <p:cNvSpPr>
            <a:spLocks noChangeArrowheads="1"/>
          </p:cNvSpPr>
          <p:nvPr/>
        </p:nvSpPr>
        <p:spPr bwMode="auto">
          <a:xfrm>
            <a:off x="152400" y="4911725"/>
            <a:ext cx="1524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20" name="Text Box 28"/>
          <p:cNvSpPr txBox="1">
            <a:spLocks noChangeArrowheads="1"/>
          </p:cNvSpPr>
          <p:nvPr/>
        </p:nvSpPr>
        <p:spPr bwMode="auto">
          <a:xfrm>
            <a:off x="212725" y="4876800"/>
            <a:ext cx="1309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FF"/>
                </a:solidFill>
                <a:latin typeface="Times New Roman" charset="0"/>
              </a:rPr>
              <a:t>Not Both</a:t>
            </a:r>
          </a:p>
          <a:p>
            <a:r>
              <a:rPr lang="en-US" b="0">
                <a:solidFill>
                  <a:srgbClr val="0000FF"/>
                </a:solidFill>
                <a:latin typeface="Times New Roman" charset="0"/>
              </a:rPr>
              <a:t>Spicy</a:t>
            </a:r>
          </a:p>
        </p:txBody>
      </p:sp>
      <p:sp>
        <p:nvSpPr>
          <p:cNvPr id="929821" name="Line 29"/>
          <p:cNvSpPr>
            <a:spLocks noChangeShapeType="1"/>
          </p:cNvSpPr>
          <p:nvPr/>
        </p:nvSpPr>
        <p:spPr bwMode="auto">
          <a:xfrm flipV="1">
            <a:off x="1219200" y="43434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22" name="Line 30"/>
          <p:cNvSpPr>
            <a:spLocks noChangeShapeType="1"/>
          </p:cNvSpPr>
          <p:nvPr/>
        </p:nvSpPr>
        <p:spPr bwMode="auto">
          <a:xfrm>
            <a:off x="1676400" y="510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23" name="Line 31"/>
          <p:cNvSpPr>
            <a:spLocks noChangeShapeType="1"/>
          </p:cNvSpPr>
          <p:nvPr/>
        </p:nvSpPr>
        <p:spPr bwMode="auto">
          <a:xfrm flipV="1">
            <a:off x="2819400" y="3581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24" name="Line 32"/>
          <p:cNvSpPr>
            <a:spLocks noChangeShapeType="1"/>
          </p:cNvSpPr>
          <p:nvPr/>
        </p:nvSpPr>
        <p:spPr bwMode="auto">
          <a:xfrm flipV="1">
            <a:off x="3276600" y="38100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25" name="Line 33"/>
          <p:cNvSpPr>
            <a:spLocks noChangeShapeType="1"/>
          </p:cNvSpPr>
          <p:nvPr/>
        </p:nvSpPr>
        <p:spPr bwMode="auto">
          <a:xfrm>
            <a:off x="3200400" y="2819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26" name="Line 34"/>
          <p:cNvSpPr>
            <a:spLocks noChangeShapeType="1"/>
          </p:cNvSpPr>
          <p:nvPr/>
        </p:nvSpPr>
        <p:spPr bwMode="auto">
          <a:xfrm>
            <a:off x="41148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27" name="Line 35"/>
          <p:cNvSpPr>
            <a:spLocks noChangeShapeType="1"/>
          </p:cNvSpPr>
          <p:nvPr/>
        </p:nvSpPr>
        <p:spPr bwMode="auto">
          <a:xfrm flipH="1" flipV="1">
            <a:off x="4572000" y="3810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28" name="Line 36"/>
          <p:cNvSpPr>
            <a:spLocks noChangeShapeType="1"/>
          </p:cNvSpPr>
          <p:nvPr/>
        </p:nvSpPr>
        <p:spPr bwMode="auto">
          <a:xfrm flipH="1" flipV="1">
            <a:off x="4876800" y="35052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29" name="Line 37"/>
          <p:cNvSpPr>
            <a:spLocks noChangeShapeType="1"/>
          </p:cNvSpPr>
          <p:nvPr/>
        </p:nvSpPr>
        <p:spPr bwMode="auto">
          <a:xfrm flipH="1">
            <a:off x="4876800" y="2971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30" name="Line 38"/>
          <p:cNvSpPr>
            <a:spLocks noChangeShapeType="1"/>
          </p:cNvSpPr>
          <p:nvPr/>
        </p:nvSpPr>
        <p:spPr bwMode="auto">
          <a:xfrm flipV="1">
            <a:off x="4953000" y="1524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31" name="Line 39"/>
          <p:cNvSpPr>
            <a:spLocks noChangeShapeType="1"/>
          </p:cNvSpPr>
          <p:nvPr/>
        </p:nvSpPr>
        <p:spPr bwMode="auto">
          <a:xfrm>
            <a:off x="7239000" y="2667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32" name="Line 40"/>
          <p:cNvSpPr>
            <a:spLocks noChangeShapeType="1"/>
          </p:cNvSpPr>
          <p:nvPr/>
        </p:nvSpPr>
        <p:spPr bwMode="auto">
          <a:xfrm>
            <a:off x="7315200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33" name="Line 41"/>
          <p:cNvSpPr>
            <a:spLocks noChangeShapeType="1"/>
          </p:cNvSpPr>
          <p:nvPr/>
        </p:nvSpPr>
        <p:spPr bwMode="auto">
          <a:xfrm>
            <a:off x="6781800" y="44958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/>
          <a:p>
            <a:fld id="{83E9BE8E-CF23-4660-B64F-783BC38BA1C0}" type="slidenum">
              <a:rPr lang="en-US"/>
              <a:pPr/>
              <a:t>57</a:t>
            </a:fld>
            <a:endParaRPr lang="en-US"/>
          </a:p>
        </p:txBody>
      </p:sp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CSPs in the Real World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9144000" cy="4114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/>
              <a:t>Scheduling space shuttle repair</a:t>
            </a:r>
          </a:p>
          <a:p>
            <a:pPr>
              <a:lnSpc>
                <a:spcPct val="85000"/>
              </a:lnSpc>
            </a:pPr>
            <a:r>
              <a:rPr lang="en-US"/>
              <a:t>Airport gate assignments</a:t>
            </a:r>
          </a:p>
          <a:p>
            <a:pPr>
              <a:lnSpc>
                <a:spcPct val="85000"/>
              </a:lnSpc>
            </a:pPr>
            <a:r>
              <a:rPr lang="en-US"/>
              <a:t>Transportation Planning</a:t>
            </a:r>
          </a:p>
          <a:p>
            <a:pPr>
              <a:lnSpc>
                <a:spcPct val="85000"/>
              </a:lnSpc>
            </a:pPr>
            <a:r>
              <a:rPr lang="en-US"/>
              <a:t>Supply-chain management</a:t>
            </a:r>
          </a:p>
          <a:p>
            <a:pPr>
              <a:lnSpc>
                <a:spcPct val="85000"/>
              </a:lnSpc>
            </a:pPr>
            <a:r>
              <a:rPr lang="en-US"/>
              <a:t>Computer configuration</a:t>
            </a:r>
          </a:p>
          <a:p>
            <a:pPr>
              <a:lnSpc>
                <a:spcPct val="85000"/>
              </a:lnSpc>
            </a:pPr>
            <a:r>
              <a:rPr lang="en-US"/>
              <a:t>Diagnosis</a:t>
            </a:r>
          </a:p>
          <a:p>
            <a:pPr>
              <a:lnSpc>
                <a:spcPct val="85000"/>
              </a:lnSpc>
            </a:pPr>
            <a:r>
              <a:rPr lang="en-US"/>
              <a:t>UI optimization</a:t>
            </a:r>
          </a:p>
          <a:p>
            <a:pPr>
              <a:lnSpc>
                <a:spcPct val="85000"/>
              </a:lnSpc>
            </a:pPr>
            <a:r>
              <a:rPr lang="en-US"/>
              <a:t>Etc...</a:t>
            </a:r>
          </a:p>
          <a:p>
            <a:pPr>
              <a:lnSpc>
                <a:spcPct val="85000"/>
              </a:lnSpc>
            </a:pPr>
            <a:endParaRPr lang="en-US"/>
          </a:p>
          <a:p>
            <a:pPr>
              <a:lnSpc>
                <a:spcPct val="85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/>
          <a:p>
            <a:fld id="{4B7AC26F-D7D3-48F3-AC5B-2046516FF396}" type="slidenum">
              <a:rPr lang="en-US"/>
              <a:pPr/>
              <a:t>58</a:t>
            </a:fld>
            <a:endParaRPr lang="en-US"/>
          </a:p>
        </p:txBody>
      </p:sp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Classroom Scheduling</a:t>
            </a:r>
          </a:p>
        </p:txBody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Variables?</a:t>
            </a:r>
          </a:p>
          <a:p>
            <a:endParaRPr lang="en-US"/>
          </a:p>
          <a:p>
            <a:r>
              <a:rPr lang="en-US"/>
              <a:t>Domains (possible values for variables)?</a:t>
            </a:r>
          </a:p>
          <a:p>
            <a:endParaRPr lang="en-US"/>
          </a:p>
          <a:p>
            <a:r>
              <a:rPr lang="en-US"/>
              <a:t>Constraints?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/>
          <a:p>
            <a:fld id="{984770BE-63A5-4C75-BFA6-1BC68E90B852}" type="slidenum">
              <a:rPr lang="en-US"/>
              <a:pPr/>
              <a:t>59</a:t>
            </a:fld>
            <a:endParaRPr lang="en-US"/>
          </a:p>
        </p:txBody>
      </p:sp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CSP as a search problem?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9144000" cy="41148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What are states?</a:t>
            </a:r>
          </a:p>
          <a:p>
            <a:pPr lvl="1"/>
            <a:r>
              <a:rPr lang="en-US"/>
              <a:t>(nodes in graph)</a:t>
            </a:r>
          </a:p>
          <a:p>
            <a:r>
              <a:rPr lang="en-US"/>
              <a:t>What are the operators? </a:t>
            </a:r>
          </a:p>
          <a:p>
            <a:pPr lvl="1"/>
            <a:r>
              <a:rPr lang="en-US"/>
              <a:t>(arcs between nodes)</a:t>
            </a:r>
          </a:p>
          <a:p>
            <a:r>
              <a:rPr lang="en-US"/>
              <a:t>Initial state?</a:t>
            </a:r>
          </a:p>
          <a:p>
            <a:r>
              <a:rPr lang="en-US"/>
              <a:t>Goal test?</a:t>
            </a:r>
          </a:p>
        </p:txBody>
      </p:sp>
      <p:sp>
        <p:nvSpPr>
          <p:cNvPr id="939012" name="Rectangle 4"/>
          <p:cNvSpPr>
            <a:spLocks noChangeArrowheads="1"/>
          </p:cNvSpPr>
          <p:nvPr/>
        </p:nvSpPr>
        <p:spPr bwMode="auto">
          <a:xfrm>
            <a:off x="5486400" y="4191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9013" name="Rectangle 5"/>
          <p:cNvSpPr>
            <a:spLocks noChangeArrowheads="1"/>
          </p:cNvSpPr>
          <p:nvPr/>
        </p:nvSpPr>
        <p:spPr bwMode="auto">
          <a:xfrm>
            <a:off x="6400800" y="4191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9014" name="Rectangle 6"/>
          <p:cNvSpPr>
            <a:spLocks noChangeArrowheads="1"/>
          </p:cNvSpPr>
          <p:nvPr/>
        </p:nvSpPr>
        <p:spPr bwMode="auto">
          <a:xfrm>
            <a:off x="54864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9015" name="Rectangle 7"/>
          <p:cNvSpPr>
            <a:spLocks noChangeArrowheads="1"/>
          </p:cNvSpPr>
          <p:nvPr/>
        </p:nvSpPr>
        <p:spPr bwMode="auto">
          <a:xfrm>
            <a:off x="64008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9016" name="Rectangle 8"/>
          <p:cNvSpPr>
            <a:spLocks noChangeArrowheads="1"/>
          </p:cNvSpPr>
          <p:nvPr/>
        </p:nvSpPr>
        <p:spPr bwMode="auto">
          <a:xfrm>
            <a:off x="54864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9017" name="Rectangle 9"/>
          <p:cNvSpPr>
            <a:spLocks noChangeArrowheads="1"/>
          </p:cNvSpPr>
          <p:nvPr/>
        </p:nvSpPr>
        <p:spPr bwMode="auto">
          <a:xfrm>
            <a:off x="68580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9018" name="Rectangle 10"/>
          <p:cNvSpPr>
            <a:spLocks noChangeArrowheads="1"/>
          </p:cNvSpPr>
          <p:nvPr/>
        </p:nvSpPr>
        <p:spPr bwMode="auto">
          <a:xfrm>
            <a:off x="5486400" y="5562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9019" name="Rectangle 11"/>
          <p:cNvSpPr>
            <a:spLocks noChangeArrowheads="1"/>
          </p:cNvSpPr>
          <p:nvPr/>
        </p:nvSpPr>
        <p:spPr bwMode="auto">
          <a:xfrm>
            <a:off x="5943600" y="5562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9020" name="Text Box 12"/>
          <p:cNvSpPr txBox="1">
            <a:spLocks noChangeArrowheads="1"/>
          </p:cNvSpPr>
          <p:nvPr/>
        </p:nvSpPr>
        <p:spPr bwMode="auto">
          <a:xfrm>
            <a:off x="6400800" y="4191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latin typeface="Times New Roman" charset="0"/>
              </a:rPr>
              <a:t>Q</a:t>
            </a:r>
          </a:p>
        </p:txBody>
      </p:sp>
      <p:sp>
        <p:nvSpPr>
          <p:cNvPr id="939021" name="Text Box 13"/>
          <p:cNvSpPr txBox="1">
            <a:spLocks noChangeArrowheads="1"/>
          </p:cNvSpPr>
          <p:nvPr/>
        </p:nvSpPr>
        <p:spPr bwMode="auto">
          <a:xfrm>
            <a:off x="5943600" y="5562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latin typeface="Times New Roman" charset="0"/>
              </a:rPr>
              <a:t>Q</a:t>
            </a:r>
          </a:p>
        </p:txBody>
      </p:sp>
      <p:sp>
        <p:nvSpPr>
          <p:cNvPr id="939022" name="Text Box 14"/>
          <p:cNvSpPr txBox="1">
            <a:spLocks noChangeArrowheads="1"/>
          </p:cNvSpPr>
          <p:nvPr/>
        </p:nvSpPr>
        <p:spPr bwMode="auto">
          <a:xfrm>
            <a:off x="5486400" y="4648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latin typeface="Times New Roman" charset="0"/>
              </a:rPr>
              <a:t>Q</a:t>
            </a:r>
          </a:p>
        </p:txBody>
      </p:sp>
      <p:sp>
        <p:nvSpPr>
          <p:cNvPr id="939023" name="Rectangle 15"/>
          <p:cNvSpPr>
            <a:spLocks noChangeArrowheads="1"/>
          </p:cNvSpPr>
          <p:nvPr/>
        </p:nvSpPr>
        <p:spPr bwMode="auto">
          <a:xfrm>
            <a:off x="5943600" y="4191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9024" name="Rectangle 16"/>
          <p:cNvSpPr>
            <a:spLocks noChangeArrowheads="1"/>
          </p:cNvSpPr>
          <p:nvPr/>
        </p:nvSpPr>
        <p:spPr bwMode="auto">
          <a:xfrm>
            <a:off x="6858000" y="4191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9025" name="Rectangle 17"/>
          <p:cNvSpPr>
            <a:spLocks noChangeArrowheads="1"/>
          </p:cNvSpPr>
          <p:nvPr/>
        </p:nvSpPr>
        <p:spPr bwMode="auto">
          <a:xfrm>
            <a:off x="59436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9026" name="Rectangle 18"/>
          <p:cNvSpPr>
            <a:spLocks noChangeArrowheads="1"/>
          </p:cNvSpPr>
          <p:nvPr/>
        </p:nvSpPr>
        <p:spPr bwMode="auto">
          <a:xfrm>
            <a:off x="68580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9027" name="Rectangle 19"/>
          <p:cNvSpPr>
            <a:spLocks noChangeArrowheads="1"/>
          </p:cNvSpPr>
          <p:nvPr/>
        </p:nvSpPr>
        <p:spPr bwMode="auto">
          <a:xfrm>
            <a:off x="59436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9028" name="Rectangle 20"/>
          <p:cNvSpPr>
            <a:spLocks noChangeArrowheads="1"/>
          </p:cNvSpPr>
          <p:nvPr/>
        </p:nvSpPr>
        <p:spPr bwMode="auto">
          <a:xfrm>
            <a:off x="64008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9029" name="Rectangle 21"/>
          <p:cNvSpPr>
            <a:spLocks noChangeArrowheads="1"/>
          </p:cNvSpPr>
          <p:nvPr/>
        </p:nvSpPr>
        <p:spPr bwMode="auto">
          <a:xfrm>
            <a:off x="6400800" y="5562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9030" name="Rectangle 22"/>
          <p:cNvSpPr>
            <a:spLocks noChangeArrowheads="1"/>
          </p:cNvSpPr>
          <p:nvPr/>
        </p:nvSpPr>
        <p:spPr bwMode="auto">
          <a:xfrm>
            <a:off x="6858000" y="5562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N-Queens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dirty="0"/>
              <a:t>Formulation </a:t>
            </a:r>
            <a:r>
              <a:rPr lang="en-US" dirty="0" smtClean="0"/>
              <a:t>as search</a:t>
            </a:r>
          </a:p>
          <a:p>
            <a:pPr lvl="1"/>
            <a:r>
              <a:rPr lang="en-US" dirty="0" smtClean="0"/>
              <a:t>States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Operators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Start State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Goal Test</a:t>
            </a:r>
            <a:endParaRPr lang="en-US" dirty="0"/>
          </a:p>
        </p:txBody>
      </p:sp>
      <p:pic>
        <p:nvPicPr>
          <p:cNvPr id="922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1" b="14340"/>
          <a:stretch>
            <a:fillRect/>
          </a:stretch>
        </p:blipFill>
        <p:spPr bwMode="auto">
          <a:xfrm>
            <a:off x="6096000" y="1600200"/>
            <a:ext cx="20462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/>
          <a:p>
            <a:fld id="{646A30F3-480C-4ADD-8740-590F9A661CFF}" type="slidenum">
              <a:rPr lang="en-US"/>
              <a:pPr/>
              <a:t>60</a:t>
            </a:fld>
            <a:endParaRPr lang="en-US"/>
          </a:p>
        </p:txBody>
      </p:sp>
      <p:sp>
        <p:nvSpPr>
          <p:cNvPr id="101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Crosswords</a:t>
            </a:r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sz="4000"/>
              <a:t>Constraint Satisfaction Problems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96000" cy="13716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000"/>
              <a:t>Standard search problems: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State is a “black box”: arbitrary data structure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Goal test: any function over states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Successor function can be anything</a:t>
            </a:r>
          </a:p>
        </p:txBody>
      </p:sp>
      <p:pic>
        <p:nvPicPr>
          <p:cNvPr id="819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1" b="14340"/>
          <a:stretch>
            <a:fillRect/>
          </a:stretch>
        </p:blipFill>
        <p:spPr bwMode="auto">
          <a:xfrm>
            <a:off x="6705600" y="1676400"/>
            <a:ext cx="20447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97375"/>
            <a:ext cx="2189163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/>
          </p:cNvSpPr>
          <p:nvPr/>
        </p:nvSpPr>
        <p:spPr bwMode="auto">
          <a:xfrm>
            <a:off x="525463" y="4953000"/>
            <a:ext cx="5816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 dirty="0">
                <a:solidFill>
                  <a:srgbClr val="333399"/>
                </a:solidFill>
                <a:cs typeface="Arial" charset="0"/>
              </a:rPr>
              <a:t>Simple example of a </a:t>
            </a:r>
            <a:r>
              <a:rPr lang="en-US" sz="2000" dirty="0">
                <a:solidFill>
                  <a:srgbClr val="333399"/>
                </a:solidFill>
                <a:latin typeface="Arial Italic" charset="0"/>
                <a:cs typeface="Arial Italic" charset="0"/>
                <a:sym typeface="Arial Italic" charset="0"/>
              </a:rPr>
              <a:t>formal representation language</a:t>
            </a:r>
            <a:endParaRPr lang="en-US" sz="3200" dirty="0">
              <a:solidFill>
                <a:srgbClr val="333399"/>
              </a:solidFill>
              <a:ea typeface="Lucida Grande" charset="0"/>
              <a:cs typeface="Lucida Grande" charset="0"/>
            </a:endParaRPr>
          </a:p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 dirty="0">
                <a:solidFill>
                  <a:srgbClr val="333399"/>
                </a:solidFill>
                <a:cs typeface="Arial" charset="0"/>
              </a:rPr>
              <a:t>Allows </a:t>
            </a:r>
            <a:r>
              <a:rPr lang="en-US" sz="2000" dirty="0" smtClean="0">
                <a:solidFill>
                  <a:srgbClr val="333399"/>
                </a:solidFill>
                <a:cs typeface="Arial" charset="0"/>
              </a:rPr>
              <a:t>more powerful </a:t>
            </a:r>
            <a:r>
              <a:rPr lang="en-US" sz="2000" dirty="0">
                <a:solidFill>
                  <a:srgbClr val="333399"/>
                </a:solidFill>
                <a:cs typeface="Arial" charset="0"/>
              </a:rPr>
              <a:t>search algorithms</a:t>
            </a:r>
          </a:p>
        </p:txBody>
      </p:sp>
      <p:sp>
        <p:nvSpPr>
          <p:cNvPr id="8199" name="Rectangle 7"/>
          <p:cNvSpPr>
            <a:spLocks/>
          </p:cNvSpPr>
          <p:nvPr/>
        </p:nvSpPr>
        <p:spPr bwMode="auto">
          <a:xfrm>
            <a:off x="457200" y="2959100"/>
            <a:ext cx="6654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 dirty="0">
                <a:solidFill>
                  <a:srgbClr val="333399"/>
                </a:solidFill>
                <a:cs typeface="Arial" charset="0"/>
              </a:rPr>
              <a:t>Constraint satisfaction problems (CSPs):</a:t>
            </a:r>
          </a:p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A special subset of search problems</a:t>
            </a:r>
          </a:p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State is defined by </a:t>
            </a:r>
            <a:r>
              <a:rPr lang="en-US" dirty="0">
                <a:solidFill>
                  <a:srgbClr val="CC0000"/>
                </a:solidFill>
                <a:cs typeface="Arial" charset="0"/>
              </a:rPr>
              <a:t>variables </a:t>
            </a:r>
            <a:r>
              <a:rPr lang="en-US" sz="2000" dirty="0">
                <a:solidFill>
                  <a:srgbClr val="CC0000"/>
                </a:solidFill>
                <a:latin typeface="Times New Roman Bold Italic" charset="0"/>
                <a:cs typeface="Times New Roman Bold Italic" charset="0"/>
                <a:sym typeface="Times New Roman Bold Italic" charset="0"/>
              </a:rPr>
              <a:t>X</a:t>
            </a:r>
            <a:r>
              <a:rPr lang="en-US" sz="2000" baseline="-25000" dirty="0">
                <a:solidFill>
                  <a:srgbClr val="CC0000"/>
                </a:solidFill>
                <a:latin typeface="Times New Roman Bold Italic" charset="0"/>
                <a:cs typeface="Times New Roman Bold Italic" charset="0"/>
                <a:sym typeface="Times New Roman Bold Italic" charset="0"/>
              </a:rPr>
              <a:t>i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 with values from a </a:t>
            </a:r>
            <a:r>
              <a:rPr lang="en-US" dirty="0">
                <a:solidFill>
                  <a:srgbClr val="CC0000"/>
                </a:solidFill>
                <a:cs typeface="Arial" charset="0"/>
              </a:rPr>
              <a:t>domain </a:t>
            </a:r>
            <a:r>
              <a:rPr lang="en-US" sz="2000" dirty="0">
                <a:solidFill>
                  <a:srgbClr val="CC0000"/>
                </a:solidFill>
                <a:latin typeface="Times New Roman Bold Italic" charset="0"/>
                <a:cs typeface="Times New Roman Bold Italic" charset="0"/>
                <a:sym typeface="Times New Roman Bold Italic" charset="0"/>
              </a:rPr>
              <a:t>D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(often </a:t>
            </a:r>
            <a:r>
              <a:rPr lang="en-US" sz="2000" dirty="0" smtClean="0">
                <a:solidFill>
                  <a:schemeClr val="tx1"/>
                </a:solidFill>
                <a:latin typeface="Times New Roman Bold Italic" charset="0"/>
                <a:cs typeface="Times New Roman Bold Italic" charset="0"/>
                <a:sym typeface="Times New Roman Bold Italic" charset="0"/>
              </a:rPr>
              <a:t>D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depends on </a:t>
            </a:r>
            <a:r>
              <a:rPr lang="en-US" sz="2000" dirty="0" err="1">
                <a:solidFill>
                  <a:schemeClr val="tx1"/>
                </a:solidFill>
                <a:latin typeface="Times New Roman Bold Italic" charset="0"/>
                <a:cs typeface="Times New Roman Bold Italic" charset="0"/>
                <a:sym typeface="Times New Roman Bold Italic" charset="0"/>
              </a:rPr>
              <a:t>i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)</a:t>
            </a:r>
          </a:p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Goal test is a </a:t>
            </a:r>
            <a:r>
              <a:rPr lang="en-US" dirty="0">
                <a:solidFill>
                  <a:srgbClr val="CC0000"/>
                </a:solidFill>
                <a:cs typeface="Arial" charset="0"/>
              </a:rPr>
              <a:t>set of constraints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specifying allowable combinations of values for subsets of variables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  <p:bldP spid="819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N-Queens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dirty="0" smtClean="0"/>
              <a:t>CSP Formulation </a:t>
            </a:r>
            <a:r>
              <a:rPr lang="en-US" dirty="0"/>
              <a:t>1:</a:t>
            </a:r>
          </a:p>
          <a:p>
            <a:pPr marL="782638" lvl="1"/>
            <a:r>
              <a:rPr lang="en-US" dirty="0"/>
              <a:t>Variables:</a:t>
            </a:r>
          </a:p>
          <a:p>
            <a:pPr marL="782638" lvl="1"/>
            <a:r>
              <a:rPr lang="en-US" dirty="0"/>
              <a:t>Domains:</a:t>
            </a:r>
          </a:p>
          <a:p>
            <a:pPr marL="782638" lvl="1"/>
            <a:r>
              <a:rPr lang="en-US" dirty="0"/>
              <a:t>Constraints</a:t>
            </a:r>
          </a:p>
        </p:txBody>
      </p:sp>
      <p:pic>
        <p:nvPicPr>
          <p:cNvPr id="922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1" b="14340"/>
          <a:stretch>
            <a:fillRect/>
          </a:stretch>
        </p:blipFill>
        <p:spPr bwMode="auto">
          <a:xfrm>
            <a:off x="6096000" y="1600200"/>
            <a:ext cx="20462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768600"/>
            <a:ext cx="8540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2268538"/>
            <a:ext cx="49053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5784850"/>
            <a:ext cx="1763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65"/>
          <a:stretch>
            <a:fillRect/>
          </a:stretch>
        </p:blipFill>
        <p:spPr bwMode="auto">
          <a:xfrm>
            <a:off x="1295400" y="3868738"/>
            <a:ext cx="106680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67000" y="3810000"/>
            <a:ext cx="1556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Times New Roman Italic" pitchFamily="18" charset="0"/>
                <a:cs typeface="Times New Roman Italic" pitchFamily="18" charset="0"/>
              </a:rPr>
              <a:t>X</a:t>
            </a:r>
            <a:r>
              <a:rPr lang="en-US" sz="2200" baseline="-25000" dirty="0" err="1" smtClean="0">
                <a:latin typeface="Times New Roman Italic" pitchFamily="18" charset="0"/>
                <a:cs typeface="Times New Roman Italic" pitchFamily="18" charset="0"/>
              </a:rPr>
              <a:t>ij</a:t>
            </a:r>
            <a:r>
              <a:rPr lang="en-US" sz="2200" dirty="0" smtClean="0">
                <a:latin typeface="Times New Roman Italic" pitchFamily="18" charset="0"/>
                <a:cs typeface="Times New Roman Italic" pitchFamily="18" charset="0"/>
              </a:rPr>
              <a:t> </a:t>
            </a:r>
            <a:r>
              <a:rPr lang="en-US" sz="2200" dirty="0">
                <a:latin typeface="Times New Roman Italic" pitchFamily="18" charset="0"/>
                <a:cs typeface="Times New Roman Italic" pitchFamily="18" charset="0"/>
                <a:sym typeface="Symbol"/>
              </a:rPr>
              <a:t>+</a:t>
            </a:r>
            <a:r>
              <a:rPr lang="en-US" sz="2200" dirty="0" smtClean="0">
                <a:latin typeface="Times New Roman Italic" pitchFamily="18" charset="0"/>
                <a:cs typeface="Times New Roman Italic" pitchFamily="18" charset="0"/>
                <a:sym typeface="Symbol"/>
              </a:rPr>
              <a:t> </a:t>
            </a:r>
            <a:r>
              <a:rPr lang="en-US" sz="2200" dirty="0" err="1" smtClean="0">
                <a:latin typeface="Times New Roman Italic" pitchFamily="18" charset="0"/>
                <a:cs typeface="Times New Roman Italic" pitchFamily="18" charset="0"/>
                <a:sym typeface="Symbol"/>
              </a:rPr>
              <a:t>X</a:t>
            </a:r>
            <a:r>
              <a:rPr lang="en-US" sz="2200" baseline="-25000" dirty="0" err="1" smtClean="0">
                <a:latin typeface="Times New Roman Italic" pitchFamily="18" charset="0"/>
                <a:cs typeface="Times New Roman Italic" pitchFamily="18" charset="0"/>
                <a:sym typeface="Symbol"/>
              </a:rPr>
              <a:t>ik</a:t>
            </a:r>
            <a:r>
              <a:rPr lang="en-US" sz="2200" baseline="-25000" dirty="0" smtClean="0">
                <a:latin typeface="Times New Roman Italic" pitchFamily="18" charset="0"/>
                <a:cs typeface="Times New Roman Italic" pitchFamily="18" charset="0"/>
                <a:sym typeface="Symbol"/>
              </a:rPr>
              <a:t> </a:t>
            </a:r>
            <a:r>
              <a:rPr lang="en-US" sz="2200" dirty="0" smtClean="0">
                <a:latin typeface="Times New Roman Italic" pitchFamily="18" charset="0"/>
                <a:cs typeface="Times New Roman Italic" pitchFamily="18" charset="0"/>
                <a:sym typeface="Symbol"/>
              </a:rPr>
              <a:t>≤ 1</a:t>
            </a:r>
            <a:endParaRPr lang="en-US" sz="2200" dirty="0">
              <a:latin typeface="Times New Roman Italic" pitchFamily="18" charset="0"/>
              <a:cs typeface="Times New Roman Italic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4217313"/>
            <a:ext cx="1556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Times New Roman Italic" pitchFamily="18" charset="0"/>
                <a:cs typeface="Times New Roman Italic" pitchFamily="18" charset="0"/>
              </a:rPr>
              <a:t>X</a:t>
            </a:r>
            <a:r>
              <a:rPr lang="en-US" sz="2200" baseline="-25000" dirty="0" err="1" smtClean="0">
                <a:latin typeface="Times New Roman Italic" pitchFamily="18" charset="0"/>
                <a:cs typeface="Times New Roman Italic" pitchFamily="18" charset="0"/>
              </a:rPr>
              <a:t>ij</a:t>
            </a:r>
            <a:r>
              <a:rPr lang="en-US" sz="2200" dirty="0" smtClean="0">
                <a:latin typeface="Times New Roman Italic" pitchFamily="18" charset="0"/>
                <a:cs typeface="Times New Roman Italic" pitchFamily="18" charset="0"/>
              </a:rPr>
              <a:t> </a:t>
            </a:r>
            <a:r>
              <a:rPr lang="en-US" sz="2200" dirty="0">
                <a:latin typeface="Times New Roman Italic" pitchFamily="18" charset="0"/>
                <a:cs typeface="Times New Roman Italic" pitchFamily="18" charset="0"/>
                <a:sym typeface="Symbol"/>
              </a:rPr>
              <a:t>+</a:t>
            </a:r>
            <a:r>
              <a:rPr lang="en-US" sz="2200" dirty="0" smtClean="0">
                <a:latin typeface="Times New Roman Italic" pitchFamily="18" charset="0"/>
                <a:cs typeface="Times New Roman Italic" pitchFamily="18" charset="0"/>
                <a:sym typeface="Symbol"/>
              </a:rPr>
              <a:t> </a:t>
            </a:r>
            <a:r>
              <a:rPr lang="en-US" sz="2200" dirty="0" err="1" smtClean="0">
                <a:latin typeface="Times New Roman Italic" pitchFamily="18" charset="0"/>
                <a:cs typeface="Times New Roman Italic" pitchFamily="18" charset="0"/>
                <a:sym typeface="Symbol"/>
              </a:rPr>
              <a:t>X</a:t>
            </a:r>
            <a:r>
              <a:rPr lang="en-US" sz="2200" baseline="-25000" dirty="0" err="1" smtClean="0">
                <a:latin typeface="Times New Roman Italic" pitchFamily="18" charset="0"/>
                <a:cs typeface="Times New Roman Italic" pitchFamily="18" charset="0"/>
                <a:sym typeface="Symbol"/>
              </a:rPr>
              <a:t>kj</a:t>
            </a:r>
            <a:r>
              <a:rPr lang="en-US" sz="2200" baseline="-25000" dirty="0" smtClean="0">
                <a:latin typeface="Times New Roman Italic" pitchFamily="18" charset="0"/>
                <a:cs typeface="Times New Roman Italic" pitchFamily="18" charset="0"/>
                <a:sym typeface="Symbol"/>
              </a:rPr>
              <a:t> </a:t>
            </a:r>
            <a:r>
              <a:rPr lang="en-US" sz="2200" dirty="0">
                <a:latin typeface="Times New Roman Italic" pitchFamily="18" charset="0"/>
                <a:cs typeface="Times New Roman Italic" pitchFamily="18" charset="0"/>
                <a:sym typeface="Symbol"/>
              </a:rPr>
              <a:t>≤ 1</a:t>
            </a:r>
            <a:endParaRPr lang="en-US" sz="2200" baseline="-25000" dirty="0">
              <a:latin typeface="Times New Roman Italic" pitchFamily="18" charset="0"/>
              <a:cs typeface="Times New Roman Italic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4624626"/>
            <a:ext cx="196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Times New Roman Italic" pitchFamily="18" charset="0"/>
                <a:cs typeface="Times New Roman Italic" pitchFamily="18" charset="0"/>
              </a:rPr>
              <a:t>X</a:t>
            </a:r>
            <a:r>
              <a:rPr lang="en-US" sz="2200" baseline="-25000" dirty="0" err="1" smtClean="0">
                <a:latin typeface="Times New Roman Italic" pitchFamily="18" charset="0"/>
                <a:cs typeface="Times New Roman Italic" pitchFamily="18" charset="0"/>
              </a:rPr>
              <a:t>ij</a:t>
            </a:r>
            <a:r>
              <a:rPr lang="en-US" sz="2200" dirty="0" smtClean="0">
                <a:latin typeface="Times New Roman Italic" pitchFamily="18" charset="0"/>
                <a:cs typeface="Times New Roman Italic" pitchFamily="18" charset="0"/>
              </a:rPr>
              <a:t> </a:t>
            </a:r>
            <a:r>
              <a:rPr lang="en-US" sz="2200" dirty="0">
                <a:latin typeface="Times New Roman Italic" pitchFamily="18" charset="0"/>
                <a:cs typeface="Times New Roman Italic" pitchFamily="18" charset="0"/>
                <a:sym typeface="Symbol"/>
              </a:rPr>
              <a:t>+</a:t>
            </a:r>
            <a:r>
              <a:rPr lang="en-US" sz="2200" dirty="0" smtClean="0">
                <a:latin typeface="Times New Roman Italic" pitchFamily="18" charset="0"/>
                <a:cs typeface="Times New Roman Italic" pitchFamily="18" charset="0"/>
                <a:sym typeface="Symbol"/>
              </a:rPr>
              <a:t> </a:t>
            </a:r>
            <a:r>
              <a:rPr lang="en-US" sz="2200" dirty="0" err="1" smtClean="0">
                <a:latin typeface="Times New Roman Italic" pitchFamily="18" charset="0"/>
                <a:cs typeface="Times New Roman Italic" pitchFamily="18" charset="0"/>
                <a:sym typeface="Symbol"/>
              </a:rPr>
              <a:t>X</a:t>
            </a:r>
            <a:r>
              <a:rPr lang="en-US" sz="2200" baseline="-25000" dirty="0" err="1" smtClean="0">
                <a:latin typeface="Times New Roman Italic" pitchFamily="18" charset="0"/>
                <a:cs typeface="Times New Roman Italic" pitchFamily="18" charset="0"/>
                <a:sym typeface="Symbol"/>
              </a:rPr>
              <a:t>i+k,j+</a:t>
            </a:r>
            <a:r>
              <a:rPr lang="en-US" sz="2200" baseline="-25000" dirty="0" err="1" smtClean="0">
                <a:latin typeface="Times New Roman Italic" pitchFamily="18" charset="0"/>
                <a:cs typeface="Times New Roman Italic" pitchFamily="18" charset="0"/>
                <a:sym typeface="Symbol"/>
              </a:rPr>
              <a:t>k</a:t>
            </a:r>
            <a:r>
              <a:rPr lang="en-US" sz="2200" baseline="-25000" dirty="0" smtClean="0">
                <a:latin typeface="Times New Roman Italic" pitchFamily="18" charset="0"/>
                <a:cs typeface="Times New Roman Italic" pitchFamily="18" charset="0"/>
                <a:sym typeface="Symbol"/>
              </a:rPr>
              <a:t> </a:t>
            </a:r>
            <a:r>
              <a:rPr lang="en-US" sz="2200" dirty="0">
                <a:latin typeface="Times New Roman Italic" pitchFamily="18" charset="0"/>
                <a:cs typeface="Times New Roman Italic" pitchFamily="18" charset="0"/>
                <a:sym typeface="Symbol"/>
              </a:rPr>
              <a:t>≤ 1</a:t>
            </a:r>
            <a:endParaRPr lang="en-US" sz="2200" baseline="-25000" dirty="0">
              <a:latin typeface="Times New Roman Italic" pitchFamily="18" charset="0"/>
              <a:cs typeface="Times New Roman Italic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5031939"/>
            <a:ext cx="19186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Times New Roman Italic" pitchFamily="18" charset="0"/>
                <a:cs typeface="Times New Roman Italic" pitchFamily="18" charset="0"/>
              </a:rPr>
              <a:t>X</a:t>
            </a:r>
            <a:r>
              <a:rPr lang="en-US" sz="2200" baseline="-25000" dirty="0" err="1" smtClean="0">
                <a:latin typeface="Times New Roman Italic" pitchFamily="18" charset="0"/>
                <a:cs typeface="Times New Roman Italic" pitchFamily="18" charset="0"/>
              </a:rPr>
              <a:t>ij</a:t>
            </a:r>
            <a:r>
              <a:rPr lang="en-US" sz="2200" dirty="0" smtClean="0">
                <a:latin typeface="Times New Roman Italic" pitchFamily="18" charset="0"/>
                <a:cs typeface="Times New Roman Italic" pitchFamily="18" charset="0"/>
              </a:rPr>
              <a:t> </a:t>
            </a:r>
            <a:r>
              <a:rPr lang="en-US" sz="2200" dirty="0">
                <a:latin typeface="Times New Roman Italic" pitchFamily="18" charset="0"/>
                <a:cs typeface="Times New Roman Italic" pitchFamily="18" charset="0"/>
                <a:sym typeface="Symbol"/>
              </a:rPr>
              <a:t>+</a:t>
            </a:r>
            <a:r>
              <a:rPr lang="en-US" sz="2200" dirty="0" smtClean="0">
                <a:latin typeface="Times New Roman Italic" pitchFamily="18" charset="0"/>
                <a:cs typeface="Times New Roman Italic" pitchFamily="18" charset="0"/>
                <a:sym typeface="Symbol"/>
              </a:rPr>
              <a:t> </a:t>
            </a:r>
            <a:r>
              <a:rPr lang="en-US" sz="2200" dirty="0" err="1" smtClean="0">
                <a:latin typeface="Times New Roman Italic" pitchFamily="18" charset="0"/>
                <a:cs typeface="Times New Roman Italic" pitchFamily="18" charset="0"/>
                <a:sym typeface="Symbol"/>
              </a:rPr>
              <a:t>X</a:t>
            </a:r>
            <a:r>
              <a:rPr lang="en-US" sz="2200" baseline="-25000" dirty="0" err="1" smtClean="0">
                <a:latin typeface="Times New Roman Italic" pitchFamily="18" charset="0"/>
                <a:cs typeface="Times New Roman Italic" pitchFamily="18" charset="0"/>
                <a:sym typeface="Symbol"/>
              </a:rPr>
              <a:t>i+k,j-</a:t>
            </a:r>
            <a:r>
              <a:rPr lang="en-US" sz="2200" baseline="-25000" dirty="0" err="1" smtClean="0">
                <a:latin typeface="Times New Roman Italic" pitchFamily="18" charset="0"/>
                <a:cs typeface="Times New Roman Italic" pitchFamily="18" charset="0"/>
                <a:sym typeface="Symbol"/>
              </a:rPr>
              <a:t>k</a:t>
            </a:r>
            <a:r>
              <a:rPr lang="en-US" sz="2200" baseline="-25000" dirty="0" smtClean="0">
                <a:latin typeface="Times New Roman Italic" pitchFamily="18" charset="0"/>
                <a:cs typeface="Times New Roman Italic" pitchFamily="18" charset="0"/>
                <a:sym typeface="Symbol"/>
              </a:rPr>
              <a:t> </a:t>
            </a:r>
            <a:r>
              <a:rPr lang="en-US" sz="2200" dirty="0">
                <a:latin typeface="Times New Roman Italic" pitchFamily="18" charset="0"/>
                <a:cs typeface="Times New Roman Italic" pitchFamily="18" charset="0"/>
                <a:sym typeface="Symbol"/>
              </a:rPr>
              <a:t>≤ 1</a:t>
            </a:r>
            <a:endParaRPr lang="en-US" sz="2200" baseline="-25000" dirty="0">
              <a:latin typeface="Times New Roman Italic" pitchFamily="18" charset="0"/>
              <a:cs typeface="Times New Roman Italic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N-Queens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dirty="0" smtClean="0"/>
              <a:t>CSP Formulation </a:t>
            </a:r>
            <a:r>
              <a:rPr lang="en-US" dirty="0"/>
              <a:t>1:</a:t>
            </a:r>
          </a:p>
          <a:p>
            <a:pPr marL="782638" lvl="1"/>
            <a:r>
              <a:rPr lang="en-US" dirty="0"/>
              <a:t>Variables:</a:t>
            </a:r>
          </a:p>
          <a:p>
            <a:pPr marL="782638" lvl="1"/>
            <a:r>
              <a:rPr lang="en-US" dirty="0"/>
              <a:t>Domains:</a:t>
            </a:r>
          </a:p>
          <a:p>
            <a:pPr marL="782638" lvl="1"/>
            <a:r>
              <a:rPr lang="en-US" dirty="0"/>
              <a:t>Constraints</a:t>
            </a:r>
          </a:p>
        </p:txBody>
      </p:sp>
      <p:pic>
        <p:nvPicPr>
          <p:cNvPr id="922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1" b="14340"/>
          <a:stretch>
            <a:fillRect/>
          </a:stretch>
        </p:blipFill>
        <p:spPr bwMode="auto">
          <a:xfrm>
            <a:off x="6096000" y="1600200"/>
            <a:ext cx="20462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768600"/>
            <a:ext cx="8540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2268538"/>
            <a:ext cx="49053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5784850"/>
            <a:ext cx="1763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68738"/>
            <a:ext cx="70024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an-berkeley-nlp-v1">
  <a:themeElements>
    <a:clrScheme name="1_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an-berkeley-nlp-v1 copy">
  <a:themeElements>
    <a:clrScheme name="dan-berkeley-nlp-v1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 copy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an-berkeley-nlp-v1 copy 1">
  <a:themeElements>
    <a:clrScheme name="dan-berkeley-nlp-v1 cop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 copy 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an-berkeley-nlp-v1 copy 2">
  <a:themeElements>
    <a:clrScheme name="dan-berkeley-nlp-v1 copy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 copy 2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6759</TotalTime>
  <Pages>0</Pages>
  <Words>2505</Words>
  <Characters>0</Characters>
  <Application>Microsoft Macintosh PowerPoint</Application>
  <PresentationFormat>On-screen Show (4:3)</PresentationFormat>
  <Lines>0</Lines>
  <Paragraphs>566</Paragraphs>
  <Slides>60</Slides>
  <Notes>60</Notes>
  <HiddenSlides>10</HiddenSlides>
  <MMClips>8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1_dan-berkeley-nlp-v1</vt:lpstr>
      <vt:lpstr>dan-berkeley-nlp-v1</vt:lpstr>
      <vt:lpstr>dan-berkeley-nlp-v1 copy</vt:lpstr>
      <vt:lpstr>dan-berkeley-nlp-v1 copy 1</vt:lpstr>
      <vt:lpstr>dan-berkeley-nlp-v1 copy 2</vt:lpstr>
      <vt:lpstr>CSE 473: Artificial Intelligence </vt:lpstr>
      <vt:lpstr>Recap: Search Problem</vt:lpstr>
      <vt:lpstr>General Tree Search Paradigm</vt:lpstr>
      <vt:lpstr>Space of Search Strategies</vt:lpstr>
      <vt:lpstr>Constraint Satisfaction</vt:lpstr>
      <vt:lpstr>Example: N-Queens</vt:lpstr>
      <vt:lpstr>Constraint Satisfaction Problems</vt:lpstr>
      <vt:lpstr>Example: N-Queens</vt:lpstr>
      <vt:lpstr>Example: N-Queens</vt:lpstr>
      <vt:lpstr>Example: N-Queens</vt:lpstr>
      <vt:lpstr>Example: N-Queens</vt:lpstr>
      <vt:lpstr>Example: Map-Coloring</vt:lpstr>
      <vt:lpstr>Constraint Graphs</vt:lpstr>
      <vt:lpstr>Example: Sudoku</vt:lpstr>
      <vt:lpstr>Example: Cryptarithmetic</vt:lpstr>
      <vt:lpstr>Example: The Waltz Algorithm</vt:lpstr>
      <vt:lpstr>Waltz on Simple Scenes</vt:lpstr>
      <vt:lpstr>Legal Junctions</vt:lpstr>
      <vt:lpstr>Varieties of CSPs</vt:lpstr>
      <vt:lpstr>Varieties of Constraints</vt:lpstr>
      <vt:lpstr>Real-World CSPs</vt:lpstr>
      <vt:lpstr>Standard Search Formulation</vt:lpstr>
      <vt:lpstr>Search Methods</vt:lpstr>
      <vt:lpstr>DFS, and BFS would be much worse!</vt:lpstr>
      <vt:lpstr>Backtracking Search</vt:lpstr>
      <vt:lpstr>Backtracking Search</vt:lpstr>
      <vt:lpstr>Backtracking Example</vt:lpstr>
      <vt:lpstr>Backtracking</vt:lpstr>
      <vt:lpstr>Are we done?</vt:lpstr>
      <vt:lpstr>Improving Backtracking</vt:lpstr>
      <vt:lpstr>Forward Checking</vt:lpstr>
      <vt:lpstr>Forward Checking</vt:lpstr>
      <vt:lpstr>Are We Done?</vt:lpstr>
      <vt:lpstr>Constraint Propagation</vt:lpstr>
      <vt:lpstr>Arc Consistency</vt:lpstr>
      <vt:lpstr>Arc Consistency</vt:lpstr>
      <vt:lpstr>Constraint Propagation</vt:lpstr>
      <vt:lpstr>Are We Done?</vt:lpstr>
      <vt:lpstr>Limitations of Arc Consistency</vt:lpstr>
      <vt:lpstr>K-Consistency*</vt:lpstr>
      <vt:lpstr>Strong K-Consistency</vt:lpstr>
      <vt:lpstr>Ordering: Minimum Remaining Values</vt:lpstr>
      <vt:lpstr>Ordering: Degree Heuristic</vt:lpstr>
      <vt:lpstr>Ordering: Least Constraining Value</vt:lpstr>
      <vt:lpstr>Propagation with Ordering</vt:lpstr>
      <vt:lpstr>Problem Structure</vt:lpstr>
      <vt:lpstr>Tree-Structured CSPs</vt:lpstr>
      <vt:lpstr>Tree-Structured CSPs</vt:lpstr>
      <vt:lpstr>Nearly Tree-Structured CSPs</vt:lpstr>
      <vt:lpstr>Iterative Algorithms for CSPs</vt:lpstr>
      <vt:lpstr>Example: 4-Queens</vt:lpstr>
      <vt:lpstr>Performance of Min-Conflicts</vt:lpstr>
      <vt:lpstr>Summary</vt:lpstr>
      <vt:lpstr>Chinese Food as Search? </vt:lpstr>
      <vt:lpstr>Factoring States</vt:lpstr>
      <vt:lpstr>Chinese Constraint Network</vt:lpstr>
      <vt:lpstr>CSPs in the Real World</vt:lpstr>
      <vt:lpstr>Classroom Scheduling</vt:lpstr>
      <vt:lpstr>CSP as a search problem?</vt:lpstr>
      <vt:lpstr>Crosswords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Dan Weld</cp:lastModifiedBy>
  <cp:revision>10</cp:revision>
  <dcterms:modified xsi:type="dcterms:W3CDTF">2012-04-09T00:39:29Z</dcterms:modified>
</cp:coreProperties>
</file>