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Layouts/slideLayout16.xml" ContentType="application/vnd.openxmlformats-officedocument.presentationml.slideLayout+xml"/>
  <Override PartName="/ppt/notesSlides/notesSlide37.xml" ContentType="application/vnd.openxmlformats-officedocument.presentationml.notesSlide+xml"/>
  <Default Extension="jpeg" ContentType="image/jpeg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71"/>
  </p:notesMasterIdLst>
  <p:handoutMasterIdLst>
    <p:handoutMasterId r:id="rId72"/>
  </p:handoutMasterIdLst>
  <p:sldIdLst>
    <p:sldId id="256" r:id="rId3"/>
    <p:sldId id="384" r:id="rId4"/>
    <p:sldId id="390" r:id="rId5"/>
    <p:sldId id="290" r:id="rId6"/>
    <p:sldId id="391" r:id="rId7"/>
    <p:sldId id="293" r:id="rId8"/>
    <p:sldId id="388" r:id="rId9"/>
    <p:sldId id="389" r:id="rId10"/>
    <p:sldId id="392" r:id="rId11"/>
    <p:sldId id="369" r:id="rId12"/>
    <p:sldId id="371" r:id="rId13"/>
    <p:sldId id="394" r:id="rId14"/>
    <p:sldId id="395" r:id="rId15"/>
    <p:sldId id="396" r:id="rId16"/>
    <p:sldId id="374" r:id="rId17"/>
    <p:sldId id="377" r:id="rId18"/>
    <p:sldId id="378" r:id="rId19"/>
    <p:sldId id="381" r:id="rId20"/>
    <p:sldId id="382" r:id="rId21"/>
    <p:sldId id="383" r:id="rId22"/>
    <p:sldId id="417" r:id="rId23"/>
    <p:sldId id="418" r:id="rId24"/>
    <p:sldId id="419" r:id="rId25"/>
    <p:sldId id="379" r:id="rId26"/>
    <p:sldId id="380" r:id="rId27"/>
    <p:sldId id="342" r:id="rId28"/>
    <p:sldId id="343" r:id="rId29"/>
    <p:sldId id="344" r:id="rId30"/>
    <p:sldId id="345" r:id="rId31"/>
    <p:sldId id="346" r:id="rId32"/>
    <p:sldId id="347" r:id="rId33"/>
    <p:sldId id="348" r:id="rId34"/>
    <p:sldId id="349" r:id="rId35"/>
    <p:sldId id="350" r:id="rId36"/>
    <p:sldId id="351" r:id="rId37"/>
    <p:sldId id="352" r:id="rId38"/>
    <p:sldId id="354" r:id="rId39"/>
    <p:sldId id="355" r:id="rId40"/>
    <p:sldId id="398" r:id="rId41"/>
    <p:sldId id="385" r:id="rId42"/>
    <p:sldId id="386" r:id="rId43"/>
    <p:sldId id="387" r:id="rId44"/>
    <p:sldId id="370" r:id="rId45"/>
    <p:sldId id="357" r:id="rId46"/>
    <p:sldId id="358" r:id="rId47"/>
    <p:sldId id="353" r:id="rId48"/>
    <p:sldId id="397" r:id="rId49"/>
    <p:sldId id="420" r:id="rId50"/>
    <p:sldId id="399" r:id="rId51"/>
    <p:sldId id="400" r:id="rId52"/>
    <p:sldId id="401" r:id="rId53"/>
    <p:sldId id="402" r:id="rId54"/>
    <p:sldId id="403" r:id="rId55"/>
    <p:sldId id="404" r:id="rId56"/>
    <p:sldId id="405" r:id="rId57"/>
    <p:sldId id="406" r:id="rId58"/>
    <p:sldId id="407" r:id="rId59"/>
    <p:sldId id="408" r:id="rId60"/>
    <p:sldId id="410" r:id="rId61"/>
    <p:sldId id="411" r:id="rId62"/>
    <p:sldId id="412" r:id="rId63"/>
    <p:sldId id="413" r:id="rId64"/>
    <p:sldId id="414" r:id="rId65"/>
    <p:sldId id="415" r:id="rId66"/>
    <p:sldId id="416" r:id="rId67"/>
    <p:sldId id="365" r:id="rId68"/>
    <p:sldId id="366" r:id="rId69"/>
    <p:sldId id="367" r:id="rId7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4572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4572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4572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4572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5" d="100"/>
          <a:sy n="175" d="100"/>
        </p:scale>
        <p:origin x="-960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tableStyles" Target="tableStyles.xml"/><Relationship Id="rId7" Type="http://schemas.openxmlformats.org/officeDocument/2006/relationships/slide" Target="slides/slide5.xml"/><Relationship Id="rId71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7730A69-E5D9-4EA1-B3F4-77C61E8517BC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2F0BA97-DE15-4DDB-A7F4-3071A2B41F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6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025539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1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latin typeface="Helvetica" charset="0"/>
                <a:cs typeface="Helvetica" charset="0"/>
                <a:sym typeface="Helvetica" charset="0"/>
              </a:rPr>
              <a:t>Change the three </a:t>
            </a:r>
            <a:r>
              <a:rPr lang="en-US" dirty="0" err="1" smtClean="0">
                <a:latin typeface="Helvetica" charset="0"/>
                <a:cs typeface="Helvetica" charset="0"/>
                <a:sym typeface="Helvetica" charset="0"/>
              </a:rPr>
              <a:t>pac</a:t>
            </a:r>
            <a:r>
              <a:rPr lang="en-US" dirty="0" smtClean="0">
                <a:latin typeface="Helvetica" charset="0"/>
                <a:cs typeface="Helvetica" charset="0"/>
                <a:sym typeface="Helvetica" charset="0"/>
              </a:rPr>
              <a:t> man slides so students can see each one in</a:t>
            </a:r>
            <a:r>
              <a:rPr lang="en-US" baseline="0" dirty="0" smtClean="0">
                <a:latin typeface="Helvetica" charset="0"/>
                <a:cs typeface="Helvetica" charset="0"/>
                <a:sym typeface="Helvetica" charset="0"/>
              </a:rPr>
              <a:t> turn and then decide which is which</a:t>
            </a:r>
            <a:endParaRPr lang="en-US" dirty="0">
              <a:latin typeface="Helvetica" charset="0"/>
              <a:cs typeface="Helvetica" charset="0"/>
              <a:sym typeface="Helvetica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txBody>
          <a:bodyPr/>
          <a:lstStyle/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For any search problem, you know the goal.  Now, you have an idea of how far away you are from the goal.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</p:spPr>
        <p:txBody>
          <a:bodyPr lIns="96661" tIns="48331" rIns="96661" bIns="48331"/>
          <a:lstStyle/>
          <a:p>
            <a:fld id="{09ABBF9E-E770-4BD2-85C3-061654D2C26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</p:spPr>
        <p:txBody>
          <a:bodyPr lIns="96661" tIns="48331" rIns="96661" bIns="48331"/>
          <a:lstStyle/>
          <a:p>
            <a:fld id="{DC2AAFDF-C9CA-4FB9-9355-A3CC00E9A41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pPr>
              <a:defRPr/>
            </a:pPr>
            <a:fld id="{75D0DD88-A194-4EE0-B1B1-9C62957349A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txBody>
          <a:bodyPr/>
          <a:lstStyle/>
          <a:p>
            <a:pPr marL="46988">
              <a:spcBef>
                <a:spcPts val="437"/>
              </a:spcBef>
            </a:pPr>
            <a:r>
              <a:rPr lang="en-US" dirty="0">
                <a:solidFill>
                  <a:srgbClr val="000000"/>
                </a:solidFill>
                <a:cs typeface="Arial" charset="0"/>
                <a:sym typeface="Arial" charset="0"/>
              </a:rPr>
              <a:t>python pacman.py -p </a:t>
            </a:r>
            <a:r>
              <a:rPr lang="en-US" dirty="0" err="1">
                <a:solidFill>
                  <a:srgbClr val="000000"/>
                </a:solidFill>
                <a:cs typeface="Arial" charset="0"/>
                <a:sym typeface="Arial" charset="0"/>
              </a:rPr>
              <a:t>SearchAgent</a:t>
            </a:r>
            <a:r>
              <a:rPr lang="en-US" dirty="0">
                <a:solidFill>
                  <a:srgbClr val="000000"/>
                </a:solidFill>
                <a:cs typeface="Arial" charset="0"/>
                <a:sym typeface="Arial" charset="0"/>
              </a:rPr>
              <a:t> -l </a:t>
            </a:r>
            <a:r>
              <a:rPr lang="en-US" dirty="0" err="1">
                <a:solidFill>
                  <a:srgbClr val="000000"/>
                </a:solidFill>
                <a:cs typeface="Arial" charset="0"/>
                <a:sym typeface="Arial" charset="0"/>
              </a:rPr>
              <a:t>contoursMaze</a:t>
            </a:r>
            <a:r>
              <a:rPr lang="en-US" dirty="0">
                <a:solidFill>
                  <a:srgbClr val="000000"/>
                </a:solidFill>
                <a:cs typeface="Arial" charset="0"/>
                <a:sym typeface="Arial" charset="0"/>
              </a:rPr>
              <a:t> --</a:t>
            </a:r>
            <a:r>
              <a:rPr lang="en-US" dirty="0" err="1">
                <a:solidFill>
                  <a:srgbClr val="000000"/>
                </a:solidFill>
                <a:cs typeface="Arial" charset="0"/>
                <a:sym typeface="Arial" charset="0"/>
              </a:rPr>
              <a:t>frameTime</a:t>
            </a:r>
            <a:r>
              <a:rPr lang="en-US" dirty="0">
                <a:solidFill>
                  <a:srgbClr val="000000"/>
                </a:solidFill>
                <a:cs typeface="Arial" charset="0"/>
                <a:sym typeface="Arial" charset="0"/>
              </a:rPr>
              <a:t> -1 -a heuristic=</a:t>
            </a:r>
            <a:r>
              <a:rPr lang="en-US" dirty="0" err="1">
                <a:solidFill>
                  <a:srgbClr val="000000"/>
                </a:solidFill>
                <a:cs typeface="Arial" charset="0"/>
                <a:sym typeface="Arial" charset="0"/>
              </a:rPr>
              <a:t>manhattanHeuristic,fn</a:t>
            </a:r>
            <a:r>
              <a:rPr lang="en-US" dirty="0">
                <a:solidFill>
                  <a:srgbClr val="000000"/>
                </a:solidFill>
                <a:cs typeface="Arial" charset="0"/>
                <a:sym typeface="Arial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cs typeface="Arial" charset="0"/>
                <a:sym typeface="Arial" charset="0"/>
              </a:rPr>
              <a:t>astar</a:t>
            </a:r>
            <a:endParaRPr lang="en-US" dirty="0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  <a:ln/>
        </p:spPr>
        <p:txBody>
          <a:bodyPr lIns="91432" tIns="45716" rIns="91432" bIns="45716"/>
          <a:lstStyle/>
          <a:p>
            <a:fld id="{CA5CAA21-EDFB-4CD4-8609-B166C0B9B156}" type="slidenum">
              <a:rPr lang="en-US"/>
              <a:pPr/>
              <a:t>26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8375" cy="3584575"/>
          </a:xfrm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  <a:ln/>
        </p:spPr>
        <p:txBody>
          <a:bodyPr lIns="91432" tIns="45716" rIns="91432" bIns="45716"/>
          <a:lstStyle/>
          <a:p>
            <a:fld id="{92020AFC-A41C-4DE1-982C-BC701F7C31A0}" type="slidenum">
              <a:rPr lang="en-US"/>
              <a:pPr/>
              <a:t>27</a:t>
            </a:fld>
            <a:endParaRPr lang="en-US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8375" cy="3584575"/>
          </a:xfrm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  <a:ln/>
        </p:spPr>
        <p:txBody>
          <a:bodyPr lIns="91432" tIns="45716" rIns="91432" bIns="45716"/>
          <a:lstStyle/>
          <a:p>
            <a:fld id="{66D65A50-D28D-4D14-A643-35BD8E284180}" type="slidenum">
              <a:rPr lang="en-US"/>
              <a:pPr/>
              <a:t>28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8375" cy="3584575"/>
          </a:xfrm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  <a:ln/>
        </p:spPr>
        <p:txBody>
          <a:bodyPr lIns="91432" tIns="45716" rIns="91432" bIns="45716"/>
          <a:lstStyle/>
          <a:p>
            <a:fld id="{DBFDBFE3-8F85-402E-BCE1-55F76AB229B7}" type="slidenum">
              <a:rPr lang="en-US"/>
              <a:pPr/>
              <a:t>29</a:t>
            </a:fld>
            <a:endParaRPr lang="en-US"/>
          </a:p>
        </p:txBody>
      </p:sp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8375" cy="3584575"/>
          </a:xfrm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</p:spPr>
        <p:txBody>
          <a:bodyPr lIns="96661" tIns="48331" rIns="96661" bIns="48331"/>
          <a:lstStyle/>
          <a:p>
            <a:fld id="{0408377D-06A8-47BF-8B7E-42DA42E93B8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  <a:ln/>
        </p:spPr>
        <p:txBody>
          <a:bodyPr lIns="91432" tIns="45716" rIns="91432" bIns="45716"/>
          <a:lstStyle/>
          <a:p>
            <a:fld id="{DA8EBD55-AABB-4B9D-8F85-C1EF5848C11E}" type="slidenum">
              <a:rPr lang="en-US"/>
              <a:pPr/>
              <a:t>30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8375" cy="3584575"/>
          </a:xfrm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  <a:ln/>
        </p:spPr>
        <p:txBody>
          <a:bodyPr lIns="91432" tIns="45716" rIns="91432" bIns="45716"/>
          <a:lstStyle/>
          <a:p>
            <a:fld id="{33BFB26E-BE07-4BB2-8679-3836D0FEA548}" type="slidenum">
              <a:rPr lang="en-US"/>
              <a:pPr/>
              <a:t>31</a:t>
            </a:fld>
            <a:endParaRPr lang="en-US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59301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  <a:ln/>
        </p:spPr>
        <p:txBody>
          <a:bodyPr lIns="91432" tIns="45716" rIns="91432" bIns="45716"/>
          <a:lstStyle/>
          <a:p>
            <a:fld id="{36196B3E-9C07-4026-B55C-5772C72C7892}" type="slidenum">
              <a:rPr lang="en-US"/>
              <a:pPr/>
              <a:t>32</a:t>
            </a:fld>
            <a:endParaRPr 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59301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  <a:ln/>
        </p:spPr>
        <p:txBody>
          <a:bodyPr lIns="91432" tIns="45716" rIns="91432" bIns="45716"/>
          <a:lstStyle/>
          <a:p>
            <a:fld id="{C03E35DE-63EA-4008-9DD2-71818AAE4F10}" type="slidenum">
              <a:rPr lang="en-US"/>
              <a:pPr/>
              <a:t>33</a:t>
            </a:fld>
            <a:endParaRPr lang="en-US"/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59301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  <a:ln/>
        </p:spPr>
        <p:txBody>
          <a:bodyPr lIns="91432" tIns="45716" rIns="91432" bIns="45716"/>
          <a:lstStyle/>
          <a:p>
            <a:fld id="{C272DA93-C50F-4879-A4A1-B2FF7FFDF77D}" type="slidenum">
              <a:rPr lang="en-US"/>
              <a:pPr/>
              <a:t>34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59301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  <a:ln/>
        </p:spPr>
        <p:txBody>
          <a:bodyPr lIns="91432" tIns="45716" rIns="91432" bIns="45716"/>
          <a:lstStyle/>
          <a:p>
            <a:fld id="{3AF5ECF8-2559-4D85-B55B-19F4CD10C72D}" type="slidenum">
              <a:rPr lang="en-US"/>
              <a:pPr/>
              <a:t>35</a:t>
            </a:fld>
            <a:endParaRPr lang="en-US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59301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  <a:ln/>
        </p:spPr>
        <p:txBody>
          <a:bodyPr lIns="91432" tIns="45716" rIns="91432" bIns="45716"/>
          <a:lstStyle/>
          <a:p>
            <a:fld id="{FA59AD20-EC7D-43AA-B569-84F44168CFDF}" type="slidenum">
              <a:rPr lang="en-US"/>
              <a:pPr/>
              <a:t>36</a:t>
            </a:fld>
            <a:endParaRPr lang="en-US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8375" cy="3584575"/>
          </a:xfrm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  <a:ln/>
        </p:spPr>
        <p:txBody>
          <a:bodyPr lIns="91432" tIns="45716" rIns="91432" bIns="45716"/>
          <a:lstStyle/>
          <a:p>
            <a:fld id="{168A234C-85B7-4B03-B3D8-C798BA3F48D8}" type="slidenum">
              <a:rPr lang="en-US"/>
              <a:pPr/>
              <a:t>37</a:t>
            </a:fld>
            <a:endParaRPr lang="en-US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59301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  <a:ln/>
        </p:spPr>
        <p:txBody>
          <a:bodyPr lIns="91432" tIns="45716" rIns="91432" bIns="45716"/>
          <a:lstStyle/>
          <a:p>
            <a:fld id="{F1842903-E6B4-4BFE-BE1C-7DD6BC186C39}" type="slidenum">
              <a:rPr lang="en-US"/>
              <a:pPr/>
              <a:t>38</a:t>
            </a:fld>
            <a:endParaRPr lang="en-US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59301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</p:spPr>
        <p:txBody>
          <a:bodyPr lIns="96661" tIns="48331" rIns="96661" bIns="48331"/>
          <a:lstStyle/>
          <a:p>
            <a:fld id="{837E8F47-2AA6-4CBD-B248-0F37BC22A31B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txBody>
          <a:bodyPr/>
          <a:lstStyle/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Gates, W. and Papadimitriou, C., "Bounds for Sorting by Prefix Reversal.", Discrete Mathematics. 27, 47-57, 1979.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txBody>
          <a:bodyPr/>
          <a:lstStyle/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Gates, W. and Papadimitriou, C., "Bounds for Sorting by Prefix Reversal.", Discrete Mathematics. 27, 47-57, 1979.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txBody>
          <a:bodyPr/>
          <a:lstStyle/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A* expanded 8100 ; Path cost = 33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UCS expanded 25263 . Path cost = 33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Greedy expanded 10 . Path cost = 41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[0, 7, 5, 3, 2, 1, 4, 6]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(7, 0, 5, 3, 2, 1, 4, 6)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(6, 4, 1, 2, 3, 5, 0, 7)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(3, 2, 1, 4, 6, 5, 0, 7)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(1, 2, 3, 4, 6, 5, 0, 7)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(5, 6, 4, 3, 2, 1, 0, 7)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(6, 5, 4, 3, 2, 1, 0, 7)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(0, 1, 2, 3, 4, 5, 6, 7)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txBody>
          <a:bodyPr/>
          <a:lstStyle/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A* expanded 8100 ; Path cost = 33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UCS expanded 25263 . Path cost = 33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Greedy expanded 10 . Path cost = 41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[0, 7, 5, 3, 2, 1, 4, 6]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(7, 0, 5, 3, 2, 1, 4, 6)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(6, 4, 1, 2, 3, 5, 0, 7)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(3, 2, 1, 4, 6, 5, 0, 7)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(1, 2, 3, 4, 6, 5, 0, 7)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(5, 6, 4, 3, 2, 1, 0, 7)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(6, 5, 4, 3, 2, 1, 0, 7)</a:t>
            </a:r>
          </a:p>
          <a:p>
            <a:r>
              <a:rPr lang="en-US">
                <a:latin typeface="Helvetica" charset="0"/>
                <a:cs typeface="Helvetica" charset="0"/>
                <a:sym typeface="Helvetica" charset="0"/>
              </a:rPr>
              <a:t>(0, 1, 2, 3, 4, 5, 6, 7)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  <a:ln/>
        </p:spPr>
        <p:txBody>
          <a:bodyPr lIns="91432" tIns="45716" rIns="91432" bIns="45716"/>
          <a:lstStyle/>
          <a:p>
            <a:fld id="{4E64FA46-F0CF-4E9A-A4A3-EAC8984F4284}" type="slidenum">
              <a:rPr lang="en-US"/>
              <a:pPr/>
              <a:t>44</a:t>
            </a:fld>
            <a:endParaRPr lang="en-US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59301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  <a:ln/>
        </p:spPr>
        <p:txBody>
          <a:bodyPr lIns="91432" tIns="45716" rIns="91432" bIns="45716"/>
          <a:lstStyle/>
          <a:p>
            <a:fld id="{DE0853D1-8582-4B38-A8AF-762292AE8338}" type="slidenum">
              <a:rPr lang="en-US"/>
              <a:pPr/>
              <a:t>45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59301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  <a:ln/>
        </p:spPr>
        <p:txBody>
          <a:bodyPr lIns="91432" tIns="45716" rIns="91432" bIns="45716"/>
          <a:lstStyle/>
          <a:p>
            <a:fld id="{02905712-E4E1-4D5E-AD9A-ECDBE78A5470}" type="slidenum">
              <a:rPr lang="en-US"/>
              <a:pPr/>
              <a:t>46</a:t>
            </a:fld>
            <a:endParaRPr lang="en-US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59301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  <a:ln/>
        </p:spPr>
        <p:txBody>
          <a:bodyPr lIns="91432" tIns="45716" rIns="91432" bIns="45716"/>
          <a:lstStyle/>
          <a:p>
            <a:fld id="{02905712-E4E1-4D5E-AD9A-ECDBE78A5470}" type="slidenum">
              <a:rPr lang="en-US"/>
              <a:pPr/>
              <a:t>47</a:t>
            </a:fld>
            <a:endParaRPr lang="en-US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59301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pPr>
              <a:defRPr/>
            </a:pPr>
            <a:fld id="{75D0DD88-A194-4EE0-B1B1-9C62957349A9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</p:spPr>
        <p:txBody>
          <a:bodyPr lIns="96661" tIns="48331" rIns="96661" bIns="48331"/>
          <a:lstStyle/>
          <a:p>
            <a:fld id="{EF6B2A24-F838-48C1-B351-628FB999119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pPr>
              <a:defRPr/>
            </a:pPr>
            <a:fld id="{75D0DD88-A194-4EE0-B1B1-9C62957349A9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pPr>
              <a:defRPr/>
            </a:pPr>
            <a:fld id="{75D0DD88-A194-4EE0-B1B1-9C62957349A9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pPr>
              <a:defRPr/>
            </a:pPr>
            <a:fld id="{75D0DD88-A194-4EE0-B1B1-9C62957349A9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pPr>
              <a:defRPr/>
            </a:pPr>
            <a:fld id="{75D0DD88-A194-4EE0-B1B1-9C62957349A9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pPr>
              <a:defRPr/>
            </a:pPr>
            <a:fld id="{75D0DD88-A194-4EE0-B1B1-9C62957349A9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pPr>
              <a:defRPr/>
            </a:pPr>
            <a:fld id="{75D0DD88-A194-4EE0-B1B1-9C62957349A9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pPr>
              <a:defRPr/>
            </a:pPr>
            <a:fld id="{75D0DD88-A194-4EE0-B1B1-9C62957349A9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pPr>
              <a:defRPr/>
            </a:pPr>
            <a:fld id="{75D0DD88-A194-4EE0-B1B1-9C62957349A9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pPr>
              <a:defRPr/>
            </a:pPr>
            <a:fld id="{75D0DD88-A194-4EE0-B1B1-9C62957349A9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pPr>
              <a:defRPr/>
            </a:pPr>
            <a:fld id="{75D0DD88-A194-4EE0-B1B1-9C62957349A9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pPr>
              <a:defRPr/>
            </a:pPr>
            <a:fld id="{75D0DD88-A194-4EE0-B1B1-9C62957349A9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pPr>
              <a:defRPr/>
            </a:pPr>
            <a:fld id="{75D0DD88-A194-4EE0-B1B1-9C62957349A9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pPr>
              <a:defRPr/>
            </a:pPr>
            <a:fld id="{75D0DD88-A194-4EE0-B1B1-9C62957349A9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pPr>
              <a:defRPr/>
            </a:pPr>
            <a:fld id="{75D0DD88-A194-4EE0-B1B1-9C62957349A9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pPr>
              <a:defRPr/>
            </a:pPr>
            <a:fld id="{75D0DD88-A194-4EE0-B1B1-9C62957349A9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pPr>
              <a:defRPr/>
            </a:pPr>
            <a:fld id="{75D0DD88-A194-4EE0-B1B1-9C62957349A9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  <a:ln/>
        </p:spPr>
        <p:txBody>
          <a:bodyPr lIns="91432" tIns="45716" rIns="91432" bIns="45716"/>
          <a:lstStyle/>
          <a:p>
            <a:fld id="{DD4A08B4-670A-4EDA-937E-0C8E3E2FC8CF}" type="slidenum">
              <a:rPr lang="en-US"/>
              <a:pPr/>
              <a:t>66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59301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  <a:ln/>
        </p:spPr>
        <p:txBody>
          <a:bodyPr lIns="91432" tIns="45716" rIns="91432" bIns="45716"/>
          <a:lstStyle/>
          <a:p>
            <a:fld id="{B9D05645-354B-40C7-9E76-DFF61E479989}" type="slidenum">
              <a:rPr lang="en-US"/>
              <a:pPr/>
              <a:t>67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59301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  <a:ln/>
        </p:spPr>
        <p:txBody>
          <a:bodyPr lIns="91432" tIns="45716" rIns="91432" bIns="45716"/>
          <a:lstStyle/>
          <a:p>
            <a:fld id="{B61399B4-F037-4C84-BD32-B903C91095E9}" type="slidenum">
              <a:rPr lang="en-US"/>
              <a:pPr/>
              <a:t>68</a:t>
            </a:fld>
            <a:endParaRPr 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59301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</p:spPr>
        <p:txBody>
          <a:bodyPr lIns="96661" tIns="48331" rIns="96661" bIns="48331"/>
          <a:lstStyle/>
          <a:p>
            <a:fld id="{66B5A857-0931-4945-BB32-05046D9DFA9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</p:spPr>
        <p:txBody>
          <a:bodyPr lIns="96661" tIns="48331" rIns="96661" bIns="48331"/>
          <a:lstStyle/>
          <a:p>
            <a:fld id="{E092392A-084E-46FF-ACC6-BE5DFFC95E8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</p:spPr>
        <p:txBody>
          <a:bodyPr lIns="96661" tIns="48331" rIns="96661" bIns="48331"/>
          <a:lstStyle/>
          <a:p>
            <a:fld id="{40740939-1C3A-4093-BA1E-A158E78711D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5EE5ED-17AC-4F47-B340-0823BEAB82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997835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E6576A-F273-E24E-842E-E510FA3537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45715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D7EBE3-F501-5142-9841-EB7C56CCF9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149403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A66B0-8D4D-2241-B206-FF83EAC7FB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3639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257800"/>
          </a:xfrm>
        </p:spPr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xfrm>
            <a:off x="8602663" y="6400800"/>
            <a:ext cx="312737" cy="304800"/>
          </a:xfrm>
          <a:ln/>
        </p:spPr>
        <p:txBody>
          <a:bodyPr/>
          <a:lstStyle>
            <a:lvl1pPr>
              <a:defRPr/>
            </a:lvl1pPr>
          </a:lstStyle>
          <a:p>
            <a:fld id="{B4ACDB6C-E76C-7B4A-A934-94793221652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9701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13488F-01BD-694C-A6C6-C347FF2BE7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083730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26AFE-364F-124A-9B03-617480F118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275168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060BE1-BA20-D542-BB90-1D2F17803A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961075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305255-6A8E-1847-AB3F-2A11066F86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683477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98FC58-334E-804B-B215-DDF52C1323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424505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A9A744-ED5B-064E-9378-7D98430AA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313538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901A33-68FA-C348-94CA-BF53BB60B9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659003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908C77-2660-2E4B-A0D8-EE6E20708B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49753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5ED4CF-6E46-E942-AE71-D2E571F3B2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277207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2E4329-8906-DC43-9E7B-377FBD0489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570470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50" y="230188"/>
            <a:ext cx="7191375" cy="901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16000" y="1841500"/>
            <a:ext cx="3505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841500"/>
            <a:ext cx="3505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672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© Daniel S. Weld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1934F7C-D251-4CCA-9BE8-EF29F11A31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9886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84C5E8-6342-1449-BED1-DE3210F154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415868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46F0FA-2A30-1B44-8CD4-427277B15C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924132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D4C4C9-C62D-0A47-8322-3F357A76B9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745739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403CF-B458-8A49-83BF-17B83180A3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7417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BFEDC-495E-FC4B-9799-7D2E5721B3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810109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E6FC4F-7E6E-764B-9204-24441D449B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360162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075255-41E7-8340-A455-01E82FEAE3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432298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text styles</a:t>
            </a:r>
          </a:p>
          <a:p>
            <a:pPr lvl="1"/>
            <a:r>
              <a:rPr lang="en-US">
                <a:sym typeface="Arial" charset="0"/>
              </a:rPr>
              <a:t>Second level</a:t>
            </a:r>
          </a:p>
          <a:p>
            <a:pPr lvl="2"/>
            <a:r>
              <a:rPr lang="en-US">
                <a:sym typeface="Arial" charset="0"/>
              </a:rPr>
              <a:t>Third level</a:t>
            </a:r>
          </a:p>
          <a:p>
            <a:pPr lvl="3"/>
            <a:r>
              <a:rPr lang="en-US">
                <a:sym typeface="Arial" charset="0"/>
              </a:rPr>
              <a:t>Fourth level</a:t>
            </a:r>
          </a:p>
          <a:p>
            <a:pPr lvl="4"/>
            <a:r>
              <a:rPr lang="en-US">
                <a:sym typeface="Arial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charset="0"/>
                <a:ea typeface="ヒラギノ角ゴ ProN W3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fld id="{41D6A224-E1B1-144E-9AFE-4294F9747D2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/>
  <p:hf hdr="0" ftr="0" dt="0"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82588" indent="-342900" algn="l" rtl="0" eaLnBrk="0" fontAlgn="base" hangingPunct="0">
        <a:spcBef>
          <a:spcPts val="700"/>
        </a:spcBef>
        <a:spcAft>
          <a:spcPct val="0"/>
        </a:spcAft>
        <a:buClr>
          <a:srgbClr val="333399"/>
        </a:buClr>
        <a:buSzPct val="100000"/>
        <a:buFont typeface="Wingdings" charset="0"/>
        <a:buChar char="§"/>
        <a:defRPr sz="3200">
          <a:solidFill>
            <a:srgbClr val="333399"/>
          </a:solidFill>
          <a:latin typeface="+mn-lt"/>
          <a:ea typeface="+mn-ea"/>
          <a:cs typeface="+mn-cs"/>
          <a:sym typeface="Arial" charset="0"/>
        </a:defRPr>
      </a:lvl1pPr>
      <a:lvl2pPr marL="731838" indent="-285750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Wingdings" charset="0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31888" indent="-228600" algn="l" rtl="0" eaLnBrk="0" fontAlgn="base" hangingPunct="0">
        <a:spcBef>
          <a:spcPts val="600"/>
        </a:spcBef>
        <a:spcAft>
          <a:spcPct val="0"/>
        </a:spcAft>
        <a:buClr>
          <a:srgbClr val="333399"/>
        </a:buClr>
        <a:buSzPct val="100000"/>
        <a:buFont typeface="Wingdings" charset="0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text styles</a:t>
            </a:r>
          </a:p>
          <a:p>
            <a:pPr lvl="1"/>
            <a:r>
              <a:rPr lang="en-US">
                <a:sym typeface="Arial" charset="0"/>
              </a:rPr>
              <a:t>Second level</a:t>
            </a:r>
          </a:p>
          <a:p>
            <a:pPr lvl="2"/>
            <a:r>
              <a:rPr lang="en-US">
                <a:sym typeface="Arial" charset="0"/>
              </a:rPr>
              <a:t>Third level</a:t>
            </a:r>
          </a:p>
          <a:p>
            <a:pPr lvl="3"/>
            <a:r>
              <a:rPr lang="en-US">
                <a:sym typeface="Arial" charset="0"/>
              </a:rPr>
              <a:t>Fourth level</a:t>
            </a:r>
          </a:p>
          <a:p>
            <a:pPr lvl="4"/>
            <a:r>
              <a:rPr lang="en-US">
                <a:sym typeface="Arial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charset="0"/>
                <a:ea typeface="ヒラギノ角ゴ ProN W3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fld id="{95CB38EF-417E-4642-BCB4-909077C7A0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96" r:id="rId12"/>
  </p:sldLayoutIdLst>
  <p:transition/>
  <p:hf hdr="0" ftr="0" dt="0"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82588" indent="-342900" algn="l" rtl="0" eaLnBrk="0" fontAlgn="base" hangingPunct="0">
        <a:spcBef>
          <a:spcPts val="700"/>
        </a:spcBef>
        <a:spcAft>
          <a:spcPct val="0"/>
        </a:spcAft>
        <a:buClr>
          <a:srgbClr val="333399"/>
        </a:buClr>
        <a:buSzPct val="100000"/>
        <a:buFont typeface="Wingdings" charset="0"/>
        <a:buChar char="§"/>
        <a:defRPr sz="3200">
          <a:solidFill>
            <a:srgbClr val="333399"/>
          </a:solidFill>
          <a:latin typeface="+mn-lt"/>
          <a:ea typeface="+mn-ea"/>
          <a:cs typeface="+mn-cs"/>
          <a:sym typeface="Arial" charset="0"/>
        </a:defRPr>
      </a:lvl1pPr>
      <a:lvl2pPr marL="731838" indent="-285750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Wingdings" charset="0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31888" indent="-228600" algn="l" rtl="0" eaLnBrk="0" fontAlgn="base" hangingPunct="0">
        <a:spcBef>
          <a:spcPts val="600"/>
        </a:spcBef>
        <a:spcAft>
          <a:spcPct val="0"/>
        </a:spcAft>
        <a:buClr>
          <a:srgbClr val="333399"/>
        </a:buClr>
        <a:buSzPct val="100000"/>
        <a:buFont typeface="Wingdings" charset="0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8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8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8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8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8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3146425"/>
          </a:xfrm>
        </p:spPr>
        <p:txBody>
          <a:bodyPr rIns="132080"/>
          <a:lstStyle/>
          <a:p>
            <a:pPr indent="0" eaLnBrk="1" hangingPunct="1"/>
            <a:r>
              <a:rPr lang="en-US">
                <a:solidFill>
                  <a:srgbClr val="333399"/>
                </a:solidFill>
                <a:latin typeface="Arial" charset="0"/>
                <a:ea typeface="ヒラギノ角ゴ ProN W3" charset="0"/>
                <a:cs typeface="ヒラギノ角ゴ ProN W3" charset="0"/>
              </a:rPr>
              <a:t>CSE 473: Artificial Intelligence</a:t>
            </a:r>
            <a:br>
              <a:rPr lang="en-US">
                <a:solidFill>
                  <a:srgbClr val="333399"/>
                </a:solidFill>
                <a:latin typeface="Arial" charset="0"/>
                <a:ea typeface="ヒラギノ角ゴ ProN W3" charset="0"/>
                <a:cs typeface="ヒラギノ角ゴ ProN W3" charset="0"/>
              </a:rPr>
            </a:br>
            <a:r>
              <a:rPr lang="en-US" sz="3600">
                <a:solidFill>
                  <a:srgbClr val="333399"/>
                </a:solidFill>
                <a:latin typeface="Arial" charset="0"/>
                <a:ea typeface="ヒラギノ角ゴ ProN W3" charset="0"/>
                <a:cs typeface="ヒラギノ角ゴ ProN W3" charset="0"/>
              </a:rPr>
              <a:t>Spring 2012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2590800"/>
            <a:ext cx="7620000" cy="1524000"/>
          </a:xfrm>
        </p:spPr>
        <p:txBody>
          <a:bodyPr rIns="132080"/>
          <a:lstStyle/>
          <a:p>
            <a:pPr marL="39688" indent="0" algn="ctr" eaLnBrk="1" hangingPunct="1">
              <a:buFont typeface="Wingdings" charset="0"/>
              <a:buNone/>
            </a:pPr>
            <a:r>
              <a:rPr lang="en-US" sz="4800" dirty="0" smtClean="0">
                <a:solidFill>
                  <a:srgbClr val="FF0000"/>
                </a:solidFill>
                <a:latin typeface="Arial" charset="0"/>
                <a:ea typeface="ヒラギノ角ゴ ProN W3" charset="0"/>
                <a:cs typeface="ヒラギノ角ゴ ProN W3" charset="0"/>
              </a:rPr>
              <a:t>Heuristics &amp; Pattern Databases for Search</a:t>
            </a:r>
            <a:endParaRPr lang="en-US" dirty="0">
              <a:solidFill>
                <a:srgbClr val="FF0000"/>
              </a:solidFill>
              <a:latin typeface="Arial" charset="0"/>
              <a:ea typeface="ヒラギノ角ゴ ProN W3" charset="0"/>
              <a:cs typeface="ヒラギノ角ゴ ProN W3" charset="0"/>
            </a:endParaRPr>
          </a:p>
          <a:p>
            <a:pPr marL="39688" indent="0" algn="ctr" eaLnBrk="1" hangingPunct="1">
              <a:buFont typeface="Wingdings" charset="0"/>
              <a:buNone/>
            </a:pPr>
            <a:endParaRPr lang="en-US" dirty="0">
              <a:solidFill>
                <a:schemeClr val="tx1"/>
              </a:solidFill>
              <a:latin typeface="Arial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5125" name="Rectangle 4"/>
          <p:cNvSpPr>
            <a:spLocks/>
          </p:cNvSpPr>
          <p:nvPr/>
        </p:nvSpPr>
        <p:spPr bwMode="auto">
          <a:xfrm>
            <a:off x="152400" y="6172200"/>
            <a:ext cx="966311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2000" dirty="0">
                <a:solidFill>
                  <a:schemeClr val="tx1"/>
                </a:solidFill>
                <a:latin typeface="Gill Sans" charset="0"/>
                <a:cs typeface="Gill Sans" charset="0"/>
                <a:sym typeface="Gill Sans" charset="0"/>
              </a:rPr>
              <a:t>With </a:t>
            </a:r>
            <a:r>
              <a:rPr lang="en-US" sz="2000" dirty="0" smtClean="0">
                <a:solidFill>
                  <a:schemeClr val="tx1"/>
                </a:solidFill>
                <a:latin typeface="Gill Sans" charset="0"/>
                <a:cs typeface="Gill Sans" charset="0"/>
                <a:sym typeface="Gill Sans" charset="0"/>
              </a:rPr>
              <a:t>many slides </a:t>
            </a:r>
            <a:r>
              <a:rPr lang="en-US" sz="2000" dirty="0">
                <a:solidFill>
                  <a:schemeClr val="tx1"/>
                </a:solidFill>
                <a:latin typeface="Gill Sans" charset="0"/>
                <a:cs typeface="Gill Sans" charset="0"/>
                <a:sym typeface="Gill Sans" charset="0"/>
              </a:rPr>
              <a:t>from </a:t>
            </a:r>
          </a:p>
          <a:p>
            <a:r>
              <a:rPr lang="en-US" sz="2000" dirty="0">
                <a:solidFill>
                  <a:schemeClr val="tx1"/>
                </a:solidFill>
                <a:latin typeface="Gill Sans" charset="0"/>
                <a:cs typeface="Gill Sans" charset="0"/>
                <a:sym typeface="Gill Sans" charset="0"/>
              </a:rPr>
              <a:t>Dan Klein, </a:t>
            </a:r>
            <a:r>
              <a:rPr lang="en-US" sz="2000" dirty="0" smtClean="0">
                <a:solidFill>
                  <a:schemeClr val="tx1"/>
                </a:solidFill>
                <a:latin typeface="Gill Sans" charset="0"/>
                <a:cs typeface="Gill Sans" charset="0"/>
                <a:sym typeface="Gill Sans" charset="0"/>
              </a:rPr>
              <a:t>Richard </a:t>
            </a:r>
            <a:r>
              <a:rPr lang="en-US" sz="2000" dirty="0" err="1" smtClean="0">
                <a:solidFill>
                  <a:schemeClr val="tx1"/>
                </a:solidFill>
                <a:latin typeface="Gill Sans" charset="0"/>
                <a:cs typeface="Gill Sans" charset="0"/>
                <a:sym typeface="Gill Sans" charset="0"/>
              </a:rPr>
              <a:t>Korf</a:t>
            </a:r>
            <a:r>
              <a:rPr lang="en-US" sz="2000" dirty="0" smtClean="0">
                <a:solidFill>
                  <a:schemeClr val="tx1"/>
                </a:solidFill>
                <a:latin typeface="Gill Sans" charset="0"/>
                <a:cs typeface="Gill Sans" charset="0"/>
                <a:sym typeface="Gill Sans" charset="0"/>
              </a:rPr>
              <a:t>, Stuart </a:t>
            </a:r>
            <a:r>
              <a:rPr lang="en-US" sz="2000" dirty="0">
                <a:solidFill>
                  <a:schemeClr val="tx1"/>
                </a:solidFill>
                <a:latin typeface="Gill Sans" charset="0"/>
                <a:cs typeface="Gill Sans" charset="0"/>
                <a:sym typeface="Gill Sans" charset="0"/>
              </a:rPr>
              <a:t>Russell,  Andrew Moore, </a:t>
            </a:r>
            <a:r>
              <a:rPr lang="en-US" sz="2000" dirty="0" smtClean="0">
                <a:solidFill>
                  <a:schemeClr val="tx1"/>
                </a:solidFill>
                <a:latin typeface="Gill Sans" charset="0"/>
                <a:cs typeface="Gill Sans" charset="0"/>
                <a:sym typeface="Gill Sans" charset="0"/>
              </a:rPr>
              <a:t>&amp; UW Faculty</a:t>
            </a:r>
            <a:endParaRPr lang="en-US" sz="2000" dirty="0">
              <a:solidFill>
                <a:schemeClr val="tx1"/>
              </a:solidFill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126" name="Rectangle 5"/>
          <p:cNvSpPr>
            <a:spLocks/>
          </p:cNvSpPr>
          <p:nvPr/>
        </p:nvSpPr>
        <p:spPr bwMode="auto">
          <a:xfrm>
            <a:off x="-1371600" y="4114800"/>
            <a:ext cx="117983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2500">
                <a:solidFill>
                  <a:schemeClr val="tx1"/>
                </a:solidFill>
                <a:latin typeface="Gill Sans" charset="0"/>
                <a:cs typeface="Gill Sans" charset="0"/>
                <a:sym typeface="Gill Sans" charset="0"/>
              </a:rPr>
              <a:t>Dan Weld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58" name="Oval 2"/>
          <p:cNvSpPr>
            <a:spLocks/>
          </p:cNvSpPr>
          <p:nvPr/>
        </p:nvSpPr>
        <p:spPr bwMode="auto">
          <a:xfrm>
            <a:off x="5497513" y="4494213"/>
            <a:ext cx="1912937" cy="1771650"/>
          </a:xfrm>
          <a:prstGeom prst="ellipse">
            <a:avLst/>
          </a:prstGeom>
          <a:solidFill>
            <a:srgbClr val="C0C0C0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59" name="Freeform 3"/>
          <p:cNvSpPr>
            <a:spLocks/>
          </p:cNvSpPr>
          <p:nvPr/>
        </p:nvSpPr>
        <p:spPr bwMode="auto">
          <a:xfrm>
            <a:off x="5889625" y="1558925"/>
            <a:ext cx="1616075" cy="2235200"/>
          </a:xfrm>
          <a:custGeom>
            <a:avLst/>
            <a:gdLst>
              <a:gd name="T0" fmla="*/ 13495 w 21600"/>
              <a:gd name="T1" fmla="+- 0 2362 1336"/>
              <a:gd name="T2" fmla="*/ 2362 h 20264"/>
              <a:gd name="T3" fmla="*/ 21600 w 21600"/>
              <a:gd name="T4" fmla="+- 0 12125 1336"/>
              <a:gd name="T5" fmla="*/ 12125 h 20264"/>
              <a:gd name="T6" fmla="*/ 16380 w 21600"/>
              <a:gd name="T7" fmla="+- 0 14083 1336"/>
              <a:gd name="T8" fmla="*/ 14083 h 20264"/>
              <a:gd name="T9" fmla="*/ 14662 w 21600"/>
              <a:gd name="T10" fmla="+- 0 20822 1336"/>
              <a:gd name="T11" fmla="*/ 20822 h 20264"/>
              <a:gd name="T12" fmla="*/ 12158 w 21600"/>
              <a:gd name="T13" fmla="+- 0 21600 1336"/>
              <a:gd name="T14" fmla="*/ 21600 h 20264"/>
              <a:gd name="T15" fmla="*/ 10439 w 21600"/>
              <a:gd name="T16" fmla="+- 0 21139 1336"/>
              <a:gd name="T17" fmla="*/ 21139 h 20264"/>
              <a:gd name="T18" fmla="*/ 8615 w 21600"/>
              <a:gd name="T19" fmla="+- 0 19901 1336"/>
              <a:gd name="T20" fmla="*/ 19901 h 20264"/>
              <a:gd name="T21" fmla="*/ 7363 w 21600"/>
              <a:gd name="T22" fmla="+- 0 18893 1336"/>
              <a:gd name="T23" fmla="*/ 18893 h 20264"/>
              <a:gd name="T24" fmla="*/ 6450 w 21600"/>
              <a:gd name="T25" fmla="+- 0 18187 1336"/>
              <a:gd name="T26" fmla="*/ 18187 h 20264"/>
              <a:gd name="T27" fmla="*/ 0 w 21600"/>
              <a:gd name="T28" fmla="+- 0 17006 1336"/>
              <a:gd name="T29" fmla="*/ 17006 h 20264"/>
              <a:gd name="T30" fmla="*/ 12009 w 21600"/>
              <a:gd name="T31" fmla="+- 0 2434 1336"/>
              <a:gd name="T32" fmla="*/ 2434 h 20264"/>
              <a:gd name="T33" fmla="*/ 13495 w 21600"/>
              <a:gd name="T34" fmla="+- 0 2362 1336"/>
              <a:gd name="T35" fmla="*/ 2362 h 20264"/>
              <a:gd name="T36" fmla="*/ 13495 w 21600"/>
              <a:gd name="T37" fmla="+- 0 2362 1336"/>
              <a:gd name="T38" fmla="*/ 2362 h 20264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  <a:cxn ang="0">
                <a:pos x="T12" y="T14"/>
              </a:cxn>
              <a:cxn ang="0">
                <a:pos x="T15" y="T17"/>
              </a:cxn>
              <a:cxn ang="0">
                <a:pos x="T18" y="T20"/>
              </a:cxn>
              <a:cxn ang="0">
                <a:pos x="T21" y="T23"/>
              </a:cxn>
              <a:cxn ang="0">
                <a:pos x="T24" y="T26"/>
              </a:cxn>
              <a:cxn ang="0">
                <a:pos x="T27" y="T29"/>
              </a:cxn>
              <a:cxn ang="0">
                <a:pos x="T30" y="T32"/>
              </a:cxn>
              <a:cxn ang="0">
                <a:pos x="T33" y="T35"/>
              </a:cxn>
              <a:cxn ang="0">
                <a:pos x="T36" y="T38"/>
              </a:cxn>
            </a:cxnLst>
            <a:rect l="0" t="0" r="r" b="b"/>
            <a:pathLst>
              <a:path w="21600" h="20264">
                <a:moveTo>
                  <a:pt x="13495" y="1026"/>
                </a:moveTo>
                <a:cubicBezTo>
                  <a:pt x="15150" y="2595"/>
                  <a:pt x="21112" y="8830"/>
                  <a:pt x="21600" y="10789"/>
                </a:cubicBezTo>
                <a:cubicBezTo>
                  <a:pt x="20433" y="10832"/>
                  <a:pt x="16911" y="12229"/>
                  <a:pt x="16380" y="12747"/>
                </a:cubicBezTo>
                <a:cubicBezTo>
                  <a:pt x="16359" y="13410"/>
                  <a:pt x="17335" y="18421"/>
                  <a:pt x="14662" y="19486"/>
                </a:cubicBezTo>
                <a:cubicBezTo>
                  <a:pt x="14046" y="20163"/>
                  <a:pt x="13283" y="20192"/>
                  <a:pt x="12158" y="20264"/>
                </a:cubicBezTo>
                <a:cubicBezTo>
                  <a:pt x="11267" y="20120"/>
                  <a:pt x="11118" y="20120"/>
                  <a:pt x="10439" y="19803"/>
                </a:cubicBezTo>
                <a:cubicBezTo>
                  <a:pt x="10057" y="19429"/>
                  <a:pt x="9187" y="18838"/>
                  <a:pt x="8615" y="18565"/>
                </a:cubicBezTo>
                <a:cubicBezTo>
                  <a:pt x="7851" y="17845"/>
                  <a:pt x="8275" y="18176"/>
                  <a:pt x="7363" y="17557"/>
                </a:cubicBezTo>
                <a:cubicBezTo>
                  <a:pt x="5856" y="16534"/>
                  <a:pt x="7426" y="17298"/>
                  <a:pt x="6450" y="16851"/>
                </a:cubicBezTo>
                <a:cubicBezTo>
                  <a:pt x="5007" y="15426"/>
                  <a:pt x="2440" y="15714"/>
                  <a:pt x="0" y="15670"/>
                </a:cubicBezTo>
                <a:cubicBezTo>
                  <a:pt x="976" y="13136"/>
                  <a:pt x="9760" y="3531"/>
                  <a:pt x="12009" y="1098"/>
                </a:cubicBezTo>
                <a:cubicBezTo>
                  <a:pt x="14259" y="-1336"/>
                  <a:pt x="13198" y="1040"/>
                  <a:pt x="13495" y="1026"/>
                </a:cubicBezTo>
                <a:close/>
                <a:moveTo>
                  <a:pt x="13495" y="1026"/>
                </a:moveTo>
              </a:path>
            </a:pathLst>
          </a:custGeom>
          <a:solidFill>
            <a:srgbClr val="C0C0C0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Uniform Cost Search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idx="1"/>
          </p:nvPr>
        </p:nvSpPr>
        <p:spPr>
          <a:xfrm>
            <a:off x="76200" y="1371600"/>
            <a:ext cx="5257800" cy="5257800"/>
          </a:xfrm>
          <a:ln/>
        </p:spPr>
        <p:txBody>
          <a:bodyPr rIns="132080"/>
          <a:lstStyle/>
          <a:p>
            <a:pPr>
              <a:lnSpc>
                <a:spcPct val="80000"/>
              </a:lnSpc>
            </a:pPr>
            <a:r>
              <a:rPr lang="en-US" sz="2800" dirty="0" smtClean="0"/>
              <a:t>f(n) = cost from root</a:t>
            </a: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The good: UCS is complete and optimal!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The bad:</a:t>
            </a:r>
          </a:p>
          <a:p>
            <a:pPr marL="782638" lvl="1">
              <a:lnSpc>
                <a:spcPct val="80000"/>
              </a:lnSpc>
            </a:pPr>
            <a:r>
              <a:rPr lang="en-US" sz="2400" dirty="0"/>
              <a:t>Explores options in every “direction”</a:t>
            </a:r>
          </a:p>
          <a:p>
            <a:pPr marL="782638" lvl="1">
              <a:lnSpc>
                <a:spcPct val="80000"/>
              </a:lnSpc>
            </a:pPr>
            <a:r>
              <a:rPr lang="en-US" sz="2400" dirty="0"/>
              <a:t>No information about goal location</a:t>
            </a:r>
          </a:p>
        </p:txBody>
      </p:sp>
      <p:sp>
        <p:nvSpPr>
          <p:cNvPr id="19462" name="Oval 6"/>
          <p:cNvSpPr>
            <a:spLocks/>
          </p:cNvSpPr>
          <p:nvPr/>
        </p:nvSpPr>
        <p:spPr bwMode="auto">
          <a:xfrm>
            <a:off x="6400800" y="5270500"/>
            <a:ext cx="163513" cy="153988"/>
          </a:xfrm>
          <a:prstGeom prst="ellipse">
            <a:avLst/>
          </a:prstGeom>
          <a:solidFill>
            <a:srgbClr val="008000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6138863" y="5386388"/>
            <a:ext cx="9271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Start</a:t>
            </a:r>
          </a:p>
        </p:txBody>
      </p:sp>
      <p:sp>
        <p:nvSpPr>
          <p:cNvPr id="19464" name="Oval 8"/>
          <p:cNvSpPr>
            <a:spLocks/>
          </p:cNvSpPr>
          <p:nvPr/>
        </p:nvSpPr>
        <p:spPr bwMode="auto">
          <a:xfrm>
            <a:off x="7327900" y="5292725"/>
            <a:ext cx="163513" cy="153988"/>
          </a:xfrm>
          <a:prstGeom prst="ellipse">
            <a:avLst/>
          </a:prstGeom>
          <a:solidFill>
            <a:srgbClr val="FF3300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65" name="Rectangle 9"/>
          <p:cNvSpPr>
            <a:spLocks/>
          </p:cNvSpPr>
          <p:nvPr/>
        </p:nvSpPr>
        <p:spPr bwMode="auto">
          <a:xfrm>
            <a:off x="7388225" y="5410200"/>
            <a:ext cx="9271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Goal</a:t>
            </a:r>
          </a:p>
        </p:txBody>
      </p:sp>
      <p:sp>
        <p:nvSpPr>
          <p:cNvPr id="19466" name="Freeform 10"/>
          <p:cNvSpPr>
            <a:spLocks/>
          </p:cNvSpPr>
          <p:nvPr/>
        </p:nvSpPr>
        <p:spPr bwMode="auto">
          <a:xfrm>
            <a:off x="5395913" y="1560513"/>
            <a:ext cx="2927350" cy="2554287"/>
          </a:xfrm>
          <a:custGeom>
            <a:avLst/>
            <a:gdLst>
              <a:gd name="T0" fmla="*/ 0 w 21600"/>
              <a:gd name="T1" fmla="*/ 21600 h 21600"/>
              <a:gd name="T2" fmla="*/ 21600 w 21600"/>
              <a:gd name="T3" fmla="*/ 21600 h 21600"/>
              <a:gd name="T4" fmla="*/ 10718 w 21600"/>
              <a:gd name="T5" fmla="*/ 0 h 21600"/>
              <a:gd name="T6" fmla="*/ 0 w 21600"/>
              <a:gd name="T7" fmla="*/ 21600 h 21600"/>
              <a:gd name="T8" fmla="*/ 0 w 21600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600" y="21600"/>
                </a:lnTo>
                <a:lnTo>
                  <a:pt x="10718" y="0"/>
                </a:lnTo>
                <a:lnTo>
                  <a:pt x="0" y="21600"/>
                </a:lnTo>
                <a:close/>
                <a:moveTo>
                  <a:pt x="0" y="21600"/>
                </a:moveTo>
              </a:path>
            </a:pathLst>
          </a:cu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67" name="Oval 11"/>
          <p:cNvSpPr>
            <a:spLocks/>
          </p:cNvSpPr>
          <p:nvPr/>
        </p:nvSpPr>
        <p:spPr bwMode="auto">
          <a:xfrm>
            <a:off x="6518275" y="1916113"/>
            <a:ext cx="179388" cy="179387"/>
          </a:xfrm>
          <a:prstGeom prst="ellipse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68" name="Oval 12"/>
          <p:cNvSpPr>
            <a:spLocks/>
          </p:cNvSpPr>
          <p:nvPr/>
        </p:nvSpPr>
        <p:spPr bwMode="auto">
          <a:xfrm>
            <a:off x="6994525" y="1906588"/>
            <a:ext cx="179388" cy="179387"/>
          </a:xfrm>
          <a:prstGeom prst="ellipse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69" name="Rectangle 13"/>
          <p:cNvSpPr>
            <a:spLocks/>
          </p:cNvSpPr>
          <p:nvPr/>
        </p:nvSpPr>
        <p:spPr bwMode="auto">
          <a:xfrm>
            <a:off x="6648450" y="1766888"/>
            <a:ext cx="2873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…</a:t>
            </a:r>
          </a:p>
        </p:txBody>
      </p:sp>
      <p:sp>
        <p:nvSpPr>
          <p:cNvPr id="19470" name="Oval 14"/>
          <p:cNvSpPr>
            <a:spLocks/>
          </p:cNvSpPr>
          <p:nvPr/>
        </p:nvSpPr>
        <p:spPr bwMode="auto">
          <a:xfrm>
            <a:off x="7242175" y="2955925"/>
            <a:ext cx="179388" cy="179388"/>
          </a:xfrm>
          <a:prstGeom prst="ellipse">
            <a:avLst/>
          </a:prstGeom>
          <a:solidFill>
            <a:srgbClr val="FF9999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1" name="Oval 15"/>
          <p:cNvSpPr>
            <a:spLocks/>
          </p:cNvSpPr>
          <p:nvPr/>
        </p:nvSpPr>
        <p:spPr bwMode="auto">
          <a:xfrm>
            <a:off x="6762750" y="3511550"/>
            <a:ext cx="179388" cy="179388"/>
          </a:xfrm>
          <a:prstGeom prst="ellipse">
            <a:avLst/>
          </a:prstGeom>
          <a:solidFill>
            <a:srgbClr val="FF9999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2" name="Freeform 16"/>
          <p:cNvSpPr>
            <a:spLocks/>
          </p:cNvSpPr>
          <p:nvPr/>
        </p:nvSpPr>
        <p:spPr bwMode="auto">
          <a:xfrm>
            <a:off x="6716713" y="2301875"/>
            <a:ext cx="163512" cy="1196975"/>
          </a:xfrm>
          <a:custGeom>
            <a:avLst/>
            <a:gdLst>
              <a:gd name="T0" fmla="*/ 15292 w 19761"/>
              <a:gd name="T1" fmla="*/ 0 h 21600"/>
              <a:gd name="T2" fmla="*/ 18542 w 19761"/>
              <a:gd name="T3" fmla="*/ 1719 h 21600"/>
              <a:gd name="T4" fmla="*/ 10322 w 19761"/>
              <a:gd name="T5" fmla="*/ 7563 h 21600"/>
              <a:gd name="T6" fmla="*/ 4014 w 19761"/>
              <a:gd name="T7" fmla="*/ 9568 h 21600"/>
              <a:gd name="T8" fmla="*/ 1912 w 19761"/>
              <a:gd name="T9" fmla="*/ 10657 h 21600"/>
              <a:gd name="T10" fmla="*/ 0 w 19761"/>
              <a:gd name="T11" fmla="*/ 11573 h 21600"/>
              <a:gd name="T12" fmla="*/ 8219 w 19761"/>
              <a:gd name="T13" fmla="*/ 14982 h 21600"/>
              <a:gd name="T14" fmla="*/ 9175 w 19761"/>
              <a:gd name="T15" fmla="*/ 15584 h 21600"/>
              <a:gd name="T16" fmla="*/ 11278 w 19761"/>
              <a:gd name="T17" fmla="*/ 16042 h 21600"/>
              <a:gd name="T18" fmla="*/ 13381 w 19761"/>
              <a:gd name="T1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761" h="21600">
                <a:moveTo>
                  <a:pt x="15292" y="0"/>
                </a:moveTo>
                <a:cubicBezTo>
                  <a:pt x="16248" y="602"/>
                  <a:pt x="17204" y="1146"/>
                  <a:pt x="18542" y="1719"/>
                </a:cubicBezTo>
                <a:cubicBezTo>
                  <a:pt x="21600" y="4584"/>
                  <a:pt x="18924" y="5472"/>
                  <a:pt x="10322" y="7563"/>
                </a:cubicBezTo>
                <a:cubicBezTo>
                  <a:pt x="8984" y="8279"/>
                  <a:pt x="6690" y="8967"/>
                  <a:pt x="4014" y="9568"/>
                </a:cubicBezTo>
                <a:cubicBezTo>
                  <a:pt x="2294" y="10714"/>
                  <a:pt x="4014" y="9740"/>
                  <a:pt x="1912" y="10657"/>
                </a:cubicBezTo>
                <a:cubicBezTo>
                  <a:pt x="1147" y="10972"/>
                  <a:pt x="0" y="11573"/>
                  <a:pt x="0" y="11573"/>
                </a:cubicBezTo>
                <a:cubicBezTo>
                  <a:pt x="765" y="12777"/>
                  <a:pt x="2485" y="14066"/>
                  <a:pt x="8219" y="14982"/>
                </a:cubicBezTo>
                <a:cubicBezTo>
                  <a:pt x="8602" y="15183"/>
                  <a:pt x="8602" y="15384"/>
                  <a:pt x="9175" y="15584"/>
                </a:cubicBezTo>
                <a:cubicBezTo>
                  <a:pt x="9749" y="15756"/>
                  <a:pt x="10896" y="15871"/>
                  <a:pt x="11278" y="16042"/>
                </a:cubicBezTo>
                <a:cubicBezTo>
                  <a:pt x="14910" y="17933"/>
                  <a:pt x="13381" y="19595"/>
                  <a:pt x="13381" y="2160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3" name="Freeform 17"/>
          <p:cNvSpPr>
            <a:spLocks/>
          </p:cNvSpPr>
          <p:nvPr/>
        </p:nvSpPr>
        <p:spPr bwMode="auto">
          <a:xfrm>
            <a:off x="7134225" y="2498725"/>
            <a:ext cx="212725" cy="436563"/>
          </a:xfrm>
          <a:custGeom>
            <a:avLst/>
            <a:gdLst>
              <a:gd name="T0" fmla="*/ 0 w 20774"/>
              <a:gd name="T1" fmla="*/ 0 h 21600"/>
              <a:gd name="T2" fmla="*/ 5091 w 20774"/>
              <a:gd name="T3" fmla="*/ 2592 h 21600"/>
              <a:gd name="T4" fmla="*/ 18360 w 20774"/>
              <a:gd name="T5" fmla="*/ 5969 h 21600"/>
              <a:gd name="T6" fmla="*/ 19131 w 20774"/>
              <a:gd name="T7" fmla="*/ 13510 h 21600"/>
              <a:gd name="T8" fmla="*/ 14194 w 20774"/>
              <a:gd name="T9" fmla="*/ 17359 h 21600"/>
              <a:gd name="T10" fmla="*/ 17589 w 20774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774" h="21600">
                <a:moveTo>
                  <a:pt x="0" y="0"/>
                </a:moveTo>
                <a:cubicBezTo>
                  <a:pt x="1697" y="864"/>
                  <a:pt x="3086" y="1885"/>
                  <a:pt x="5091" y="2592"/>
                </a:cubicBezTo>
                <a:cubicBezTo>
                  <a:pt x="9103" y="4084"/>
                  <a:pt x="14194" y="4556"/>
                  <a:pt x="18360" y="5969"/>
                </a:cubicBezTo>
                <a:cubicBezTo>
                  <a:pt x="21600" y="8326"/>
                  <a:pt x="21291" y="10839"/>
                  <a:pt x="19131" y="13510"/>
                </a:cubicBezTo>
                <a:cubicBezTo>
                  <a:pt x="17897" y="14924"/>
                  <a:pt x="14194" y="17359"/>
                  <a:pt x="14194" y="17359"/>
                </a:cubicBezTo>
                <a:cubicBezTo>
                  <a:pt x="15120" y="18851"/>
                  <a:pt x="17589" y="20029"/>
                  <a:pt x="17589" y="2160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4" name="Oval 18"/>
          <p:cNvSpPr>
            <a:spLocks/>
          </p:cNvSpPr>
          <p:nvPr/>
        </p:nvSpPr>
        <p:spPr bwMode="auto">
          <a:xfrm>
            <a:off x="6750050" y="1490663"/>
            <a:ext cx="179388" cy="179387"/>
          </a:xfrm>
          <a:prstGeom prst="ellipse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5" name="Freeform 19"/>
          <p:cNvSpPr>
            <a:spLocks/>
          </p:cNvSpPr>
          <p:nvPr/>
        </p:nvSpPr>
        <p:spPr bwMode="auto">
          <a:xfrm>
            <a:off x="6178550" y="2395538"/>
            <a:ext cx="1181100" cy="523875"/>
          </a:xfrm>
          <a:custGeom>
            <a:avLst/>
            <a:gdLst>
              <a:gd name="T0" fmla="*/ 21600 w 21600"/>
              <a:gd name="T1" fmla="*/ 0 h 20339"/>
              <a:gd name="T2" fmla="*/ 15881 w 21600"/>
              <a:gd name="T3" fmla="*/ 6462 h 20339"/>
              <a:gd name="T4" fmla="*/ 12426 w 21600"/>
              <a:gd name="T5" fmla="*/ 19877 h 20339"/>
              <a:gd name="T6" fmla="*/ 5894 w 21600"/>
              <a:gd name="T7" fmla="*/ 16862 h 20339"/>
              <a:gd name="T8" fmla="*/ 0 w 21600"/>
              <a:gd name="T9" fmla="*/ 12985 h 20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0339">
                <a:moveTo>
                  <a:pt x="21600" y="0"/>
                </a:moveTo>
                <a:cubicBezTo>
                  <a:pt x="19510" y="1538"/>
                  <a:pt x="17419" y="3138"/>
                  <a:pt x="15881" y="6462"/>
                </a:cubicBezTo>
                <a:cubicBezTo>
                  <a:pt x="14342" y="9785"/>
                  <a:pt x="14081" y="18154"/>
                  <a:pt x="12426" y="19877"/>
                </a:cubicBezTo>
                <a:cubicBezTo>
                  <a:pt x="10771" y="21600"/>
                  <a:pt x="7955" y="18031"/>
                  <a:pt x="5894" y="16862"/>
                </a:cubicBezTo>
                <a:cubicBezTo>
                  <a:pt x="3832" y="15692"/>
                  <a:pt x="1916" y="14338"/>
                  <a:pt x="0" y="12985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6" name="Freeform 20"/>
          <p:cNvSpPr>
            <a:spLocks/>
          </p:cNvSpPr>
          <p:nvPr/>
        </p:nvSpPr>
        <p:spPr bwMode="auto">
          <a:xfrm>
            <a:off x="6434138" y="2127250"/>
            <a:ext cx="747712" cy="273050"/>
          </a:xfrm>
          <a:custGeom>
            <a:avLst/>
            <a:gdLst>
              <a:gd name="T0" fmla="*/ 21600 w 21600"/>
              <a:gd name="T1" fmla="*/ 0 h 20131"/>
              <a:gd name="T2" fmla="*/ 10961 w 21600"/>
              <a:gd name="T3" fmla="*/ 19732 h 20131"/>
              <a:gd name="T4" fmla="*/ 0 w 21600"/>
              <a:gd name="T5" fmla="*/ 11559 h 20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131">
                <a:moveTo>
                  <a:pt x="21600" y="0"/>
                </a:moveTo>
                <a:cubicBezTo>
                  <a:pt x="18069" y="8874"/>
                  <a:pt x="14538" y="17864"/>
                  <a:pt x="10961" y="19732"/>
                </a:cubicBezTo>
                <a:cubicBezTo>
                  <a:pt x="7383" y="21600"/>
                  <a:pt x="3669" y="16579"/>
                  <a:pt x="0" y="11559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7" name="Oval 21"/>
          <p:cNvSpPr>
            <a:spLocks/>
          </p:cNvSpPr>
          <p:nvPr/>
        </p:nvSpPr>
        <p:spPr bwMode="auto">
          <a:xfrm>
            <a:off x="6032500" y="4929188"/>
            <a:ext cx="869950" cy="869950"/>
          </a:xfrm>
          <a:prstGeom prst="ellips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8" name="Rectangle 22"/>
          <p:cNvSpPr>
            <a:spLocks/>
          </p:cNvSpPr>
          <p:nvPr/>
        </p:nvSpPr>
        <p:spPr bwMode="auto">
          <a:xfrm>
            <a:off x="7672388" y="249555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c </a:t>
            </a:r>
            <a:r>
              <a:rPr lang="en-US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/>
              </a:rPr>
              <a:t>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3</a:t>
            </a:r>
          </a:p>
        </p:txBody>
      </p:sp>
      <p:sp>
        <p:nvSpPr>
          <p:cNvPr id="19479" name="Rectangle 23"/>
          <p:cNvSpPr>
            <a:spLocks/>
          </p:cNvSpPr>
          <p:nvPr/>
        </p:nvSpPr>
        <p:spPr bwMode="auto">
          <a:xfrm>
            <a:off x="7545388" y="2100263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c </a:t>
            </a:r>
            <a:r>
              <a:rPr lang="en-US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/>
              </a:rPr>
              <a:t>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19480" name="Rectangle 24"/>
          <p:cNvSpPr>
            <a:spLocks/>
          </p:cNvSpPr>
          <p:nvPr/>
        </p:nvSpPr>
        <p:spPr bwMode="auto">
          <a:xfrm>
            <a:off x="7345363" y="1722438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c </a:t>
            </a:r>
            <a:r>
              <a:rPr lang="en-US" dirty="0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  <a:sym typeface="Symbol"/>
              </a:rPr>
              <a:t>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108394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30" name="Freeform 2"/>
          <p:cNvSpPr>
            <a:spLocks/>
          </p:cNvSpPr>
          <p:nvPr/>
        </p:nvSpPr>
        <p:spPr bwMode="auto">
          <a:xfrm>
            <a:off x="5775325" y="4259263"/>
            <a:ext cx="2824163" cy="2093912"/>
          </a:xfrm>
          <a:custGeom>
            <a:avLst/>
            <a:gdLst>
              <a:gd name="T0" fmla="+- 0 11151 462"/>
              <a:gd name="T1" fmla="*/ T0 w 21138"/>
              <a:gd name="T2" fmla="+- 0 2067 1169"/>
              <a:gd name="T3" fmla="*/ 2067 h 19984"/>
              <a:gd name="T4" fmla="+- 0 21600 462"/>
              <a:gd name="T5" fmla="*/ T4 w 21138"/>
              <a:gd name="T6" fmla="+- 0 20478 1169"/>
              <a:gd name="T7" fmla="*/ 20478 h 19984"/>
              <a:gd name="T8" fmla="+- 0 12530 462"/>
              <a:gd name="T9" fmla="*/ T8 w 21138"/>
              <a:gd name="T10" fmla="+- 0 20781 1169"/>
              <a:gd name="T11" fmla="*/ 20781 h 19984"/>
              <a:gd name="T12" fmla="+- 0 12316 462"/>
              <a:gd name="T13" fmla="*/ T12 w 21138"/>
              <a:gd name="T14" fmla="+- 0 12867 1169"/>
              <a:gd name="T15" fmla="*/ 12867 h 19984"/>
              <a:gd name="T16" fmla="+- 0 10663 462"/>
              <a:gd name="T17" fmla="*/ T16 w 21138"/>
              <a:gd name="T18" fmla="+- 0 12262 1169"/>
              <a:gd name="T19" fmla="*/ 12262 h 19984"/>
              <a:gd name="T20" fmla="+- 0 6966 462"/>
              <a:gd name="T21" fmla="*/ T20 w 21138"/>
              <a:gd name="T22" fmla="+- 0 20844 1169"/>
              <a:gd name="T23" fmla="*/ 20844 h 19984"/>
              <a:gd name="T24" fmla="+- 0 559 462"/>
              <a:gd name="T25" fmla="*/ T24 w 21138"/>
              <a:gd name="T26" fmla="+- 0 20781 1169"/>
              <a:gd name="T27" fmla="*/ 20781 h 19984"/>
              <a:gd name="T28" fmla="+- 0 3590 462"/>
              <a:gd name="T29" fmla="*/ T28 w 21138"/>
              <a:gd name="T30" fmla="+- 0 14883 1169"/>
              <a:gd name="T31" fmla="*/ 14883 h 19984"/>
              <a:gd name="T32" fmla="+- 0 10319 462"/>
              <a:gd name="T33" fmla="*/ T32 w 21138"/>
              <a:gd name="T34" fmla="+- 0 2130 1169"/>
              <a:gd name="T35" fmla="*/ 2130 h 19984"/>
              <a:gd name="T36" fmla="+- 0 11151 462"/>
              <a:gd name="T37" fmla="*/ T36 w 21138"/>
              <a:gd name="T38" fmla="+- 0 2067 1169"/>
              <a:gd name="T39" fmla="*/ 2067 h 19984"/>
              <a:gd name="T40" fmla="+- 0 11151 462"/>
              <a:gd name="T41" fmla="*/ T40 w 21138"/>
              <a:gd name="T42" fmla="+- 0 2067 1169"/>
              <a:gd name="T43" fmla="*/ 2067 h 1998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</a:cxnLst>
            <a:rect l="0" t="0" r="r" b="b"/>
            <a:pathLst>
              <a:path w="21138" h="19984">
                <a:moveTo>
                  <a:pt x="10689" y="898"/>
                </a:moveTo>
                <a:cubicBezTo>
                  <a:pt x="12567" y="3960"/>
                  <a:pt x="19937" y="16638"/>
                  <a:pt x="21138" y="19309"/>
                </a:cubicBezTo>
                <a:cubicBezTo>
                  <a:pt x="20235" y="19360"/>
                  <a:pt x="15361" y="19624"/>
                  <a:pt x="12068" y="19612"/>
                </a:cubicBezTo>
                <a:cubicBezTo>
                  <a:pt x="11675" y="18226"/>
                  <a:pt x="12626" y="14949"/>
                  <a:pt x="11854" y="11698"/>
                </a:cubicBezTo>
                <a:cubicBezTo>
                  <a:pt x="11521" y="10992"/>
                  <a:pt x="11105" y="10790"/>
                  <a:pt x="10201" y="11093"/>
                </a:cubicBezTo>
                <a:cubicBezTo>
                  <a:pt x="9702" y="10967"/>
                  <a:pt x="6885" y="19952"/>
                  <a:pt x="6504" y="19675"/>
                </a:cubicBezTo>
                <a:cubicBezTo>
                  <a:pt x="5101" y="19637"/>
                  <a:pt x="61" y="20431"/>
                  <a:pt x="97" y="19612"/>
                </a:cubicBezTo>
                <a:cubicBezTo>
                  <a:pt x="-462" y="18616"/>
                  <a:pt x="1499" y="16814"/>
                  <a:pt x="3128" y="13714"/>
                </a:cubicBezTo>
                <a:cubicBezTo>
                  <a:pt x="3675" y="11496"/>
                  <a:pt x="8596" y="3091"/>
                  <a:pt x="9857" y="961"/>
                </a:cubicBezTo>
                <a:cubicBezTo>
                  <a:pt x="11117" y="-1169"/>
                  <a:pt x="10522" y="910"/>
                  <a:pt x="10689" y="898"/>
                </a:cubicBezTo>
                <a:close/>
                <a:moveTo>
                  <a:pt x="10689" y="898"/>
                </a:moveTo>
              </a:path>
            </a:pathLst>
          </a:custGeom>
          <a:solidFill>
            <a:srgbClr val="C0C0C0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 smtClean="0"/>
              <a:t>Greedy Search</a:t>
            </a: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76200" y="1371600"/>
            <a:ext cx="6705600" cy="5257800"/>
          </a:xfrm>
          <a:ln/>
        </p:spPr>
        <p:txBody>
          <a:bodyPr rIns="132080"/>
          <a:lstStyle/>
          <a:p>
            <a:pPr>
              <a:lnSpc>
                <a:spcPct val="80000"/>
              </a:lnSpc>
            </a:pPr>
            <a:r>
              <a:rPr lang="en-US" sz="2800" dirty="0" smtClean="0"/>
              <a:t>f(n) = estimate of cost from n to goal</a:t>
            </a:r>
            <a:endParaRPr lang="en-US" sz="2800" dirty="0"/>
          </a:p>
          <a:p>
            <a:pPr marL="782638" lvl="1">
              <a:lnSpc>
                <a:spcPct val="80000"/>
              </a:lnSpc>
            </a:pPr>
            <a:endParaRPr lang="en-US" sz="1200" dirty="0"/>
          </a:p>
          <a:p>
            <a:pPr>
              <a:lnSpc>
                <a:spcPct val="80000"/>
              </a:lnSpc>
            </a:pPr>
            <a:r>
              <a:rPr lang="en-US" sz="2800" dirty="0"/>
              <a:t>A common case:</a:t>
            </a:r>
          </a:p>
          <a:p>
            <a:pPr marL="782638" lvl="1">
              <a:lnSpc>
                <a:spcPct val="80000"/>
              </a:lnSpc>
            </a:pPr>
            <a:r>
              <a:rPr lang="en-US" sz="2400" dirty="0" smtClean="0"/>
              <a:t>Takes </a:t>
            </a:r>
            <a:r>
              <a:rPr lang="en-US" sz="2400" dirty="0"/>
              <a:t>you straight to the (wrong) goal</a:t>
            </a:r>
          </a:p>
          <a:p>
            <a:pPr>
              <a:lnSpc>
                <a:spcPct val="80000"/>
              </a:lnSpc>
            </a:pPr>
            <a:endParaRPr lang="en-US" sz="1200" dirty="0"/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Worst-case</a:t>
            </a:r>
            <a:r>
              <a:rPr lang="en-US" sz="2800" dirty="0"/>
              <a:t>: like a badly-guided DFS</a:t>
            </a:r>
          </a:p>
        </p:txBody>
      </p:sp>
      <p:sp>
        <p:nvSpPr>
          <p:cNvPr id="22533" name="Freeform 5"/>
          <p:cNvSpPr>
            <a:spLocks/>
          </p:cNvSpPr>
          <p:nvPr/>
        </p:nvSpPr>
        <p:spPr bwMode="auto">
          <a:xfrm>
            <a:off x="6997700" y="1593850"/>
            <a:ext cx="788988" cy="1585913"/>
          </a:xfrm>
          <a:custGeom>
            <a:avLst/>
            <a:gdLst>
              <a:gd name="T0" fmla="+- 0 4053 758"/>
              <a:gd name="T1" fmla="*/ T0 w 20140"/>
              <a:gd name="T2" fmla="+- 0 2647 880"/>
              <a:gd name="T3" fmla="*/ 2647 h 19305"/>
              <a:gd name="T4" fmla="+- 0 18804 758"/>
              <a:gd name="T5" fmla="*/ T4 w 20140"/>
              <a:gd name="T6" fmla="+- 0 15224 880"/>
              <a:gd name="T7" fmla="*/ 15224 h 19305"/>
              <a:gd name="T8" fmla="+- 0 20789 758"/>
              <a:gd name="T9" fmla="*/ T8 w 20140"/>
              <a:gd name="T10" fmla="+- 0 17929 880"/>
              <a:gd name="T11" fmla="*/ 17929 h 19305"/>
              <a:gd name="T12" fmla="+- 0 11388 758"/>
              <a:gd name="T13" fmla="*/ T12 w 20140"/>
              <a:gd name="T14" fmla="+- 0 19146 880"/>
              <a:gd name="T15" fmla="*/ 19146 h 19305"/>
              <a:gd name="T16" fmla="+- 0 1216 758"/>
              <a:gd name="T17" fmla="*/ T16 w 20140"/>
              <a:gd name="T18" fmla="+- 0 2743 880"/>
              <a:gd name="T19" fmla="*/ 2743 h 19305"/>
              <a:gd name="T20" fmla="+- 0 4053 758"/>
              <a:gd name="T21" fmla="*/ T20 w 20140"/>
              <a:gd name="T22" fmla="+- 0 2647 880"/>
              <a:gd name="T23" fmla="*/ 2647 h 19305"/>
              <a:gd name="T24" fmla="+- 0 4053 758"/>
              <a:gd name="T25" fmla="*/ T24 w 20140"/>
              <a:gd name="T26" fmla="+- 0 2647 880"/>
              <a:gd name="T27" fmla="*/ 2647 h 19305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</a:cxnLst>
            <a:rect l="0" t="0" r="r" b="b"/>
            <a:pathLst>
              <a:path w="20140" h="19305">
                <a:moveTo>
                  <a:pt x="3295" y="1767"/>
                </a:moveTo>
                <a:cubicBezTo>
                  <a:pt x="6212" y="3853"/>
                  <a:pt x="15250" y="11794"/>
                  <a:pt x="18046" y="14344"/>
                </a:cubicBezTo>
                <a:cubicBezTo>
                  <a:pt x="20842" y="16895"/>
                  <a:pt x="20031" y="15697"/>
                  <a:pt x="20031" y="17049"/>
                </a:cubicBezTo>
                <a:cubicBezTo>
                  <a:pt x="18370" y="18208"/>
                  <a:pt x="14642" y="20720"/>
                  <a:pt x="10630" y="18266"/>
                </a:cubicBezTo>
                <a:cubicBezTo>
                  <a:pt x="9779" y="15021"/>
                  <a:pt x="1674" y="4607"/>
                  <a:pt x="458" y="1863"/>
                </a:cubicBezTo>
                <a:cubicBezTo>
                  <a:pt x="-758" y="-880"/>
                  <a:pt x="539" y="-320"/>
                  <a:pt x="3295" y="1767"/>
                </a:cubicBezTo>
                <a:close/>
                <a:moveTo>
                  <a:pt x="3295" y="1767"/>
                </a:moveTo>
              </a:path>
            </a:pathLst>
          </a:custGeom>
          <a:solidFill>
            <a:srgbClr val="C0C0C0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34" name="Freeform 6"/>
          <p:cNvSpPr>
            <a:spLocks/>
          </p:cNvSpPr>
          <p:nvPr/>
        </p:nvSpPr>
        <p:spPr bwMode="auto">
          <a:xfrm>
            <a:off x="5621338" y="1625600"/>
            <a:ext cx="2927350" cy="2108200"/>
          </a:xfrm>
          <a:custGeom>
            <a:avLst/>
            <a:gdLst>
              <a:gd name="T0" fmla="*/ 0 w 21600"/>
              <a:gd name="T1" fmla="*/ 21600 h 21600"/>
              <a:gd name="T2" fmla="*/ 21600 w 21600"/>
              <a:gd name="T3" fmla="*/ 21600 h 21600"/>
              <a:gd name="T4" fmla="*/ 10718 w 21600"/>
              <a:gd name="T5" fmla="*/ 0 h 21600"/>
              <a:gd name="T6" fmla="*/ 0 w 21600"/>
              <a:gd name="T7" fmla="*/ 21600 h 21600"/>
              <a:gd name="T8" fmla="*/ 0 w 21600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600" y="21600"/>
                </a:lnTo>
                <a:lnTo>
                  <a:pt x="10718" y="0"/>
                </a:lnTo>
                <a:lnTo>
                  <a:pt x="0" y="21600"/>
                </a:lnTo>
                <a:close/>
                <a:moveTo>
                  <a:pt x="0" y="21600"/>
                </a:moveTo>
              </a:path>
            </a:pathLst>
          </a:cu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35" name="Oval 7"/>
          <p:cNvSpPr>
            <a:spLocks/>
          </p:cNvSpPr>
          <p:nvPr/>
        </p:nvSpPr>
        <p:spPr bwMode="auto">
          <a:xfrm>
            <a:off x="6743700" y="1981200"/>
            <a:ext cx="179388" cy="179388"/>
          </a:xfrm>
          <a:prstGeom prst="ellipse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36" name="Oval 8"/>
          <p:cNvSpPr>
            <a:spLocks/>
          </p:cNvSpPr>
          <p:nvPr/>
        </p:nvSpPr>
        <p:spPr bwMode="auto">
          <a:xfrm>
            <a:off x="7219950" y="1971675"/>
            <a:ext cx="179388" cy="179388"/>
          </a:xfrm>
          <a:prstGeom prst="ellipse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37" name="Rectangle 9"/>
          <p:cNvSpPr>
            <a:spLocks/>
          </p:cNvSpPr>
          <p:nvPr/>
        </p:nvSpPr>
        <p:spPr bwMode="auto">
          <a:xfrm>
            <a:off x="6873875" y="1831975"/>
            <a:ext cx="2873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…</a:t>
            </a:r>
          </a:p>
        </p:txBody>
      </p:sp>
      <p:sp>
        <p:nvSpPr>
          <p:cNvPr id="22538" name="Freeform 10"/>
          <p:cNvSpPr>
            <a:spLocks/>
          </p:cNvSpPr>
          <p:nvPr/>
        </p:nvSpPr>
        <p:spPr bwMode="auto">
          <a:xfrm>
            <a:off x="6856413" y="1785938"/>
            <a:ext cx="444500" cy="85725"/>
          </a:xfrm>
          <a:custGeom>
            <a:avLst/>
            <a:gdLst>
              <a:gd name="T0" fmla="*/ 0 w 21600"/>
              <a:gd name="T1" fmla="*/ 4243 h 20876"/>
              <a:gd name="T2" fmla="*/ 11649 w 21600"/>
              <a:gd name="T3" fmla="*/ 20829 h 20876"/>
              <a:gd name="T4" fmla="*/ 21600 w 21600"/>
              <a:gd name="T5" fmla="*/ 0 h 20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876">
                <a:moveTo>
                  <a:pt x="0" y="4243"/>
                </a:moveTo>
                <a:cubicBezTo>
                  <a:pt x="4011" y="12729"/>
                  <a:pt x="8023" y="21600"/>
                  <a:pt x="11649" y="20829"/>
                </a:cubicBezTo>
                <a:cubicBezTo>
                  <a:pt x="15274" y="20057"/>
                  <a:pt x="18437" y="10029"/>
                  <a:pt x="21600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39" name="Rectangle 11"/>
          <p:cNvSpPr>
            <a:spLocks/>
          </p:cNvSpPr>
          <p:nvPr/>
        </p:nvSpPr>
        <p:spPr bwMode="auto">
          <a:xfrm>
            <a:off x="7258050" y="1584325"/>
            <a:ext cx="31115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b</a:t>
            </a:r>
          </a:p>
        </p:txBody>
      </p:sp>
      <p:sp>
        <p:nvSpPr>
          <p:cNvPr id="22540" name="Oval 12"/>
          <p:cNvSpPr>
            <a:spLocks/>
          </p:cNvSpPr>
          <p:nvPr/>
        </p:nvSpPr>
        <p:spPr bwMode="auto">
          <a:xfrm>
            <a:off x="7467600" y="2895600"/>
            <a:ext cx="179388" cy="179388"/>
          </a:xfrm>
          <a:prstGeom prst="ellipse">
            <a:avLst/>
          </a:prstGeom>
          <a:solidFill>
            <a:srgbClr val="FF9999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41" name="Oval 13"/>
          <p:cNvSpPr>
            <a:spLocks/>
          </p:cNvSpPr>
          <p:nvPr/>
        </p:nvSpPr>
        <p:spPr bwMode="auto">
          <a:xfrm>
            <a:off x="6975475" y="1555750"/>
            <a:ext cx="179388" cy="179388"/>
          </a:xfrm>
          <a:prstGeom prst="ellipse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42" name="Freeform 14"/>
          <p:cNvSpPr>
            <a:spLocks/>
          </p:cNvSpPr>
          <p:nvPr/>
        </p:nvSpPr>
        <p:spPr bwMode="auto">
          <a:xfrm>
            <a:off x="5700713" y="4262438"/>
            <a:ext cx="2927350" cy="2062162"/>
          </a:xfrm>
          <a:custGeom>
            <a:avLst/>
            <a:gdLst>
              <a:gd name="T0" fmla="*/ 0 w 21600"/>
              <a:gd name="T1" fmla="*/ 21600 h 21600"/>
              <a:gd name="T2" fmla="*/ 21600 w 21600"/>
              <a:gd name="T3" fmla="*/ 21600 h 21600"/>
              <a:gd name="T4" fmla="*/ 10718 w 21600"/>
              <a:gd name="T5" fmla="*/ 0 h 21600"/>
              <a:gd name="T6" fmla="*/ 0 w 21600"/>
              <a:gd name="T7" fmla="*/ 21600 h 21600"/>
              <a:gd name="T8" fmla="*/ 0 w 21600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600" y="21600"/>
                </a:lnTo>
                <a:lnTo>
                  <a:pt x="10718" y="0"/>
                </a:lnTo>
                <a:lnTo>
                  <a:pt x="0" y="21600"/>
                </a:lnTo>
                <a:close/>
                <a:moveTo>
                  <a:pt x="0" y="21600"/>
                </a:moveTo>
              </a:path>
            </a:pathLst>
          </a:cu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43" name="Oval 15"/>
          <p:cNvSpPr>
            <a:spLocks/>
          </p:cNvSpPr>
          <p:nvPr/>
        </p:nvSpPr>
        <p:spPr bwMode="auto">
          <a:xfrm>
            <a:off x="6823075" y="4618038"/>
            <a:ext cx="179388" cy="179387"/>
          </a:xfrm>
          <a:prstGeom prst="ellipse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44" name="Oval 16"/>
          <p:cNvSpPr>
            <a:spLocks/>
          </p:cNvSpPr>
          <p:nvPr/>
        </p:nvSpPr>
        <p:spPr bwMode="auto">
          <a:xfrm>
            <a:off x="7299325" y="4608513"/>
            <a:ext cx="179388" cy="179387"/>
          </a:xfrm>
          <a:prstGeom prst="ellipse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45" name="Rectangle 17"/>
          <p:cNvSpPr>
            <a:spLocks/>
          </p:cNvSpPr>
          <p:nvPr/>
        </p:nvSpPr>
        <p:spPr bwMode="auto">
          <a:xfrm>
            <a:off x="6953250" y="4468813"/>
            <a:ext cx="2873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…</a:t>
            </a:r>
          </a:p>
        </p:txBody>
      </p:sp>
      <p:sp>
        <p:nvSpPr>
          <p:cNvPr id="22546" name="Freeform 18"/>
          <p:cNvSpPr>
            <a:spLocks/>
          </p:cNvSpPr>
          <p:nvPr/>
        </p:nvSpPr>
        <p:spPr bwMode="auto">
          <a:xfrm>
            <a:off x="6935788" y="4422775"/>
            <a:ext cx="444500" cy="85725"/>
          </a:xfrm>
          <a:custGeom>
            <a:avLst/>
            <a:gdLst>
              <a:gd name="T0" fmla="*/ 0 w 21600"/>
              <a:gd name="T1" fmla="*/ 4243 h 20876"/>
              <a:gd name="T2" fmla="*/ 11649 w 21600"/>
              <a:gd name="T3" fmla="*/ 20829 h 20876"/>
              <a:gd name="T4" fmla="*/ 21600 w 21600"/>
              <a:gd name="T5" fmla="*/ 0 h 20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876">
                <a:moveTo>
                  <a:pt x="0" y="4243"/>
                </a:moveTo>
                <a:cubicBezTo>
                  <a:pt x="4011" y="12729"/>
                  <a:pt x="8023" y="21600"/>
                  <a:pt x="11649" y="20829"/>
                </a:cubicBezTo>
                <a:cubicBezTo>
                  <a:pt x="15274" y="20057"/>
                  <a:pt x="18437" y="10029"/>
                  <a:pt x="21600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47" name="Rectangle 19"/>
          <p:cNvSpPr>
            <a:spLocks/>
          </p:cNvSpPr>
          <p:nvPr/>
        </p:nvSpPr>
        <p:spPr bwMode="auto">
          <a:xfrm>
            <a:off x="7337425" y="4221163"/>
            <a:ext cx="31115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b</a:t>
            </a:r>
          </a:p>
        </p:txBody>
      </p:sp>
      <p:sp>
        <p:nvSpPr>
          <p:cNvPr id="22548" name="Oval 20"/>
          <p:cNvSpPr>
            <a:spLocks/>
          </p:cNvSpPr>
          <p:nvPr/>
        </p:nvSpPr>
        <p:spPr bwMode="auto">
          <a:xfrm>
            <a:off x="7086600" y="5638800"/>
            <a:ext cx="179388" cy="179388"/>
          </a:xfrm>
          <a:prstGeom prst="ellipse">
            <a:avLst/>
          </a:prstGeom>
          <a:solidFill>
            <a:srgbClr val="FF9999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49" name="Oval 21"/>
          <p:cNvSpPr>
            <a:spLocks/>
          </p:cNvSpPr>
          <p:nvPr/>
        </p:nvSpPr>
        <p:spPr bwMode="auto">
          <a:xfrm>
            <a:off x="7054850" y="4192588"/>
            <a:ext cx="179388" cy="179387"/>
          </a:xfrm>
          <a:prstGeom prst="ellipse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3968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</a:t>
            </a:r>
            <a:r>
              <a:rPr lang="en-US" baseline="30000" smtClean="0"/>
              <a:t>*</a:t>
            </a:r>
            <a:r>
              <a:rPr lang="en-US" smtClean="0"/>
              <a:t> search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371600"/>
            <a:ext cx="9067800" cy="5257800"/>
          </a:xfrm>
        </p:spPr>
        <p:txBody>
          <a:bodyPr/>
          <a:lstStyle/>
          <a:p>
            <a:pPr eaLnBrk="1" hangingPunct="1"/>
            <a:r>
              <a:rPr lang="en-US" i="1" dirty="0" smtClean="0"/>
              <a:t>f(n) </a:t>
            </a:r>
            <a:r>
              <a:rPr lang="en-US" dirty="0" smtClean="0"/>
              <a:t>= estimated total cost of path thru </a:t>
            </a:r>
            <a:r>
              <a:rPr lang="en-US" i="1" dirty="0" smtClean="0"/>
              <a:t>n</a:t>
            </a:r>
            <a:r>
              <a:rPr lang="en-US" dirty="0" smtClean="0"/>
              <a:t> to goal</a:t>
            </a:r>
          </a:p>
          <a:p>
            <a:pPr eaLnBrk="1" hangingPunct="1"/>
            <a:endParaRPr lang="en-US" i="1" dirty="0" smtClean="0"/>
          </a:p>
          <a:p>
            <a:pPr eaLnBrk="1" hangingPunct="1"/>
            <a:r>
              <a:rPr lang="en-US" i="1" dirty="0" smtClean="0"/>
              <a:t>f(n</a:t>
            </a:r>
            <a:r>
              <a:rPr lang="en-US" i="1" dirty="0" smtClean="0"/>
              <a:t>) = g(n) + h(n</a:t>
            </a:r>
            <a:r>
              <a:rPr lang="en-US" i="1" dirty="0" smtClean="0"/>
              <a:t>)</a:t>
            </a:r>
            <a:endParaRPr lang="en-US" dirty="0" smtClean="0"/>
          </a:p>
          <a:p>
            <a:pPr lvl="1" eaLnBrk="1" hangingPunct="1"/>
            <a:r>
              <a:rPr lang="en-US" sz="3200" i="1" dirty="0" smtClean="0">
                <a:solidFill>
                  <a:srgbClr val="FF0000"/>
                </a:solidFill>
              </a:rPr>
              <a:t>g(n) </a:t>
            </a:r>
            <a:r>
              <a:rPr lang="en-US" sz="3200" dirty="0" smtClean="0">
                <a:solidFill>
                  <a:srgbClr val="FF0000"/>
                </a:solidFill>
              </a:rPr>
              <a:t>= cost so far to reach </a:t>
            </a:r>
            <a:r>
              <a:rPr lang="en-US" sz="3200" i="1" dirty="0" smtClean="0">
                <a:solidFill>
                  <a:srgbClr val="FF0000"/>
                </a:solidFill>
              </a:rPr>
              <a:t>n</a:t>
            </a:r>
          </a:p>
          <a:p>
            <a:pPr lvl="1" eaLnBrk="1" hangingPunct="1"/>
            <a:r>
              <a:rPr lang="en-US" sz="3200" i="1" dirty="0" smtClean="0">
                <a:solidFill>
                  <a:srgbClr val="FF0000"/>
                </a:solidFill>
              </a:rPr>
              <a:t>h(n)</a:t>
            </a:r>
            <a:r>
              <a:rPr lang="en-US" sz="3200" dirty="0" smtClean="0">
                <a:solidFill>
                  <a:srgbClr val="FF0000"/>
                </a:solidFill>
              </a:rPr>
              <a:t> = estimated cost from </a:t>
            </a:r>
            <a:r>
              <a:rPr lang="en-US" sz="3200" i="1" dirty="0" smtClean="0">
                <a:solidFill>
                  <a:srgbClr val="FF0000"/>
                </a:solidFill>
              </a:rPr>
              <a:t>n</a:t>
            </a:r>
            <a:r>
              <a:rPr lang="en-US" sz="3200" dirty="0" smtClean="0">
                <a:solidFill>
                  <a:srgbClr val="FF0000"/>
                </a:solidFill>
              </a:rPr>
              <a:t> to </a:t>
            </a:r>
            <a:r>
              <a:rPr lang="en-US" sz="3200" dirty="0" smtClean="0">
                <a:solidFill>
                  <a:srgbClr val="FF0000"/>
                </a:solidFill>
              </a:rPr>
              <a:t>goal</a:t>
            </a:r>
          </a:p>
          <a:p>
            <a:pPr lvl="2" eaLnBrk="1" hangingPunct="1">
              <a:buNone/>
            </a:pPr>
            <a:r>
              <a:rPr lang="en-US" dirty="0" smtClean="0"/>
              <a:t>(satisfying some important conditions)</a:t>
            </a:r>
            <a:endParaRPr lang="en-US" dirty="0" smtClean="0"/>
          </a:p>
          <a:p>
            <a:pPr eaLnBrk="1" hangingPunct="1"/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Admissible heuristics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 heuristic </a:t>
            </a:r>
            <a:r>
              <a:rPr lang="en-US" sz="2400" i="1" dirty="0" smtClean="0"/>
              <a:t>h(n)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FF0000"/>
                </a:solidFill>
              </a:rPr>
              <a:t>admissible</a:t>
            </a:r>
            <a:r>
              <a:rPr lang="en-US" sz="2400" dirty="0" smtClean="0"/>
              <a:t> if for every node </a:t>
            </a:r>
            <a:r>
              <a:rPr lang="en-US" sz="2400" i="1" dirty="0" smtClean="0"/>
              <a:t>n</a:t>
            </a:r>
            <a:r>
              <a:rPr lang="en-US" sz="2400" dirty="0" smtClean="0"/>
              <a:t>,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i="1" dirty="0" smtClean="0"/>
              <a:t>	h(n) </a:t>
            </a:r>
            <a:r>
              <a:rPr lang="en-US" sz="2400" i="1" dirty="0" smtClean="0">
                <a:cs typeface="Arial" charset="0"/>
              </a:rPr>
              <a:t>≤</a:t>
            </a:r>
            <a:r>
              <a:rPr lang="en-US" sz="2400" i="1" dirty="0" smtClean="0"/>
              <a:t> h</a:t>
            </a:r>
            <a:r>
              <a:rPr lang="en-US" sz="2400" i="1" baseline="30000" dirty="0" smtClean="0"/>
              <a:t>*</a:t>
            </a:r>
            <a:r>
              <a:rPr lang="en-US" sz="2400" i="1" dirty="0" smtClean="0"/>
              <a:t>(n), </a:t>
            </a:r>
            <a:r>
              <a:rPr lang="en-US" sz="2400" dirty="0" smtClean="0"/>
              <a:t>where </a:t>
            </a:r>
            <a:r>
              <a:rPr lang="en-US" sz="2400" i="1" dirty="0" smtClean="0"/>
              <a:t>h</a:t>
            </a:r>
            <a:r>
              <a:rPr lang="en-US" sz="2400" i="1" baseline="30000" dirty="0" smtClean="0"/>
              <a:t>*</a:t>
            </a:r>
            <a:r>
              <a:rPr lang="en-US" sz="2400" i="1" dirty="0" smtClean="0"/>
              <a:t>(n)</a:t>
            </a:r>
            <a:r>
              <a:rPr lang="en-US" sz="2400" dirty="0" smtClean="0"/>
              <a:t> is the </a:t>
            </a:r>
            <a:r>
              <a:rPr lang="en-US" sz="2400" dirty="0" smtClean="0">
                <a:solidFill>
                  <a:srgbClr val="FF0000"/>
                </a:solidFill>
              </a:rPr>
              <a:t>true </a:t>
            </a:r>
            <a:r>
              <a:rPr lang="en-US" sz="2400" dirty="0" smtClean="0"/>
              <a:t>cost to reach the goal state from </a:t>
            </a:r>
            <a:r>
              <a:rPr lang="en-US" sz="2400" i="1" dirty="0" smtClean="0"/>
              <a:t>n</a:t>
            </a:r>
            <a:r>
              <a:rPr lang="en-US" sz="2400" dirty="0" smtClean="0"/>
              <a:t>.
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An admissible heuristic </a:t>
            </a:r>
            <a:r>
              <a:rPr lang="en-US" sz="2400" dirty="0" smtClean="0">
                <a:solidFill>
                  <a:srgbClr val="FF0000"/>
                </a:solidFill>
              </a:rPr>
              <a:t>never overestimates</a:t>
            </a:r>
            <a:r>
              <a:rPr lang="en-US" sz="2400" dirty="0" smtClean="0"/>
              <a:t> the cost to reach the goal, i.e., it is </a:t>
            </a:r>
            <a:r>
              <a:rPr lang="en-US" sz="2400" dirty="0" smtClean="0">
                <a:solidFill>
                  <a:srgbClr val="FF0000"/>
                </a:solidFill>
              </a:rPr>
              <a:t>optimistic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Example: </a:t>
            </a:r>
            <a:r>
              <a:rPr lang="en-US" sz="2400" i="1" dirty="0" err="1" smtClean="0"/>
              <a:t>h</a:t>
            </a:r>
            <a:r>
              <a:rPr lang="en-US" sz="2400" i="1" baseline="-25000" dirty="0" err="1" smtClean="0"/>
              <a:t>SLD</a:t>
            </a:r>
            <a:r>
              <a:rPr lang="en-US" sz="2400" i="1" dirty="0" smtClean="0"/>
              <a:t>(n) </a:t>
            </a:r>
            <a:r>
              <a:rPr lang="en-US" sz="2400" dirty="0" smtClean="0"/>
              <a:t>(never overestimates the actual road distance)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accent2"/>
                </a:solidFill>
              </a:rPr>
              <a:t>Theorem</a:t>
            </a:r>
            <a:r>
              <a:rPr lang="en-US" sz="2400" dirty="0" smtClean="0"/>
              <a:t>: If </a:t>
            </a:r>
            <a:r>
              <a:rPr lang="en-US" sz="2400" i="1" dirty="0" smtClean="0"/>
              <a:t>h(n) </a:t>
            </a:r>
            <a:r>
              <a:rPr lang="en-US" sz="2400" dirty="0" smtClean="0"/>
              <a:t>is admissible, A</a:t>
            </a:r>
            <a:r>
              <a:rPr lang="en-US" sz="2400" baseline="30000" dirty="0" smtClean="0"/>
              <a:t>*</a:t>
            </a:r>
            <a:r>
              <a:rPr lang="en-US" sz="2400" dirty="0" smtClean="0"/>
              <a:t> using </a:t>
            </a:r>
            <a:r>
              <a:rPr lang="en-US" sz="2400" dirty="0" smtClean="0">
                <a:latin typeface="Courier New" pitchFamily="49" charset="0"/>
              </a:rPr>
              <a:t>TREE-SEARCH</a:t>
            </a:r>
            <a:r>
              <a:rPr lang="en-US" sz="2400" dirty="0" smtClean="0"/>
              <a:t> is optimal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0033CC"/>
                </a:solidFill>
              </a:rPr>
              <a:t>Consistent Heuristics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h(n) is </a:t>
            </a:r>
            <a:r>
              <a:rPr lang="en-US" dirty="0" smtClean="0">
                <a:solidFill>
                  <a:srgbClr val="FF0000"/>
                </a:solidFill>
              </a:rPr>
              <a:t>consistent</a:t>
            </a:r>
            <a:r>
              <a:rPr lang="en-US" dirty="0" smtClean="0"/>
              <a:t> if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for every node 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for every successor n´ due to legal action a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h(n) &lt;= c(</a:t>
            </a:r>
            <a:r>
              <a:rPr lang="en-US" dirty="0" err="1" smtClean="0"/>
              <a:t>n,a,n</a:t>
            </a:r>
            <a:r>
              <a:rPr lang="en-US" dirty="0" smtClean="0"/>
              <a:t>´) + h(n´)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Every consistent heuristic is also admissible.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Theorem</a:t>
            </a:r>
            <a:r>
              <a:rPr lang="en-US" dirty="0" smtClean="0"/>
              <a:t>: If </a:t>
            </a:r>
            <a:r>
              <a:rPr lang="en-US" i="1" dirty="0" smtClean="0"/>
              <a:t>h(n) </a:t>
            </a:r>
            <a:r>
              <a:rPr lang="en-US" dirty="0" smtClean="0"/>
              <a:t>is consistent, A</a:t>
            </a:r>
            <a:r>
              <a:rPr lang="en-US" baseline="30000" dirty="0" smtClean="0"/>
              <a:t>*</a:t>
            </a:r>
            <a:r>
              <a:rPr lang="en-US" dirty="0" smtClean="0"/>
              <a:t> using </a:t>
            </a:r>
            <a:r>
              <a:rPr lang="en-US" dirty="0" smtClean="0">
                <a:latin typeface="Courier New" pitchFamily="49" charset="0"/>
              </a:rPr>
              <a:t>GRAPH-SEARCH</a:t>
            </a:r>
            <a:r>
              <a:rPr lang="en-US" dirty="0" smtClean="0"/>
              <a:t> is optimal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94414A4-FEBC-47AA-803F-0DC5B8F8BC4C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2743200" y="3429000"/>
            <a:ext cx="44132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n</a:t>
            </a:r>
            <a:r>
              <a:rPr lang="en-US"/>
              <a:t> </a:t>
            </a:r>
          </a:p>
        </p:txBody>
      </p:sp>
      <p:sp>
        <p:nvSpPr>
          <p:cNvPr id="21510" name="TextBox 6"/>
          <p:cNvSpPr txBox="1">
            <a:spLocks noChangeArrowheads="1"/>
          </p:cNvSpPr>
          <p:nvPr/>
        </p:nvSpPr>
        <p:spPr bwMode="auto">
          <a:xfrm>
            <a:off x="2743200" y="4343400"/>
            <a:ext cx="45878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n´</a:t>
            </a:r>
          </a:p>
        </p:txBody>
      </p:sp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3962400" y="4343400"/>
            <a:ext cx="423863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G</a:t>
            </a:r>
          </a:p>
        </p:txBody>
      </p:sp>
      <p:cxnSp>
        <p:nvCxnSpPr>
          <p:cNvPr id="10" name="Straight Connector 9"/>
          <p:cNvCxnSpPr>
            <a:stCxn id="21509" idx="2"/>
            <a:endCxn id="21510" idx="0"/>
          </p:cNvCxnSpPr>
          <p:nvPr/>
        </p:nvCxnSpPr>
        <p:spPr>
          <a:xfrm rot="16200000" flipH="1">
            <a:off x="2741613" y="4113213"/>
            <a:ext cx="452437" cy="7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1510" idx="3"/>
            <a:endCxn id="21511" idx="1"/>
          </p:cNvCxnSpPr>
          <p:nvPr/>
        </p:nvCxnSpPr>
        <p:spPr>
          <a:xfrm>
            <a:off x="3201988" y="4573588"/>
            <a:ext cx="7604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1509" idx="3"/>
          </p:cNvCxnSpPr>
          <p:nvPr/>
        </p:nvCxnSpPr>
        <p:spPr>
          <a:xfrm>
            <a:off x="3184525" y="3659188"/>
            <a:ext cx="930275" cy="6842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5" name="TextBox 17"/>
          <p:cNvSpPr txBox="1">
            <a:spLocks noChangeArrowheads="1"/>
          </p:cNvSpPr>
          <p:nvPr/>
        </p:nvSpPr>
        <p:spPr bwMode="auto">
          <a:xfrm>
            <a:off x="1447800" y="3962400"/>
            <a:ext cx="1208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33CC"/>
                </a:solidFill>
              </a:rPr>
              <a:t>c(n,a,n´) </a:t>
            </a:r>
          </a:p>
        </p:txBody>
      </p:sp>
      <p:sp>
        <p:nvSpPr>
          <p:cNvPr id="21516" name="TextBox 19"/>
          <p:cNvSpPr txBox="1">
            <a:spLocks noChangeArrowheads="1"/>
          </p:cNvSpPr>
          <p:nvPr/>
        </p:nvSpPr>
        <p:spPr bwMode="auto">
          <a:xfrm>
            <a:off x="3276600" y="4191000"/>
            <a:ext cx="7254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33CC"/>
                </a:solidFill>
              </a:rPr>
              <a:t>h(n´)</a:t>
            </a:r>
          </a:p>
        </p:txBody>
      </p:sp>
      <p:sp>
        <p:nvSpPr>
          <p:cNvPr id="21517" name="TextBox 20"/>
          <p:cNvSpPr txBox="1">
            <a:spLocks noChangeArrowheads="1"/>
          </p:cNvSpPr>
          <p:nvPr/>
        </p:nvSpPr>
        <p:spPr bwMode="auto">
          <a:xfrm>
            <a:off x="3657600" y="3581400"/>
            <a:ext cx="639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33CC"/>
                </a:solidFill>
              </a:rPr>
              <a:t>h(n)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When should A* terminate?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rIns="132080"/>
          <a:lstStyle/>
          <a:p>
            <a:r>
              <a:rPr lang="en-US"/>
              <a:t>Should we stop when we enqueue a goal?</a:t>
            </a:r>
          </a:p>
        </p:txBody>
      </p:sp>
      <p:grpSp>
        <p:nvGrpSpPr>
          <p:cNvPr id="26630" name="Group 6"/>
          <p:cNvGrpSpPr>
            <a:grpSpLocks/>
          </p:cNvGrpSpPr>
          <p:nvPr/>
        </p:nvGrpSpPr>
        <p:grpSpPr bwMode="auto">
          <a:xfrm>
            <a:off x="1524000" y="3595688"/>
            <a:ext cx="609600" cy="685800"/>
            <a:chOff x="0" y="0"/>
            <a:chExt cx="384" cy="432"/>
          </a:xfrm>
        </p:grpSpPr>
        <p:sp>
          <p:nvSpPr>
            <p:cNvPr id="26628" name="AutoShape 4"/>
            <p:cNvSpPr>
              <a:spLocks/>
            </p:cNvSpPr>
            <p:nvPr/>
          </p:nvSpPr>
          <p:spPr bwMode="auto">
            <a:xfrm>
              <a:off x="0" y="0"/>
              <a:ext cx="384" cy="432"/>
            </a:xfrm>
            <a:prstGeom prst="roundRect">
              <a:avLst>
                <a:gd name="adj" fmla="val 50000"/>
              </a:avLst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29" name="Rectangle 5"/>
            <p:cNvSpPr>
              <a:spLocks/>
            </p:cNvSpPr>
            <p:nvPr/>
          </p:nvSpPr>
          <p:spPr bwMode="auto">
            <a:xfrm>
              <a:off x="76" y="68"/>
              <a:ext cx="231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800">
                  <a:solidFill>
                    <a:schemeClr val="tx1"/>
                  </a:solidFill>
                  <a:latin typeface="Arial Bold" charset="0"/>
                  <a:cs typeface="Arial Bold" charset="0"/>
                  <a:sym typeface="Arial Bold" charset="0"/>
                </a:rPr>
                <a:t>S</a:t>
              </a:r>
            </a:p>
          </p:txBody>
        </p:sp>
      </p:grpSp>
      <p:grpSp>
        <p:nvGrpSpPr>
          <p:cNvPr id="26633" name="Group 9"/>
          <p:cNvGrpSpPr>
            <a:grpSpLocks/>
          </p:cNvGrpSpPr>
          <p:nvPr/>
        </p:nvGrpSpPr>
        <p:grpSpPr bwMode="auto">
          <a:xfrm>
            <a:off x="4114800" y="4281488"/>
            <a:ext cx="609600" cy="685800"/>
            <a:chOff x="0" y="0"/>
            <a:chExt cx="384" cy="432"/>
          </a:xfrm>
        </p:grpSpPr>
        <p:sp>
          <p:nvSpPr>
            <p:cNvPr id="26631" name="AutoShape 7"/>
            <p:cNvSpPr>
              <a:spLocks/>
            </p:cNvSpPr>
            <p:nvPr/>
          </p:nvSpPr>
          <p:spPr bwMode="auto">
            <a:xfrm>
              <a:off x="0" y="0"/>
              <a:ext cx="384" cy="432"/>
            </a:xfrm>
            <a:prstGeom prst="roundRect">
              <a:avLst>
                <a:gd name="adj" fmla="val 50000"/>
              </a:avLst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32" name="Rectangle 8"/>
            <p:cNvSpPr>
              <a:spLocks/>
            </p:cNvSpPr>
            <p:nvPr/>
          </p:nvSpPr>
          <p:spPr bwMode="auto">
            <a:xfrm>
              <a:off x="70" y="68"/>
              <a:ext cx="243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800">
                  <a:solidFill>
                    <a:schemeClr val="tx1"/>
                  </a:solidFill>
                  <a:latin typeface="Arial Bold" charset="0"/>
                  <a:cs typeface="Arial Bold" charset="0"/>
                  <a:sym typeface="Arial Bold" charset="0"/>
                </a:rPr>
                <a:t>B</a:t>
              </a:r>
            </a:p>
          </p:txBody>
        </p:sp>
      </p:grpSp>
      <p:grpSp>
        <p:nvGrpSpPr>
          <p:cNvPr id="26636" name="Group 12"/>
          <p:cNvGrpSpPr>
            <a:grpSpLocks/>
          </p:cNvGrpSpPr>
          <p:nvPr/>
        </p:nvGrpSpPr>
        <p:grpSpPr bwMode="auto">
          <a:xfrm>
            <a:off x="4114800" y="2605088"/>
            <a:ext cx="609600" cy="685800"/>
            <a:chOff x="0" y="0"/>
            <a:chExt cx="384" cy="432"/>
          </a:xfrm>
        </p:grpSpPr>
        <p:sp>
          <p:nvSpPr>
            <p:cNvPr id="26634" name="AutoShape 10"/>
            <p:cNvSpPr>
              <a:spLocks/>
            </p:cNvSpPr>
            <p:nvPr/>
          </p:nvSpPr>
          <p:spPr bwMode="auto">
            <a:xfrm>
              <a:off x="0" y="0"/>
              <a:ext cx="384" cy="432"/>
            </a:xfrm>
            <a:prstGeom prst="roundRect">
              <a:avLst>
                <a:gd name="adj" fmla="val 50000"/>
              </a:avLst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35" name="Rectangle 11"/>
            <p:cNvSpPr>
              <a:spLocks/>
            </p:cNvSpPr>
            <p:nvPr/>
          </p:nvSpPr>
          <p:spPr bwMode="auto">
            <a:xfrm>
              <a:off x="70" y="68"/>
              <a:ext cx="243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800">
                  <a:solidFill>
                    <a:schemeClr val="tx1"/>
                  </a:solidFill>
                  <a:latin typeface="Arial Bold" charset="0"/>
                  <a:cs typeface="Arial Bold" charset="0"/>
                  <a:sym typeface="Arial Bold" charset="0"/>
                </a:rPr>
                <a:t>A</a:t>
              </a:r>
            </a:p>
          </p:txBody>
        </p:sp>
      </p:grpSp>
      <p:grpSp>
        <p:nvGrpSpPr>
          <p:cNvPr id="26639" name="Group 15"/>
          <p:cNvGrpSpPr>
            <a:grpSpLocks/>
          </p:cNvGrpSpPr>
          <p:nvPr/>
        </p:nvGrpSpPr>
        <p:grpSpPr bwMode="auto">
          <a:xfrm>
            <a:off x="6629400" y="3519488"/>
            <a:ext cx="609600" cy="685800"/>
            <a:chOff x="0" y="0"/>
            <a:chExt cx="384" cy="432"/>
          </a:xfrm>
        </p:grpSpPr>
        <p:sp>
          <p:nvSpPr>
            <p:cNvPr id="26637" name="AutoShape 13"/>
            <p:cNvSpPr>
              <a:spLocks/>
            </p:cNvSpPr>
            <p:nvPr/>
          </p:nvSpPr>
          <p:spPr bwMode="auto">
            <a:xfrm>
              <a:off x="0" y="0"/>
              <a:ext cx="384" cy="432"/>
            </a:xfrm>
            <a:prstGeom prst="roundRect">
              <a:avLst>
                <a:gd name="adj" fmla="val 50000"/>
              </a:avLst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38" name="Rectangle 14"/>
            <p:cNvSpPr>
              <a:spLocks/>
            </p:cNvSpPr>
            <p:nvPr/>
          </p:nvSpPr>
          <p:spPr bwMode="auto">
            <a:xfrm>
              <a:off x="64" y="68"/>
              <a:ext cx="255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800">
                  <a:solidFill>
                    <a:schemeClr val="tx1"/>
                  </a:solidFill>
                  <a:latin typeface="Arial Bold" charset="0"/>
                  <a:cs typeface="Arial Bold" charset="0"/>
                  <a:sym typeface="Arial Bold" charset="0"/>
                </a:rPr>
                <a:t>G</a:t>
              </a:r>
            </a:p>
          </p:txBody>
        </p:sp>
      </p:grp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4876800" y="2986088"/>
            <a:ext cx="1600200" cy="762000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2209800" y="2986088"/>
            <a:ext cx="1752600" cy="762000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triangle" w="lg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2209800" y="4129088"/>
            <a:ext cx="1752600" cy="533400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 flipH="1">
            <a:off x="4876800" y="4052888"/>
            <a:ext cx="1600200" cy="609600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triangle" w="lg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4" name="Rectangle 20"/>
          <p:cNvSpPr>
            <a:spLocks/>
          </p:cNvSpPr>
          <p:nvPr/>
        </p:nvSpPr>
        <p:spPr bwMode="auto">
          <a:xfrm>
            <a:off x="2819400" y="2757488"/>
            <a:ext cx="4699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600"/>
              </a:spcBef>
            </a:pPr>
            <a:r>
              <a:rPr lang="en-US" sz="2800">
                <a:solidFill>
                  <a:schemeClr val="tx1"/>
                </a:solidFill>
                <a:latin typeface="Arial Bold" charset="0"/>
                <a:cs typeface="Arial Bold" charset="0"/>
                <a:sym typeface="Arial Bold" charset="0"/>
              </a:rPr>
              <a:t>2</a:t>
            </a:r>
          </a:p>
        </p:txBody>
      </p:sp>
      <p:sp>
        <p:nvSpPr>
          <p:cNvPr id="26645" name="Rectangle 21"/>
          <p:cNvSpPr>
            <a:spLocks/>
          </p:cNvSpPr>
          <p:nvPr/>
        </p:nvSpPr>
        <p:spPr bwMode="auto">
          <a:xfrm>
            <a:off x="5562600" y="4510088"/>
            <a:ext cx="4699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600"/>
              </a:spcBef>
            </a:pPr>
            <a:r>
              <a:rPr lang="en-US" sz="2800">
                <a:solidFill>
                  <a:schemeClr val="tx1"/>
                </a:solidFill>
                <a:latin typeface="Arial Bold" charset="0"/>
                <a:cs typeface="Arial Bold" charset="0"/>
                <a:sym typeface="Arial Bold" charset="0"/>
              </a:rPr>
              <a:t>3</a:t>
            </a:r>
          </a:p>
        </p:txBody>
      </p:sp>
      <p:sp>
        <p:nvSpPr>
          <p:cNvPr id="26646" name="Rectangle 22"/>
          <p:cNvSpPr>
            <a:spLocks/>
          </p:cNvSpPr>
          <p:nvPr/>
        </p:nvSpPr>
        <p:spPr bwMode="auto">
          <a:xfrm>
            <a:off x="5562600" y="2757488"/>
            <a:ext cx="4699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600"/>
              </a:spcBef>
            </a:pPr>
            <a:r>
              <a:rPr lang="en-US" sz="2800">
                <a:solidFill>
                  <a:schemeClr val="tx1"/>
                </a:solidFill>
                <a:latin typeface="Arial Bold" charset="0"/>
                <a:cs typeface="Arial Bold" charset="0"/>
                <a:sym typeface="Arial Bold" charset="0"/>
              </a:rPr>
              <a:t>2</a:t>
            </a:r>
          </a:p>
        </p:txBody>
      </p:sp>
      <p:sp>
        <p:nvSpPr>
          <p:cNvPr id="26647" name="Rectangle 23"/>
          <p:cNvSpPr>
            <a:spLocks/>
          </p:cNvSpPr>
          <p:nvPr/>
        </p:nvSpPr>
        <p:spPr bwMode="auto">
          <a:xfrm>
            <a:off x="2895600" y="4586288"/>
            <a:ext cx="4699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600"/>
              </a:spcBef>
            </a:pPr>
            <a:r>
              <a:rPr lang="en-US" sz="2800">
                <a:solidFill>
                  <a:schemeClr val="tx1"/>
                </a:solidFill>
                <a:latin typeface="Arial Bold" charset="0"/>
                <a:cs typeface="Arial Bold" charset="0"/>
                <a:sym typeface="Arial Bold" charset="0"/>
              </a:rPr>
              <a:t>2</a:t>
            </a:r>
          </a:p>
        </p:txBody>
      </p:sp>
      <p:sp>
        <p:nvSpPr>
          <p:cNvPr id="26648" name="Rectangle 24"/>
          <p:cNvSpPr>
            <a:spLocks/>
          </p:cNvSpPr>
          <p:nvPr/>
        </p:nvSpPr>
        <p:spPr bwMode="auto">
          <a:xfrm>
            <a:off x="4114800" y="5043488"/>
            <a:ext cx="9271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>
                <a:solidFill>
                  <a:schemeClr val="tx1"/>
                </a:solidFill>
                <a:latin typeface="Arial Italic" charset="0"/>
                <a:cs typeface="Arial Italic" charset="0"/>
                <a:sym typeface="Arial Italic" charset="0"/>
              </a:rPr>
              <a:t>h = 1</a:t>
            </a:r>
          </a:p>
        </p:txBody>
      </p:sp>
      <p:sp>
        <p:nvSpPr>
          <p:cNvPr id="26649" name="Rectangle 25"/>
          <p:cNvSpPr>
            <a:spLocks/>
          </p:cNvSpPr>
          <p:nvPr/>
        </p:nvSpPr>
        <p:spPr bwMode="auto">
          <a:xfrm>
            <a:off x="4114800" y="3367088"/>
            <a:ext cx="9271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>
                <a:solidFill>
                  <a:schemeClr val="tx1"/>
                </a:solidFill>
                <a:latin typeface="Arial Italic" charset="0"/>
                <a:cs typeface="Arial Italic" charset="0"/>
                <a:sym typeface="Arial Italic" charset="0"/>
              </a:rPr>
              <a:t>h = 2</a:t>
            </a:r>
          </a:p>
        </p:txBody>
      </p:sp>
      <p:sp>
        <p:nvSpPr>
          <p:cNvPr id="26650" name="Rectangle 26"/>
          <p:cNvSpPr>
            <a:spLocks/>
          </p:cNvSpPr>
          <p:nvPr/>
        </p:nvSpPr>
        <p:spPr bwMode="auto">
          <a:xfrm>
            <a:off x="6629400" y="4205288"/>
            <a:ext cx="9271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>
                <a:solidFill>
                  <a:schemeClr val="tx1"/>
                </a:solidFill>
                <a:latin typeface="Arial Italic" charset="0"/>
                <a:cs typeface="Arial Italic" charset="0"/>
                <a:sym typeface="Arial Italic" charset="0"/>
              </a:rPr>
              <a:t>h = 0</a:t>
            </a:r>
          </a:p>
        </p:txBody>
      </p:sp>
      <p:sp>
        <p:nvSpPr>
          <p:cNvPr id="26651" name="Rectangle 27"/>
          <p:cNvSpPr>
            <a:spLocks/>
          </p:cNvSpPr>
          <p:nvPr/>
        </p:nvSpPr>
        <p:spPr bwMode="auto">
          <a:xfrm>
            <a:off x="2286000" y="3748088"/>
            <a:ext cx="9271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>
                <a:solidFill>
                  <a:schemeClr val="tx1"/>
                </a:solidFill>
                <a:latin typeface="Arial Italic" charset="0"/>
                <a:cs typeface="Arial Italic" charset="0"/>
                <a:sym typeface="Arial Italic" charset="0"/>
              </a:rPr>
              <a:t>h = 3</a:t>
            </a:r>
          </a:p>
        </p:txBody>
      </p:sp>
      <p:sp>
        <p:nvSpPr>
          <p:cNvPr id="26652" name="Rectangle 28"/>
          <p:cNvSpPr>
            <a:spLocks/>
          </p:cNvSpPr>
          <p:nvPr/>
        </p:nvSpPr>
        <p:spPr bwMode="auto">
          <a:xfrm>
            <a:off x="482600" y="5499100"/>
            <a:ext cx="750093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82588" indent="-342900">
              <a:spcBef>
                <a:spcPts val="738"/>
              </a:spcBef>
              <a:buClr>
                <a:srgbClr val="333399"/>
              </a:buClr>
              <a:buSzPct val="100000"/>
              <a:buFont typeface="Wingdings" charset="2"/>
              <a:buChar char="§"/>
            </a:pPr>
            <a:r>
              <a:rPr lang="en-US" sz="3200">
                <a:solidFill>
                  <a:srgbClr val="333399"/>
                </a:solidFill>
                <a:cs typeface="Arial" charset="0"/>
              </a:rPr>
              <a:t>No: only stop when we dequeue a goal</a:t>
            </a:r>
          </a:p>
        </p:txBody>
      </p:sp>
    </p:spTree>
    <p:extLst>
      <p:ext uri="{BB962C8B-B14F-4D97-AF65-F5344CB8AC3E}">
        <p14:creationId xmlns:p14="http://schemas.microsoft.com/office/powerpoint/2010/main" xmlns="" val="9497192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698" name="Freeform 2"/>
          <p:cNvSpPr>
            <a:spLocks/>
          </p:cNvSpPr>
          <p:nvPr/>
        </p:nvSpPr>
        <p:spPr bwMode="auto">
          <a:xfrm>
            <a:off x="6211888" y="1482725"/>
            <a:ext cx="1843087" cy="2163763"/>
          </a:xfrm>
          <a:custGeom>
            <a:avLst/>
            <a:gdLst>
              <a:gd name="T0" fmla="*/ 6851 w 20607"/>
              <a:gd name="T1" fmla="*/ 0 h 19714"/>
              <a:gd name="T2" fmla="*/ 0 w 20607"/>
              <a:gd name="T3" fmla="*/ 9860 h 19714"/>
              <a:gd name="T4" fmla="*/ 3479 w 20607"/>
              <a:gd name="T5" fmla="*/ 12390 h 19714"/>
              <a:gd name="T6" fmla="*/ 7224 w 20607"/>
              <a:gd name="T7" fmla="*/ 14949 h 19714"/>
              <a:gd name="T8" fmla="*/ 14039 w 20607"/>
              <a:gd name="T9" fmla="*/ 15643 h 19714"/>
              <a:gd name="T10" fmla="*/ 20446 w 20607"/>
              <a:gd name="T11" fmla="*/ 18998 h 19714"/>
              <a:gd name="T12" fmla="*/ 7099 w 20607"/>
              <a:gd name="T13" fmla="*/ 0 h 19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607" h="19714">
                <a:moveTo>
                  <a:pt x="6851" y="0"/>
                </a:moveTo>
                <a:cubicBezTo>
                  <a:pt x="5715" y="1648"/>
                  <a:pt x="3479" y="5089"/>
                  <a:pt x="0" y="9860"/>
                </a:cubicBezTo>
                <a:cubicBezTo>
                  <a:pt x="994" y="11986"/>
                  <a:pt x="2272" y="11537"/>
                  <a:pt x="3479" y="12390"/>
                </a:cubicBezTo>
                <a:cubicBezTo>
                  <a:pt x="4686" y="13243"/>
                  <a:pt x="5467" y="14400"/>
                  <a:pt x="7224" y="14949"/>
                </a:cubicBezTo>
                <a:cubicBezTo>
                  <a:pt x="8981" y="15499"/>
                  <a:pt x="11838" y="14964"/>
                  <a:pt x="14039" y="15643"/>
                </a:cubicBezTo>
                <a:cubicBezTo>
                  <a:pt x="16240" y="16323"/>
                  <a:pt x="21600" y="21600"/>
                  <a:pt x="20446" y="18998"/>
                </a:cubicBezTo>
                <a:cubicBezTo>
                  <a:pt x="19293" y="16395"/>
                  <a:pt x="9886" y="3961"/>
                  <a:pt x="7099" y="0"/>
                </a:cubicBezTo>
              </a:path>
            </a:pathLst>
          </a:custGeom>
          <a:solidFill>
            <a:srgbClr val="C0C0C0"/>
          </a:solidFill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Optimality of A*: Blocking</a:t>
            </a:r>
          </a:p>
        </p:txBody>
      </p:sp>
      <p:sp>
        <p:nvSpPr>
          <p:cNvPr id="29711" name="Rectangle 15"/>
          <p:cNvSpPr>
            <a:spLocks noGrp="1" noChangeArrowheads="1"/>
          </p:cNvSpPr>
          <p:nvPr>
            <p:ph idx="1"/>
          </p:nvPr>
        </p:nvSpPr>
        <p:spPr>
          <a:xfrm>
            <a:off x="76200" y="1371600"/>
            <a:ext cx="4953000" cy="5257800"/>
          </a:xfrm>
          <a:ln/>
        </p:spPr>
        <p:txBody>
          <a:bodyPr rIns="132080"/>
          <a:lstStyle/>
          <a:p>
            <a:pPr>
              <a:buFont typeface="Wingdings" charset="2"/>
              <a:buNone/>
            </a:pPr>
            <a:r>
              <a:rPr lang="en-US" sz="2400" dirty="0"/>
              <a:t>Notation:</a:t>
            </a:r>
          </a:p>
          <a:p>
            <a:r>
              <a:rPr lang="en-US" sz="2400" dirty="0"/>
              <a:t>g(n) = cost to node n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h(n) = estimated cost from n to the nearest goal (heuristic)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f(n) = g(n) + h(n) =</a:t>
            </a:r>
            <a:br>
              <a:rPr lang="en-US" sz="2400" dirty="0"/>
            </a:br>
            <a:r>
              <a:rPr lang="en-US" sz="2400" dirty="0"/>
              <a:t>estimated total cost via n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G*: a lowest cost goal node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G: another goal node</a:t>
            </a:r>
          </a:p>
        </p:txBody>
      </p:sp>
      <p:sp>
        <p:nvSpPr>
          <p:cNvPr id="29700" name="Freeform 4"/>
          <p:cNvSpPr>
            <a:spLocks/>
          </p:cNvSpPr>
          <p:nvPr/>
        </p:nvSpPr>
        <p:spPr bwMode="auto">
          <a:xfrm>
            <a:off x="5395913" y="1462088"/>
            <a:ext cx="2927350" cy="2554287"/>
          </a:xfrm>
          <a:custGeom>
            <a:avLst/>
            <a:gdLst>
              <a:gd name="T0" fmla="*/ 0 w 21600"/>
              <a:gd name="T1" fmla="*/ 21600 h 21600"/>
              <a:gd name="T2" fmla="*/ 21600 w 21600"/>
              <a:gd name="T3" fmla="*/ 21600 h 21600"/>
              <a:gd name="T4" fmla="*/ 10718 w 21600"/>
              <a:gd name="T5" fmla="*/ 0 h 21600"/>
              <a:gd name="T6" fmla="*/ 0 w 21600"/>
              <a:gd name="T7" fmla="*/ 21600 h 21600"/>
              <a:gd name="T8" fmla="*/ 0 w 21600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600" y="21600"/>
                </a:lnTo>
                <a:lnTo>
                  <a:pt x="10718" y="0"/>
                </a:lnTo>
                <a:lnTo>
                  <a:pt x="0" y="21600"/>
                </a:lnTo>
                <a:close/>
                <a:moveTo>
                  <a:pt x="0" y="21600"/>
                </a:moveTo>
              </a:path>
            </a:pathLst>
          </a:cu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01" name="Oval 5"/>
          <p:cNvSpPr>
            <a:spLocks/>
          </p:cNvSpPr>
          <p:nvPr/>
        </p:nvSpPr>
        <p:spPr bwMode="auto">
          <a:xfrm>
            <a:off x="6518275" y="1817688"/>
            <a:ext cx="179388" cy="179387"/>
          </a:xfrm>
          <a:prstGeom prst="ellipse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02" name="Oval 6"/>
          <p:cNvSpPr>
            <a:spLocks/>
          </p:cNvSpPr>
          <p:nvPr/>
        </p:nvSpPr>
        <p:spPr bwMode="auto">
          <a:xfrm>
            <a:off x="6994525" y="1808163"/>
            <a:ext cx="179388" cy="179387"/>
          </a:xfrm>
          <a:prstGeom prst="ellipse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6648450" y="1668463"/>
            <a:ext cx="2873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…</a:t>
            </a:r>
          </a:p>
        </p:txBody>
      </p:sp>
      <p:sp>
        <p:nvSpPr>
          <p:cNvPr id="29704" name="Oval 8"/>
          <p:cNvSpPr>
            <a:spLocks/>
          </p:cNvSpPr>
          <p:nvPr/>
        </p:nvSpPr>
        <p:spPr bwMode="auto">
          <a:xfrm>
            <a:off x="8001000" y="3505200"/>
            <a:ext cx="179388" cy="179388"/>
          </a:xfrm>
          <a:prstGeom prst="ellipse">
            <a:avLst/>
          </a:prstGeom>
          <a:solidFill>
            <a:srgbClr val="FF9999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05" name="Oval 9"/>
          <p:cNvSpPr>
            <a:spLocks/>
          </p:cNvSpPr>
          <p:nvPr/>
        </p:nvSpPr>
        <p:spPr bwMode="auto">
          <a:xfrm>
            <a:off x="5715000" y="3200400"/>
            <a:ext cx="179388" cy="179388"/>
          </a:xfrm>
          <a:prstGeom prst="ellipse">
            <a:avLst/>
          </a:prstGeom>
          <a:solidFill>
            <a:srgbClr val="FF9999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06" name="Oval 10"/>
          <p:cNvSpPr>
            <a:spLocks/>
          </p:cNvSpPr>
          <p:nvPr/>
        </p:nvSpPr>
        <p:spPr bwMode="auto">
          <a:xfrm>
            <a:off x="6750050" y="1392238"/>
            <a:ext cx="179388" cy="179387"/>
          </a:xfrm>
          <a:prstGeom prst="ellipse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07" name="Oval 11"/>
          <p:cNvSpPr>
            <a:spLocks/>
          </p:cNvSpPr>
          <p:nvPr/>
        </p:nvSpPr>
        <p:spPr bwMode="auto">
          <a:xfrm>
            <a:off x="6096000" y="2514600"/>
            <a:ext cx="179388" cy="179388"/>
          </a:xfrm>
          <a:prstGeom prst="ellipse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9708" name="Picture 12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438400"/>
            <a:ext cx="192088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9" name="Picture 13"/>
          <p:cNvPicPr>
            <a:picLocks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45488" y="3429000"/>
            <a:ext cx="2571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0" name="Picture 14"/>
          <p:cNvPicPr>
            <a:picLocks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30813" y="3155950"/>
            <a:ext cx="38576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698074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22" name="Freeform 2"/>
          <p:cNvSpPr>
            <a:spLocks/>
          </p:cNvSpPr>
          <p:nvPr/>
        </p:nvSpPr>
        <p:spPr bwMode="auto">
          <a:xfrm>
            <a:off x="6211888" y="1482725"/>
            <a:ext cx="1843087" cy="2163763"/>
          </a:xfrm>
          <a:custGeom>
            <a:avLst/>
            <a:gdLst>
              <a:gd name="T0" fmla="*/ 6851 w 20607"/>
              <a:gd name="T1" fmla="*/ 0 h 19714"/>
              <a:gd name="T2" fmla="*/ 0 w 20607"/>
              <a:gd name="T3" fmla="*/ 9860 h 19714"/>
              <a:gd name="T4" fmla="*/ 3479 w 20607"/>
              <a:gd name="T5" fmla="*/ 12390 h 19714"/>
              <a:gd name="T6" fmla="*/ 7224 w 20607"/>
              <a:gd name="T7" fmla="*/ 14949 h 19714"/>
              <a:gd name="T8" fmla="*/ 14039 w 20607"/>
              <a:gd name="T9" fmla="*/ 15643 h 19714"/>
              <a:gd name="T10" fmla="*/ 20446 w 20607"/>
              <a:gd name="T11" fmla="*/ 18998 h 19714"/>
              <a:gd name="T12" fmla="*/ 7099 w 20607"/>
              <a:gd name="T13" fmla="*/ 0 h 19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607" h="19714">
                <a:moveTo>
                  <a:pt x="6851" y="0"/>
                </a:moveTo>
                <a:cubicBezTo>
                  <a:pt x="5715" y="1648"/>
                  <a:pt x="3479" y="5089"/>
                  <a:pt x="0" y="9860"/>
                </a:cubicBezTo>
                <a:cubicBezTo>
                  <a:pt x="994" y="11986"/>
                  <a:pt x="2272" y="11537"/>
                  <a:pt x="3479" y="12390"/>
                </a:cubicBezTo>
                <a:cubicBezTo>
                  <a:pt x="4686" y="13243"/>
                  <a:pt x="5467" y="14400"/>
                  <a:pt x="7224" y="14949"/>
                </a:cubicBezTo>
                <a:cubicBezTo>
                  <a:pt x="8981" y="15499"/>
                  <a:pt x="11838" y="14964"/>
                  <a:pt x="14039" y="15643"/>
                </a:cubicBezTo>
                <a:cubicBezTo>
                  <a:pt x="16240" y="16323"/>
                  <a:pt x="21600" y="21600"/>
                  <a:pt x="20446" y="18998"/>
                </a:cubicBezTo>
                <a:cubicBezTo>
                  <a:pt x="19293" y="16395"/>
                  <a:pt x="9886" y="3961"/>
                  <a:pt x="7099" y="0"/>
                </a:cubicBezTo>
              </a:path>
            </a:pathLst>
          </a:custGeom>
          <a:solidFill>
            <a:srgbClr val="C0C0C0"/>
          </a:solidFill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Optimality of A*: Blocking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idx="1"/>
          </p:nvPr>
        </p:nvSpPr>
        <p:spPr>
          <a:xfrm>
            <a:off x="76200" y="1371600"/>
            <a:ext cx="5181600" cy="5257800"/>
          </a:xfrm>
          <a:ln/>
        </p:spPr>
        <p:txBody>
          <a:bodyPr rIns="132080"/>
          <a:lstStyle/>
          <a:p>
            <a:pPr>
              <a:buFont typeface="Wingdings" charset="2"/>
              <a:buNone/>
            </a:pPr>
            <a:r>
              <a:rPr lang="en-US" sz="2400" dirty="0"/>
              <a:t>Proof:</a:t>
            </a:r>
          </a:p>
          <a:p>
            <a:r>
              <a:rPr lang="en-US" sz="2400" dirty="0"/>
              <a:t>What could go wrong?</a:t>
            </a:r>
          </a:p>
          <a:p>
            <a:r>
              <a:rPr lang="en-US" sz="2400" dirty="0"/>
              <a:t>We’d have to have to pop a suboptimal goal G off the fringe before G*</a:t>
            </a:r>
          </a:p>
        </p:txBody>
      </p:sp>
      <p:pic>
        <p:nvPicPr>
          <p:cNvPr id="30725" name="Picture 5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16413"/>
            <a:ext cx="301307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6"/>
          <p:cNvPicPr>
            <a:picLocks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776913"/>
            <a:ext cx="197802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Freeform 7"/>
          <p:cNvSpPr>
            <a:spLocks/>
          </p:cNvSpPr>
          <p:nvPr/>
        </p:nvSpPr>
        <p:spPr bwMode="auto">
          <a:xfrm>
            <a:off x="5395913" y="1462088"/>
            <a:ext cx="2927350" cy="2554287"/>
          </a:xfrm>
          <a:custGeom>
            <a:avLst/>
            <a:gdLst>
              <a:gd name="T0" fmla="*/ 0 w 21600"/>
              <a:gd name="T1" fmla="*/ 21600 h 21600"/>
              <a:gd name="T2" fmla="*/ 21600 w 21600"/>
              <a:gd name="T3" fmla="*/ 21600 h 21600"/>
              <a:gd name="T4" fmla="*/ 10718 w 21600"/>
              <a:gd name="T5" fmla="*/ 0 h 21600"/>
              <a:gd name="T6" fmla="*/ 0 w 21600"/>
              <a:gd name="T7" fmla="*/ 21600 h 21600"/>
              <a:gd name="T8" fmla="*/ 0 w 21600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600" y="21600"/>
                </a:lnTo>
                <a:lnTo>
                  <a:pt x="10718" y="0"/>
                </a:lnTo>
                <a:lnTo>
                  <a:pt x="0" y="21600"/>
                </a:lnTo>
                <a:close/>
                <a:moveTo>
                  <a:pt x="0" y="21600"/>
                </a:moveTo>
              </a:path>
            </a:pathLst>
          </a:cu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28" name="Oval 8"/>
          <p:cNvSpPr>
            <a:spLocks/>
          </p:cNvSpPr>
          <p:nvPr/>
        </p:nvSpPr>
        <p:spPr bwMode="auto">
          <a:xfrm>
            <a:off x="6518275" y="1817688"/>
            <a:ext cx="179388" cy="179387"/>
          </a:xfrm>
          <a:prstGeom prst="ellipse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29" name="Oval 9"/>
          <p:cNvSpPr>
            <a:spLocks/>
          </p:cNvSpPr>
          <p:nvPr/>
        </p:nvSpPr>
        <p:spPr bwMode="auto">
          <a:xfrm>
            <a:off x="6994525" y="1808163"/>
            <a:ext cx="179388" cy="179387"/>
          </a:xfrm>
          <a:prstGeom prst="ellipse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0" name="Rectangle 10"/>
          <p:cNvSpPr>
            <a:spLocks/>
          </p:cNvSpPr>
          <p:nvPr/>
        </p:nvSpPr>
        <p:spPr bwMode="auto">
          <a:xfrm>
            <a:off x="6648450" y="1668463"/>
            <a:ext cx="2873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…</a:t>
            </a:r>
          </a:p>
        </p:txBody>
      </p:sp>
      <p:sp>
        <p:nvSpPr>
          <p:cNvPr id="30731" name="Oval 11"/>
          <p:cNvSpPr>
            <a:spLocks/>
          </p:cNvSpPr>
          <p:nvPr/>
        </p:nvSpPr>
        <p:spPr bwMode="auto">
          <a:xfrm>
            <a:off x="8001000" y="3505200"/>
            <a:ext cx="179388" cy="179388"/>
          </a:xfrm>
          <a:prstGeom prst="ellipse">
            <a:avLst/>
          </a:prstGeom>
          <a:solidFill>
            <a:srgbClr val="FF9999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2" name="Oval 12"/>
          <p:cNvSpPr>
            <a:spLocks/>
          </p:cNvSpPr>
          <p:nvPr/>
        </p:nvSpPr>
        <p:spPr bwMode="auto">
          <a:xfrm>
            <a:off x="5715000" y="3200400"/>
            <a:ext cx="179388" cy="179388"/>
          </a:xfrm>
          <a:prstGeom prst="ellipse">
            <a:avLst/>
          </a:prstGeom>
          <a:solidFill>
            <a:srgbClr val="FF9999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3" name="Oval 13"/>
          <p:cNvSpPr>
            <a:spLocks/>
          </p:cNvSpPr>
          <p:nvPr/>
        </p:nvSpPr>
        <p:spPr bwMode="auto">
          <a:xfrm>
            <a:off x="6750050" y="1392238"/>
            <a:ext cx="179388" cy="179387"/>
          </a:xfrm>
          <a:prstGeom prst="ellipse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4" name="Oval 14"/>
          <p:cNvSpPr>
            <a:spLocks/>
          </p:cNvSpPr>
          <p:nvPr/>
        </p:nvSpPr>
        <p:spPr bwMode="auto">
          <a:xfrm>
            <a:off x="6096000" y="2514600"/>
            <a:ext cx="179388" cy="179388"/>
          </a:xfrm>
          <a:prstGeom prst="ellipse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30735" name="Picture 15"/>
          <p:cNvPicPr>
            <a:picLocks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438400"/>
            <a:ext cx="192088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6" name="Picture 16"/>
          <p:cNvPicPr>
            <a:picLocks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45488" y="3429000"/>
            <a:ext cx="2571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7" name="Picture 17"/>
          <p:cNvPicPr>
            <a:picLocks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30813" y="3155950"/>
            <a:ext cx="38576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8" name="Picture 18"/>
          <p:cNvPicPr>
            <a:picLocks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84863" y="6234113"/>
            <a:ext cx="189865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9" name="Picture 19"/>
          <p:cNvPicPr>
            <a:picLocks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2638" y="5303838"/>
            <a:ext cx="2041525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0" name="Picture 20"/>
          <p:cNvPicPr>
            <a:picLocks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800600"/>
            <a:ext cx="31559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1" name="Rectangle 21"/>
          <p:cNvSpPr>
            <a:spLocks/>
          </p:cNvSpPr>
          <p:nvPr/>
        </p:nvSpPr>
        <p:spPr bwMode="auto">
          <a:xfrm>
            <a:off x="381000" y="3771900"/>
            <a:ext cx="40513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82588" indent="-342900">
              <a:spcBef>
                <a:spcPts val="738"/>
              </a:spcBef>
              <a:buClr>
                <a:srgbClr val="333399"/>
              </a:buClr>
              <a:buSzPct val="100000"/>
              <a:buFont typeface="Wingdings" charset="2"/>
              <a:buChar char="§"/>
            </a:pPr>
            <a:r>
              <a:rPr lang="en-US" sz="2400">
                <a:solidFill>
                  <a:srgbClr val="333399"/>
                </a:solidFill>
                <a:cs typeface="Arial" charset="0"/>
              </a:rPr>
              <a:t>This can’t happen:</a:t>
            </a:r>
          </a:p>
          <a:p>
            <a:pPr marL="782638" lvl="1" indent="-285750">
              <a:spcBef>
                <a:spcPts val="638"/>
              </a:spcBef>
              <a:buClr>
                <a:srgbClr val="000000"/>
              </a:buClr>
              <a:buSzPct val="100000"/>
              <a:buFont typeface="Wingdings" charset="2"/>
              <a:buChar char="§"/>
            </a:pPr>
            <a:r>
              <a:rPr lang="en-US" sz="2400">
                <a:solidFill>
                  <a:schemeClr val="tx1"/>
                </a:solidFill>
                <a:cs typeface="Arial" charset="0"/>
              </a:rPr>
              <a:t>For all nodes </a:t>
            </a:r>
            <a:r>
              <a:rPr lang="en-US" sz="2400">
                <a:solidFill>
                  <a:schemeClr val="tx1"/>
                </a:solidFill>
                <a:latin typeface="Arial Italic" charset="0"/>
                <a:cs typeface="Arial Italic" charset="0"/>
                <a:sym typeface="Arial Italic" charset="0"/>
              </a:rPr>
              <a:t>n </a:t>
            </a:r>
            <a:r>
              <a:rPr lang="en-US" sz="2400">
                <a:solidFill>
                  <a:schemeClr val="tx1"/>
                </a:solidFill>
                <a:cs typeface="Arial" charset="0"/>
              </a:rPr>
              <a:t>on the best path to G* </a:t>
            </a:r>
          </a:p>
          <a:p>
            <a:pPr marL="1182688" lvl="2" indent="-228600">
              <a:spcBef>
                <a:spcPts val="550"/>
              </a:spcBef>
              <a:buClr>
                <a:srgbClr val="333399"/>
              </a:buClr>
              <a:buSzPct val="100000"/>
              <a:buFont typeface="Wingdings" charset="2"/>
              <a:buChar char="§"/>
            </a:pPr>
            <a:r>
              <a:rPr lang="en-US" sz="2400">
                <a:solidFill>
                  <a:schemeClr val="tx1"/>
                </a:solidFill>
                <a:cs typeface="Arial" charset="0"/>
              </a:rPr>
              <a:t>f(n) &lt; f(G)</a:t>
            </a:r>
          </a:p>
          <a:p>
            <a:pPr marL="782638" lvl="1" indent="-285750">
              <a:spcBef>
                <a:spcPts val="638"/>
              </a:spcBef>
              <a:buClr>
                <a:srgbClr val="000000"/>
              </a:buClr>
              <a:buSzPct val="100000"/>
              <a:buFont typeface="Wingdings" charset="2"/>
              <a:buChar char="§"/>
            </a:pPr>
            <a:r>
              <a:rPr lang="en-US" sz="2400">
                <a:solidFill>
                  <a:schemeClr val="tx1"/>
                </a:solidFill>
                <a:cs typeface="Arial" charset="0"/>
              </a:rPr>
              <a:t>So, G* will be popped before G</a:t>
            </a:r>
          </a:p>
        </p:txBody>
      </p:sp>
    </p:spTree>
    <p:extLst>
      <p:ext uri="{BB962C8B-B14F-4D97-AF65-F5344CB8AC3E}">
        <p14:creationId xmlns:p14="http://schemas.microsoft.com/office/powerpoint/2010/main" xmlns="" val="7345440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5" b="11885"/>
          <a:stretch>
            <a:fillRect/>
          </a:stretch>
        </p:blipFill>
        <p:spPr bwMode="auto">
          <a:xfrm>
            <a:off x="298450" y="2236788"/>
            <a:ext cx="8402638" cy="3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fld id="{668E2715-9ACD-40B0-BC15-B4D4F3208509}" type="slidenum">
              <a:rPr lang="en-US" sz="1400">
                <a:cs typeface="Arial" charset="0"/>
              </a:rPr>
              <a:pPr algn="ctr"/>
              <a:t>18</a:t>
            </a:fld>
            <a:endParaRPr lang="en-US" sz="1400">
              <a:cs typeface="Arial" charset="0"/>
            </a:endParaRPr>
          </a:p>
        </p:txBody>
      </p:sp>
      <p:sp>
        <p:nvSpPr>
          <p:cNvPr id="34819" name="Rectangle 3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Which Algorithm?</a:t>
            </a:r>
          </a:p>
        </p:txBody>
      </p:sp>
    </p:spTree>
    <p:extLst>
      <p:ext uri="{BB962C8B-B14F-4D97-AF65-F5344CB8AC3E}">
        <p14:creationId xmlns:p14="http://schemas.microsoft.com/office/powerpoint/2010/main" xmlns="" val="2128090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00300"/>
            <a:ext cx="8369300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5842" name="Rectangle 2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Which Algorithm?</a:t>
            </a:r>
          </a:p>
        </p:txBody>
      </p:sp>
    </p:spTree>
    <p:extLst>
      <p:ext uri="{BB962C8B-B14F-4D97-AF65-F5344CB8AC3E}">
        <p14:creationId xmlns:p14="http://schemas.microsoft.com/office/powerpoint/2010/main" xmlns="" val="872345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/>
              <a:t>Recap: </a:t>
            </a:r>
            <a:r>
              <a:rPr lang="en-US" dirty="0" smtClean="0"/>
              <a:t>Search Problem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rIns="132080"/>
          <a:lstStyle/>
          <a:p>
            <a:pPr marL="433388">
              <a:lnSpc>
                <a:spcPct val="90000"/>
              </a:lnSpc>
            </a:pPr>
            <a:r>
              <a:rPr lang="en-US" dirty="0" smtClean="0"/>
              <a:t>States </a:t>
            </a:r>
          </a:p>
          <a:p>
            <a:pPr marL="782638" lvl="1">
              <a:lnSpc>
                <a:spcPct val="90000"/>
              </a:lnSpc>
            </a:pPr>
            <a:r>
              <a:rPr lang="en-US" dirty="0" smtClean="0"/>
              <a:t>configurations </a:t>
            </a:r>
            <a:r>
              <a:rPr lang="en-US" dirty="0"/>
              <a:t>of the </a:t>
            </a:r>
            <a:r>
              <a:rPr lang="en-US" dirty="0" smtClean="0"/>
              <a:t>world</a:t>
            </a:r>
            <a:endParaRPr lang="en-US" dirty="0"/>
          </a:p>
          <a:p>
            <a:pPr marL="433388">
              <a:lnSpc>
                <a:spcPct val="90000"/>
              </a:lnSpc>
            </a:pPr>
            <a:r>
              <a:rPr lang="en-US" dirty="0"/>
              <a:t>Successor function: </a:t>
            </a:r>
            <a:endParaRPr lang="en-US" dirty="0" smtClean="0"/>
          </a:p>
          <a:p>
            <a:pPr marL="782638" lvl="1">
              <a:lnSpc>
                <a:spcPct val="90000"/>
              </a:lnSpc>
            </a:pPr>
            <a:r>
              <a:rPr lang="en-US" dirty="0" smtClean="0"/>
              <a:t>function </a:t>
            </a:r>
            <a:r>
              <a:rPr lang="en-US" dirty="0"/>
              <a:t>from states </a:t>
            </a:r>
            <a:r>
              <a:rPr lang="en-US" dirty="0" smtClean="0"/>
              <a:t>to lists </a:t>
            </a:r>
            <a:r>
              <a:rPr lang="en-US" dirty="0"/>
              <a:t>of (state, action, cost) </a:t>
            </a:r>
            <a:r>
              <a:rPr lang="en-US" dirty="0" smtClean="0"/>
              <a:t>triples</a:t>
            </a:r>
            <a:endParaRPr lang="en-US" dirty="0"/>
          </a:p>
          <a:p>
            <a:pPr marL="433388">
              <a:lnSpc>
                <a:spcPct val="90000"/>
              </a:lnSpc>
            </a:pPr>
            <a:r>
              <a:rPr lang="en-US" dirty="0"/>
              <a:t>Start </a:t>
            </a:r>
            <a:r>
              <a:rPr lang="en-US" dirty="0" smtClean="0"/>
              <a:t>state</a:t>
            </a:r>
          </a:p>
          <a:p>
            <a:pPr marL="433388">
              <a:lnSpc>
                <a:spcPct val="90000"/>
              </a:lnSpc>
            </a:pPr>
            <a:r>
              <a:rPr lang="en-US" dirty="0" smtClean="0"/>
              <a:t>G</a:t>
            </a:r>
            <a:r>
              <a:rPr lang="en-US" dirty="0" smtClean="0"/>
              <a:t>oal </a:t>
            </a:r>
            <a:r>
              <a:rPr lang="en-US" dirty="0"/>
              <a:t>test</a:t>
            </a:r>
          </a:p>
          <a:p>
            <a:pPr marL="782638" lvl="1">
              <a:lnSpc>
                <a:spcPct val="90000"/>
              </a:lnSpc>
            </a:pPr>
            <a:endParaRPr lang="en-US" sz="1200" dirty="0"/>
          </a:p>
          <a:p>
            <a:pPr marL="782638" lvl="1">
              <a:lnSpc>
                <a:spcPct val="90000"/>
              </a:lnSpc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35601908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100" y="2425700"/>
            <a:ext cx="8343900" cy="370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6866" name="Rectangle 2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Which Algorithm?</a:t>
            </a:r>
          </a:p>
        </p:txBody>
      </p:sp>
    </p:spTree>
    <p:extLst>
      <p:ext uri="{BB962C8B-B14F-4D97-AF65-F5344CB8AC3E}">
        <p14:creationId xmlns:p14="http://schemas.microsoft.com/office/powerpoint/2010/main" xmlns="" val="378712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5" b="11885"/>
          <a:stretch>
            <a:fillRect/>
          </a:stretch>
        </p:blipFill>
        <p:spPr bwMode="auto">
          <a:xfrm>
            <a:off x="298450" y="2236788"/>
            <a:ext cx="8402638" cy="3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fld id="{668E2715-9ACD-40B0-BC15-B4D4F3208509}" type="slidenum">
              <a:rPr lang="en-US" sz="1400">
                <a:cs typeface="Arial" charset="0"/>
              </a:rPr>
              <a:pPr algn="ctr"/>
              <a:t>21</a:t>
            </a:fld>
            <a:endParaRPr lang="en-US" sz="1400">
              <a:cs typeface="Arial" charset="0"/>
            </a:endParaRPr>
          </a:p>
        </p:txBody>
      </p:sp>
      <p:sp>
        <p:nvSpPr>
          <p:cNvPr id="34819" name="Rectangle 3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Which Algorithm?</a:t>
            </a:r>
          </a:p>
        </p:txBody>
      </p:sp>
      <p:sp>
        <p:nvSpPr>
          <p:cNvPr id="34821" name="Rectangle 5"/>
          <p:cNvSpPr>
            <a:spLocks/>
          </p:cNvSpPr>
          <p:nvPr/>
        </p:nvSpPr>
        <p:spPr bwMode="auto">
          <a:xfrm>
            <a:off x="403225" y="1600200"/>
            <a:ext cx="86995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82588" indent="-342900">
              <a:spcBef>
                <a:spcPts val="638"/>
              </a:spcBef>
              <a:buClr>
                <a:srgbClr val="333399"/>
              </a:buClr>
              <a:buSzPct val="100000"/>
              <a:buFont typeface="Wingdings" charset="2"/>
              <a:buChar char="§"/>
            </a:pPr>
            <a:r>
              <a:rPr lang="en-US" sz="2800">
                <a:solidFill>
                  <a:srgbClr val="333399"/>
                </a:solidFill>
                <a:cs typeface="Arial" charset="0"/>
              </a:rPr>
              <a:t>Uniform cost search (UCS):</a:t>
            </a:r>
          </a:p>
        </p:txBody>
      </p:sp>
    </p:spTree>
    <p:extLst>
      <p:ext uri="{BB962C8B-B14F-4D97-AF65-F5344CB8AC3E}">
        <p14:creationId xmlns:p14="http://schemas.microsoft.com/office/powerpoint/2010/main" xmlns="" val="2128090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00300"/>
            <a:ext cx="8369300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5842" name="Rectangle 2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Which Algorithm?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844" name="Rectangle 4"/>
          <p:cNvSpPr>
            <a:spLocks/>
          </p:cNvSpPr>
          <p:nvPr/>
        </p:nvSpPr>
        <p:spPr bwMode="auto">
          <a:xfrm>
            <a:off x="403225" y="1600200"/>
            <a:ext cx="86995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82588" indent="-342900">
              <a:spcBef>
                <a:spcPts val="638"/>
              </a:spcBef>
              <a:buClr>
                <a:srgbClr val="333399"/>
              </a:buClr>
              <a:buSzPct val="100000"/>
              <a:buFont typeface="Wingdings" charset="2"/>
              <a:buChar char="§"/>
            </a:pPr>
            <a:r>
              <a:rPr lang="en-US" sz="2800">
                <a:solidFill>
                  <a:srgbClr val="333399"/>
                </a:solidFill>
                <a:cs typeface="Arial" charset="0"/>
              </a:rPr>
              <a:t>A*, Manhattan Heuristic:</a:t>
            </a:r>
          </a:p>
        </p:txBody>
      </p:sp>
    </p:spTree>
    <p:extLst>
      <p:ext uri="{BB962C8B-B14F-4D97-AF65-F5344CB8AC3E}">
        <p14:creationId xmlns:p14="http://schemas.microsoft.com/office/powerpoint/2010/main" xmlns="" val="872345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100" y="2425700"/>
            <a:ext cx="8343900" cy="370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6866" name="Rectangle 2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Which Algorithm?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868" name="Rectangle 4"/>
          <p:cNvSpPr>
            <a:spLocks/>
          </p:cNvSpPr>
          <p:nvPr/>
        </p:nvSpPr>
        <p:spPr bwMode="auto">
          <a:xfrm>
            <a:off x="403225" y="1600200"/>
            <a:ext cx="86995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82588" indent="-342900">
              <a:spcBef>
                <a:spcPts val="638"/>
              </a:spcBef>
              <a:buClr>
                <a:srgbClr val="333399"/>
              </a:buClr>
              <a:buSzPct val="100000"/>
              <a:buFont typeface="Wingdings" charset="2"/>
              <a:buChar char="§"/>
            </a:pPr>
            <a:r>
              <a:rPr lang="en-US" sz="2800">
                <a:solidFill>
                  <a:srgbClr val="333399"/>
                </a:solidFill>
                <a:cs typeface="Arial" charset="0"/>
              </a:rPr>
              <a:t>Best First / Greedy, Manhattan Heuristic:</a:t>
            </a:r>
          </a:p>
        </p:txBody>
      </p:sp>
    </p:spTree>
    <p:extLst>
      <p:ext uri="{BB962C8B-B14F-4D97-AF65-F5344CB8AC3E}">
        <p14:creationId xmlns:p14="http://schemas.microsoft.com/office/powerpoint/2010/main" xmlns="" val="378712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Properties of A*</a:t>
            </a:r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/>
          </p:cNvSpPr>
          <p:nvPr/>
        </p:nvSpPr>
        <p:spPr bwMode="auto">
          <a:xfrm>
            <a:off x="466725" y="1441450"/>
            <a:ext cx="8242300" cy="524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48" name="Freeform 4"/>
          <p:cNvSpPr>
            <a:spLocks/>
          </p:cNvSpPr>
          <p:nvPr/>
        </p:nvSpPr>
        <p:spPr bwMode="auto">
          <a:xfrm>
            <a:off x="1676400" y="2703513"/>
            <a:ext cx="2438400" cy="2097087"/>
          </a:xfrm>
          <a:custGeom>
            <a:avLst/>
            <a:gdLst>
              <a:gd name="T0" fmla="*/ 0 w 21600"/>
              <a:gd name="T1" fmla="*/ 21600 h 21600"/>
              <a:gd name="T2" fmla="*/ 21600 w 21600"/>
              <a:gd name="T3" fmla="*/ 21600 h 21600"/>
              <a:gd name="T4" fmla="*/ 10718 w 21600"/>
              <a:gd name="T5" fmla="*/ 0 h 21600"/>
              <a:gd name="T6" fmla="*/ 0 w 21600"/>
              <a:gd name="T7" fmla="*/ 21600 h 21600"/>
              <a:gd name="T8" fmla="*/ 0 w 21600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600" y="21600"/>
                </a:lnTo>
                <a:lnTo>
                  <a:pt x="10718" y="0"/>
                </a:lnTo>
                <a:lnTo>
                  <a:pt x="0" y="21600"/>
                </a:lnTo>
                <a:close/>
                <a:moveTo>
                  <a:pt x="0" y="21600"/>
                </a:moveTo>
              </a:path>
            </a:pathLst>
          </a:cu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49" name="Freeform 5"/>
          <p:cNvSpPr>
            <a:spLocks/>
          </p:cNvSpPr>
          <p:nvPr/>
        </p:nvSpPr>
        <p:spPr bwMode="auto">
          <a:xfrm>
            <a:off x="2209800" y="2667000"/>
            <a:ext cx="1160463" cy="1897063"/>
          </a:xfrm>
          <a:custGeom>
            <a:avLst/>
            <a:gdLst>
              <a:gd name="T0" fmla="*/ 12134 w 20555"/>
              <a:gd name="T1" fmla="*/ 0 h 20849"/>
              <a:gd name="T2" fmla="*/ 0 w 20555"/>
              <a:gd name="T3" fmla="*/ 13389 h 20849"/>
              <a:gd name="T4" fmla="*/ 4045 w 20555"/>
              <a:gd name="T5" fmla="*/ 15062 h 20849"/>
              <a:gd name="T6" fmla="*/ 10786 w 20555"/>
              <a:gd name="T7" fmla="*/ 16736 h 20849"/>
              <a:gd name="T8" fmla="*/ 15027 w 20555"/>
              <a:gd name="T9" fmla="*/ 14121 h 20849"/>
              <a:gd name="T10" fmla="*/ 20027 w 20555"/>
              <a:gd name="T11" fmla="*/ 20781 h 20849"/>
              <a:gd name="T12" fmla="*/ 20224 w 20555"/>
              <a:gd name="T13" fmla="*/ 9205 h 20849"/>
              <a:gd name="T14" fmla="*/ 12134 w 20555"/>
              <a:gd name="T15" fmla="*/ 0 h 20849"/>
              <a:gd name="T16" fmla="*/ 12134 w 20555"/>
              <a:gd name="T17" fmla="*/ 0 h 20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555" h="20849">
                <a:moveTo>
                  <a:pt x="12134" y="0"/>
                </a:moveTo>
                <a:lnTo>
                  <a:pt x="0" y="13389"/>
                </a:lnTo>
                <a:lnTo>
                  <a:pt x="4045" y="15062"/>
                </a:lnTo>
                <a:cubicBezTo>
                  <a:pt x="4045" y="15062"/>
                  <a:pt x="8764" y="17294"/>
                  <a:pt x="10786" y="16736"/>
                </a:cubicBezTo>
                <a:cubicBezTo>
                  <a:pt x="12612" y="17329"/>
                  <a:pt x="13482" y="13441"/>
                  <a:pt x="15027" y="14121"/>
                </a:cubicBezTo>
                <a:cubicBezTo>
                  <a:pt x="16572" y="14801"/>
                  <a:pt x="19156" y="21600"/>
                  <a:pt x="20027" y="20781"/>
                </a:cubicBezTo>
                <a:cubicBezTo>
                  <a:pt x="21600" y="19525"/>
                  <a:pt x="19044" y="10286"/>
                  <a:pt x="20224" y="9205"/>
                </a:cubicBezTo>
                <a:cubicBezTo>
                  <a:pt x="16179" y="4602"/>
                  <a:pt x="12134" y="0"/>
                  <a:pt x="12134" y="0"/>
                </a:cubicBezTo>
                <a:close/>
                <a:moveTo>
                  <a:pt x="12134" y="0"/>
                </a:moveTo>
              </a:path>
            </a:pathLst>
          </a:custGeom>
          <a:solidFill>
            <a:srgbClr val="C0C0C0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50" name="Oval 6"/>
          <p:cNvSpPr>
            <a:spLocks/>
          </p:cNvSpPr>
          <p:nvPr/>
        </p:nvSpPr>
        <p:spPr bwMode="auto">
          <a:xfrm>
            <a:off x="2570163" y="3059113"/>
            <a:ext cx="179387" cy="179387"/>
          </a:xfrm>
          <a:prstGeom prst="ellipse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51" name="Oval 7"/>
          <p:cNvSpPr>
            <a:spLocks/>
          </p:cNvSpPr>
          <p:nvPr/>
        </p:nvSpPr>
        <p:spPr bwMode="auto">
          <a:xfrm>
            <a:off x="3046413" y="3049588"/>
            <a:ext cx="179387" cy="179387"/>
          </a:xfrm>
          <a:prstGeom prst="ellipse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52" name="Rectangle 8"/>
          <p:cNvSpPr>
            <a:spLocks/>
          </p:cNvSpPr>
          <p:nvPr/>
        </p:nvSpPr>
        <p:spPr bwMode="auto">
          <a:xfrm>
            <a:off x="2700338" y="2909888"/>
            <a:ext cx="28733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…</a:t>
            </a:r>
          </a:p>
        </p:txBody>
      </p:sp>
      <p:sp>
        <p:nvSpPr>
          <p:cNvPr id="31753" name="Freeform 9"/>
          <p:cNvSpPr>
            <a:spLocks/>
          </p:cNvSpPr>
          <p:nvPr/>
        </p:nvSpPr>
        <p:spPr bwMode="auto">
          <a:xfrm>
            <a:off x="2682875" y="2863850"/>
            <a:ext cx="444500" cy="85725"/>
          </a:xfrm>
          <a:custGeom>
            <a:avLst/>
            <a:gdLst>
              <a:gd name="T0" fmla="*/ 0 w 21600"/>
              <a:gd name="T1" fmla="*/ 4243 h 20876"/>
              <a:gd name="T2" fmla="*/ 11649 w 21600"/>
              <a:gd name="T3" fmla="*/ 20829 h 20876"/>
              <a:gd name="T4" fmla="*/ 21600 w 21600"/>
              <a:gd name="T5" fmla="*/ 0 h 20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876">
                <a:moveTo>
                  <a:pt x="0" y="4243"/>
                </a:moveTo>
                <a:cubicBezTo>
                  <a:pt x="4011" y="12729"/>
                  <a:pt x="8023" y="21600"/>
                  <a:pt x="11649" y="20829"/>
                </a:cubicBezTo>
                <a:cubicBezTo>
                  <a:pt x="15274" y="20057"/>
                  <a:pt x="18437" y="10029"/>
                  <a:pt x="21600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54" name="Rectangle 10"/>
          <p:cNvSpPr>
            <a:spLocks/>
          </p:cNvSpPr>
          <p:nvPr/>
        </p:nvSpPr>
        <p:spPr bwMode="auto">
          <a:xfrm>
            <a:off x="3084513" y="2662238"/>
            <a:ext cx="31115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b</a:t>
            </a:r>
          </a:p>
        </p:txBody>
      </p:sp>
      <p:sp>
        <p:nvSpPr>
          <p:cNvPr id="31755" name="Oval 11"/>
          <p:cNvSpPr>
            <a:spLocks/>
          </p:cNvSpPr>
          <p:nvPr/>
        </p:nvSpPr>
        <p:spPr bwMode="auto">
          <a:xfrm>
            <a:off x="2743200" y="4079875"/>
            <a:ext cx="179388" cy="179388"/>
          </a:xfrm>
          <a:prstGeom prst="ellipse">
            <a:avLst/>
          </a:prstGeom>
          <a:solidFill>
            <a:srgbClr val="FF9999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56" name="Oval 12"/>
          <p:cNvSpPr>
            <a:spLocks/>
          </p:cNvSpPr>
          <p:nvPr/>
        </p:nvSpPr>
        <p:spPr bwMode="auto">
          <a:xfrm>
            <a:off x="2801938" y="2633663"/>
            <a:ext cx="179387" cy="179387"/>
          </a:xfrm>
          <a:prstGeom prst="ellipse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57" name="Freeform 13"/>
          <p:cNvSpPr>
            <a:spLocks/>
          </p:cNvSpPr>
          <p:nvPr/>
        </p:nvSpPr>
        <p:spPr bwMode="auto">
          <a:xfrm>
            <a:off x="5791200" y="2668588"/>
            <a:ext cx="2438400" cy="2132012"/>
          </a:xfrm>
          <a:custGeom>
            <a:avLst/>
            <a:gdLst>
              <a:gd name="T0" fmla="*/ 0 w 21600"/>
              <a:gd name="T1" fmla="*/ 21600 h 21600"/>
              <a:gd name="T2" fmla="*/ 21600 w 21600"/>
              <a:gd name="T3" fmla="*/ 21600 h 21600"/>
              <a:gd name="T4" fmla="*/ 10718 w 21600"/>
              <a:gd name="T5" fmla="*/ 0 h 21600"/>
              <a:gd name="T6" fmla="*/ 0 w 21600"/>
              <a:gd name="T7" fmla="*/ 21600 h 21600"/>
              <a:gd name="T8" fmla="*/ 0 w 21600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600" y="21600"/>
                </a:lnTo>
                <a:lnTo>
                  <a:pt x="10718" y="0"/>
                </a:lnTo>
                <a:lnTo>
                  <a:pt x="0" y="21600"/>
                </a:lnTo>
                <a:close/>
                <a:moveTo>
                  <a:pt x="0" y="21600"/>
                </a:moveTo>
              </a:path>
            </a:pathLst>
          </a:cu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58" name="Freeform 14"/>
          <p:cNvSpPr>
            <a:spLocks/>
          </p:cNvSpPr>
          <p:nvPr/>
        </p:nvSpPr>
        <p:spPr bwMode="auto">
          <a:xfrm>
            <a:off x="6530975" y="2667000"/>
            <a:ext cx="938213" cy="1524000"/>
          </a:xfrm>
          <a:custGeom>
            <a:avLst/>
            <a:gdLst>
              <a:gd name="T0" fmla="*/ 11038 w 21600"/>
              <a:gd name="T1" fmla="*/ 0 h 21600"/>
              <a:gd name="T2" fmla="*/ 0 w 21600"/>
              <a:gd name="T3" fmla="*/ 11903 h 21600"/>
              <a:gd name="T4" fmla="*/ 6140 w 21600"/>
              <a:gd name="T5" fmla="*/ 15233 h 21600"/>
              <a:gd name="T6" fmla="*/ 9283 w 21600"/>
              <a:gd name="T7" fmla="*/ 21600 h 21600"/>
              <a:gd name="T8" fmla="*/ 14327 w 21600"/>
              <a:gd name="T9" fmla="*/ 14198 h 21600"/>
              <a:gd name="T10" fmla="*/ 21600 w 21600"/>
              <a:gd name="T11" fmla="*/ 11678 h 21600"/>
              <a:gd name="T12" fmla="*/ 11038 w 21600"/>
              <a:gd name="T13" fmla="*/ 0 h 21600"/>
              <a:gd name="T14" fmla="*/ 11038 w 21600"/>
              <a:gd name="T1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0" h="21600">
                <a:moveTo>
                  <a:pt x="11038" y="0"/>
                </a:moveTo>
                <a:cubicBezTo>
                  <a:pt x="7821" y="3195"/>
                  <a:pt x="5336" y="6053"/>
                  <a:pt x="0" y="11903"/>
                </a:cubicBezTo>
                <a:cubicBezTo>
                  <a:pt x="1681" y="14085"/>
                  <a:pt x="4642" y="13590"/>
                  <a:pt x="6140" y="15233"/>
                </a:cubicBezTo>
                <a:cubicBezTo>
                  <a:pt x="6140" y="15233"/>
                  <a:pt x="6506" y="18450"/>
                  <a:pt x="9283" y="21600"/>
                </a:cubicBezTo>
                <a:cubicBezTo>
                  <a:pt x="12828" y="18338"/>
                  <a:pt x="12280" y="15818"/>
                  <a:pt x="14327" y="14198"/>
                </a:cubicBezTo>
                <a:cubicBezTo>
                  <a:pt x="16374" y="12578"/>
                  <a:pt x="20065" y="13073"/>
                  <a:pt x="21600" y="11678"/>
                </a:cubicBezTo>
                <a:cubicBezTo>
                  <a:pt x="16337" y="5738"/>
                  <a:pt x="13230" y="2430"/>
                  <a:pt x="11038" y="0"/>
                </a:cubicBezTo>
                <a:close/>
                <a:moveTo>
                  <a:pt x="11038" y="0"/>
                </a:moveTo>
              </a:path>
            </a:pathLst>
          </a:custGeom>
          <a:solidFill>
            <a:srgbClr val="C0C0C0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59" name="Oval 15"/>
          <p:cNvSpPr>
            <a:spLocks/>
          </p:cNvSpPr>
          <p:nvPr/>
        </p:nvSpPr>
        <p:spPr bwMode="auto">
          <a:xfrm>
            <a:off x="6684963" y="3024188"/>
            <a:ext cx="179387" cy="179387"/>
          </a:xfrm>
          <a:prstGeom prst="ellipse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0" name="Oval 16"/>
          <p:cNvSpPr>
            <a:spLocks/>
          </p:cNvSpPr>
          <p:nvPr/>
        </p:nvSpPr>
        <p:spPr bwMode="auto">
          <a:xfrm>
            <a:off x="7161213" y="3014663"/>
            <a:ext cx="179387" cy="179387"/>
          </a:xfrm>
          <a:prstGeom prst="ellipse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1" name="Rectangle 17"/>
          <p:cNvSpPr>
            <a:spLocks/>
          </p:cNvSpPr>
          <p:nvPr/>
        </p:nvSpPr>
        <p:spPr bwMode="auto">
          <a:xfrm>
            <a:off x="6815138" y="2874963"/>
            <a:ext cx="28733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…</a:t>
            </a:r>
          </a:p>
        </p:txBody>
      </p:sp>
      <p:sp>
        <p:nvSpPr>
          <p:cNvPr id="31762" name="Freeform 18"/>
          <p:cNvSpPr>
            <a:spLocks/>
          </p:cNvSpPr>
          <p:nvPr/>
        </p:nvSpPr>
        <p:spPr bwMode="auto">
          <a:xfrm>
            <a:off x="6797675" y="2828925"/>
            <a:ext cx="444500" cy="85725"/>
          </a:xfrm>
          <a:custGeom>
            <a:avLst/>
            <a:gdLst>
              <a:gd name="T0" fmla="*/ 0 w 21600"/>
              <a:gd name="T1" fmla="*/ 4243 h 20876"/>
              <a:gd name="T2" fmla="*/ 11649 w 21600"/>
              <a:gd name="T3" fmla="*/ 20829 h 20876"/>
              <a:gd name="T4" fmla="*/ 21600 w 21600"/>
              <a:gd name="T5" fmla="*/ 0 h 20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876">
                <a:moveTo>
                  <a:pt x="0" y="4243"/>
                </a:moveTo>
                <a:cubicBezTo>
                  <a:pt x="4011" y="12729"/>
                  <a:pt x="8023" y="21600"/>
                  <a:pt x="11649" y="20829"/>
                </a:cubicBezTo>
                <a:cubicBezTo>
                  <a:pt x="15274" y="20057"/>
                  <a:pt x="18437" y="10029"/>
                  <a:pt x="21600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3" name="Rectangle 19"/>
          <p:cNvSpPr>
            <a:spLocks/>
          </p:cNvSpPr>
          <p:nvPr/>
        </p:nvSpPr>
        <p:spPr bwMode="auto">
          <a:xfrm>
            <a:off x="7199313" y="2627313"/>
            <a:ext cx="31115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b</a:t>
            </a:r>
          </a:p>
        </p:txBody>
      </p:sp>
      <p:sp>
        <p:nvSpPr>
          <p:cNvPr id="31764" name="Oval 20"/>
          <p:cNvSpPr>
            <a:spLocks/>
          </p:cNvSpPr>
          <p:nvPr/>
        </p:nvSpPr>
        <p:spPr bwMode="auto">
          <a:xfrm>
            <a:off x="6916738" y="2598738"/>
            <a:ext cx="179387" cy="179387"/>
          </a:xfrm>
          <a:prstGeom prst="ellipse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5" name="Oval 21"/>
          <p:cNvSpPr>
            <a:spLocks/>
          </p:cNvSpPr>
          <p:nvPr/>
        </p:nvSpPr>
        <p:spPr bwMode="auto">
          <a:xfrm>
            <a:off x="6858000" y="4044950"/>
            <a:ext cx="179388" cy="179388"/>
          </a:xfrm>
          <a:prstGeom prst="ellipse">
            <a:avLst/>
          </a:prstGeom>
          <a:solidFill>
            <a:srgbClr val="FF9999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6" name="Rectangle 22"/>
          <p:cNvSpPr>
            <a:spLocks/>
          </p:cNvSpPr>
          <p:nvPr/>
        </p:nvSpPr>
        <p:spPr bwMode="auto">
          <a:xfrm>
            <a:off x="1752600" y="1676400"/>
            <a:ext cx="22987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600"/>
              </a:spcBef>
            </a:pPr>
            <a:r>
              <a:rPr lang="en-US" sz="2800">
                <a:solidFill>
                  <a:schemeClr val="tx1"/>
                </a:solidFill>
                <a:cs typeface="Arial" charset="0"/>
              </a:rPr>
              <a:t>Uniform-Cost</a:t>
            </a:r>
          </a:p>
        </p:txBody>
      </p:sp>
      <p:sp>
        <p:nvSpPr>
          <p:cNvPr id="31767" name="Rectangle 23"/>
          <p:cNvSpPr>
            <a:spLocks/>
          </p:cNvSpPr>
          <p:nvPr/>
        </p:nvSpPr>
        <p:spPr bwMode="auto">
          <a:xfrm>
            <a:off x="6781800" y="1676400"/>
            <a:ext cx="6223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600"/>
              </a:spcBef>
            </a:pPr>
            <a:r>
              <a:rPr lang="en-US" sz="2800">
                <a:solidFill>
                  <a:schemeClr val="tx1"/>
                </a:solidFill>
                <a:cs typeface="Arial" charset="0"/>
              </a:rPr>
              <a:t>A*</a:t>
            </a:r>
          </a:p>
        </p:txBody>
      </p:sp>
    </p:spTree>
    <p:extLst>
      <p:ext uri="{BB962C8B-B14F-4D97-AF65-F5344CB8AC3E}">
        <p14:creationId xmlns:p14="http://schemas.microsoft.com/office/powerpoint/2010/main" xmlns="" val="2495535636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70" name="Oval 2"/>
          <p:cNvSpPr>
            <a:spLocks/>
          </p:cNvSpPr>
          <p:nvPr/>
        </p:nvSpPr>
        <p:spPr bwMode="auto">
          <a:xfrm>
            <a:off x="6172200" y="5029200"/>
            <a:ext cx="1284288" cy="627063"/>
          </a:xfrm>
          <a:prstGeom prst="ellipse">
            <a:avLst/>
          </a:prstGeom>
          <a:solidFill>
            <a:srgbClr val="C0C0C0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71" name="Oval 3"/>
          <p:cNvSpPr>
            <a:spLocks/>
          </p:cNvSpPr>
          <p:nvPr/>
        </p:nvSpPr>
        <p:spPr bwMode="auto">
          <a:xfrm>
            <a:off x="5562600" y="1828800"/>
            <a:ext cx="1912938" cy="1771650"/>
          </a:xfrm>
          <a:prstGeom prst="ellipse">
            <a:avLst/>
          </a:prstGeom>
          <a:solidFill>
            <a:srgbClr val="C0C0C0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UCS vs A* Contours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rIns="132080"/>
          <a:lstStyle/>
          <a:p>
            <a:r>
              <a:rPr lang="en-US" dirty="0"/>
              <a:t>Uniform-cost expanded in all directions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/>
              <a:t>* expands mainly toward the goal, but does hedge its bets to ensure optimality</a:t>
            </a:r>
          </a:p>
        </p:txBody>
      </p:sp>
      <p:sp>
        <p:nvSpPr>
          <p:cNvPr id="32774" name="Oval 6"/>
          <p:cNvSpPr>
            <a:spLocks/>
          </p:cNvSpPr>
          <p:nvPr/>
        </p:nvSpPr>
        <p:spPr bwMode="auto">
          <a:xfrm>
            <a:off x="6465888" y="2605088"/>
            <a:ext cx="163512" cy="153987"/>
          </a:xfrm>
          <a:prstGeom prst="ellipse">
            <a:avLst/>
          </a:prstGeom>
          <a:solidFill>
            <a:srgbClr val="008000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75" name="Rectangle 7"/>
          <p:cNvSpPr>
            <a:spLocks/>
          </p:cNvSpPr>
          <p:nvPr/>
        </p:nvSpPr>
        <p:spPr bwMode="auto">
          <a:xfrm>
            <a:off x="6203950" y="2720975"/>
            <a:ext cx="9271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Start</a:t>
            </a:r>
          </a:p>
        </p:txBody>
      </p:sp>
      <p:sp>
        <p:nvSpPr>
          <p:cNvPr id="32776" name="Oval 8"/>
          <p:cNvSpPr>
            <a:spLocks/>
          </p:cNvSpPr>
          <p:nvPr/>
        </p:nvSpPr>
        <p:spPr bwMode="auto">
          <a:xfrm>
            <a:off x="7392988" y="2627313"/>
            <a:ext cx="163512" cy="153987"/>
          </a:xfrm>
          <a:prstGeom prst="ellipse">
            <a:avLst/>
          </a:prstGeom>
          <a:solidFill>
            <a:srgbClr val="FF3300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77" name="Rectangle 9"/>
          <p:cNvSpPr>
            <a:spLocks/>
          </p:cNvSpPr>
          <p:nvPr/>
        </p:nvSpPr>
        <p:spPr bwMode="auto">
          <a:xfrm>
            <a:off x="7453313" y="2744788"/>
            <a:ext cx="9271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Goal</a:t>
            </a:r>
          </a:p>
        </p:txBody>
      </p:sp>
      <p:sp>
        <p:nvSpPr>
          <p:cNvPr id="32778" name="Oval 10"/>
          <p:cNvSpPr>
            <a:spLocks/>
          </p:cNvSpPr>
          <p:nvPr/>
        </p:nvSpPr>
        <p:spPr bwMode="auto">
          <a:xfrm>
            <a:off x="6097588" y="2263775"/>
            <a:ext cx="869950" cy="869950"/>
          </a:xfrm>
          <a:prstGeom prst="ellips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79" name="Oval 11"/>
          <p:cNvSpPr>
            <a:spLocks/>
          </p:cNvSpPr>
          <p:nvPr/>
        </p:nvSpPr>
        <p:spPr bwMode="auto">
          <a:xfrm>
            <a:off x="6400800" y="5270500"/>
            <a:ext cx="163513" cy="153988"/>
          </a:xfrm>
          <a:prstGeom prst="ellipse">
            <a:avLst/>
          </a:prstGeom>
          <a:solidFill>
            <a:srgbClr val="008000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0" name="Rectangle 12"/>
          <p:cNvSpPr>
            <a:spLocks/>
          </p:cNvSpPr>
          <p:nvPr/>
        </p:nvSpPr>
        <p:spPr bwMode="auto">
          <a:xfrm>
            <a:off x="6138863" y="5386388"/>
            <a:ext cx="9271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Start</a:t>
            </a:r>
          </a:p>
        </p:txBody>
      </p:sp>
      <p:sp>
        <p:nvSpPr>
          <p:cNvPr id="32781" name="Oval 13"/>
          <p:cNvSpPr>
            <a:spLocks/>
          </p:cNvSpPr>
          <p:nvPr/>
        </p:nvSpPr>
        <p:spPr bwMode="auto">
          <a:xfrm>
            <a:off x="7380288" y="5257800"/>
            <a:ext cx="163512" cy="153988"/>
          </a:xfrm>
          <a:prstGeom prst="ellipse">
            <a:avLst/>
          </a:prstGeom>
          <a:solidFill>
            <a:srgbClr val="FF3300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2" name="Rectangle 14"/>
          <p:cNvSpPr>
            <a:spLocks/>
          </p:cNvSpPr>
          <p:nvPr/>
        </p:nvSpPr>
        <p:spPr bwMode="auto">
          <a:xfrm>
            <a:off x="7388225" y="5410200"/>
            <a:ext cx="9271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Goal</a:t>
            </a:r>
          </a:p>
        </p:txBody>
      </p:sp>
      <p:sp>
        <p:nvSpPr>
          <p:cNvPr id="32783" name="Oval 15"/>
          <p:cNvSpPr>
            <a:spLocks/>
          </p:cNvSpPr>
          <p:nvPr/>
        </p:nvSpPr>
        <p:spPr bwMode="auto">
          <a:xfrm>
            <a:off x="6292850" y="5105400"/>
            <a:ext cx="869950" cy="457200"/>
          </a:xfrm>
          <a:prstGeom prst="ellips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2023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Iterative-Deepening A*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en-US"/>
              <a:t>Like iterative-deepening depth-first, but...</a:t>
            </a:r>
          </a:p>
          <a:p>
            <a:pPr marL="342900" indent="-342900"/>
            <a:r>
              <a:rPr lang="en-US"/>
              <a:t>Depth bound modified to be an </a:t>
            </a:r>
            <a:r>
              <a:rPr lang="en-US" b="0">
                <a:solidFill>
                  <a:srgbClr val="FF0000"/>
                </a:solidFill>
              </a:rPr>
              <a:t>f-limit</a:t>
            </a:r>
          </a:p>
          <a:p>
            <a:pPr marL="742950" lvl="1" indent="-285750"/>
            <a:r>
              <a:rPr lang="en-US"/>
              <a:t>Start with  f-limit = h(start)</a:t>
            </a:r>
          </a:p>
          <a:p>
            <a:pPr marL="742950" lvl="1" indent="-285750"/>
            <a:r>
              <a:rPr lang="en-US"/>
              <a:t>Prune any node if f(node) &gt; f-limit</a:t>
            </a:r>
          </a:p>
          <a:p>
            <a:pPr marL="742950" lvl="1" indent="-285750"/>
            <a:r>
              <a:rPr lang="en-US"/>
              <a:t>Next f-limit = min-cost of any node pruned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69FBB55D-698D-4239-A98E-A3D8D2864DC5}" type="slidenum">
              <a:rPr lang="en-US"/>
              <a:pPr/>
              <a:t>26</a:t>
            </a:fld>
            <a:endParaRPr lang="en-US"/>
          </a:p>
        </p:txBody>
      </p:sp>
      <p:sp>
        <p:nvSpPr>
          <p:cNvPr id="251908" name="Oval 4"/>
          <p:cNvSpPr>
            <a:spLocks noChangeArrowheads="1"/>
          </p:cNvSpPr>
          <p:nvPr/>
        </p:nvSpPr>
        <p:spPr bwMode="auto">
          <a:xfrm>
            <a:off x="822325" y="4413250"/>
            <a:ext cx="136525" cy="1936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09" name="Oval 5"/>
          <p:cNvSpPr>
            <a:spLocks noChangeArrowheads="1"/>
          </p:cNvSpPr>
          <p:nvPr/>
        </p:nvSpPr>
        <p:spPr bwMode="auto">
          <a:xfrm>
            <a:off x="1965325" y="5022850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0" name="Oval 6"/>
          <p:cNvSpPr>
            <a:spLocks noChangeArrowheads="1"/>
          </p:cNvSpPr>
          <p:nvPr/>
        </p:nvSpPr>
        <p:spPr bwMode="auto">
          <a:xfrm>
            <a:off x="3717925" y="6089650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1" name="Oval 7"/>
          <p:cNvSpPr>
            <a:spLocks noChangeArrowheads="1"/>
          </p:cNvSpPr>
          <p:nvPr/>
        </p:nvSpPr>
        <p:spPr bwMode="auto">
          <a:xfrm>
            <a:off x="3641725" y="4413250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2" name="Oval 8"/>
          <p:cNvSpPr>
            <a:spLocks noChangeArrowheads="1"/>
          </p:cNvSpPr>
          <p:nvPr/>
        </p:nvSpPr>
        <p:spPr bwMode="auto">
          <a:xfrm>
            <a:off x="5089525" y="4032250"/>
            <a:ext cx="136525" cy="1936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3" name="Oval 9"/>
          <p:cNvSpPr>
            <a:spLocks noChangeArrowheads="1"/>
          </p:cNvSpPr>
          <p:nvPr/>
        </p:nvSpPr>
        <p:spPr bwMode="auto">
          <a:xfrm>
            <a:off x="2651125" y="3956050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4" name="Line 10"/>
          <p:cNvSpPr>
            <a:spLocks noChangeShapeType="1"/>
          </p:cNvSpPr>
          <p:nvPr/>
        </p:nvSpPr>
        <p:spPr bwMode="auto">
          <a:xfrm flipV="1">
            <a:off x="898525" y="4032250"/>
            <a:ext cx="1828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5" name="Line 11"/>
          <p:cNvSpPr>
            <a:spLocks noChangeShapeType="1"/>
          </p:cNvSpPr>
          <p:nvPr/>
        </p:nvSpPr>
        <p:spPr bwMode="auto">
          <a:xfrm>
            <a:off x="2651125" y="403225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6" name="Line 12"/>
          <p:cNvSpPr>
            <a:spLocks noChangeShapeType="1"/>
          </p:cNvSpPr>
          <p:nvPr/>
        </p:nvSpPr>
        <p:spPr bwMode="auto">
          <a:xfrm>
            <a:off x="898525" y="456565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7" name="Line 13"/>
          <p:cNvSpPr>
            <a:spLocks noChangeShapeType="1"/>
          </p:cNvSpPr>
          <p:nvPr/>
        </p:nvSpPr>
        <p:spPr bwMode="auto">
          <a:xfrm flipV="1">
            <a:off x="2041525" y="403225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8" name="Line 14"/>
          <p:cNvSpPr>
            <a:spLocks noChangeShapeType="1"/>
          </p:cNvSpPr>
          <p:nvPr/>
        </p:nvSpPr>
        <p:spPr bwMode="auto">
          <a:xfrm>
            <a:off x="2041525" y="5099050"/>
            <a:ext cx="1752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9" name="Line 15"/>
          <p:cNvSpPr>
            <a:spLocks noChangeShapeType="1"/>
          </p:cNvSpPr>
          <p:nvPr/>
        </p:nvSpPr>
        <p:spPr bwMode="auto">
          <a:xfrm flipV="1">
            <a:off x="3794125" y="4184650"/>
            <a:ext cx="1371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20" name="Line 16"/>
          <p:cNvSpPr>
            <a:spLocks noChangeShapeType="1"/>
          </p:cNvSpPr>
          <p:nvPr/>
        </p:nvSpPr>
        <p:spPr bwMode="auto">
          <a:xfrm>
            <a:off x="3717925" y="4565650"/>
            <a:ext cx="76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21" name="Text Box 17"/>
          <p:cNvSpPr txBox="1">
            <a:spLocks noChangeArrowheads="1"/>
          </p:cNvSpPr>
          <p:nvPr/>
        </p:nvSpPr>
        <p:spPr bwMode="auto">
          <a:xfrm>
            <a:off x="501650" y="407352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51922" name="Text Box 18"/>
          <p:cNvSpPr txBox="1">
            <a:spLocks noChangeArrowheads="1"/>
          </p:cNvSpPr>
          <p:nvPr/>
        </p:nvSpPr>
        <p:spPr bwMode="auto">
          <a:xfrm>
            <a:off x="1720850" y="51403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51923" name="Text Box 19"/>
          <p:cNvSpPr txBox="1">
            <a:spLocks noChangeArrowheads="1"/>
          </p:cNvSpPr>
          <p:nvPr/>
        </p:nvSpPr>
        <p:spPr bwMode="auto">
          <a:xfrm>
            <a:off x="3946525" y="605472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51924" name="Text Box 20"/>
          <p:cNvSpPr txBox="1">
            <a:spLocks noChangeArrowheads="1"/>
          </p:cNvSpPr>
          <p:nvPr/>
        </p:nvSpPr>
        <p:spPr bwMode="auto">
          <a:xfrm>
            <a:off x="5226050" y="39973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251925" name="Text Box 21"/>
          <p:cNvSpPr txBox="1">
            <a:spLocks noChangeArrowheads="1"/>
          </p:cNvSpPr>
          <p:nvPr/>
        </p:nvSpPr>
        <p:spPr bwMode="auto">
          <a:xfrm>
            <a:off x="2635250" y="346392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251926" name="Text Box 22"/>
          <p:cNvSpPr txBox="1">
            <a:spLocks noChangeArrowheads="1"/>
          </p:cNvSpPr>
          <p:nvPr/>
        </p:nvSpPr>
        <p:spPr bwMode="auto">
          <a:xfrm>
            <a:off x="3854450" y="4149725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f</a:t>
            </a:r>
          </a:p>
        </p:txBody>
      </p:sp>
      <p:sp>
        <p:nvSpPr>
          <p:cNvPr id="251927" name="Oval 23"/>
          <p:cNvSpPr>
            <a:spLocks noChangeArrowheads="1"/>
          </p:cNvSpPr>
          <p:nvPr/>
        </p:nvSpPr>
        <p:spPr bwMode="auto">
          <a:xfrm rot="-1316754">
            <a:off x="212725" y="3727450"/>
            <a:ext cx="3276600" cy="1676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28" name="Text Box 24"/>
          <p:cNvSpPr txBox="1">
            <a:spLocks noChangeArrowheads="1"/>
          </p:cNvSpPr>
          <p:nvPr/>
        </p:nvSpPr>
        <p:spPr bwMode="auto">
          <a:xfrm>
            <a:off x="1263650" y="3768725"/>
            <a:ext cx="101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b="0">
                <a:solidFill>
                  <a:srgbClr val="0000FF"/>
                </a:solidFill>
                <a:latin typeface="Times New Roman" pitchFamily="18" charset="0"/>
              </a:rPr>
              <a:t>FL=15</a:t>
            </a:r>
          </a:p>
        </p:txBody>
      </p:sp>
      <p:grpSp>
        <p:nvGrpSpPr>
          <p:cNvPr id="251929" name="Group 25"/>
          <p:cNvGrpSpPr>
            <a:grpSpLocks/>
          </p:cNvGrpSpPr>
          <p:nvPr/>
        </p:nvGrpSpPr>
        <p:grpSpPr bwMode="auto">
          <a:xfrm>
            <a:off x="60325" y="3422650"/>
            <a:ext cx="4826000" cy="2590800"/>
            <a:chOff x="288" y="1968"/>
            <a:chExt cx="3040" cy="1632"/>
          </a:xfrm>
        </p:grpSpPr>
        <p:sp>
          <p:nvSpPr>
            <p:cNvPr id="251930" name="Oval 26"/>
            <p:cNvSpPr>
              <a:spLocks noChangeArrowheads="1"/>
            </p:cNvSpPr>
            <p:nvPr/>
          </p:nvSpPr>
          <p:spPr bwMode="auto">
            <a:xfrm>
              <a:off x="288" y="2016"/>
              <a:ext cx="2784" cy="1584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31" name="Text Box 27"/>
            <p:cNvSpPr txBox="1">
              <a:spLocks noChangeArrowheads="1"/>
            </p:cNvSpPr>
            <p:nvPr/>
          </p:nvSpPr>
          <p:spPr bwMode="auto">
            <a:xfrm>
              <a:off x="2688" y="1968"/>
              <a:ext cx="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solidFill>
                    <a:schemeClr val="accent1"/>
                  </a:solidFill>
                  <a:latin typeface="Times New Roman" pitchFamily="18" charset="0"/>
                </a:rPr>
                <a:t>FL=21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5393158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27" grpId="0" animBg="1"/>
      <p:bldP spid="25192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IDA* Analysis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en-US"/>
              <a:t>Complete &amp; Optimal (ala A*)</a:t>
            </a:r>
          </a:p>
          <a:p>
            <a:pPr marL="342900" indent="-342900"/>
            <a:r>
              <a:rPr lang="en-US"/>
              <a:t>Space usage </a:t>
            </a:r>
            <a:r>
              <a:rPr lang="en-US">
                <a:sym typeface="Symbol" pitchFamily="18" charset="2"/>
              </a:rPr>
              <a:t></a:t>
            </a:r>
            <a:r>
              <a:rPr lang="en-US"/>
              <a:t> depth of solution</a:t>
            </a:r>
          </a:p>
          <a:p>
            <a:pPr marL="342900" indent="-342900"/>
            <a:r>
              <a:rPr lang="en-US"/>
              <a:t>Each iteration is DFS - no priority queue!</a:t>
            </a:r>
          </a:p>
          <a:p>
            <a:pPr marL="342900" indent="-342900"/>
            <a:r>
              <a:rPr lang="en-US"/>
              <a:t># nodes expanded relative to A*</a:t>
            </a:r>
          </a:p>
          <a:p>
            <a:pPr marL="742950" lvl="1" indent="-285750"/>
            <a:r>
              <a:rPr lang="en-US"/>
              <a:t>Depends on # unique values of heuristic function</a:t>
            </a:r>
          </a:p>
          <a:p>
            <a:pPr marL="742950" lvl="1" indent="-285750"/>
            <a:r>
              <a:rPr lang="en-US"/>
              <a:t>In 8 puzzle: few values </a:t>
            </a:r>
            <a:r>
              <a:rPr lang="en-US">
                <a:sym typeface="Symbol" pitchFamily="18" charset="2"/>
              </a:rPr>
              <a:t> close to # A* expands</a:t>
            </a:r>
          </a:p>
          <a:p>
            <a:pPr marL="742950" lvl="1" indent="-285750"/>
            <a:r>
              <a:rPr lang="en-US">
                <a:sym typeface="Symbol" pitchFamily="18" charset="2"/>
              </a:rPr>
              <a:t>In traveling salesman: each f value is unique</a:t>
            </a:r>
          </a:p>
          <a:p>
            <a:pPr marL="1143000" lvl="2">
              <a:buFontTx/>
              <a:buNone/>
            </a:pPr>
            <a:r>
              <a:rPr lang="en-US">
                <a:sym typeface="Symbol" pitchFamily="18" charset="2"/>
              </a:rPr>
              <a:t> 1+2+…+n  = O(n</a:t>
            </a:r>
            <a:r>
              <a:rPr lang="en-US" baseline="30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)    where n=nodes A* expands</a:t>
            </a:r>
          </a:p>
          <a:p>
            <a:pPr marL="1143000" lvl="2">
              <a:buFontTx/>
              <a:buNone/>
            </a:pPr>
            <a:r>
              <a:rPr lang="en-US">
                <a:sym typeface="Symbol" pitchFamily="18" charset="2"/>
              </a:rPr>
              <a:t>if n is too big for main memory, n</a:t>
            </a:r>
            <a:r>
              <a:rPr lang="en-US" baseline="30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is too long to wait!</a:t>
            </a:r>
            <a:r>
              <a:rPr lang="en-US"/>
              <a:t> </a:t>
            </a:r>
          </a:p>
          <a:p>
            <a:pPr marL="342900" indent="-342900"/>
            <a:r>
              <a:rPr lang="en-US">
                <a:solidFill>
                  <a:schemeClr val="accent2"/>
                </a:solidFill>
              </a:rPr>
              <a:t>Generates duplicate nodes in cyclic graphs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276A7C0C-DF98-491C-B5CF-8B8322A62591}" type="slidenum">
              <a:rPr lang="en-US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33410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Forgetfulness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A* used exponential memory</a:t>
            </a:r>
          </a:p>
          <a:p>
            <a:r>
              <a:rPr lang="en-US"/>
              <a:t>How much does IDA* use?</a:t>
            </a:r>
          </a:p>
          <a:p>
            <a:pPr lvl="1"/>
            <a:r>
              <a:rPr lang="en-US"/>
              <a:t>During a run?</a:t>
            </a:r>
          </a:p>
          <a:p>
            <a:pPr lvl="1"/>
            <a:r>
              <a:rPr lang="en-US"/>
              <a:t>In between runs?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719E450F-133F-4201-AE04-1F45B855EC29}" type="slidenum">
              <a:rPr lang="en-US"/>
              <a:pPr/>
              <a:t>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Daniel S. Weld</a:t>
            </a:r>
          </a:p>
        </p:txBody>
      </p:sp>
    </p:spTree>
    <p:extLst>
      <p:ext uri="{BB962C8B-B14F-4D97-AF65-F5344CB8AC3E}">
        <p14:creationId xmlns:p14="http://schemas.microsoft.com/office/powerpoint/2010/main" xmlns="" val="3952645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SMA*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 all available memory</a:t>
            </a:r>
          </a:p>
          <a:p>
            <a:r>
              <a:rPr lang="en-US"/>
              <a:t>Start like A*</a:t>
            </a:r>
          </a:p>
          <a:p>
            <a:r>
              <a:rPr lang="en-US"/>
              <a:t>When memory is full…</a:t>
            </a:r>
          </a:p>
          <a:p>
            <a:pPr lvl="1"/>
            <a:r>
              <a:rPr lang="en-US"/>
              <a:t>Erase node with highest f-value</a:t>
            </a:r>
          </a:p>
          <a:p>
            <a:pPr lvl="1"/>
            <a:r>
              <a:rPr lang="en-US"/>
              <a:t>First, backup parent with this f-value</a:t>
            </a:r>
          </a:p>
          <a:p>
            <a:pPr lvl="1"/>
            <a:r>
              <a:rPr lang="en-US"/>
              <a:t>So… parent knows cost-bound on best child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24D14318-E6FF-4DDF-A11C-CFFBF30A5621}" type="slidenum">
              <a:rPr lang="en-US"/>
              <a:pPr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Daniel S. Weld</a:t>
            </a:r>
          </a:p>
        </p:txBody>
      </p:sp>
    </p:spTree>
    <p:extLst>
      <p:ext uri="{BB962C8B-B14F-4D97-AF65-F5344CB8AC3E}">
        <p14:creationId xmlns:p14="http://schemas.microsoft.com/office/powerpoint/2010/main" xmlns="" val="34211985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0033CC"/>
                </a:solidFill>
              </a:rPr>
              <a:t>General Tree Search Paradigm</a:t>
            </a:r>
            <a:endParaRPr lang="en-US" sz="3200" smtClean="0">
              <a:solidFill>
                <a:srgbClr val="0033CC"/>
              </a:solidFill>
            </a:endParaRP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ED5B9CD2-4219-4D88-85C9-AB03AA64E4DB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2000" y="1371600"/>
            <a:ext cx="7137400" cy="3416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function tree-search(root-node)</a:t>
            </a:r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   fringe  </a:t>
            </a:r>
            <a:r>
              <a:rPr lang="en-US">
                <a:solidFill>
                  <a:srgbClr val="0033CC"/>
                </a:solidFill>
                <a:sym typeface="Wingdings" pitchFamily="2" charset="2"/>
              </a:rPr>
              <a:t>successors</a:t>
            </a:r>
            <a:r>
              <a:rPr lang="en-US">
                <a:sym typeface="Wingdings" pitchFamily="2" charset="2"/>
              </a:rPr>
              <a:t>(root-node)</a:t>
            </a:r>
          </a:p>
          <a:p>
            <a:r>
              <a:rPr lang="en-US">
                <a:sym typeface="Wingdings" pitchFamily="2" charset="2"/>
              </a:rPr>
              <a:t>   while ( </a:t>
            </a:r>
            <a:r>
              <a:rPr lang="en-US">
                <a:solidFill>
                  <a:srgbClr val="0033CC"/>
                </a:solidFill>
                <a:sym typeface="Wingdings" pitchFamily="2" charset="2"/>
              </a:rPr>
              <a:t>notempty</a:t>
            </a:r>
            <a:r>
              <a:rPr lang="en-US">
                <a:sym typeface="Wingdings" pitchFamily="2" charset="2"/>
              </a:rPr>
              <a:t>(fringe) )</a:t>
            </a:r>
          </a:p>
          <a:p>
            <a:r>
              <a:rPr lang="en-US">
                <a:sym typeface="Wingdings" pitchFamily="2" charset="2"/>
              </a:rPr>
              <a:t>          {node  </a:t>
            </a:r>
            <a:r>
              <a:rPr lang="en-US">
                <a:solidFill>
                  <a:srgbClr val="0033CC"/>
                </a:solidFill>
                <a:sym typeface="Wingdings" pitchFamily="2" charset="2"/>
              </a:rPr>
              <a:t>remove-first</a:t>
            </a:r>
            <a:r>
              <a:rPr lang="en-US">
                <a:sym typeface="Wingdings" pitchFamily="2" charset="2"/>
              </a:rPr>
              <a:t>(fringe)</a:t>
            </a:r>
          </a:p>
          <a:p>
            <a:r>
              <a:rPr lang="en-US">
                <a:sym typeface="Wingdings" pitchFamily="2" charset="2"/>
              </a:rPr>
              <a:t>	state  </a:t>
            </a:r>
            <a:r>
              <a:rPr lang="en-US">
                <a:solidFill>
                  <a:srgbClr val="0033CC"/>
                </a:solidFill>
                <a:sym typeface="Wingdings" pitchFamily="2" charset="2"/>
              </a:rPr>
              <a:t>state</a:t>
            </a:r>
            <a:r>
              <a:rPr lang="en-US">
                <a:sym typeface="Wingdings" pitchFamily="2" charset="2"/>
              </a:rPr>
              <a:t>(node)</a:t>
            </a:r>
          </a:p>
          <a:p>
            <a:r>
              <a:rPr lang="en-US">
                <a:sym typeface="Wingdings" pitchFamily="2" charset="2"/>
              </a:rPr>
              <a:t>	if </a:t>
            </a:r>
            <a:r>
              <a:rPr lang="en-US">
                <a:solidFill>
                  <a:srgbClr val="0033CC"/>
                </a:solidFill>
                <a:sym typeface="Wingdings" pitchFamily="2" charset="2"/>
              </a:rPr>
              <a:t>goal-test</a:t>
            </a:r>
            <a:r>
              <a:rPr lang="en-US">
                <a:sym typeface="Wingdings" pitchFamily="2" charset="2"/>
              </a:rPr>
              <a:t>(state) return </a:t>
            </a:r>
            <a:r>
              <a:rPr lang="en-US">
                <a:solidFill>
                  <a:srgbClr val="0033CC"/>
                </a:solidFill>
                <a:sym typeface="Wingdings" pitchFamily="2" charset="2"/>
              </a:rPr>
              <a:t>solution</a:t>
            </a:r>
            <a:r>
              <a:rPr lang="en-US">
                <a:sym typeface="Wingdings" pitchFamily="2" charset="2"/>
              </a:rPr>
              <a:t>(node)</a:t>
            </a:r>
          </a:p>
          <a:p>
            <a:r>
              <a:rPr lang="en-US">
                <a:sym typeface="Wingdings" pitchFamily="2" charset="2"/>
              </a:rPr>
              <a:t>	fringe  </a:t>
            </a:r>
            <a:r>
              <a:rPr lang="en-US">
                <a:solidFill>
                  <a:srgbClr val="0033CC"/>
                </a:solidFill>
                <a:sym typeface="Wingdings" pitchFamily="2" charset="2"/>
              </a:rPr>
              <a:t>insert-all</a:t>
            </a:r>
            <a:r>
              <a:rPr lang="en-US">
                <a:sym typeface="Wingdings" pitchFamily="2" charset="2"/>
              </a:rPr>
              <a:t>(</a:t>
            </a:r>
            <a:r>
              <a:rPr lang="en-US">
                <a:solidFill>
                  <a:srgbClr val="0033CC"/>
                </a:solidFill>
                <a:sym typeface="Wingdings" pitchFamily="2" charset="2"/>
              </a:rPr>
              <a:t>successors</a:t>
            </a:r>
            <a:r>
              <a:rPr lang="en-US">
                <a:sym typeface="Wingdings" pitchFamily="2" charset="2"/>
              </a:rPr>
              <a:t>(node),fringe) }</a:t>
            </a:r>
          </a:p>
          <a:p>
            <a:r>
              <a:rPr lang="en-US">
                <a:sym typeface="Wingdings" pitchFamily="2" charset="2"/>
              </a:rPr>
              <a:t>   return failure</a:t>
            </a:r>
          </a:p>
          <a:p>
            <a:r>
              <a:rPr lang="en-US">
                <a:sym typeface="Wingdings" pitchFamily="2" charset="2"/>
              </a:rPr>
              <a:t>end tree-search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Alternative Approach to </a:t>
            </a:r>
            <a:br>
              <a:rPr lang="en-US" sz="3600"/>
            </a:br>
            <a:r>
              <a:rPr lang="en-US" sz="3600"/>
              <a:t>Finite Memory…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Optimality is nice to have, but…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7F280F15-1482-414A-9CE7-1874F8BF5F1D}" type="slidenum">
              <a:rPr lang="en-US"/>
              <a:pPr/>
              <a:t>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Daniel S. Weld</a:t>
            </a:r>
          </a:p>
        </p:txBody>
      </p:sp>
    </p:spTree>
    <p:extLst>
      <p:ext uri="{BB962C8B-B14F-4D97-AF65-F5344CB8AC3E}">
        <p14:creationId xmlns:p14="http://schemas.microsoft.com/office/powerpoint/2010/main" xmlns="" val="4040869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Depth-First Branch &amp; Bound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Single DF search </a:t>
            </a:r>
          </a:p>
          <a:p>
            <a:pPr lvl="1"/>
            <a:r>
              <a:rPr lang="en-US">
                <a:sym typeface="Wingdings" pitchFamily="2" charset="2"/>
              </a:rPr>
              <a:t> uses linear space</a:t>
            </a:r>
          </a:p>
          <a:p>
            <a:r>
              <a:rPr lang="en-US">
                <a:sym typeface="Wingdings" pitchFamily="2" charset="2"/>
              </a:rPr>
              <a:t>Keep track of best solution so far</a:t>
            </a:r>
          </a:p>
          <a:p>
            <a:r>
              <a:rPr lang="en-US">
                <a:sym typeface="Wingdings" pitchFamily="2" charset="2"/>
              </a:rPr>
              <a:t>If f(n) = g(n)+h(n) </a:t>
            </a:r>
            <a:r>
              <a:rPr lang="en-US" b="0">
                <a:sym typeface="Symbol" pitchFamily="18" charset="2"/>
              </a:rPr>
              <a:t></a:t>
            </a:r>
            <a:r>
              <a:rPr lang="en-US">
                <a:sym typeface="Symbol" pitchFamily="18" charset="2"/>
              </a:rPr>
              <a:t> </a:t>
            </a:r>
            <a:r>
              <a:rPr lang="en-US">
                <a:sym typeface="Wingdings" pitchFamily="2" charset="2"/>
              </a:rPr>
              <a:t>cost(best-soln)</a:t>
            </a:r>
          </a:p>
          <a:p>
            <a:pPr lvl="1"/>
            <a:r>
              <a:rPr lang="en-US">
                <a:sym typeface="Wingdings" pitchFamily="2" charset="2"/>
              </a:rPr>
              <a:t>Then prune n</a:t>
            </a:r>
          </a:p>
          <a:p>
            <a:endParaRPr lang="en-US">
              <a:sym typeface="Wingdings" pitchFamily="2" charset="2"/>
            </a:endParaRPr>
          </a:p>
          <a:p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Requires</a:t>
            </a:r>
          </a:p>
          <a:p>
            <a:pPr lvl="1"/>
            <a:r>
              <a:rPr lang="en-US"/>
              <a:t>Finite search tree, or</a:t>
            </a:r>
          </a:p>
          <a:p>
            <a:pPr lvl="1"/>
            <a:r>
              <a:rPr lang="en-US"/>
              <a:t>Good upper bound on solution cost</a:t>
            </a:r>
          </a:p>
          <a:p>
            <a:r>
              <a:rPr lang="en-US"/>
              <a:t>Generates duplicate nodes in cyclic graphs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60B16FCB-76D4-46B7-AB27-008A5B524FC6}" type="slidenum">
              <a:rPr lang="en-US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314372" name="Rectangle 4"/>
          <p:cNvSpPr>
            <a:spLocks noChangeArrowheads="1"/>
          </p:cNvSpPr>
          <p:nvPr/>
        </p:nvSpPr>
        <p:spPr bwMode="auto">
          <a:xfrm>
            <a:off x="5608638" y="6500813"/>
            <a:ext cx="4300537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25425" indent="-225425" algn="l" eaLnBrk="0" hangingPunct="0">
              <a:lnSpc>
                <a:spcPct val="140000"/>
              </a:lnSpc>
              <a:spcBef>
                <a:spcPct val="30000"/>
              </a:spcBef>
            </a:pPr>
            <a:r>
              <a:rPr lang="en-US" sz="900">
                <a:solidFill>
                  <a:schemeClr val="tx1"/>
                </a:solidFill>
                <a:latin typeface="Comic Sans MS" pitchFamily="66" charset="0"/>
              </a:rPr>
              <a:t>Adapted from Richard Korf presentation</a:t>
            </a:r>
          </a:p>
        </p:txBody>
      </p:sp>
      <p:sp>
        <p:nvSpPr>
          <p:cNvPr id="314373" name="Text Box 5"/>
          <p:cNvSpPr txBox="1">
            <a:spLocks noChangeArrowheads="1"/>
          </p:cNvSpPr>
          <p:nvPr/>
        </p:nvSpPr>
        <p:spPr bwMode="auto">
          <a:xfrm rot="458065">
            <a:off x="3935413" y="3216275"/>
            <a:ext cx="4560887" cy="161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800">
                <a:solidFill>
                  <a:srgbClr val="9900CC"/>
                </a:solidFill>
                <a:latin typeface="Comic Sans MS" pitchFamily="66" charset="0"/>
              </a:rPr>
              <a:t>Tradeoff:</a:t>
            </a:r>
          </a:p>
          <a:p>
            <a:pPr algn="l"/>
            <a:r>
              <a:rPr lang="en-US">
                <a:solidFill>
                  <a:srgbClr val="9900CC"/>
                </a:solidFill>
                <a:latin typeface="Comic Sans MS" pitchFamily="66" charset="0"/>
              </a:rPr>
              <a:t>Prune space, but…</a:t>
            </a:r>
          </a:p>
          <a:p>
            <a:pPr algn="l"/>
            <a:r>
              <a:rPr lang="en-US">
                <a:solidFill>
                  <a:srgbClr val="9900CC"/>
                </a:solidFill>
                <a:latin typeface="Comic Sans MS" pitchFamily="66" charset="0"/>
              </a:rPr>
              <a:t>Must apply test to each node</a:t>
            </a:r>
          </a:p>
        </p:txBody>
      </p:sp>
    </p:spTree>
    <p:extLst>
      <p:ext uri="{BB962C8B-B14F-4D97-AF65-F5344CB8AC3E}">
        <p14:creationId xmlns:p14="http://schemas.microsoft.com/office/powerpoint/2010/main" xmlns="" val="19426956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Beam Search</a:t>
            </a:r>
          </a:p>
        </p:txBody>
      </p:sp>
      <p:sp>
        <p:nvSpPr>
          <p:cNvPr id="31642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Idea</a:t>
            </a:r>
          </a:p>
          <a:p>
            <a:pPr lvl="1"/>
            <a:r>
              <a:rPr lang="en-US"/>
              <a:t>Best first but only keep N best items on priority queue</a:t>
            </a:r>
          </a:p>
          <a:p>
            <a:r>
              <a:rPr lang="en-US"/>
              <a:t>Evaluation</a:t>
            </a:r>
          </a:p>
          <a:p>
            <a:pPr lvl="1"/>
            <a:r>
              <a:rPr lang="en-US"/>
              <a:t>Complete?</a:t>
            </a:r>
          </a:p>
          <a:p>
            <a:pPr lvl="2"/>
            <a:endParaRPr lang="en-US"/>
          </a:p>
          <a:p>
            <a:pPr lvl="1"/>
            <a:r>
              <a:rPr lang="en-US"/>
              <a:t>Time Complexity?</a:t>
            </a:r>
          </a:p>
          <a:p>
            <a:pPr lvl="1"/>
            <a:endParaRPr lang="en-US"/>
          </a:p>
          <a:p>
            <a:pPr lvl="1"/>
            <a:r>
              <a:rPr lang="en-US"/>
              <a:t>Space Complexity?</a:t>
            </a:r>
          </a:p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6B7210D8-1245-4201-A7E2-4D29702BA353}" type="slidenum">
              <a:rPr lang="en-US"/>
              <a:pPr/>
              <a:t>32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316418" name="Text Box 2"/>
          <p:cNvSpPr txBox="1">
            <a:spLocks noChangeArrowheads="1"/>
          </p:cNvSpPr>
          <p:nvPr/>
        </p:nvSpPr>
        <p:spPr bwMode="auto">
          <a:xfrm>
            <a:off x="1111250" y="366395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No</a:t>
            </a:r>
            <a:endParaRPr lang="en-US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16419" name="Text Box 3"/>
          <p:cNvSpPr txBox="1">
            <a:spLocks noChangeArrowheads="1"/>
          </p:cNvSpPr>
          <p:nvPr/>
        </p:nvSpPr>
        <p:spPr bwMode="auto">
          <a:xfrm>
            <a:off x="1127125" y="4689475"/>
            <a:ext cx="1141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O(b^d)</a:t>
            </a:r>
            <a:endParaRPr lang="en-US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16420" name="Text Box 4"/>
          <p:cNvSpPr txBox="1">
            <a:spLocks noChangeArrowheads="1"/>
          </p:cNvSpPr>
          <p:nvPr/>
        </p:nvSpPr>
        <p:spPr bwMode="auto">
          <a:xfrm>
            <a:off x="1143000" y="5715000"/>
            <a:ext cx="1339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O(b + N)</a:t>
            </a:r>
            <a:endParaRPr lang="en-US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16421" name="Rectangle 5"/>
          <p:cNvSpPr>
            <a:spLocks noChangeArrowheads="1"/>
          </p:cNvSpPr>
          <p:nvPr/>
        </p:nvSpPr>
        <p:spPr bwMode="auto">
          <a:xfrm>
            <a:off x="0" y="3200400"/>
            <a:ext cx="4114800" cy="3200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6965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Hill Climbing</a:t>
            </a:r>
          </a:p>
        </p:txBody>
      </p:sp>
      <p:graphicFrame>
        <p:nvGraphicFramePr>
          <p:cNvPr id="318471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2757488" y="2290763"/>
          <a:ext cx="3552825" cy="3419475"/>
        </p:xfrm>
        <a:graphic>
          <a:graphicData uri="http://schemas.openxmlformats.org/presentationml/2006/ole">
            <p:oleObj spid="_x0000_s10251" name="Bitmap Image" r:id="rId4" imgW="3552381" imgH="3419952" progId="PBrush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BBB2A-DA5E-4A99-AA37-7B18835C1109}" type="slidenum">
              <a:rPr lang="en-US"/>
              <a:pPr/>
              <a:t>33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294967295"/>
          </p:nvPr>
        </p:nvSpPr>
        <p:spPr>
          <a:xfrm>
            <a:off x="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865188"/>
            <a:ext cx="6513513" cy="4114800"/>
          </a:xfrm>
        </p:spPr>
        <p:txBody>
          <a:bodyPr/>
          <a:lstStyle/>
          <a:p>
            <a:pPr marL="0" indent="0"/>
            <a:r>
              <a:rPr lang="en-US"/>
              <a:t>Idea</a:t>
            </a:r>
          </a:p>
          <a:p>
            <a:pPr lvl="1"/>
            <a:r>
              <a:rPr lang="en-US" sz="2400"/>
              <a:t>Always choose best child; no backtracking</a:t>
            </a:r>
          </a:p>
          <a:p>
            <a:pPr lvl="1"/>
            <a:r>
              <a:rPr lang="en-US" sz="2400"/>
              <a:t>Beam search with |queue| = 1</a:t>
            </a:r>
          </a:p>
          <a:p>
            <a:pPr marL="0" indent="0"/>
            <a:r>
              <a:rPr lang="en-US"/>
              <a:t>Problems?</a:t>
            </a:r>
          </a:p>
        </p:txBody>
      </p:sp>
      <p:sp>
        <p:nvSpPr>
          <p:cNvPr id="318468" name="Rectangle 4"/>
          <p:cNvSpPr>
            <a:spLocks noChangeArrowheads="1"/>
          </p:cNvSpPr>
          <p:nvPr/>
        </p:nvSpPr>
        <p:spPr bwMode="auto">
          <a:xfrm>
            <a:off x="-36513" y="3094038"/>
            <a:ext cx="3957638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17575" lvl="1" indent="-228600" algn="l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2800">
                <a:solidFill>
                  <a:schemeClr val="tx1"/>
                </a:solidFill>
                <a:latin typeface="Comic Sans MS" pitchFamily="66" charset="0"/>
              </a:rPr>
              <a:t>Local maxima</a:t>
            </a:r>
          </a:p>
          <a:p>
            <a:pPr marL="1260475" lvl="2" indent="-228600" algn="l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endParaRPr lang="en-US" sz="2000">
              <a:solidFill>
                <a:schemeClr val="tx1"/>
              </a:solidFill>
              <a:latin typeface="Comic Sans MS" pitchFamily="66" charset="0"/>
            </a:endParaRPr>
          </a:p>
          <a:p>
            <a:pPr marL="1260475" lvl="2" indent="-228600" algn="l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endParaRPr lang="en-US" sz="2000">
              <a:solidFill>
                <a:schemeClr val="tx1"/>
              </a:solidFill>
              <a:latin typeface="Comic Sans MS" pitchFamily="66" charset="0"/>
            </a:endParaRPr>
          </a:p>
          <a:p>
            <a:pPr marL="917575" lvl="1" indent="-228600" algn="l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2800">
                <a:solidFill>
                  <a:schemeClr val="tx1"/>
                </a:solidFill>
                <a:latin typeface="Comic Sans MS" pitchFamily="66" charset="0"/>
              </a:rPr>
              <a:t>Plateaus</a:t>
            </a:r>
          </a:p>
          <a:p>
            <a:pPr marL="917575" lvl="1" indent="-228600" algn="l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endParaRPr lang="en-US" sz="2800">
              <a:solidFill>
                <a:schemeClr val="tx1"/>
              </a:solidFill>
              <a:latin typeface="Comic Sans MS" pitchFamily="66" charset="0"/>
            </a:endParaRPr>
          </a:p>
          <a:p>
            <a:pPr marL="917575" lvl="1" indent="-228600" algn="l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2800">
                <a:solidFill>
                  <a:schemeClr val="tx1"/>
                </a:solidFill>
                <a:latin typeface="Comic Sans MS" pitchFamily="66" charset="0"/>
              </a:rPr>
              <a:t>Diagonal ridges </a:t>
            </a:r>
          </a:p>
          <a:p>
            <a:pPr marL="1260475" lvl="2" indent="-228600" algn="l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endParaRPr lang="en-US" sz="2000">
              <a:solidFill>
                <a:schemeClr val="tx1"/>
              </a:solidFill>
              <a:latin typeface="Comic Sans MS" pitchFamily="66" charset="0"/>
            </a:endParaRPr>
          </a:p>
          <a:p>
            <a:pPr marL="225425" indent="-225425" algn="l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endParaRPr lang="en-US" sz="2800">
              <a:latin typeface="Comic Sans MS" pitchFamily="66" charset="0"/>
            </a:endParaRPr>
          </a:p>
        </p:txBody>
      </p:sp>
      <p:sp>
        <p:nvSpPr>
          <p:cNvPr id="318469" name="Freeform 5"/>
          <p:cNvSpPr>
            <a:spLocks/>
          </p:cNvSpPr>
          <p:nvPr/>
        </p:nvSpPr>
        <p:spPr bwMode="auto">
          <a:xfrm>
            <a:off x="5072063" y="2303463"/>
            <a:ext cx="3355975" cy="1047750"/>
          </a:xfrm>
          <a:custGeom>
            <a:avLst/>
            <a:gdLst>
              <a:gd name="T0" fmla="*/ 0 w 2114"/>
              <a:gd name="T1" fmla="*/ 649 h 660"/>
              <a:gd name="T2" fmla="*/ 129 w 2114"/>
              <a:gd name="T3" fmla="*/ 649 h 660"/>
              <a:gd name="T4" fmla="*/ 166 w 2114"/>
              <a:gd name="T5" fmla="*/ 637 h 660"/>
              <a:gd name="T6" fmla="*/ 251 w 2114"/>
              <a:gd name="T7" fmla="*/ 557 h 660"/>
              <a:gd name="T8" fmla="*/ 307 w 2114"/>
              <a:gd name="T9" fmla="*/ 471 h 660"/>
              <a:gd name="T10" fmla="*/ 368 w 2114"/>
              <a:gd name="T11" fmla="*/ 398 h 660"/>
              <a:gd name="T12" fmla="*/ 411 w 2114"/>
              <a:gd name="T13" fmla="*/ 502 h 660"/>
              <a:gd name="T14" fmla="*/ 460 w 2114"/>
              <a:gd name="T15" fmla="*/ 533 h 660"/>
              <a:gd name="T16" fmla="*/ 546 w 2114"/>
              <a:gd name="T17" fmla="*/ 490 h 660"/>
              <a:gd name="T18" fmla="*/ 619 w 2114"/>
              <a:gd name="T19" fmla="*/ 361 h 660"/>
              <a:gd name="T20" fmla="*/ 650 w 2114"/>
              <a:gd name="T21" fmla="*/ 367 h 660"/>
              <a:gd name="T22" fmla="*/ 662 w 2114"/>
              <a:gd name="T23" fmla="*/ 410 h 660"/>
              <a:gd name="T24" fmla="*/ 699 w 2114"/>
              <a:gd name="T25" fmla="*/ 478 h 660"/>
              <a:gd name="T26" fmla="*/ 748 w 2114"/>
              <a:gd name="T27" fmla="*/ 527 h 660"/>
              <a:gd name="T28" fmla="*/ 772 w 2114"/>
              <a:gd name="T29" fmla="*/ 496 h 660"/>
              <a:gd name="T30" fmla="*/ 778 w 2114"/>
              <a:gd name="T31" fmla="*/ 478 h 660"/>
              <a:gd name="T32" fmla="*/ 791 w 2114"/>
              <a:gd name="T33" fmla="*/ 465 h 660"/>
              <a:gd name="T34" fmla="*/ 797 w 2114"/>
              <a:gd name="T35" fmla="*/ 447 h 660"/>
              <a:gd name="T36" fmla="*/ 809 w 2114"/>
              <a:gd name="T37" fmla="*/ 429 h 660"/>
              <a:gd name="T38" fmla="*/ 827 w 2114"/>
              <a:gd name="T39" fmla="*/ 373 h 660"/>
              <a:gd name="T40" fmla="*/ 846 w 2114"/>
              <a:gd name="T41" fmla="*/ 318 h 660"/>
              <a:gd name="T42" fmla="*/ 852 w 2114"/>
              <a:gd name="T43" fmla="*/ 263 h 660"/>
              <a:gd name="T44" fmla="*/ 858 w 2114"/>
              <a:gd name="T45" fmla="*/ 165 h 660"/>
              <a:gd name="T46" fmla="*/ 932 w 2114"/>
              <a:gd name="T47" fmla="*/ 0 h 660"/>
              <a:gd name="T48" fmla="*/ 944 w 2114"/>
              <a:gd name="T49" fmla="*/ 36 h 660"/>
              <a:gd name="T50" fmla="*/ 950 w 2114"/>
              <a:gd name="T51" fmla="*/ 55 h 660"/>
              <a:gd name="T52" fmla="*/ 956 w 2114"/>
              <a:gd name="T53" fmla="*/ 73 h 660"/>
              <a:gd name="T54" fmla="*/ 999 w 2114"/>
              <a:gd name="T55" fmla="*/ 220 h 660"/>
              <a:gd name="T56" fmla="*/ 1048 w 2114"/>
              <a:gd name="T57" fmla="*/ 490 h 660"/>
              <a:gd name="T58" fmla="*/ 1097 w 2114"/>
              <a:gd name="T59" fmla="*/ 600 h 660"/>
              <a:gd name="T60" fmla="*/ 1122 w 2114"/>
              <a:gd name="T61" fmla="*/ 569 h 660"/>
              <a:gd name="T62" fmla="*/ 1128 w 2114"/>
              <a:gd name="T63" fmla="*/ 551 h 660"/>
              <a:gd name="T64" fmla="*/ 1140 w 2114"/>
              <a:gd name="T65" fmla="*/ 533 h 660"/>
              <a:gd name="T66" fmla="*/ 1177 w 2114"/>
              <a:gd name="T67" fmla="*/ 441 h 660"/>
              <a:gd name="T68" fmla="*/ 1213 w 2114"/>
              <a:gd name="T69" fmla="*/ 539 h 660"/>
              <a:gd name="T70" fmla="*/ 1250 w 2114"/>
              <a:gd name="T71" fmla="*/ 588 h 660"/>
              <a:gd name="T72" fmla="*/ 1299 w 2114"/>
              <a:gd name="T73" fmla="*/ 606 h 660"/>
              <a:gd name="T74" fmla="*/ 1336 w 2114"/>
              <a:gd name="T75" fmla="*/ 557 h 660"/>
              <a:gd name="T76" fmla="*/ 1354 w 2114"/>
              <a:gd name="T77" fmla="*/ 502 h 660"/>
              <a:gd name="T78" fmla="*/ 1367 w 2114"/>
              <a:gd name="T79" fmla="*/ 459 h 660"/>
              <a:gd name="T80" fmla="*/ 1434 w 2114"/>
              <a:gd name="T81" fmla="*/ 478 h 660"/>
              <a:gd name="T82" fmla="*/ 1459 w 2114"/>
              <a:gd name="T83" fmla="*/ 514 h 660"/>
              <a:gd name="T84" fmla="*/ 1465 w 2114"/>
              <a:gd name="T85" fmla="*/ 551 h 660"/>
              <a:gd name="T86" fmla="*/ 1495 w 2114"/>
              <a:gd name="T87" fmla="*/ 625 h 660"/>
              <a:gd name="T88" fmla="*/ 1557 w 2114"/>
              <a:gd name="T89" fmla="*/ 582 h 660"/>
              <a:gd name="T90" fmla="*/ 1593 w 2114"/>
              <a:gd name="T91" fmla="*/ 527 h 660"/>
              <a:gd name="T92" fmla="*/ 1630 w 2114"/>
              <a:gd name="T93" fmla="*/ 502 h 660"/>
              <a:gd name="T94" fmla="*/ 1698 w 2114"/>
              <a:gd name="T95" fmla="*/ 539 h 660"/>
              <a:gd name="T96" fmla="*/ 1765 w 2114"/>
              <a:gd name="T97" fmla="*/ 612 h 660"/>
              <a:gd name="T98" fmla="*/ 1796 w 2114"/>
              <a:gd name="T99" fmla="*/ 606 h 660"/>
              <a:gd name="T100" fmla="*/ 1808 w 2114"/>
              <a:gd name="T101" fmla="*/ 569 h 660"/>
              <a:gd name="T102" fmla="*/ 1875 w 2114"/>
              <a:gd name="T103" fmla="*/ 422 h 660"/>
              <a:gd name="T104" fmla="*/ 1887 w 2114"/>
              <a:gd name="T105" fmla="*/ 435 h 660"/>
              <a:gd name="T106" fmla="*/ 1906 w 2114"/>
              <a:gd name="T107" fmla="*/ 441 h 660"/>
              <a:gd name="T108" fmla="*/ 1912 w 2114"/>
              <a:gd name="T109" fmla="*/ 459 h 660"/>
              <a:gd name="T110" fmla="*/ 1930 w 2114"/>
              <a:gd name="T111" fmla="*/ 471 h 660"/>
              <a:gd name="T112" fmla="*/ 1973 w 2114"/>
              <a:gd name="T113" fmla="*/ 563 h 660"/>
              <a:gd name="T114" fmla="*/ 1986 w 2114"/>
              <a:gd name="T115" fmla="*/ 600 h 660"/>
              <a:gd name="T116" fmla="*/ 2004 w 2114"/>
              <a:gd name="T117" fmla="*/ 606 h 660"/>
              <a:gd name="T118" fmla="*/ 2114 w 2114"/>
              <a:gd name="T119" fmla="*/ 637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114" h="660">
                <a:moveTo>
                  <a:pt x="0" y="649"/>
                </a:moveTo>
                <a:cubicBezTo>
                  <a:pt x="55" y="660"/>
                  <a:pt x="44" y="660"/>
                  <a:pt x="129" y="649"/>
                </a:cubicBezTo>
                <a:cubicBezTo>
                  <a:pt x="142" y="647"/>
                  <a:pt x="166" y="637"/>
                  <a:pt x="166" y="637"/>
                </a:cubicBezTo>
                <a:cubicBezTo>
                  <a:pt x="200" y="614"/>
                  <a:pt x="218" y="579"/>
                  <a:pt x="251" y="557"/>
                </a:cubicBezTo>
                <a:cubicBezTo>
                  <a:pt x="270" y="530"/>
                  <a:pt x="284" y="494"/>
                  <a:pt x="307" y="471"/>
                </a:cubicBezTo>
                <a:cubicBezTo>
                  <a:pt x="317" y="441"/>
                  <a:pt x="338" y="407"/>
                  <a:pt x="368" y="398"/>
                </a:cubicBezTo>
                <a:cubicBezTo>
                  <a:pt x="410" y="412"/>
                  <a:pt x="394" y="468"/>
                  <a:pt x="411" y="502"/>
                </a:cubicBezTo>
                <a:cubicBezTo>
                  <a:pt x="422" y="525"/>
                  <a:pt x="438" y="526"/>
                  <a:pt x="460" y="533"/>
                </a:cubicBezTo>
                <a:cubicBezTo>
                  <a:pt x="523" y="524"/>
                  <a:pt x="506" y="527"/>
                  <a:pt x="546" y="490"/>
                </a:cubicBezTo>
                <a:cubicBezTo>
                  <a:pt x="561" y="445"/>
                  <a:pt x="567" y="378"/>
                  <a:pt x="619" y="361"/>
                </a:cubicBezTo>
                <a:cubicBezTo>
                  <a:pt x="629" y="363"/>
                  <a:pt x="641" y="361"/>
                  <a:pt x="650" y="367"/>
                </a:cubicBezTo>
                <a:cubicBezTo>
                  <a:pt x="662" y="375"/>
                  <a:pt x="658" y="396"/>
                  <a:pt x="662" y="410"/>
                </a:cubicBezTo>
                <a:cubicBezTo>
                  <a:pt x="669" y="434"/>
                  <a:pt x="682" y="461"/>
                  <a:pt x="699" y="478"/>
                </a:cubicBezTo>
                <a:cubicBezTo>
                  <a:pt x="716" y="528"/>
                  <a:pt x="702" y="510"/>
                  <a:pt x="748" y="527"/>
                </a:cubicBezTo>
                <a:cubicBezTo>
                  <a:pt x="763" y="480"/>
                  <a:pt x="741" y="534"/>
                  <a:pt x="772" y="496"/>
                </a:cubicBezTo>
                <a:cubicBezTo>
                  <a:pt x="776" y="491"/>
                  <a:pt x="775" y="483"/>
                  <a:pt x="778" y="478"/>
                </a:cubicBezTo>
                <a:cubicBezTo>
                  <a:pt x="781" y="473"/>
                  <a:pt x="787" y="469"/>
                  <a:pt x="791" y="465"/>
                </a:cubicBezTo>
                <a:cubicBezTo>
                  <a:pt x="793" y="459"/>
                  <a:pt x="794" y="453"/>
                  <a:pt x="797" y="447"/>
                </a:cubicBezTo>
                <a:cubicBezTo>
                  <a:pt x="800" y="441"/>
                  <a:pt x="806" y="436"/>
                  <a:pt x="809" y="429"/>
                </a:cubicBezTo>
                <a:cubicBezTo>
                  <a:pt x="824" y="394"/>
                  <a:pt x="816" y="400"/>
                  <a:pt x="827" y="373"/>
                </a:cubicBezTo>
                <a:cubicBezTo>
                  <a:pt x="834" y="355"/>
                  <a:pt x="846" y="318"/>
                  <a:pt x="846" y="318"/>
                </a:cubicBezTo>
                <a:cubicBezTo>
                  <a:pt x="848" y="300"/>
                  <a:pt x="851" y="281"/>
                  <a:pt x="852" y="263"/>
                </a:cubicBezTo>
                <a:cubicBezTo>
                  <a:pt x="855" y="230"/>
                  <a:pt x="855" y="198"/>
                  <a:pt x="858" y="165"/>
                </a:cubicBezTo>
                <a:cubicBezTo>
                  <a:pt x="861" y="121"/>
                  <a:pt x="882" y="16"/>
                  <a:pt x="932" y="0"/>
                </a:cubicBezTo>
                <a:cubicBezTo>
                  <a:pt x="936" y="12"/>
                  <a:pt x="940" y="24"/>
                  <a:pt x="944" y="36"/>
                </a:cubicBezTo>
                <a:cubicBezTo>
                  <a:pt x="946" y="42"/>
                  <a:pt x="948" y="49"/>
                  <a:pt x="950" y="55"/>
                </a:cubicBezTo>
                <a:cubicBezTo>
                  <a:pt x="952" y="61"/>
                  <a:pt x="956" y="73"/>
                  <a:pt x="956" y="73"/>
                </a:cubicBezTo>
                <a:cubicBezTo>
                  <a:pt x="963" y="124"/>
                  <a:pt x="970" y="177"/>
                  <a:pt x="999" y="220"/>
                </a:cubicBezTo>
                <a:cubicBezTo>
                  <a:pt x="1026" y="307"/>
                  <a:pt x="1023" y="402"/>
                  <a:pt x="1048" y="490"/>
                </a:cubicBezTo>
                <a:cubicBezTo>
                  <a:pt x="1060" y="534"/>
                  <a:pt x="1057" y="573"/>
                  <a:pt x="1097" y="600"/>
                </a:cubicBezTo>
                <a:cubicBezTo>
                  <a:pt x="1104" y="589"/>
                  <a:pt x="1115" y="580"/>
                  <a:pt x="1122" y="569"/>
                </a:cubicBezTo>
                <a:cubicBezTo>
                  <a:pt x="1125" y="564"/>
                  <a:pt x="1125" y="557"/>
                  <a:pt x="1128" y="551"/>
                </a:cubicBezTo>
                <a:cubicBezTo>
                  <a:pt x="1131" y="545"/>
                  <a:pt x="1136" y="539"/>
                  <a:pt x="1140" y="533"/>
                </a:cubicBezTo>
                <a:cubicBezTo>
                  <a:pt x="1151" y="500"/>
                  <a:pt x="1157" y="469"/>
                  <a:pt x="1177" y="441"/>
                </a:cubicBezTo>
                <a:cubicBezTo>
                  <a:pt x="1223" y="456"/>
                  <a:pt x="1207" y="491"/>
                  <a:pt x="1213" y="539"/>
                </a:cubicBezTo>
                <a:cubicBezTo>
                  <a:pt x="1217" y="566"/>
                  <a:pt x="1229" y="574"/>
                  <a:pt x="1250" y="588"/>
                </a:cubicBezTo>
                <a:cubicBezTo>
                  <a:pt x="1265" y="611"/>
                  <a:pt x="1273" y="615"/>
                  <a:pt x="1299" y="606"/>
                </a:cubicBezTo>
                <a:cubicBezTo>
                  <a:pt x="1313" y="585"/>
                  <a:pt x="1315" y="571"/>
                  <a:pt x="1336" y="557"/>
                </a:cubicBezTo>
                <a:cubicBezTo>
                  <a:pt x="1342" y="539"/>
                  <a:pt x="1348" y="520"/>
                  <a:pt x="1354" y="502"/>
                </a:cubicBezTo>
                <a:cubicBezTo>
                  <a:pt x="1358" y="488"/>
                  <a:pt x="1367" y="459"/>
                  <a:pt x="1367" y="459"/>
                </a:cubicBezTo>
                <a:cubicBezTo>
                  <a:pt x="1422" y="473"/>
                  <a:pt x="1400" y="465"/>
                  <a:pt x="1434" y="478"/>
                </a:cubicBezTo>
                <a:cubicBezTo>
                  <a:pt x="1442" y="490"/>
                  <a:pt x="1451" y="502"/>
                  <a:pt x="1459" y="514"/>
                </a:cubicBezTo>
                <a:cubicBezTo>
                  <a:pt x="1466" y="524"/>
                  <a:pt x="1463" y="539"/>
                  <a:pt x="1465" y="551"/>
                </a:cubicBezTo>
                <a:cubicBezTo>
                  <a:pt x="1470" y="579"/>
                  <a:pt x="1476" y="604"/>
                  <a:pt x="1495" y="625"/>
                </a:cubicBezTo>
                <a:cubicBezTo>
                  <a:pt x="1539" y="609"/>
                  <a:pt x="1527" y="610"/>
                  <a:pt x="1557" y="582"/>
                </a:cubicBezTo>
                <a:cubicBezTo>
                  <a:pt x="1564" y="559"/>
                  <a:pt x="1574" y="542"/>
                  <a:pt x="1593" y="527"/>
                </a:cubicBezTo>
                <a:cubicBezTo>
                  <a:pt x="1605" y="518"/>
                  <a:pt x="1630" y="502"/>
                  <a:pt x="1630" y="502"/>
                </a:cubicBezTo>
                <a:cubicBezTo>
                  <a:pt x="1693" y="511"/>
                  <a:pt x="1661" y="505"/>
                  <a:pt x="1698" y="539"/>
                </a:cubicBezTo>
                <a:cubicBezTo>
                  <a:pt x="1716" y="595"/>
                  <a:pt x="1705" y="600"/>
                  <a:pt x="1765" y="612"/>
                </a:cubicBezTo>
                <a:cubicBezTo>
                  <a:pt x="1775" y="610"/>
                  <a:pt x="1789" y="613"/>
                  <a:pt x="1796" y="606"/>
                </a:cubicBezTo>
                <a:cubicBezTo>
                  <a:pt x="1805" y="597"/>
                  <a:pt x="1804" y="581"/>
                  <a:pt x="1808" y="569"/>
                </a:cubicBezTo>
                <a:cubicBezTo>
                  <a:pt x="1823" y="524"/>
                  <a:pt x="1825" y="442"/>
                  <a:pt x="1875" y="422"/>
                </a:cubicBezTo>
                <a:cubicBezTo>
                  <a:pt x="1879" y="426"/>
                  <a:pt x="1882" y="432"/>
                  <a:pt x="1887" y="435"/>
                </a:cubicBezTo>
                <a:cubicBezTo>
                  <a:pt x="1893" y="438"/>
                  <a:pt x="1901" y="436"/>
                  <a:pt x="1906" y="441"/>
                </a:cubicBezTo>
                <a:cubicBezTo>
                  <a:pt x="1911" y="445"/>
                  <a:pt x="1908" y="454"/>
                  <a:pt x="1912" y="459"/>
                </a:cubicBezTo>
                <a:cubicBezTo>
                  <a:pt x="1917" y="465"/>
                  <a:pt x="1924" y="467"/>
                  <a:pt x="1930" y="471"/>
                </a:cubicBezTo>
                <a:cubicBezTo>
                  <a:pt x="1941" y="501"/>
                  <a:pt x="1955" y="537"/>
                  <a:pt x="1973" y="563"/>
                </a:cubicBezTo>
                <a:cubicBezTo>
                  <a:pt x="1974" y="566"/>
                  <a:pt x="1983" y="598"/>
                  <a:pt x="1986" y="600"/>
                </a:cubicBezTo>
                <a:cubicBezTo>
                  <a:pt x="1991" y="604"/>
                  <a:pt x="1998" y="603"/>
                  <a:pt x="2004" y="606"/>
                </a:cubicBezTo>
                <a:cubicBezTo>
                  <a:pt x="2040" y="624"/>
                  <a:pt x="2072" y="637"/>
                  <a:pt x="2114" y="637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8470" name="Freeform 6"/>
          <p:cNvSpPr>
            <a:spLocks/>
          </p:cNvSpPr>
          <p:nvPr/>
        </p:nvSpPr>
        <p:spPr bwMode="auto">
          <a:xfrm>
            <a:off x="4611688" y="3716338"/>
            <a:ext cx="4376737" cy="949325"/>
          </a:xfrm>
          <a:custGeom>
            <a:avLst/>
            <a:gdLst>
              <a:gd name="T0" fmla="*/ 0 w 2757"/>
              <a:gd name="T1" fmla="*/ 527 h 598"/>
              <a:gd name="T2" fmla="*/ 220 w 2757"/>
              <a:gd name="T3" fmla="*/ 545 h 598"/>
              <a:gd name="T4" fmla="*/ 710 w 2757"/>
              <a:gd name="T5" fmla="*/ 508 h 598"/>
              <a:gd name="T6" fmla="*/ 1152 w 2757"/>
              <a:gd name="T7" fmla="*/ 496 h 598"/>
              <a:gd name="T8" fmla="*/ 1213 w 2757"/>
              <a:gd name="T9" fmla="*/ 288 h 598"/>
              <a:gd name="T10" fmla="*/ 1250 w 2757"/>
              <a:gd name="T11" fmla="*/ 0 h 598"/>
              <a:gd name="T12" fmla="*/ 1268 w 2757"/>
              <a:gd name="T13" fmla="*/ 12 h 598"/>
              <a:gd name="T14" fmla="*/ 1280 w 2757"/>
              <a:gd name="T15" fmla="*/ 49 h 598"/>
              <a:gd name="T16" fmla="*/ 1311 w 2757"/>
              <a:gd name="T17" fmla="*/ 465 h 598"/>
              <a:gd name="T18" fmla="*/ 1317 w 2757"/>
              <a:gd name="T19" fmla="*/ 514 h 598"/>
              <a:gd name="T20" fmla="*/ 1354 w 2757"/>
              <a:gd name="T21" fmla="*/ 502 h 598"/>
              <a:gd name="T22" fmla="*/ 1881 w 2757"/>
              <a:gd name="T23" fmla="*/ 496 h 598"/>
              <a:gd name="T24" fmla="*/ 2757 w 2757"/>
              <a:gd name="T25" fmla="*/ 514 h 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757" h="598">
                <a:moveTo>
                  <a:pt x="0" y="527"/>
                </a:moveTo>
                <a:cubicBezTo>
                  <a:pt x="73" y="535"/>
                  <a:pt x="147" y="536"/>
                  <a:pt x="220" y="545"/>
                </a:cubicBezTo>
                <a:cubicBezTo>
                  <a:pt x="384" y="534"/>
                  <a:pt x="544" y="513"/>
                  <a:pt x="710" y="508"/>
                </a:cubicBezTo>
                <a:cubicBezTo>
                  <a:pt x="856" y="484"/>
                  <a:pt x="1042" y="598"/>
                  <a:pt x="1152" y="496"/>
                </a:cubicBezTo>
                <a:cubicBezTo>
                  <a:pt x="1174" y="427"/>
                  <a:pt x="1195" y="359"/>
                  <a:pt x="1213" y="288"/>
                </a:cubicBezTo>
                <a:cubicBezTo>
                  <a:pt x="1225" y="192"/>
                  <a:pt x="1241" y="97"/>
                  <a:pt x="1250" y="0"/>
                </a:cubicBezTo>
                <a:cubicBezTo>
                  <a:pt x="1256" y="4"/>
                  <a:pt x="1264" y="6"/>
                  <a:pt x="1268" y="12"/>
                </a:cubicBezTo>
                <a:cubicBezTo>
                  <a:pt x="1275" y="23"/>
                  <a:pt x="1280" y="49"/>
                  <a:pt x="1280" y="49"/>
                </a:cubicBezTo>
                <a:cubicBezTo>
                  <a:pt x="1285" y="181"/>
                  <a:pt x="1278" y="335"/>
                  <a:pt x="1311" y="465"/>
                </a:cubicBezTo>
                <a:cubicBezTo>
                  <a:pt x="1313" y="481"/>
                  <a:pt x="1305" y="503"/>
                  <a:pt x="1317" y="514"/>
                </a:cubicBezTo>
                <a:cubicBezTo>
                  <a:pt x="1327" y="522"/>
                  <a:pt x="1354" y="502"/>
                  <a:pt x="1354" y="502"/>
                </a:cubicBezTo>
                <a:cubicBezTo>
                  <a:pt x="1530" y="506"/>
                  <a:pt x="1706" y="515"/>
                  <a:pt x="1881" y="496"/>
                </a:cubicBezTo>
                <a:cubicBezTo>
                  <a:pt x="2186" y="506"/>
                  <a:pt x="2418" y="514"/>
                  <a:pt x="2757" y="51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8472" name="Text Box 8"/>
          <p:cNvSpPr txBox="1">
            <a:spLocks noChangeArrowheads="1"/>
          </p:cNvSpPr>
          <p:nvPr/>
        </p:nvSpPr>
        <p:spPr bwMode="auto">
          <a:xfrm>
            <a:off x="5992813" y="685800"/>
            <a:ext cx="279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“Gradient ascent”</a:t>
            </a:r>
          </a:p>
        </p:txBody>
      </p:sp>
    </p:spTree>
    <p:extLst>
      <p:ext uri="{BB962C8B-B14F-4D97-AF65-F5344CB8AC3E}">
        <p14:creationId xmlns:p14="http://schemas.microsoft.com/office/powerpoint/2010/main" xmlns="" val="12961946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8" grpId="0"/>
      <p:bldP spid="318469" grpId="0" animBg="1"/>
      <p:bldP spid="31847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Randomizing Hill Climbing 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Randomly disobeying heuristic</a:t>
            </a:r>
          </a:p>
          <a:p>
            <a:r>
              <a:rPr lang="en-US"/>
              <a:t>Random restarts</a:t>
            </a:r>
          </a:p>
          <a:p>
            <a:endParaRPr lang="en-US"/>
          </a:p>
          <a:p>
            <a:pPr lvl="1">
              <a:buFontTx/>
              <a:buNone/>
            </a:pPr>
            <a:r>
              <a:rPr lang="en-US"/>
              <a:t>( heavy tailed distributions 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9A702843-88A6-4F1B-9F01-05FA6D9503BF}" type="slidenum">
              <a:rPr lang="en-US"/>
              <a:pPr/>
              <a:t>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320516" name="Rectangle 4"/>
          <p:cNvSpPr>
            <a:spLocks noChangeArrowheads="1"/>
          </p:cNvSpPr>
          <p:nvPr/>
        </p:nvSpPr>
        <p:spPr bwMode="auto">
          <a:xfrm>
            <a:off x="701675" y="5068888"/>
            <a:ext cx="7191375" cy="901700"/>
          </a:xfrm>
          <a:prstGeom prst="rect">
            <a:avLst/>
          </a:prstGeom>
          <a:noFill/>
          <a:ln>
            <a:noFill/>
          </a:ln>
          <a:effectLst>
            <a:outerShdw dist="17961" dir="189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sz="4000">
                <a:solidFill>
                  <a:schemeClr val="hlink"/>
                </a:solidFill>
                <a:latin typeface="Comic Sans MS" pitchFamily="66" charset="0"/>
                <a:sym typeface="Wingdings" pitchFamily="2" charset="2"/>
              </a:rPr>
              <a:t> Local Search</a:t>
            </a:r>
            <a:r>
              <a:rPr lang="en-US" sz="4000">
                <a:solidFill>
                  <a:schemeClr val="hlink"/>
                </a:solidFill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635887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Simulated Annealing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Objective: avoid local minima</a:t>
            </a:r>
          </a:p>
          <a:p>
            <a:r>
              <a:rPr lang="en-US" sz="2400"/>
              <a:t>Technique:</a:t>
            </a:r>
          </a:p>
          <a:p>
            <a:pPr lvl="1"/>
            <a:r>
              <a:rPr lang="en-US" sz="2400"/>
              <a:t>For the most part use hill climbing</a:t>
            </a:r>
          </a:p>
          <a:p>
            <a:pPr lvl="1"/>
            <a:r>
              <a:rPr lang="en-US" sz="2400"/>
              <a:t>When no improvement possible</a:t>
            </a:r>
          </a:p>
          <a:p>
            <a:pPr lvl="2"/>
            <a:r>
              <a:rPr lang="en-US" sz="1800"/>
              <a:t>Choose random neighbor</a:t>
            </a:r>
          </a:p>
          <a:p>
            <a:pPr lvl="2"/>
            <a:r>
              <a:rPr lang="en-US" sz="1800"/>
              <a:t>Let </a:t>
            </a:r>
            <a:r>
              <a:rPr lang="en-US" sz="1800">
                <a:sym typeface="Symbol" pitchFamily="18" charset="2"/>
              </a:rPr>
              <a:t> be the decrease in quality</a:t>
            </a:r>
            <a:endParaRPr lang="en-US" sz="1800"/>
          </a:p>
          <a:p>
            <a:pPr lvl="2"/>
            <a:r>
              <a:rPr lang="en-US" sz="1800"/>
              <a:t>Move to neighbor with probability e </a:t>
            </a:r>
            <a:r>
              <a:rPr lang="en-US" sz="1800" baseline="30000">
                <a:sym typeface="Symbol" pitchFamily="18" charset="2"/>
              </a:rPr>
              <a:t>--/T</a:t>
            </a:r>
          </a:p>
          <a:p>
            <a:pPr lvl="1"/>
            <a:r>
              <a:rPr lang="en-US" sz="2400"/>
              <a:t>Reduce “temperature” (T) over time</a:t>
            </a:r>
          </a:p>
          <a:p>
            <a:r>
              <a:rPr lang="en-US" sz="2400"/>
              <a:t>Pros &amp; cons</a:t>
            </a:r>
          </a:p>
          <a:p>
            <a:pPr lvl="1"/>
            <a:r>
              <a:rPr lang="en-US" sz="2400"/>
              <a:t>Optimal?</a:t>
            </a:r>
          </a:p>
          <a:p>
            <a:endParaRPr lang="en-US" sz="240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A26284C1-58FF-4261-80A5-F3B61B16B8BC}" type="slidenum">
              <a:rPr lang="en-US"/>
              <a:pPr/>
              <a:t>35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294967295"/>
          </p:nvPr>
        </p:nvSpPr>
        <p:spPr>
          <a:xfrm>
            <a:off x="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322564" name="AutoShape 4"/>
          <p:cNvSpPr>
            <a:spLocks noChangeArrowheads="1"/>
          </p:cNvSpPr>
          <p:nvPr/>
        </p:nvSpPr>
        <p:spPr bwMode="auto">
          <a:xfrm flipV="1">
            <a:off x="4495800" y="5181600"/>
            <a:ext cx="1371600" cy="1295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65" name="AutoShape 5"/>
          <p:cNvSpPr>
            <a:spLocks noChangeArrowheads="1"/>
          </p:cNvSpPr>
          <p:nvPr/>
        </p:nvSpPr>
        <p:spPr bwMode="auto">
          <a:xfrm flipV="1">
            <a:off x="4800600" y="5181600"/>
            <a:ext cx="3810000" cy="990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66" name="Line 6"/>
          <p:cNvSpPr>
            <a:spLocks noChangeShapeType="1"/>
          </p:cNvSpPr>
          <p:nvPr/>
        </p:nvSpPr>
        <p:spPr bwMode="auto">
          <a:xfrm>
            <a:off x="44196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67" name="Text Box 7"/>
          <p:cNvSpPr txBox="1">
            <a:spLocks noChangeArrowheads="1"/>
          </p:cNvSpPr>
          <p:nvPr/>
        </p:nvSpPr>
        <p:spPr bwMode="auto">
          <a:xfrm>
            <a:off x="8077200" y="5562600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temp</a:t>
            </a:r>
          </a:p>
        </p:txBody>
      </p:sp>
      <p:sp>
        <p:nvSpPr>
          <p:cNvPr id="322568" name="Rectangle 8"/>
          <p:cNvSpPr>
            <a:spLocks noChangeArrowheads="1"/>
          </p:cNvSpPr>
          <p:nvPr/>
        </p:nvSpPr>
        <p:spPr bwMode="auto">
          <a:xfrm>
            <a:off x="0" y="4735513"/>
            <a:ext cx="91440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17575" lvl="1" indent="-228600" algn="l" eaLnBrk="0" hangingPunct="0">
              <a:lnSpc>
                <a:spcPct val="75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Comic Sans MS" pitchFamily="66" charset="0"/>
              </a:rPr>
              <a:t>If T decreased slowly enough, </a:t>
            </a:r>
            <a:r>
              <a:rPr lang="en-US" sz="2000" b="0" i="1">
                <a:solidFill>
                  <a:schemeClr val="tx1"/>
                </a:solidFill>
                <a:latin typeface="Comic Sans MS" pitchFamily="66" charset="0"/>
              </a:rPr>
              <a:t>will</a:t>
            </a:r>
            <a:r>
              <a:rPr lang="en-US" sz="2000">
                <a:solidFill>
                  <a:schemeClr val="tx1"/>
                </a:solidFill>
                <a:latin typeface="Comic Sans MS" pitchFamily="66" charset="0"/>
              </a:rPr>
              <a:t> reach optimal state</a:t>
            </a:r>
          </a:p>
          <a:p>
            <a:pPr marL="225425" indent="-225425" algn="l" eaLnBrk="0" hangingPunct="0">
              <a:lnSpc>
                <a:spcPct val="75000"/>
              </a:lnSpc>
              <a:spcBef>
                <a:spcPct val="30000"/>
              </a:spcBef>
              <a:buFontTx/>
              <a:buChar char="•"/>
            </a:pPr>
            <a:r>
              <a:rPr lang="en-US" sz="2000">
                <a:latin typeface="Comic Sans MS" pitchFamily="66" charset="0"/>
              </a:rPr>
              <a:t>Widely used</a:t>
            </a:r>
          </a:p>
          <a:p>
            <a:pPr marL="917575" lvl="1" indent="-228600" algn="l" eaLnBrk="0" hangingPunct="0">
              <a:lnSpc>
                <a:spcPct val="75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Comic Sans MS" pitchFamily="66" charset="0"/>
              </a:rPr>
              <a:t>See also WalkSAT</a:t>
            </a:r>
          </a:p>
          <a:p>
            <a:pPr marL="917575" lvl="1" indent="-228600" algn="l" eaLnBrk="0" hangingPunct="0">
              <a:lnSpc>
                <a:spcPct val="75000"/>
              </a:lnSpc>
              <a:spcBef>
                <a:spcPct val="30000"/>
              </a:spcBef>
              <a:buSzPct val="100000"/>
              <a:buFontTx/>
              <a:buChar char="•"/>
            </a:pPr>
            <a:endParaRPr lang="en-US" sz="200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04075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/>
          <a:lstStyle/>
          <a:p>
            <a:r>
              <a:rPr lang="en-US" sz="10600" dirty="0"/>
              <a:t>Heuristics</a:t>
            </a:r>
          </a:p>
        </p:txBody>
      </p:sp>
      <p:sp>
        <p:nvSpPr>
          <p:cNvPr id="371717" name="Rectangle 5"/>
          <p:cNvSpPr>
            <a:spLocks noGrp="1" noChangeArrowheads="1"/>
          </p:cNvSpPr>
          <p:nvPr>
            <p:ph idx="1"/>
          </p:nvPr>
        </p:nvSpPr>
        <p:spPr>
          <a:xfrm>
            <a:off x="76200" y="4343400"/>
            <a:ext cx="8915400" cy="2286000"/>
          </a:xfrm>
        </p:spPr>
        <p:txBody>
          <a:bodyPr/>
          <a:lstStyle/>
          <a:p>
            <a:pPr algn="ctr">
              <a:buNone/>
            </a:pPr>
            <a:r>
              <a:rPr lang="en-US" b="0" dirty="0"/>
              <a:t>It’s what makes search</a:t>
            </a:r>
            <a:r>
              <a:rPr lang="en-US" dirty="0"/>
              <a:t> actually work</a:t>
            </a:r>
          </a:p>
        </p:txBody>
      </p:sp>
    </p:spTree>
    <p:extLst>
      <p:ext uri="{BB962C8B-B14F-4D97-AF65-F5344CB8AC3E}">
        <p14:creationId xmlns:p14="http://schemas.microsoft.com/office/powerpoint/2010/main" xmlns="" val="3859760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Admissable Heuristics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f(x) = g(x) + h(x)</a:t>
            </a:r>
          </a:p>
          <a:p>
            <a:r>
              <a:rPr lang="en-US"/>
              <a:t>g: cost so far</a:t>
            </a:r>
          </a:p>
          <a:p>
            <a:r>
              <a:rPr lang="en-US"/>
              <a:t>h: underestimate of remaining costs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7D0AB27B-4DCB-48B3-8558-6EC216C73A2B}" type="slidenum">
              <a:rPr lang="en-US"/>
              <a:pPr/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330756" name="Rectangle 4"/>
          <p:cNvSpPr>
            <a:spLocks noChangeArrowheads="1"/>
          </p:cNvSpPr>
          <p:nvPr/>
        </p:nvSpPr>
        <p:spPr bwMode="auto">
          <a:xfrm>
            <a:off x="0" y="3275013"/>
            <a:ext cx="9144000" cy="89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Where do heuristics come from?</a:t>
            </a:r>
          </a:p>
        </p:txBody>
      </p:sp>
    </p:spTree>
    <p:extLst>
      <p:ext uri="{BB962C8B-B14F-4D97-AF65-F5344CB8AC3E}">
        <p14:creationId xmlns:p14="http://schemas.microsoft.com/office/powerpoint/2010/main" xmlns="" val="9983919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Relaxed Problems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Derive admissible heuristic from </a:t>
            </a:r>
            <a:r>
              <a:rPr lang="en-US" b="0">
                <a:solidFill>
                  <a:srgbClr val="FF0000"/>
                </a:solidFill>
              </a:rPr>
              <a:t>exact</a:t>
            </a:r>
            <a:r>
              <a:rPr lang="en-US"/>
              <a:t> cost of a solution to a </a:t>
            </a:r>
            <a:r>
              <a:rPr lang="en-US" b="0">
                <a:solidFill>
                  <a:srgbClr val="FF0000"/>
                </a:solidFill>
              </a:rPr>
              <a:t>relaxed</a:t>
            </a:r>
            <a:r>
              <a:rPr lang="en-US"/>
              <a:t> version of problem</a:t>
            </a:r>
          </a:p>
          <a:p>
            <a:pPr lvl="1"/>
            <a:r>
              <a:rPr lang="en-US" sz="2400"/>
              <a:t>For transportation planning, relax requirement that car has to stay on road </a:t>
            </a:r>
            <a:r>
              <a:rPr lang="en-US" sz="2400">
                <a:sym typeface="Wingdings" pitchFamily="2" charset="2"/>
              </a:rPr>
              <a:t> Euclidean dist</a:t>
            </a:r>
          </a:p>
          <a:p>
            <a:pPr lvl="1"/>
            <a:r>
              <a:rPr lang="en-US" sz="2400">
                <a:sym typeface="Wingdings" pitchFamily="2" charset="2"/>
              </a:rPr>
              <a:t>For blocks world, distance = # move operations 	heuristic = number of misplaced blocks</a:t>
            </a:r>
          </a:p>
          <a:p>
            <a:pPr lvl="1"/>
            <a:r>
              <a:rPr lang="en-US" sz="2400" i="1">
                <a:sym typeface="Wingdings" pitchFamily="2" charset="2"/>
              </a:rPr>
              <a:t>What is relaxed problem?</a:t>
            </a:r>
            <a:endParaRPr lang="en-US" sz="2400" i="1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46B48A51-8FE6-4B30-892E-B0F1F2F5B176}" type="slidenum">
              <a:rPr lang="en-US"/>
              <a:pPr/>
              <a:t>38</a:t>
            </a:fld>
            <a:endParaRPr lang="en-US"/>
          </a:p>
        </p:txBody>
      </p:sp>
      <p:grpSp>
        <p:nvGrpSpPr>
          <p:cNvPr id="332804" name="Group 4"/>
          <p:cNvGrpSpPr>
            <a:grpSpLocks/>
          </p:cNvGrpSpPr>
          <p:nvPr/>
        </p:nvGrpSpPr>
        <p:grpSpPr bwMode="auto">
          <a:xfrm>
            <a:off x="914400" y="4495800"/>
            <a:ext cx="7053263" cy="1143000"/>
            <a:chOff x="576" y="2496"/>
            <a:chExt cx="4443" cy="720"/>
          </a:xfrm>
        </p:grpSpPr>
        <p:sp>
          <p:nvSpPr>
            <p:cNvPr id="332805" name="Text Box 5"/>
            <p:cNvSpPr txBox="1">
              <a:spLocks noChangeArrowheads="1"/>
            </p:cNvSpPr>
            <p:nvPr/>
          </p:nvSpPr>
          <p:spPr bwMode="auto">
            <a:xfrm>
              <a:off x="703" y="2928"/>
              <a:ext cx="43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b="0">
                  <a:solidFill>
                    <a:schemeClr val="tx1"/>
                  </a:solidFill>
                  <a:latin typeface="Comic Sans MS" pitchFamily="66" charset="0"/>
                </a:rPr>
                <a:t># out of place = 2,   true distance to goal = 3</a:t>
              </a:r>
            </a:p>
          </p:txBody>
        </p:sp>
        <p:grpSp>
          <p:nvGrpSpPr>
            <p:cNvPr id="332806" name="Group 6"/>
            <p:cNvGrpSpPr>
              <a:grpSpLocks/>
            </p:cNvGrpSpPr>
            <p:nvPr/>
          </p:nvGrpSpPr>
          <p:grpSpPr bwMode="auto">
            <a:xfrm>
              <a:off x="576" y="2496"/>
              <a:ext cx="4320" cy="432"/>
              <a:chOff x="576" y="2352"/>
              <a:chExt cx="4320" cy="432"/>
            </a:xfrm>
          </p:grpSpPr>
          <p:sp>
            <p:nvSpPr>
              <p:cNvPr id="332807" name="Rectangle 7"/>
              <p:cNvSpPr>
                <a:spLocks noChangeArrowheads="1"/>
              </p:cNvSpPr>
              <p:nvPr/>
            </p:nvSpPr>
            <p:spPr bwMode="auto">
              <a:xfrm>
                <a:off x="3216" y="2640"/>
                <a:ext cx="144" cy="14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08" name="Rectangle 8"/>
              <p:cNvSpPr>
                <a:spLocks noChangeArrowheads="1"/>
              </p:cNvSpPr>
              <p:nvPr/>
            </p:nvSpPr>
            <p:spPr bwMode="auto">
              <a:xfrm>
                <a:off x="3504" y="2640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09" name="Rectangle 9"/>
              <p:cNvSpPr>
                <a:spLocks noChangeArrowheads="1"/>
              </p:cNvSpPr>
              <p:nvPr/>
            </p:nvSpPr>
            <p:spPr bwMode="auto">
              <a:xfrm>
                <a:off x="2976" y="2640"/>
                <a:ext cx="144" cy="14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10" name="Line 10"/>
              <p:cNvSpPr>
                <a:spLocks noChangeShapeType="1"/>
              </p:cNvSpPr>
              <p:nvPr/>
            </p:nvSpPr>
            <p:spPr bwMode="auto">
              <a:xfrm>
                <a:off x="2928" y="2784"/>
                <a:ext cx="768" cy="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811" name="Rectangle 11"/>
              <p:cNvSpPr>
                <a:spLocks noChangeArrowheads="1"/>
              </p:cNvSpPr>
              <p:nvPr/>
            </p:nvSpPr>
            <p:spPr bwMode="auto">
              <a:xfrm>
                <a:off x="4416" y="2640"/>
                <a:ext cx="144" cy="14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12" name="Rectangle 12"/>
              <p:cNvSpPr>
                <a:spLocks noChangeArrowheads="1"/>
              </p:cNvSpPr>
              <p:nvPr/>
            </p:nvSpPr>
            <p:spPr bwMode="auto">
              <a:xfrm>
                <a:off x="4704" y="2640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13" name="Rectangle 13"/>
              <p:cNvSpPr>
                <a:spLocks noChangeArrowheads="1"/>
              </p:cNvSpPr>
              <p:nvPr/>
            </p:nvSpPr>
            <p:spPr bwMode="auto">
              <a:xfrm>
                <a:off x="4416" y="2496"/>
                <a:ext cx="144" cy="14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14" name="Line 14"/>
              <p:cNvSpPr>
                <a:spLocks noChangeShapeType="1"/>
              </p:cNvSpPr>
              <p:nvPr/>
            </p:nvSpPr>
            <p:spPr bwMode="auto">
              <a:xfrm>
                <a:off x="4128" y="2784"/>
                <a:ext cx="768" cy="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815" name="Rectangle 15"/>
              <p:cNvSpPr>
                <a:spLocks noChangeArrowheads="1"/>
              </p:cNvSpPr>
              <p:nvPr/>
            </p:nvSpPr>
            <p:spPr bwMode="auto">
              <a:xfrm>
                <a:off x="2256" y="2496"/>
                <a:ext cx="144" cy="14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16" name="Rectangle 16"/>
              <p:cNvSpPr>
                <a:spLocks noChangeArrowheads="1"/>
              </p:cNvSpPr>
              <p:nvPr/>
            </p:nvSpPr>
            <p:spPr bwMode="auto">
              <a:xfrm>
                <a:off x="2256" y="2640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17" name="Rectangle 17"/>
              <p:cNvSpPr>
                <a:spLocks noChangeArrowheads="1"/>
              </p:cNvSpPr>
              <p:nvPr/>
            </p:nvSpPr>
            <p:spPr bwMode="auto">
              <a:xfrm>
                <a:off x="1728" y="2640"/>
                <a:ext cx="144" cy="14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18" name="Line 18"/>
              <p:cNvSpPr>
                <a:spLocks noChangeShapeType="1"/>
              </p:cNvSpPr>
              <p:nvPr/>
            </p:nvSpPr>
            <p:spPr bwMode="auto">
              <a:xfrm>
                <a:off x="1680" y="2784"/>
                <a:ext cx="768" cy="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819" name="Rectangle 19"/>
              <p:cNvSpPr>
                <a:spLocks noChangeArrowheads="1"/>
              </p:cNvSpPr>
              <p:nvPr/>
            </p:nvSpPr>
            <p:spPr bwMode="auto">
              <a:xfrm>
                <a:off x="1152" y="2496"/>
                <a:ext cx="144" cy="14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20" name="Rectangle 20"/>
              <p:cNvSpPr>
                <a:spLocks noChangeArrowheads="1"/>
              </p:cNvSpPr>
              <p:nvPr/>
            </p:nvSpPr>
            <p:spPr bwMode="auto">
              <a:xfrm>
                <a:off x="1152" y="2640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21" name="Rectangle 21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144" cy="14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22" name="Line 22"/>
              <p:cNvSpPr>
                <a:spLocks noChangeShapeType="1"/>
              </p:cNvSpPr>
              <p:nvPr/>
            </p:nvSpPr>
            <p:spPr bwMode="auto">
              <a:xfrm>
                <a:off x="576" y="2784"/>
                <a:ext cx="768" cy="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823" name="Line 23"/>
              <p:cNvSpPr>
                <a:spLocks noChangeShapeType="1"/>
              </p:cNvSpPr>
              <p:nvPr/>
            </p:nvSpPr>
            <p:spPr bwMode="auto">
              <a:xfrm>
                <a:off x="1440" y="2448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24" name="Line 24"/>
              <p:cNvSpPr>
                <a:spLocks noChangeShapeType="1"/>
              </p:cNvSpPr>
              <p:nvPr/>
            </p:nvSpPr>
            <p:spPr bwMode="auto">
              <a:xfrm>
                <a:off x="2544" y="2448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25" name="Line 25"/>
              <p:cNvSpPr>
                <a:spLocks noChangeShapeType="1"/>
              </p:cNvSpPr>
              <p:nvPr/>
            </p:nvSpPr>
            <p:spPr bwMode="auto">
              <a:xfrm>
                <a:off x="3744" y="2448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32826" name="Rectangle 26"/>
          <p:cNvSpPr>
            <a:spLocks noChangeArrowheads="1"/>
          </p:cNvSpPr>
          <p:nvPr/>
        </p:nvSpPr>
        <p:spPr bwMode="auto">
          <a:xfrm>
            <a:off x="152400" y="55118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25425" indent="-225425" algn="l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2800">
                <a:latin typeface="Comic Sans MS" pitchFamily="66" charset="0"/>
              </a:rPr>
              <a:t>Cost of optimal soln to relaxed problem </a:t>
            </a:r>
            <a:r>
              <a:rPr lang="en-US" sz="2800">
                <a:latin typeface="Comic Sans MS" pitchFamily="66" charset="0"/>
                <a:sym typeface="Symbol" pitchFamily="18" charset="2"/>
              </a:rPr>
              <a:t></a:t>
            </a:r>
            <a:r>
              <a:rPr lang="en-US" sz="2800">
                <a:latin typeface="Comic Sans MS" pitchFamily="66" charset="0"/>
              </a:rPr>
              <a:t> cost of optimal soln for real problem</a:t>
            </a:r>
          </a:p>
        </p:txBody>
      </p:sp>
    </p:spTree>
    <p:extLst>
      <p:ext uri="{BB962C8B-B14F-4D97-AF65-F5344CB8AC3E}">
        <p14:creationId xmlns:p14="http://schemas.microsoft.com/office/powerpoint/2010/main" xmlns="" val="3890693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What’s being relaxed?</a:t>
            </a:r>
            <a:endParaRPr lang="en-US" dirty="0" smtClean="0"/>
          </a:p>
        </p:txBody>
      </p:sp>
      <p:pic>
        <p:nvPicPr>
          <p:cNvPr id="10243" name="Picture 4" descr="romania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828800"/>
            <a:ext cx="8229600" cy="403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>
                <a:latin typeface="Arial" charset="0"/>
                <a:ea typeface="ヒラギノ角ゴ ProN W3" charset="0"/>
                <a:cs typeface="ヒラギノ角ゴ ProN W3" charset="0"/>
              </a:rPr>
              <a:t>Extra Work?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idx="1"/>
          </p:nvPr>
        </p:nvSpPr>
        <p:spPr/>
        <p:txBody>
          <a:bodyPr rIns="132080"/>
          <a:lstStyle/>
          <a:p>
            <a:pPr eaLnBrk="1" hangingPunct="1"/>
            <a:r>
              <a:rPr lang="en-US" sz="2800">
                <a:latin typeface="Arial" charset="0"/>
                <a:ea typeface="ヒラギノ角ゴ ProN W3" charset="0"/>
                <a:cs typeface="ヒラギノ角ゴ ProN W3" charset="0"/>
              </a:rPr>
              <a:t>Failure to detect repeated states can cause exponentially more work (why?)</a:t>
            </a:r>
          </a:p>
        </p:txBody>
      </p:sp>
      <p:pic>
        <p:nvPicPr>
          <p:cNvPr id="52229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8676"/>
          <a:stretch>
            <a:fillRect/>
          </a:stretch>
        </p:blipFill>
        <p:spPr bwMode="auto">
          <a:xfrm>
            <a:off x="1157288" y="2936875"/>
            <a:ext cx="2755900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1" name="Picture 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6275"/>
          <a:stretch>
            <a:fillRect/>
          </a:stretch>
        </p:blipFill>
        <p:spPr bwMode="auto">
          <a:xfrm>
            <a:off x="4265613" y="3032125"/>
            <a:ext cx="3582987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Example: Pancake Problem</a:t>
            </a:r>
          </a:p>
        </p:txBody>
      </p:sp>
      <p:sp>
        <p:nvSpPr>
          <p:cNvPr id="31" name="Content Placeholder 3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7" name="Picture 3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348163"/>
            <a:ext cx="122555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95763"/>
            <a:ext cx="153035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49425" y="4500563"/>
            <a:ext cx="2371725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/>
          <p:cNvPicPr>
            <a:picLocks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043363"/>
            <a:ext cx="1914525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Freeform 7"/>
          <p:cNvSpPr>
            <a:spLocks/>
          </p:cNvSpPr>
          <p:nvPr/>
        </p:nvSpPr>
        <p:spPr bwMode="auto">
          <a:xfrm rot="10800000" flipH="1">
            <a:off x="1295400" y="4140200"/>
            <a:ext cx="990600" cy="228600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21600 w 21600"/>
              <a:gd name="T5" fmla="*/ 0 h 21600"/>
              <a:gd name="T6" fmla="*/ 0 w 21600"/>
              <a:gd name="T7" fmla="*/ 21600 h 21600"/>
              <a:gd name="T8" fmla="*/ 0 w 21600"/>
              <a:gd name="T9" fmla="*/ 10800 h 21600"/>
              <a:gd name="T10" fmla="*/ 0 w 21600"/>
              <a:gd name="T11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10800" y="0"/>
                </a:lnTo>
                <a:lnTo>
                  <a:pt x="21600" y="0"/>
                </a:lnTo>
                <a:lnTo>
                  <a:pt x="0" y="21600"/>
                </a:lnTo>
                <a:lnTo>
                  <a:pt x="0" y="10800"/>
                </a:lnTo>
                <a:close/>
                <a:moveTo>
                  <a:pt x="0" y="10800"/>
                </a:moveTo>
              </a:path>
            </a:pathLst>
          </a:custGeom>
          <a:gradFill rotWithShape="0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540000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25399" dir="5400000" algn="ctr" rotWithShape="0">
              <a:schemeClr val="bg2">
                <a:alpha val="37997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rot="10800000">
            <a:off x="608013" y="3225800"/>
            <a:ext cx="687387" cy="971550"/>
          </a:xfrm>
          <a:prstGeom prst="line">
            <a:avLst/>
          </a:prstGeom>
          <a:noFill/>
          <a:ln w="38100" cap="flat">
            <a:solidFill>
              <a:srgbClr val="60606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1278" name="Group 14"/>
          <p:cNvGrpSpPr>
            <a:grpSpLocks/>
          </p:cNvGrpSpPr>
          <p:nvPr/>
        </p:nvGrpSpPr>
        <p:grpSpPr bwMode="auto">
          <a:xfrm>
            <a:off x="5257800" y="2036763"/>
            <a:ext cx="3130550" cy="650875"/>
            <a:chOff x="0" y="0"/>
            <a:chExt cx="1972" cy="410"/>
          </a:xfrm>
        </p:grpSpPr>
        <p:pic>
          <p:nvPicPr>
            <p:cNvPr id="11273" name="Picture 9"/>
            <p:cNvPicPr>
              <a:picLocks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192"/>
              <a:ext cx="772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4" name="Picture 10"/>
            <p:cNvPicPr>
              <a:picLocks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0"/>
              <a:ext cx="96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5" name="Picture 11"/>
            <p:cNvPicPr>
              <a:picLocks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" y="288"/>
              <a:ext cx="149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6" name="Picture 12"/>
            <p:cNvPicPr>
              <a:picLocks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96"/>
              <a:ext cx="1206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7" name="AutoShape 13"/>
            <p:cNvSpPr>
              <a:spLocks/>
            </p:cNvSpPr>
            <p:nvPr/>
          </p:nvSpPr>
          <p:spPr bwMode="auto">
            <a:xfrm flipH="1">
              <a:off x="0" y="81"/>
              <a:ext cx="240" cy="2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25400" cap="flat">
              <a:solidFill>
                <a:srgbClr val="89A4A7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1285" name="Group 21"/>
          <p:cNvGrpSpPr>
            <a:grpSpLocks/>
          </p:cNvGrpSpPr>
          <p:nvPr/>
        </p:nvGrpSpPr>
        <p:grpSpPr bwMode="auto">
          <a:xfrm>
            <a:off x="5257800" y="3255963"/>
            <a:ext cx="3130550" cy="650875"/>
            <a:chOff x="0" y="0"/>
            <a:chExt cx="1972" cy="410"/>
          </a:xfrm>
        </p:grpSpPr>
        <p:pic>
          <p:nvPicPr>
            <p:cNvPr id="11279" name="Picture 15"/>
            <p:cNvPicPr>
              <a:picLocks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0"/>
              <a:ext cx="772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284" name="Group 20"/>
            <p:cNvGrpSpPr>
              <a:grpSpLocks/>
            </p:cNvGrpSpPr>
            <p:nvPr/>
          </p:nvGrpSpPr>
          <p:grpSpPr bwMode="auto">
            <a:xfrm>
              <a:off x="0" y="96"/>
              <a:ext cx="1972" cy="314"/>
              <a:chOff x="0" y="0"/>
              <a:chExt cx="1972" cy="314"/>
            </a:xfrm>
          </p:grpSpPr>
          <p:pic>
            <p:nvPicPr>
              <p:cNvPr id="11280" name="Picture 16"/>
              <p:cNvPicPr>
                <a:picLocks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0" y="0"/>
                <a:ext cx="964" cy="1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81" name="Picture 17"/>
              <p:cNvPicPr>
                <a:picLocks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8" y="192"/>
                <a:ext cx="1494" cy="1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82" name="Picture 18"/>
              <p:cNvPicPr>
                <a:picLocks noChangeArrowheads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" y="96"/>
                <a:ext cx="1206" cy="1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283" name="AutoShape 19"/>
              <p:cNvSpPr>
                <a:spLocks/>
              </p:cNvSpPr>
              <p:nvPr/>
            </p:nvSpPr>
            <p:spPr bwMode="auto">
              <a:xfrm flipH="1">
                <a:off x="0" y="61"/>
                <a:ext cx="240" cy="240"/>
              </a:xfrm>
              <a:prstGeom prst="leftArrow">
                <a:avLst>
                  <a:gd name="adj1" fmla="val 50000"/>
                  <a:gd name="adj2" fmla="val 50000"/>
                </a:avLst>
              </a:prstGeom>
              <a:solidFill>
                <a:schemeClr val="accent1"/>
              </a:solidFill>
              <a:ln w="25400" cap="flat">
                <a:solidFill>
                  <a:srgbClr val="89A4A7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  <p:grpSp>
        <p:nvGrpSpPr>
          <p:cNvPr id="11291" name="Group 27"/>
          <p:cNvGrpSpPr>
            <a:grpSpLocks/>
          </p:cNvGrpSpPr>
          <p:nvPr/>
        </p:nvGrpSpPr>
        <p:grpSpPr bwMode="auto">
          <a:xfrm>
            <a:off x="5257800" y="4475163"/>
            <a:ext cx="3130550" cy="782637"/>
            <a:chOff x="0" y="0"/>
            <a:chExt cx="1972" cy="493"/>
          </a:xfrm>
        </p:grpSpPr>
        <p:pic>
          <p:nvPicPr>
            <p:cNvPr id="11286" name="Picture 22"/>
            <p:cNvPicPr>
              <a:picLocks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96"/>
              <a:ext cx="772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7" name="Picture 23"/>
            <p:cNvPicPr>
              <a:picLocks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192"/>
              <a:ext cx="96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8" name="Picture 24"/>
            <p:cNvPicPr>
              <a:picLocks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" y="0"/>
              <a:ext cx="149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9" name="Picture 25"/>
            <p:cNvPicPr>
              <a:picLocks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88"/>
              <a:ext cx="1206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90" name="AutoShape 26"/>
            <p:cNvSpPr>
              <a:spLocks/>
            </p:cNvSpPr>
            <p:nvPr/>
          </p:nvSpPr>
          <p:spPr bwMode="auto">
            <a:xfrm flipH="1">
              <a:off x="0" y="253"/>
              <a:ext cx="240" cy="2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25400" cap="flat">
              <a:solidFill>
                <a:srgbClr val="89A4A7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1292" name="Rectangle 28"/>
          <p:cNvSpPr>
            <a:spLocks/>
          </p:cNvSpPr>
          <p:nvPr/>
        </p:nvSpPr>
        <p:spPr bwMode="auto">
          <a:xfrm>
            <a:off x="2209800" y="5867400"/>
            <a:ext cx="4745038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400">
                <a:solidFill>
                  <a:schemeClr val="tx1"/>
                </a:solidFill>
                <a:cs typeface="Arial" charset="0"/>
              </a:rPr>
              <a:t>Cost: Number of pancakes flipped</a:t>
            </a:r>
          </a:p>
        </p:txBody>
      </p:sp>
      <p:sp>
        <p:nvSpPr>
          <p:cNvPr id="11293" name="Rectangle 29"/>
          <p:cNvSpPr>
            <a:spLocks/>
          </p:cNvSpPr>
          <p:nvPr/>
        </p:nvSpPr>
        <p:spPr bwMode="auto">
          <a:xfrm>
            <a:off x="571500" y="1790700"/>
            <a:ext cx="28479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400">
                <a:solidFill>
                  <a:schemeClr val="tx1"/>
                </a:solidFill>
                <a:cs typeface="Arial" charset="0"/>
              </a:rPr>
              <a:t>Action: Flip over the</a:t>
            </a:r>
          </a:p>
          <a:p>
            <a:pPr marL="39688"/>
            <a:r>
              <a:rPr lang="en-US" sz="2400">
                <a:solidFill>
                  <a:schemeClr val="tx1"/>
                </a:solidFill>
                <a:cs typeface="Arial" charset="0"/>
              </a:rPr>
              <a:t>top </a:t>
            </a:r>
            <a:r>
              <a:rPr lang="en-US" sz="2400">
                <a:solidFill>
                  <a:schemeClr val="tx1"/>
                </a:solidFill>
                <a:latin typeface="Arial Italic" charset="0"/>
                <a:cs typeface="Arial Italic" charset="0"/>
                <a:sym typeface="Arial Italic" charset="0"/>
              </a:rPr>
              <a:t>n </a:t>
            </a:r>
            <a:r>
              <a:rPr lang="en-US" sz="2400">
                <a:solidFill>
                  <a:schemeClr val="tx1"/>
                </a:solidFill>
                <a:cs typeface="Arial" charset="0"/>
              </a:rPr>
              <a:t>pancakes</a:t>
            </a:r>
          </a:p>
        </p:txBody>
      </p:sp>
    </p:spTree>
    <p:extLst>
      <p:ext uri="{BB962C8B-B14F-4D97-AF65-F5344CB8AC3E}">
        <p14:creationId xmlns:p14="http://schemas.microsoft.com/office/powerpoint/2010/main" xmlns="" val="10127967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Example: Pancake Problem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8475" y="1701800"/>
            <a:ext cx="8137525" cy="43434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9231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Example: Pancake Problem</a:t>
            </a:r>
          </a:p>
        </p:txBody>
      </p:sp>
      <p:sp>
        <p:nvSpPr>
          <p:cNvPr id="99" name="Content Placeholder 9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 rot="10800000" flipH="1">
            <a:off x="1771650" y="2716213"/>
            <a:ext cx="495300" cy="1587"/>
          </a:xfrm>
          <a:prstGeom prst="line">
            <a:avLst/>
          </a:prstGeom>
          <a:noFill/>
          <a:ln w="38100" cap="flat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rot="10800000" flipH="1">
            <a:off x="1700213" y="2813050"/>
            <a:ext cx="636587" cy="1588"/>
          </a:xfrm>
          <a:prstGeom prst="line">
            <a:avLst/>
          </a:prstGeom>
          <a:noFill/>
          <a:ln w="38100" cap="flat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rot="10800000" flipH="1">
            <a:off x="1524000" y="2617788"/>
            <a:ext cx="1025525" cy="1587"/>
          </a:xfrm>
          <a:prstGeom prst="line">
            <a:avLst/>
          </a:prstGeom>
          <a:noFill/>
          <a:ln w="38100" cap="flat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rot="10800000" flipH="1">
            <a:off x="1630363" y="2908300"/>
            <a:ext cx="812800" cy="1588"/>
          </a:xfrm>
          <a:prstGeom prst="line">
            <a:avLst/>
          </a:prstGeom>
          <a:noFill/>
          <a:ln w="38100" cap="flat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rot="10800000" flipH="1">
            <a:off x="1716088" y="3941763"/>
            <a:ext cx="636587" cy="1587"/>
          </a:xfrm>
          <a:prstGeom prst="line">
            <a:avLst/>
          </a:prstGeom>
          <a:noFill/>
          <a:ln w="38100" cap="flat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1787525" y="3748088"/>
            <a:ext cx="495300" cy="1587"/>
          </a:xfrm>
          <a:prstGeom prst="line">
            <a:avLst/>
          </a:prstGeom>
          <a:noFill/>
          <a:ln w="38100" cap="flat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1539875" y="3844925"/>
            <a:ext cx="1025525" cy="1588"/>
          </a:xfrm>
          <a:prstGeom prst="line">
            <a:avLst/>
          </a:prstGeom>
          <a:noFill/>
          <a:ln w="38100" cap="flat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rot="10800000" flipH="1">
            <a:off x="1646238" y="4037013"/>
            <a:ext cx="812800" cy="1587"/>
          </a:xfrm>
          <a:prstGeom prst="line">
            <a:avLst/>
          </a:prstGeom>
          <a:noFill/>
          <a:ln w="38100" cap="flat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3662363" y="2486025"/>
            <a:ext cx="1025525" cy="1588"/>
          </a:xfrm>
          <a:prstGeom prst="line">
            <a:avLst/>
          </a:prstGeom>
          <a:noFill/>
          <a:ln w="38100" cap="flat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3910013" y="2389188"/>
            <a:ext cx="495300" cy="1587"/>
          </a:xfrm>
          <a:prstGeom prst="line">
            <a:avLst/>
          </a:prstGeom>
          <a:noFill/>
          <a:ln w="38100" cap="flat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3838575" y="2292350"/>
            <a:ext cx="636588" cy="1588"/>
          </a:xfrm>
          <a:prstGeom prst="line">
            <a:avLst/>
          </a:prstGeom>
          <a:noFill/>
          <a:ln w="38100" cap="flat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3768725" y="2195513"/>
            <a:ext cx="812800" cy="1587"/>
          </a:xfrm>
          <a:prstGeom prst="line">
            <a:avLst/>
          </a:prstGeom>
          <a:noFill/>
          <a:ln w="38100" cap="flat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5378" name="Group 18"/>
          <p:cNvGrpSpPr>
            <a:grpSpLocks/>
          </p:cNvGrpSpPr>
          <p:nvPr/>
        </p:nvGrpSpPr>
        <p:grpSpPr bwMode="auto">
          <a:xfrm rot="10800000" flipH="1">
            <a:off x="838200" y="4903788"/>
            <a:ext cx="1025525" cy="195262"/>
            <a:chOff x="0" y="0"/>
            <a:chExt cx="646" cy="123"/>
          </a:xfrm>
        </p:grpSpPr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 rot="10800000" flipH="1">
              <a:off x="111" y="122"/>
              <a:ext cx="401" cy="1"/>
            </a:xfrm>
            <a:prstGeom prst="line">
              <a:avLst/>
            </a:prstGeom>
            <a:noFill/>
            <a:ln w="38100" cap="flat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>
              <a:off x="156" y="0"/>
              <a:ext cx="312" cy="1"/>
            </a:xfrm>
            <a:prstGeom prst="line">
              <a:avLst/>
            </a:prstGeom>
            <a:noFill/>
            <a:ln w="38100" cap="flat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77" name="Line 17"/>
            <p:cNvSpPr>
              <a:spLocks noChangeShapeType="1"/>
            </p:cNvSpPr>
            <p:nvPr/>
          </p:nvSpPr>
          <p:spPr bwMode="auto">
            <a:xfrm>
              <a:off x="0" y="61"/>
              <a:ext cx="646" cy="1"/>
            </a:xfrm>
            <a:prstGeom prst="line">
              <a:avLst/>
            </a:prstGeom>
            <a:noFill/>
            <a:ln w="38100" cap="flat">
              <a:solidFill>
                <a:srgbClr val="6633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5379" name="Line 19"/>
          <p:cNvSpPr>
            <a:spLocks noChangeShapeType="1"/>
          </p:cNvSpPr>
          <p:nvPr/>
        </p:nvSpPr>
        <p:spPr bwMode="auto">
          <a:xfrm rot="10800000" flipH="1">
            <a:off x="944563" y="5194300"/>
            <a:ext cx="812800" cy="1588"/>
          </a:xfrm>
          <a:prstGeom prst="line">
            <a:avLst/>
          </a:prstGeom>
          <a:noFill/>
          <a:ln w="38100" cap="flat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5385" name="Group 25"/>
          <p:cNvGrpSpPr>
            <a:grpSpLocks/>
          </p:cNvGrpSpPr>
          <p:nvPr/>
        </p:nvGrpSpPr>
        <p:grpSpPr bwMode="auto">
          <a:xfrm rot="10800000" flipH="1">
            <a:off x="2819400" y="4570413"/>
            <a:ext cx="1025525" cy="290512"/>
            <a:chOff x="0" y="0"/>
            <a:chExt cx="646" cy="182"/>
          </a:xfrm>
        </p:grpSpPr>
        <p:grpSp>
          <p:nvGrpSpPr>
            <p:cNvPr id="15383" name="Group 23"/>
            <p:cNvGrpSpPr>
              <a:grpSpLocks/>
            </p:cNvGrpSpPr>
            <p:nvPr/>
          </p:nvGrpSpPr>
          <p:grpSpPr bwMode="auto">
            <a:xfrm>
              <a:off x="0" y="0"/>
              <a:ext cx="646" cy="122"/>
              <a:chOff x="0" y="0"/>
              <a:chExt cx="646" cy="122"/>
            </a:xfrm>
          </p:grpSpPr>
          <p:sp>
            <p:nvSpPr>
              <p:cNvPr id="15380" name="Line 20"/>
              <p:cNvSpPr>
                <a:spLocks noChangeShapeType="1"/>
              </p:cNvSpPr>
              <p:nvPr/>
            </p:nvSpPr>
            <p:spPr bwMode="auto">
              <a:xfrm rot="10800000" flipH="1">
                <a:off x="111" y="121"/>
                <a:ext cx="401" cy="1"/>
              </a:xfrm>
              <a:prstGeom prst="line">
                <a:avLst/>
              </a:prstGeom>
              <a:noFill/>
              <a:ln w="38100" cap="flat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81" name="Line 21"/>
              <p:cNvSpPr>
                <a:spLocks noChangeShapeType="1"/>
              </p:cNvSpPr>
              <p:nvPr/>
            </p:nvSpPr>
            <p:spPr bwMode="auto">
              <a:xfrm>
                <a:off x="156" y="0"/>
                <a:ext cx="312" cy="1"/>
              </a:xfrm>
              <a:prstGeom prst="line">
                <a:avLst/>
              </a:prstGeom>
              <a:noFill/>
              <a:ln w="38100" cap="flat">
                <a:solidFill>
                  <a:srgbClr val="CC99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382" name="Line 22"/>
              <p:cNvSpPr>
                <a:spLocks noChangeShapeType="1"/>
              </p:cNvSpPr>
              <p:nvPr/>
            </p:nvSpPr>
            <p:spPr bwMode="auto">
              <a:xfrm>
                <a:off x="0" y="60"/>
                <a:ext cx="646" cy="1"/>
              </a:xfrm>
              <a:prstGeom prst="line">
                <a:avLst/>
              </a:prstGeom>
              <a:noFill/>
              <a:ln w="38100" cap="flat">
                <a:solidFill>
                  <a:srgbClr val="6633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15384" name="Line 24"/>
            <p:cNvSpPr>
              <a:spLocks noChangeShapeType="1"/>
            </p:cNvSpPr>
            <p:nvPr/>
          </p:nvSpPr>
          <p:spPr bwMode="auto">
            <a:xfrm rot="10800000" flipH="1">
              <a:off x="67" y="181"/>
              <a:ext cx="512" cy="1"/>
            </a:xfrm>
            <a:prstGeom prst="line">
              <a:avLst/>
            </a:prstGeom>
            <a:noFill/>
            <a:ln w="38100" cap="flat">
              <a:solidFill>
                <a:srgbClr val="99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7620000" y="4405313"/>
            <a:ext cx="1025525" cy="1587"/>
          </a:xfrm>
          <a:prstGeom prst="line">
            <a:avLst/>
          </a:prstGeom>
          <a:noFill/>
          <a:ln w="38100" cap="flat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rot="10800000" flipH="1">
            <a:off x="7867650" y="4114800"/>
            <a:ext cx="495300" cy="1588"/>
          </a:xfrm>
          <a:prstGeom prst="line">
            <a:avLst/>
          </a:prstGeom>
          <a:noFill/>
          <a:ln w="38100" cap="flat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 rot="10800000" flipH="1">
            <a:off x="7796213" y="4211638"/>
            <a:ext cx="636587" cy="1587"/>
          </a:xfrm>
          <a:prstGeom prst="line">
            <a:avLst/>
          </a:prstGeom>
          <a:noFill/>
          <a:ln w="38100" cap="flat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 rot="10800000" flipH="1">
            <a:off x="7726363" y="4308475"/>
            <a:ext cx="812800" cy="1588"/>
          </a:xfrm>
          <a:prstGeom prst="line">
            <a:avLst/>
          </a:prstGeom>
          <a:noFill/>
          <a:ln w="38100" cap="flat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>
            <a:off x="3616325" y="3808413"/>
            <a:ext cx="1025525" cy="1587"/>
          </a:xfrm>
          <a:prstGeom prst="line">
            <a:avLst/>
          </a:prstGeom>
          <a:noFill/>
          <a:ln w="38100" cap="flat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3863975" y="3711575"/>
            <a:ext cx="495300" cy="1588"/>
          </a:xfrm>
          <a:prstGeom prst="line">
            <a:avLst/>
          </a:prstGeom>
          <a:noFill/>
          <a:ln w="38100" cap="flat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5394" name="Group 34"/>
          <p:cNvGrpSpPr>
            <a:grpSpLocks/>
          </p:cNvGrpSpPr>
          <p:nvPr/>
        </p:nvGrpSpPr>
        <p:grpSpPr bwMode="auto">
          <a:xfrm rot="10800000" flipH="1">
            <a:off x="3722688" y="3519488"/>
            <a:ext cx="812800" cy="96837"/>
            <a:chOff x="0" y="0"/>
            <a:chExt cx="512" cy="61"/>
          </a:xfrm>
        </p:grpSpPr>
        <p:sp>
          <p:nvSpPr>
            <p:cNvPr id="15392" name="Line 32"/>
            <p:cNvSpPr>
              <a:spLocks noChangeShapeType="1"/>
            </p:cNvSpPr>
            <p:nvPr/>
          </p:nvSpPr>
          <p:spPr bwMode="auto">
            <a:xfrm>
              <a:off x="45" y="60"/>
              <a:ext cx="399" cy="1"/>
            </a:xfrm>
            <a:prstGeom prst="line">
              <a:avLst/>
            </a:prstGeom>
            <a:noFill/>
            <a:ln w="38100" cap="flat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93" name="Line 33"/>
            <p:cNvSpPr>
              <a:spLocks noChangeShapeType="1"/>
            </p:cNvSpPr>
            <p:nvPr/>
          </p:nvSpPr>
          <p:spPr bwMode="auto">
            <a:xfrm>
              <a:off x="0" y="0"/>
              <a:ext cx="512" cy="0"/>
            </a:xfrm>
            <a:prstGeom prst="line">
              <a:avLst/>
            </a:prstGeom>
            <a:noFill/>
            <a:ln w="38100" cap="flat">
              <a:solidFill>
                <a:srgbClr val="99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5395" name="Line 35"/>
          <p:cNvSpPr>
            <a:spLocks noChangeShapeType="1"/>
          </p:cNvSpPr>
          <p:nvPr/>
        </p:nvSpPr>
        <p:spPr bwMode="auto">
          <a:xfrm flipH="1">
            <a:off x="2701925" y="2514600"/>
            <a:ext cx="574675" cy="2286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 rot="10800000" flipH="1">
            <a:off x="2055813" y="3074988"/>
            <a:ext cx="1587" cy="5334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97" name="Line 37"/>
          <p:cNvSpPr>
            <a:spLocks noChangeShapeType="1"/>
          </p:cNvSpPr>
          <p:nvPr/>
        </p:nvSpPr>
        <p:spPr bwMode="auto">
          <a:xfrm rot="10800000" flipH="1">
            <a:off x="1447800" y="4217988"/>
            <a:ext cx="609600" cy="4572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 rot="10800000">
            <a:off x="2473325" y="4267200"/>
            <a:ext cx="304800" cy="2286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99" name="Line 39"/>
          <p:cNvSpPr>
            <a:spLocks noChangeShapeType="1"/>
          </p:cNvSpPr>
          <p:nvPr/>
        </p:nvSpPr>
        <p:spPr bwMode="auto">
          <a:xfrm rot="10800000" flipH="1">
            <a:off x="4092575" y="5713413"/>
            <a:ext cx="495300" cy="1587"/>
          </a:xfrm>
          <a:prstGeom prst="line">
            <a:avLst/>
          </a:prstGeom>
          <a:noFill/>
          <a:ln w="38100" cap="flat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5403" name="Group 43"/>
          <p:cNvGrpSpPr>
            <a:grpSpLocks/>
          </p:cNvGrpSpPr>
          <p:nvPr/>
        </p:nvGrpSpPr>
        <p:grpSpPr bwMode="auto">
          <a:xfrm rot="10800000" flipH="1">
            <a:off x="3844925" y="5424488"/>
            <a:ext cx="1025525" cy="193675"/>
            <a:chOff x="0" y="0"/>
            <a:chExt cx="646" cy="122"/>
          </a:xfrm>
        </p:grpSpPr>
        <p:sp>
          <p:nvSpPr>
            <p:cNvPr id="15400" name="Line 40"/>
            <p:cNvSpPr>
              <a:spLocks noChangeShapeType="1"/>
            </p:cNvSpPr>
            <p:nvPr/>
          </p:nvSpPr>
          <p:spPr bwMode="auto">
            <a:xfrm>
              <a:off x="111" y="60"/>
              <a:ext cx="400" cy="1"/>
            </a:xfrm>
            <a:prstGeom prst="line">
              <a:avLst/>
            </a:prstGeom>
            <a:noFill/>
            <a:ln w="38100" cap="flat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01" name="Line 41"/>
            <p:cNvSpPr>
              <a:spLocks noChangeShapeType="1"/>
            </p:cNvSpPr>
            <p:nvPr/>
          </p:nvSpPr>
          <p:spPr bwMode="auto">
            <a:xfrm rot="10800000" flipH="1">
              <a:off x="0" y="121"/>
              <a:ext cx="646" cy="1"/>
            </a:xfrm>
            <a:prstGeom prst="line">
              <a:avLst/>
            </a:prstGeom>
            <a:noFill/>
            <a:ln w="38100" cap="flat">
              <a:solidFill>
                <a:srgbClr val="6633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02" name="Line 42"/>
            <p:cNvSpPr>
              <a:spLocks noChangeShapeType="1"/>
            </p:cNvSpPr>
            <p:nvPr/>
          </p:nvSpPr>
          <p:spPr bwMode="auto">
            <a:xfrm>
              <a:off x="67" y="0"/>
              <a:ext cx="512" cy="1"/>
            </a:xfrm>
            <a:prstGeom prst="line">
              <a:avLst/>
            </a:prstGeom>
            <a:noFill/>
            <a:ln w="38100" cap="flat">
              <a:solidFill>
                <a:srgbClr val="99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5404" name="Line 44"/>
          <p:cNvSpPr>
            <a:spLocks noChangeShapeType="1"/>
          </p:cNvSpPr>
          <p:nvPr/>
        </p:nvSpPr>
        <p:spPr bwMode="auto">
          <a:xfrm rot="10800000" flipH="1">
            <a:off x="1009650" y="6013450"/>
            <a:ext cx="495300" cy="1588"/>
          </a:xfrm>
          <a:prstGeom prst="line">
            <a:avLst/>
          </a:prstGeom>
          <a:noFill/>
          <a:ln w="38100" cap="flat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5407" name="Group 47"/>
          <p:cNvGrpSpPr>
            <a:grpSpLocks/>
          </p:cNvGrpSpPr>
          <p:nvPr/>
        </p:nvGrpSpPr>
        <p:grpSpPr bwMode="auto">
          <a:xfrm rot="10800000" flipH="1">
            <a:off x="762000" y="5818188"/>
            <a:ext cx="1025525" cy="98425"/>
            <a:chOff x="0" y="0"/>
            <a:chExt cx="646" cy="62"/>
          </a:xfrm>
        </p:grpSpPr>
        <p:sp>
          <p:nvSpPr>
            <p:cNvPr id="15405" name="Line 45"/>
            <p:cNvSpPr>
              <a:spLocks noChangeShapeType="1"/>
            </p:cNvSpPr>
            <p:nvPr/>
          </p:nvSpPr>
          <p:spPr bwMode="auto">
            <a:xfrm>
              <a:off x="111" y="0"/>
              <a:ext cx="400" cy="1"/>
            </a:xfrm>
            <a:prstGeom prst="line">
              <a:avLst/>
            </a:prstGeom>
            <a:noFill/>
            <a:ln w="38100" cap="flat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06" name="Line 46"/>
            <p:cNvSpPr>
              <a:spLocks noChangeShapeType="1"/>
            </p:cNvSpPr>
            <p:nvPr/>
          </p:nvSpPr>
          <p:spPr bwMode="auto">
            <a:xfrm rot="10800000" flipH="1">
              <a:off x="0" y="61"/>
              <a:ext cx="646" cy="1"/>
            </a:xfrm>
            <a:prstGeom prst="line">
              <a:avLst/>
            </a:prstGeom>
            <a:noFill/>
            <a:ln w="38100" cap="flat">
              <a:solidFill>
                <a:srgbClr val="6633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5408" name="Line 48"/>
          <p:cNvSpPr>
            <a:spLocks noChangeShapeType="1"/>
          </p:cNvSpPr>
          <p:nvPr/>
        </p:nvSpPr>
        <p:spPr bwMode="auto">
          <a:xfrm rot="10800000" flipH="1">
            <a:off x="868363" y="6108700"/>
            <a:ext cx="812800" cy="1588"/>
          </a:xfrm>
          <a:prstGeom prst="line">
            <a:avLst/>
          </a:prstGeom>
          <a:noFill/>
          <a:ln w="38100" cap="flat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5414" name="Group 54"/>
          <p:cNvGrpSpPr>
            <a:grpSpLocks/>
          </p:cNvGrpSpPr>
          <p:nvPr/>
        </p:nvGrpSpPr>
        <p:grpSpPr bwMode="auto">
          <a:xfrm rot="10800000" flipH="1">
            <a:off x="2251075" y="6186488"/>
            <a:ext cx="1025525" cy="290512"/>
            <a:chOff x="0" y="0"/>
            <a:chExt cx="646" cy="183"/>
          </a:xfrm>
        </p:grpSpPr>
        <p:sp>
          <p:nvSpPr>
            <p:cNvPr id="15409" name="Line 49"/>
            <p:cNvSpPr>
              <a:spLocks noChangeShapeType="1"/>
            </p:cNvSpPr>
            <p:nvPr/>
          </p:nvSpPr>
          <p:spPr bwMode="auto">
            <a:xfrm rot="10800000" flipH="1">
              <a:off x="156" y="122"/>
              <a:ext cx="312" cy="0"/>
            </a:xfrm>
            <a:prstGeom prst="line">
              <a:avLst/>
            </a:prstGeom>
            <a:noFill/>
            <a:ln w="38100" cap="flat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5412" name="Group 52"/>
            <p:cNvGrpSpPr>
              <a:grpSpLocks/>
            </p:cNvGrpSpPr>
            <p:nvPr/>
          </p:nvGrpSpPr>
          <p:grpSpPr bwMode="auto">
            <a:xfrm rot="10800000" flipH="1">
              <a:off x="0" y="0"/>
              <a:ext cx="646" cy="62"/>
              <a:chOff x="0" y="0"/>
              <a:chExt cx="646" cy="62"/>
            </a:xfrm>
          </p:grpSpPr>
          <p:sp>
            <p:nvSpPr>
              <p:cNvPr id="15410" name="Line 50"/>
              <p:cNvSpPr>
                <a:spLocks noChangeShapeType="1"/>
              </p:cNvSpPr>
              <p:nvPr/>
            </p:nvSpPr>
            <p:spPr bwMode="auto">
              <a:xfrm>
                <a:off x="111" y="0"/>
                <a:ext cx="400" cy="1"/>
              </a:xfrm>
              <a:prstGeom prst="line">
                <a:avLst/>
              </a:prstGeom>
              <a:noFill/>
              <a:ln w="38100" cap="flat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411" name="Line 51"/>
              <p:cNvSpPr>
                <a:spLocks noChangeShapeType="1"/>
              </p:cNvSpPr>
              <p:nvPr/>
            </p:nvSpPr>
            <p:spPr bwMode="auto">
              <a:xfrm rot="10800000" flipH="1">
                <a:off x="0" y="61"/>
                <a:ext cx="646" cy="1"/>
              </a:xfrm>
              <a:prstGeom prst="line">
                <a:avLst/>
              </a:prstGeom>
              <a:noFill/>
              <a:ln w="38100" cap="flat">
                <a:solidFill>
                  <a:srgbClr val="6633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15413" name="Line 53"/>
            <p:cNvSpPr>
              <a:spLocks noChangeShapeType="1"/>
            </p:cNvSpPr>
            <p:nvPr/>
          </p:nvSpPr>
          <p:spPr bwMode="auto">
            <a:xfrm rot="10800000" flipH="1">
              <a:off x="67" y="182"/>
              <a:ext cx="512" cy="1"/>
            </a:xfrm>
            <a:prstGeom prst="line">
              <a:avLst/>
            </a:prstGeom>
            <a:noFill/>
            <a:ln w="38100" cap="flat">
              <a:solidFill>
                <a:srgbClr val="99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5420" name="Group 60"/>
          <p:cNvGrpSpPr>
            <a:grpSpLocks/>
          </p:cNvGrpSpPr>
          <p:nvPr/>
        </p:nvGrpSpPr>
        <p:grpSpPr bwMode="auto">
          <a:xfrm rot="10800000" flipH="1">
            <a:off x="5445125" y="4037013"/>
            <a:ext cx="1025525" cy="290512"/>
            <a:chOff x="0" y="0"/>
            <a:chExt cx="646" cy="183"/>
          </a:xfrm>
        </p:grpSpPr>
        <p:sp>
          <p:nvSpPr>
            <p:cNvPr id="15415" name="Line 55"/>
            <p:cNvSpPr>
              <a:spLocks noChangeShapeType="1"/>
            </p:cNvSpPr>
            <p:nvPr/>
          </p:nvSpPr>
          <p:spPr bwMode="auto">
            <a:xfrm rot="10800000" flipH="1">
              <a:off x="156" y="182"/>
              <a:ext cx="312" cy="1"/>
            </a:xfrm>
            <a:prstGeom prst="line">
              <a:avLst/>
            </a:prstGeom>
            <a:noFill/>
            <a:ln w="38100" cap="flat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5419" name="Group 59"/>
            <p:cNvGrpSpPr>
              <a:grpSpLocks/>
            </p:cNvGrpSpPr>
            <p:nvPr/>
          </p:nvGrpSpPr>
          <p:grpSpPr bwMode="auto">
            <a:xfrm rot="10800000" flipH="1">
              <a:off x="0" y="0"/>
              <a:ext cx="646" cy="122"/>
              <a:chOff x="0" y="0"/>
              <a:chExt cx="646" cy="122"/>
            </a:xfrm>
          </p:grpSpPr>
          <p:sp>
            <p:nvSpPr>
              <p:cNvPr id="15416" name="Line 56"/>
              <p:cNvSpPr>
                <a:spLocks noChangeShapeType="1"/>
              </p:cNvSpPr>
              <p:nvPr/>
            </p:nvSpPr>
            <p:spPr bwMode="auto">
              <a:xfrm>
                <a:off x="111" y="59"/>
                <a:ext cx="400" cy="1"/>
              </a:xfrm>
              <a:prstGeom prst="line">
                <a:avLst/>
              </a:prstGeom>
              <a:noFill/>
              <a:ln w="38100" cap="flat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417" name="Line 57"/>
              <p:cNvSpPr>
                <a:spLocks noChangeShapeType="1"/>
              </p:cNvSpPr>
              <p:nvPr/>
            </p:nvSpPr>
            <p:spPr bwMode="auto">
              <a:xfrm rot="10800000" flipH="1">
                <a:off x="0" y="121"/>
                <a:ext cx="646" cy="1"/>
              </a:xfrm>
              <a:prstGeom prst="line">
                <a:avLst/>
              </a:prstGeom>
              <a:noFill/>
              <a:ln w="38100" cap="flat">
                <a:solidFill>
                  <a:srgbClr val="6633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418" name="Line 58"/>
              <p:cNvSpPr>
                <a:spLocks noChangeShapeType="1"/>
              </p:cNvSpPr>
              <p:nvPr/>
            </p:nvSpPr>
            <p:spPr bwMode="auto">
              <a:xfrm>
                <a:off x="67" y="0"/>
                <a:ext cx="512" cy="0"/>
              </a:xfrm>
              <a:prstGeom prst="line">
                <a:avLst/>
              </a:prstGeom>
              <a:noFill/>
              <a:ln w="38100" cap="flat">
                <a:solidFill>
                  <a:srgbClr val="9966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  <p:sp>
        <p:nvSpPr>
          <p:cNvPr id="15421" name="Line 61"/>
          <p:cNvSpPr>
            <a:spLocks noChangeShapeType="1"/>
          </p:cNvSpPr>
          <p:nvPr/>
        </p:nvSpPr>
        <p:spPr bwMode="auto">
          <a:xfrm rot="10800000" flipH="1">
            <a:off x="6705600" y="6157913"/>
            <a:ext cx="1025525" cy="1587"/>
          </a:xfrm>
          <a:prstGeom prst="line">
            <a:avLst/>
          </a:prstGeom>
          <a:noFill/>
          <a:ln w="38100" cap="flat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5425" name="Group 65"/>
          <p:cNvGrpSpPr>
            <a:grpSpLocks/>
          </p:cNvGrpSpPr>
          <p:nvPr/>
        </p:nvGrpSpPr>
        <p:grpSpPr bwMode="auto">
          <a:xfrm rot="10800000" flipH="1">
            <a:off x="6811963" y="5865813"/>
            <a:ext cx="812800" cy="193675"/>
            <a:chOff x="0" y="0"/>
            <a:chExt cx="512" cy="122"/>
          </a:xfrm>
        </p:grpSpPr>
        <p:sp>
          <p:nvSpPr>
            <p:cNvPr id="15422" name="Line 62"/>
            <p:cNvSpPr>
              <a:spLocks noChangeShapeType="1"/>
            </p:cNvSpPr>
            <p:nvPr/>
          </p:nvSpPr>
          <p:spPr bwMode="auto">
            <a:xfrm>
              <a:off x="88" y="60"/>
              <a:ext cx="312" cy="0"/>
            </a:xfrm>
            <a:prstGeom prst="line">
              <a:avLst/>
            </a:prstGeom>
            <a:noFill/>
            <a:ln w="38100" cap="flat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23" name="Line 63"/>
            <p:cNvSpPr>
              <a:spLocks noChangeShapeType="1"/>
            </p:cNvSpPr>
            <p:nvPr/>
          </p:nvSpPr>
          <p:spPr bwMode="auto">
            <a:xfrm>
              <a:off x="44" y="121"/>
              <a:ext cx="400" cy="1"/>
            </a:xfrm>
            <a:prstGeom prst="line">
              <a:avLst/>
            </a:prstGeom>
            <a:noFill/>
            <a:ln w="38100" cap="flat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24" name="Line 64"/>
            <p:cNvSpPr>
              <a:spLocks noChangeShapeType="1"/>
            </p:cNvSpPr>
            <p:nvPr/>
          </p:nvSpPr>
          <p:spPr bwMode="auto">
            <a:xfrm>
              <a:off x="0" y="0"/>
              <a:ext cx="512" cy="0"/>
            </a:xfrm>
            <a:prstGeom prst="line">
              <a:avLst/>
            </a:prstGeom>
            <a:noFill/>
            <a:ln w="38100" cap="flat">
              <a:solidFill>
                <a:srgbClr val="99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5426" name="Line 66"/>
          <p:cNvSpPr>
            <a:spLocks noChangeShapeType="1"/>
          </p:cNvSpPr>
          <p:nvPr/>
        </p:nvSpPr>
        <p:spPr bwMode="auto">
          <a:xfrm rot="10800000" flipH="1">
            <a:off x="1328738" y="5335588"/>
            <a:ext cx="1587" cy="304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427" name="Line 67"/>
          <p:cNvSpPr>
            <a:spLocks noChangeShapeType="1"/>
          </p:cNvSpPr>
          <p:nvPr/>
        </p:nvSpPr>
        <p:spPr bwMode="auto">
          <a:xfrm rot="10800000">
            <a:off x="1863725" y="5943600"/>
            <a:ext cx="381000" cy="2286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428" name="Line 68"/>
          <p:cNvSpPr>
            <a:spLocks noChangeShapeType="1"/>
          </p:cNvSpPr>
          <p:nvPr/>
        </p:nvSpPr>
        <p:spPr bwMode="auto">
          <a:xfrm flipH="1">
            <a:off x="3311525" y="6019800"/>
            <a:ext cx="2971800" cy="2286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429" name="Line 69"/>
          <p:cNvSpPr>
            <a:spLocks noChangeShapeType="1"/>
          </p:cNvSpPr>
          <p:nvPr/>
        </p:nvSpPr>
        <p:spPr bwMode="auto">
          <a:xfrm rot="10800000">
            <a:off x="3692525" y="5029200"/>
            <a:ext cx="304800" cy="2286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430" name="Line 70"/>
          <p:cNvSpPr>
            <a:spLocks noChangeShapeType="1"/>
          </p:cNvSpPr>
          <p:nvPr/>
        </p:nvSpPr>
        <p:spPr bwMode="auto">
          <a:xfrm flipH="1">
            <a:off x="4454525" y="4495800"/>
            <a:ext cx="914400" cy="685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431" name="Line 71"/>
          <p:cNvSpPr>
            <a:spLocks noChangeShapeType="1"/>
          </p:cNvSpPr>
          <p:nvPr/>
        </p:nvSpPr>
        <p:spPr bwMode="auto">
          <a:xfrm>
            <a:off x="4800600" y="3581400"/>
            <a:ext cx="762000" cy="304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432" name="Line 72"/>
          <p:cNvSpPr>
            <a:spLocks noChangeShapeType="1"/>
          </p:cNvSpPr>
          <p:nvPr/>
        </p:nvSpPr>
        <p:spPr bwMode="auto">
          <a:xfrm flipH="1">
            <a:off x="4148138" y="2744788"/>
            <a:ext cx="1587" cy="5334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433" name="Line 73"/>
          <p:cNvSpPr>
            <a:spLocks noChangeShapeType="1"/>
          </p:cNvSpPr>
          <p:nvPr/>
        </p:nvSpPr>
        <p:spPr bwMode="auto">
          <a:xfrm>
            <a:off x="5849938" y="5235575"/>
            <a:ext cx="636587" cy="1588"/>
          </a:xfrm>
          <a:prstGeom prst="line">
            <a:avLst/>
          </a:prstGeom>
          <a:noFill/>
          <a:ln w="38100" cap="flat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434" name="Line 74"/>
          <p:cNvSpPr>
            <a:spLocks noChangeShapeType="1"/>
          </p:cNvSpPr>
          <p:nvPr/>
        </p:nvSpPr>
        <p:spPr bwMode="auto">
          <a:xfrm rot="10800000" flipH="1">
            <a:off x="5673725" y="5332413"/>
            <a:ext cx="1025525" cy="1587"/>
          </a:xfrm>
          <a:prstGeom prst="line">
            <a:avLst/>
          </a:prstGeom>
          <a:noFill/>
          <a:ln w="38100" cap="flat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5437" name="Group 77"/>
          <p:cNvGrpSpPr>
            <a:grpSpLocks/>
          </p:cNvGrpSpPr>
          <p:nvPr/>
        </p:nvGrpSpPr>
        <p:grpSpPr bwMode="auto">
          <a:xfrm rot="10800000" flipH="1">
            <a:off x="5780088" y="5043488"/>
            <a:ext cx="812800" cy="96837"/>
            <a:chOff x="0" y="0"/>
            <a:chExt cx="512" cy="61"/>
          </a:xfrm>
        </p:grpSpPr>
        <p:sp>
          <p:nvSpPr>
            <p:cNvPr id="15435" name="Line 75"/>
            <p:cNvSpPr>
              <a:spLocks noChangeShapeType="1"/>
            </p:cNvSpPr>
            <p:nvPr/>
          </p:nvSpPr>
          <p:spPr bwMode="auto">
            <a:xfrm>
              <a:off x="89" y="0"/>
              <a:ext cx="312" cy="0"/>
            </a:xfrm>
            <a:prstGeom prst="line">
              <a:avLst/>
            </a:prstGeom>
            <a:noFill/>
            <a:ln w="38100" cap="flat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36" name="Line 76"/>
            <p:cNvSpPr>
              <a:spLocks noChangeShapeType="1"/>
            </p:cNvSpPr>
            <p:nvPr/>
          </p:nvSpPr>
          <p:spPr bwMode="auto">
            <a:xfrm>
              <a:off x="0" y="60"/>
              <a:ext cx="512" cy="1"/>
            </a:xfrm>
            <a:prstGeom prst="line">
              <a:avLst/>
            </a:prstGeom>
            <a:noFill/>
            <a:ln w="38100" cap="flat">
              <a:solidFill>
                <a:srgbClr val="99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5438" name="Line 78"/>
          <p:cNvSpPr>
            <a:spLocks noChangeShapeType="1"/>
          </p:cNvSpPr>
          <p:nvPr/>
        </p:nvSpPr>
        <p:spPr bwMode="auto">
          <a:xfrm rot="10800000">
            <a:off x="4911725" y="2667000"/>
            <a:ext cx="2438400" cy="13716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439" name="Line 79"/>
          <p:cNvSpPr>
            <a:spLocks noChangeShapeType="1"/>
          </p:cNvSpPr>
          <p:nvPr/>
        </p:nvSpPr>
        <p:spPr bwMode="auto">
          <a:xfrm>
            <a:off x="5978525" y="4495800"/>
            <a:ext cx="228600" cy="4572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440" name="Line 80"/>
          <p:cNvSpPr>
            <a:spLocks noChangeShapeType="1"/>
          </p:cNvSpPr>
          <p:nvPr/>
        </p:nvSpPr>
        <p:spPr bwMode="auto">
          <a:xfrm>
            <a:off x="6359525" y="5486400"/>
            <a:ext cx="609600" cy="2286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441" name="Line 81"/>
          <p:cNvSpPr>
            <a:spLocks noChangeShapeType="1"/>
          </p:cNvSpPr>
          <p:nvPr/>
        </p:nvSpPr>
        <p:spPr bwMode="auto">
          <a:xfrm rot="10800000" flipH="1">
            <a:off x="7273925" y="4648200"/>
            <a:ext cx="838200" cy="1066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442" name="Rectangle 82"/>
          <p:cNvSpPr>
            <a:spLocks/>
          </p:cNvSpPr>
          <p:nvPr/>
        </p:nvSpPr>
        <p:spPr bwMode="auto">
          <a:xfrm>
            <a:off x="6019800" y="297180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808080"/>
                </a:solidFill>
                <a:cs typeface="Arial" charset="0"/>
              </a:rPr>
              <a:t>3</a:t>
            </a:r>
          </a:p>
        </p:txBody>
      </p:sp>
      <p:sp>
        <p:nvSpPr>
          <p:cNvPr id="15443" name="Rectangle 83"/>
          <p:cNvSpPr>
            <a:spLocks/>
          </p:cNvSpPr>
          <p:nvPr/>
        </p:nvSpPr>
        <p:spPr bwMode="auto">
          <a:xfrm>
            <a:off x="7696200" y="5056188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808080"/>
                </a:solidFill>
                <a:cs typeface="Arial" charset="0"/>
              </a:rPr>
              <a:t>2</a:t>
            </a:r>
          </a:p>
        </p:txBody>
      </p:sp>
      <p:sp>
        <p:nvSpPr>
          <p:cNvPr id="15444" name="Rectangle 84"/>
          <p:cNvSpPr>
            <a:spLocks/>
          </p:cNvSpPr>
          <p:nvPr/>
        </p:nvSpPr>
        <p:spPr bwMode="auto">
          <a:xfrm>
            <a:off x="4648200" y="449580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808080"/>
                </a:solidFill>
                <a:cs typeface="Arial" charset="0"/>
              </a:rPr>
              <a:t>4</a:t>
            </a:r>
          </a:p>
        </p:txBody>
      </p:sp>
      <p:sp>
        <p:nvSpPr>
          <p:cNvPr id="15445" name="Rectangle 85"/>
          <p:cNvSpPr>
            <a:spLocks/>
          </p:cNvSpPr>
          <p:nvPr/>
        </p:nvSpPr>
        <p:spPr bwMode="auto">
          <a:xfrm>
            <a:off x="5105400" y="3379788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808080"/>
                </a:solidFill>
                <a:cs typeface="Arial" charset="0"/>
              </a:rPr>
              <a:t>3</a:t>
            </a:r>
          </a:p>
        </p:txBody>
      </p:sp>
      <p:sp>
        <p:nvSpPr>
          <p:cNvPr id="15446" name="Rectangle 86"/>
          <p:cNvSpPr>
            <a:spLocks/>
          </p:cNvSpPr>
          <p:nvPr/>
        </p:nvSpPr>
        <p:spPr bwMode="auto">
          <a:xfrm>
            <a:off x="4572000" y="609600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808080"/>
                </a:solidFill>
                <a:cs typeface="Arial" charset="0"/>
              </a:rPr>
              <a:t>3</a:t>
            </a:r>
          </a:p>
        </p:txBody>
      </p:sp>
      <p:sp>
        <p:nvSpPr>
          <p:cNvPr id="15447" name="Rectangle 87"/>
          <p:cNvSpPr>
            <a:spLocks/>
          </p:cNvSpPr>
          <p:nvPr/>
        </p:nvSpPr>
        <p:spPr bwMode="auto">
          <a:xfrm>
            <a:off x="6172200" y="449580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808080"/>
                </a:solidFill>
                <a:cs typeface="Arial" charset="0"/>
              </a:rPr>
              <a:t>2</a:t>
            </a:r>
          </a:p>
        </p:txBody>
      </p:sp>
      <p:sp>
        <p:nvSpPr>
          <p:cNvPr id="15448" name="Rectangle 88"/>
          <p:cNvSpPr>
            <a:spLocks/>
          </p:cNvSpPr>
          <p:nvPr/>
        </p:nvSpPr>
        <p:spPr bwMode="auto">
          <a:xfrm>
            <a:off x="1371600" y="5300663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808080"/>
                </a:solidFill>
                <a:cs typeface="Arial" charset="0"/>
              </a:rPr>
              <a:t>2</a:t>
            </a:r>
          </a:p>
        </p:txBody>
      </p:sp>
      <p:sp>
        <p:nvSpPr>
          <p:cNvPr id="15449" name="Rectangle 89"/>
          <p:cNvSpPr>
            <a:spLocks/>
          </p:cNvSpPr>
          <p:nvPr/>
        </p:nvSpPr>
        <p:spPr bwMode="auto">
          <a:xfrm>
            <a:off x="2057400" y="312420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808080"/>
                </a:solidFill>
                <a:cs typeface="Arial" charset="0"/>
              </a:rPr>
              <a:t>2</a:t>
            </a:r>
          </a:p>
        </p:txBody>
      </p:sp>
      <p:sp>
        <p:nvSpPr>
          <p:cNvPr id="15450" name="Rectangle 90"/>
          <p:cNvSpPr>
            <a:spLocks/>
          </p:cNvSpPr>
          <p:nvPr/>
        </p:nvSpPr>
        <p:spPr bwMode="auto">
          <a:xfrm>
            <a:off x="2895600" y="259080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808080"/>
                </a:solidFill>
                <a:cs typeface="Arial" charset="0"/>
              </a:rPr>
              <a:t>4</a:t>
            </a:r>
          </a:p>
        </p:txBody>
      </p:sp>
      <p:sp>
        <p:nvSpPr>
          <p:cNvPr id="15451" name="Rectangle 91"/>
          <p:cNvSpPr>
            <a:spLocks/>
          </p:cNvSpPr>
          <p:nvPr/>
        </p:nvSpPr>
        <p:spPr bwMode="auto">
          <a:xfrm>
            <a:off x="1828800" y="1447800"/>
            <a:ext cx="55753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400">
                <a:solidFill>
                  <a:schemeClr val="tx1"/>
                </a:solidFill>
                <a:cs typeface="Arial" charset="0"/>
              </a:rPr>
              <a:t>State space graph with costs as weights</a:t>
            </a:r>
          </a:p>
        </p:txBody>
      </p:sp>
      <p:sp>
        <p:nvSpPr>
          <p:cNvPr id="15452" name="Rectangle 92"/>
          <p:cNvSpPr>
            <a:spLocks/>
          </p:cNvSpPr>
          <p:nvPr/>
        </p:nvSpPr>
        <p:spPr bwMode="auto">
          <a:xfrm>
            <a:off x="1752600" y="434340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808080"/>
                </a:solidFill>
                <a:cs typeface="Arial" charset="0"/>
              </a:rPr>
              <a:t>3</a:t>
            </a:r>
          </a:p>
        </p:txBody>
      </p:sp>
      <p:sp>
        <p:nvSpPr>
          <p:cNvPr id="15453" name="Rectangle 93"/>
          <p:cNvSpPr>
            <a:spLocks/>
          </p:cNvSpPr>
          <p:nvPr/>
        </p:nvSpPr>
        <p:spPr bwMode="auto">
          <a:xfrm>
            <a:off x="2667000" y="403860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808080"/>
                </a:solidFill>
                <a:cs typeface="Arial" charset="0"/>
              </a:rPr>
              <a:t>4</a:t>
            </a:r>
          </a:p>
        </p:txBody>
      </p:sp>
      <p:sp>
        <p:nvSpPr>
          <p:cNvPr id="15454" name="Rectangle 94"/>
          <p:cNvSpPr>
            <a:spLocks/>
          </p:cNvSpPr>
          <p:nvPr/>
        </p:nvSpPr>
        <p:spPr bwMode="auto">
          <a:xfrm>
            <a:off x="3429000" y="502920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808080"/>
                </a:solidFill>
                <a:cs typeface="Arial" charset="0"/>
              </a:rPr>
              <a:t>3</a:t>
            </a:r>
          </a:p>
        </p:txBody>
      </p:sp>
      <p:sp>
        <p:nvSpPr>
          <p:cNvPr id="15455" name="Rectangle 95"/>
          <p:cNvSpPr>
            <a:spLocks/>
          </p:cNvSpPr>
          <p:nvPr/>
        </p:nvSpPr>
        <p:spPr bwMode="auto">
          <a:xfrm>
            <a:off x="2057400" y="563880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808080"/>
                </a:solidFill>
                <a:cs typeface="Arial" charset="0"/>
              </a:rPr>
              <a:t>4</a:t>
            </a:r>
          </a:p>
        </p:txBody>
      </p:sp>
      <p:sp>
        <p:nvSpPr>
          <p:cNvPr id="15456" name="Rectangle 96"/>
          <p:cNvSpPr>
            <a:spLocks/>
          </p:cNvSpPr>
          <p:nvPr/>
        </p:nvSpPr>
        <p:spPr bwMode="auto">
          <a:xfrm>
            <a:off x="3810000" y="289560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808080"/>
                </a:solidFill>
                <a:cs typeface="Arial" charset="0"/>
              </a:rPr>
              <a:t>2</a:t>
            </a:r>
          </a:p>
        </p:txBody>
      </p:sp>
      <p:sp>
        <p:nvSpPr>
          <p:cNvPr id="15457" name="Rectangle 97"/>
          <p:cNvSpPr>
            <a:spLocks/>
          </p:cNvSpPr>
          <p:nvPr/>
        </p:nvSpPr>
        <p:spPr bwMode="auto">
          <a:xfrm>
            <a:off x="6502400" y="5537200"/>
            <a:ext cx="317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808080"/>
                </a:solidFill>
                <a:cs typeface="Arial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273307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Example: Heuristic Function</a:t>
            </a:r>
          </a:p>
        </p:txBody>
      </p:sp>
      <p:sp>
        <p:nvSpPr>
          <p:cNvPr id="99" name="Content Placeholder 9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 rot="10800000" flipH="1">
            <a:off x="1771650" y="2716213"/>
            <a:ext cx="495300" cy="1587"/>
          </a:xfrm>
          <a:prstGeom prst="line">
            <a:avLst/>
          </a:prstGeom>
          <a:noFill/>
          <a:ln w="38100" cap="flat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rot="10800000" flipH="1">
            <a:off x="1700213" y="2813050"/>
            <a:ext cx="636587" cy="1588"/>
          </a:xfrm>
          <a:prstGeom prst="line">
            <a:avLst/>
          </a:prstGeom>
          <a:noFill/>
          <a:ln w="38100" cap="flat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rot="10800000" flipH="1">
            <a:off x="1524000" y="2617788"/>
            <a:ext cx="1025525" cy="1587"/>
          </a:xfrm>
          <a:prstGeom prst="line">
            <a:avLst/>
          </a:prstGeom>
          <a:noFill/>
          <a:ln w="38100" cap="flat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rot="10800000" flipH="1">
            <a:off x="1630363" y="2908300"/>
            <a:ext cx="812800" cy="1588"/>
          </a:xfrm>
          <a:prstGeom prst="line">
            <a:avLst/>
          </a:prstGeom>
          <a:noFill/>
          <a:ln w="38100" cap="flat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rot="10800000" flipH="1">
            <a:off x="1716088" y="3941763"/>
            <a:ext cx="636587" cy="1587"/>
          </a:xfrm>
          <a:prstGeom prst="line">
            <a:avLst/>
          </a:prstGeom>
          <a:noFill/>
          <a:ln w="38100" cap="flat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1787525" y="3748088"/>
            <a:ext cx="495300" cy="1587"/>
          </a:xfrm>
          <a:prstGeom prst="line">
            <a:avLst/>
          </a:prstGeom>
          <a:noFill/>
          <a:ln w="38100" cap="flat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539875" y="3844925"/>
            <a:ext cx="1025525" cy="1588"/>
          </a:xfrm>
          <a:prstGeom prst="line">
            <a:avLst/>
          </a:prstGeom>
          <a:noFill/>
          <a:ln w="38100" cap="flat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rot="10800000" flipH="1">
            <a:off x="1646238" y="4037013"/>
            <a:ext cx="812800" cy="1587"/>
          </a:xfrm>
          <a:prstGeom prst="line">
            <a:avLst/>
          </a:prstGeom>
          <a:noFill/>
          <a:ln w="38100" cap="flat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3662363" y="2486025"/>
            <a:ext cx="1025525" cy="1588"/>
          </a:xfrm>
          <a:prstGeom prst="line">
            <a:avLst/>
          </a:prstGeom>
          <a:noFill/>
          <a:ln w="38100" cap="flat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3910013" y="2389188"/>
            <a:ext cx="495300" cy="1587"/>
          </a:xfrm>
          <a:prstGeom prst="line">
            <a:avLst/>
          </a:prstGeom>
          <a:noFill/>
          <a:ln w="38100" cap="flat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3838575" y="2292350"/>
            <a:ext cx="636588" cy="1588"/>
          </a:xfrm>
          <a:prstGeom prst="line">
            <a:avLst/>
          </a:prstGeom>
          <a:noFill/>
          <a:ln w="38100" cap="flat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3768725" y="2195513"/>
            <a:ext cx="812800" cy="1587"/>
          </a:xfrm>
          <a:prstGeom prst="line">
            <a:avLst/>
          </a:prstGeom>
          <a:noFill/>
          <a:ln w="38100" cap="flat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20498" name="Group 18"/>
          <p:cNvGrpSpPr>
            <a:grpSpLocks/>
          </p:cNvGrpSpPr>
          <p:nvPr/>
        </p:nvGrpSpPr>
        <p:grpSpPr bwMode="auto">
          <a:xfrm rot="10800000" flipH="1">
            <a:off x="838200" y="4903788"/>
            <a:ext cx="1025525" cy="195262"/>
            <a:chOff x="0" y="0"/>
            <a:chExt cx="646" cy="123"/>
          </a:xfrm>
        </p:grpSpPr>
        <p:sp>
          <p:nvSpPr>
            <p:cNvPr id="20495" name="Line 15"/>
            <p:cNvSpPr>
              <a:spLocks noChangeShapeType="1"/>
            </p:cNvSpPr>
            <p:nvPr/>
          </p:nvSpPr>
          <p:spPr bwMode="auto">
            <a:xfrm rot="10800000" flipH="1">
              <a:off x="111" y="122"/>
              <a:ext cx="401" cy="1"/>
            </a:xfrm>
            <a:prstGeom prst="line">
              <a:avLst/>
            </a:prstGeom>
            <a:noFill/>
            <a:ln w="38100" cap="flat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496" name="Line 16"/>
            <p:cNvSpPr>
              <a:spLocks noChangeShapeType="1"/>
            </p:cNvSpPr>
            <p:nvPr/>
          </p:nvSpPr>
          <p:spPr bwMode="auto">
            <a:xfrm>
              <a:off x="156" y="0"/>
              <a:ext cx="312" cy="1"/>
            </a:xfrm>
            <a:prstGeom prst="line">
              <a:avLst/>
            </a:prstGeom>
            <a:noFill/>
            <a:ln w="38100" cap="flat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497" name="Line 17"/>
            <p:cNvSpPr>
              <a:spLocks noChangeShapeType="1"/>
            </p:cNvSpPr>
            <p:nvPr/>
          </p:nvSpPr>
          <p:spPr bwMode="auto">
            <a:xfrm>
              <a:off x="0" y="61"/>
              <a:ext cx="646" cy="1"/>
            </a:xfrm>
            <a:prstGeom prst="line">
              <a:avLst/>
            </a:prstGeom>
            <a:noFill/>
            <a:ln w="38100" cap="flat">
              <a:solidFill>
                <a:srgbClr val="6633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0499" name="Line 19"/>
          <p:cNvSpPr>
            <a:spLocks noChangeShapeType="1"/>
          </p:cNvSpPr>
          <p:nvPr/>
        </p:nvSpPr>
        <p:spPr bwMode="auto">
          <a:xfrm rot="10800000" flipH="1">
            <a:off x="944563" y="5194300"/>
            <a:ext cx="812800" cy="1588"/>
          </a:xfrm>
          <a:prstGeom prst="line">
            <a:avLst/>
          </a:prstGeom>
          <a:noFill/>
          <a:ln w="38100" cap="flat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20505" name="Group 25"/>
          <p:cNvGrpSpPr>
            <a:grpSpLocks/>
          </p:cNvGrpSpPr>
          <p:nvPr/>
        </p:nvGrpSpPr>
        <p:grpSpPr bwMode="auto">
          <a:xfrm rot="10800000" flipH="1">
            <a:off x="2819400" y="4570413"/>
            <a:ext cx="1025525" cy="290512"/>
            <a:chOff x="0" y="0"/>
            <a:chExt cx="646" cy="182"/>
          </a:xfrm>
        </p:grpSpPr>
        <p:grpSp>
          <p:nvGrpSpPr>
            <p:cNvPr id="20503" name="Group 23"/>
            <p:cNvGrpSpPr>
              <a:grpSpLocks/>
            </p:cNvGrpSpPr>
            <p:nvPr/>
          </p:nvGrpSpPr>
          <p:grpSpPr bwMode="auto">
            <a:xfrm>
              <a:off x="0" y="0"/>
              <a:ext cx="646" cy="122"/>
              <a:chOff x="0" y="0"/>
              <a:chExt cx="646" cy="122"/>
            </a:xfrm>
          </p:grpSpPr>
          <p:sp>
            <p:nvSpPr>
              <p:cNvPr id="20500" name="Line 20"/>
              <p:cNvSpPr>
                <a:spLocks noChangeShapeType="1"/>
              </p:cNvSpPr>
              <p:nvPr/>
            </p:nvSpPr>
            <p:spPr bwMode="auto">
              <a:xfrm rot="10800000" flipH="1">
                <a:off x="111" y="121"/>
                <a:ext cx="401" cy="1"/>
              </a:xfrm>
              <a:prstGeom prst="line">
                <a:avLst/>
              </a:prstGeom>
              <a:noFill/>
              <a:ln w="38100" cap="flat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0501" name="Line 21"/>
              <p:cNvSpPr>
                <a:spLocks noChangeShapeType="1"/>
              </p:cNvSpPr>
              <p:nvPr/>
            </p:nvSpPr>
            <p:spPr bwMode="auto">
              <a:xfrm>
                <a:off x="156" y="0"/>
                <a:ext cx="312" cy="1"/>
              </a:xfrm>
              <a:prstGeom prst="line">
                <a:avLst/>
              </a:prstGeom>
              <a:noFill/>
              <a:ln w="38100" cap="flat">
                <a:solidFill>
                  <a:srgbClr val="CC99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0502" name="Line 22"/>
              <p:cNvSpPr>
                <a:spLocks noChangeShapeType="1"/>
              </p:cNvSpPr>
              <p:nvPr/>
            </p:nvSpPr>
            <p:spPr bwMode="auto">
              <a:xfrm>
                <a:off x="0" y="60"/>
                <a:ext cx="646" cy="1"/>
              </a:xfrm>
              <a:prstGeom prst="line">
                <a:avLst/>
              </a:prstGeom>
              <a:noFill/>
              <a:ln w="38100" cap="flat">
                <a:solidFill>
                  <a:srgbClr val="6633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20504" name="Line 24"/>
            <p:cNvSpPr>
              <a:spLocks noChangeShapeType="1"/>
            </p:cNvSpPr>
            <p:nvPr/>
          </p:nvSpPr>
          <p:spPr bwMode="auto">
            <a:xfrm rot="10800000" flipH="1">
              <a:off x="67" y="181"/>
              <a:ext cx="512" cy="1"/>
            </a:xfrm>
            <a:prstGeom prst="line">
              <a:avLst/>
            </a:prstGeom>
            <a:noFill/>
            <a:ln w="38100" cap="flat">
              <a:solidFill>
                <a:srgbClr val="99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0506" name="Line 26"/>
          <p:cNvSpPr>
            <a:spLocks noChangeShapeType="1"/>
          </p:cNvSpPr>
          <p:nvPr/>
        </p:nvSpPr>
        <p:spPr bwMode="auto">
          <a:xfrm>
            <a:off x="7620000" y="4405313"/>
            <a:ext cx="1025525" cy="1587"/>
          </a:xfrm>
          <a:prstGeom prst="line">
            <a:avLst/>
          </a:prstGeom>
          <a:noFill/>
          <a:ln w="38100" cap="flat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 rot="10800000" flipH="1">
            <a:off x="7867650" y="4114800"/>
            <a:ext cx="495300" cy="1588"/>
          </a:xfrm>
          <a:prstGeom prst="line">
            <a:avLst/>
          </a:prstGeom>
          <a:noFill/>
          <a:ln w="38100" cap="flat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 rot="10800000" flipH="1">
            <a:off x="7796213" y="4211638"/>
            <a:ext cx="636587" cy="1587"/>
          </a:xfrm>
          <a:prstGeom prst="line">
            <a:avLst/>
          </a:prstGeom>
          <a:noFill/>
          <a:ln w="38100" cap="flat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 rot="10800000" flipH="1">
            <a:off x="7726363" y="4308475"/>
            <a:ext cx="812800" cy="1588"/>
          </a:xfrm>
          <a:prstGeom prst="line">
            <a:avLst/>
          </a:prstGeom>
          <a:noFill/>
          <a:ln w="38100" cap="flat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>
            <a:off x="3616325" y="3808413"/>
            <a:ext cx="1025525" cy="1587"/>
          </a:xfrm>
          <a:prstGeom prst="line">
            <a:avLst/>
          </a:prstGeom>
          <a:noFill/>
          <a:ln w="38100" cap="flat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>
            <a:off x="3863975" y="3711575"/>
            <a:ext cx="495300" cy="1588"/>
          </a:xfrm>
          <a:prstGeom prst="line">
            <a:avLst/>
          </a:prstGeom>
          <a:noFill/>
          <a:ln w="38100" cap="flat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20514" name="Group 34"/>
          <p:cNvGrpSpPr>
            <a:grpSpLocks/>
          </p:cNvGrpSpPr>
          <p:nvPr/>
        </p:nvGrpSpPr>
        <p:grpSpPr bwMode="auto">
          <a:xfrm rot="10800000" flipH="1">
            <a:off x="3722688" y="3519488"/>
            <a:ext cx="812800" cy="96837"/>
            <a:chOff x="0" y="0"/>
            <a:chExt cx="512" cy="61"/>
          </a:xfrm>
        </p:grpSpPr>
        <p:sp>
          <p:nvSpPr>
            <p:cNvPr id="20512" name="Line 32"/>
            <p:cNvSpPr>
              <a:spLocks noChangeShapeType="1"/>
            </p:cNvSpPr>
            <p:nvPr/>
          </p:nvSpPr>
          <p:spPr bwMode="auto">
            <a:xfrm>
              <a:off x="45" y="60"/>
              <a:ext cx="399" cy="1"/>
            </a:xfrm>
            <a:prstGeom prst="line">
              <a:avLst/>
            </a:prstGeom>
            <a:noFill/>
            <a:ln w="38100" cap="flat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13" name="Line 33"/>
            <p:cNvSpPr>
              <a:spLocks noChangeShapeType="1"/>
            </p:cNvSpPr>
            <p:nvPr/>
          </p:nvSpPr>
          <p:spPr bwMode="auto">
            <a:xfrm>
              <a:off x="0" y="0"/>
              <a:ext cx="512" cy="0"/>
            </a:xfrm>
            <a:prstGeom prst="line">
              <a:avLst/>
            </a:prstGeom>
            <a:noFill/>
            <a:ln w="38100" cap="flat">
              <a:solidFill>
                <a:srgbClr val="99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0515" name="Line 35"/>
          <p:cNvSpPr>
            <a:spLocks noChangeShapeType="1"/>
          </p:cNvSpPr>
          <p:nvPr/>
        </p:nvSpPr>
        <p:spPr bwMode="auto">
          <a:xfrm flipH="1">
            <a:off x="2701925" y="2514600"/>
            <a:ext cx="574675" cy="2286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 rot="10800000" flipH="1">
            <a:off x="2055813" y="3074988"/>
            <a:ext cx="1587" cy="5334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 rot="10800000" flipH="1">
            <a:off x="1447800" y="4217988"/>
            <a:ext cx="609600" cy="4572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18" name="Line 38"/>
          <p:cNvSpPr>
            <a:spLocks noChangeShapeType="1"/>
          </p:cNvSpPr>
          <p:nvPr/>
        </p:nvSpPr>
        <p:spPr bwMode="auto">
          <a:xfrm rot="10800000">
            <a:off x="2473325" y="4267200"/>
            <a:ext cx="304800" cy="2286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 rot="10800000" flipH="1">
            <a:off x="4092575" y="5713413"/>
            <a:ext cx="495300" cy="1587"/>
          </a:xfrm>
          <a:prstGeom prst="line">
            <a:avLst/>
          </a:prstGeom>
          <a:noFill/>
          <a:ln w="38100" cap="flat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20523" name="Group 43"/>
          <p:cNvGrpSpPr>
            <a:grpSpLocks/>
          </p:cNvGrpSpPr>
          <p:nvPr/>
        </p:nvGrpSpPr>
        <p:grpSpPr bwMode="auto">
          <a:xfrm rot="10800000" flipH="1">
            <a:off x="3844925" y="5424488"/>
            <a:ext cx="1025525" cy="193675"/>
            <a:chOff x="0" y="0"/>
            <a:chExt cx="646" cy="122"/>
          </a:xfrm>
        </p:grpSpPr>
        <p:sp>
          <p:nvSpPr>
            <p:cNvPr id="20520" name="Line 40"/>
            <p:cNvSpPr>
              <a:spLocks noChangeShapeType="1"/>
            </p:cNvSpPr>
            <p:nvPr/>
          </p:nvSpPr>
          <p:spPr bwMode="auto">
            <a:xfrm>
              <a:off x="111" y="60"/>
              <a:ext cx="400" cy="1"/>
            </a:xfrm>
            <a:prstGeom prst="line">
              <a:avLst/>
            </a:prstGeom>
            <a:noFill/>
            <a:ln w="38100" cap="flat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21" name="Line 41"/>
            <p:cNvSpPr>
              <a:spLocks noChangeShapeType="1"/>
            </p:cNvSpPr>
            <p:nvPr/>
          </p:nvSpPr>
          <p:spPr bwMode="auto">
            <a:xfrm rot="10800000" flipH="1">
              <a:off x="0" y="121"/>
              <a:ext cx="646" cy="1"/>
            </a:xfrm>
            <a:prstGeom prst="line">
              <a:avLst/>
            </a:prstGeom>
            <a:noFill/>
            <a:ln w="38100" cap="flat">
              <a:solidFill>
                <a:srgbClr val="6633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22" name="Line 42"/>
            <p:cNvSpPr>
              <a:spLocks noChangeShapeType="1"/>
            </p:cNvSpPr>
            <p:nvPr/>
          </p:nvSpPr>
          <p:spPr bwMode="auto">
            <a:xfrm>
              <a:off x="67" y="0"/>
              <a:ext cx="512" cy="1"/>
            </a:xfrm>
            <a:prstGeom prst="line">
              <a:avLst/>
            </a:prstGeom>
            <a:noFill/>
            <a:ln w="38100" cap="flat">
              <a:solidFill>
                <a:srgbClr val="99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0524" name="Line 44"/>
          <p:cNvSpPr>
            <a:spLocks noChangeShapeType="1"/>
          </p:cNvSpPr>
          <p:nvPr/>
        </p:nvSpPr>
        <p:spPr bwMode="auto">
          <a:xfrm rot="10800000" flipH="1">
            <a:off x="1009650" y="6013450"/>
            <a:ext cx="495300" cy="1588"/>
          </a:xfrm>
          <a:prstGeom prst="line">
            <a:avLst/>
          </a:prstGeom>
          <a:noFill/>
          <a:ln w="38100" cap="flat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20527" name="Group 47"/>
          <p:cNvGrpSpPr>
            <a:grpSpLocks/>
          </p:cNvGrpSpPr>
          <p:nvPr/>
        </p:nvGrpSpPr>
        <p:grpSpPr bwMode="auto">
          <a:xfrm rot="10800000" flipH="1">
            <a:off x="762000" y="5818188"/>
            <a:ext cx="1025525" cy="98425"/>
            <a:chOff x="0" y="0"/>
            <a:chExt cx="646" cy="62"/>
          </a:xfrm>
        </p:grpSpPr>
        <p:sp>
          <p:nvSpPr>
            <p:cNvPr id="20525" name="Line 45"/>
            <p:cNvSpPr>
              <a:spLocks noChangeShapeType="1"/>
            </p:cNvSpPr>
            <p:nvPr/>
          </p:nvSpPr>
          <p:spPr bwMode="auto">
            <a:xfrm>
              <a:off x="111" y="0"/>
              <a:ext cx="400" cy="1"/>
            </a:xfrm>
            <a:prstGeom prst="line">
              <a:avLst/>
            </a:prstGeom>
            <a:noFill/>
            <a:ln w="38100" cap="flat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26" name="Line 46"/>
            <p:cNvSpPr>
              <a:spLocks noChangeShapeType="1"/>
            </p:cNvSpPr>
            <p:nvPr/>
          </p:nvSpPr>
          <p:spPr bwMode="auto">
            <a:xfrm rot="10800000" flipH="1">
              <a:off x="0" y="61"/>
              <a:ext cx="646" cy="1"/>
            </a:xfrm>
            <a:prstGeom prst="line">
              <a:avLst/>
            </a:prstGeom>
            <a:noFill/>
            <a:ln w="38100" cap="flat">
              <a:solidFill>
                <a:srgbClr val="6633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0528" name="Line 48"/>
          <p:cNvSpPr>
            <a:spLocks noChangeShapeType="1"/>
          </p:cNvSpPr>
          <p:nvPr/>
        </p:nvSpPr>
        <p:spPr bwMode="auto">
          <a:xfrm rot="10800000" flipH="1">
            <a:off x="868363" y="6108700"/>
            <a:ext cx="812800" cy="1588"/>
          </a:xfrm>
          <a:prstGeom prst="line">
            <a:avLst/>
          </a:prstGeom>
          <a:noFill/>
          <a:ln w="38100" cap="flat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20534" name="Group 54"/>
          <p:cNvGrpSpPr>
            <a:grpSpLocks/>
          </p:cNvGrpSpPr>
          <p:nvPr/>
        </p:nvGrpSpPr>
        <p:grpSpPr bwMode="auto">
          <a:xfrm rot="10800000" flipH="1">
            <a:off x="2251075" y="6186488"/>
            <a:ext cx="1025525" cy="290512"/>
            <a:chOff x="0" y="0"/>
            <a:chExt cx="646" cy="183"/>
          </a:xfrm>
        </p:grpSpPr>
        <p:sp>
          <p:nvSpPr>
            <p:cNvPr id="20529" name="Line 49"/>
            <p:cNvSpPr>
              <a:spLocks noChangeShapeType="1"/>
            </p:cNvSpPr>
            <p:nvPr/>
          </p:nvSpPr>
          <p:spPr bwMode="auto">
            <a:xfrm rot="10800000" flipH="1">
              <a:off x="156" y="122"/>
              <a:ext cx="312" cy="0"/>
            </a:xfrm>
            <a:prstGeom prst="line">
              <a:avLst/>
            </a:prstGeom>
            <a:noFill/>
            <a:ln w="38100" cap="flat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20532" name="Group 52"/>
            <p:cNvGrpSpPr>
              <a:grpSpLocks/>
            </p:cNvGrpSpPr>
            <p:nvPr/>
          </p:nvGrpSpPr>
          <p:grpSpPr bwMode="auto">
            <a:xfrm rot="10800000" flipH="1">
              <a:off x="0" y="0"/>
              <a:ext cx="646" cy="62"/>
              <a:chOff x="0" y="0"/>
              <a:chExt cx="646" cy="62"/>
            </a:xfrm>
          </p:grpSpPr>
          <p:sp>
            <p:nvSpPr>
              <p:cNvPr id="20530" name="Line 50"/>
              <p:cNvSpPr>
                <a:spLocks noChangeShapeType="1"/>
              </p:cNvSpPr>
              <p:nvPr/>
            </p:nvSpPr>
            <p:spPr bwMode="auto">
              <a:xfrm>
                <a:off x="111" y="0"/>
                <a:ext cx="400" cy="1"/>
              </a:xfrm>
              <a:prstGeom prst="line">
                <a:avLst/>
              </a:prstGeom>
              <a:noFill/>
              <a:ln w="38100" cap="flat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0531" name="Line 51"/>
              <p:cNvSpPr>
                <a:spLocks noChangeShapeType="1"/>
              </p:cNvSpPr>
              <p:nvPr/>
            </p:nvSpPr>
            <p:spPr bwMode="auto">
              <a:xfrm rot="10800000" flipH="1">
                <a:off x="0" y="61"/>
                <a:ext cx="646" cy="1"/>
              </a:xfrm>
              <a:prstGeom prst="line">
                <a:avLst/>
              </a:prstGeom>
              <a:noFill/>
              <a:ln w="38100" cap="flat">
                <a:solidFill>
                  <a:srgbClr val="6633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20533" name="Line 53"/>
            <p:cNvSpPr>
              <a:spLocks noChangeShapeType="1"/>
            </p:cNvSpPr>
            <p:nvPr/>
          </p:nvSpPr>
          <p:spPr bwMode="auto">
            <a:xfrm rot="10800000" flipH="1">
              <a:off x="67" y="182"/>
              <a:ext cx="512" cy="1"/>
            </a:xfrm>
            <a:prstGeom prst="line">
              <a:avLst/>
            </a:prstGeom>
            <a:noFill/>
            <a:ln w="38100" cap="flat">
              <a:solidFill>
                <a:srgbClr val="99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20540" name="Group 60"/>
          <p:cNvGrpSpPr>
            <a:grpSpLocks/>
          </p:cNvGrpSpPr>
          <p:nvPr/>
        </p:nvGrpSpPr>
        <p:grpSpPr bwMode="auto">
          <a:xfrm rot="10800000" flipH="1">
            <a:off x="5445125" y="4037013"/>
            <a:ext cx="1025525" cy="290512"/>
            <a:chOff x="0" y="0"/>
            <a:chExt cx="646" cy="183"/>
          </a:xfrm>
        </p:grpSpPr>
        <p:sp>
          <p:nvSpPr>
            <p:cNvPr id="20535" name="Line 55"/>
            <p:cNvSpPr>
              <a:spLocks noChangeShapeType="1"/>
            </p:cNvSpPr>
            <p:nvPr/>
          </p:nvSpPr>
          <p:spPr bwMode="auto">
            <a:xfrm rot="10800000" flipH="1">
              <a:off x="156" y="182"/>
              <a:ext cx="312" cy="1"/>
            </a:xfrm>
            <a:prstGeom prst="line">
              <a:avLst/>
            </a:prstGeom>
            <a:noFill/>
            <a:ln w="38100" cap="flat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20539" name="Group 59"/>
            <p:cNvGrpSpPr>
              <a:grpSpLocks/>
            </p:cNvGrpSpPr>
            <p:nvPr/>
          </p:nvGrpSpPr>
          <p:grpSpPr bwMode="auto">
            <a:xfrm rot="10800000" flipH="1">
              <a:off x="0" y="0"/>
              <a:ext cx="646" cy="122"/>
              <a:chOff x="0" y="0"/>
              <a:chExt cx="646" cy="122"/>
            </a:xfrm>
          </p:grpSpPr>
          <p:sp>
            <p:nvSpPr>
              <p:cNvPr id="20536" name="Line 56"/>
              <p:cNvSpPr>
                <a:spLocks noChangeShapeType="1"/>
              </p:cNvSpPr>
              <p:nvPr/>
            </p:nvSpPr>
            <p:spPr bwMode="auto">
              <a:xfrm>
                <a:off x="111" y="59"/>
                <a:ext cx="400" cy="1"/>
              </a:xfrm>
              <a:prstGeom prst="line">
                <a:avLst/>
              </a:prstGeom>
              <a:noFill/>
              <a:ln w="38100" cap="flat">
                <a:solidFill>
                  <a:srgbClr val="CC66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0537" name="Line 57"/>
              <p:cNvSpPr>
                <a:spLocks noChangeShapeType="1"/>
              </p:cNvSpPr>
              <p:nvPr/>
            </p:nvSpPr>
            <p:spPr bwMode="auto">
              <a:xfrm rot="10800000" flipH="1">
                <a:off x="0" y="121"/>
                <a:ext cx="646" cy="1"/>
              </a:xfrm>
              <a:prstGeom prst="line">
                <a:avLst/>
              </a:prstGeom>
              <a:noFill/>
              <a:ln w="38100" cap="flat">
                <a:solidFill>
                  <a:srgbClr val="6633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0538" name="Line 58"/>
              <p:cNvSpPr>
                <a:spLocks noChangeShapeType="1"/>
              </p:cNvSpPr>
              <p:nvPr/>
            </p:nvSpPr>
            <p:spPr bwMode="auto">
              <a:xfrm>
                <a:off x="67" y="0"/>
                <a:ext cx="512" cy="0"/>
              </a:xfrm>
              <a:prstGeom prst="line">
                <a:avLst/>
              </a:prstGeom>
              <a:noFill/>
              <a:ln w="38100" cap="flat">
                <a:solidFill>
                  <a:srgbClr val="9966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  <p:sp>
        <p:nvSpPr>
          <p:cNvPr id="20541" name="Line 61"/>
          <p:cNvSpPr>
            <a:spLocks noChangeShapeType="1"/>
          </p:cNvSpPr>
          <p:nvPr/>
        </p:nvSpPr>
        <p:spPr bwMode="auto">
          <a:xfrm rot="10800000" flipH="1">
            <a:off x="6705600" y="6157913"/>
            <a:ext cx="1025525" cy="1587"/>
          </a:xfrm>
          <a:prstGeom prst="line">
            <a:avLst/>
          </a:prstGeom>
          <a:noFill/>
          <a:ln w="38100" cap="flat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20545" name="Group 65"/>
          <p:cNvGrpSpPr>
            <a:grpSpLocks/>
          </p:cNvGrpSpPr>
          <p:nvPr/>
        </p:nvGrpSpPr>
        <p:grpSpPr bwMode="auto">
          <a:xfrm rot="10800000" flipH="1">
            <a:off x="6811963" y="5865813"/>
            <a:ext cx="812800" cy="193675"/>
            <a:chOff x="0" y="0"/>
            <a:chExt cx="512" cy="122"/>
          </a:xfrm>
        </p:grpSpPr>
        <p:sp>
          <p:nvSpPr>
            <p:cNvPr id="20542" name="Line 62"/>
            <p:cNvSpPr>
              <a:spLocks noChangeShapeType="1"/>
            </p:cNvSpPr>
            <p:nvPr/>
          </p:nvSpPr>
          <p:spPr bwMode="auto">
            <a:xfrm>
              <a:off x="88" y="60"/>
              <a:ext cx="312" cy="0"/>
            </a:xfrm>
            <a:prstGeom prst="line">
              <a:avLst/>
            </a:prstGeom>
            <a:noFill/>
            <a:ln w="38100" cap="flat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43" name="Line 63"/>
            <p:cNvSpPr>
              <a:spLocks noChangeShapeType="1"/>
            </p:cNvSpPr>
            <p:nvPr/>
          </p:nvSpPr>
          <p:spPr bwMode="auto">
            <a:xfrm>
              <a:off x="44" y="121"/>
              <a:ext cx="400" cy="1"/>
            </a:xfrm>
            <a:prstGeom prst="line">
              <a:avLst/>
            </a:prstGeom>
            <a:noFill/>
            <a:ln w="38100" cap="flat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44" name="Line 64"/>
            <p:cNvSpPr>
              <a:spLocks noChangeShapeType="1"/>
            </p:cNvSpPr>
            <p:nvPr/>
          </p:nvSpPr>
          <p:spPr bwMode="auto">
            <a:xfrm>
              <a:off x="0" y="0"/>
              <a:ext cx="512" cy="0"/>
            </a:xfrm>
            <a:prstGeom prst="line">
              <a:avLst/>
            </a:prstGeom>
            <a:noFill/>
            <a:ln w="38100" cap="flat">
              <a:solidFill>
                <a:srgbClr val="99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0546" name="Line 66"/>
          <p:cNvSpPr>
            <a:spLocks noChangeShapeType="1"/>
          </p:cNvSpPr>
          <p:nvPr/>
        </p:nvSpPr>
        <p:spPr bwMode="auto">
          <a:xfrm rot="10800000" flipH="1">
            <a:off x="1328738" y="5335588"/>
            <a:ext cx="1587" cy="304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47" name="Line 67"/>
          <p:cNvSpPr>
            <a:spLocks noChangeShapeType="1"/>
          </p:cNvSpPr>
          <p:nvPr/>
        </p:nvSpPr>
        <p:spPr bwMode="auto">
          <a:xfrm rot="10800000">
            <a:off x="1863725" y="5943600"/>
            <a:ext cx="381000" cy="2286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48" name="Line 68"/>
          <p:cNvSpPr>
            <a:spLocks noChangeShapeType="1"/>
          </p:cNvSpPr>
          <p:nvPr/>
        </p:nvSpPr>
        <p:spPr bwMode="auto">
          <a:xfrm flipH="1">
            <a:off x="3311525" y="6019800"/>
            <a:ext cx="2971800" cy="2286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49" name="Line 69"/>
          <p:cNvSpPr>
            <a:spLocks noChangeShapeType="1"/>
          </p:cNvSpPr>
          <p:nvPr/>
        </p:nvSpPr>
        <p:spPr bwMode="auto">
          <a:xfrm rot="10800000">
            <a:off x="3692525" y="5029200"/>
            <a:ext cx="304800" cy="2286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50" name="Line 70"/>
          <p:cNvSpPr>
            <a:spLocks noChangeShapeType="1"/>
          </p:cNvSpPr>
          <p:nvPr/>
        </p:nvSpPr>
        <p:spPr bwMode="auto">
          <a:xfrm flipH="1">
            <a:off x="4454525" y="4495800"/>
            <a:ext cx="914400" cy="685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51" name="Line 71"/>
          <p:cNvSpPr>
            <a:spLocks noChangeShapeType="1"/>
          </p:cNvSpPr>
          <p:nvPr/>
        </p:nvSpPr>
        <p:spPr bwMode="auto">
          <a:xfrm>
            <a:off x="4800600" y="3581400"/>
            <a:ext cx="762000" cy="304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52" name="Line 72"/>
          <p:cNvSpPr>
            <a:spLocks noChangeShapeType="1"/>
          </p:cNvSpPr>
          <p:nvPr/>
        </p:nvSpPr>
        <p:spPr bwMode="auto">
          <a:xfrm flipH="1">
            <a:off x="4148138" y="2744788"/>
            <a:ext cx="1587" cy="5334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53" name="Line 73"/>
          <p:cNvSpPr>
            <a:spLocks noChangeShapeType="1"/>
          </p:cNvSpPr>
          <p:nvPr/>
        </p:nvSpPr>
        <p:spPr bwMode="auto">
          <a:xfrm>
            <a:off x="5849938" y="5235575"/>
            <a:ext cx="636587" cy="1588"/>
          </a:xfrm>
          <a:prstGeom prst="line">
            <a:avLst/>
          </a:prstGeom>
          <a:noFill/>
          <a:ln w="38100" cap="flat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54" name="Line 74"/>
          <p:cNvSpPr>
            <a:spLocks noChangeShapeType="1"/>
          </p:cNvSpPr>
          <p:nvPr/>
        </p:nvSpPr>
        <p:spPr bwMode="auto">
          <a:xfrm rot="10800000" flipH="1">
            <a:off x="5673725" y="5332413"/>
            <a:ext cx="1025525" cy="1587"/>
          </a:xfrm>
          <a:prstGeom prst="line">
            <a:avLst/>
          </a:prstGeom>
          <a:noFill/>
          <a:ln w="38100" cap="flat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20557" name="Group 77"/>
          <p:cNvGrpSpPr>
            <a:grpSpLocks/>
          </p:cNvGrpSpPr>
          <p:nvPr/>
        </p:nvGrpSpPr>
        <p:grpSpPr bwMode="auto">
          <a:xfrm rot="10800000" flipH="1">
            <a:off x="5780088" y="5043488"/>
            <a:ext cx="812800" cy="96837"/>
            <a:chOff x="0" y="0"/>
            <a:chExt cx="512" cy="61"/>
          </a:xfrm>
        </p:grpSpPr>
        <p:sp>
          <p:nvSpPr>
            <p:cNvPr id="20555" name="Line 75"/>
            <p:cNvSpPr>
              <a:spLocks noChangeShapeType="1"/>
            </p:cNvSpPr>
            <p:nvPr/>
          </p:nvSpPr>
          <p:spPr bwMode="auto">
            <a:xfrm>
              <a:off x="89" y="0"/>
              <a:ext cx="312" cy="0"/>
            </a:xfrm>
            <a:prstGeom prst="line">
              <a:avLst/>
            </a:prstGeom>
            <a:noFill/>
            <a:ln w="38100" cap="flat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56" name="Line 76"/>
            <p:cNvSpPr>
              <a:spLocks noChangeShapeType="1"/>
            </p:cNvSpPr>
            <p:nvPr/>
          </p:nvSpPr>
          <p:spPr bwMode="auto">
            <a:xfrm>
              <a:off x="0" y="60"/>
              <a:ext cx="512" cy="1"/>
            </a:xfrm>
            <a:prstGeom prst="line">
              <a:avLst/>
            </a:prstGeom>
            <a:noFill/>
            <a:ln w="38100" cap="flat">
              <a:solidFill>
                <a:srgbClr val="99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0558" name="Line 78"/>
          <p:cNvSpPr>
            <a:spLocks noChangeShapeType="1"/>
          </p:cNvSpPr>
          <p:nvPr/>
        </p:nvSpPr>
        <p:spPr bwMode="auto">
          <a:xfrm rot="10800000">
            <a:off x="4911725" y="2667000"/>
            <a:ext cx="2438400" cy="13716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59" name="Line 79"/>
          <p:cNvSpPr>
            <a:spLocks noChangeShapeType="1"/>
          </p:cNvSpPr>
          <p:nvPr/>
        </p:nvSpPr>
        <p:spPr bwMode="auto">
          <a:xfrm>
            <a:off x="5978525" y="4495800"/>
            <a:ext cx="228600" cy="4572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60" name="Line 80"/>
          <p:cNvSpPr>
            <a:spLocks noChangeShapeType="1"/>
          </p:cNvSpPr>
          <p:nvPr/>
        </p:nvSpPr>
        <p:spPr bwMode="auto">
          <a:xfrm>
            <a:off x="6359525" y="5486400"/>
            <a:ext cx="609600" cy="2286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61" name="Line 81"/>
          <p:cNvSpPr>
            <a:spLocks noChangeShapeType="1"/>
          </p:cNvSpPr>
          <p:nvPr/>
        </p:nvSpPr>
        <p:spPr bwMode="auto">
          <a:xfrm rot="10800000" flipH="1">
            <a:off x="7273925" y="4648200"/>
            <a:ext cx="838200" cy="1066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62" name="Rectangle 82"/>
          <p:cNvSpPr>
            <a:spLocks/>
          </p:cNvSpPr>
          <p:nvPr/>
        </p:nvSpPr>
        <p:spPr bwMode="auto">
          <a:xfrm>
            <a:off x="1219200" y="1398588"/>
            <a:ext cx="67945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2200">
                <a:solidFill>
                  <a:schemeClr val="tx1"/>
                </a:solidFill>
                <a:cs typeface="Arial" charset="0"/>
              </a:rPr>
              <a:t>Heuristic: the largest pancake that is still out of place</a:t>
            </a:r>
          </a:p>
        </p:txBody>
      </p:sp>
      <p:grpSp>
        <p:nvGrpSpPr>
          <p:cNvPr id="20576" name="Group 96"/>
          <p:cNvGrpSpPr>
            <a:grpSpLocks/>
          </p:cNvGrpSpPr>
          <p:nvPr/>
        </p:nvGrpSpPr>
        <p:grpSpPr bwMode="auto">
          <a:xfrm>
            <a:off x="457200" y="2133600"/>
            <a:ext cx="7099300" cy="4379913"/>
            <a:chOff x="0" y="0"/>
            <a:chExt cx="4472" cy="2759"/>
          </a:xfrm>
        </p:grpSpPr>
        <p:sp>
          <p:nvSpPr>
            <p:cNvPr id="20563" name="Rectangle 83"/>
            <p:cNvSpPr>
              <a:spLocks/>
            </p:cNvSpPr>
            <p:nvPr/>
          </p:nvSpPr>
          <p:spPr bwMode="auto">
            <a:xfrm>
              <a:off x="432" y="287"/>
              <a:ext cx="20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2200">
                  <a:solidFill>
                    <a:srgbClr val="C00000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20564" name="Rectangle 84"/>
            <p:cNvSpPr>
              <a:spLocks/>
            </p:cNvSpPr>
            <p:nvPr/>
          </p:nvSpPr>
          <p:spPr bwMode="auto">
            <a:xfrm>
              <a:off x="1824" y="0"/>
              <a:ext cx="20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2200">
                  <a:solidFill>
                    <a:srgbClr val="C0000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20565" name="Rectangle 85"/>
            <p:cNvSpPr>
              <a:spLocks/>
            </p:cNvSpPr>
            <p:nvPr/>
          </p:nvSpPr>
          <p:spPr bwMode="auto">
            <a:xfrm>
              <a:off x="4272" y="1199"/>
              <a:ext cx="20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2200">
                  <a:solidFill>
                    <a:srgbClr val="C00000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20566" name="Rectangle 86"/>
            <p:cNvSpPr>
              <a:spLocks/>
            </p:cNvSpPr>
            <p:nvPr/>
          </p:nvSpPr>
          <p:spPr bwMode="auto">
            <a:xfrm>
              <a:off x="3744" y="2303"/>
              <a:ext cx="20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2200">
                  <a:solidFill>
                    <a:srgbClr val="C000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20567" name="Rectangle 87"/>
            <p:cNvSpPr>
              <a:spLocks/>
            </p:cNvSpPr>
            <p:nvPr/>
          </p:nvSpPr>
          <p:spPr bwMode="auto">
            <a:xfrm>
              <a:off x="3072" y="1775"/>
              <a:ext cx="20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2200">
                  <a:solidFill>
                    <a:srgbClr val="C0000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20568" name="Rectangle 88"/>
            <p:cNvSpPr>
              <a:spLocks/>
            </p:cNvSpPr>
            <p:nvPr/>
          </p:nvSpPr>
          <p:spPr bwMode="auto">
            <a:xfrm>
              <a:off x="2976" y="1151"/>
              <a:ext cx="20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2200">
                  <a:solidFill>
                    <a:srgbClr val="C0000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20569" name="Rectangle 89"/>
            <p:cNvSpPr>
              <a:spLocks/>
            </p:cNvSpPr>
            <p:nvPr/>
          </p:nvSpPr>
          <p:spPr bwMode="auto">
            <a:xfrm>
              <a:off x="1776" y="815"/>
              <a:ext cx="20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2200">
                  <a:solidFill>
                    <a:srgbClr val="C0000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20570" name="Rectangle 90"/>
            <p:cNvSpPr>
              <a:spLocks/>
            </p:cNvSpPr>
            <p:nvPr/>
          </p:nvSpPr>
          <p:spPr bwMode="auto">
            <a:xfrm>
              <a:off x="1248" y="1487"/>
              <a:ext cx="20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2200">
                  <a:solidFill>
                    <a:srgbClr val="C00000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20571" name="Rectangle 91"/>
            <p:cNvSpPr>
              <a:spLocks/>
            </p:cNvSpPr>
            <p:nvPr/>
          </p:nvSpPr>
          <p:spPr bwMode="auto">
            <a:xfrm>
              <a:off x="1920" y="2015"/>
              <a:ext cx="20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2200">
                  <a:solidFill>
                    <a:srgbClr val="C00000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20572" name="Rectangle 92"/>
            <p:cNvSpPr>
              <a:spLocks/>
            </p:cNvSpPr>
            <p:nvPr/>
          </p:nvSpPr>
          <p:spPr bwMode="auto">
            <a:xfrm>
              <a:off x="912" y="2495"/>
              <a:ext cx="20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2200">
                  <a:solidFill>
                    <a:srgbClr val="C0000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20573" name="Rectangle 93"/>
            <p:cNvSpPr>
              <a:spLocks/>
            </p:cNvSpPr>
            <p:nvPr/>
          </p:nvSpPr>
          <p:spPr bwMode="auto">
            <a:xfrm>
              <a:off x="0" y="1727"/>
              <a:ext cx="20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2200">
                  <a:solidFill>
                    <a:srgbClr val="C00000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20574" name="Rectangle 94"/>
            <p:cNvSpPr>
              <a:spLocks/>
            </p:cNvSpPr>
            <p:nvPr/>
          </p:nvSpPr>
          <p:spPr bwMode="auto">
            <a:xfrm>
              <a:off x="0" y="2255"/>
              <a:ext cx="20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2200">
                  <a:solidFill>
                    <a:srgbClr val="C00000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20575" name="Rectangle 95"/>
            <p:cNvSpPr>
              <a:spLocks/>
            </p:cNvSpPr>
            <p:nvPr/>
          </p:nvSpPr>
          <p:spPr bwMode="auto">
            <a:xfrm>
              <a:off x="480" y="959"/>
              <a:ext cx="20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2200">
                  <a:solidFill>
                    <a:srgbClr val="C00000"/>
                  </a:solidFill>
                  <a:cs typeface="Arial" charset="0"/>
                </a:rPr>
                <a:t>4</a:t>
              </a:r>
            </a:p>
          </p:txBody>
        </p:sp>
      </p:grpSp>
      <p:sp>
        <p:nvSpPr>
          <p:cNvPr id="20577" name="Rectangle 97"/>
          <p:cNvSpPr>
            <a:spLocks/>
          </p:cNvSpPr>
          <p:nvPr/>
        </p:nvSpPr>
        <p:spPr bwMode="auto">
          <a:xfrm>
            <a:off x="7162800" y="2362200"/>
            <a:ext cx="11557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en-US" sz="2400">
                <a:solidFill>
                  <a:srgbClr val="CC0000"/>
                </a:solidFill>
                <a:cs typeface="Arial" charset="0"/>
              </a:rPr>
              <a:t>h(x)</a:t>
            </a:r>
          </a:p>
        </p:txBody>
      </p:sp>
    </p:spTree>
    <p:extLst>
      <p:ext uri="{BB962C8B-B14F-4D97-AF65-F5344CB8AC3E}">
        <p14:creationId xmlns:p14="http://schemas.microsoft.com/office/powerpoint/2010/main" xmlns="" val="26824835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2" grpId="0" autoUpdateAnimBg="0"/>
      <p:bldP spid="20577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Traveling Salesman Problem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E9D51C52-608E-47FA-8D15-426E5EC92004}" type="slidenum">
              <a:rPr lang="en-US"/>
              <a:pPr/>
              <a:t>44</a:t>
            </a:fld>
            <a:endParaRPr lang="en-US"/>
          </a:p>
        </p:txBody>
      </p:sp>
      <p:pic>
        <p:nvPicPr>
          <p:cNvPr id="336900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7263" y="2976563"/>
            <a:ext cx="4816475" cy="297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36901" name="Line 5"/>
          <p:cNvSpPr>
            <a:spLocks noChangeShapeType="1"/>
          </p:cNvSpPr>
          <p:nvPr/>
        </p:nvSpPr>
        <p:spPr bwMode="auto">
          <a:xfrm flipV="1">
            <a:off x="3803650" y="3505200"/>
            <a:ext cx="82550" cy="3651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6902" name="Line 6"/>
          <p:cNvSpPr>
            <a:spLocks noChangeShapeType="1"/>
          </p:cNvSpPr>
          <p:nvPr/>
        </p:nvSpPr>
        <p:spPr bwMode="auto">
          <a:xfrm>
            <a:off x="5072063" y="4619625"/>
            <a:ext cx="806450" cy="3841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6903" name="Line 7"/>
          <p:cNvSpPr>
            <a:spLocks noChangeShapeType="1"/>
          </p:cNvSpPr>
          <p:nvPr/>
        </p:nvSpPr>
        <p:spPr bwMode="auto">
          <a:xfrm>
            <a:off x="4840288" y="4159250"/>
            <a:ext cx="231775" cy="4603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6904" name="Line 8"/>
          <p:cNvSpPr>
            <a:spLocks noChangeShapeType="1"/>
          </p:cNvSpPr>
          <p:nvPr/>
        </p:nvSpPr>
        <p:spPr bwMode="auto">
          <a:xfrm flipH="1" flipV="1">
            <a:off x="4840288" y="4159250"/>
            <a:ext cx="9604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6905" name="Line 9"/>
          <p:cNvSpPr>
            <a:spLocks noChangeShapeType="1"/>
          </p:cNvSpPr>
          <p:nvPr/>
        </p:nvSpPr>
        <p:spPr bwMode="auto">
          <a:xfrm flipH="1">
            <a:off x="6376988" y="5370513"/>
            <a:ext cx="230187" cy="4778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6907" name="Text Box 11"/>
          <p:cNvSpPr txBox="1">
            <a:spLocks noChangeArrowheads="1"/>
          </p:cNvSpPr>
          <p:nvPr/>
        </p:nvSpPr>
        <p:spPr bwMode="auto">
          <a:xfrm>
            <a:off x="923925" y="5437188"/>
            <a:ext cx="20923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What can be</a:t>
            </a:r>
          </a:p>
          <a:p>
            <a:pPr algn="l" eaLnBrk="0" hangingPunct="0"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Relaxed?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6705600" y="3429000"/>
            <a:ext cx="533400" cy="228600"/>
          </a:xfrm>
          <a:prstGeom prst="line">
            <a:avLst/>
          </a:prstGeom>
          <a:solidFill>
            <a:srgbClr val="BBE0E3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7315200" y="3733800"/>
            <a:ext cx="304800" cy="533400"/>
          </a:xfrm>
          <a:prstGeom prst="line">
            <a:avLst/>
          </a:prstGeom>
          <a:solidFill>
            <a:srgbClr val="BBE0E3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7162800" y="4267200"/>
            <a:ext cx="457200" cy="838200"/>
          </a:xfrm>
          <a:prstGeom prst="line">
            <a:avLst/>
          </a:prstGeom>
          <a:solidFill>
            <a:srgbClr val="BBE0E3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7162800" y="5181600"/>
            <a:ext cx="685800" cy="0"/>
          </a:xfrm>
          <a:prstGeom prst="line">
            <a:avLst/>
          </a:prstGeom>
          <a:solidFill>
            <a:srgbClr val="BBE0E3"/>
          </a:solidFill>
          <a:ln w="38100" cap="flat" cmpd="sng" algn="ctr">
            <a:solidFill>
              <a:srgbClr val="0000FF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7848600" y="5181600"/>
            <a:ext cx="304800" cy="533400"/>
          </a:xfrm>
          <a:prstGeom prst="line">
            <a:avLst/>
          </a:prstGeom>
          <a:solidFill>
            <a:srgbClr val="BBE0E3"/>
          </a:solidFill>
          <a:ln w="38100" cap="flat" cmpd="sng" algn="ctr">
            <a:solidFill>
              <a:srgbClr val="0000FF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Line 9"/>
          <p:cNvSpPr>
            <a:spLocks noChangeShapeType="1"/>
          </p:cNvSpPr>
          <p:nvPr/>
        </p:nvSpPr>
        <p:spPr bwMode="auto">
          <a:xfrm>
            <a:off x="5868986" y="5029201"/>
            <a:ext cx="760413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>
            <a:off x="4419601" y="4876800"/>
            <a:ext cx="76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H="1">
            <a:off x="4419600" y="5257800"/>
            <a:ext cx="76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V="1">
            <a:off x="3962400" y="3124199"/>
            <a:ext cx="152400" cy="3651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4419600" y="5562600"/>
            <a:ext cx="8382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3810000" y="4572000"/>
            <a:ext cx="609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 flipV="1">
            <a:off x="3810000" y="3886200"/>
            <a:ext cx="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 flipV="1">
            <a:off x="5257800" y="5029200"/>
            <a:ext cx="6096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7946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01" grpId="0" animBg="1"/>
      <p:bldP spid="336902" grpId="0" animBg="1"/>
      <p:bldP spid="336903" grpId="0" animBg="1"/>
      <p:bldP spid="336904" grpId="0" animBg="1"/>
      <p:bldP spid="336905" grpId="0" animBg="1"/>
      <p:bldP spid="336907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Heuristics f</a:t>
            </a:r>
            <a:r>
              <a:rPr lang="en-US">
                <a:solidFill>
                  <a:srgbClr val="FF0000"/>
                </a:solidFill>
              </a:rPr>
              <a:t>or eight puzzle</a:t>
            </a:r>
          </a:p>
        </p:txBody>
      </p:sp>
      <p:sp>
        <p:nvSpPr>
          <p:cNvPr id="338976" name="Rectangle 32"/>
          <p:cNvSpPr>
            <a:spLocks noGrp="1" noChangeArrowheads="1"/>
          </p:cNvSpPr>
          <p:nvPr>
            <p:ph idx="1"/>
          </p:nvPr>
        </p:nvSpPr>
        <p:spPr>
          <a:xfrm>
            <a:off x="76200" y="3505200"/>
            <a:ext cx="8915400" cy="3124200"/>
          </a:xfrm>
        </p:spPr>
        <p:txBody>
          <a:bodyPr/>
          <a:lstStyle/>
          <a:p>
            <a:r>
              <a:rPr lang="en-US" dirty="0"/>
              <a:t>What can we relax?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9BA7F571-0E06-4021-88CA-32CDDB7EDB50}" type="slidenum">
              <a:rPr lang="en-US"/>
              <a:pPr/>
              <a:t>45</a:t>
            </a:fld>
            <a:endParaRPr lang="en-US"/>
          </a:p>
        </p:txBody>
      </p:sp>
      <p:grpSp>
        <p:nvGrpSpPr>
          <p:cNvPr id="338947" name="Group 3"/>
          <p:cNvGrpSpPr>
            <a:grpSpLocks/>
          </p:cNvGrpSpPr>
          <p:nvPr/>
        </p:nvGrpSpPr>
        <p:grpSpPr bwMode="auto">
          <a:xfrm>
            <a:off x="2378075" y="1209675"/>
            <a:ext cx="1371600" cy="1401763"/>
            <a:chOff x="2976" y="3293"/>
            <a:chExt cx="864" cy="883"/>
          </a:xfrm>
        </p:grpSpPr>
        <p:sp>
          <p:nvSpPr>
            <p:cNvPr id="338948" name="Rectangle 4"/>
            <p:cNvSpPr>
              <a:spLocks noChangeArrowheads="1"/>
            </p:cNvSpPr>
            <p:nvPr/>
          </p:nvSpPr>
          <p:spPr bwMode="auto">
            <a:xfrm>
              <a:off x="2976" y="3312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49" name="Rectangle 5"/>
            <p:cNvSpPr>
              <a:spLocks noChangeArrowheads="1"/>
            </p:cNvSpPr>
            <p:nvPr/>
          </p:nvSpPr>
          <p:spPr bwMode="auto">
            <a:xfrm>
              <a:off x="3264" y="3312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50" name="Rectangle 6"/>
            <p:cNvSpPr>
              <a:spLocks noChangeArrowheads="1"/>
            </p:cNvSpPr>
            <p:nvPr/>
          </p:nvSpPr>
          <p:spPr bwMode="auto">
            <a:xfrm>
              <a:off x="3552" y="3312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51" name="Rectangle 7"/>
            <p:cNvSpPr>
              <a:spLocks noChangeArrowheads="1"/>
            </p:cNvSpPr>
            <p:nvPr/>
          </p:nvSpPr>
          <p:spPr bwMode="auto">
            <a:xfrm>
              <a:off x="2976" y="3600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52" name="Rectangle 8"/>
            <p:cNvSpPr>
              <a:spLocks noChangeArrowheads="1"/>
            </p:cNvSpPr>
            <p:nvPr/>
          </p:nvSpPr>
          <p:spPr bwMode="auto">
            <a:xfrm>
              <a:off x="3264" y="3600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53" name="Rectangle 9"/>
            <p:cNvSpPr>
              <a:spLocks noChangeArrowheads="1"/>
            </p:cNvSpPr>
            <p:nvPr/>
          </p:nvSpPr>
          <p:spPr bwMode="auto">
            <a:xfrm>
              <a:off x="3552" y="3600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54" name="Rectangle 10"/>
            <p:cNvSpPr>
              <a:spLocks noChangeArrowheads="1"/>
            </p:cNvSpPr>
            <p:nvPr/>
          </p:nvSpPr>
          <p:spPr bwMode="auto">
            <a:xfrm>
              <a:off x="2976" y="3888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55" name="Rectangle 11"/>
            <p:cNvSpPr>
              <a:spLocks noChangeArrowheads="1"/>
            </p:cNvSpPr>
            <p:nvPr/>
          </p:nvSpPr>
          <p:spPr bwMode="auto">
            <a:xfrm>
              <a:off x="3264" y="3888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56" name="Rectangle 12"/>
            <p:cNvSpPr>
              <a:spLocks noChangeArrowheads="1"/>
            </p:cNvSpPr>
            <p:nvPr/>
          </p:nvSpPr>
          <p:spPr bwMode="auto">
            <a:xfrm>
              <a:off x="3552" y="3888"/>
              <a:ext cx="288" cy="28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</a:pPr>
              <a:endParaRPr lang="en-US" b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338957" name="Text Box 13"/>
            <p:cNvSpPr txBox="1">
              <a:spLocks noChangeArrowheads="1"/>
            </p:cNvSpPr>
            <p:nvPr/>
          </p:nvSpPr>
          <p:spPr bwMode="auto">
            <a:xfrm>
              <a:off x="3014" y="3293"/>
              <a:ext cx="73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 dirty="0">
                  <a:solidFill>
                    <a:schemeClr val="tx1"/>
                  </a:solidFill>
                  <a:latin typeface="Comic Sans MS" pitchFamily="66" charset="0"/>
                </a:rPr>
                <a:t>7 </a:t>
              </a:r>
              <a:r>
                <a:rPr lang="en-US" b="0" dirty="0" smtClean="0">
                  <a:solidFill>
                    <a:schemeClr val="tx1"/>
                  </a:solidFill>
                  <a:latin typeface="Comic Sans MS" pitchFamily="66" charset="0"/>
                </a:rPr>
                <a:t>   </a:t>
              </a:r>
              <a:r>
                <a:rPr lang="en-US" b="0" dirty="0">
                  <a:solidFill>
                    <a:schemeClr val="tx1"/>
                  </a:solidFill>
                  <a:latin typeface="Comic Sans MS" pitchFamily="66" charset="0"/>
                </a:rPr>
                <a:t>2   </a:t>
              </a:r>
              <a:r>
                <a:rPr lang="en-US" b="0" dirty="0" smtClean="0">
                  <a:solidFill>
                    <a:schemeClr val="tx1"/>
                  </a:solidFill>
                  <a:latin typeface="Comic Sans MS" pitchFamily="66" charset="0"/>
                </a:rPr>
                <a:t> 3</a:t>
              </a:r>
              <a:endParaRPr lang="en-US" b="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338958" name="Text Box 14"/>
            <p:cNvSpPr txBox="1">
              <a:spLocks noChangeArrowheads="1"/>
            </p:cNvSpPr>
            <p:nvPr/>
          </p:nvSpPr>
          <p:spPr bwMode="auto">
            <a:xfrm>
              <a:off x="3024" y="3843"/>
              <a:ext cx="46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 dirty="0">
                  <a:solidFill>
                    <a:schemeClr val="tx1"/>
                  </a:solidFill>
                  <a:latin typeface="Comic Sans MS" pitchFamily="66" charset="0"/>
                </a:rPr>
                <a:t>8   </a:t>
              </a:r>
              <a:r>
                <a:rPr lang="en-US" b="0" dirty="0" smtClean="0">
                  <a:solidFill>
                    <a:schemeClr val="tx1"/>
                  </a:solidFill>
                  <a:latin typeface="Comic Sans MS" pitchFamily="66" charset="0"/>
                </a:rPr>
                <a:t> 3</a:t>
              </a:r>
              <a:endParaRPr lang="en-US" b="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338959" name="Text Box 15"/>
            <p:cNvSpPr txBox="1">
              <a:spLocks noChangeArrowheads="1"/>
            </p:cNvSpPr>
            <p:nvPr/>
          </p:nvSpPr>
          <p:spPr bwMode="auto">
            <a:xfrm>
              <a:off x="3024" y="3555"/>
              <a:ext cx="70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 dirty="0">
                  <a:solidFill>
                    <a:schemeClr val="tx1"/>
                  </a:solidFill>
                  <a:latin typeface="Comic Sans MS" pitchFamily="66" charset="0"/>
                </a:rPr>
                <a:t>5   </a:t>
              </a:r>
              <a:r>
                <a:rPr lang="en-US" b="0" dirty="0" smtClean="0">
                  <a:solidFill>
                    <a:schemeClr val="tx1"/>
                  </a:solidFill>
                  <a:latin typeface="Comic Sans MS" pitchFamily="66" charset="0"/>
                </a:rPr>
                <a:t> 1    6</a:t>
              </a:r>
              <a:endParaRPr lang="en-US" b="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38960" name="Group 16"/>
          <p:cNvGrpSpPr>
            <a:grpSpLocks/>
          </p:cNvGrpSpPr>
          <p:nvPr/>
        </p:nvGrpSpPr>
        <p:grpSpPr bwMode="auto">
          <a:xfrm>
            <a:off x="4835525" y="1239838"/>
            <a:ext cx="1371600" cy="1401762"/>
            <a:chOff x="2976" y="3293"/>
            <a:chExt cx="864" cy="883"/>
          </a:xfrm>
        </p:grpSpPr>
        <p:sp>
          <p:nvSpPr>
            <p:cNvPr id="338961" name="Rectangle 17"/>
            <p:cNvSpPr>
              <a:spLocks noChangeArrowheads="1"/>
            </p:cNvSpPr>
            <p:nvPr/>
          </p:nvSpPr>
          <p:spPr bwMode="auto">
            <a:xfrm>
              <a:off x="2976" y="3312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62" name="Rectangle 18"/>
            <p:cNvSpPr>
              <a:spLocks noChangeArrowheads="1"/>
            </p:cNvSpPr>
            <p:nvPr/>
          </p:nvSpPr>
          <p:spPr bwMode="auto">
            <a:xfrm>
              <a:off x="3264" y="3312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63" name="Rectangle 19"/>
            <p:cNvSpPr>
              <a:spLocks noChangeArrowheads="1"/>
            </p:cNvSpPr>
            <p:nvPr/>
          </p:nvSpPr>
          <p:spPr bwMode="auto">
            <a:xfrm>
              <a:off x="3552" y="3312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64" name="Rectangle 20"/>
            <p:cNvSpPr>
              <a:spLocks noChangeArrowheads="1"/>
            </p:cNvSpPr>
            <p:nvPr/>
          </p:nvSpPr>
          <p:spPr bwMode="auto">
            <a:xfrm>
              <a:off x="2976" y="3600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65" name="Rectangle 21"/>
            <p:cNvSpPr>
              <a:spLocks noChangeArrowheads="1"/>
            </p:cNvSpPr>
            <p:nvPr/>
          </p:nvSpPr>
          <p:spPr bwMode="auto">
            <a:xfrm>
              <a:off x="3264" y="3600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66" name="Rectangle 22"/>
            <p:cNvSpPr>
              <a:spLocks noChangeArrowheads="1"/>
            </p:cNvSpPr>
            <p:nvPr/>
          </p:nvSpPr>
          <p:spPr bwMode="auto">
            <a:xfrm>
              <a:off x="3552" y="3600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67" name="Rectangle 23"/>
            <p:cNvSpPr>
              <a:spLocks noChangeArrowheads="1"/>
            </p:cNvSpPr>
            <p:nvPr/>
          </p:nvSpPr>
          <p:spPr bwMode="auto">
            <a:xfrm>
              <a:off x="2976" y="3888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68" name="Rectangle 24"/>
            <p:cNvSpPr>
              <a:spLocks noChangeArrowheads="1"/>
            </p:cNvSpPr>
            <p:nvPr/>
          </p:nvSpPr>
          <p:spPr bwMode="auto">
            <a:xfrm>
              <a:off x="3264" y="3888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69" name="Rectangle 25"/>
            <p:cNvSpPr>
              <a:spLocks noChangeArrowheads="1"/>
            </p:cNvSpPr>
            <p:nvPr/>
          </p:nvSpPr>
          <p:spPr bwMode="auto">
            <a:xfrm>
              <a:off x="3552" y="3888"/>
              <a:ext cx="288" cy="28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</a:pPr>
              <a:endParaRPr lang="en-US" b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338970" name="Text Box 26"/>
            <p:cNvSpPr txBox="1">
              <a:spLocks noChangeArrowheads="1"/>
            </p:cNvSpPr>
            <p:nvPr/>
          </p:nvSpPr>
          <p:spPr bwMode="auto">
            <a:xfrm>
              <a:off x="3014" y="3293"/>
              <a:ext cx="79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 dirty="0">
                  <a:solidFill>
                    <a:schemeClr val="tx1"/>
                  </a:solidFill>
                  <a:latin typeface="Comic Sans MS" pitchFamily="66" charset="0"/>
                </a:rPr>
                <a:t>1   </a:t>
              </a:r>
              <a:r>
                <a:rPr lang="en-US" b="0" dirty="0" smtClean="0">
                  <a:solidFill>
                    <a:schemeClr val="tx1"/>
                  </a:solidFill>
                  <a:latin typeface="Comic Sans MS" pitchFamily="66" charset="0"/>
                </a:rPr>
                <a:t>  2     </a:t>
              </a:r>
              <a:r>
                <a:rPr lang="en-US" b="0" dirty="0">
                  <a:solidFill>
                    <a:schemeClr val="tx1"/>
                  </a:solidFill>
                  <a:latin typeface="Comic Sans MS" pitchFamily="66" charset="0"/>
                </a:rPr>
                <a:t>3</a:t>
              </a:r>
            </a:p>
          </p:txBody>
        </p:sp>
        <p:sp>
          <p:nvSpPr>
            <p:cNvPr id="338971" name="Text Box 27"/>
            <p:cNvSpPr txBox="1">
              <a:spLocks noChangeArrowheads="1"/>
            </p:cNvSpPr>
            <p:nvPr/>
          </p:nvSpPr>
          <p:spPr bwMode="auto">
            <a:xfrm>
              <a:off x="3024" y="3843"/>
              <a:ext cx="46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 dirty="0">
                  <a:solidFill>
                    <a:schemeClr val="tx1"/>
                  </a:solidFill>
                  <a:latin typeface="Comic Sans MS" pitchFamily="66" charset="0"/>
                </a:rPr>
                <a:t>7   </a:t>
              </a:r>
              <a:r>
                <a:rPr lang="en-US" b="0" dirty="0" smtClean="0">
                  <a:solidFill>
                    <a:schemeClr val="tx1"/>
                  </a:solidFill>
                  <a:latin typeface="Comic Sans MS" pitchFamily="66" charset="0"/>
                </a:rPr>
                <a:t> 8</a:t>
              </a:r>
              <a:endParaRPr lang="en-US" b="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338972" name="Text Box 28"/>
            <p:cNvSpPr txBox="1">
              <a:spLocks noChangeArrowheads="1"/>
            </p:cNvSpPr>
            <p:nvPr/>
          </p:nvSpPr>
          <p:spPr bwMode="auto">
            <a:xfrm>
              <a:off x="3024" y="3555"/>
              <a:ext cx="77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 dirty="0">
                  <a:solidFill>
                    <a:schemeClr val="tx1"/>
                  </a:solidFill>
                  <a:latin typeface="Comic Sans MS" pitchFamily="66" charset="0"/>
                </a:rPr>
                <a:t>4   </a:t>
              </a:r>
              <a:r>
                <a:rPr lang="en-US" b="0" dirty="0" smtClean="0">
                  <a:solidFill>
                    <a:schemeClr val="tx1"/>
                  </a:solidFill>
                  <a:latin typeface="Comic Sans MS" pitchFamily="66" charset="0"/>
                </a:rPr>
                <a:t>  5    6</a:t>
              </a:r>
              <a:endParaRPr lang="en-US" b="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sp>
        <p:nvSpPr>
          <p:cNvPr id="338973" name="Text Box 29"/>
          <p:cNvSpPr txBox="1">
            <a:spLocks noChangeArrowheads="1"/>
          </p:cNvSpPr>
          <p:nvPr/>
        </p:nvSpPr>
        <p:spPr bwMode="auto">
          <a:xfrm>
            <a:off x="2592388" y="2967038"/>
            <a:ext cx="933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start</a:t>
            </a:r>
          </a:p>
        </p:txBody>
      </p:sp>
      <p:sp>
        <p:nvSpPr>
          <p:cNvPr id="338974" name="Text Box 30"/>
          <p:cNvSpPr txBox="1">
            <a:spLocks noChangeArrowheads="1"/>
          </p:cNvSpPr>
          <p:nvPr/>
        </p:nvSpPr>
        <p:spPr bwMode="auto">
          <a:xfrm>
            <a:off x="5240338" y="2967038"/>
            <a:ext cx="76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goal</a:t>
            </a:r>
          </a:p>
        </p:txBody>
      </p:sp>
      <p:sp>
        <p:nvSpPr>
          <p:cNvPr id="338975" name="Text Box 31"/>
          <p:cNvSpPr txBox="1">
            <a:spLocks noChangeArrowheads="1"/>
          </p:cNvSpPr>
          <p:nvPr/>
        </p:nvSpPr>
        <p:spPr bwMode="auto">
          <a:xfrm>
            <a:off x="4024313" y="177800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endParaRPr lang="en-US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7023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/>
          <a:lstStyle/>
          <a:p>
            <a:r>
              <a:rPr lang="en-US" dirty="0"/>
              <a:t>Importance of Heuristics</a:t>
            </a:r>
          </a:p>
        </p:txBody>
      </p:sp>
      <p:sp>
        <p:nvSpPr>
          <p:cNvPr id="374788" name="Rectangle 4"/>
          <p:cNvSpPr>
            <a:spLocks noGrp="1" noChangeArrowheads="1"/>
          </p:cNvSpPr>
          <p:nvPr>
            <p:ph idx="1"/>
          </p:nvPr>
        </p:nvSpPr>
        <p:spPr>
          <a:xfrm>
            <a:off x="76200" y="1066800"/>
            <a:ext cx="8915400" cy="1447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h1 = number of tiles in wrong </a:t>
            </a:r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AC59FAA5-5D3D-47DE-B48A-325E55D5EC16}" type="slidenum">
              <a:rPr lang="en-US"/>
              <a:pPr/>
              <a:t>46</a:t>
            </a:fld>
            <a:endParaRPr lang="en-US"/>
          </a:p>
        </p:txBody>
      </p:sp>
      <p:sp>
        <p:nvSpPr>
          <p:cNvPr id="374787" name="Text Box 3"/>
          <p:cNvSpPr txBox="1">
            <a:spLocks noChangeArrowheads="1"/>
          </p:cNvSpPr>
          <p:nvPr/>
        </p:nvSpPr>
        <p:spPr bwMode="auto">
          <a:xfrm>
            <a:off x="971550" y="2247900"/>
            <a:ext cx="5724644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D	    IDS		    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        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A*(h1)	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*(h2)</a:t>
            </a:r>
          </a:p>
          <a:p>
            <a:pPr algn="l" eaLnBrk="0" hangingPunct="0">
              <a:spcBef>
                <a:spcPct val="0"/>
              </a:spcBef>
            </a:pP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 2	         10		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	 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6	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      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6</a:t>
            </a:r>
          </a:p>
          <a:p>
            <a:pPr algn="l" eaLnBrk="0" hangingPunct="0">
              <a:spcBef>
                <a:spcPct val="0"/>
              </a:spcBef>
            </a:pP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 4	       112		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	13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12</a:t>
            </a:r>
          </a:p>
          <a:p>
            <a:pPr algn="l" eaLnBrk="0" hangingPunct="0">
              <a:spcBef>
                <a:spcPct val="0"/>
              </a:spcBef>
            </a:pP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 6	       680		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	20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18</a:t>
            </a:r>
          </a:p>
          <a:p>
            <a:pPr algn="l" eaLnBrk="0" hangingPunct="0">
              <a:spcBef>
                <a:spcPct val="0"/>
              </a:spcBef>
            </a:pP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 8	      6384		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	39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25</a:t>
            </a:r>
          </a:p>
          <a:p>
            <a:pPr algn="l" eaLnBrk="0" hangingPunct="0">
              <a:spcBef>
                <a:spcPct val="0"/>
              </a:spcBef>
            </a:pP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10	    47127		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	93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39</a:t>
            </a:r>
          </a:p>
          <a:p>
            <a:pPr algn="l" eaLnBrk="0" hangingPunct="0">
              <a:spcBef>
                <a:spcPct val="0"/>
              </a:spcBef>
            </a:pP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12	  364404	         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                     227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73</a:t>
            </a:r>
          </a:p>
          <a:p>
            <a:pPr algn="l" eaLnBrk="0" hangingPunct="0">
              <a:spcBef>
                <a:spcPct val="0"/>
              </a:spcBef>
            </a:pP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14	3473941	          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    	              539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  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113</a:t>
            </a:r>
          </a:p>
          <a:p>
            <a:pPr algn="l" eaLnBrk="0" hangingPunct="0">
              <a:spcBef>
                <a:spcPct val="0"/>
              </a:spcBef>
            </a:pP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18			        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    3056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  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363</a:t>
            </a:r>
          </a:p>
          <a:p>
            <a:pPr algn="l" eaLnBrk="0" hangingPunct="0">
              <a:spcBef>
                <a:spcPct val="0"/>
              </a:spcBef>
            </a:pP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24			      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    39135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1641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</a:p>
        </p:txBody>
      </p:sp>
      <p:grpSp>
        <p:nvGrpSpPr>
          <p:cNvPr id="374789" name="Group 5"/>
          <p:cNvGrpSpPr>
            <a:grpSpLocks/>
          </p:cNvGrpSpPr>
          <p:nvPr/>
        </p:nvGrpSpPr>
        <p:grpSpPr bwMode="auto">
          <a:xfrm>
            <a:off x="7467600" y="228600"/>
            <a:ext cx="1403350" cy="1406525"/>
            <a:chOff x="2976" y="3290"/>
            <a:chExt cx="884" cy="886"/>
          </a:xfrm>
        </p:grpSpPr>
        <p:sp>
          <p:nvSpPr>
            <p:cNvPr id="374790" name="Rectangle 6"/>
            <p:cNvSpPr>
              <a:spLocks noChangeArrowheads="1"/>
            </p:cNvSpPr>
            <p:nvPr/>
          </p:nvSpPr>
          <p:spPr bwMode="auto">
            <a:xfrm>
              <a:off x="2976" y="3312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1" name="Rectangle 7"/>
            <p:cNvSpPr>
              <a:spLocks noChangeArrowheads="1"/>
            </p:cNvSpPr>
            <p:nvPr/>
          </p:nvSpPr>
          <p:spPr bwMode="auto">
            <a:xfrm>
              <a:off x="3264" y="3312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2" name="Rectangle 8"/>
            <p:cNvSpPr>
              <a:spLocks noChangeArrowheads="1"/>
            </p:cNvSpPr>
            <p:nvPr/>
          </p:nvSpPr>
          <p:spPr bwMode="auto">
            <a:xfrm>
              <a:off x="3552" y="3312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3" name="Rectangle 9"/>
            <p:cNvSpPr>
              <a:spLocks noChangeArrowheads="1"/>
            </p:cNvSpPr>
            <p:nvPr/>
          </p:nvSpPr>
          <p:spPr bwMode="auto">
            <a:xfrm>
              <a:off x="2976" y="3600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4" name="Rectangle 10"/>
            <p:cNvSpPr>
              <a:spLocks noChangeArrowheads="1"/>
            </p:cNvSpPr>
            <p:nvPr/>
          </p:nvSpPr>
          <p:spPr bwMode="auto">
            <a:xfrm>
              <a:off x="3264" y="3600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5" name="Rectangle 11"/>
            <p:cNvSpPr>
              <a:spLocks noChangeArrowheads="1"/>
            </p:cNvSpPr>
            <p:nvPr/>
          </p:nvSpPr>
          <p:spPr bwMode="auto">
            <a:xfrm>
              <a:off x="3552" y="3600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6" name="Rectangle 12"/>
            <p:cNvSpPr>
              <a:spLocks noChangeArrowheads="1"/>
            </p:cNvSpPr>
            <p:nvPr/>
          </p:nvSpPr>
          <p:spPr bwMode="auto">
            <a:xfrm>
              <a:off x="2976" y="3888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7" name="Rectangle 13"/>
            <p:cNvSpPr>
              <a:spLocks noChangeArrowheads="1"/>
            </p:cNvSpPr>
            <p:nvPr/>
          </p:nvSpPr>
          <p:spPr bwMode="auto">
            <a:xfrm>
              <a:off x="3264" y="3888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8" name="Rectangle 14"/>
            <p:cNvSpPr>
              <a:spLocks noChangeArrowheads="1"/>
            </p:cNvSpPr>
            <p:nvPr/>
          </p:nvSpPr>
          <p:spPr bwMode="auto">
            <a:xfrm>
              <a:off x="3552" y="3888"/>
              <a:ext cx="288" cy="28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</a:pPr>
              <a:endParaRPr lang="en-US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74799" name="Text Box 15"/>
            <p:cNvSpPr txBox="1">
              <a:spLocks noChangeArrowheads="1"/>
            </p:cNvSpPr>
            <p:nvPr/>
          </p:nvSpPr>
          <p:spPr bwMode="auto">
            <a:xfrm>
              <a:off x="3014" y="3290"/>
              <a:ext cx="8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7    2     3</a:t>
              </a:r>
            </a:p>
          </p:txBody>
        </p:sp>
        <p:sp>
          <p:nvSpPr>
            <p:cNvPr id="374800" name="Text Box 16"/>
            <p:cNvSpPr txBox="1">
              <a:spLocks noChangeArrowheads="1"/>
            </p:cNvSpPr>
            <p:nvPr/>
          </p:nvSpPr>
          <p:spPr bwMode="auto">
            <a:xfrm>
              <a:off x="3024" y="3840"/>
              <a:ext cx="5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8    5</a:t>
              </a:r>
            </a:p>
          </p:txBody>
        </p:sp>
        <p:sp>
          <p:nvSpPr>
            <p:cNvPr id="374801" name="Text Box 17"/>
            <p:cNvSpPr txBox="1">
              <a:spLocks noChangeArrowheads="1"/>
            </p:cNvSpPr>
            <p:nvPr/>
          </p:nvSpPr>
          <p:spPr bwMode="auto">
            <a:xfrm>
              <a:off x="3024" y="3552"/>
              <a:ext cx="8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4    1     6</a:t>
              </a:r>
            </a:p>
          </p:txBody>
        </p:sp>
      </p:grpSp>
      <p:sp>
        <p:nvSpPr>
          <p:cNvPr id="374803" name="Rectangle 19"/>
          <p:cNvSpPr>
            <a:spLocks noChangeArrowheads="1"/>
          </p:cNvSpPr>
          <p:nvPr/>
        </p:nvSpPr>
        <p:spPr bwMode="auto">
          <a:xfrm>
            <a:off x="6238875" y="2209800"/>
            <a:ext cx="1571625" cy="3762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4802" name="Rectangle 18"/>
          <p:cNvSpPr>
            <a:spLocks noChangeArrowheads="1"/>
          </p:cNvSpPr>
          <p:nvPr/>
        </p:nvSpPr>
        <p:spPr bwMode="auto">
          <a:xfrm>
            <a:off x="5257800" y="2057400"/>
            <a:ext cx="1571625" cy="3762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0742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/>
          <a:lstStyle/>
          <a:p>
            <a:r>
              <a:rPr lang="en-US" dirty="0"/>
              <a:t>Importance of Heuristics</a:t>
            </a:r>
          </a:p>
        </p:txBody>
      </p:sp>
      <p:sp>
        <p:nvSpPr>
          <p:cNvPr id="374788" name="Rectangle 4"/>
          <p:cNvSpPr>
            <a:spLocks noGrp="1" noChangeArrowheads="1"/>
          </p:cNvSpPr>
          <p:nvPr>
            <p:ph idx="1"/>
          </p:nvPr>
        </p:nvSpPr>
        <p:spPr>
          <a:xfrm>
            <a:off x="76200" y="1066800"/>
            <a:ext cx="8915400" cy="1447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h1 = number of tiles in wrong place</a:t>
            </a:r>
          </a:p>
          <a:p>
            <a:pPr>
              <a:buFontTx/>
              <a:buNone/>
            </a:pPr>
            <a:r>
              <a:rPr lang="en-US" dirty="0"/>
              <a:t>h2 = </a:t>
            </a:r>
            <a:r>
              <a:rPr lang="en-US" sz="3600" dirty="0">
                <a:sym typeface="Symbol" pitchFamily="18" charset="2"/>
              </a:rPr>
              <a:t>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/>
              <a:t>distances of tiles from correct loc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AC59FAA5-5D3D-47DE-B48A-325E55D5EC16}" type="slidenum">
              <a:rPr lang="en-US"/>
              <a:pPr/>
              <a:t>47</a:t>
            </a:fld>
            <a:endParaRPr lang="en-US"/>
          </a:p>
        </p:txBody>
      </p:sp>
      <p:sp>
        <p:nvSpPr>
          <p:cNvPr id="374787" name="Text Box 3"/>
          <p:cNvSpPr txBox="1">
            <a:spLocks noChangeArrowheads="1"/>
          </p:cNvSpPr>
          <p:nvPr/>
        </p:nvSpPr>
        <p:spPr bwMode="auto">
          <a:xfrm>
            <a:off x="971550" y="2247900"/>
            <a:ext cx="5724644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D	    IDS		    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        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A*(h1)	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*(h2)</a:t>
            </a:r>
          </a:p>
          <a:p>
            <a:pPr algn="l" eaLnBrk="0" hangingPunct="0">
              <a:spcBef>
                <a:spcPct val="0"/>
              </a:spcBef>
            </a:pP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 2	         10		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	 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6	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      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6</a:t>
            </a:r>
          </a:p>
          <a:p>
            <a:pPr algn="l" eaLnBrk="0" hangingPunct="0">
              <a:spcBef>
                <a:spcPct val="0"/>
              </a:spcBef>
            </a:pP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 4	       112		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	13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12</a:t>
            </a:r>
          </a:p>
          <a:p>
            <a:pPr algn="l" eaLnBrk="0" hangingPunct="0">
              <a:spcBef>
                <a:spcPct val="0"/>
              </a:spcBef>
            </a:pP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 6	       680		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	20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18</a:t>
            </a:r>
          </a:p>
          <a:p>
            <a:pPr algn="l" eaLnBrk="0" hangingPunct="0">
              <a:spcBef>
                <a:spcPct val="0"/>
              </a:spcBef>
            </a:pP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 8	      6384		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	39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25</a:t>
            </a:r>
          </a:p>
          <a:p>
            <a:pPr algn="l" eaLnBrk="0" hangingPunct="0">
              <a:spcBef>
                <a:spcPct val="0"/>
              </a:spcBef>
            </a:pP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10	    47127		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	93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39</a:t>
            </a:r>
          </a:p>
          <a:p>
            <a:pPr algn="l" eaLnBrk="0" hangingPunct="0">
              <a:spcBef>
                <a:spcPct val="0"/>
              </a:spcBef>
            </a:pP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12	  364404	         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                     227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73</a:t>
            </a:r>
          </a:p>
          <a:p>
            <a:pPr algn="l" eaLnBrk="0" hangingPunct="0">
              <a:spcBef>
                <a:spcPct val="0"/>
              </a:spcBef>
            </a:pP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14	3473941	          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    	              539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  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113</a:t>
            </a:r>
          </a:p>
          <a:p>
            <a:pPr algn="l" eaLnBrk="0" hangingPunct="0">
              <a:spcBef>
                <a:spcPct val="0"/>
              </a:spcBef>
            </a:pP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18			        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    3056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  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363</a:t>
            </a:r>
          </a:p>
          <a:p>
            <a:pPr algn="l" eaLnBrk="0" hangingPunct="0">
              <a:spcBef>
                <a:spcPct val="0"/>
              </a:spcBef>
            </a:pP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24			      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    39135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1641</a:t>
            </a:r>
            <a:r>
              <a:rPr lang="en-US" b="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467600" y="228600"/>
            <a:ext cx="1403350" cy="1406525"/>
            <a:chOff x="2976" y="3290"/>
            <a:chExt cx="884" cy="886"/>
          </a:xfrm>
        </p:grpSpPr>
        <p:sp>
          <p:nvSpPr>
            <p:cNvPr id="374790" name="Rectangle 6"/>
            <p:cNvSpPr>
              <a:spLocks noChangeArrowheads="1"/>
            </p:cNvSpPr>
            <p:nvPr/>
          </p:nvSpPr>
          <p:spPr bwMode="auto">
            <a:xfrm>
              <a:off x="2976" y="3312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1" name="Rectangle 7"/>
            <p:cNvSpPr>
              <a:spLocks noChangeArrowheads="1"/>
            </p:cNvSpPr>
            <p:nvPr/>
          </p:nvSpPr>
          <p:spPr bwMode="auto">
            <a:xfrm>
              <a:off x="3264" y="3312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2" name="Rectangle 8"/>
            <p:cNvSpPr>
              <a:spLocks noChangeArrowheads="1"/>
            </p:cNvSpPr>
            <p:nvPr/>
          </p:nvSpPr>
          <p:spPr bwMode="auto">
            <a:xfrm>
              <a:off x="3552" y="3312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3" name="Rectangle 9"/>
            <p:cNvSpPr>
              <a:spLocks noChangeArrowheads="1"/>
            </p:cNvSpPr>
            <p:nvPr/>
          </p:nvSpPr>
          <p:spPr bwMode="auto">
            <a:xfrm>
              <a:off x="2976" y="3600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4" name="Rectangle 10"/>
            <p:cNvSpPr>
              <a:spLocks noChangeArrowheads="1"/>
            </p:cNvSpPr>
            <p:nvPr/>
          </p:nvSpPr>
          <p:spPr bwMode="auto">
            <a:xfrm>
              <a:off x="3264" y="3600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5" name="Rectangle 11"/>
            <p:cNvSpPr>
              <a:spLocks noChangeArrowheads="1"/>
            </p:cNvSpPr>
            <p:nvPr/>
          </p:nvSpPr>
          <p:spPr bwMode="auto">
            <a:xfrm>
              <a:off x="3552" y="3600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6" name="Rectangle 12"/>
            <p:cNvSpPr>
              <a:spLocks noChangeArrowheads="1"/>
            </p:cNvSpPr>
            <p:nvPr/>
          </p:nvSpPr>
          <p:spPr bwMode="auto">
            <a:xfrm>
              <a:off x="2976" y="3888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7" name="Rectangle 13"/>
            <p:cNvSpPr>
              <a:spLocks noChangeArrowheads="1"/>
            </p:cNvSpPr>
            <p:nvPr/>
          </p:nvSpPr>
          <p:spPr bwMode="auto">
            <a:xfrm>
              <a:off x="3264" y="3888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98" name="Rectangle 14"/>
            <p:cNvSpPr>
              <a:spLocks noChangeArrowheads="1"/>
            </p:cNvSpPr>
            <p:nvPr/>
          </p:nvSpPr>
          <p:spPr bwMode="auto">
            <a:xfrm>
              <a:off x="3552" y="3888"/>
              <a:ext cx="288" cy="28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</a:pPr>
              <a:endParaRPr lang="en-US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74799" name="Text Box 15"/>
            <p:cNvSpPr txBox="1">
              <a:spLocks noChangeArrowheads="1"/>
            </p:cNvSpPr>
            <p:nvPr/>
          </p:nvSpPr>
          <p:spPr bwMode="auto">
            <a:xfrm>
              <a:off x="3014" y="3290"/>
              <a:ext cx="8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7    2     3</a:t>
              </a:r>
            </a:p>
          </p:txBody>
        </p:sp>
        <p:sp>
          <p:nvSpPr>
            <p:cNvPr id="374800" name="Text Box 16"/>
            <p:cNvSpPr txBox="1">
              <a:spLocks noChangeArrowheads="1"/>
            </p:cNvSpPr>
            <p:nvPr/>
          </p:nvSpPr>
          <p:spPr bwMode="auto">
            <a:xfrm>
              <a:off x="3024" y="3840"/>
              <a:ext cx="5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8    5</a:t>
              </a:r>
            </a:p>
          </p:txBody>
        </p:sp>
        <p:sp>
          <p:nvSpPr>
            <p:cNvPr id="374801" name="Text Box 17"/>
            <p:cNvSpPr txBox="1">
              <a:spLocks noChangeArrowheads="1"/>
            </p:cNvSpPr>
            <p:nvPr/>
          </p:nvSpPr>
          <p:spPr bwMode="auto">
            <a:xfrm>
              <a:off x="3024" y="3552"/>
              <a:ext cx="8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4    1     6</a:t>
              </a:r>
            </a:p>
          </p:txBody>
        </p:sp>
      </p:grpSp>
      <p:sp>
        <p:nvSpPr>
          <p:cNvPr id="374804" name="Rectangle 20"/>
          <p:cNvSpPr>
            <a:spLocks noChangeArrowheads="1"/>
          </p:cNvSpPr>
          <p:nvPr/>
        </p:nvSpPr>
        <p:spPr bwMode="auto">
          <a:xfrm>
            <a:off x="685800" y="5486400"/>
            <a:ext cx="78486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25425" indent="-225425" algn="l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800" dirty="0">
                <a:solidFill>
                  <a:srgbClr val="CC00FF"/>
                </a:solidFill>
                <a:latin typeface="Comic Sans MS" pitchFamily="66" charset="0"/>
              </a:rPr>
              <a:t>Decrease effective branching factor</a:t>
            </a:r>
          </a:p>
        </p:txBody>
      </p:sp>
    </p:spTree>
    <p:extLst>
      <p:ext uri="{BB962C8B-B14F-4D97-AF65-F5344CB8AC3E}">
        <p14:creationId xmlns:p14="http://schemas.microsoft.com/office/powerpoint/2010/main" xmlns="" val="1250742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Combining Admissible </a:t>
            </a:r>
            <a:r>
              <a:rPr lang="en-US" dirty="0" smtClean="0"/>
              <a:t>Heuristics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always take max</a:t>
            </a:r>
          </a:p>
          <a:p>
            <a:endParaRPr lang="en-US" dirty="0" smtClean="0"/>
          </a:p>
          <a:p>
            <a:r>
              <a:rPr lang="en-US" dirty="0" smtClean="0"/>
              <a:t>Adding does not preserve admissibility in general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CDB6C-E76C-7B4A-A934-947932216524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Performance of IDA* on 15 Puzzle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Random 15 puzzle instances were first solved optimally using IDA* with Manhattan distance heuristic (Korf, 1985).</a:t>
            </a:r>
          </a:p>
          <a:p>
            <a:pPr eaLnBrk="1" hangingPunct="1"/>
            <a:r>
              <a:rPr lang="en-US" smtClean="0"/>
              <a:t>Optimal solution lengths average 53 moves.</a:t>
            </a:r>
          </a:p>
          <a:p>
            <a:pPr eaLnBrk="1" hangingPunct="1"/>
            <a:r>
              <a:rPr lang="en-US" smtClean="0"/>
              <a:t>400 million nodes generated on average.</a:t>
            </a:r>
          </a:p>
          <a:p>
            <a:pPr eaLnBrk="1" hangingPunct="1"/>
            <a:r>
              <a:rPr lang="en-US" smtClean="0"/>
              <a:t>Average solution time is about 50 seconds on current machines.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0033CC"/>
                </a:solidFill>
              </a:rPr>
              <a:t>General Graph Search Paradigm</a:t>
            </a:r>
            <a:endParaRPr lang="en-US" sz="3200" smtClean="0">
              <a:solidFill>
                <a:srgbClr val="0033CC"/>
              </a:solidFill>
            </a:endParaRP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FE842599-BCB1-4FCD-98D9-36E345A681A0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62000" y="1371600"/>
            <a:ext cx="8077200" cy="341632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function tree-search(root-node)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   fringe  </a:t>
            </a:r>
            <a:r>
              <a:rPr lang="en-US" dirty="0">
                <a:solidFill>
                  <a:srgbClr val="0033CC"/>
                </a:solidFill>
                <a:sym typeface="Wingdings" pitchFamily="2" charset="2"/>
              </a:rPr>
              <a:t>successors</a:t>
            </a:r>
            <a:r>
              <a:rPr lang="en-US" dirty="0">
                <a:sym typeface="Wingdings" pitchFamily="2" charset="2"/>
              </a:rPr>
              <a:t>(root-node)</a:t>
            </a:r>
          </a:p>
          <a:p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   explored  empty</a:t>
            </a:r>
          </a:p>
          <a:p>
            <a:r>
              <a:rPr lang="en-US" dirty="0">
                <a:sym typeface="Wingdings" pitchFamily="2" charset="2"/>
              </a:rPr>
              <a:t>   while ( </a:t>
            </a:r>
            <a:r>
              <a:rPr lang="en-US" dirty="0" err="1">
                <a:solidFill>
                  <a:srgbClr val="0033CC"/>
                </a:solidFill>
                <a:sym typeface="Wingdings" pitchFamily="2" charset="2"/>
              </a:rPr>
              <a:t>notempty</a:t>
            </a:r>
            <a:r>
              <a:rPr lang="en-US" dirty="0">
                <a:sym typeface="Wingdings" pitchFamily="2" charset="2"/>
              </a:rPr>
              <a:t>(fringe) )</a:t>
            </a:r>
          </a:p>
          <a:p>
            <a:r>
              <a:rPr lang="en-US" dirty="0">
                <a:sym typeface="Wingdings" pitchFamily="2" charset="2"/>
              </a:rPr>
              <a:t>          {node  </a:t>
            </a:r>
            <a:r>
              <a:rPr lang="en-US" dirty="0">
                <a:solidFill>
                  <a:srgbClr val="0033CC"/>
                </a:solidFill>
                <a:sym typeface="Wingdings" pitchFamily="2" charset="2"/>
              </a:rPr>
              <a:t>remove-first</a:t>
            </a:r>
            <a:r>
              <a:rPr lang="en-US" dirty="0">
                <a:sym typeface="Wingdings" pitchFamily="2" charset="2"/>
              </a:rPr>
              <a:t>(fringe)</a:t>
            </a:r>
          </a:p>
          <a:p>
            <a:r>
              <a:rPr lang="en-US" dirty="0">
                <a:sym typeface="Wingdings" pitchFamily="2" charset="2"/>
              </a:rPr>
              <a:t>	state  </a:t>
            </a:r>
            <a:r>
              <a:rPr lang="en-US" dirty="0">
                <a:solidFill>
                  <a:srgbClr val="0033CC"/>
                </a:solidFill>
                <a:sym typeface="Wingdings" pitchFamily="2" charset="2"/>
              </a:rPr>
              <a:t>state</a:t>
            </a:r>
            <a:r>
              <a:rPr lang="en-US" dirty="0">
                <a:sym typeface="Wingdings" pitchFamily="2" charset="2"/>
              </a:rPr>
              <a:t>(node)</a:t>
            </a:r>
          </a:p>
          <a:p>
            <a:r>
              <a:rPr lang="en-US" dirty="0">
                <a:sym typeface="Wingdings" pitchFamily="2" charset="2"/>
              </a:rPr>
              <a:t>	if </a:t>
            </a:r>
            <a:r>
              <a:rPr lang="en-US" dirty="0">
                <a:solidFill>
                  <a:srgbClr val="0033CC"/>
                </a:solidFill>
                <a:sym typeface="Wingdings" pitchFamily="2" charset="2"/>
              </a:rPr>
              <a:t>goal-test</a:t>
            </a:r>
            <a:r>
              <a:rPr lang="en-US" dirty="0">
                <a:sym typeface="Wingdings" pitchFamily="2" charset="2"/>
              </a:rPr>
              <a:t>(state) return </a:t>
            </a:r>
            <a:r>
              <a:rPr lang="en-US" dirty="0">
                <a:solidFill>
                  <a:srgbClr val="0033CC"/>
                </a:solidFill>
                <a:sym typeface="Wingdings" pitchFamily="2" charset="2"/>
              </a:rPr>
              <a:t>solution</a:t>
            </a:r>
            <a:r>
              <a:rPr lang="en-US" dirty="0">
                <a:sym typeface="Wingdings" pitchFamily="2" charset="2"/>
              </a:rPr>
              <a:t>(node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	explored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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insert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node,explored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	fringe  </a:t>
            </a:r>
            <a:r>
              <a:rPr lang="en-US" dirty="0">
                <a:solidFill>
                  <a:srgbClr val="0033CC"/>
                </a:solidFill>
                <a:sym typeface="Wingdings" pitchFamily="2" charset="2"/>
              </a:rPr>
              <a:t>insert-all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dirty="0">
                <a:solidFill>
                  <a:srgbClr val="0033CC"/>
                </a:solidFill>
                <a:sym typeface="Wingdings" pitchFamily="2" charset="2"/>
              </a:rPr>
              <a:t>successors</a:t>
            </a:r>
            <a:r>
              <a:rPr lang="en-US" dirty="0">
                <a:sym typeface="Wingdings" pitchFamily="2" charset="2"/>
              </a:rPr>
              <a:t>(node),fringe,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if node not in explored</a:t>
            </a:r>
            <a:r>
              <a:rPr lang="en-US" dirty="0">
                <a:sym typeface="Wingdings" pitchFamily="2" charset="2"/>
              </a:rPr>
              <a:t>) </a:t>
            </a:r>
            <a:endParaRPr lang="en-US" dirty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          }</a:t>
            </a:r>
          </a:p>
          <a:p>
            <a:r>
              <a:rPr lang="en-US" dirty="0">
                <a:sym typeface="Wingdings" pitchFamily="2" charset="2"/>
              </a:rPr>
              <a:t>   return failure</a:t>
            </a:r>
          </a:p>
          <a:p>
            <a:r>
              <a:rPr lang="en-US" dirty="0">
                <a:sym typeface="Wingdings" pitchFamily="2" charset="2"/>
              </a:rPr>
              <a:t>end tree-search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Limitation of Manhattan Distance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solve a 24-Puzzle instance, IDA* with Manhattan distance would take about 65,000 years on average.</a:t>
            </a:r>
          </a:p>
          <a:p>
            <a:pPr eaLnBrk="1" hangingPunct="1"/>
            <a:r>
              <a:rPr lang="en-US" smtClean="0"/>
              <a:t>Assumes that each tile moves independently</a:t>
            </a:r>
          </a:p>
          <a:p>
            <a:pPr eaLnBrk="1" hangingPunct="1"/>
            <a:r>
              <a:rPr lang="en-US" smtClean="0"/>
              <a:t>In fact, tiles interfere with each other.</a:t>
            </a:r>
          </a:p>
          <a:p>
            <a:pPr eaLnBrk="1" hangingPunct="1"/>
            <a:r>
              <a:rPr lang="en-US" smtClean="0"/>
              <a:t>Accounting for these interactions is the key to more accurate heuristic functions.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Linear Conflict</a:t>
            </a:r>
          </a:p>
        </p:txBody>
      </p:sp>
      <p:sp>
        <p:nvSpPr>
          <p:cNvPr id="32771" name="Rectangle 3"/>
          <p:cNvSpPr>
            <a:spLocks noChangeAspect="1" noChangeArrowheads="1"/>
          </p:cNvSpPr>
          <p:nvPr/>
        </p:nvSpPr>
        <p:spPr bwMode="auto">
          <a:xfrm>
            <a:off x="5029200" y="2362200"/>
            <a:ext cx="2741613" cy="2741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Line 4"/>
          <p:cNvSpPr>
            <a:spLocks noChangeAspect="1" noChangeShapeType="1"/>
          </p:cNvSpPr>
          <p:nvPr/>
        </p:nvSpPr>
        <p:spPr bwMode="auto">
          <a:xfrm>
            <a:off x="5715000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Line 5"/>
          <p:cNvSpPr>
            <a:spLocks noChangeAspect="1" noChangeShapeType="1"/>
          </p:cNvSpPr>
          <p:nvPr/>
        </p:nvSpPr>
        <p:spPr bwMode="auto">
          <a:xfrm>
            <a:off x="6400800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Line 6"/>
          <p:cNvSpPr>
            <a:spLocks noChangeAspect="1" noChangeShapeType="1"/>
          </p:cNvSpPr>
          <p:nvPr/>
        </p:nvSpPr>
        <p:spPr bwMode="auto">
          <a:xfrm>
            <a:off x="7085013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Line 7"/>
          <p:cNvSpPr>
            <a:spLocks noChangeAspect="1" noChangeShapeType="1"/>
          </p:cNvSpPr>
          <p:nvPr/>
        </p:nvSpPr>
        <p:spPr bwMode="auto">
          <a:xfrm>
            <a:off x="5029200" y="3048000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Line 8"/>
          <p:cNvSpPr>
            <a:spLocks noChangeAspect="1" noChangeShapeType="1"/>
          </p:cNvSpPr>
          <p:nvPr/>
        </p:nvSpPr>
        <p:spPr bwMode="auto">
          <a:xfrm>
            <a:off x="5029200" y="3733800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Line 9"/>
          <p:cNvSpPr>
            <a:spLocks noChangeAspect="1" noChangeShapeType="1"/>
          </p:cNvSpPr>
          <p:nvPr/>
        </p:nvSpPr>
        <p:spPr bwMode="auto">
          <a:xfrm>
            <a:off x="5029200" y="4418013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Rectangle 10"/>
          <p:cNvSpPr>
            <a:spLocks noChangeAspect="1" noChangeArrowheads="1"/>
          </p:cNvSpPr>
          <p:nvPr/>
        </p:nvSpPr>
        <p:spPr bwMode="auto">
          <a:xfrm>
            <a:off x="5029200" y="23622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Rectangle 11"/>
          <p:cNvSpPr>
            <a:spLocks noChangeAspect="1" noChangeArrowheads="1"/>
          </p:cNvSpPr>
          <p:nvPr/>
        </p:nvSpPr>
        <p:spPr bwMode="auto">
          <a:xfrm>
            <a:off x="5715000" y="2362200"/>
            <a:ext cx="6858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1</a:t>
            </a:r>
          </a:p>
        </p:txBody>
      </p:sp>
      <p:sp>
        <p:nvSpPr>
          <p:cNvPr id="32780" name="Rectangle 12"/>
          <p:cNvSpPr>
            <a:spLocks noChangeAspect="1" noChangeArrowheads="1"/>
          </p:cNvSpPr>
          <p:nvPr/>
        </p:nvSpPr>
        <p:spPr bwMode="auto">
          <a:xfrm>
            <a:off x="7086600" y="2362200"/>
            <a:ext cx="684213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3</a:t>
            </a:r>
          </a:p>
        </p:txBody>
      </p:sp>
      <p:sp>
        <p:nvSpPr>
          <p:cNvPr id="32781" name="Rectangle 13"/>
          <p:cNvSpPr>
            <a:spLocks noChangeAspect="1" noChangeArrowheads="1"/>
          </p:cNvSpPr>
          <p:nvPr/>
        </p:nvSpPr>
        <p:spPr bwMode="auto">
          <a:xfrm>
            <a:off x="7085013" y="23622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2782" name="Rectangle 14"/>
          <p:cNvSpPr>
            <a:spLocks noChangeAspect="1" noChangeArrowheads="1"/>
          </p:cNvSpPr>
          <p:nvPr/>
        </p:nvSpPr>
        <p:spPr bwMode="auto">
          <a:xfrm>
            <a:off x="5029200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2783" name="Rectangle 15"/>
          <p:cNvSpPr>
            <a:spLocks noChangeAspect="1" noChangeArrowheads="1"/>
          </p:cNvSpPr>
          <p:nvPr/>
        </p:nvSpPr>
        <p:spPr bwMode="auto">
          <a:xfrm>
            <a:off x="5715000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2784" name="Rectangle 16"/>
          <p:cNvSpPr>
            <a:spLocks noChangeAspect="1" noChangeArrowheads="1"/>
          </p:cNvSpPr>
          <p:nvPr/>
        </p:nvSpPr>
        <p:spPr bwMode="auto">
          <a:xfrm>
            <a:off x="6400800" y="3048000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2785" name="Rectangle 17"/>
          <p:cNvSpPr>
            <a:spLocks noChangeAspect="1" noChangeArrowheads="1"/>
          </p:cNvSpPr>
          <p:nvPr/>
        </p:nvSpPr>
        <p:spPr bwMode="auto">
          <a:xfrm>
            <a:off x="7085013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2786" name="Rectangle 18"/>
          <p:cNvSpPr>
            <a:spLocks noChangeAspect="1" noChangeArrowheads="1"/>
          </p:cNvSpPr>
          <p:nvPr/>
        </p:nvSpPr>
        <p:spPr bwMode="auto">
          <a:xfrm>
            <a:off x="50292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2787" name="Rectangle 19"/>
          <p:cNvSpPr>
            <a:spLocks noChangeAspect="1" noChangeArrowheads="1"/>
          </p:cNvSpPr>
          <p:nvPr/>
        </p:nvSpPr>
        <p:spPr bwMode="auto">
          <a:xfrm>
            <a:off x="57150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2788" name="Rectangle 20"/>
          <p:cNvSpPr>
            <a:spLocks noChangeAspect="1" noChangeArrowheads="1"/>
          </p:cNvSpPr>
          <p:nvPr/>
        </p:nvSpPr>
        <p:spPr bwMode="auto">
          <a:xfrm>
            <a:off x="6400800" y="3733800"/>
            <a:ext cx="684213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2789" name="Rectangle 21"/>
          <p:cNvSpPr>
            <a:spLocks noChangeAspect="1" noChangeArrowheads="1"/>
          </p:cNvSpPr>
          <p:nvPr/>
        </p:nvSpPr>
        <p:spPr bwMode="auto">
          <a:xfrm>
            <a:off x="7085013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2790" name="Rectangle 22"/>
          <p:cNvSpPr>
            <a:spLocks noChangeAspect="1" noChangeArrowheads="1"/>
          </p:cNvSpPr>
          <p:nvPr/>
        </p:nvSpPr>
        <p:spPr bwMode="auto">
          <a:xfrm>
            <a:off x="5029200" y="44196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2791" name="Rectangle 23"/>
          <p:cNvSpPr>
            <a:spLocks noChangeAspect="1" noChangeArrowheads="1"/>
          </p:cNvSpPr>
          <p:nvPr/>
        </p:nvSpPr>
        <p:spPr bwMode="auto">
          <a:xfrm>
            <a:off x="5715000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2792" name="Rectangle 24"/>
          <p:cNvSpPr>
            <a:spLocks noChangeAspect="1" noChangeArrowheads="1"/>
          </p:cNvSpPr>
          <p:nvPr/>
        </p:nvSpPr>
        <p:spPr bwMode="auto">
          <a:xfrm>
            <a:off x="6400800" y="4418013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2793" name="Rectangle 25"/>
          <p:cNvSpPr>
            <a:spLocks noChangeAspect="1" noChangeArrowheads="1"/>
          </p:cNvSpPr>
          <p:nvPr/>
        </p:nvSpPr>
        <p:spPr bwMode="auto">
          <a:xfrm>
            <a:off x="7085013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2794" name="Rectangle 26"/>
          <p:cNvSpPr>
            <a:spLocks noChangeAspect="1" noChangeArrowheads="1"/>
          </p:cNvSpPr>
          <p:nvPr/>
        </p:nvSpPr>
        <p:spPr bwMode="auto">
          <a:xfrm>
            <a:off x="1371600" y="2362200"/>
            <a:ext cx="2741613" cy="2741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5" name="Line 27"/>
          <p:cNvSpPr>
            <a:spLocks noChangeAspect="1" noChangeShapeType="1"/>
          </p:cNvSpPr>
          <p:nvPr/>
        </p:nvSpPr>
        <p:spPr bwMode="auto">
          <a:xfrm>
            <a:off x="2057400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6" name="Line 28"/>
          <p:cNvSpPr>
            <a:spLocks noChangeAspect="1" noChangeShapeType="1"/>
          </p:cNvSpPr>
          <p:nvPr/>
        </p:nvSpPr>
        <p:spPr bwMode="auto">
          <a:xfrm>
            <a:off x="2743200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7" name="Line 29"/>
          <p:cNvSpPr>
            <a:spLocks noChangeAspect="1" noChangeShapeType="1"/>
          </p:cNvSpPr>
          <p:nvPr/>
        </p:nvSpPr>
        <p:spPr bwMode="auto">
          <a:xfrm>
            <a:off x="3427413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8" name="Line 30"/>
          <p:cNvSpPr>
            <a:spLocks noChangeAspect="1" noChangeShapeType="1"/>
          </p:cNvSpPr>
          <p:nvPr/>
        </p:nvSpPr>
        <p:spPr bwMode="auto">
          <a:xfrm>
            <a:off x="1371600" y="3048000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9" name="Line 31"/>
          <p:cNvSpPr>
            <a:spLocks noChangeAspect="1" noChangeShapeType="1"/>
          </p:cNvSpPr>
          <p:nvPr/>
        </p:nvSpPr>
        <p:spPr bwMode="auto">
          <a:xfrm>
            <a:off x="1371600" y="3733800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0" name="Line 32"/>
          <p:cNvSpPr>
            <a:spLocks noChangeAspect="1" noChangeShapeType="1"/>
          </p:cNvSpPr>
          <p:nvPr/>
        </p:nvSpPr>
        <p:spPr bwMode="auto">
          <a:xfrm>
            <a:off x="1371600" y="4418013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1" name="Rectangle 33"/>
          <p:cNvSpPr>
            <a:spLocks noChangeAspect="1" noChangeArrowheads="1"/>
          </p:cNvSpPr>
          <p:nvPr/>
        </p:nvSpPr>
        <p:spPr bwMode="auto">
          <a:xfrm>
            <a:off x="1371600" y="23622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2802" name="Rectangle 34"/>
          <p:cNvSpPr>
            <a:spLocks noChangeAspect="1" noChangeArrowheads="1"/>
          </p:cNvSpPr>
          <p:nvPr/>
        </p:nvSpPr>
        <p:spPr bwMode="auto">
          <a:xfrm>
            <a:off x="2057400" y="2362200"/>
            <a:ext cx="6858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3</a:t>
            </a:r>
          </a:p>
        </p:txBody>
      </p:sp>
      <p:sp>
        <p:nvSpPr>
          <p:cNvPr id="32803" name="Rectangle 35"/>
          <p:cNvSpPr>
            <a:spLocks noChangeAspect="1" noChangeArrowheads="1"/>
          </p:cNvSpPr>
          <p:nvPr/>
        </p:nvSpPr>
        <p:spPr bwMode="auto">
          <a:xfrm>
            <a:off x="2743200" y="2362200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2804" name="Rectangle 36"/>
          <p:cNvSpPr>
            <a:spLocks noChangeAspect="1" noChangeArrowheads="1"/>
          </p:cNvSpPr>
          <p:nvPr/>
        </p:nvSpPr>
        <p:spPr bwMode="auto">
          <a:xfrm>
            <a:off x="3427413" y="2362200"/>
            <a:ext cx="6858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1</a:t>
            </a:r>
          </a:p>
        </p:txBody>
      </p:sp>
      <p:sp>
        <p:nvSpPr>
          <p:cNvPr id="32805" name="Rectangle 37"/>
          <p:cNvSpPr>
            <a:spLocks noChangeAspect="1" noChangeArrowheads="1"/>
          </p:cNvSpPr>
          <p:nvPr/>
        </p:nvSpPr>
        <p:spPr bwMode="auto">
          <a:xfrm>
            <a:off x="1371600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2806" name="Rectangle 38"/>
          <p:cNvSpPr>
            <a:spLocks noChangeAspect="1" noChangeArrowheads="1"/>
          </p:cNvSpPr>
          <p:nvPr/>
        </p:nvSpPr>
        <p:spPr bwMode="auto">
          <a:xfrm>
            <a:off x="2057400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2807" name="Rectangle 39"/>
          <p:cNvSpPr>
            <a:spLocks noChangeAspect="1" noChangeArrowheads="1"/>
          </p:cNvSpPr>
          <p:nvPr/>
        </p:nvSpPr>
        <p:spPr bwMode="auto">
          <a:xfrm>
            <a:off x="2743200" y="3048000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2808" name="Rectangle 40"/>
          <p:cNvSpPr>
            <a:spLocks noChangeAspect="1" noChangeArrowheads="1"/>
          </p:cNvSpPr>
          <p:nvPr/>
        </p:nvSpPr>
        <p:spPr bwMode="auto">
          <a:xfrm>
            <a:off x="3427413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2809" name="Rectangle 41"/>
          <p:cNvSpPr>
            <a:spLocks noChangeAspect="1" noChangeArrowheads="1"/>
          </p:cNvSpPr>
          <p:nvPr/>
        </p:nvSpPr>
        <p:spPr bwMode="auto">
          <a:xfrm>
            <a:off x="13716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2810" name="Rectangle 42"/>
          <p:cNvSpPr>
            <a:spLocks noChangeAspect="1" noChangeArrowheads="1"/>
          </p:cNvSpPr>
          <p:nvPr/>
        </p:nvSpPr>
        <p:spPr bwMode="auto">
          <a:xfrm>
            <a:off x="20574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2811" name="Rectangle 43"/>
          <p:cNvSpPr>
            <a:spLocks noChangeAspect="1" noChangeArrowheads="1"/>
          </p:cNvSpPr>
          <p:nvPr/>
        </p:nvSpPr>
        <p:spPr bwMode="auto">
          <a:xfrm>
            <a:off x="2743200" y="3733800"/>
            <a:ext cx="684213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2812" name="Rectangle 44"/>
          <p:cNvSpPr>
            <a:spLocks noChangeAspect="1" noChangeArrowheads="1"/>
          </p:cNvSpPr>
          <p:nvPr/>
        </p:nvSpPr>
        <p:spPr bwMode="auto">
          <a:xfrm>
            <a:off x="34290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2813" name="Rectangle 45"/>
          <p:cNvSpPr>
            <a:spLocks noChangeAspect="1" noChangeArrowheads="1"/>
          </p:cNvSpPr>
          <p:nvPr/>
        </p:nvSpPr>
        <p:spPr bwMode="auto">
          <a:xfrm>
            <a:off x="1371600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4" name="Rectangle 46"/>
          <p:cNvSpPr>
            <a:spLocks noChangeAspect="1" noChangeArrowheads="1"/>
          </p:cNvSpPr>
          <p:nvPr/>
        </p:nvSpPr>
        <p:spPr bwMode="auto">
          <a:xfrm>
            <a:off x="2057400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2815" name="Rectangle 47"/>
          <p:cNvSpPr>
            <a:spLocks noChangeAspect="1" noChangeArrowheads="1"/>
          </p:cNvSpPr>
          <p:nvPr/>
        </p:nvSpPr>
        <p:spPr bwMode="auto">
          <a:xfrm>
            <a:off x="2743200" y="4418013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2816" name="Rectangle 48"/>
          <p:cNvSpPr>
            <a:spLocks noChangeAspect="1" noChangeArrowheads="1"/>
          </p:cNvSpPr>
          <p:nvPr/>
        </p:nvSpPr>
        <p:spPr bwMode="auto">
          <a:xfrm>
            <a:off x="3427413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2817" name="Line 55"/>
          <p:cNvSpPr>
            <a:spLocks noChangeShapeType="1"/>
          </p:cNvSpPr>
          <p:nvPr/>
        </p:nvSpPr>
        <p:spPr bwMode="auto">
          <a:xfrm>
            <a:off x="4191000" y="37338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83" name="Text Box 59"/>
          <p:cNvSpPr txBox="1">
            <a:spLocks noChangeArrowheads="1"/>
          </p:cNvSpPr>
          <p:nvPr/>
        </p:nvSpPr>
        <p:spPr bwMode="auto">
          <a:xfrm>
            <a:off x="1295400" y="5638800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Manhattan distance is 2+2=4 moves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83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</a:rPr>
              <a:t>Example: Linear Conflict</a:t>
            </a:r>
          </a:p>
        </p:txBody>
      </p:sp>
      <p:sp>
        <p:nvSpPr>
          <p:cNvPr id="33795" name="Rectangle 3"/>
          <p:cNvSpPr>
            <a:spLocks noChangeAspect="1" noChangeArrowheads="1"/>
          </p:cNvSpPr>
          <p:nvPr/>
        </p:nvSpPr>
        <p:spPr bwMode="auto">
          <a:xfrm>
            <a:off x="5029200" y="2362200"/>
            <a:ext cx="2741613" cy="2741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Line 4"/>
          <p:cNvSpPr>
            <a:spLocks noChangeAspect="1" noChangeShapeType="1"/>
          </p:cNvSpPr>
          <p:nvPr/>
        </p:nvSpPr>
        <p:spPr bwMode="auto">
          <a:xfrm>
            <a:off x="5715000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Line 5"/>
          <p:cNvSpPr>
            <a:spLocks noChangeAspect="1" noChangeShapeType="1"/>
          </p:cNvSpPr>
          <p:nvPr/>
        </p:nvSpPr>
        <p:spPr bwMode="auto">
          <a:xfrm>
            <a:off x="6400800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Line 6"/>
          <p:cNvSpPr>
            <a:spLocks noChangeAspect="1" noChangeShapeType="1"/>
          </p:cNvSpPr>
          <p:nvPr/>
        </p:nvSpPr>
        <p:spPr bwMode="auto">
          <a:xfrm>
            <a:off x="7085013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Line 7"/>
          <p:cNvSpPr>
            <a:spLocks noChangeAspect="1" noChangeShapeType="1"/>
          </p:cNvSpPr>
          <p:nvPr/>
        </p:nvSpPr>
        <p:spPr bwMode="auto">
          <a:xfrm>
            <a:off x="5029200" y="3048000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Line 8"/>
          <p:cNvSpPr>
            <a:spLocks noChangeAspect="1" noChangeShapeType="1"/>
          </p:cNvSpPr>
          <p:nvPr/>
        </p:nvSpPr>
        <p:spPr bwMode="auto">
          <a:xfrm>
            <a:off x="5029200" y="3733800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9"/>
          <p:cNvSpPr>
            <a:spLocks noChangeAspect="1" noChangeShapeType="1"/>
          </p:cNvSpPr>
          <p:nvPr/>
        </p:nvSpPr>
        <p:spPr bwMode="auto">
          <a:xfrm>
            <a:off x="5029200" y="4418013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Rectangle 10"/>
          <p:cNvSpPr>
            <a:spLocks noChangeAspect="1" noChangeArrowheads="1"/>
          </p:cNvSpPr>
          <p:nvPr/>
        </p:nvSpPr>
        <p:spPr bwMode="auto">
          <a:xfrm>
            <a:off x="5029200" y="23622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Rectangle 11"/>
          <p:cNvSpPr>
            <a:spLocks noChangeAspect="1" noChangeArrowheads="1"/>
          </p:cNvSpPr>
          <p:nvPr/>
        </p:nvSpPr>
        <p:spPr bwMode="auto">
          <a:xfrm>
            <a:off x="5715000" y="2362200"/>
            <a:ext cx="6858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1</a:t>
            </a:r>
          </a:p>
        </p:txBody>
      </p:sp>
      <p:sp>
        <p:nvSpPr>
          <p:cNvPr id="33804" name="Rectangle 12"/>
          <p:cNvSpPr>
            <a:spLocks noChangeAspect="1" noChangeArrowheads="1"/>
          </p:cNvSpPr>
          <p:nvPr/>
        </p:nvSpPr>
        <p:spPr bwMode="auto">
          <a:xfrm>
            <a:off x="7086600" y="2362200"/>
            <a:ext cx="684213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3</a:t>
            </a:r>
          </a:p>
        </p:txBody>
      </p:sp>
      <p:sp>
        <p:nvSpPr>
          <p:cNvPr id="33805" name="Rectangle 13"/>
          <p:cNvSpPr>
            <a:spLocks noChangeAspect="1" noChangeArrowheads="1"/>
          </p:cNvSpPr>
          <p:nvPr/>
        </p:nvSpPr>
        <p:spPr bwMode="auto">
          <a:xfrm>
            <a:off x="7085013" y="23622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3806" name="Rectangle 14"/>
          <p:cNvSpPr>
            <a:spLocks noChangeAspect="1" noChangeArrowheads="1"/>
          </p:cNvSpPr>
          <p:nvPr/>
        </p:nvSpPr>
        <p:spPr bwMode="auto">
          <a:xfrm>
            <a:off x="5029200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3807" name="Rectangle 15"/>
          <p:cNvSpPr>
            <a:spLocks noChangeAspect="1" noChangeArrowheads="1"/>
          </p:cNvSpPr>
          <p:nvPr/>
        </p:nvSpPr>
        <p:spPr bwMode="auto">
          <a:xfrm>
            <a:off x="5715000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3808" name="Rectangle 16"/>
          <p:cNvSpPr>
            <a:spLocks noChangeAspect="1" noChangeArrowheads="1"/>
          </p:cNvSpPr>
          <p:nvPr/>
        </p:nvSpPr>
        <p:spPr bwMode="auto">
          <a:xfrm>
            <a:off x="6400800" y="3048000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3809" name="Rectangle 17"/>
          <p:cNvSpPr>
            <a:spLocks noChangeAspect="1" noChangeArrowheads="1"/>
          </p:cNvSpPr>
          <p:nvPr/>
        </p:nvSpPr>
        <p:spPr bwMode="auto">
          <a:xfrm>
            <a:off x="7085013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3810" name="Rectangle 18"/>
          <p:cNvSpPr>
            <a:spLocks noChangeAspect="1" noChangeArrowheads="1"/>
          </p:cNvSpPr>
          <p:nvPr/>
        </p:nvSpPr>
        <p:spPr bwMode="auto">
          <a:xfrm>
            <a:off x="50292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3811" name="Rectangle 19"/>
          <p:cNvSpPr>
            <a:spLocks noChangeAspect="1" noChangeArrowheads="1"/>
          </p:cNvSpPr>
          <p:nvPr/>
        </p:nvSpPr>
        <p:spPr bwMode="auto">
          <a:xfrm>
            <a:off x="57150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3812" name="Rectangle 20"/>
          <p:cNvSpPr>
            <a:spLocks noChangeAspect="1" noChangeArrowheads="1"/>
          </p:cNvSpPr>
          <p:nvPr/>
        </p:nvSpPr>
        <p:spPr bwMode="auto">
          <a:xfrm>
            <a:off x="6400800" y="3733800"/>
            <a:ext cx="684213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3813" name="Rectangle 21"/>
          <p:cNvSpPr>
            <a:spLocks noChangeAspect="1" noChangeArrowheads="1"/>
          </p:cNvSpPr>
          <p:nvPr/>
        </p:nvSpPr>
        <p:spPr bwMode="auto">
          <a:xfrm>
            <a:off x="7085013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3814" name="Rectangle 22"/>
          <p:cNvSpPr>
            <a:spLocks noChangeAspect="1" noChangeArrowheads="1"/>
          </p:cNvSpPr>
          <p:nvPr/>
        </p:nvSpPr>
        <p:spPr bwMode="auto">
          <a:xfrm>
            <a:off x="5029200" y="44196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3815" name="Rectangle 23"/>
          <p:cNvSpPr>
            <a:spLocks noChangeAspect="1" noChangeArrowheads="1"/>
          </p:cNvSpPr>
          <p:nvPr/>
        </p:nvSpPr>
        <p:spPr bwMode="auto">
          <a:xfrm>
            <a:off x="5715000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3816" name="Rectangle 24"/>
          <p:cNvSpPr>
            <a:spLocks noChangeAspect="1" noChangeArrowheads="1"/>
          </p:cNvSpPr>
          <p:nvPr/>
        </p:nvSpPr>
        <p:spPr bwMode="auto">
          <a:xfrm>
            <a:off x="6400800" y="4418013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3817" name="Rectangle 25"/>
          <p:cNvSpPr>
            <a:spLocks noChangeAspect="1" noChangeArrowheads="1"/>
          </p:cNvSpPr>
          <p:nvPr/>
        </p:nvSpPr>
        <p:spPr bwMode="auto">
          <a:xfrm>
            <a:off x="7085013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3818" name="Rectangle 26"/>
          <p:cNvSpPr>
            <a:spLocks noChangeAspect="1" noChangeArrowheads="1"/>
          </p:cNvSpPr>
          <p:nvPr/>
        </p:nvSpPr>
        <p:spPr bwMode="auto">
          <a:xfrm>
            <a:off x="1371600" y="2362200"/>
            <a:ext cx="2741613" cy="2741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Line 27"/>
          <p:cNvSpPr>
            <a:spLocks noChangeAspect="1" noChangeShapeType="1"/>
          </p:cNvSpPr>
          <p:nvPr/>
        </p:nvSpPr>
        <p:spPr bwMode="auto">
          <a:xfrm>
            <a:off x="2057400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0" name="Line 28"/>
          <p:cNvSpPr>
            <a:spLocks noChangeAspect="1" noChangeShapeType="1"/>
          </p:cNvSpPr>
          <p:nvPr/>
        </p:nvSpPr>
        <p:spPr bwMode="auto">
          <a:xfrm>
            <a:off x="2743200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1" name="Line 29"/>
          <p:cNvSpPr>
            <a:spLocks noChangeAspect="1" noChangeShapeType="1"/>
          </p:cNvSpPr>
          <p:nvPr/>
        </p:nvSpPr>
        <p:spPr bwMode="auto">
          <a:xfrm>
            <a:off x="3427413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Line 30"/>
          <p:cNvSpPr>
            <a:spLocks noChangeAspect="1" noChangeShapeType="1"/>
          </p:cNvSpPr>
          <p:nvPr/>
        </p:nvSpPr>
        <p:spPr bwMode="auto">
          <a:xfrm>
            <a:off x="1371600" y="3048000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3" name="Line 31"/>
          <p:cNvSpPr>
            <a:spLocks noChangeAspect="1" noChangeShapeType="1"/>
          </p:cNvSpPr>
          <p:nvPr/>
        </p:nvSpPr>
        <p:spPr bwMode="auto">
          <a:xfrm>
            <a:off x="1371600" y="3733800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4" name="Line 32"/>
          <p:cNvSpPr>
            <a:spLocks noChangeAspect="1" noChangeShapeType="1"/>
          </p:cNvSpPr>
          <p:nvPr/>
        </p:nvSpPr>
        <p:spPr bwMode="auto">
          <a:xfrm>
            <a:off x="1371600" y="4418013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Rectangle 33"/>
          <p:cNvSpPr>
            <a:spLocks noChangeAspect="1" noChangeArrowheads="1"/>
          </p:cNvSpPr>
          <p:nvPr/>
        </p:nvSpPr>
        <p:spPr bwMode="auto">
          <a:xfrm>
            <a:off x="1371600" y="23622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3826" name="Rectangle 34"/>
          <p:cNvSpPr>
            <a:spLocks noChangeAspect="1" noChangeArrowheads="1"/>
          </p:cNvSpPr>
          <p:nvPr/>
        </p:nvSpPr>
        <p:spPr bwMode="auto">
          <a:xfrm>
            <a:off x="2743200" y="2362200"/>
            <a:ext cx="6858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3</a:t>
            </a:r>
          </a:p>
        </p:txBody>
      </p:sp>
      <p:sp>
        <p:nvSpPr>
          <p:cNvPr id="33827" name="Rectangle 35"/>
          <p:cNvSpPr>
            <a:spLocks noChangeAspect="1" noChangeArrowheads="1"/>
          </p:cNvSpPr>
          <p:nvPr/>
        </p:nvSpPr>
        <p:spPr bwMode="auto">
          <a:xfrm>
            <a:off x="2743200" y="2362200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3828" name="Rectangle 36"/>
          <p:cNvSpPr>
            <a:spLocks noChangeAspect="1" noChangeArrowheads="1"/>
          </p:cNvSpPr>
          <p:nvPr/>
        </p:nvSpPr>
        <p:spPr bwMode="auto">
          <a:xfrm>
            <a:off x="3427413" y="2362200"/>
            <a:ext cx="6858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1</a:t>
            </a:r>
          </a:p>
        </p:txBody>
      </p:sp>
      <p:sp>
        <p:nvSpPr>
          <p:cNvPr id="33829" name="Rectangle 37"/>
          <p:cNvSpPr>
            <a:spLocks noChangeAspect="1" noChangeArrowheads="1"/>
          </p:cNvSpPr>
          <p:nvPr/>
        </p:nvSpPr>
        <p:spPr bwMode="auto">
          <a:xfrm>
            <a:off x="1371600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3830" name="Rectangle 38"/>
          <p:cNvSpPr>
            <a:spLocks noChangeAspect="1" noChangeArrowheads="1"/>
          </p:cNvSpPr>
          <p:nvPr/>
        </p:nvSpPr>
        <p:spPr bwMode="auto">
          <a:xfrm>
            <a:off x="2057400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3831" name="Rectangle 39"/>
          <p:cNvSpPr>
            <a:spLocks noChangeAspect="1" noChangeArrowheads="1"/>
          </p:cNvSpPr>
          <p:nvPr/>
        </p:nvSpPr>
        <p:spPr bwMode="auto">
          <a:xfrm>
            <a:off x="2743200" y="3048000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3832" name="Rectangle 40"/>
          <p:cNvSpPr>
            <a:spLocks noChangeAspect="1" noChangeArrowheads="1"/>
          </p:cNvSpPr>
          <p:nvPr/>
        </p:nvSpPr>
        <p:spPr bwMode="auto">
          <a:xfrm>
            <a:off x="3427413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3833" name="Rectangle 41"/>
          <p:cNvSpPr>
            <a:spLocks noChangeAspect="1" noChangeArrowheads="1"/>
          </p:cNvSpPr>
          <p:nvPr/>
        </p:nvSpPr>
        <p:spPr bwMode="auto">
          <a:xfrm>
            <a:off x="13716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3834" name="Rectangle 42"/>
          <p:cNvSpPr>
            <a:spLocks noChangeAspect="1" noChangeArrowheads="1"/>
          </p:cNvSpPr>
          <p:nvPr/>
        </p:nvSpPr>
        <p:spPr bwMode="auto">
          <a:xfrm>
            <a:off x="20574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3835" name="Rectangle 43"/>
          <p:cNvSpPr>
            <a:spLocks noChangeAspect="1" noChangeArrowheads="1"/>
          </p:cNvSpPr>
          <p:nvPr/>
        </p:nvSpPr>
        <p:spPr bwMode="auto">
          <a:xfrm>
            <a:off x="2743200" y="3733800"/>
            <a:ext cx="684213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3836" name="Rectangle 44"/>
          <p:cNvSpPr>
            <a:spLocks noChangeAspect="1" noChangeArrowheads="1"/>
          </p:cNvSpPr>
          <p:nvPr/>
        </p:nvSpPr>
        <p:spPr bwMode="auto">
          <a:xfrm>
            <a:off x="34290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3837" name="Rectangle 45"/>
          <p:cNvSpPr>
            <a:spLocks noChangeAspect="1" noChangeArrowheads="1"/>
          </p:cNvSpPr>
          <p:nvPr/>
        </p:nvSpPr>
        <p:spPr bwMode="auto">
          <a:xfrm>
            <a:off x="1371600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8" name="Rectangle 46"/>
          <p:cNvSpPr>
            <a:spLocks noChangeAspect="1" noChangeArrowheads="1"/>
          </p:cNvSpPr>
          <p:nvPr/>
        </p:nvSpPr>
        <p:spPr bwMode="auto">
          <a:xfrm>
            <a:off x="2057400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3839" name="Rectangle 47"/>
          <p:cNvSpPr>
            <a:spLocks noChangeAspect="1" noChangeArrowheads="1"/>
          </p:cNvSpPr>
          <p:nvPr/>
        </p:nvSpPr>
        <p:spPr bwMode="auto">
          <a:xfrm>
            <a:off x="2743200" y="4418013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3840" name="Rectangle 48"/>
          <p:cNvSpPr>
            <a:spLocks noChangeAspect="1" noChangeArrowheads="1"/>
          </p:cNvSpPr>
          <p:nvPr/>
        </p:nvSpPr>
        <p:spPr bwMode="auto">
          <a:xfrm>
            <a:off x="3427413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3841" name="Line 49"/>
          <p:cNvSpPr>
            <a:spLocks noChangeShapeType="1"/>
          </p:cNvSpPr>
          <p:nvPr/>
        </p:nvSpPr>
        <p:spPr bwMode="auto">
          <a:xfrm>
            <a:off x="4191000" y="37338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2" name="Text Box 51"/>
          <p:cNvSpPr txBox="1">
            <a:spLocks noChangeArrowheads="1"/>
          </p:cNvSpPr>
          <p:nvPr/>
        </p:nvSpPr>
        <p:spPr bwMode="auto">
          <a:xfrm>
            <a:off x="1295400" y="5638800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Manhattan distance is 2+2=4 moves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</a:rPr>
              <a:t>Example: Linear Conflict</a:t>
            </a:r>
          </a:p>
        </p:txBody>
      </p:sp>
      <p:sp>
        <p:nvSpPr>
          <p:cNvPr id="34819" name="Rectangle 3"/>
          <p:cNvSpPr>
            <a:spLocks noChangeAspect="1" noChangeArrowheads="1"/>
          </p:cNvSpPr>
          <p:nvPr/>
        </p:nvSpPr>
        <p:spPr bwMode="auto">
          <a:xfrm>
            <a:off x="5029200" y="2362200"/>
            <a:ext cx="2741613" cy="2741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Line 4"/>
          <p:cNvSpPr>
            <a:spLocks noChangeAspect="1" noChangeShapeType="1"/>
          </p:cNvSpPr>
          <p:nvPr/>
        </p:nvSpPr>
        <p:spPr bwMode="auto">
          <a:xfrm>
            <a:off x="5715000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/>
          <p:cNvSpPr>
            <a:spLocks noChangeAspect="1" noChangeShapeType="1"/>
          </p:cNvSpPr>
          <p:nvPr/>
        </p:nvSpPr>
        <p:spPr bwMode="auto">
          <a:xfrm>
            <a:off x="6400800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Line 6"/>
          <p:cNvSpPr>
            <a:spLocks noChangeAspect="1" noChangeShapeType="1"/>
          </p:cNvSpPr>
          <p:nvPr/>
        </p:nvSpPr>
        <p:spPr bwMode="auto">
          <a:xfrm>
            <a:off x="7085013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Line 7"/>
          <p:cNvSpPr>
            <a:spLocks noChangeAspect="1" noChangeShapeType="1"/>
          </p:cNvSpPr>
          <p:nvPr/>
        </p:nvSpPr>
        <p:spPr bwMode="auto">
          <a:xfrm>
            <a:off x="5029200" y="3048000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Line 8"/>
          <p:cNvSpPr>
            <a:spLocks noChangeAspect="1" noChangeShapeType="1"/>
          </p:cNvSpPr>
          <p:nvPr/>
        </p:nvSpPr>
        <p:spPr bwMode="auto">
          <a:xfrm>
            <a:off x="5029200" y="3733800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Line 9"/>
          <p:cNvSpPr>
            <a:spLocks noChangeAspect="1" noChangeShapeType="1"/>
          </p:cNvSpPr>
          <p:nvPr/>
        </p:nvSpPr>
        <p:spPr bwMode="auto">
          <a:xfrm>
            <a:off x="5029200" y="4418013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Rectangle 10"/>
          <p:cNvSpPr>
            <a:spLocks noChangeAspect="1" noChangeArrowheads="1"/>
          </p:cNvSpPr>
          <p:nvPr/>
        </p:nvSpPr>
        <p:spPr bwMode="auto">
          <a:xfrm>
            <a:off x="5029200" y="23622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Rectangle 11"/>
          <p:cNvSpPr>
            <a:spLocks noChangeAspect="1" noChangeArrowheads="1"/>
          </p:cNvSpPr>
          <p:nvPr/>
        </p:nvSpPr>
        <p:spPr bwMode="auto">
          <a:xfrm>
            <a:off x="5715000" y="2362200"/>
            <a:ext cx="6858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1</a:t>
            </a:r>
          </a:p>
        </p:txBody>
      </p:sp>
      <p:sp>
        <p:nvSpPr>
          <p:cNvPr id="34828" name="Rectangle 12"/>
          <p:cNvSpPr>
            <a:spLocks noChangeAspect="1" noChangeArrowheads="1"/>
          </p:cNvSpPr>
          <p:nvPr/>
        </p:nvSpPr>
        <p:spPr bwMode="auto">
          <a:xfrm>
            <a:off x="7086600" y="2362200"/>
            <a:ext cx="684213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3</a:t>
            </a:r>
          </a:p>
        </p:txBody>
      </p:sp>
      <p:sp>
        <p:nvSpPr>
          <p:cNvPr id="34829" name="Rectangle 13"/>
          <p:cNvSpPr>
            <a:spLocks noChangeAspect="1" noChangeArrowheads="1"/>
          </p:cNvSpPr>
          <p:nvPr/>
        </p:nvSpPr>
        <p:spPr bwMode="auto">
          <a:xfrm>
            <a:off x="7085013" y="23622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4830" name="Rectangle 14"/>
          <p:cNvSpPr>
            <a:spLocks noChangeAspect="1" noChangeArrowheads="1"/>
          </p:cNvSpPr>
          <p:nvPr/>
        </p:nvSpPr>
        <p:spPr bwMode="auto">
          <a:xfrm>
            <a:off x="5029200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4831" name="Rectangle 15"/>
          <p:cNvSpPr>
            <a:spLocks noChangeAspect="1" noChangeArrowheads="1"/>
          </p:cNvSpPr>
          <p:nvPr/>
        </p:nvSpPr>
        <p:spPr bwMode="auto">
          <a:xfrm>
            <a:off x="5715000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4832" name="Rectangle 16"/>
          <p:cNvSpPr>
            <a:spLocks noChangeAspect="1" noChangeArrowheads="1"/>
          </p:cNvSpPr>
          <p:nvPr/>
        </p:nvSpPr>
        <p:spPr bwMode="auto">
          <a:xfrm>
            <a:off x="6400800" y="3048000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4833" name="Rectangle 17"/>
          <p:cNvSpPr>
            <a:spLocks noChangeAspect="1" noChangeArrowheads="1"/>
          </p:cNvSpPr>
          <p:nvPr/>
        </p:nvSpPr>
        <p:spPr bwMode="auto">
          <a:xfrm>
            <a:off x="7085013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4834" name="Rectangle 18"/>
          <p:cNvSpPr>
            <a:spLocks noChangeAspect="1" noChangeArrowheads="1"/>
          </p:cNvSpPr>
          <p:nvPr/>
        </p:nvSpPr>
        <p:spPr bwMode="auto">
          <a:xfrm>
            <a:off x="50292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4835" name="Rectangle 19"/>
          <p:cNvSpPr>
            <a:spLocks noChangeAspect="1" noChangeArrowheads="1"/>
          </p:cNvSpPr>
          <p:nvPr/>
        </p:nvSpPr>
        <p:spPr bwMode="auto">
          <a:xfrm>
            <a:off x="57150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4836" name="Rectangle 20"/>
          <p:cNvSpPr>
            <a:spLocks noChangeAspect="1" noChangeArrowheads="1"/>
          </p:cNvSpPr>
          <p:nvPr/>
        </p:nvSpPr>
        <p:spPr bwMode="auto">
          <a:xfrm>
            <a:off x="6400800" y="3733800"/>
            <a:ext cx="684213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4837" name="Rectangle 21"/>
          <p:cNvSpPr>
            <a:spLocks noChangeAspect="1" noChangeArrowheads="1"/>
          </p:cNvSpPr>
          <p:nvPr/>
        </p:nvSpPr>
        <p:spPr bwMode="auto">
          <a:xfrm>
            <a:off x="7085013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4838" name="Rectangle 22"/>
          <p:cNvSpPr>
            <a:spLocks noChangeAspect="1" noChangeArrowheads="1"/>
          </p:cNvSpPr>
          <p:nvPr/>
        </p:nvSpPr>
        <p:spPr bwMode="auto">
          <a:xfrm>
            <a:off x="5029200" y="44196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4839" name="Rectangle 23"/>
          <p:cNvSpPr>
            <a:spLocks noChangeAspect="1" noChangeArrowheads="1"/>
          </p:cNvSpPr>
          <p:nvPr/>
        </p:nvSpPr>
        <p:spPr bwMode="auto">
          <a:xfrm>
            <a:off x="5715000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4840" name="Rectangle 24"/>
          <p:cNvSpPr>
            <a:spLocks noChangeAspect="1" noChangeArrowheads="1"/>
          </p:cNvSpPr>
          <p:nvPr/>
        </p:nvSpPr>
        <p:spPr bwMode="auto">
          <a:xfrm>
            <a:off x="6400800" y="4418013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4841" name="Rectangle 25"/>
          <p:cNvSpPr>
            <a:spLocks noChangeAspect="1" noChangeArrowheads="1"/>
          </p:cNvSpPr>
          <p:nvPr/>
        </p:nvSpPr>
        <p:spPr bwMode="auto">
          <a:xfrm>
            <a:off x="7085013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4842" name="Rectangle 26"/>
          <p:cNvSpPr>
            <a:spLocks noChangeAspect="1" noChangeArrowheads="1"/>
          </p:cNvSpPr>
          <p:nvPr/>
        </p:nvSpPr>
        <p:spPr bwMode="auto">
          <a:xfrm>
            <a:off x="1371600" y="2362200"/>
            <a:ext cx="2741613" cy="2741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3" name="Line 27"/>
          <p:cNvSpPr>
            <a:spLocks noChangeAspect="1" noChangeShapeType="1"/>
          </p:cNvSpPr>
          <p:nvPr/>
        </p:nvSpPr>
        <p:spPr bwMode="auto">
          <a:xfrm>
            <a:off x="2057400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4" name="Line 28"/>
          <p:cNvSpPr>
            <a:spLocks noChangeAspect="1" noChangeShapeType="1"/>
          </p:cNvSpPr>
          <p:nvPr/>
        </p:nvSpPr>
        <p:spPr bwMode="auto">
          <a:xfrm>
            <a:off x="2743200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5" name="Line 29"/>
          <p:cNvSpPr>
            <a:spLocks noChangeAspect="1" noChangeShapeType="1"/>
          </p:cNvSpPr>
          <p:nvPr/>
        </p:nvSpPr>
        <p:spPr bwMode="auto">
          <a:xfrm>
            <a:off x="3427413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6" name="Line 30"/>
          <p:cNvSpPr>
            <a:spLocks noChangeAspect="1" noChangeShapeType="1"/>
          </p:cNvSpPr>
          <p:nvPr/>
        </p:nvSpPr>
        <p:spPr bwMode="auto">
          <a:xfrm>
            <a:off x="1371600" y="3048000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7" name="Line 31"/>
          <p:cNvSpPr>
            <a:spLocks noChangeAspect="1" noChangeShapeType="1"/>
          </p:cNvSpPr>
          <p:nvPr/>
        </p:nvSpPr>
        <p:spPr bwMode="auto">
          <a:xfrm>
            <a:off x="1371600" y="3733800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8" name="Line 32"/>
          <p:cNvSpPr>
            <a:spLocks noChangeAspect="1" noChangeShapeType="1"/>
          </p:cNvSpPr>
          <p:nvPr/>
        </p:nvSpPr>
        <p:spPr bwMode="auto">
          <a:xfrm>
            <a:off x="1371600" y="4418013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9" name="Rectangle 33"/>
          <p:cNvSpPr>
            <a:spLocks noChangeAspect="1" noChangeArrowheads="1"/>
          </p:cNvSpPr>
          <p:nvPr/>
        </p:nvSpPr>
        <p:spPr bwMode="auto">
          <a:xfrm>
            <a:off x="1371600" y="23622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4850" name="Rectangle 34"/>
          <p:cNvSpPr>
            <a:spLocks noChangeAspect="1" noChangeArrowheads="1"/>
          </p:cNvSpPr>
          <p:nvPr/>
        </p:nvSpPr>
        <p:spPr bwMode="auto">
          <a:xfrm>
            <a:off x="2743200" y="2362200"/>
            <a:ext cx="6858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3</a:t>
            </a:r>
          </a:p>
        </p:txBody>
      </p:sp>
      <p:sp>
        <p:nvSpPr>
          <p:cNvPr id="34851" name="Rectangle 35"/>
          <p:cNvSpPr>
            <a:spLocks noChangeAspect="1" noChangeArrowheads="1"/>
          </p:cNvSpPr>
          <p:nvPr/>
        </p:nvSpPr>
        <p:spPr bwMode="auto">
          <a:xfrm>
            <a:off x="2743200" y="2362200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4852" name="Rectangle 36"/>
          <p:cNvSpPr>
            <a:spLocks noChangeAspect="1" noChangeArrowheads="1"/>
          </p:cNvSpPr>
          <p:nvPr/>
        </p:nvSpPr>
        <p:spPr bwMode="auto">
          <a:xfrm>
            <a:off x="3429000" y="3048000"/>
            <a:ext cx="6858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1</a:t>
            </a:r>
          </a:p>
        </p:txBody>
      </p:sp>
      <p:sp>
        <p:nvSpPr>
          <p:cNvPr id="34853" name="Rectangle 37"/>
          <p:cNvSpPr>
            <a:spLocks noChangeAspect="1" noChangeArrowheads="1"/>
          </p:cNvSpPr>
          <p:nvPr/>
        </p:nvSpPr>
        <p:spPr bwMode="auto">
          <a:xfrm>
            <a:off x="1371600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4854" name="Rectangle 38"/>
          <p:cNvSpPr>
            <a:spLocks noChangeAspect="1" noChangeArrowheads="1"/>
          </p:cNvSpPr>
          <p:nvPr/>
        </p:nvSpPr>
        <p:spPr bwMode="auto">
          <a:xfrm>
            <a:off x="2057400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4855" name="Rectangle 39"/>
          <p:cNvSpPr>
            <a:spLocks noChangeAspect="1" noChangeArrowheads="1"/>
          </p:cNvSpPr>
          <p:nvPr/>
        </p:nvSpPr>
        <p:spPr bwMode="auto">
          <a:xfrm>
            <a:off x="2743200" y="3048000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4856" name="Rectangle 40"/>
          <p:cNvSpPr>
            <a:spLocks noChangeAspect="1" noChangeArrowheads="1"/>
          </p:cNvSpPr>
          <p:nvPr/>
        </p:nvSpPr>
        <p:spPr bwMode="auto">
          <a:xfrm>
            <a:off x="3427413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4857" name="Rectangle 41"/>
          <p:cNvSpPr>
            <a:spLocks noChangeAspect="1" noChangeArrowheads="1"/>
          </p:cNvSpPr>
          <p:nvPr/>
        </p:nvSpPr>
        <p:spPr bwMode="auto">
          <a:xfrm>
            <a:off x="13716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4858" name="Rectangle 42"/>
          <p:cNvSpPr>
            <a:spLocks noChangeAspect="1" noChangeArrowheads="1"/>
          </p:cNvSpPr>
          <p:nvPr/>
        </p:nvSpPr>
        <p:spPr bwMode="auto">
          <a:xfrm>
            <a:off x="20574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4859" name="Rectangle 43"/>
          <p:cNvSpPr>
            <a:spLocks noChangeAspect="1" noChangeArrowheads="1"/>
          </p:cNvSpPr>
          <p:nvPr/>
        </p:nvSpPr>
        <p:spPr bwMode="auto">
          <a:xfrm>
            <a:off x="2743200" y="3733800"/>
            <a:ext cx="684213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4860" name="Rectangle 44"/>
          <p:cNvSpPr>
            <a:spLocks noChangeAspect="1" noChangeArrowheads="1"/>
          </p:cNvSpPr>
          <p:nvPr/>
        </p:nvSpPr>
        <p:spPr bwMode="auto">
          <a:xfrm>
            <a:off x="34290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4861" name="Rectangle 45"/>
          <p:cNvSpPr>
            <a:spLocks noChangeAspect="1" noChangeArrowheads="1"/>
          </p:cNvSpPr>
          <p:nvPr/>
        </p:nvSpPr>
        <p:spPr bwMode="auto">
          <a:xfrm>
            <a:off x="1371600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2" name="Rectangle 46"/>
          <p:cNvSpPr>
            <a:spLocks noChangeAspect="1" noChangeArrowheads="1"/>
          </p:cNvSpPr>
          <p:nvPr/>
        </p:nvSpPr>
        <p:spPr bwMode="auto">
          <a:xfrm>
            <a:off x="2057400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4863" name="Rectangle 47"/>
          <p:cNvSpPr>
            <a:spLocks noChangeAspect="1" noChangeArrowheads="1"/>
          </p:cNvSpPr>
          <p:nvPr/>
        </p:nvSpPr>
        <p:spPr bwMode="auto">
          <a:xfrm>
            <a:off x="2743200" y="4418013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4864" name="Rectangle 48"/>
          <p:cNvSpPr>
            <a:spLocks noChangeAspect="1" noChangeArrowheads="1"/>
          </p:cNvSpPr>
          <p:nvPr/>
        </p:nvSpPr>
        <p:spPr bwMode="auto">
          <a:xfrm>
            <a:off x="3427413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4865" name="Line 49"/>
          <p:cNvSpPr>
            <a:spLocks noChangeShapeType="1"/>
          </p:cNvSpPr>
          <p:nvPr/>
        </p:nvSpPr>
        <p:spPr bwMode="auto">
          <a:xfrm>
            <a:off x="4191000" y="37338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6" name="Text Box 51"/>
          <p:cNvSpPr txBox="1">
            <a:spLocks noChangeArrowheads="1"/>
          </p:cNvSpPr>
          <p:nvPr/>
        </p:nvSpPr>
        <p:spPr bwMode="auto">
          <a:xfrm>
            <a:off x="1295400" y="5638800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Manhattan distance is 2+2=4 moves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</a:rPr>
              <a:t>Example: Linear Conflict</a:t>
            </a:r>
          </a:p>
        </p:txBody>
      </p:sp>
      <p:sp>
        <p:nvSpPr>
          <p:cNvPr id="35843" name="Rectangle 3"/>
          <p:cNvSpPr>
            <a:spLocks noChangeAspect="1" noChangeArrowheads="1"/>
          </p:cNvSpPr>
          <p:nvPr/>
        </p:nvSpPr>
        <p:spPr bwMode="auto">
          <a:xfrm>
            <a:off x="5029200" y="2362200"/>
            <a:ext cx="2741613" cy="2741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Line 4"/>
          <p:cNvSpPr>
            <a:spLocks noChangeAspect="1" noChangeShapeType="1"/>
          </p:cNvSpPr>
          <p:nvPr/>
        </p:nvSpPr>
        <p:spPr bwMode="auto">
          <a:xfrm>
            <a:off x="5715000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Line 5"/>
          <p:cNvSpPr>
            <a:spLocks noChangeAspect="1" noChangeShapeType="1"/>
          </p:cNvSpPr>
          <p:nvPr/>
        </p:nvSpPr>
        <p:spPr bwMode="auto">
          <a:xfrm>
            <a:off x="6400800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Line 6"/>
          <p:cNvSpPr>
            <a:spLocks noChangeAspect="1" noChangeShapeType="1"/>
          </p:cNvSpPr>
          <p:nvPr/>
        </p:nvSpPr>
        <p:spPr bwMode="auto">
          <a:xfrm>
            <a:off x="7085013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Line 7"/>
          <p:cNvSpPr>
            <a:spLocks noChangeAspect="1" noChangeShapeType="1"/>
          </p:cNvSpPr>
          <p:nvPr/>
        </p:nvSpPr>
        <p:spPr bwMode="auto">
          <a:xfrm>
            <a:off x="5029200" y="3048000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Line 8"/>
          <p:cNvSpPr>
            <a:spLocks noChangeAspect="1" noChangeShapeType="1"/>
          </p:cNvSpPr>
          <p:nvPr/>
        </p:nvSpPr>
        <p:spPr bwMode="auto">
          <a:xfrm>
            <a:off x="5029200" y="3733800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Line 9"/>
          <p:cNvSpPr>
            <a:spLocks noChangeAspect="1" noChangeShapeType="1"/>
          </p:cNvSpPr>
          <p:nvPr/>
        </p:nvSpPr>
        <p:spPr bwMode="auto">
          <a:xfrm>
            <a:off x="5029200" y="4418013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spect="1" noChangeArrowheads="1"/>
          </p:cNvSpPr>
          <p:nvPr/>
        </p:nvSpPr>
        <p:spPr bwMode="auto">
          <a:xfrm>
            <a:off x="5029200" y="23622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Rectangle 11"/>
          <p:cNvSpPr>
            <a:spLocks noChangeAspect="1" noChangeArrowheads="1"/>
          </p:cNvSpPr>
          <p:nvPr/>
        </p:nvSpPr>
        <p:spPr bwMode="auto">
          <a:xfrm>
            <a:off x="5715000" y="2362200"/>
            <a:ext cx="6858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1</a:t>
            </a:r>
          </a:p>
        </p:txBody>
      </p:sp>
      <p:sp>
        <p:nvSpPr>
          <p:cNvPr id="35852" name="Rectangle 12"/>
          <p:cNvSpPr>
            <a:spLocks noChangeAspect="1" noChangeArrowheads="1"/>
          </p:cNvSpPr>
          <p:nvPr/>
        </p:nvSpPr>
        <p:spPr bwMode="auto">
          <a:xfrm>
            <a:off x="7086600" y="2362200"/>
            <a:ext cx="684213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3</a:t>
            </a:r>
          </a:p>
        </p:txBody>
      </p:sp>
      <p:sp>
        <p:nvSpPr>
          <p:cNvPr id="35853" name="Rectangle 13"/>
          <p:cNvSpPr>
            <a:spLocks noChangeAspect="1" noChangeArrowheads="1"/>
          </p:cNvSpPr>
          <p:nvPr/>
        </p:nvSpPr>
        <p:spPr bwMode="auto">
          <a:xfrm>
            <a:off x="7085013" y="23622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5854" name="Rectangle 14"/>
          <p:cNvSpPr>
            <a:spLocks noChangeAspect="1" noChangeArrowheads="1"/>
          </p:cNvSpPr>
          <p:nvPr/>
        </p:nvSpPr>
        <p:spPr bwMode="auto">
          <a:xfrm>
            <a:off x="5029200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5855" name="Rectangle 15"/>
          <p:cNvSpPr>
            <a:spLocks noChangeAspect="1" noChangeArrowheads="1"/>
          </p:cNvSpPr>
          <p:nvPr/>
        </p:nvSpPr>
        <p:spPr bwMode="auto">
          <a:xfrm>
            <a:off x="5715000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5856" name="Rectangle 16"/>
          <p:cNvSpPr>
            <a:spLocks noChangeAspect="1" noChangeArrowheads="1"/>
          </p:cNvSpPr>
          <p:nvPr/>
        </p:nvSpPr>
        <p:spPr bwMode="auto">
          <a:xfrm>
            <a:off x="6400800" y="3048000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5857" name="Rectangle 17"/>
          <p:cNvSpPr>
            <a:spLocks noChangeAspect="1" noChangeArrowheads="1"/>
          </p:cNvSpPr>
          <p:nvPr/>
        </p:nvSpPr>
        <p:spPr bwMode="auto">
          <a:xfrm>
            <a:off x="7085013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5858" name="Rectangle 18"/>
          <p:cNvSpPr>
            <a:spLocks noChangeAspect="1" noChangeArrowheads="1"/>
          </p:cNvSpPr>
          <p:nvPr/>
        </p:nvSpPr>
        <p:spPr bwMode="auto">
          <a:xfrm>
            <a:off x="50292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5859" name="Rectangle 19"/>
          <p:cNvSpPr>
            <a:spLocks noChangeAspect="1" noChangeArrowheads="1"/>
          </p:cNvSpPr>
          <p:nvPr/>
        </p:nvSpPr>
        <p:spPr bwMode="auto">
          <a:xfrm>
            <a:off x="57150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5860" name="Rectangle 20"/>
          <p:cNvSpPr>
            <a:spLocks noChangeAspect="1" noChangeArrowheads="1"/>
          </p:cNvSpPr>
          <p:nvPr/>
        </p:nvSpPr>
        <p:spPr bwMode="auto">
          <a:xfrm>
            <a:off x="6400800" y="3733800"/>
            <a:ext cx="684213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5861" name="Rectangle 21"/>
          <p:cNvSpPr>
            <a:spLocks noChangeAspect="1" noChangeArrowheads="1"/>
          </p:cNvSpPr>
          <p:nvPr/>
        </p:nvSpPr>
        <p:spPr bwMode="auto">
          <a:xfrm>
            <a:off x="7085013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5862" name="Rectangle 22"/>
          <p:cNvSpPr>
            <a:spLocks noChangeAspect="1" noChangeArrowheads="1"/>
          </p:cNvSpPr>
          <p:nvPr/>
        </p:nvSpPr>
        <p:spPr bwMode="auto">
          <a:xfrm>
            <a:off x="5029200" y="44196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5863" name="Rectangle 23"/>
          <p:cNvSpPr>
            <a:spLocks noChangeAspect="1" noChangeArrowheads="1"/>
          </p:cNvSpPr>
          <p:nvPr/>
        </p:nvSpPr>
        <p:spPr bwMode="auto">
          <a:xfrm>
            <a:off x="5715000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5864" name="Rectangle 24"/>
          <p:cNvSpPr>
            <a:spLocks noChangeAspect="1" noChangeArrowheads="1"/>
          </p:cNvSpPr>
          <p:nvPr/>
        </p:nvSpPr>
        <p:spPr bwMode="auto">
          <a:xfrm>
            <a:off x="6400800" y="4418013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5865" name="Rectangle 25"/>
          <p:cNvSpPr>
            <a:spLocks noChangeAspect="1" noChangeArrowheads="1"/>
          </p:cNvSpPr>
          <p:nvPr/>
        </p:nvSpPr>
        <p:spPr bwMode="auto">
          <a:xfrm>
            <a:off x="7085013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5866" name="Rectangle 26"/>
          <p:cNvSpPr>
            <a:spLocks noChangeAspect="1" noChangeArrowheads="1"/>
          </p:cNvSpPr>
          <p:nvPr/>
        </p:nvSpPr>
        <p:spPr bwMode="auto">
          <a:xfrm>
            <a:off x="1371600" y="2362200"/>
            <a:ext cx="2741613" cy="2741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7" name="Line 27"/>
          <p:cNvSpPr>
            <a:spLocks noChangeAspect="1" noChangeShapeType="1"/>
          </p:cNvSpPr>
          <p:nvPr/>
        </p:nvSpPr>
        <p:spPr bwMode="auto">
          <a:xfrm>
            <a:off x="2057400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Line 28"/>
          <p:cNvSpPr>
            <a:spLocks noChangeAspect="1" noChangeShapeType="1"/>
          </p:cNvSpPr>
          <p:nvPr/>
        </p:nvSpPr>
        <p:spPr bwMode="auto">
          <a:xfrm>
            <a:off x="2743200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9" name="Line 29"/>
          <p:cNvSpPr>
            <a:spLocks noChangeAspect="1" noChangeShapeType="1"/>
          </p:cNvSpPr>
          <p:nvPr/>
        </p:nvSpPr>
        <p:spPr bwMode="auto">
          <a:xfrm>
            <a:off x="3427413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0" name="Line 30"/>
          <p:cNvSpPr>
            <a:spLocks noChangeAspect="1" noChangeShapeType="1"/>
          </p:cNvSpPr>
          <p:nvPr/>
        </p:nvSpPr>
        <p:spPr bwMode="auto">
          <a:xfrm>
            <a:off x="1371600" y="3048000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Line 31"/>
          <p:cNvSpPr>
            <a:spLocks noChangeAspect="1" noChangeShapeType="1"/>
          </p:cNvSpPr>
          <p:nvPr/>
        </p:nvSpPr>
        <p:spPr bwMode="auto">
          <a:xfrm>
            <a:off x="1371600" y="3733800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2" name="Line 32"/>
          <p:cNvSpPr>
            <a:spLocks noChangeAspect="1" noChangeShapeType="1"/>
          </p:cNvSpPr>
          <p:nvPr/>
        </p:nvSpPr>
        <p:spPr bwMode="auto">
          <a:xfrm>
            <a:off x="1371600" y="4418013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3" name="Rectangle 33"/>
          <p:cNvSpPr>
            <a:spLocks noChangeAspect="1" noChangeArrowheads="1"/>
          </p:cNvSpPr>
          <p:nvPr/>
        </p:nvSpPr>
        <p:spPr bwMode="auto">
          <a:xfrm>
            <a:off x="1371600" y="23622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5874" name="Rectangle 34"/>
          <p:cNvSpPr>
            <a:spLocks noChangeAspect="1" noChangeArrowheads="1"/>
          </p:cNvSpPr>
          <p:nvPr/>
        </p:nvSpPr>
        <p:spPr bwMode="auto">
          <a:xfrm>
            <a:off x="2743200" y="2362200"/>
            <a:ext cx="6858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3</a:t>
            </a:r>
          </a:p>
        </p:txBody>
      </p:sp>
      <p:sp>
        <p:nvSpPr>
          <p:cNvPr id="35875" name="Rectangle 35"/>
          <p:cNvSpPr>
            <a:spLocks noChangeAspect="1" noChangeArrowheads="1"/>
          </p:cNvSpPr>
          <p:nvPr/>
        </p:nvSpPr>
        <p:spPr bwMode="auto">
          <a:xfrm>
            <a:off x="2743200" y="2362200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5876" name="Rectangle 36"/>
          <p:cNvSpPr>
            <a:spLocks noChangeAspect="1" noChangeArrowheads="1"/>
          </p:cNvSpPr>
          <p:nvPr/>
        </p:nvSpPr>
        <p:spPr bwMode="auto">
          <a:xfrm>
            <a:off x="2743200" y="3048000"/>
            <a:ext cx="6858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1</a:t>
            </a:r>
          </a:p>
        </p:txBody>
      </p:sp>
      <p:sp>
        <p:nvSpPr>
          <p:cNvPr id="35877" name="Rectangle 37"/>
          <p:cNvSpPr>
            <a:spLocks noChangeAspect="1" noChangeArrowheads="1"/>
          </p:cNvSpPr>
          <p:nvPr/>
        </p:nvSpPr>
        <p:spPr bwMode="auto">
          <a:xfrm>
            <a:off x="1371600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5878" name="Rectangle 38"/>
          <p:cNvSpPr>
            <a:spLocks noChangeAspect="1" noChangeArrowheads="1"/>
          </p:cNvSpPr>
          <p:nvPr/>
        </p:nvSpPr>
        <p:spPr bwMode="auto">
          <a:xfrm>
            <a:off x="2057400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5879" name="Rectangle 39"/>
          <p:cNvSpPr>
            <a:spLocks noChangeAspect="1" noChangeArrowheads="1"/>
          </p:cNvSpPr>
          <p:nvPr/>
        </p:nvSpPr>
        <p:spPr bwMode="auto">
          <a:xfrm>
            <a:off x="2743200" y="3048000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5880" name="Rectangle 40"/>
          <p:cNvSpPr>
            <a:spLocks noChangeAspect="1" noChangeArrowheads="1"/>
          </p:cNvSpPr>
          <p:nvPr/>
        </p:nvSpPr>
        <p:spPr bwMode="auto">
          <a:xfrm>
            <a:off x="3427413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5881" name="Rectangle 41"/>
          <p:cNvSpPr>
            <a:spLocks noChangeAspect="1" noChangeArrowheads="1"/>
          </p:cNvSpPr>
          <p:nvPr/>
        </p:nvSpPr>
        <p:spPr bwMode="auto">
          <a:xfrm>
            <a:off x="13716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5882" name="Rectangle 42"/>
          <p:cNvSpPr>
            <a:spLocks noChangeAspect="1" noChangeArrowheads="1"/>
          </p:cNvSpPr>
          <p:nvPr/>
        </p:nvSpPr>
        <p:spPr bwMode="auto">
          <a:xfrm>
            <a:off x="20574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5883" name="Rectangle 43"/>
          <p:cNvSpPr>
            <a:spLocks noChangeAspect="1" noChangeArrowheads="1"/>
          </p:cNvSpPr>
          <p:nvPr/>
        </p:nvSpPr>
        <p:spPr bwMode="auto">
          <a:xfrm>
            <a:off x="2743200" y="3733800"/>
            <a:ext cx="684213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5884" name="Rectangle 44"/>
          <p:cNvSpPr>
            <a:spLocks noChangeAspect="1" noChangeArrowheads="1"/>
          </p:cNvSpPr>
          <p:nvPr/>
        </p:nvSpPr>
        <p:spPr bwMode="auto">
          <a:xfrm>
            <a:off x="34290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5885" name="Rectangle 45"/>
          <p:cNvSpPr>
            <a:spLocks noChangeAspect="1" noChangeArrowheads="1"/>
          </p:cNvSpPr>
          <p:nvPr/>
        </p:nvSpPr>
        <p:spPr bwMode="auto">
          <a:xfrm>
            <a:off x="1371600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spect="1" noChangeArrowheads="1"/>
          </p:cNvSpPr>
          <p:nvPr/>
        </p:nvSpPr>
        <p:spPr bwMode="auto">
          <a:xfrm>
            <a:off x="2057400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5887" name="Rectangle 47"/>
          <p:cNvSpPr>
            <a:spLocks noChangeAspect="1" noChangeArrowheads="1"/>
          </p:cNvSpPr>
          <p:nvPr/>
        </p:nvSpPr>
        <p:spPr bwMode="auto">
          <a:xfrm>
            <a:off x="2743200" y="4418013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5888" name="Rectangle 48"/>
          <p:cNvSpPr>
            <a:spLocks noChangeAspect="1" noChangeArrowheads="1"/>
          </p:cNvSpPr>
          <p:nvPr/>
        </p:nvSpPr>
        <p:spPr bwMode="auto">
          <a:xfrm>
            <a:off x="3427413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5889" name="Line 49"/>
          <p:cNvSpPr>
            <a:spLocks noChangeShapeType="1"/>
          </p:cNvSpPr>
          <p:nvPr/>
        </p:nvSpPr>
        <p:spPr bwMode="auto">
          <a:xfrm>
            <a:off x="4191000" y="37338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90" name="Text Box 51"/>
          <p:cNvSpPr txBox="1">
            <a:spLocks noChangeArrowheads="1"/>
          </p:cNvSpPr>
          <p:nvPr/>
        </p:nvSpPr>
        <p:spPr bwMode="auto">
          <a:xfrm>
            <a:off x="1295400" y="5638800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Manhattan distance is 2+2=4 moves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</a:rPr>
              <a:t>Example: Linear Conflict</a:t>
            </a:r>
          </a:p>
        </p:txBody>
      </p:sp>
      <p:sp>
        <p:nvSpPr>
          <p:cNvPr id="36867" name="Rectangle 3"/>
          <p:cNvSpPr>
            <a:spLocks noChangeAspect="1" noChangeArrowheads="1"/>
          </p:cNvSpPr>
          <p:nvPr/>
        </p:nvSpPr>
        <p:spPr bwMode="auto">
          <a:xfrm>
            <a:off x="5029200" y="2362200"/>
            <a:ext cx="2741613" cy="2741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Line 4"/>
          <p:cNvSpPr>
            <a:spLocks noChangeAspect="1" noChangeShapeType="1"/>
          </p:cNvSpPr>
          <p:nvPr/>
        </p:nvSpPr>
        <p:spPr bwMode="auto">
          <a:xfrm>
            <a:off x="5715000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Line 5"/>
          <p:cNvSpPr>
            <a:spLocks noChangeAspect="1" noChangeShapeType="1"/>
          </p:cNvSpPr>
          <p:nvPr/>
        </p:nvSpPr>
        <p:spPr bwMode="auto">
          <a:xfrm>
            <a:off x="6400800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Line 6"/>
          <p:cNvSpPr>
            <a:spLocks noChangeAspect="1" noChangeShapeType="1"/>
          </p:cNvSpPr>
          <p:nvPr/>
        </p:nvSpPr>
        <p:spPr bwMode="auto">
          <a:xfrm>
            <a:off x="7085013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Line 7"/>
          <p:cNvSpPr>
            <a:spLocks noChangeAspect="1" noChangeShapeType="1"/>
          </p:cNvSpPr>
          <p:nvPr/>
        </p:nvSpPr>
        <p:spPr bwMode="auto">
          <a:xfrm>
            <a:off x="5029200" y="3048000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Line 8"/>
          <p:cNvSpPr>
            <a:spLocks noChangeAspect="1" noChangeShapeType="1"/>
          </p:cNvSpPr>
          <p:nvPr/>
        </p:nvSpPr>
        <p:spPr bwMode="auto">
          <a:xfrm>
            <a:off x="5029200" y="3733800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Line 9"/>
          <p:cNvSpPr>
            <a:spLocks noChangeAspect="1" noChangeShapeType="1"/>
          </p:cNvSpPr>
          <p:nvPr/>
        </p:nvSpPr>
        <p:spPr bwMode="auto">
          <a:xfrm>
            <a:off x="5029200" y="4418013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Rectangle 10"/>
          <p:cNvSpPr>
            <a:spLocks noChangeAspect="1" noChangeArrowheads="1"/>
          </p:cNvSpPr>
          <p:nvPr/>
        </p:nvSpPr>
        <p:spPr bwMode="auto">
          <a:xfrm>
            <a:off x="5029200" y="23622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Rectangle 11"/>
          <p:cNvSpPr>
            <a:spLocks noChangeAspect="1" noChangeArrowheads="1"/>
          </p:cNvSpPr>
          <p:nvPr/>
        </p:nvSpPr>
        <p:spPr bwMode="auto">
          <a:xfrm>
            <a:off x="5715000" y="2362200"/>
            <a:ext cx="6858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1</a:t>
            </a:r>
          </a:p>
        </p:txBody>
      </p:sp>
      <p:sp>
        <p:nvSpPr>
          <p:cNvPr id="36876" name="Rectangle 12"/>
          <p:cNvSpPr>
            <a:spLocks noChangeAspect="1" noChangeArrowheads="1"/>
          </p:cNvSpPr>
          <p:nvPr/>
        </p:nvSpPr>
        <p:spPr bwMode="auto">
          <a:xfrm>
            <a:off x="7086600" y="2362200"/>
            <a:ext cx="684213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3</a:t>
            </a:r>
          </a:p>
        </p:txBody>
      </p:sp>
      <p:sp>
        <p:nvSpPr>
          <p:cNvPr id="36877" name="Rectangle 13"/>
          <p:cNvSpPr>
            <a:spLocks noChangeAspect="1" noChangeArrowheads="1"/>
          </p:cNvSpPr>
          <p:nvPr/>
        </p:nvSpPr>
        <p:spPr bwMode="auto">
          <a:xfrm>
            <a:off x="7085013" y="23622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6878" name="Rectangle 14"/>
          <p:cNvSpPr>
            <a:spLocks noChangeAspect="1" noChangeArrowheads="1"/>
          </p:cNvSpPr>
          <p:nvPr/>
        </p:nvSpPr>
        <p:spPr bwMode="auto">
          <a:xfrm>
            <a:off x="5029200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6879" name="Rectangle 15"/>
          <p:cNvSpPr>
            <a:spLocks noChangeAspect="1" noChangeArrowheads="1"/>
          </p:cNvSpPr>
          <p:nvPr/>
        </p:nvSpPr>
        <p:spPr bwMode="auto">
          <a:xfrm>
            <a:off x="5715000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6880" name="Rectangle 16"/>
          <p:cNvSpPr>
            <a:spLocks noChangeAspect="1" noChangeArrowheads="1"/>
          </p:cNvSpPr>
          <p:nvPr/>
        </p:nvSpPr>
        <p:spPr bwMode="auto">
          <a:xfrm>
            <a:off x="6400800" y="3048000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6881" name="Rectangle 17"/>
          <p:cNvSpPr>
            <a:spLocks noChangeAspect="1" noChangeArrowheads="1"/>
          </p:cNvSpPr>
          <p:nvPr/>
        </p:nvSpPr>
        <p:spPr bwMode="auto">
          <a:xfrm>
            <a:off x="7085013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6882" name="Rectangle 18"/>
          <p:cNvSpPr>
            <a:spLocks noChangeAspect="1" noChangeArrowheads="1"/>
          </p:cNvSpPr>
          <p:nvPr/>
        </p:nvSpPr>
        <p:spPr bwMode="auto">
          <a:xfrm>
            <a:off x="50292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6883" name="Rectangle 19"/>
          <p:cNvSpPr>
            <a:spLocks noChangeAspect="1" noChangeArrowheads="1"/>
          </p:cNvSpPr>
          <p:nvPr/>
        </p:nvSpPr>
        <p:spPr bwMode="auto">
          <a:xfrm>
            <a:off x="57150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6884" name="Rectangle 20"/>
          <p:cNvSpPr>
            <a:spLocks noChangeAspect="1" noChangeArrowheads="1"/>
          </p:cNvSpPr>
          <p:nvPr/>
        </p:nvSpPr>
        <p:spPr bwMode="auto">
          <a:xfrm>
            <a:off x="6400800" y="3733800"/>
            <a:ext cx="684213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6885" name="Rectangle 21"/>
          <p:cNvSpPr>
            <a:spLocks noChangeAspect="1" noChangeArrowheads="1"/>
          </p:cNvSpPr>
          <p:nvPr/>
        </p:nvSpPr>
        <p:spPr bwMode="auto">
          <a:xfrm>
            <a:off x="7085013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6886" name="Rectangle 22"/>
          <p:cNvSpPr>
            <a:spLocks noChangeAspect="1" noChangeArrowheads="1"/>
          </p:cNvSpPr>
          <p:nvPr/>
        </p:nvSpPr>
        <p:spPr bwMode="auto">
          <a:xfrm>
            <a:off x="5029200" y="44196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6887" name="Rectangle 23"/>
          <p:cNvSpPr>
            <a:spLocks noChangeAspect="1" noChangeArrowheads="1"/>
          </p:cNvSpPr>
          <p:nvPr/>
        </p:nvSpPr>
        <p:spPr bwMode="auto">
          <a:xfrm>
            <a:off x="5715000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6888" name="Rectangle 24"/>
          <p:cNvSpPr>
            <a:spLocks noChangeAspect="1" noChangeArrowheads="1"/>
          </p:cNvSpPr>
          <p:nvPr/>
        </p:nvSpPr>
        <p:spPr bwMode="auto">
          <a:xfrm>
            <a:off x="6400800" y="4418013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6889" name="Rectangle 25"/>
          <p:cNvSpPr>
            <a:spLocks noChangeAspect="1" noChangeArrowheads="1"/>
          </p:cNvSpPr>
          <p:nvPr/>
        </p:nvSpPr>
        <p:spPr bwMode="auto">
          <a:xfrm>
            <a:off x="7085013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6890" name="Rectangle 26"/>
          <p:cNvSpPr>
            <a:spLocks noChangeAspect="1" noChangeArrowheads="1"/>
          </p:cNvSpPr>
          <p:nvPr/>
        </p:nvSpPr>
        <p:spPr bwMode="auto">
          <a:xfrm>
            <a:off x="1371600" y="2362200"/>
            <a:ext cx="2741613" cy="2741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1" name="Line 27"/>
          <p:cNvSpPr>
            <a:spLocks noChangeAspect="1" noChangeShapeType="1"/>
          </p:cNvSpPr>
          <p:nvPr/>
        </p:nvSpPr>
        <p:spPr bwMode="auto">
          <a:xfrm>
            <a:off x="2057400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Line 28"/>
          <p:cNvSpPr>
            <a:spLocks noChangeAspect="1" noChangeShapeType="1"/>
          </p:cNvSpPr>
          <p:nvPr/>
        </p:nvSpPr>
        <p:spPr bwMode="auto">
          <a:xfrm>
            <a:off x="2743200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3" name="Line 29"/>
          <p:cNvSpPr>
            <a:spLocks noChangeAspect="1" noChangeShapeType="1"/>
          </p:cNvSpPr>
          <p:nvPr/>
        </p:nvSpPr>
        <p:spPr bwMode="auto">
          <a:xfrm>
            <a:off x="3427413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4" name="Line 30"/>
          <p:cNvSpPr>
            <a:spLocks noChangeAspect="1" noChangeShapeType="1"/>
          </p:cNvSpPr>
          <p:nvPr/>
        </p:nvSpPr>
        <p:spPr bwMode="auto">
          <a:xfrm>
            <a:off x="1371600" y="3048000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Line 31"/>
          <p:cNvSpPr>
            <a:spLocks noChangeAspect="1" noChangeShapeType="1"/>
          </p:cNvSpPr>
          <p:nvPr/>
        </p:nvSpPr>
        <p:spPr bwMode="auto">
          <a:xfrm>
            <a:off x="1371600" y="3733800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6" name="Line 32"/>
          <p:cNvSpPr>
            <a:spLocks noChangeAspect="1" noChangeShapeType="1"/>
          </p:cNvSpPr>
          <p:nvPr/>
        </p:nvSpPr>
        <p:spPr bwMode="auto">
          <a:xfrm>
            <a:off x="1371600" y="4418013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7" name="Rectangle 33"/>
          <p:cNvSpPr>
            <a:spLocks noChangeAspect="1" noChangeArrowheads="1"/>
          </p:cNvSpPr>
          <p:nvPr/>
        </p:nvSpPr>
        <p:spPr bwMode="auto">
          <a:xfrm>
            <a:off x="1371600" y="23622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6898" name="Rectangle 34"/>
          <p:cNvSpPr>
            <a:spLocks noChangeAspect="1" noChangeArrowheads="1"/>
          </p:cNvSpPr>
          <p:nvPr/>
        </p:nvSpPr>
        <p:spPr bwMode="auto">
          <a:xfrm>
            <a:off x="2743200" y="2362200"/>
            <a:ext cx="6858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3</a:t>
            </a:r>
          </a:p>
        </p:txBody>
      </p:sp>
      <p:sp>
        <p:nvSpPr>
          <p:cNvPr id="36899" name="Rectangle 35"/>
          <p:cNvSpPr>
            <a:spLocks noChangeAspect="1" noChangeArrowheads="1"/>
          </p:cNvSpPr>
          <p:nvPr/>
        </p:nvSpPr>
        <p:spPr bwMode="auto">
          <a:xfrm>
            <a:off x="2743200" y="2362200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6900" name="Rectangle 36"/>
          <p:cNvSpPr>
            <a:spLocks noChangeAspect="1" noChangeArrowheads="1"/>
          </p:cNvSpPr>
          <p:nvPr/>
        </p:nvSpPr>
        <p:spPr bwMode="auto">
          <a:xfrm>
            <a:off x="2057400" y="3048000"/>
            <a:ext cx="6858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1</a:t>
            </a:r>
          </a:p>
        </p:txBody>
      </p:sp>
      <p:sp>
        <p:nvSpPr>
          <p:cNvPr id="36901" name="Rectangle 37"/>
          <p:cNvSpPr>
            <a:spLocks noChangeAspect="1" noChangeArrowheads="1"/>
          </p:cNvSpPr>
          <p:nvPr/>
        </p:nvSpPr>
        <p:spPr bwMode="auto">
          <a:xfrm>
            <a:off x="1371600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6902" name="Rectangle 38"/>
          <p:cNvSpPr>
            <a:spLocks noChangeAspect="1" noChangeArrowheads="1"/>
          </p:cNvSpPr>
          <p:nvPr/>
        </p:nvSpPr>
        <p:spPr bwMode="auto">
          <a:xfrm>
            <a:off x="2057400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6903" name="Rectangle 39"/>
          <p:cNvSpPr>
            <a:spLocks noChangeAspect="1" noChangeArrowheads="1"/>
          </p:cNvSpPr>
          <p:nvPr/>
        </p:nvSpPr>
        <p:spPr bwMode="auto">
          <a:xfrm>
            <a:off x="2743200" y="3048000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6904" name="Rectangle 40"/>
          <p:cNvSpPr>
            <a:spLocks noChangeAspect="1" noChangeArrowheads="1"/>
          </p:cNvSpPr>
          <p:nvPr/>
        </p:nvSpPr>
        <p:spPr bwMode="auto">
          <a:xfrm>
            <a:off x="3427413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6905" name="Rectangle 41"/>
          <p:cNvSpPr>
            <a:spLocks noChangeAspect="1" noChangeArrowheads="1"/>
          </p:cNvSpPr>
          <p:nvPr/>
        </p:nvSpPr>
        <p:spPr bwMode="auto">
          <a:xfrm>
            <a:off x="13716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6906" name="Rectangle 42"/>
          <p:cNvSpPr>
            <a:spLocks noChangeAspect="1" noChangeArrowheads="1"/>
          </p:cNvSpPr>
          <p:nvPr/>
        </p:nvSpPr>
        <p:spPr bwMode="auto">
          <a:xfrm>
            <a:off x="20574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6907" name="Rectangle 43"/>
          <p:cNvSpPr>
            <a:spLocks noChangeAspect="1" noChangeArrowheads="1"/>
          </p:cNvSpPr>
          <p:nvPr/>
        </p:nvSpPr>
        <p:spPr bwMode="auto">
          <a:xfrm>
            <a:off x="2743200" y="3733800"/>
            <a:ext cx="684213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6908" name="Rectangle 44"/>
          <p:cNvSpPr>
            <a:spLocks noChangeAspect="1" noChangeArrowheads="1"/>
          </p:cNvSpPr>
          <p:nvPr/>
        </p:nvSpPr>
        <p:spPr bwMode="auto">
          <a:xfrm>
            <a:off x="34290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6909" name="Rectangle 45"/>
          <p:cNvSpPr>
            <a:spLocks noChangeAspect="1" noChangeArrowheads="1"/>
          </p:cNvSpPr>
          <p:nvPr/>
        </p:nvSpPr>
        <p:spPr bwMode="auto">
          <a:xfrm>
            <a:off x="1371600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0" name="Rectangle 46"/>
          <p:cNvSpPr>
            <a:spLocks noChangeAspect="1" noChangeArrowheads="1"/>
          </p:cNvSpPr>
          <p:nvPr/>
        </p:nvSpPr>
        <p:spPr bwMode="auto">
          <a:xfrm>
            <a:off x="2057400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6911" name="Rectangle 47"/>
          <p:cNvSpPr>
            <a:spLocks noChangeAspect="1" noChangeArrowheads="1"/>
          </p:cNvSpPr>
          <p:nvPr/>
        </p:nvSpPr>
        <p:spPr bwMode="auto">
          <a:xfrm>
            <a:off x="2743200" y="4418013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6912" name="Rectangle 48"/>
          <p:cNvSpPr>
            <a:spLocks noChangeAspect="1" noChangeArrowheads="1"/>
          </p:cNvSpPr>
          <p:nvPr/>
        </p:nvSpPr>
        <p:spPr bwMode="auto">
          <a:xfrm>
            <a:off x="3427413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6913" name="Line 49"/>
          <p:cNvSpPr>
            <a:spLocks noChangeShapeType="1"/>
          </p:cNvSpPr>
          <p:nvPr/>
        </p:nvSpPr>
        <p:spPr bwMode="auto">
          <a:xfrm>
            <a:off x="4191000" y="37338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4" name="Text Box 50"/>
          <p:cNvSpPr txBox="1">
            <a:spLocks noChangeArrowheads="1"/>
          </p:cNvSpPr>
          <p:nvPr/>
        </p:nvSpPr>
        <p:spPr bwMode="auto">
          <a:xfrm>
            <a:off x="1295400" y="5638800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Manhattan distance is 2+2=4 moves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</a:rPr>
              <a:t>Example: Linear Conflict</a:t>
            </a:r>
          </a:p>
        </p:txBody>
      </p:sp>
      <p:sp>
        <p:nvSpPr>
          <p:cNvPr id="37891" name="Rectangle 3"/>
          <p:cNvSpPr>
            <a:spLocks noChangeAspect="1" noChangeArrowheads="1"/>
          </p:cNvSpPr>
          <p:nvPr/>
        </p:nvSpPr>
        <p:spPr bwMode="auto">
          <a:xfrm>
            <a:off x="5029200" y="2362200"/>
            <a:ext cx="2741613" cy="2741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Line 4"/>
          <p:cNvSpPr>
            <a:spLocks noChangeAspect="1" noChangeShapeType="1"/>
          </p:cNvSpPr>
          <p:nvPr/>
        </p:nvSpPr>
        <p:spPr bwMode="auto">
          <a:xfrm>
            <a:off x="5715000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Line 5"/>
          <p:cNvSpPr>
            <a:spLocks noChangeAspect="1" noChangeShapeType="1"/>
          </p:cNvSpPr>
          <p:nvPr/>
        </p:nvSpPr>
        <p:spPr bwMode="auto">
          <a:xfrm>
            <a:off x="6400800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6"/>
          <p:cNvSpPr>
            <a:spLocks noChangeAspect="1" noChangeShapeType="1"/>
          </p:cNvSpPr>
          <p:nvPr/>
        </p:nvSpPr>
        <p:spPr bwMode="auto">
          <a:xfrm>
            <a:off x="7085013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Line 7"/>
          <p:cNvSpPr>
            <a:spLocks noChangeAspect="1" noChangeShapeType="1"/>
          </p:cNvSpPr>
          <p:nvPr/>
        </p:nvSpPr>
        <p:spPr bwMode="auto">
          <a:xfrm>
            <a:off x="5029200" y="3048000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Line 8"/>
          <p:cNvSpPr>
            <a:spLocks noChangeAspect="1" noChangeShapeType="1"/>
          </p:cNvSpPr>
          <p:nvPr/>
        </p:nvSpPr>
        <p:spPr bwMode="auto">
          <a:xfrm>
            <a:off x="5029200" y="3733800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Line 9"/>
          <p:cNvSpPr>
            <a:spLocks noChangeAspect="1" noChangeShapeType="1"/>
          </p:cNvSpPr>
          <p:nvPr/>
        </p:nvSpPr>
        <p:spPr bwMode="auto">
          <a:xfrm>
            <a:off x="5029200" y="4418013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spect="1" noChangeArrowheads="1"/>
          </p:cNvSpPr>
          <p:nvPr/>
        </p:nvSpPr>
        <p:spPr bwMode="auto">
          <a:xfrm>
            <a:off x="5029200" y="23622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Rectangle 11"/>
          <p:cNvSpPr>
            <a:spLocks noChangeAspect="1" noChangeArrowheads="1"/>
          </p:cNvSpPr>
          <p:nvPr/>
        </p:nvSpPr>
        <p:spPr bwMode="auto">
          <a:xfrm>
            <a:off x="5715000" y="2362200"/>
            <a:ext cx="6858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1</a:t>
            </a:r>
          </a:p>
        </p:txBody>
      </p:sp>
      <p:sp>
        <p:nvSpPr>
          <p:cNvPr id="37900" name="Rectangle 12"/>
          <p:cNvSpPr>
            <a:spLocks noChangeAspect="1" noChangeArrowheads="1"/>
          </p:cNvSpPr>
          <p:nvPr/>
        </p:nvSpPr>
        <p:spPr bwMode="auto">
          <a:xfrm>
            <a:off x="7086600" y="2362200"/>
            <a:ext cx="684213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3</a:t>
            </a:r>
          </a:p>
        </p:txBody>
      </p:sp>
      <p:sp>
        <p:nvSpPr>
          <p:cNvPr id="37901" name="Rectangle 13"/>
          <p:cNvSpPr>
            <a:spLocks noChangeAspect="1" noChangeArrowheads="1"/>
          </p:cNvSpPr>
          <p:nvPr/>
        </p:nvSpPr>
        <p:spPr bwMode="auto">
          <a:xfrm>
            <a:off x="7085013" y="23622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7902" name="Rectangle 14"/>
          <p:cNvSpPr>
            <a:spLocks noChangeAspect="1" noChangeArrowheads="1"/>
          </p:cNvSpPr>
          <p:nvPr/>
        </p:nvSpPr>
        <p:spPr bwMode="auto">
          <a:xfrm>
            <a:off x="5029200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7903" name="Rectangle 15"/>
          <p:cNvSpPr>
            <a:spLocks noChangeAspect="1" noChangeArrowheads="1"/>
          </p:cNvSpPr>
          <p:nvPr/>
        </p:nvSpPr>
        <p:spPr bwMode="auto">
          <a:xfrm>
            <a:off x="5715000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7904" name="Rectangle 16"/>
          <p:cNvSpPr>
            <a:spLocks noChangeAspect="1" noChangeArrowheads="1"/>
          </p:cNvSpPr>
          <p:nvPr/>
        </p:nvSpPr>
        <p:spPr bwMode="auto">
          <a:xfrm>
            <a:off x="6400800" y="3048000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7905" name="Rectangle 17"/>
          <p:cNvSpPr>
            <a:spLocks noChangeAspect="1" noChangeArrowheads="1"/>
          </p:cNvSpPr>
          <p:nvPr/>
        </p:nvSpPr>
        <p:spPr bwMode="auto">
          <a:xfrm>
            <a:off x="7085013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7906" name="Rectangle 18"/>
          <p:cNvSpPr>
            <a:spLocks noChangeAspect="1" noChangeArrowheads="1"/>
          </p:cNvSpPr>
          <p:nvPr/>
        </p:nvSpPr>
        <p:spPr bwMode="auto">
          <a:xfrm>
            <a:off x="50292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7907" name="Rectangle 19"/>
          <p:cNvSpPr>
            <a:spLocks noChangeAspect="1" noChangeArrowheads="1"/>
          </p:cNvSpPr>
          <p:nvPr/>
        </p:nvSpPr>
        <p:spPr bwMode="auto">
          <a:xfrm>
            <a:off x="57150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7908" name="Rectangle 20"/>
          <p:cNvSpPr>
            <a:spLocks noChangeAspect="1" noChangeArrowheads="1"/>
          </p:cNvSpPr>
          <p:nvPr/>
        </p:nvSpPr>
        <p:spPr bwMode="auto">
          <a:xfrm>
            <a:off x="6400800" y="3733800"/>
            <a:ext cx="684213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7909" name="Rectangle 21"/>
          <p:cNvSpPr>
            <a:spLocks noChangeAspect="1" noChangeArrowheads="1"/>
          </p:cNvSpPr>
          <p:nvPr/>
        </p:nvSpPr>
        <p:spPr bwMode="auto">
          <a:xfrm>
            <a:off x="7085013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7910" name="Rectangle 22"/>
          <p:cNvSpPr>
            <a:spLocks noChangeAspect="1" noChangeArrowheads="1"/>
          </p:cNvSpPr>
          <p:nvPr/>
        </p:nvSpPr>
        <p:spPr bwMode="auto">
          <a:xfrm>
            <a:off x="5029200" y="44196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7911" name="Rectangle 23"/>
          <p:cNvSpPr>
            <a:spLocks noChangeAspect="1" noChangeArrowheads="1"/>
          </p:cNvSpPr>
          <p:nvPr/>
        </p:nvSpPr>
        <p:spPr bwMode="auto">
          <a:xfrm>
            <a:off x="5715000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7912" name="Rectangle 24"/>
          <p:cNvSpPr>
            <a:spLocks noChangeAspect="1" noChangeArrowheads="1"/>
          </p:cNvSpPr>
          <p:nvPr/>
        </p:nvSpPr>
        <p:spPr bwMode="auto">
          <a:xfrm>
            <a:off x="6400800" y="4418013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7913" name="Rectangle 25"/>
          <p:cNvSpPr>
            <a:spLocks noChangeAspect="1" noChangeArrowheads="1"/>
          </p:cNvSpPr>
          <p:nvPr/>
        </p:nvSpPr>
        <p:spPr bwMode="auto">
          <a:xfrm>
            <a:off x="7085013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7914" name="Rectangle 26"/>
          <p:cNvSpPr>
            <a:spLocks noChangeAspect="1" noChangeArrowheads="1"/>
          </p:cNvSpPr>
          <p:nvPr/>
        </p:nvSpPr>
        <p:spPr bwMode="auto">
          <a:xfrm>
            <a:off x="1371600" y="2362200"/>
            <a:ext cx="2741613" cy="2741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5" name="Line 27"/>
          <p:cNvSpPr>
            <a:spLocks noChangeAspect="1" noChangeShapeType="1"/>
          </p:cNvSpPr>
          <p:nvPr/>
        </p:nvSpPr>
        <p:spPr bwMode="auto">
          <a:xfrm>
            <a:off x="2057400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Line 28"/>
          <p:cNvSpPr>
            <a:spLocks noChangeAspect="1" noChangeShapeType="1"/>
          </p:cNvSpPr>
          <p:nvPr/>
        </p:nvSpPr>
        <p:spPr bwMode="auto">
          <a:xfrm>
            <a:off x="2743200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7" name="Line 29"/>
          <p:cNvSpPr>
            <a:spLocks noChangeAspect="1" noChangeShapeType="1"/>
          </p:cNvSpPr>
          <p:nvPr/>
        </p:nvSpPr>
        <p:spPr bwMode="auto">
          <a:xfrm>
            <a:off x="3427413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8" name="Line 30"/>
          <p:cNvSpPr>
            <a:spLocks noChangeAspect="1" noChangeShapeType="1"/>
          </p:cNvSpPr>
          <p:nvPr/>
        </p:nvSpPr>
        <p:spPr bwMode="auto">
          <a:xfrm>
            <a:off x="1371600" y="3048000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Line 31"/>
          <p:cNvSpPr>
            <a:spLocks noChangeAspect="1" noChangeShapeType="1"/>
          </p:cNvSpPr>
          <p:nvPr/>
        </p:nvSpPr>
        <p:spPr bwMode="auto">
          <a:xfrm>
            <a:off x="1371600" y="3733800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0" name="Line 32"/>
          <p:cNvSpPr>
            <a:spLocks noChangeAspect="1" noChangeShapeType="1"/>
          </p:cNvSpPr>
          <p:nvPr/>
        </p:nvSpPr>
        <p:spPr bwMode="auto">
          <a:xfrm>
            <a:off x="1371600" y="4418013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1" name="Rectangle 33"/>
          <p:cNvSpPr>
            <a:spLocks noChangeAspect="1" noChangeArrowheads="1"/>
          </p:cNvSpPr>
          <p:nvPr/>
        </p:nvSpPr>
        <p:spPr bwMode="auto">
          <a:xfrm>
            <a:off x="1371600" y="23622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7922" name="Rectangle 34"/>
          <p:cNvSpPr>
            <a:spLocks noChangeAspect="1" noChangeArrowheads="1"/>
          </p:cNvSpPr>
          <p:nvPr/>
        </p:nvSpPr>
        <p:spPr bwMode="auto">
          <a:xfrm>
            <a:off x="2743200" y="2362200"/>
            <a:ext cx="6858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3</a:t>
            </a:r>
          </a:p>
        </p:txBody>
      </p:sp>
      <p:sp>
        <p:nvSpPr>
          <p:cNvPr id="37923" name="Rectangle 35"/>
          <p:cNvSpPr>
            <a:spLocks noChangeAspect="1" noChangeArrowheads="1"/>
          </p:cNvSpPr>
          <p:nvPr/>
        </p:nvSpPr>
        <p:spPr bwMode="auto">
          <a:xfrm>
            <a:off x="2743200" y="2362200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7924" name="Rectangle 36"/>
          <p:cNvSpPr>
            <a:spLocks noChangeAspect="1" noChangeArrowheads="1"/>
          </p:cNvSpPr>
          <p:nvPr/>
        </p:nvSpPr>
        <p:spPr bwMode="auto">
          <a:xfrm>
            <a:off x="2057400" y="2362200"/>
            <a:ext cx="6858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1</a:t>
            </a:r>
          </a:p>
        </p:txBody>
      </p:sp>
      <p:sp>
        <p:nvSpPr>
          <p:cNvPr id="37925" name="Rectangle 37"/>
          <p:cNvSpPr>
            <a:spLocks noChangeAspect="1" noChangeArrowheads="1"/>
          </p:cNvSpPr>
          <p:nvPr/>
        </p:nvSpPr>
        <p:spPr bwMode="auto">
          <a:xfrm>
            <a:off x="1371600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7926" name="Rectangle 38"/>
          <p:cNvSpPr>
            <a:spLocks noChangeAspect="1" noChangeArrowheads="1"/>
          </p:cNvSpPr>
          <p:nvPr/>
        </p:nvSpPr>
        <p:spPr bwMode="auto">
          <a:xfrm>
            <a:off x="2057400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7927" name="Rectangle 39"/>
          <p:cNvSpPr>
            <a:spLocks noChangeAspect="1" noChangeArrowheads="1"/>
          </p:cNvSpPr>
          <p:nvPr/>
        </p:nvSpPr>
        <p:spPr bwMode="auto">
          <a:xfrm>
            <a:off x="2743200" y="3048000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7928" name="Rectangle 40"/>
          <p:cNvSpPr>
            <a:spLocks noChangeAspect="1" noChangeArrowheads="1"/>
          </p:cNvSpPr>
          <p:nvPr/>
        </p:nvSpPr>
        <p:spPr bwMode="auto">
          <a:xfrm>
            <a:off x="3427413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7929" name="Rectangle 41"/>
          <p:cNvSpPr>
            <a:spLocks noChangeAspect="1" noChangeArrowheads="1"/>
          </p:cNvSpPr>
          <p:nvPr/>
        </p:nvSpPr>
        <p:spPr bwMode="auto">
          <a:xfrm>
            <a:off x="13716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7930" name="Rectangle 42"/>
          <p:cNvSpPr>
            <a:spLocks noChangeAspect="1" noChangeArrowheads="1"/>
          </p:cNvSpPr>
          <p:nvPr/>
        </p:nvSpPr>
        <p:spPr bwMode="auto">
          <a:xfrm>
            <a:off x="20574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7931" name="Rectangle 43"/>
          <p:cNvSpPr>
            <a:spLocks noChangeAspect="1" noChangeArrowheads="1"/>
          </p:cNvSpPr>
          <p:nvPr/>
        </p:nvSpPr>
        <p:spPr bwMode="auto">
          <a:xfrm>
            <a:off x="2743200" y="3733800"/>
            <a:ext cx="684213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7932" name="Rectangle 44"/>
          <p:cNvSpPr>
            <a:spLocks noChangeAspect="1" noChangeArrowheads="1"/>
          </p:cNvSpPr>
          <p:nvPr/>
        </p:nvSpPr>
        <p:spPr bwMode="auto">
          <a:xfrm>
            <a:off x="34290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7933" name="Rectangle 45"/>
          <p:cNvSpPr>
            <a:spLocks noChangeAspect="1" noChangeArrowheads="1"/>
          </p:cNvSpPr>
          <p:nvPr/>
        </p:nvSpPr>
        <p:spPr bwMode="auto">
          <a:xfrm>
            <a:off x="1371600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spect="1" noChangeArrowheads="1"/>
          </p:cNvSpPr>
          <p:nvPr/>
        </p:nvSpPr>
        <p:spPr bwMode="auto">
          <a:xfrm>
            <a:off x="2057400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7935" name="Rectangle 47"/>
          <p:cNvSpPr>
            <a:spLocks noChangeAspect="1" noChangeArrowheads="1"/>
          </p:cNvSpPr>
          <p:nvPr/>
        </p:nvSpPr>
        <p:spPr bwMode="auto">
          <a:xfrm>
            <a:off x="2743200" y="4418013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7936" name="Rectangle 48"/>
          <p:cNvSpPr>
            <a:spLocks noChangeAspect="1" noChangeArrowheads="1"/>
          </p:cNvSpPr>
          <p:nvPr/>
        </p:nvSpPr>
        <p:spPr bwMode="auto">
          <a:xfrm>
            <a:off x="3427413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7937" name="Line 49"/>
          <p:cNvSpPr>
            <a:spLocks noChangeShapeType="1"/>
          </p:cNvSpPr>
          <p:nvPr/>
        </p:nvSpPr>
        <p:spPr bwMode="auto">
          <a:xfrm>
            <a:off x="4191000" y="37338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8" name="Text Box 50"/>
          <p:cNvSpPr txBox="1">
            <a:spLocks noChangeArrowheads="1"/>
          </p:cNvSpPr>
          <p:nvPr/>
        </p:nvSpPr>
        <p:spPr bwMode="auto">
          <a:xfrm>
            <a:off x="1295400" y="5638800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Manhattan distance is 2+2=4 moves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</a:rPr>
              <a:t>Example: Linear Conflict</a:t>
            </a:r>
          </a:p>
        </p:txBody>
      </p:sp>
      <p:sp>
        <p:nvSpPr>
          <p:cNvPr id="38915" name="Rectangle 3"/>
          <p:cNvSpPr>
            <a:spLocks noChangeAspect="1" noChangeArrowheads="1"/>
          </p:cNvSpPr>
          <p:nvPr/>
        </p:nvSpPr>
        <p:spPr bwMode="auto">
          <a:xfrm>
            <a:off x="5029200" y="2362200"/>
            <a:ext cx="2741613" cy="2741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Line 4"/>
          <p:cNvSpPr>
            <a:spLocks noChangeAspect="1" noChangeShapeType="1"/>
          </p:cNvSpPr>
          <p:nvPr/>
        </p:nvSpPr>
        <p:spPr bwMode="auto">
          <a:xfrm>
            <a:off x="5715000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/>
          <p:cNvSpPr>
            <a:spLocks noChangeAspect="1" noChangeShapeType="1"/>
          </p:cNvSpPr>
          <p:nvPr/>
        </p:nvSpPr>
        <p:spPr bwMode="auto">
          <a:xfrm>
            <a:off x="6400800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Line 6"/>
          <p:cNvSpPr>
            <a:spLocks noChangeAspect="1" noChangeShapeType="1"/>
          </p:cNvSpPr>
          <p:nvPr/>
        </p:nvSpPr>
        <p:spPr bwMode="auto">
          <a:xfrm>
            <a:off x="7085013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Line 7"/>
          <p:cNvSpPr>
            <a:spLocks noChangeAspect="1" noChangeShapeType="1"/>
          </p:cNvSpPr>
          <p:nvPr/>
        </p:nvSpPr>
        <p:spPr bwMode="auto">
          <a:xfrm>
            <a:off x="5029200" y="3048000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Line 8"/>
          <p:cNvSpPr>
            <a:spLocks noChangeAspect="1" noChangeShapeType="1"/>
          </p:cNvSpPr>
          <p:nvPr/>
        </p:nvSpPr>
        <p:spPr bwMode="auto">
          <a:xfrm>
            <a:off x="5029200" y="3733800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Line 9"/>
          <p:cNvSpPr>
            <a:spLocks noChangeAspect="1" noChangeShapeType="1"/>
          </p:cNvSpPr>
          <p:nvPr/>
        </p:nvSpPr>
        <p:spPr bwMode="auto">
          <a:xfrm>
            <a:off x="5029200" y="4418013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Rectangle 10"/>
          <p:cNvSpPr>
            <a:spLocks noChangeAspect="1" noChangeArrowheads="1"/>
          </p:cNvSpPr>
          <p:nvPr/>
        </p:nvSpPr>
        <p:spPr bwMode="auto">
          <a:xfrm>
            <a:off x="5029200" y="23622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Rectangle 11"/>
          <p:cNvSpPr>
            <a:spLocks noChangeAspect="1" noChangeArrowheads="1"/>
          </p:cNvSpPr>
          <p:nvPr/>
        </p:nvSpPr>
        <p:spPr bwMode="auto">
          <a:xfrm>
            <a:off x="5715000" y="2362200"/>
            <a:ext cx="6858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1</a:t>
            </a:r>
          </a:p>
        </p:txBody>
      </p:sp>
      <p:sp>
        <p:nvSpPr>
          <p:cNvPr id="38924" name="Rectangle 12"/>
          <p:cNvSpPr>
            <a:spLocks noChangeAspect="1" noChangeArrowheads="1"/>
          </p:cNvSpPr>
          <p:nvPr/>
        </p:nvSpPr>
        <p:spPr bwMode="auto">
          <a:xfrm>
            <a:off x="7086600" y="2362200"/>
            <a:ext cx="684213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3</a:t>
            </a:r>
          </a:p>
        </p:txBody>
      </p:sp>
      <p:sp>
        <p:nvSpPr>
          <p:cNvPr id="38925" name="Rectangle 13"/>
          <p:cNvSpPr>
            <a:spLocks noChangeAspect="1" noChangeArrowheads="1"/>
          </p:cNvSpPr>
          <p:nvPr/>
        </p:nvSpPr>
        <p:spPr bwMode="auto">
          <a:xfrm>
            <a:off x="7085013" y="23622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8926" name="Rectangle 14"/>
          <p:cNvSpPr>
            <a:spLocks noChangeAspect="1" noChangeArrowheads="1"/>
          </p:cNvSpPr>
          <p:nvPr/>
        </p:nvSpPr>
        <p:spPr bwMode="auto">
          <a:xfrm>
            <a:off x="5029200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8927" name="Rectangle 15"/>
          <p:cNvSpPr>
            <a:spLocks noChangeAspect="1" noChangeArrowheads="1"/>
          </p:cNvSpPr>
          <p:nvPr/>
        </p:nvSpPr>
        <p:spPr bwMode="auto">
          <a:xfrm>
            <a:off x="5715000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8928" name="Rectangle 16"/>
          <p:cNvSpPr>
            <a:spLocks noChangeAspect="1" noChangeArrowheads="1"/>
          </p:cNvSpPr>
          <p:nvPr/>
        </p:nvSpPr>
        <p:spPr bwMode="auto">
          <a:xfrm>
            <a:off x="6400800" y="3048000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8929" name="Rectangle 17"/>
          <p:cNvSpPr>
            <a:spLocks noChangeAspect="1" noChangeArrowheads="1"/>
          </p:cNvSpPr>
          <p:nvPr/>
        </p:nvSpPr>
        <p:spPr bwMode="auto">
          <a:xfrm>
            <a:off x="7085013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8930" name="Rectangle 18"/>
          <p:cNvSpPr>
            <a:spLocks noChangeAspect="1" noChangeArrowheads="1"/>
          </p:cNvSpPr>
          <p:nvPr/>
        </p:nvSpPr>
        <p:spPr bwMode="auto">
          <a:xfrm>
            <a:off x="50292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8931" name="Rectangle 19"/>
          <p:cNvSpPr>
            <a:spLocks noChangeAspect="1" noChangeArrowheads="1"/>
          </p:cNvSpPr>
          <p:nvPr/>
        </p:nvSpPr>
        <p:spPr bwMode="auto">
          <a:xfrm>
            <a:off x="57150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8932" name="Rectangle 20"/>
          <p:cNvSpPr>
            <a:spLocks noChangeAspect="1" noChangeArrowheads="1"/>
          </p:cNvSpPr>
          <p:nvPr/>
        </p:nvSpPr>
        <p:spPr bwMode="auto">
          <a:xfrm>
            <a:off x="6400800" y="3733800"/>
            <a:ext cx="684213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8933" name="Rectangle 21"/>
          <p:cNvSpPr>
            <a:spLocks noChangeAspect="1" noChangeArrowheads="1"/>
          </p:cNvSpPr>
          <p:nvPr/>
        </p:nvSpPr>
        <p:spPr bwMode="auto">
          <a:xfrm>
            <a:off x="7085013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8934" name="Rectangle 22"/>
          <p:cNvSpPr>
            <a:spLocks noChangeAspect="1" noChangeArrowheads="1"/>
          </p:cNvSpPr>
          <p:nvPr/>
        </p:nvSpPr>
        <p:spPr bwMode="auto">
          <a:xfrm>
            <a:off x="5029200" y="44196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8935" name="Rectangle 23"/>
          <p:cNvSpPr>
            <a:spLocks noChangeAspect="1" noChangeArrowheads="1"/>
          </p:cNvSpPr>
          <p:nvPr/>
        </p:nvSpPr>
        <p:spPr bwMode="auto">
          <a:xfrm>
            <a:off x="5715000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8936" name="Rectangle 24"/>
          <p:cNvSpPr>
            <a:spLocks noChangeAspect="1" noChangeArrowheads="1"/>
          </p:cNvSpPr>
          <p:nvPr/>
        </p:nvSpPr>
        <p:spPr bwMode="auto">
          <a:xfrm>
            <a:off x="6400800" y="4418013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8937" name="Rectangle 25"/>
          <p:cNvSpPr>
            <a:spLocks noChangeAspect="1" noChangeArrowheads="1"/>
          </p:cNvSpPr>
          <p:nvPr/>
        </p:nvSpPr>
        <p:spPr bwMode="auto">
          <a:xfrm>
            <a:off x="7085013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8938" name="Rectangle 26"/>
          <p:cNvSpPr>
            <a:spLocks noChangeAspect="1" noChangeArrowheads="1"/>
          </p:cNvSpPr>
          <p:nvPr/>
        </p:nvSpPr>
        <p:spPr bwMode="auto">
          <a:xfrm>
            <a:off x="1371600" y="2362200"/>
            <a:ext cx="2741613" cy="2741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9" name="Line 27"/>
          <p:cNvSpPr>
            <a:spLocks noChangeAspect="1" noChangeShapeType="1"/>
          </p:cNvSpPr>
          <p:nvPr/>
        </p:nvSpPr>
        <p:spPr bwMode="auto">
          <a:xfrm>
            <a:off x="2057400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0" name="Line 28"/>
          <p:cNvSpPr>
            <a:spLocks noChangeAspect="1" noChangeShapeType="1"/>
          </p:cNvSpPr>
          <p:nvPr/>
        </p:nvSpPr>
        <p:spPr bwMode="auto">
          <a:xfrm>
            <a:off x="2743200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1" name="Line 29"/>
          <p:cNvSpPr>
            <a:spLocks noChangeAspect="1" noChangeShapeType="1"/>
          </p:cNvSpPr>
          <p:nvPr/>
        </p:nvSpPr>
        <p:spPr bwMode="auto">
          <a:xfrm>
            <a:off x="3427413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2" name="Line 30"/>
          <p:cNvSpPr>
            <a:spLocks noChangeAspect="1" noChangeShapeType="1"/>
          </p:cNvSpPr>
          <p:nvPr/>
        </p:nvSpPr>
        <p:spPr bwMode="auto">
          <a:xfrm>
            <a:off x="1371600" y="3048000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3" name="Line 31"/>
          <p:cNvSpPr>
            <a:spLocks noChangeAspect="1" noChangeShapeType="1"/>
          </p:cNvSpPr>
          <p:nvPr/>
        </p:nvSpPr>
        <p:spPr bwMode="auto">
          <a:xfrm>
            <a:off x="1371600" y="3733800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4" name="Line 32"/>
          <p:cNvSpPr>
            <a:spLocks noChangeAspect="1" noChangeShapeType="1"/>
          </p:cNvSpPr>
          <p:nvPr/>
        </p:nvSpPr>
        <p:spPr bwMode="auto">
          <a:xfrm>
            <a:off x="1371600" y="4418013"/>
            <a:ext cx="274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5" name="Rectangle 33"/>
          <p:cNvSpPr>
            <a:spLocks noChangeAspect="1" noChangeArrowheads="1"/>
          </p:cNvSpPr>
          <p:nvPr/>
        </p:nvSpPr>
        <p:spPr bwMode="auto">
          <a:xfrm>
            <a:off x="1371600" y="23622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8946" name="Rectangle 34"/>
          <p:cNvSpPr>
            <a:spLocks noChangeAspect="1" noChangeArrowheads="1"/>
          </p:cNvSpPr>
          <p:nvPr/>
        </p:nvSpPr>
        <p:spPr bwMode="auto">
          <a:xfrm>
            <a:off x="3429000" y="2362200"/>
            <a:ext cx="6858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3</a:t>
            </a:r>
          </a:p>
        </p:txBody>
      </p:sp>
      <p:sp>
        <p:nvSpPr>
          <p:cNvPr id="38947" name="Rectangle 35"/>
          <p:cNvSpPr>
            <a:spLocks noChangeAspect="1" noChangeArrowheads="1"/>
          </p:cNvSpPr>
          <p:nvPr/>
        </p:nvSpPr>
        <p:spPr bwMode="auto">
          <a:xfrm>
            <a:off x="3429000" y="2362200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8948" name="Rectangle 36"/>
          <p:cNvSpPr>
            <a:spLocks noChangeAspect="1" noChangeArrowheads="1"/>
          </p:cNvSpPr>
          <p:nvPr/>
        </p:nvSpPr>
        <p:spPr bwMode="auto">
          <a:xfrm>
            <a:off x="2057400" y="2362200"/>
            <a:ext cx="6858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/>
              <a:t>1</a:t>
            </a:r>
          </a:p>
        </p:txBody>
      </p:sp>
      <p:sp>
        <p:nvSpPr>
          <p:cNvPr id="38949" name="Rectangle 37"/>
          <p:cNvSpPr>
            <a:spLocks noChangeAspect="1" noChangeArrowheads="1"/>
          </p:cNvSpPr>
          <p:nvPr/>
        </p:nvSpPr>
        <p:spPr bwMode="auto">
          <a:xfrm>
            <a:off x="1371600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8950" name="Rectangle 38"/>
          <p:cNvSpPr>
            <a:spLocks noChangeAspect="1" noChangeArrowheads="1"/>
          </p:cNvSpPr>
          <p:nvPr/>
        </p:nvSpPr>
        <p:spPr bwMode="auto">
          <a:xfrm>
            <a:off x="2057400" y="23622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8951" name="Rectangle 39"/>
          <p:cNvSpPr>
            <a:spLocks noChangeAspect="1" noChangeArrowheads="1"/>
          </p:cNvSpPr>
          <p:nvPr/>
        </p:nvSpPr>
        <p:spPr bwMode="auto">
          <a:xfrm>
            <a:off x="2743200" y="3048000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8952" name="Rectangle 40"/>
          <p:cNvSpPr>
            <a:spLocks noChangeAspect="1" noChangeArrowheads="1"/>
          </p:cNvSpPr>
          <p:nvPr/>
        </p:nvSpPr>
        <p:spPr bwMode="auto">
          <a:xfrm>
            <a:off x="3427413" y="30480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8953" name="Rectangle 41"/>
          <p:cNvSpPr>
            <a:spLocks noChangeAspect="1" noChangeArrowheads="1"/>
          </p:cNvSpPr>
          <p:nvPr/>
        </p:nvSpPr>
        <p:spPr bwMode="auto">
          <a:xfrm>
            <a:off x="13716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8954" name="Rectangle 42"/>
          <p:cNvSpPr>
            <a:spLocks noChangeAspect="1" noChangeArrowheads="1"/>
          </p:cNvSpPr>
          <p:nvPr/>
        </p:nvSpPr>
        <p:spPr bwMode="auto">
          <a:xfrm>
            <a:off x="20574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8955" name="Rectangle 43"/>
          <p:cNvSpPr>
            <a:spLocks noChangeAspect="1" noChangeArrowheads="1"/>
          </p:cNvSpPr>
          <p:nvPr/>
        </p:nvSpPr>
        <p:spPr bwMode="auto">
          <a:xfrm>
            <a:off x="2743200" y="3733800"/>
            <a:ext cx="684213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8956" name="Rectangle 44"/>
          <p:cNvSpPr>
            <a:spLocks noChangeAspect="1" noChangeArrowheads="1"/>
          </p:cNvSpPr>
          <p:nvPr/>
        </p:nvSpPr>
        <p:spPr bwMode="auto">
          <a:xfrm>
            <a:off x="3429000" y="3733800"/>
            <a:ext cx="685800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8957" name="Rectangle 45"/>
          <p:cNvSpPr>
            <a:spLocks noChangeAspect="1" noChangeArrowheads="1"/>
          </p:cNvSpPr>
          <p:nvPr/>
        </p:nvSpPr>
        <p:spPr bwMode="auto">
          <a:xfrm>
            <a:off x="1371600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8" name="Rectangle 46"/>
          <p:cNvSpPr>
            <a:spLocks noChangeAspect="1" noChangeArrowheads="1"/>
          </p:cNvSpPr>
          <p:nvPr/>
        </p:nvSpPr>
        <p:spPr bwMode="auto">
          <a:xfrm>
            <a:off x="2057400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8959" name="Rectangle 47"/>
          <p:cNvSpPr>
            <a:spLocks noChangeAspect="1" noChangeArrowheads="1"/>
          </p:cNvSpPr>
          <p:nvPr/>
        </p:nvSpPr>
        <p:spPr bwMode="auto">
          <a:xfrm>
            <a:off x="2743200" y="4418013"/>
            <a:ext cx="6842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8960" name="Rectangle 48"/>
          <p:cNvSpPr>
            <a:spLocks noChangeAspect="1" noChangeArrowheads="1"/>
          </p:cNvSpPr>
          <p:nvPr/>
        </p:nvSpPr>
        <p:spPr bwMode="auto">
          <a:xfrm>
            <a:off x="3427413" y="441801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sp>
        <p:nvSpPr>
          <p:cNvPr id="38961" name="Line 49"/>
          <p:cNvSpPr>
            <a:spLocks noChangeShapeType="1"/>
          </p:cNvSpPr>
          <p:nvPr/>
        </p:nvSpPr>
        <p:spPr bwMode="auto">
          <a:xfrm>
            <a:off x="4191000" y="37338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62" name="Text Box 50"/>
          <p:cNvSpPr txBox="1">
            <a:spLocks noChangeArrowheads="1"/>
          </p:cNvSpPr>
          <p:nvPr/>
        </p:nvSpPr>
        <p:spPr bwMode="auto">
          <a:xfrm>
            <a:off x="914400" y="5638800"/>
            <a:ext cx="7315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Manhattan distance is 2+2=4 moves, but linear conflict adds 2 additional moves.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Conflict Heuristic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Hansson, Mayer, and Yung, 1991</a:t>
            </a:r>
          </a:p>
          <a:p>
            <a:pPr eaLnBrk="1" hangingPunct="1"/>
            <a:r>
              <a:rPr lang="en-US" smtClean="0"/>
              <a:t>Given two tiles in their goal row, but reversed in position, additional vertical moves can be added to Manhattan distance.</a:t>
            </a:r>
          </a:p>
          <a:p>
            <a:pPr eaLnBrk="1" hangingPunct="1"/>
            <a:r>
              <a:rPr lang="en-US" smtClean="0"/>
              <a:t>Still not accurate enough to solve 24-Puzzle</a:t>
            </a:r>
          </a:p>
          <a:p>
            <a:pPr eaLnBrk="1" hangingPunct="1"/>
            <a:r>
              <a:rPr lang="en-US" smtClean="0"/>
              <a:t>We can generalize this idea further.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Pattern Database Heuristics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Culberson and Schaeffer, 1996</a:t>
            </a:r>
          </a:p>
          <a:p>
            <a:pPr eaLnBrk="1" hangingPunct="1"/>
            <a:r>
              <a:rPr lang="en-US" smtClean="0"/>
              <a:t>A pattern database is a complete set of such positions, with associated number of moves.</a:t>
            </a:r>
          </a:p>
          <a:p>
            <a:pPr eaLnBrk="1" hangingPunct="1"/>
            <a:r>
              <a:rPr lang="en-US" smtClean="0"/>
              <a:t>e.g. a 7-tile pattern database for the Fifteen Puzzle contains 519 million entries.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>
                <a:latin typeface="Arial" charset="0"/>
                <a:ea typeface="ヒラギノ角ゴ ProN W3" charset="0"/>
                <a:cs typeface="ヒラギノ角ゴ ProN W3" charset="0"/>
              </a:rPr>
              <a:t>Some Hints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idx="1"/>
          </p:nvPr>
        </p:nvSpPr>
        <p:spPr/>
        <p:txBody>
          <a:bodyPr rIns="132080"/>
          <a:lstStyle/>
          <a:p>
            <a:pPr eaLnBrk="1" hangingPunct="1"/>
            <a:r>
              <a:rPr lang="en-US" sz="2800">
                <a:latin typeface="Arial" charset="0"/>
                <a:ea typeface="ヒラギノ角ゴ ProN W3" charset="0"/>
                <a:cs typeface="ヒラギノ角ゴ ProN W3" charset="0"/>
              </a:rPr>
              <a:t>Graph search is almost always better than tree search (when not?)</a:t>
            </a:r>
          </a:p>
          <a:p>
            <a:pPr eaLnBrk="1" hangingPunct="1"/>
            <a:endParaRPr lang="en-US" sz="2800">
              <a:latin typeface="Arial" charset="0"/>
              <a:ea typeface="ヒラギノ角ゴ ProN W3" charset="0"/>
              <a:cs typeface="ヒラギノ角ゴ ProN W3" charset="0"/>
            </a:endParaRPr>
          </a:p>
          <a:p>
            <a:pPr eaLnBrk="1" hangingPunct="1"/>
            <a:r>
              <a:rPr lang="en-US" sz="2800">
                <a:latin typeface="Arial" charset="0"/>
                <a:ea typeface="ヒラギノ角ゴ ProN W3" charset="0"/>
                <a:cs typeface="ヒラギノ角ゴ ProN W3" charset="0"/>
              </a:rPr>
              <a:t>Implement your closed list as a dict or set!</a:t>
            </a:r>
          </a:p>
          <a:p>
            <a:pPr eaLnBrk="1" hangingPunct="1"/>
            <a:endParaRPr lang="en-US" sz="2800">
              <a:latin typeface="Arial" charset="0"/>
              <a:ea typeface="ヒラギノ角ゴ ProN W3" charset="0"/>
              <a:cs typeface="ヒラギノ角ゴ ProN W3" charset="0"/>
            </a:endParaRPr>
          </a:p>
          <a:p>
            <a:pPr eaLnBrk="1" hangingPunct="1"/>
            <a:r>
              <a:rPr lang="en-US" sz="2800">
                <a:latin typeface="Arial" charset="0"/>
                <a:ea typeface="ヒラギノ角ゴ ProN W3" charset="0"/>
                <a:cs typeface="ヒラギノ角ゴ ProN W3" charset="0"/>
              </a:rPr>
              <a:t>Nodes are conceptually paths, but better to represent with a state, cost, last action, and reference to the parent node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 wrap="none"/>
          <a:lstStyle/>
          <a:p>
            <a:pPr eaLnBrk="1" hangingPunct="1"/>
            <a:r>
              <a:rPr lang="en-US" smtClean="0"/>
              <a:t>Heuristics from Pattern Databases</a:t>
            </a:r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914400" y="2055813"/>
            <a:ext cx="7313613" cy="2744787"/>
            <a:chOff x="576" y="1295"/>
            <a:chExt cx="4607" cy="1729"/>
          </a:xfrm>
        </p:grpSpPr>
        <p:sp>
          <p:nvSpPr>
            <p:cNvPr id="43016" name="Rectangle 4"/>
            <p:cNvSpPr>
              <a:spLocks noChangeAspect="1" noChangeArrowheads="1"/>
            </p:cNvSpPr>
            <p:nvPr/>
          </p:nvSpPr>
          <p:spPr bwMode="auto">
            <a:xfrm>
              <a:off x="3457" y="1295"/>
              <a:ext cx="1726" cy="17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" name="Line 5"/>
            <p:cNvSpPr>
              <a:spLocks noChangeAspect="1" noChangeShapeType="1"/>
            </p:cNvSpPr>
            <p:nvPr/>
          </p:nvSpPr>
          <p:spPr bwMode="auto">
            <a:xfrm>
              <a:off x="3889" y="1295"/>
              <a:ext cx="0" cy="17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8" name="Line 6"/>
            <p:cNvSpPr>
              <a:spLocks noChangeAspect="1" noChangeShapeType="1"/>
            </p:cNvSpPr>
            <p:nvPr/>
          </p:nvSpPr>
          <p:spPr bwMode="auto">
            <a:xfrm>
              <a:off x="4321" y="1295"/>
              <a:ext cx="0" cy="17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9" name="Line 7"/>
            <p:cNvSpPr>
              <a:spLocks noChangeAspect="1" noChangeShapeType="1"/>
            </p:cNvSpPr>
            <p:nvPr/>
          </p:nvSpPr>
          <p:spPr bwMode="auto">
            <a:xfrm>
              <a:off x="4751" y="1295"/>
              <a:ext cx="0" cy="17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0" name="Line 8"/>
            <p:cNvSpPr>
              <a:spLocks noChangeAspect="1" noChangeShapeType="1"/>
            </p:cNvSpPr>
            <p:nvPr/>
          </p:nvSpPr>
          <p:spPr bwMode="auto">
            <a:xfrm>
              <a:off x="3457" y="1727"/>
              <a:ext cx="1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1" name="Line 9"/>
            <p:cNvSpPr>
              <a:spLocks noChangeAspect="1" noChangeShapeType="1"/>
            </p:cNvSpPr>
            <p:nvPr/>
          </p:nvSpPr>
          <p:spPr bwMode="auto">
            <a:xfrm>
              <a:off x="3457" y="2160"/>
              <a:ext cx="1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2" name="Line 10"/>
            <p:cNvSpPr>
              <a:spLocks noChangeAspect="1" noChangeShapeType="1"/>
            </p:cNvSpPr>
            <p:nvPr/>
          </p:nvSpPr>
          <p:spPr bwMode="auto">
            <a:xfrm>
              <a:off x="3457" y="2592"/>
              <a:ext cx="1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3" name="Rectangle 11"/>
            <p:cNvSpPr>
              <a:spLocks noChangeAspect="1" noChangeArrowheads="1"/>
            </p:cNvSpPr>
            <p:nvPr/>
          </p:nvSpPr>
          <p:spPr bwMode="auto">
            <a:xfrm>
              <a:off x="3457" y="1295"/>
              <a:ext cx="432" cy="43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4" name="Rectangle 12"/>
            <p:cNvSpPr>
              <a:spLocks noChangeAspect="1" noChangeArrowheads="1"/>
            </p:cNvSpPr>
            <p:nvPr/>
          </p:nvSpPr>
          <p:spPr bwMode="auto">
            <a:xfrm>
              <a:off x="3889" y="1295"/>
              <a:ext cx="432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</a:t>
              </a:r>
            </a:p>
          </p:txBody>
        </p:sp>
        <p:sp>
          <p:nvSpPr>
            <p:cNvPr id="43025" name="Rectangle 13"/>
            <p:cNvSpPr>
              <a:spLocks noChangeAspect="1" noChangeArrowheads="1"/>
            </p:cNvSpPr>
            <p:nvPr/>
          </p:nvSpPr>
          <p:spPr bwMode="auto">
            <a:xfrm>
              <a:off x="4321" y="1295"/>
              <a:ext cx="430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2</a:t>
              </a:r>
            </a:p>
          </p:txBody>
        </p:sp>
        <p:sp>
          <p:nvSpPr>
            <p:cNvPr id="43026" name="Rectangle 14"/>
            <p:cNvSpPr>
              <a:spLocks noChangeAspect="1" noChangeArrowheads="1"/>
            </p:cNvSpPr>
            <p:nvPr/>
          </p:nvSpPr>
          <p:spPr bwMode="auto">
            <a:xfrm>
              <a:off x="4751" y="1295"/>
              <a:ext cx="432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3</a:t>
              </a:r>
              <a:endParaRPr lang="en-US" sz="2000"/>
            </a:p>
          </p:txBody>
        </p:sp>
        <p:sp>
          <p:nvSpPr>
            <p:cNvPr id="43027" name="Rectangle 15"/>
            <p:cNvSpPr>
              <a:spLocks noChangeAspect="1" noChangeArrowheads="1"/>
            </p:cNvSpPr>
            <p:nvPr/>
          </p:nvSpPr>
          <p:spPr bwMode="auto">
            <a:xfrm>
              <a:off x="3457" y="1727"/>
              <a:ext cx="432" cy="4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4</a:t>
              </a:r>
            </a:p>
          </p:txBody>
        </p:sp>
        <p:sp>
          <p:nvSpPr>
            <p:cNvPr id="43028" name="Rectangle 16"/>
            <p:cNvSpPr>
              <a:spLocks noChangeAspect="1" noChangeArrowheads="1"/>
            </p:cNvSpPr>
            <p:nvPr/>
          </p:nvSpPr>
          <p:spPr bwMode="auto">
            <a:xfrm>
              <a:off x="3889" y="1727"/>
              <a:ext cx="432" cy="4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5</a:t>
              </a:r>
            </a:p>
          </p:txBody>
        </p:sp>
        <p:sp>
          <p:nvSpPr>
            <p:cNvPr id="43029" name="Rectangle 17"/>
            <p:cNvSpPr>
              <a:spLocks noChangeAspect="1" noChangeArrowheads="1"/>
            </p:cNvSpPr>
            <p:nvPr/>
          </p:nvSpPr>
          <p:spPr bwMode="auto">
            <a:xfrm>
              <a:off x="4321" y="1727"/>
              <a:ext cx="430" cy="4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6</a:t>
              </a:r>
            </a:p>
          </p:txBody>
        </p:sp>
        <p:sp>
          <p:nvSpPr>
            <p:cNvPr id="43030" name="Rectangle 18"/>
            <p:cNvSpPr>
              <a:spLocks noChangeAspect="1" noChangeArrowheads="1"/>
            </p:cNvSpPr>
            <p:nvPr/>
          </p:nvSpPr>
          <p:spPr bwMode="auto">
            <a:xfrm>
              <a:off x="4751" y="1727"/>
              <a:ext cx="432" cy="43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7</a:t>
              </a:r>
              <a:endParaRPr lang="en-US" sz="2000"/>
            </a:p>
          </p:txBody>
        </p:sp>
        <p:sp>
          <p:nvSpPr>
            <p:cNvPr id="43031" name="Rectangle 19"/>
            <p:cNvSpPr>
              <a:spLocks noChangeAspect="1" noChangeArrowheads="1"/>
            </p:cNvSpPr>
            <p:nvPr/>
          </p:nvSpPr>
          <p:spPr bwMode="auto">
            <a:xfrm>
              <a:off x="3457" y="2160"/>
              <a:ext cx="432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8</a:t>
              </a:r>
            </a:p>
          </p:txBody>
        </p:sp>
        <p:sp>
          <p:nvSpPr>
            <p:cNvPr id="43032" name="Rectangle 20"/>
            <p:cNvSpPr>
              <a:spLocks noChangeAspect="1" noChangeArrowheads="1"/>
            </p:cNvSpPr>
            <p:nvPr/>
          </p:nvSpPr>
          <p:spPr bwMode="auto">
            <a:xfrm>
              <a:off x="3889" y="2160"/>
              <a:ext cx="432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9</a:t>
              </a:r>
            </a:p>
          </p:txBody>
        </p:sp>
        <p:sp>
          <p:nvSpPr>
            <p:cNvPr id="43033" name="Rectangle 21"/>
            <p:cNvSpPr>
              <a:spLocks noChangeAspect="1" noChangeArrowheads="1"/>
            </p:cNvSpPr>
            <p:nvPr/>
          </p:nvSpPr>
          <p:spPr bwMode="auto">
            <a:xfrm>
              <a:off x="4321" y="2160"/>
              <a:ext cx="430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10</a:t>
              </a:r>
            </a:p>
          </p:txBody>
        </p:sp>
        <p:sp>
          <p:nvSpPr>
            <p:cNvPr id="43034" name="Rectangle 22"/>
            <p:cNvSpPr>
              <a:spLocks noChangeAspect="1" noChangeArrowheads="1"/>
            </p:cNvSpPr>
            <p:nvPr/>
          </p:nvSpPr>
          <p:spPr bwMode="auto">
            <a:xfrm>
              <a:off x="4751" y="2160"/>
              <a:ext cx="432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11</a:t>
              </a:r>
              <a:endParaRPr lang="en-US" sz="2000"/>
            </a:p>
          </p:txBody>
        </p:sp>
        <p:sp>
          <p:nvSpPr>
            <p:cNvPr id="43035" name="Rectangle 23"/>
            <p:cNvSpPr>
              <a:spLocks noChangeAspect="1" noChangeArrowheads="1"/>
            </p:cNvSpPr>
            <p:nvPr/>
          </p:nvSpPr>
          <p:spPr bwMode="auto">
            <a:xfrm>
              <a:off x="3457" y="2592"/>
              <a:ext cx="432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12</a:t>
              </a:r>
              <a:endParaRPr lang="en-US" sz="2000"/>
            </a:p>
          </p:txBody>
        </p:sp>
        <p:sp>
          <p:nvSpPr>
            <p:cNvPr id="43036" name="Rectangle 24"/>
            <p:cNvSpPr>
              <a:spLocks noChangeAspect="1" noChangeArrowheads="1"/>
            </p:cNvSpPr>
            <p:nvPr/>
          </p:nvSpPr>
          <p:spPr bwMode="auto">
            <a:xfrm>
              <a:off x="3889" y="2592"/>
              <a:ext cx="432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13</a:t>
              </a:r>
              <a:endParaRPr lang="en-US" sz="2000"/>
            </a:p>
          </p:txBody>
        </p:sp>
        <p:sp>
          <p:nvSpPr>
            <p:cNvPr id="43037" name="Rectangle 25"/>
            <p:cNvSpPr>
              <a:spLocks noChangeAspect="1" noChangeArrowheads="1"/>
            </p:cNvSpPr>
            <p:nvPr/>
          </p:nvSpPr>
          <p:spPr bwMode="auto">
            <a:xfrm>
              <a:off x="4321" y="2592"/>
              <a:ext cx="430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14</a:t>
              </a:r>
              <a:endParaRPr lang="en-US" sz="2000"/>
            </a:p>
          </p:txBody>
        </p:sp>
        <p:sp>
          <p:nvSpPr>
            <p:cNvPr id="43038" name="Rectangle 26"/>
            <p:cNvSpPr>
              <a:spLocks noChangeAspect="1" noChangeArrowheads="1"/>
            </p:cNvSpPr>
            <p:nvPr/>
          </p:nvSpPr>
          <p:spPr bwMode="auto">
            <a:xfrm>
              <a:off x="4751" y="2592"/>
              <a:ext cx="432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15</a:t>
              </a:r>
              <a:endParaRPr lang="en-US" sz="2000"/>
            </a:p>
          </p:txBody>
        </p:sp>
        <p:sp>
          <p:nvSpPr>
            <p:cNvPr id="43039" name="Rectangle 27"/>
            <p:cNvSpPr>
              <a:spLocks noChangeAspect="1" noChangeArrowheads="1"/>
            </p:cNvSpPr>
            <p:nvPr/>
          </p:nvSpPr>
          <p:spPr bwMode="auto">
            <a:xfrm>
              <a:off x="576" y="1295"/>
              <a:ext cx="1726" cy="17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0" name="Line 28"/>
            <p:cNvSpPr>
              <a:spLocks noChangeAspect="1" noChangeShapeType="1"/>
            </p:cNvSpPr>
            <p:nvPr/>
          </p:nvSpPr>
          <p:spPr bwMode="auto">
            <a:xfrm>
              <a:off x="1008" y="1295"/>
              <a:ext cx="0" cy="17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1" name="Line 29"/>
            <p:cNvSpPr>
              <a:spLocks noChangeAspect="1" noChangeShapeType="1"/>
            </p:cNvSpPr>
            <p:nvPr/>
          </p:nvSpPr>
          <p:spPr bwMode="auto">
            <a:xfrm>
              <a:off x="1440" y="1295"/>
              <a:ext cx="0" cy="17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2" name="Line 30"/>
            <p:cNvSpPr>
              <a:spLocks noChangeAspect="1" noChangeShapeType="1"/>
            </p:cNvSpPr>
            <p:nvPr/>
          </p:nvSpPr>
          <p:spPr bwMode="auto">
            <a:xfrm>
              <a:off x="1870" y="1295"/>
              <a:ext cx="0" cy="17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3" name="Line 31"/>
            <p:cNvSpPr>
              <a:spLocks noChangeAspect="1" noChangeShapeType="1"/>
            </p:cNvSpPr>
            <p:nvPr/>
          </p:nvSpPr>
          <p:spPr bwMode="auto">
            <a:xfrm>
              <a:off x="576" y="1727"/>
              <a:ext cx="1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4" name="Line 32"/>
            <p:cNvSpPr>
              <a:spLocks noChangeAspect="1" noChangeShapeType="1"/>
            </p:cNvSpPr>
            <p:nvPr/>
          </p:nvSpPr>
          <p:spPr bwMode="auto">
            <a:xfrm>
              <a:off x="576" y="2160"/>
              <a:ext cx="1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5" name="Line 33"/>
            <p:cNvSpPr>
              <a:spLocks noChangeAspect="1" noChangeShapeType="1"/>
            </p:cNvSpPr>
            <p:nvPr/>
          </p:nvSpPr>
          <p:spPr bwMode="auto">
            <a:xfrm>
              <a:off x="576" y="2592"/>
              <a:ext cx="1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6" name="Rectangle 34"/>
            <p:cNvSpPr>
              <a:spLocks noChangeAspect="1" noChangeArrowheads="1"/>
            </p:cNvSpPr>
            <p:nvPr/>
          </p:nvSpPr>
          <p:spPr bwMode="auto">
            <a:xfrm>
              <a:off x="576" y="1295"/>
              <a:ext cx="432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5</a:t>
              </a:r>
            </a:p>
          </p:txBody>
        </p:sp>
        <p:sp>
          <p:nvSpPr>
            <p:cNvPr id="43047" name="Rectangle 35"/>
            <p:cNvSpPr>
              <a:spLocks noChangeAspect="1" noChangeArrowheads="1"/>
            </p:cNvSpPr>
            <p:nvPr/>
          </p:nvSpPr>
          <p:spPr bwMode="auto">
            <a:xfrm>
              <a:off x="1008" y="1295"/>
              <a:ext cx="432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10</a:t>
              </a:r>
            </a:p>
          </p:txBody>
        </p:sp>
        <p:sp>
          <p:nvSpPr>
            <p:cNvPr id="43048" name="Rectangle 36"/>
            <p:cNvSpPr>
              <a:spLocks noChangeAspect="1" noChangeArrowheads="1"/>
            </p:cNvSpPr>
            <p:nvPr/>
          </p:nvSpPr>
          <p:spPr bwMode="auto">
            <a:xfrm>
              <a:off x="1440" y="1295"/>
              <a:ext cx="430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14</a:t>
              </a:r>
              <a:endParaRPr lang="en-US" sz="2000"/>
            </a:p>
          </p:txBody>
        </p:sp>
        <p:sp>
          <p:nvSpPr>
            <p:cNvPr id="43049" name="Rectangle 37"/>
            <p:cNvSpPr>
              <a:spLocks noChangeAspect="1" noChangeArrowheads="1"/>
            </p:cNvSpPr>
            <p:nvPr/>
          </p:nvSpPr>
          <p:spPr bwMode="auto">
            <a:xfrm>
              <a:off x="1870" y="1295"/>
              <a:ext cx="432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7</a:t>
              </a:r>
              <a:endParaRPr lang="en-US" sz="2000"/>
            </a:p>
          </p:txBody>
        </p:sp>
        <p:sp>
          <p:nvSpPr>
            <p:cNvPr id="43050" name="Rectangle 38"/>
            <p:cNvSpPr>
              <a:spLocks noChangeAspect="1" noChangeArrowheads="1"/>
            </p:cNvSpPr>
            <p:nvPr/>
          </p:nvSpPr>
          <p:spPr bwMode="auto">
            <a:xfrm>
              <a:off x="576" y="1727"/>
              <a:ext cx="432" cy="4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8</a:t>
              </a:r>
            </a:p>
          </p:txBody>
        </p:sp>
        <p:sp>
          <p:nvSpPr>
            <p:cNvPr id="43051" name="Rectangle 39"/>
            <p:cNvSpPr>
              <a:spLocks noChangeAspect="1" noChangeArrowheads="1"/>
            </p:cNvSpPr>
            <p:nvPr/>
          </p:nvSpPr>
          <p:spPr bwMode="auto">
            <a:xfrm>
              <a:off x="1008" y="1727"/>
              <a:ext cx="432" cy="43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3</a:t>
              </a:r>
              <a:endParaRPr lang="en-US" sz="2000"/>
            </a:p>
          </p:txBody>
        </p:sp>
        <p:sp>
          <p:nvSpPr>
            <p:cNvPr id="43052" name="Rectangle 40"/>
            <p:cNvSpPr>
              <a:spLocks noChangeAspect="1" noChangeArrowheads="1"/>
            </p:cNvSpPr>
            <p:nvPr/>
          </p:nvSpPr>
          <p:spPr bwMode="auto">
            <a:xfrm>
              <a:off x="1440" y="1727"/>
              <a:ext cx="430" cy="4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6</a:t>
              </a:r>
            </a:p>
          </p:txBody>
        </p:sp>
        <p:sp>
          <p:nvSpPr>
            <p:cNvPr id="43053" name="Rectangle 41"/>
            <p:cNvSpPr>
              <a:spLocks noChangeAspect="1" noChangeArrowheads="1"/>
            </p:cNvSpPr>
            <p:nvPr/>
          </p:nvSpPr>
          <p:spPr bwMode="auto">
            <a:xfrm>
              <a:off x="1870" y="1727"/>
              <a:ext cx="432" cy="4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</a:t>
              </a:r>
            </a:p>
          </p:txBody>
        </p:sp>
        <p:sp>
          <p:nvSpPr>
            <p:cNvPr id="43054" name="Rectangle 42"/>
            <p:cNvSpPr>
              <a:spLocks noChangeAspect="1" noChangeArrowheads="1"/>
            </p:cNvSpPr>
            <p:nvPr/>
          </p:nvSpPr>
          <p:spPr bwMode="auto">
            <a:xfrm>
              <a:off x="576" y="2160"/>
              <a:ext cx="432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15</a:t>
              </a:r>
              <a:endParaRPr lang="en-US" sz="2000"/>
            </a:p>
          </p:txBody>
        </p:sp>
        <p:sp>
          <p:nvSpPr>
            <p:cNvPr id="43055" name="Rectangle 43"/>
            <p:cNvSpPr>
              <a:spLocks noChangeAspect="1" noChangeArrowheads="1"/>
            </p:cNvSpPr>
            <p:nvPr/>
          </p:nvSpPr>
          <p:spPr bwMode="auto">
            <a:xfrm>
              <a:off x="1008" y="2160"/>
              <a:ext cx="432" cy="43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4000"/>
            </a:p>
          </p:txBody>
        </p:sp>
        <p:sp>
          <p:nvSpPr>
            <p:cNvPr id="43056" name="Rectangle 44"/>
            <p:cNvSpPr>
              <a:spLocks noChangeAspect="1" noChangeArrowheads="1"/>
            </p:cNvSpPr>
            <p:nvPr/>
          </p:nvSpPr>
          <p:spPr bwMode="auto">
            <a:xfrm>
              <a:off x="1440" y="2160"/>
              <a:ext cx="430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12</a:t>
              </a:r>
              <a:endParaRPr lang="en-US" sz="2000"/>
            </a:p>
          </p:txBody>
        </p:sp>
        <p:sp>
          <p:nvSpPr>
            <p:cNvPr id="43057" name="Rectangle 45"/>
            <p:cNvSpPr>
              <a:spLocks noChangeAspect="1" noChangeArrowheads="1"/>
            </p:cNvSpPr>
            <p:nvPr/>
          </p:nvSpPr>
          <p:spPr bwMode="auto">
            <a:xfrm>
              <a:off x="1872" y="2160"/>
              <a:ext cx="432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9</a:t>
              </a:r>
              <a:endParaRPr lang="en-US" sz="4000"/>
            </a:p>
          </p:txBody>
        </p:sp>
        <p:sp>
          <p:nvSpPr>
            <p:cNvPr id="43058" name="Rectangle 46"/>
            <p:cNvSpPr>
              <a:spLocks noChangeAspect="1" noChangeArrowheads="1"/>
            </p:cNvSpPr>
            <p:nvPr/>
          </p:nvSpPr>
          <p:spPr bwMode="auto">
            <a:xfrm>
              <a:off x="576" y="2592"/>
              <a:ext cx="432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2</a:t>
              </a:r>
            </a:p>
          </p:txBody>
        </p:sp>
        <p:sp>
          <p:nvSpPr>
            <p:cNvPr id="43059" name="Rectangle 47"/>
            <p:cNvSpPr>
              <a:spLocks noChangeAspect="1" noChangeArrowheads="1"/>
            </p:cNvSpPr>
            <p:nvPr/>
          </p:nvSpPr>
          <p:spPr bwMode="auto">
            <a:xfrm>
              <a:off x="1008" y="2592"/>
              <a:ext cx="432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11</a:t>
              </a:r>
              <a:endParaRPr lang="en-US" sz="2000"/>
            </a:p>
          </p:txBody>
        </p:sp>
        <p:sp>
          <p:nvSpPr>
            <p:cNvPr id="43060" name="Rectangle 48"/>
            <p:cNvSpPr>
              <a:spLocks noChangeAspect="1" noChangeArrowheads="1"/>
            </p:cNvSpPr>
            <p:nvPr/>
          </p:nvSpPr>
          <p:spPr bwMode="auto">
            <a:xfrm>
              <a:off x="1440" y="2592"/>
              <a:ext cx="430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4</a:t>
              </a:r>
            </a:p>
          </p:txBody>
        </p:sp>
        <p:sp>
          <p:nvSpPr>
            <p:cNvPr id="43061" name="Rectangle 49"/>
            <p:cNvSpPr>
              <a:spLocks noChangeAspect="1" noChangeArrowheads="1"/>
            </p:cNvSpPr>
            <p:nvPr/>
          </p:nvSpPr>
          <p:spPr bwMode="auto">
            <a:xfrm>
              <a:off x="1870" y="2592"/>
              <a:ext cx="432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13</a:t>
              </a:r>
              <a:endParaRPr lang="en-US" sz="2000"/>
            </a:p>
          </p:txBody>
        </p:sp>
        <p:sp>
          <p:nvSpPr>
            <p:cNvPr id="43062" name="Line 50"/>
            <p:cNvSpPr>
              <a:spLocks noChangeAspect="1" noChangeShapeType="1"/>
            </p:cNvSpPr>
            <p:nvPr/>
          </p:nvSpPr>
          <p:spPr bwMode="auto">
            <a:xfrm>
              <a:off x="2400" y="2160"/>
              <a:ext cx="96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12" name="Text Box 51"/>
          <p:cNvSpPr txBox="1">
            <a:spLocks noChangeArrowheads="1"/>
          </p:cNvSpPr>
          <p:nvPr/>
        </p:nvSpPr>
        <p:spPr bwMode="auto">
          <a:xfrm>
            <a:off x="4556125" y="5386388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3013" name="Text Box 60"/>
          <p:cNvSpPr txBox="1">
            <a:spLocks noChangeArrowheads="1"/>
          </p:cNvSpPr>
          <p:nvPr/>
        </p:nvSpPr>
        <p:spPr bwMode="auto">
          <a:xfrm>
            <a:off x="4518025" y="53498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3014" name="Text Box 67"/>
          <p:cNvSpPr txBox="1">
            <a:spLocks noChangeArrowheads="1"/>
          </p:cNvSpPr>
          <p:nvPr/>
        </p:nvSpPr>
        <p:spPr bwMode="auto">
          <a:xfrm>
            <a:off x="4479925" y="5424488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3017" name="Text Box 73"/>
          <p:cNvSpPr txBox="1">
            <a:spLocks noChangeArrowheads="1"/>
          </p:cNvSpPr>
          <p:nvPr/>
        </p:nvSpPr>
        <p:spPr bwMode="auto">
          <a:xfrm>
            <a:off x="533400" y="5319713"/>
            <a:ext cx="79787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/>
              <a:t>31 moves is a lower bound on the total number of moves needed to solve this particular state.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17" grpId="0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Precomputing Pattern Databases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Entire database is computed with one backward breadth-first search from goal.</a:t>
            </a:r>
          </a:p>
          <a:p>
            <a:pPr eaLnBrk="1" hangingPunct="1"/>
            <a:r>
              <a:rPr lang="en-US" smtClean="0"/>
              <a:t>All non-pattern tiles are indistinguishable, but all tile moves are counted.</a:t>
            </a:r>
          </a:p>
          <a:p>
            <a:pPr eaLnBrk="1" hangingPunct="1"/>
            <a:r>
              <a:rPr lang="en-US" smtClean="0"/>
              <a:t>The first time each state is encountered, the total number of moves made so far is stored.</a:t>
            </a:r>
          </a:p>
          <a:p>
            <a:pPr eaLnBrk="1" hangingPunct="1"/>
            <a:r>
              <a:rPr lang="en-US" smtClean="0"/>
              <a:t>Once computed, the same table is used for all problems with the same goal state.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Combining Multiple Databases</a:t>
            </a:r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914400" y="1979613"/>
            <a:ext cx="7313613" cy="2744787"/>
            <a:chOff x="576" y="1247"/>
            <a:chExt cx="4607" cy="1729"/>
          </a:xfrm>
        </p:grpSpPr>
        <p:sp>
          <p:nvSpPr>
            <p:cNvPr id="45063" name="Rectangle 3"/>
            <p:cNvSpPr>
              <a:spLocks noChangeAspect="1" noChangeArrowheads="1"/>
            </p:cNvSpPr>
            <p:nvPr/>
          </p:nvSpPr>
          <p:spPr bwMode="auto">
            <a:xfrm>
              <a:off x="3457" y="1247"/>
              <a:ext cx="1726" cy="17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4" name="Line 4"/>
            <p:cNvSpPr>
              <a:spLocks noChangeAspect="1" noChangeShapeType="1"/>
            </p:cNvSpPr>
            <p:nvPr/>
          </p:nvSpPr>
          <p:spPr bwMode="auto">
            <a:xfrm>
              <a:off x="3889" y="1247"/>
              <a:ext cx="0" cy="17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5" name="Line 5"/>
            <p:cNvSpPr>
              <a:spLocks noChangeAspect="1" noChangeShapeType="1"/>
            </p:cNvSpPr>
            <p:nvPr/>
          </p:nvSpPr>
          <p:spPr bwMode="auto">
            <a:xfrm>
              <a:off x="4321" y="1247"/>
              <a:ext cx="0" cy="17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6" name="Line 6"/>
            <p:cNvSpPr>
              <a:spLocks noChangeAspect="1" noChangeShapeType="1"/>
            </p:cNvSpPr>
            <p:nvPr/>
          </p:nvSpPr>
          <p:spPr bwMode="auto">
            <a:xfrm>
              <a:off x="4751" y="1247"/>
              <a:ext cx="0" cy="17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7" name="Line 7"/>
            <p:cNvSpPr>
              <a:spLocks noChangeAspect="1" noChangeShapeType="1"/>
            </p:cNvSpPr>
            <p:nvPr/>
          </p:nvSpPr>
          <p:spPr bwMode="auto">
            <a:xfrm>
              <a:off x="3457" y="1679"/>
              <a:ext cx="1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8" name="Line 8"/>
            <p:cNvSpPr>
              <a:spLocks noChangeAspect="1" noChangeShapeType="1"/>
            </p:cNvSpPr>
            <p:nvPr/>
          </p:nvSpPr>
          <p:spPr bwMode="auto">
            <a:xfrm>
              <a:off x="3457" y="2112"/>
              <a:ext cx="1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9" name="Line 9"/>
            <p:cNvSpPr>
              <a:spLocks noChangeAspect="1" noChangeShapeType="1"/>
            </p:cNvSpPr>
            <p:nvPr/>
          </p:nvSpPr>
          <p:spPr bwMode="auto">
            <a:xfrm>
              <a:off x="3457" y="2544"/>
              <a:ext cx="1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0" name="Rectangle 10"/>
            <p:cNvSpPr>
              <a:spLocks noChangeAspect="1" noChangeArrowheads="1"/>
            </p:cNvSpPr>
            <p:nvPr/>
          </p:nvSpPr>
          <p:spPr bwMode="auto">
            <a:xfrm>
              <a:off x="3457" y="1247"/>
              <a:ext cx="432" cy="43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1" name="Rectangle 11"/>
            <p:cNvSpPr>
              <a:spLocks noChangeAspect="1" noChangeArrowheads="1"/>
            </p:cNvSpPr>
            <p:nvPr/>
          </p:nvSpPr>
          <p:spPr bwMode="auto">
            <a:xfrm>
              <a:off x="3889" y="1247"/>
              <a:ext cx="432" cy="43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</a:t>
              </a:r>
            </a:p>
          </p:txBody>
        </p:sp>
        <p:sp>
          <p:nvSpPr>
            <p:cNvPr id="45072" name="Rectangle 12"/>
            <p:cNvSpPr>
              <a:spLocks noChangeAspect="1" noChangeArrowheads="1"/>
            </p:cNvSpPr>
            <p:nvPr/>
          </p:nvSpPr>
          <p:spPr bwMode="auto">
            <a:xfrm>
              <a:off x="4321" y="1247"/>
              <a:ext cx="430" cy="43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2</a:t>
              </a:r>
            </a:p>
          </p:txBody>
        </p:sp>
        <p:sp>
          <p:nvSpPr>
            <p:cNvPr id="45073" name="Rectangle 13"/>
            <p:cNvSpPr>
              <a:spLocks noChangeAspect="1" noChangeArrowheads="1"/>
            </p:cNvSpPr>
            <p:nvPr/>
          </p:nvSpPr>
          <p:spPr bwMode="auto">
            <a:xfrm>
              <a:off x="4751" y="1247"/>
              <a:ext cx="432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3</a:t>
              </a:r>
              <a:endParaRPr lang="en-US" sz="2000"/>
            </a:p>
          </p:txBody>
        </p:sp>
        <p:sp>
          <p:nvSpPr>
            <p:cNvPr id="45074" name="Rectangle 14"/>
            <p:cNvSpPr>
              <a:spLocks noChangeAspect="1" noChangeArrowheads="1"/>
            </p:cNvSpPr>
            <p:nvPr/>
          </p:nvSpPr>
          <p:spPr bwMode="auto">
            <a:xfrm>
              <a:off x="3457" y="1679"/>
              <a:ext cx="432" cy="433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4</a:t>
              </a:r>
            </a:p>
          </p:txBody>
        </p:sp>
        <p:sp>
          <p:nvSpPr>
            <p:cNvPr id="45075" name="Rectangle 15"/>
            <p:cNvSpPr>
              <a:spLocks noChangeAspect="1" noChangeArrowheads="1"/>
            </p:cNvSpPr>
            <p:nvPr/>
          </p:nvSpPr>
          <p:spPr bwMode="auto">
            <a:xfrm>
              <a:off x="3889" y="1679"/>
              <a:ext cx="432" cy="433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5</a:t>
              </a:r>
            </a:p>
          </p:txBody>
        </p:sp>
        <p:sp>
          <p:nvSpPr>
            <p:cNvPr id="45076" name="Rectangle 16"/>
            <p:cNvSpPr>
              <a:spLocks noChangeAspect="1" noChangeArrowheads="1"/>
            </p:cNvSpPr>
            <p:nvPr/>
          </p:nvSpPr>
          <p:spPr bwMode="auto">
            <a:xfrm>
              <a:off x="4321" y="1679"/>
              <a:ext cx="430" cy="433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6</a:t>
              </a:r>
            </a:p>
          </p:txBody>
        </p:sp>
        <p:sp>
          <p:nvSpPr>
            <p:cNvPr id="45077" name="Rectangle 17"/>
            <p:cNvSpPr>
              <a:spLocks noChangeAspect="1" noChangeArrowheads="1"/>
            </p:cNvSpPr>
            <p:nvPr/>
          </p:nvSpPr>
          <p:spPr bwMode="auto">
            <a:xfrm>
              <a:off x="4751" y="1679"/>
              <a:ext cx="432" cy="43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7</a:t>
              </a:r>
              <a:endParaRPr lang="en-US" sz="2000"/>
            </a:p>
          </p:txBody>
        </p:sp>
        <p:sp>
          <p:nvSpPr>
            <p:cNvPr id="45078" name="Rectangle 18"/>
            <p:cNvSpPr>
              <a:spLocks noChangeAspect="1" noChangeArrowheads="1"/>
            </p:cNvSpPr>
            <p:nvPr/>
          </p:nvSpPr>
          <p:spPr bwMode="auto">
            <a:xfrm>
              <a:off x="3457" y="2112"/>
              <a:ext cx="432" cy="43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8</a:t>
              </a:r>
            </a:p>
          </p:txBody>
        </p:sp>
        <p:sp>
          <p:nvSpPr>
            <p:cNvPr id="45079" name="Rectangle 19"/>
            <p:cNvSpPr>
              <a:spLocks noChangeAspect="1" noChangeArrowheads="1"/>
            </p:cNvSpPr>
            <p:nvPr/>
          </p:nvSpPr>
          <p:spPr bwMode="auto">
            <a:xfrm>
              <a:off x="3889" y="2112"/>
              <a:ext cx="432" cy="43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9</a:t>
              </a:r>
            </a:p>
          </p:txBody>
        </p:sp>
        <p:sp>
          <p:nvSpPr>
            <p:cNvPr id="45080" name="Rectangle 20"/>
            <p:cNvSpPr>
              <a:spLocks noChangeAspect="1" noChangeArrowheads="1"/>
            </p:cNvSpPr>
            <p:nvPr/>
          </p:nvSpPr>
          <p:spPr bwMode="auto">
            <a:xfrm>
              <a:off x="4321" y="2112"/>
              <a:ext cx="430" cy="43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10</a:t>
              </a:r>
            </a:p>
          </p:txBody>
        </p:sp>
        <p:sp>
          <p:nvSpPr>
            <p:cNvPr id="45081" name="Rectangle 21"/>
            <p:cNvSpPr>
              <a:spLocks noChangeAspect="1" noChangeArrowheads="1"/>
            </p:cNvSpPr>
            <p:nvPr/>
          </p:nvSpPr>
          <p:spPr bwMode="auto">
            <a:xfrm>
              <a:off x="4751" y="2112"/>
              <a:ext cx="432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11</a:t>
              </a:r>
              <a:endParaRPr lang="en-US" sz="2000"/>
            </a:p>
          </p:txBody>
        </p:sp>
        <p:sp>
          <p:nvSpPr>
            <p:cNvPr id="45082" name="Rectangle 22"/>
            <p:cNvSpPr>
              <a:spLocks noChangeAspect="1" noChangeArrowheads="1"/>
            </p:cNvSpPr>
            <p:nvPr/>
          </p:nvSpPr>
          <p:spPr bwMode="auto">
            <a:xfrm>
              <a:off x="3457" y="2544"/>
              <a:ext cx="432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12</a:t>
              </a:r>
              <a:endParaRPr lang="en-US" sz="2000"/>
            </a:p>
          </p:txBody>
        </p:sp>
        <p:sp>
          <p:nvSpPr>
            <p:cNvPr id="45083" name="Rectangle 23"/>
            <p:cNvSpPr>
              <a:spLocks noChangeAspect="1" noChangeArrowheads="1"/>
            </p:cNvSpPr>
            <p:nvPr/>
          </p:nvSpPr>
          <p:spPr bwMode="auto">
            <a:xfrm>
              <a:off x="3889" y="2544"/>
              <a:ext cx="432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13</a:t>
              </a:r>
              <a:endParaRPr lang="en-US" sz="2000"/>
            </a:p>
          </p:txBody>
        </p:sp>
        <p:sp>
          <p:nvSpPr>
            <p:cNvPr id="45084" name="Rectangle 24"/>
            <p:cNvSpPr>
              <a:spLocks noChangeAspect="1" noChangeArrowheads="1"/>
            </p:cNvSpPr>
            <p:nvPr/>
          </p:nvSpPr>
          <p:spPr bwMode="auto">
            <a:xfrm>
              <a:off x="4321" y="2544"/>
              <a:ext cx="430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14</a:t>
              </a:r>
              <a:endParaRPr lang="en-US" sz="2000"/>
            </a:p>
          </p:txBody>
        </p:sp>
        <p:sp>
          <p:nvSpPr>
            <p:cNvPr id="45085" name="Rectangle 25"/>
            <p:cNvSpPr>
              <a:spLocks noChangeAspect="1" noChangeArrowheads="1"/>
            </p:cNvSpPr>
            <p:nvPr/>
          </p:nvSpPr>
          <p:spPr bwMode="auto">
            <a:xfrm>
              <a:off x="4751" y="2544"/>
              <a:ext cx="432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15</a:t>
              </a:r>
              <a:endParaRPr lang="en-US" sz="2000"/>
            </a:p>
          </p:txBody>
        </p:sp>
        <p:sp>
          <p:nvSpPr>
            <p:cNvPr id="45086" name="Rectangle 26"/>
            <p:cNvSpPr>
              <a:spLocks noChangeAspect="1" noChangeArrowheads="1"/>
            </p:cNvSpPr>
            <p:nvPr/>
          </p:nvSpPr>
          <p:spPr bwMode="auto">
            <a:xfrm>
              <a:off x="576" y="1247"/>
              <a:ext cx="1726" cy="17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7" name="Line 27"/>
            <p:cNvSpPr>
              <a:spLocks noChangeAspect="1" noChangeShapeType="1"/>
            </p:cNvSpPr>
            <p:nvPr/>
          </p:nvSpPr>
          <p:spPr bwMode="auto">
            <a:xfrm>
              <a:off x="1008" y="1247"/>
              <a:ext cx="0" cy="17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8" name="Line 28"/>
            <p:cNvSpPr>
              <a:spLocks noChangeAspect="1" noChangeShapeType="1"/>
            </p:cNvSpPr>
            <p:nvPr/>
          </p:nvSpPr>
          <p:spPr bwMode="auto">
            <a:xfrm>
              <a:off x="1440" y="1247"/>
              <a:ext cx="0" cy="17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9" name="Line 29"/>
            <p:cNvSpPr>
              <a:spLocks noChangeAspect="1" noChangeShapeType="1"/>
            </p:cNvSpPr>
            <p:nvPr/>
          </p:nvSpPr>
          <p:spPr bwMode="auto">
            <a:xfrm>
              <a:off x="1870" y="1247"/>
              <a:ext cx="0" cy="17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0" name="Line 30"/>
            <p:cNvSpPr>
              <a:spLocks noChangeAspect="1" noChangeShapeType="1"/>
            </p:cNvSpPr>
            <p:nvPr/>
          </p:nvSpPr>
          <p:spPr bwMode="auto">
            <a:xfrm>
              <a:off x="576" y="1679"/>
              <a:ext cx="1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1" name="Line 31"/>
            <p:cNvSpPr>
              <a:spLocks noChangeAspect="1" noChangeShapeType="1"/>
            </p:cNvSpPr>
            <p:nvPr/>
          </p:nvSpPr>
          <p:spPr bwMode="auto">
            <a:xfrm>
              <a:off x="576" y="2112"/>
              <a:ext cx="1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2" name="Line 32"/>
            <p:cNvSpPr>
              <a:spLocks noChangeAspect="1" noChangeShapeType="1"/>
            </p:cNvSpPr>
            <p:nvPr/>
          </p:nvSpPr>
          <p:spPr bwMode="auto">
            <a:xfrm>
              <a:off x="576" y="2544"/>
              <a:ext cx="1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3" name="Rectangle 33"/>
            <p:cNvSpPr>
              <a:spLocks noChangeAspect="1" noChangeArrowheads="1"/>
            </p:cNvSpPr>
            <p:nvPr/>
          </p:nvSpPr>
          <p:spPr bwMode="auto">
            <a:xfrm>
              <a:off x="576" y="1247"/>
              <a:ext cx="432" cy="43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5</a:t>
              </a:r>
            </a:p>
          </p:txBody>
        </p:sp>
        <p:sp>
          <p:nvSpPr>
            <p:cNvPr id="45094" name="Rectangle 34"/>
            <p:cNvSpPr>
              <a:spLocks noChangeAspect="1" noChangeArrowheads="1"/>
            </p:cNvSpPr>
            <p:nvPr/>
          </p:nvSpPr>
          <p:spPr bwMode="auto">
            <a:xfrm>
              <a:off x="1008" y="1247"/>
              <a:ext cx="432" cy="43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10</a:t>
              </a:r>
            </a:p>
          </p:txBody>
        </p:sp>
        <p:sp>
          <p:nvSpPr>
            <p:cNvPr id="45095" name="Rectangle 35"/>
            <p:cNvSpPr>
              <a:spLocks noChangeAspect="1" noChangeArrowheads="1"/>
            </p:cNvSpPr>
            <p:nvPr/>
          </p:nvSpPr>
          <p:spPr bwMode="auto">
            <a:xfrm>
              <a:off x="1440" y="1247"/>
              <a:ext cx="430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14</a:t>
              </a:r>
              <a:endParaRPr lang="en-US" sz="2000"/>
            </a:p>
          </p:txBody>
        </p:sp>
        <p:sp>
          <p:nvSpPr>
            <p:cNvPr id="45096" name="Rectangle 36"/>
            <p:cNvSpPr>
              <a:spLocks noChangeAspect="1" noChangeArrowheads="1"/>
            </p:cNvSpPr>
            <p:nvPr/>
          </p:nvSpPr>
          <p:spPr bwMode="auto">
            <a:xfrm>
              <a:off x="1870" y="1247"/>
              <a:ext cx="432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7</a:t>
              </a:r>
              <a:endParaRPr lang="en-US" sz="2000"/>
            </a:p>
          </p:txBody>
        </p:sp>
        <p:sp>
          <p:nvSpPr>
            <p:cNvPr id="45097" name="Rectangle 37"/>
            <p:cNvSpPr>
              <a:spLocks noChangeAspect="1" noChangeArrowheads="1"/>
            </p:cNvSpPr>
            <p:nvPr/>
          </p:nvSpPr>
          <p:spPr bwMode="auto">
            <a:xfrm>
              <a:off x="576" y="1679"/>
              <a:ext cx="432" cy="433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8</a:t>
              </a:r>
            </a:p>
          </p:txBody>
        </p:sp>
        <p:sp>
          <p:nvSpPr>
            <p:cNvPr id="45098" name="Rectangle 38"/>
            <p:cNvSpPr>
              <a:spLocks noChangeAspect="1" noChangeArrowheads="1"/>
            </p:cNvSpPr>
            <p:nvPr/>
          </p:nvSpPr>
          <p:spPr bwMode="auto">
            <a:xfrm>
              <a:off x="1008" y="1679"/>
              <a:ext cx="432" cy="43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3</a:t>
              </a:r>
              <a:endParaRPr lang="en-US" sz="2000"/>
            </a:p>
          </p:txBody>
        </p:sp>
        <p:sp>
          <p:nvSpPr>
            <p:cNvPr id="45099" name="Rectangle 39"/>
            <p:cNvSpPr>
              <a:spLocks noChangeAspect="1" noChangeArrowheads="1"/>
            </p:cNvSpPr>
            <p:nvPr/>
          </p:nvSpPr>
          <p:spPr bwMode="auto">
            <a:xfrm>
              <a:off x="1440" y="1679"/>
              <a:ext cx="430" cy="433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6</a:t>
              </a:r>
            </a:p>
          </p:txBody>
        </p:sp>
        <p:sp>
          <p:nvSpPr>
            <p:cNvPr id="45100" name="Rectangle 40"/>
            <p:cNvSpPr>
              <a:spLocks noChangeAspect="1" noChangeArrowheads="1"/>
            </p:cNvSpPr>
            <p:nvPr/>
          </p:nvSpPr>
          <p:spPr bwMode="auto">
            <a:xfrm>
              <a:off x="1870" y="1679"/>
              <a:ext cx="432" cy="433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</a:t>
              </a:r>
            </a:p>
          </p:txBody>
        </p:sp>
        <p:sp>
          <p:nvSpPr>
            <p:cNvPr id="45101" name="Rectangle 41"/>
            <p:cNvSpPr>
              <a:spLocks noChangeAspect="1" noChangeArrowheads="1"/>
            </p:cNvSpPr>
            <p:nvPr/>
          </p:nvSpPr>
          <p:spPr bwMode="auto">
            <a:xfrm>
              <a:off x="576" y="2112"/>
              <a:ext cx="432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15</a:t>
              </a:r>
              <a:endParaRPr lang="en-US" sz="2000"/>
            </a:p>
          </p:txBody>
        </p:sp>
        <p:sp>
          <p:nvSpPr>
            <p:cNvPr id="45102" name="Rectangle 42"/>
            <p:cNvSpPr>
              <a:spLocks noChangeAspect="1" noChangeArrowheads="1"/>
            </p:cNvSpPr>
            <p:nvPr/>
          </p:nvSpPr>
          <p:spPr bwMode="auto">
            <a:xfrm>
              <a:off x="1008" y="2112"/>
              <a:ext cx="432" cy="43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4000"/>
            </a:p>
          </p:txBody>
        </p:sp>
        <p:sp>
          <p:nvSpPr>
            <p:cNvPr id="45103" name="Rectangle 43"/>
            <p:cNvSpPr>
              <a:spLocks noChangeAspect="1" noChangeArrowheads="1"/>
            </p:cNvSpPr>
            <p:nvPr/>
          </p:nvSpPr>
          <p:spPr bwMode="auto">
            <a:xfrm>
              <a:off x="1440" y="2112"/>
              <a:ext cx="430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12</a:t>
              </a:r>
              <a:endParaRPr lang="en-US" sz="2000"/>
            </a:p>
          </p:txBody>
        </p:sp>
        <p:sp>
          <p:nvSpPr>
            <p:cNvPr id="45104" name="Rectangle 44"/>
            <p:cNvSpPr>
              <a:spLocks noChangeAspect="1" noChangeArrowheads="1"/>
            </p:cNvSpPr>
            <p:nvPr/>
          </p:nvSpPr>
          <p:spPr bwMode="auto">
            <a:xfrm>
              <a:off x="1872" y="2112"/>
              <a:ext cx="432" cy="43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9</a:t>
              </a:r>
              <a:endParaRPr lang="en-US" sz="4000"/>
            </a:p>
          </p:txBody>
        </p:sp>
        <p:sp>
          <p:nvSpPr>
            <p:cNvPr id="45105" name="Rectangle 45"/>
            <p:cNvSpPr>
              <a:spLocks noChangeAspect="1" noChangeArrowheads="1"/>
            </p:cNvSpPr>
            <p:nvPr/>
          </p:nvSpPr>
          <p:spPr bwMode="auto">
            <a:xfrm>
              <a:off x="576" y="2544"/>
              <a:ext cx="432" cy="43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2</a:t>
              </a:r>
            </a:p>
          </p:txBody>
        </p:sp>
        <p:sp>
          <p:nvSpPr>
            <p:cNvPr id="45106" name="Rectangle 46"/>
            <p:cNvSpPr>
              <a:spLocks noChangeAspect="1" noChangeArrowheads="1"/>
            </p:cNvSpPr>
            <p:nvPr/>
          </p:nvSpPr>
          <p:spPr bwMode="auto">
            <a:xfrm>
              <a:off x="1008" y="2544"/>
              <a:ext cx="432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11</a:t>
              </a:r>
              <a:endParaRPr lang="en-US" sz="2000"/>
            </a:p>
          </p:txBody>
        </p:sp>
        <p:sp>
          <p:nvSpPr>
            <p:cNvPr id="45107" name="Rectangle 47"/>
            <p:cNvSpPr>
              <a:spLocks noChangeAspect="1" noChangeArrowheads="1"/>
            </p:cNvSpPr>
            <p:nvPr/>
          </p:nvSpPr>
          <p:spPr bwMode="auto">
            <a:xfrm>
              <a:off x="1440" y="2544"/>
              <a:ext cx="430" cy="43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4</a:t>
              </a:r>
            </a:p>
          </p:txBody>
        </p:sp>
        <p:sp>
          <p:nvSpPr>
            <p:cNvPr id="45108" name="Rectangle 48"/>
            <p:cNvSpPr>
              <a:spLocks noChangeAspect="1" noChangeArrowheads="1"/>
            </p:cNvSpPr>
            <p:nvPr/>
          </p:nvSpPr>
          <p:spPr bwMode="auto">
            <a:xfrm>
              <a:off x="1870" y="2544"/>
              <a:ext cx="432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13</a:t>
              </a:r>
              <a:endParaRPr lang="en-US" sz="2000"/>
            </a:p>
          </p:txBody>
        </p:sp>
        <p:sp>
          <p:nvSpPr>
            <p:cNvPr id="45109" name="Line 49"/>
            <p:cNvSpPr>
              <a:spLocks noChangeAspect="1" noChangeShapeType="1"/>
            </p:cNvSpPr>
            <p:nvPr/>
          </p:nvSpPr>
          <p:spPr bwMode="auto">
            <a:xfrm>
              <a:off x="2400" y="2112"/>
              <a:ext cx="96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092" name="Text Box 52"/>
          <p:cNvSpPr txBox="1">
            <a:spLocks noChangeArrowheads="1"/>
          </p:cNvSpPr>
          <p:nvPr/>
        </p:nvSpPr>
        <p:spPr bwMode="auto">
          <a:xfrm>
            <a:off x="685800" y="6096000"/>
            <a:ext cx="7694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Overall heuristic is maximum of 31 moves</a:t>
            </a:r>
          </a:p>
        </p:txBody>
      </p:sp>
      <p:sp>
        <p:nvSpPr>
          <p:cNvPr id="87103" name="Text Box 63"/>
          <p:cNvSpPr txBox="1">
            <a:spLocks noChangeArrowheads="1"/>
          </p:cNvSpPr>
          <p:nvPr/>
        </p:nvSpPr>
        <p:spPr bwMode="auto">
          <a:xfrm>
            <a:off x="1676400" y="4953000"/>
            <a:ext cx="5786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31 moves needed to solve red tiles</a:t>
            </a:r>
            <a:endParaRPr lang="en-US"/>
          </a:p>
        </p:txBody>
      </p:sp>
      <p:sp>
        <p:nvSpPr>
          <p:cNvPr id="87107" name="Text Box 67"/>
          <p:cNvSpPr txBox="1">
            <a:spLocks noChangeArrowheads="1"/>
          </p:cNvSpPr>
          <p:nvPr/>
        </p:nvSpPr>
        <p:spPr bwMode="auto">
          <a:xfrm>
            <a:off x="1828800" y="5486400"/>
            <a:ext cx="55832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22 moves need to solve blue tiles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92" grpId="0" autoUpdateAnimBg="0"/>
      <p:bldP spid="87103" grpId="0" autoUpdateAnimBg="0"/>
      <p:bldP spid="87107" grpId="0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Additive Pattern Databases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Culberson and Schaeffer counted all moves needed to correctly position the pattern tiles.</a:t>
            </a:r>
          </a:p>
          <a:p>
            <a:pPr eaLnBrk="1" hangingPunct="1"/>
            <a:r>
              <a:rPr lang="en-US" smtClean="0"/>
              <a:t>In contrast, we count only moves of the pattern tiles, ignoring non-pattern moves. </a:t>
            </a:r>
          </a:p>
          <a:p>
            <a:pPr eaLnBrk="1" hangingPunct="1"/>
            <a:r>
              <a:rPr lang="en-US" smtClean="0"/>
              <a:t>If no tile belongs to more than one pattern,  then we can add their heuristic values.</a:t>
            </a:r>
          </a:p>
          <a:p>
            <a:pPr eaLnBrk="1" hangingPunct="1"/>
            <a:r>
              <a:rPr lang="en-US" smtClean="0"/>
              <a:t>Manhattan distance is a special case of this, where each pattern contains a single tile.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Additive Databases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743200" y="1905000"/>
            <a:ext cx="3657600" cy="3657600"/>
            <a:chOff x="1728" y="1200"/>
            <a:chExt cx="2304" cy="2304"/>
          </a:xfrm>
        </p:grpSpPr>
        <p:sp>
          <p:nvSpPr>
            <p:cNvPr id="47109" name="Rectangle 3"/>
            <p:cNvSpPr>
              <a:spLocks noChangeArrowheads="1"/>
            </p:cNvSpPr>
            <p:nvPr/>
          </p:nvSpPr>
          <p:spPr bwMode="auto">
            <a:xfrm>
              <a:off x="1728" y="1200"/>
              <a:ext cx="2304" cy="23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0" name="Line 4"/>
            <p:cNvSpPr>
              <a:spLocks noChangeShapeType="1"/>
            </p:cNvSpPr>
            <p:nvPr/>
          </p:nvSpPr>
          <p:spPr bwMode="auto">
            <a:xfrm>
              <a:off x="2304" y="1200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1" name="Line 5"/>
            <p:cNvSpPr>
              <a:spLocks noChangeShapeType="1"/>
            </p:cNvSpPr>
            <p:nvPr/>
          </p:nvSpPr>
          <p:spPr bwMode="auto">
            <a:xfrm>
              <a:off x="2880" y="1200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2" name="Line 6"/>
            <p:cNvSpPr>
              <a:spLocks noChangeShapeType="1"/>
            </p:cNvSpPr>
            <p:nvPr/>
          </p:nvSpPr>
          <p:spPr bwMode="auto">
            <a:xfrm>
              <a:off x="3456" y="1200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3" name="Line 7"/>
            <p:cNvSpPr>
              <a:spLocks noChangeShapeType="1"/>
            </p:cNvSpPr>
            <p:nvPr/>
          </p:nvSpPr>
          <p:spPr bwMode="auto">
            <a:xfrm>
              <a:off x="1728" y="177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4" name="Line 8"/>
            <p:cNvSpPr>
              <a:spLocks noChangeShapeType="1"/>
            </p:cNvSpPr>
            <p:nvPr/>
          </p:nvSpPr>
          <p:spPr bwMode="auto">
            <a:xfrm>
              <a:off x="1728" y="235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5" name="Line 9"/>
            <p:cNvSpPr>
              <a:spLocks noChangeShapeType="1"/>
            </p:cNvSpPr>
            <p:nvPr/>
          </p:nvSpPr>
          <p:spPr bwMode="auto">
            <a:xfrm>
              <a:off x="1728" y="292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6" name="Rectangle 10"/>
            <p:cNvSpPr>
              <a:spLocks noChangeArrowheads="1"/>
            </p:cNvSpPr>
            <p:nvPr/>
          </p:nvSpPr>
          <p:spPr bwMode="auto">
            <a:xfrm>
              <a:off x="1728" y="1200"/>
              <a:ext cx="576" cy="57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7" name="Rectangle 11"/>
            <p:cNvSpPr>
              <a:spLocks noChangeArrowheads="1"/>
            </p:cNvSpPr>
            <p:nvPr/>
          </p:nvSpPr>
          <p:spPr bwMode="auto">
            <a:xfrm>
              <a:off x="2304" y="1200"/>
              <a:ext cx="576" cy="57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4000"/>
                <a:t>1</a:t>
              </a:r>
            </a:p>
          </p:txBody>
        </p:sp>
        <p:sp>
          <p:nvSpPr>
            <p:cNvPr id="47118" name="Rectangle 12"/>
            <p:cNvSpPr>
              <a:spLocks noChangeArrowheads="1"/>
            </p:cNvSpPr>
            <p:nvPr/>
          </p:nvSpPr>
          <p:spPr bwMode="auto">
            <a:xfrm>
              <a:off x="2880" y="1200"/>
              <a:ext cx="576" cy="57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4000"/>
                <a:t>2</a:t>
              </a:r>
            </a:p>
          </p:txBody>
        </p:sp>
        <p:sp>
          <p:nvSpPr>
            <p:cNvPr id="47119" name="Rectangle 13"/>
            <p:cNvSpPr>
              <a:spLocks noChangeArrowheads="1"/>
            </p:cNvSpPr>
            <p:nvPr/>
          </p:nvSpPr>
          <p:spPr bwMode="auto">
            <a:xfrm>
              <a:off x="3456" y="1200"/>
              <a:ext cx="576" cy="57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4000"/>
                <a:t>3</a:t>
              </a:r>
            </a:p>
          </p:txBody>
        </p:sp>
        <p:sp>
          <p:nvSpPr>
            <p:cNvPr id="47120" name="Rectangle 14"/>
            <p:cNvSpPr>
              <a:spLocks noChangeArrowheads="1"/>
            </p:cNvSpPr>
            <p:nvPr/>
          </p:nvSpPr>
          <p:spPr bwMode="auto">
            <a:xfrm>
              <a:off x="1728" y="1776"/>
              <a:ext cx="576" cy="57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4000"/>
                <a:t>4</a:t>
              </a:r>
            </a:p>
          </p:txBody>
        </p:sp>
        <p:sp>
          <p:nvSpPr>
            <p:cNvPr id="47121" name="Rectangle 15"/>
            <p:cNvSpPr>
              <a:spLocks noChangeArrowheads="1"/>
            </p:cNvSpPr>
            <p:nvPr/>
          </p:nvSpPr>
          <p:spPr bwMode="auto">
            <a:xfrm>
              <a:off x="2304" y="1776"/>
              <a:ext cx="576" cy="57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4000"/>
                <a:t>5</a:t>
              </a:r>
            </a:p>
          </p:txBody>
        </p:sp>
        <p:sp>
          <p:nvSpPr>
            <p:cNvPr id="47122" name="Rectangle 16"/>
            <p:cNvSpPr>
              <a:spLocks noChangeArrowheads="1"/>
            </p:cNvSpPr>
            <p:nvPr/>
          </p:nvSpPr>
          <p:spPr bwMode="auto">
            <a:xfrm>
              <a:off x="2880" y="1776"/>
              <a:ext cx="576" cy="57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4000"/>
                <a:t>6</a:t>
              </a:r>
            </a:p>
          </p:txBody>
        </p:sp>
        <p:sp>
          <p:nvSpPr>
            <p:cNvPr id="47123" name="Rectangle 17"/>
            <p:cNvSpPr>
              <a:spLocks noChangeArrowheads="1"/>
            </p:cNvSpPr>
            <p:nvPr/>
          </p:nvSpPr>
          <p:spPr bwMode="auto">
            <a:xfrm>
              <a:off x="3456" y="1776"/>
              <a:ext cx="576" cy="57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4000"/>
                <a:t>7</a:t>
              </a:r>
            </a:p>
          </p:txBody>
        </p:sp>
        <p:sp>
          <p:nvSpPr>
            <p:cNvPr id="47124" name="Rectangle 18"/>
            <p:cNvSpPr>
              <a:spLocks noChangeArrowheads="1"/>
            </p:cNvSpPr>
            <p:nvPr/>
          </p:nvSpPr>
          <p:spPr bwMode="auto">
            <a:xfrm>
              <a:off x="1728" y="2352"/>
              <a:ext cx="576" cy="57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4000"/>
                <a:t>8</a:t>
              </a:r>
            </a:p>
          </p:txBody>
        </p:sp>
        <p:sp>
          <p:nvSpPr>
            <p:cNvPr id="47125" name="Rectangle 19"/>
            <p:cNvSpPr>
              <a:spLocks noChangeArrowheads="1"/>
            </p:cNvSpPr>
            <p:nvPr/>
          </p:nvSpPr>
          <p:spPr bwMode="auto">
            <a:xfrm>
              <a:off x="2304" y="2352"/>
              <a:ext cx="576" cy="57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4000"/>
                <a:t>9</a:t>
              </a:r>
            </a:p>
          </p:txBody>
        </p:sp>
        <p:sp>
          <p:nvSpPr>
            <p:cNvPr id="47126" name="Rectangle 20"/>
            <p:cNvSpPr>
              <a:spLocks noChangeArrowheads="1"/>
            </p:cNvSpPr>
            <p:nvPr/>
          </p:nvSpPr>
          <p:spPr bwMode="auto">
            <a:xfrm>
              <a:off x="2880" y="2352"/>
              <a:ext cx="576" cy="57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4000"/>
                <a:t>10</a:t>
              </a:r>
            </a:p>
          </p:txBody>
        </p:sp>
        <p:sp>
          <p:nvSpPr>
            <p:cNvPr id="47127" name="Rectangle 21"/>
            <p:cNvSpPr>
              <a:spLocks noChangeArrowheads="1"/>
            </p:cNvSpPr>
            <p:nvPr/>
          </p:nvSpPr>
          <p:spPr bwMode="auto">
            <a:xfrm>
              <a:off x="3456" y="2352"/>
              <a:ext cx="576" cy="57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4000"/>
                <a:t>11</a:t>
              </a:r>
            </a:p>
          </p:txBody>
        </p:sp>
        <p:sp>
          <p:nvSpPr>
            <p:cNvPr id="47128" name="Rectangle 22"/>
            <p:cNvSpPr>
              <a:spLocks noChangeArrowheads="1"/>
            </p:cNvSpPr>
            <p:nvPr/>
          </p:nvSpPr>
          <p:spPr bwMode="auto">
            <a:xfrm>
              <a:off x="1728" y="2928"/>
              <a:ext cx="576" cy="57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4000"/>
                <a:t>12</a:t>
              </a:r>
            </a:p>
          </p:txBody>
        </p:sp>
        <p:sp>
          <p:nvSpPr>
            <p:cNvPr id="47129" name="Rectangle 23"/>
            <p:cNvSpPr>
              <a:spLocks noChangeArrowheads="1"/>
            </p:cNvSpPr>
            <p:nvPr/>
          </p:nvSpPr>
          <p:spPr bwMode="auto">
            <a:xfrm>
              <a:off x="2304" y="2928"/>
              <a:ext cx="576" cy="57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4000"/>
                <a:t>13</a:t>
              </a:r>
            </a:p>
          </p:txBody>
        </p:sp>
        <p:sp>
          <p:nvSpPr>
            <p:cNvPr id="47130" name="Rectangle 24"/>
            <p:cNvSpPr>
              <a:spLocks noChangeArrowheads="1"/>
            </p:cNvSpPr>
            <p:nvPr/>
          </p:nvSpPr>
          <p:spPr bwMode="auto">
            <a:xfrm>
              <a:off x="2880" y="2928"/>
              <a:ext cx="576" cy="57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4000"/>
                <a:t>15</a:t>
              </a:r>
            </a:p>
          </p:txBody>
        </p:sp>
        <p:sp>
          <p:nvSpPr>
            <p:cNvPr id="47131" name="Rectangle 25"/>
            <p:cNvSpPr>
              <a:spLocks noChangeArrowheads="1"/>
            </p:cNvSpPr>
            <p:nvPr/>
          </p:nvSpPr>
          <p:spPr bwMode="auto">
            <a:xfrm>
              <a:off x="3456" y="2928"/>
              <a:ext cx="576" cy="57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4000"/>
                <a:t>14</a:t>
              </a:r>
            </a:p>
          </p:txBody>
        </p:sp>
      </p:grp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457200" y="56388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The 7-tile database contains 58 million entries.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The 8-tile database contains 519 million entries.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6" grpId="0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Computing the Heuristic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914400" y="2055813"/>
            <a:ext cx="7313613" cy="2744787"/>
            <a:chOff x="576" y="1200"/>
            <a:chExt cx="4607" cy="1729"/>
          </a:xfrm>
        </p:grpSpPr>
        <p:sp>
          <p:nvSpPr>
            <p:cNvPr id="48135" name="Rectangle 4"/>
            <p:cNvSpPr>
              <a:spLocks noChangeAspect="1" noChangeArrowheads="1"/>
            </p:cNvSpPr>
            <p:nvPr/>
          </p:nvSpPr>
          <p:spPr bwMode="auto">
            <a:xfrm>
              <a:off x="3457" y="1200"/>
              <a:ext cx="1726" cy="17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6" name="Line 5"/>
            <p:cNvSpPr>
              <a:spLocks noChangeAspect="1" noChangeShapeType="1"/>
            </p:cNvSpPr>
            <p:nvPr/>
          </p:nvSpPr>
          <p:spPr bwMode="auto">
            <a:xfrm>
              <a:off x="3889" y="1200"/>
              <a:ext cx="0" cy="17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7" name="Line 6"/>
            <p:cNvSpPr>
              <a:spLocks noChangeAspect="1" noChangeShapeType="1"/>
            </p:cNvSpPr>
            <p:nvPr/>
          </p:nvSpPr>
          <p:spPr bwMode="auto">
            <a:xfrm>
              <a:off x="4321" y="1200"/>
              <a:ext cx="0" cy="17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8" name="Line 7"/>
            <p:cNvSpPr>
              <a:spLocks noChangeAspect="1" noChangeShapeType="1"/>
            </p:cNvSpPr>
            <p:nvPr/>
          </p:nvSpPr>
          <p:spPr bwMode="auto">
            <a:xfrm>
              <a:off x="4751" y="1200"/>
              <a:ext cx="0" cy="17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9" name="Line 8"/>
            <p:cNvSpPr>
              <a:spLocks noChangeAspect="1" noChangeShapeType="1"/>
            </p:cNvSpPr>
            <p:nvPr/>
          </p:nvSpPr>
          <p:spPr bwMode="auto">
            <a:xfrm>
              <a:off x="3457" y="1632"/>
              <a:ext cx="1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0" name="Line 9"/>
            <p:cNvSpPr>
              <a:spLocks noChangeAspect="1" noChangeShapeType="1"/>
            </p:cNvSpPr>
            <p:nvPr/>
          </p:nvSpPr>
          <p:spPr bwMode="auto">
            <a:xfrm>
              <a:off x="3457" y="2065"/>
              <a:ext cx="1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1" name="Line 10"/>
            <p:cNvSpPr>
              <a:spLocks noChangeAspect="1" noChangeShapeType="1"/>
            </p:cNvSpPr>
            <p:nvPr/>
          </p:nvSpPr>
          <p:spPr bwMode="auto">
            <a:xfrm>
              <a:off x="3457" y="2497"/>
              <a:ext cx="1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2" name="Rectangle 11"/>
            <p:cNvSpPr>
              <a:spLocks noChangeAspect="1" noChangeArrowheads="1"/>
            </p:cNvSpPr>
            <p:nvPr/>
          </p:nvSpPr>
          <p:spPr bwMode="auto">
            <a:xfrm>
              <a:off x="3457" y="1200"/>
              <a:ext cx="432" cy="43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3" name="Rectangle 12"/>
            <p:cNvSpPr>
              <a:spLocks noChangeAspect="1" noChangeArrowheads="1"/>
            </p:cNvSpPr>
            <p:nvPr/>
          </p:nvSpPr>
          <p:spPr bwMode="auto">
            <a:xfrm>
              <a:off x="3889" y="1200"/>
              <a:ext cx="432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</a:t>
              </a:r>
            </a:p>
          </p:txBody>
        </p:sp>
        <p:sp>
          <p:nvSpPr>
            <p:cNvPr id="48144" name="Rectangle 13"/>
            <p:cNvSpPr>
              <a:spLocks noChangeAspect="1" noChangeArrowheads="1"/>
            </p:cNvSpPr>
            <p:nvPr/>
          </p:nvSpPr>
          <p:spPr bwMode="auto">
            <a:xfrm>
              <a:off x="4321" y="1200"/>
              <a:ext cx="430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2</a:t>
              </a:r>
            </a:p>
          </p:txBody>
        </p:sp>
        <p:sp>
          <p:nvSpPr>
            <p:cNvPr id="48145" name="Rectangle 14"/>
            <p:cNvSpPr>
              <a:spLocks noChangeAspect="1" noChangeArrowheads="1"/>
            </p:cNvSpPr>
            <p:nvPr/>
          </p:nvSpPr>
          <p:spPr bwMode="auto">
            <a:xfrm>
              <a:off x="4751" y="1200"/>
              <a:ext cx="432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3</a:t>
              </a:r>
              <a:endParaRPr lang="en-US" sz="2000"/>
            </a:p>
          </p:txBody>
        </p:sp>
        <p:sp>
          <p:nvSpPr>
            <p:cNvPr id="48146" name="Rectangle 15"/>
            <p:cNvSpPr>
              <a:spLocks noChangeAspect="1" noChangeArrowheads="1"/>
            </p:cNvSpPr>
            <p:nvPr/>
          </p:nvSpPr>
          <p:spPr bwMode="auto">
            <a:xfrm>
              <a:off x="3457" y="1632"/>
              <a:ext cx="432" cy="43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4</a:t>
              </a:r>
            </a:p>
          </p:txBody>
        </p:sp>
        <p:sp>
          <p:nvSpPr>
            <p:cNvPr id="48147" name="Rectangle 16"/>
            <p:cNvSpPr>
              <a:spLocks noChangeAspect="1" noChangeArrowheads="1"/>
            </p:cNvSpPr>
            <p:nvPr/>
          </p:nvSpPr>
          <p:spPr bwMode="auto">
            <a:xfrm>
              <a:off x="3889" y="1632"/>
              <a:ext cx="432" cy="43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5</a:t>
              </a:r>
            </a:p>
          </p:txBody>
        </p:sp>
        <p:sp>
          <p:nvSpPr>
            <p:cNvPr id="48148" name="Rectangle 17"/>
            <p:cNvSpPr>
              <a:spLocks noChangeAspect="1" noChangeArrowheads="1"/>
            </p:cNvSpPr>
            <p:nvPr/>
          </p:nvSpPr>
          <p:spPr bwMode="auto">
            <a:xfrm>
              <a:off x="4321" y="1632"/>
              <a:ext cx="430" cy="43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6</a:t>
              </a:r>
            </a:p>
          </p:txBody>
        </p:sp>
        <p:sp>
          <p:nvSpPr>
            <p:cNvPr id="48149" name="Rectangle 18"/>
            <p:cNvSpPr>
              <a:spLocks noChangeAspect="1" noChangeArrowheads="1"/>
            </p:cNvSpPr>
            <p:nvPr/>
          </p:nvSpPr>
          <p:spPr bwMode="auto">
            <a:xfrm>
              <a:off x="4751" y="1632"/>
              <a:ext cx="432" cy="43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7</a:t>
              </a:r>
              <a:endParaRPr lang="en-US" sz="2000"/>
            </a:p>
          </p:txBody>
        </p:sp>
        <p:sp>
          <p:nvSpPr>
            <p:cNvPr id="48150" name="Rectangle 19"/>
            <p:cNvSpPr>
              <a:spLocks noChangeAspect="1" noChangeArrowheads="1"/>
            </p:cNvSpPr>
            <p:nvPr/>
          </p:nvSpPr>
          <p:spPr bwMode="auto">
            <a:xfrm>
              <a:off x="3457" y="2065"/>
              <a:ext cx="432" cy="43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8</a:t>
              </a:r>
            </a:p>
          </p:txBody>
        </p:sp>
        <p:sp>
          <p:nvSpPr>
            <p:cNvPr id="48151" name="Rectangle 20"/>
            <p:cNvSpPr>
              <a:spLocks noChangeAspect="1" noChangeArrowheads="1"/>
            </p:cNvSpPr>
            <p:nvPr/>
          </p:nvSpPr>
          <p:spPr bwMode="auto">
            <a:xfrm>
              <a:off x="3889" y="2065"/>
              <a:ext cx="432" cy="43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9</a:t>
              </a:r>
            </a:p>
          </p:txBody>
        </p:sp>
        <p:sp>
          <p:nvSpPr>
            <p:cNvPr id="48152" name="Rectangle 21"/>
            <p:cNvSpPr>
              <a:spLocks noChangeAspect="1" noChangeArrowheads="1"/>
            </p:cNvSpPr>
            <p:nvPr/>
          </p:nvSpPr>
          <p:spPr bwMode="auto">
            <a:xfrm>
              <a:off x="4321" y="2065"/>
              <a:ext cx="430" cy="43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10</a:t>
              </a:r>
            </a:p>
          </p:txBody>
        </p:sp>
        <p:sp>
          <p:nvSpPr>
            <p:cNvPr id="48153" name="Rectangle 22"/>
            <p:cNvSpPr>
              <a:spLocks noChangeAspect="1" noChangeArrowheads="1"/>
            </p:cNvSpPr>
            <p:nvPr/>
          </p:nvSpPr>
          <p:spPr bwMode="auto">
            <a:xfrm>
              <a:off x="4751" y="2065"/>
              <a:ext cx="432" cy="43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11</a:t>
              </a:r>
              <a:endParaRPr lang="en-US" sz="2000"/>
            </a:p>
          </p:txBody>
        </p:sp>
        <p:sp>
          <p:nvSpPr>
            <p:cNvPr id="48154" name="Rectangle 23"/>
            <p:cNvSpPr>
              <a:spLocks noChangeAspect="1" noChangeArrowheads="1"/>
            </p:cNvSpPr>
            <p:nvPr/>
          </p:nvSpPr>
          <p:spPr bwMode="auto">
            <a:xfrm>
              <a:off x="3457" y="2497"/>
              <a:ext cx="432" cy="43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12</a:t>
              </a:r>
              <a:endParaRPr lang="en-US" sz="2000"/>
            </a:p>
          </p:txBody>
        </p:sp>
        <p:sp>
          <p:nvSpPr>
            <p:cNvPr id="48155" name="Rectangle 24"/>
            <p:cNvSpPr>
              <a:spLocks noChangeAspect="1" noChangeArrowheads="1"/>
            </p:cNvSpPr>
            <p:nvPr/>
          </p:nvSpPr>
          <p:spPr bwMode="auto">
            <a:xfrm>
              <a:off x="3889" y="2497"/>
              <a:ext cx="432" cy="43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13</a:t>
              </a:r>
              <a:endParaRPr lang="en-US" sz="2000"/>
            </a:p>
          </p:txBody>
        </p:sp>
        <p:sp>
          <p:nvSpPr>
            <p:cNvPr id="48156" name="Rectangle 25"/>
            <p:cNvSpPr>
              <a:spLocks noChangeAspect="1" noChangeArrowheads="1"/>
            </p:cNvSpPr>
            <p:nvPr/>
          </p:nvSpPr>
          <p:spPr bwMode="auto">
            <a:xfrm>
              <a:off x="4321" y="2497"/>
              <a:ext cx="430" cy="43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14</a:t>
              </a:r>
              <a:endParaRPr lang="en-US" sz="2000"/>
            </a:p>
          </p:txBody>
        </p:sp>
        <p:sp>
          <p:nvSpPr>
            <p:cNvPr id="48157" name="Rectangle 26"/>
            <p:cNvSpPr>
              <a:spLocks noChangeAspect="1" noChangeArrowheads="1"/>
            </p:cNvSpPr>
            <p:nvPr/>
          </p:nvSpPr>
          <p:spPr bwMode="auto">
            <a:xfrm>
              <a:off x="4751" y="2497"/>
              <a:ext cx="432" cy="43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15</a:t>
              </a:r>
              <a:endParaRPr lang="en-US" sz="2000"/>
            </a:p>
          </p:txBody>
        </p:sp>
        <p:sp>
          <p:nvSpPr>
            <p:cNvPr id="48158" name="Rectangle 27"/>
            <p:cNvSpPr>
              <a:spLocks noChangeAspect="1" noChangeArrowheads="1"/>
            </p:cNvSpPr>
            <p:nvPr/>
          </p:nvSpPr>
          <p:spPr bwMode="auto">
            <a:xfrm>
              <a:off x="576" y="1200"/>
              <a:ext cx="1726" cy="17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9" name="Line 28"/>
            <p:cNvSpPr>
              <a:spLocks noChangeAspect="1" noChangeShapeType="1"/>
            </p:cNvSpPr>
            <p:nvPr/>
          </p:nvSpPr>
          <p:spPr bwMode="auto">
            <a:xfrm>
              <a:off x="1008" y="1200"/>
              <a:ext cx="0" cy="17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0" name="Line 29"/>
            <p:cNvSpPr>
              <a:spLocks noChangeAspect="1" noChangeShapeType="1"/>
            </p:cNvSpPr>
            <p:nvPr/>
          </p:nvSpPr>
          <p:spPr bwMode="auto">
            <a:xfrm>
              <a:off x="1440" y="1200"/>
              <a:ext cx="0" cy="17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1" name="Line 30"/>
            <p:cNvSpPr>
              <a:spLocks noChangeAspect="1" noChangeShapeType="1"/>
            </p:cNvSpPr>
            <p:nvPr/>
          </p:nvSpPr>
          <p:spPr bwMode="auto">
            <a:xfrm>
              <a:off x="1870" y="1200"/>
              <a:ext cx="0" cy="17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2" name="Line 31"/>
            <p:cNvSpPr>
              <a:spLocks noChangeAspect="1" noChangeShapeType="1"/>
            </p:cNvSpPr>
            <p:nvPr/>
          </p:nvSpPr>
          <p:spPr bwMode="auto">
            <a:xfrm>
              <a:off x="576" y="1632"/>
              <a:ext cx="1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3" name="Line 32"/>
            <p:cNvSpPr>
              <a:spLocks noChangeAspect="1" noChangeShapeType="1"/>
            </p:cNvSpPr>
            <p:nvPr/>
          </p:nvSpPr>
          <p:spPr bwMode="auto">
            <a:xfrm>
              <a:off x="576" y="2065"/>
              <a:ext cx="1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4" name="Line 33"/>
            <p:cNvSpPr>
              <a:spLocks noChangeAspect="1" noChangeShapeType="1"/>
            </p:cNvSpPr>
            <p:nvPr/>
          </p:nvSpPr>
          <p:spPr bwMode="auto">
            <a:xfrm>
              <a:off x="576" y="2497"/>
              <a:ext cx="1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5" name="Rectangle 34"/>
            <p:cNvSpPr>
              <a:spLocks noChangeAspect="1" noChangeArrowheads="1"/>
            </p:cNvSpPr>
            <p:nvPr/>
          </p:nvSpPr>
          <p:spPr bwMode="auto">
            <a:xfrm>
              <a:off x="576" y="1200"/>
              <a:ext cx="432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5</a:t>
              </a:r>
            </a:p>
          </p:txBody>
        </p:sp>
        <p:sp>
          <p:nvSpPr>
            <p:cNvPr id="48166" name="Rectangle 35"/>
            <p:cNvSpPr>
              <a:spLocks noChangeAspect="1" noChangeArrowheads="1"/>
            </p:cNvSpPr>
            <p:nvPr/>
          </p:nvSpPr>
          <p:spPr bwMode="auto">
            <a:xfrm>
              <a:off x="1008" y="1200"/>
              <a:ext cx="432" cy="43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10</a:t>
              </a:r>
            </a:p>
          </p:txBody>
        </p:sp>
        <p:sp>
          <p:nvSpPr>
            <p:cNvPr id="48167" name="Rectangle 36"/>
            <p:cNvSpPr>
              <a:spLocks noChangeAspect="1" noChangeArrowheads="1"/>
            </p:cNvSpPr>
            <p:nvPr/>
          </p:nvSpPr>
          <p:spPr bwMode="auto">
            <a:xfrm>
              <a:off x="1440" y="1200"/>
              <a:ext cx="430" cy="43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14</a:t>
              </a:r>
              <a:endParaRPr lang="en-US" sz="2000"/>
            </a:p>
          </p:txBody>
        </p:sp>
        <p:sp>
          <p:nvSpPr>
            <p:cNvPr id="48168" name="Rectangle 37"/>
            <p:cNvSpPr>
              <a:spLocks noChangeAspect="1" noChangeArrowheads="1"/>
            </p:cNvSpPr>
            <p:nvPr/>
          </p:nvSpPr>
          <p:spPr bwMode="auto">
            <a:xfrm>
              <a:off x="1870" y="1200"/>
              <a:ext cx="432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7</a:t>
              </a:r>
              <a:endParaRPr lang="en-US" sz="2000"/>
            </a:p>
          </p:txBody>
        </p:sp>
        <p:sp>
          <p:nvSpPr>
            <p:cNvPr id="48169" name="Rectangle 38"/>
            <p:cNvSpPr>
              <a:spLocks noChangeAspect="1" noChangeArrowheads="1"/>
            </p:cNvSpPr>
            <p:nvPr/>
          </p:nvSpPr>
          <p:spPr bwMode="auto">
            <a:xfrm>
              <a:off x="576" y="1632"/>
              <a:ext cx="432" cy="433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8</a:t>
              </a:r>
            </a:p>
          </p:txBody>
        </p:sp>
        <p:sp>
          <p:nvSpPr>
            <p:cNvPr id="48170" name="Rectangle 39"/>
            <p:cNvSpPr>
              <a:spLocks noChangeAspect="1" noChangeArrowheads="1"/>
            </p:cNvSpPr>
            <p:nvPr/>
          </p:nvSpPr>
          <p:spPr bwMode="auto">
            <a:xfrm>
              <a:off x="1008" y="1632"/>
              <a:ext cx="432" cy="43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3</a:t>
              </a:r>
              <a:endParaRPr lang="en-US" sz="2000"/>
            </a:p>
          </p:txBody>
        </p:sp>
        <p:sp>
          <p:nvSpPr>
            <p:cNvPr id="48171" name="Rectangle 40"/>
            <p:cNvSpPr>
              <a:spLocks noChangeAspect="1" noChangeArrowheads="1"/>
            </p:cNvSpPr>
            <p:nvPr/>
          </p:nvSpPr>
          <p:spPr bwMode="auto">
            <a:xfrm>
              <a:off x="1440" y="1632"/>
              <a:ext cx="430" cy="43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6</a:t>
              </a:r>
            </a:p>
          </p:txBody>
        </p:sp>
        <p:sp>
          <p:nvSpPr>
            <p:cNvPr id="48172" name="Rectangle 41"/>
            <p:cNvSpPr>
              <a:spLocks noChangeAspect="1" noChangeArrowheads="1"/>
            </p:cNvSpPr>
            <p:nvPr/>
          </p:nvSpPr>
          <p:spPr bwMode="auto">
            <a:xfrm>
              <a:off x="1870" y="1632"/>
              <a:ext cx="432" cy="43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</a:t>
              </a:r>
            </a:p>
          </p:txBody>
        </p:sp>
        <p:sp>
          <p:nvSpPr>
            <p:cNvPr id="48173" name="Rectangle 42"/>
            <p:cNvSpPr>
              <a:spLocks noChangeAspect="1" noChangeArrowheads="1"/>
            </p:cNvSpPr>
            <p:nvPr/>
          </p:nvSpPr>
          <p:spPr bwMode="auto">
            <a:xfrm>
              <a:off x="576" y="2065"/>
              <a:ext cx="432" cy="43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15</a:t>
              </a:r>
              <a:endParaRPr lang="en-US" sz="2000"/>
            </a:p>
          </p:txBody>
        </p:sp>
        <p:sp>
          <p:nvSpPr>
            <p:cNvPr id="48174" name="Rectangle 43"/>
            <p:cNvSpPr>
              <a:spLocks noChangeAspect="1" noChangeArrowheads="1"/>
            </p:cNvSpPr>
            <p:nvPr/>
          </p:nvSpPr>
          <p:spPr bwMode="auto">
            <a:xfrm>
              <a:off x="1008" y="2065"/>
              <a:ext cx="432" cy="43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4000"/>
            </a:p>
          </p:txBody>
        </p:sp>
        <p:sp>
          <p:nvSpPr>
            <p:cNvPr id="48175" name="Rectangle 44"/>
            <p:cNvSpPr>
              <a:spLocks noChangeAspect="1" noChangeArrowheads="1"/>
            </p:cNvSpPr>
            <p:nvPr/>
          </p:nvSpPr>
          <p:spPr bwMode="auto">
            <a:xfrm>
              <a:off x="1440" y="2065"/>
              <a:ext cx="430" cy="43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12</a:t>
              </a:r>
              <a:endParaRPr lang="en-US" sz="2000"/>
            </a:p>
          </p:txBody>
        </p:sp>
        <p:sp>
          <p:nvSpPr>
            <p:cNvPr id="48176" name="Rectangle 45"/>
            <p:cNvSpPr>
              <a:spLocks noChangeAspect="1" noChangeArrowheads="1"/>
            </p:cNvSpPr>
            <p:nvPr/>
          </p:nvSpPr>
          <p:spPr bwMode="auto">
            <a:xfrm>
              <a:off x="1872" y="2065"/>
              <a:ext cx="432" cy="43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9</a:t>
              </a:r>
              <a:endParaRPr lang="en-US" sz="4000"/>
            </a:p>
          </p:txBody>
        </p:sp>
        <p:sp>
          <p:nvSpPr>
            <p:cNvPr id="48177" name="Rectangle 46"/>
            <p:cNvSpPr>
              <a:spLocks noChangeAspect="1" noChangeArrowheads="1"/>
            </p:cNvSpPr>
            <p:nvPr/>
          </p:nvSpPr>
          <p:spPr bwMode="auto">
            <a:xfrm>
              <a:off x="576" y="2497"/>
              <a:ext cx="432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2</a:t>
              </a:r>
            </a:p>
          </p:txBody>
        </p:sp>
        <p:sp>
          <p:nvSpPr>
            <p:cNvPr id="48178" name="Rectangle 47"/>
            <p:cNvSpPr>
              <a:spLocks noChangeAspect="1" noChangeArrowheads="1"/>
            </p:cNvSpPr>
            <p:nvPr/>
          </p:nvSpPr>
          <p:spPr bwMode="auto">
            <a:xfrm>
              <a:off x="1008" y="2497"/>
              <a:ext cx="432" cy="43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11</a:t>
              </a:r>
              <a:endParaRPr lang="en-US" sz="2000"/>
            </a:p>
          </p:txBody>
        </p:sp>
        <p:sp>
          <p:nvSpPr>
            <p:cNvPr id="48179" name="Rectangle 48"/>
            <p:cNvSpPr>
              <a:spLocks noChangeAspect="1" noChangeArrowheads="1"/>
            </p:cNvSpPr>
            <p:nvPr/>
          </p:nvSpPr>
          <p:spPr bwMode="auto">
            <a:xfrm>
              <a:off x="1440" y="2497"/>
              <a:ext cx="430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4</a:t>
              </a:r>
            </a:p>
          </p:txBody>
        </p:sp>
        <p:sp>
          <p:nvSpPr>
            <p:cNvPr id="48180" name="Rectangle 49"/>
            <p:cNvSpPr>
              <a:spLocks noChangeAspect="1" noChangeArrowheads="1"/>
            </p:cNvSpPr>
            <p:nvPr/>
          </p:nvSpPr>
          <p:spPr bwMode="auto">
            <a:xfrm>
              <a:off x="1870" y="2497"/>
              <a:ext cx="432" cy="43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13</a:t>
              </a:r>
              <a:endParaRPr lang="en-US" sz="2000"/>
            </a:p>
          </p:txBody>
        </p:sp>
        <p:sp>
          <p:nvSpPr>
            <p:cNvPr id="48181" name="Line 50"/>
            <p:cNvSpPr>
              <a:spLocks noChangeAspect="1" noChangeShapeType="1"/>
            </p:cNvSpPr>
            <p:nvPr/>
          </p:nvSpPr>
          <p:spPr bwMode="auto">
            <a:xfrm>
              <a:off x="2400" y="2065"/>
              <a:ext cx="96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115" name="Text Box 51"/>
          <p:cNvSpPr txBox="1">
            <a:spLocks noChangeArrowheads="1"/>
          </p:cNvSpPr>
          <p:nvPr/>
        </p:nvSpPr>
        <p:spPr bwMode="auto">
          <a:xfrm>
            <a:off x="609600" y="6172200"/>
            <a:ext cx="79327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Overall heuristic is sum, or 20+25=45 moves</a:t>
            </a:r>
          </a:p>
        </p:txBody>
      </p:sp>
      <p:sp>
        <p:nvSpPr>
          <p:cNvPr id="88117" name="Text Box 53"/>
          <p:cNvSpPr txBox="1">
            <a:spLocks noChangeArrowheads="1"/>
          </p:cNvSpPr>
          <p:nvPr/>
        </p:nvSpPr>
        <p:spPr bwMode="auto">
          <a:xfrm>
            <a:off x="1676400" y="4953000"/>
            <a:ext cx="5786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20 moves needed to solve red tiles</a:t>
            </a:r>
            <a:endParaRPr lang="en-US"/>
          </a:p>
        </p:txBody>
      </p:sp>
      <p:sp>
        <p:nvSpPr>
          <p:cNvPr id="88118" name="Text Box 54"/>
          <p:cNvSpPr txBox="1">
            <a:spLocks noChangeArrowheads="1"/>
          </p:cNvSpPr>
          <p:nvPr/>
        </p:nvSpPr>
        <p:spPr bwMode="auto">
          <a:xfrm>
            <a:off x="1600200" y="5562600"/>
            <a:ext cx="59674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25 moves needed to solve blue tiles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15" grpId="0" autoUpdateAnimBg="0"/>
      <p:bldP spid="88117" grpId="0" autoUpdateAnimBg="0"/>
      <p:bldP spid="88118" grpId="0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Drawbacks of Standard Pattern DBs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Since we can only take </a:t>
            </a:r>
            <a:r>
              <a:rPr lang="en-US" b="0" i="1"/>
              <a:t>max</a:t>
            </a:r>
          </a:p>
          <a:p>
            <a:pPr lvl="1"/>
            <a:r>
              <a:rPr lang="en-US"/>
              <a:t>Diminishing returns on additional DBs</a:t>
            </a:r>
          </a:p>
          <a:p>
            <a:endParaRPr lang="en-US"/>
          </a:p>
          <a:p>
            <a:r>
              <a:rPr lang="en-US"/>
              <a:t>Would like to be able to </a:t>
            </a:r>
            <a:r>
              <a:rPr lang="en-US" b="0" i="1"/>
              <a:t>add</a:t>
            </a:r>
            <a:r>
              <a:rPr lang="en-US"/>
              <a:t> values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2C3F0121-74D7-4EAF-ACB4-A889D950A3AA}" type="slidenum">
              <a:rPr lang="en-US"/>
              <a:pPr/>
              <a:t>66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353284" name="Rectangle 4"/>
          <p:cNvSpPr>
            <a:spLocks noChangeArrowheads="1"/>
          </p:cNvSpPr>
          <p:nvPr/>
        </p:nvSpPr>
        <p:spPr bwMode="auto">
          <a:xfrm>
            <a:off x="5608638" y="6500813"/>
            <a:ext cx="4300537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25425" indent="-225425" algn="l" eaLnBrk="0" hangingPunct="0">
              <a:lnSpc>
                <a:spcPct val="140000"/>
              </a:lnSpc>
              <a:spcBef>
                <a:spcPct val="30000"/>
              </a:spcBef>
            </a:pPr>
            <a:r>
              <a:rPr lang="en-US" sz="1000">
                <a:solidFill>
                  <a:schemeClr val="tx1"/>
                </a:solidFill>
                <a:latin typeface="Comic Sans MS" pitchFamily="66" charset="0"/>
              </a:rPr>
              <a:t>Adapted from Richard Korf presentation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818826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Disjoint Pattern DBs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Partition tiles into disjoint sets</a:t>
            </a:r>
          </a:p>
          <a:p>
            <a:pPr lvl="1"/>
            <a:r>
              <a:rPr lang="en-US"/>
              <a:t>For each set, precompute table</a:t>
            </a:r>
          </a:p>
          <a:p>
            <a:pPr lvl="2"/>
            <a:r>
              <a:rPr lang="en-US"/>
              <a:t>E.g. 8 tile DB has 519 million entries</a:t>
            </a:r>
          </a:p>
          <a:p>
            <a:pPr lvl="2"/>
            <a:r>
              <a:rPr lang="en-US"/>
              <a:t>And 7 tile DB has 58 million</a:t>
            </a:r>
          </a:p>
          <a:p>
            <a:r>
              <a:rPr lang="en-US"/>
              <a:t>During search</a:t>
            </a:r>
          </a:p>
          <a:p>
            <a:pPr lvl="1"/>
            <a:r>
              <a:rPr lang="en-US"/>
              <a:t>Look up heuristic values for each set</a:t>
            </a:r>
          </a:p>
          <a:p>
            <a:pPr lvl="1"/>
            <a:r>
              <a:rPr lang="en-US" b="0" i="1"/>
              <a:t>Can add values without overestimating!</a:t>
            </a:r>
          </a:p>
          <a:p>
            <a:pPr lvl="1"/>
            <a:endParaRPr lang="en-US" b="0" i="1"/>
          </a:p>
          <a:p>
            <a:pPr lvl="1"/>
            <a:r>
              <a:rPr lang="en-US"/>
              <a:t>Manhattan distance is a special case of this idea where each set is a single tile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033709EA-66D0-4EDD-8BC5-7EB2ADEAD315}" type="slidenum">
              <a:rPr lang="en-US"/>
              <a:pPr/>
              <a:t>67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4294967295"/>
          </p:nvPr>
        </p:nvSpPr>
        <p:spPr>
          <a:xfrm>
            <a:off x="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355332" name="Rectangle 4"/>
          <p:cNvSpPr>
            <a:spLocks noChangeArrowheads="1"/>
          </p:cNvSpPr>
          <p:nvPr/>
        </p:nvSpPr>
        <p:spPr bwMode="auto">
          <a:xfrm>
            <a:off x="5608638" y="6500813"/>
            <a:ext cx="4300537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25425" indent="-225425" algn="l" eaLnBrk="0" hangingPunct="0">
              <a:lnSpc>
                <a:spcPct val="140000"/>
              </a:lnSpc>
              <a:spcBef>
                <a:spcPct val="30000"/>
              </a:spcBef>
            </a:pPr>
            <a:r>
              <a:rPr lang="en-US" sz="1000">
                <a:solidFill>
                  <a:schemeClr val="tx1"/>
                </a:solidFill>
                <a:latin typeface="Comic Sans MS" pitchFamily="66" charset="0"/>
              </a:rPr>
              <a:t>Adapted from Richard Korf presentation</a:t>
            </a:r>
          </a:p>
        </p:txBody>
      </p:sp>
      <p:grpSp>
        <p:nvGrpSpPr>
          <p:cNvPr id="355333" name="Group 5"/>
          <p:cNvGrpSpPr>
            <a:grpSpLocks/>
          </p:cNvGrpSpPr>
          <p:nvPr/>
        </p:nvGrpSpPr>
        <p:grpSpPr bwMode="auto">
          <a:xfrm>
            <a:off x="7129463" y="779463"/>
            <a:ext cx="2014537" cy="1858962"/>
            <a:chOff x="1974" y="3152"/>
            <a:chExt cx="1269" cy="1171"/>
          </a:xfrm>
        </p:grpSpPr>
        <p:sp>
          <p:nvSpPr>
            <p:cNvPr id="355334" name="Rectangle 6"/>
            <p:cNvSpPr>
              <a:spLocks noChangeArrowheads="1"/>
            </p:cNvSpPr>
            <p:nvPr/>
          </p:nvSpPr>
          <p:spPr bwMode="auto">
            <a:xfrm>
              <a:off x="1989" y="3171"/>
              <a:ext cx="288" cy="28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335" name="Rectangle 7"/>
            <p:cNvSpPr>
              <a:spLocks noChangeArrowheads="1"/>
            </p:cNvSpPr>
            <p:nvPr/>
          </p:nvSpPr>
          <p:spPr bwMode="auto">
            <a:xfrm>
              <a:off x="2277" y="3171"/>
              <a:ext cx="288" cy="28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336" name="Rectangle 8"/>
            <p:cNvSpPr>
              <a:spLocks noChangeArrowheads="1"/>
            </p:cNvSpPr>
            <p:nvPr/>
          </p:nvSpPr>
          <p:spPr bwMode="auto">
            <a:xfrm>
              <a:off x="2565" y="3171"/>
              <a:ext cx="288" cy="28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337" name="Rectangle 9"/>
            <p:cNvSpPr>
              <a:spLocks noChangeArrowheads="1"/>
            </p:cNvSpPr>
            <p:nvPr/>
          </p:nvSpPr>
          <p:spPr bwMode="auto">
            <a:xfrm>
              <a:off x="1989" y="3459"/>
              <a:ext cx="288" cy="28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338" name="Rectangle 10"/>
            <p:cNvSpPr>
              <a:spLocks noChangeArrowheads="1"/>
            </p:cNvSpPr>
            <p:nvPr/>
          </p:nvSpPr>
          <p:spPr bwMode="auto">
            <a:xfrm>
              <a:off x="2277" y="3459"/>
              <a:ext cx="288" cy="28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339" name="Rectangle 11"/>
            <p:cNvSpPr>
              <a:spLocks noChangeArrowheads="1"/>
            </p:cNvSpPr>
            <p:nvPr/>
          </p:nvSpPr>
          <p:spPr bwMode="auto">
            <a:xfrm>
              <a:off x="2565" y="3459"/>
              <a:ext cx="288" cy="28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340" name="Rectangle 12"/>
            <p:cNvSpPr>
              <a:spLocks noChangeArrowheads="1"/>
            </p:cNvSpPr>
            <p:nvPr/>
          </p:nvSpPr>
          <p:spPr bwMode="auto">
            <a:xfrm>
              <a:off x="1989" y="3747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341" name="Rectangle 13"/>
            <p:cNvSpPr>
              <a:spLocks noChangeArrowheads="1"/>
            </p:cNvSpPr>
            <p:nvPr/>
          </p:nvSpPr>
          <p:spPr bwMode="auto">
            <a:xfrm>
              <a:off x="2277" y="3747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342" name="Rectangle 14"/>
            <p:cNvSpPr>
              <a:spLocks noChangeArrowheads="1"/>
            </p:cNvSpPr>
            <p:nvPr/>
          </p:nvSpPr>
          <p:spPr bwMode="auto">
            <a:xfrm>
              <a:off x="2565" y="3747"/>
              <a:ext cx="288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</a:pPr>
              <a:endParaRPr lang="en-US" b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355343" name="Text Box 15"/>
            <p:cNvSpPr txBox="1">
              <a:spLocks noChangeArrowheads="1"/>
            </p:cNvSpPr>
            <p:nvPr/>
          </p:nvSpPr>
          <p:spPr bwMode="auto">
            <a:xfrm>
              <a:off x="2027" y="3747"/>
              <a:ext cx="10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solidFill>
                    <a:schemeClr val="tx1"/>
                  </a:solidFill>
                  <a:latin typeface="Comic Sans MS" pitchFamily="66" charset="0"/>
                </a:rPr>
                <a:t>9  10  11 12</a:t>
              </a:r>
            </a:p>
          </p:txBody>
        </p:sp>
        <p:sp>
          <p:nvSpPr>
            <p:cNvPr id="355344" name="Rectangle 16"/>
            <p:cNvSpPr>
              <a:spLocks noChangeArrowheads="1"/>
            </p:cNvSpPr>
            <p:nvPr/>
          </p:nvSpPr>
          <p:spPr bwMode="auto">
            <a:xfrm>
              <a:off x="2853" y="3171"/>
              <a:ext cx="288" cy="28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345" name="Rectangle 17"/>
            <p:cNvSpPr>
              <a:spLocks noChangeArrowheads="1"/>
            </p:cNvSpPr>
            <p:nvPr/>
          </p:nvSpPr>
          <p:spPr bwMode="auto">
            <a:xfrm>
              <a:off x="2853" y="3459"/>
              <a:ext cx="288" cy="28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346" name="Rectangle 18"/>
            <p:cNvSpPr>
              <a:spLocks noChangeArrowheads="1"/>
            </p:cNvSpPr>
            <p:nvPr/>
          </p:nvSpPr>
          <p:spPr bwMode="auto">
            <a:xfrm>
              <a:off x="2853" y="3747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347" name="Rectangle 19"/>
            <p:cNvSpPr>
              <a:spLocks noChangeArrowheads="1"/>
            </p:cNvSpPr>
            <p:nvPr/>
          </p:nvSpPr>
          <p:spPr bwMode="auto">
            <a:xfrm>
              <a:off x="2853" y="4035"/>
              <a:ext cx="288" cy="28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348" name="Rectangle 20"/>
            <p:cNvSpPr>
              <a:spLocks noChangeArrowheads="1"/>
            </p:cNvSpPr>
            <p:nvPr/>
          </p:nvSpPr>
          <p:spPr bwMode="auto">
            <a:xfrm>
              <a:off x="2565" y="4035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349" name="Rectangle 21"/>
            <p:cNvSpPr>
              <a:spLocks noChangeArrowheads="1"/>
            </p:cNvSpPr>
            <p:nvPr/>
          </p:nvSpPr>
          <p:spPr bwMode="auto">
            <a:xfrm>
              <a:off x="2277" y="4035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350" name="Rectangle 22"/>
            <p:cNvSpPr>
              <a:spLocks noChangeArrowheads="1"/>
            </p:cNvSpPr>
            <p:nvPr/>
          </p:nvSpPr>
          <p:spPr bwMode="auto">
            <a:xfrm>
              <a:off x="1989" y="4035"/>
              <a:ext cx="28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351" name="Text Box 23"/>
            <p:cNvSpPr txBox="1">
              <a:spLocks noChangeArrowheads="1"/>
            </p:cNvSpPr>
            <p:nvPr/>
          </p:nvSpPr>
          <p:spPr bwMode="auto">
            <a:xfrm>
              <a:off x="1974" y="4035"/>
              <a:ext cx="8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solidFill>
                    <a:schemeClr val="tx1"/>
                  </a:solidFill>
                  <a:latin typeface="Comic Sans MS" pitchFamily="66" charset="0"/>
                </a:rPr>
                <a:t>13 14  15</a:t>
              </a:r>
            </a:p>
          </p:txBody>
        </p:sp>
        <p:sp>
          <p:nvSpPr>
            <p:cNvPr id="355352" name="Text Box 24"/>
            <p:cNvSpPr txBox="1">
              <a:spLocks noChangeArrowheads="1"/>
            </p:cNvSpPr>
            <p:nvPr/>
          </p:nvSpPr>
          <p:spPr bwMode="auto">
            <a:xfrm>
              <a:off x="2027" y="3152"/>
              <a:ext cx="12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solidFill>
                    <a:schemeClr val="tx1"/>
                  </a:solidFill>
                  <a:latin typeface="Comic Sans MS" pitchFamily="66" charset="0"/>
                </a:rPr>
                <a:t>1   2   3   4</a:t>
              </a:r>
            </a:p>
          </p:txBody>
        </p:sp>
        <p:sp>
          <p:nvSpPr>
            <p:cNvPr id="355353" name="Text Box 25"/>
            <p:cNvSpPr txBox="1">
              <a:spLocks noChangeArrowheads="1"/>
            </p:cNvSpPr>
            <p:nvPr/>
          </p:nvSpPr>
          <p:spPr bwMode="auto">
            <a:xfrm>
              <a:off x="2037" y="3414"/>
              <a:ext cx="10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solidFill>
                    <a:schemeClr val="tx1"/>
                  </a:solidFill>
                  <a:latin typeface="Comic Sans MS" pitchFamily="66" charset="0"/>
                </a:rPr>
                <a:t>5  6   7   8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468859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15 Puzzle:</a:t>
            </a:r>
            <a:r>
              <a:rPr lang="en-US"/>
              <a:t>  2000x speedup </a:t>
            </a:r>
            <a:r>
              <a:rPr lang="en-US" i="1"/>
              <a:t>vs</a:t>
            </a:r>
            <a:r>
              <a:rPr lang="en-US"/>
              <a:t> Manhattan dist</a:t>
            </a:r>
          </a:p>
          <a:p>
            <a:pPr lvl="1"/>
            <a:r>
              <a:rPr lang="en-US"/>
              <a:t>IDA* with the two DBs shown previously solves 15 Puzzles optimally in 30 milliseconds</a:t>
            </a:r>
          </a:p>
          <a:p>
            <a:pPr lvl="1"/>
            <a:endParaRPr lang="en-US"/>
          </a:p>
          <a:p>
            <a:r>
              <a:rPr lang="en-US">
                <a:solidFill>
                  <a:srgbClr val="FF0000"/>
                </a:solidFill>
              </a:rPr>
              <a:t>24 Puzzle:</a:t>
            </a:r>
            <a:r>
              <a:rPr lang="en-US"/>
              <a:t> 12 million x speedup </a:t>
            </a:r>
            <a:r>
              <a:rPr lang="en-US" i="1"/>
              <a:t>vs</a:t>
            </a:r>
            <a:r>
              <a:rPr lang="en-US"/>
              <a:t> Manhattan </a:t>
            </a:r>
          </a:p>
          <a:p>
            <a:pPr lvl="1"/>
            <a:r>
              <a:rPr lang="en-US"/>
              <a:t>IDA* can solve random instances in 2 days.</a:t>
            </a:r>
          </a:p>
          <a:p>
            <a:pPr lvl="1"/>
            <a:r>
              <a:rPr lang="en-US"/>
              <a:t>Requires 4 DBs as shown</a:t>
            </a:r>
          </a:p>
          <a:p>
            <a:pPr lvl="2"/>
            <a:r>
              <a:rPr lang="en-US"/>
              <a:t>Each DB has 128 million entries</a:t>
            </a:r>
          </a:p>
          <a:p>
            <a:pPr lvl="1"/>
            <a:r>
              <a:rPr lang="en-US"/>
              <a:t>Without PDBs: 65,000 years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B572FA16-6658-43F1-A991-C3A298FA9A46}" type="slidenum">
              <a:rPr lang="en-US"/>
              <a:pPr/>
              <a:t>68</a:t>
            </a:fld>
            <a:endParaRPr lang="en-US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4294967295"/>
          </p:nvPr>
        </p:nvSpPr>
        <p:spPr>
          <a:xfrm>
            <a:off x="0" y="63246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5608638" y="6500813"/>
            <a:ext cx="4300537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25425" indent="-225425" algn="l" eaLnBrk="0" hangingPunct="0">
              <a:lnSpc>
                <a:spcPct val="140000"/>
              </a:lnSpc>
              <a:spcBef>
                <a:spcPct val="30000"/>
              </a:spcBef>
            </a:pPr>
            <a:r>
              <a:rPr lang="en-US" sz="1000">
                <a:solidFill>
                  <a:schemeClr val="tx1"/>
                </a:solidFill>
                <a:latin typeface="Comic Sans MS" pitchFamily="66" charset="0"/>
              </a:rPr>
              <a:t>Adapted from Richard Korf presentation</a:t>
            </a:r>
          </a:p>
        </p:txBody>
      </p:sp>
      <p:sp>
        <p:nvSpPr>
          <p:cNvPr id="357381" name="Rectangle 5"/>
          <p:cNvSpPr>
            <a:spLocks noChangeArrowheads="1"/>
          </p:cNvSpPr>
          <p:nvPr/>
        </p:nvSpPr>
        <p:spPr bwMode="auto">
          <a:xfrm>
            <a:off x="6954838" y="4772025"/>
            <a:ext cx="230187" cy="2301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7185025" y="4772025"/>
            <a:ext cx="230188" cy="2301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83" name="Rectangle 7"/>
          <p:cNvSpPr>
            <a:spLocks noChangeArrowheads="1"/>
          </p:cNvSpPr>
          <p:nvPr/>
        </p:nvSpPr>
        <p:spPr bwMode="auto">
          <a:xfrm>
            <a:off x="7415213" y="4772025"/>
            <a:ext cx="230187" cy="230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84" name="Rectangle 8"/>
          <p:cNvSpPr>
            <a:spLocks noChangeArrowheads="1"/>
          </p:cNvSpPr>
          <p:nvPr/>
        </p:nvSpPr>
        <p:spPr bwMode="auto">
          <a:xfrm>
            <a:off x="7645400" y="4772025"/>
            <a:ext cx="230188" cy="230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85" name="Rectangle 9"/>
          <p:cNvSpPr>
            <a:spLocks noChangeArrowheads="1"/>
          </p:cNvSpPr>
          <p:nvPr/>
        </p:nvSpPr>
        <p:spPr bwMode="auto">
          <a:xfrm>
            <a:off x="7875588" y="4772025"/>
            <a:ext cx="230187" cy="230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86" name="Rectangle 10"/>
          <p:cNvSpPr>
            <a:spLocks noChangeArrowheads="1"/>
          </p:cNvSpPr>
          <p:nvPr/>
        </p:nvSpPr>
        <p:spPr bwMode="auto">
          <a:xfrm>
            <a:off x="6954838" y="5002213"/>
            <a:ext cx="230187" cy="23018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87" name="Rectangle 11"/>
          <p:cNvSpPr>
            <a:spLocks noChangeArrowheads="1"/>
          </p:cNvSpPr>
          <p:nvPr/>
        </p:nvSpPr>
        <p:spPr bwMode="auto">
          <a:xfrm>
            <a:off x="7185025" y="5002213"/>
            <a:ext cx="230188" cy="23018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88" name="Rectangle 12"/>
          <p:cNvSpPr>
            <a:spLocks noChangeArrowheads="1"/>
          </p:cNvSpPr>
          <p:nvPr/>
        </p:nvSpPr>
        <p:spPr bwMode="auto">
          <a:xfrm>
            <a:off x="7415213" y="5002213"/>
            <a:ext cx="230187" cy="230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89" name="Rectangle 13"/>
          <p:cNvSpPr>
            <a:spLocks noChangeArrowheads="1"/>
          </p:cNvSpPr>
          <p:nvPr/>
        </p:nvSpPr>
        <p:spPr bwMode="auto">
          <a:xfrm>
            <a:off x="7645400" y="5002213"/>
            <a:ext cx="230188" cy="230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90" name="Rectangle 14"/>
          <p:cNvSpPr>
            <a:spLocks noChangeArrowheads="1"/>
          </p:cNvSpPr>
          <p:nvPr/>
        </p:nvSpPr>
        <p:spPr bwMode="auto">
          <a:xfrm>
            <a:off x="7875588" y="5002213"/>
            <a:ext cx="230187" cy="230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91" name="Rectangle 15"/>
          <p:cNvSpPr>
            <a:spLocks noChangeArrowheads="1"/>
          </p:cNvSpPr>
          <p:nvPr/>
        </p:nvSpPr>
        <p:spPr bwMode="auto">
          <a:xfrm>
            <a:off x="6954838" y="5232400"/>
            <a:ext cx="230187" cy="2301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92" name="Rectangle 16"/>
          <p:cNvSpPr>
            <a:spLocks noChangeArrowheads="1"/>
          </p:cNvSpPr>
          <p:nvPr/>
        </p:nvSpPr>
        <p:spPr bwMode="auto">
          <a:xfrm>
            <a:off x="7185025" y="5232400"/>
            <a:ext cx="230188" cy="2301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93" name="Rectangle 17"/>
          <p:cNvSpPr>
            <a:spLocks noChangeArrowheads="1"/>
          </p:cNvSpPr>
          <p:nvPr/>
        </p:nvSpPr>
        <p:spPr bwMode="auto">
          <a:xfrm>
            <a:off x="7415213" y="5232400"/>
            <a:ext cx="230187" cy="23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94" name="Rectangle 18"/>
          <p:cNvSpPr>
            <a:spLocks noChangeArrowheads="1"/>
          </p:cNvSpPr>
          <p:nvPr/>
        </p:nvSpPr>
        <p:spPr bwMode="auto">
          <a:xfrm>
            <a:off x="7645400" y="5232400"/>
            <a:ext cx="230188" cy="23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95" name="Rectangle 19"/>
          <p:cNvSpPr>
            <a:spLocks noChangeArrowheads="1"/>
          </p:cNvSpPr>
          <p:nvPr/>
        </p:nvSpPr>
        <p:spPr bwMode="auto">
          <a:xfrm>
            <a:off x="7875588" y="5232400"/>
            <a:ext cx="230187" cy="23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96" name="Rectangle 20"/>
          <p:cNvSpPr>
            <a:spLocks noChangeArrowheads="1"/>
          </p:cNvSpPr>
          <p:nvPr/>
        </p:nvSpPr>
        <p:spPr bwMode="auto">
          <a:xfrm>
            <a:off x="6954838" y="5462588"/>
            <a:ext cx="230187" cy="2301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97" name="Rectangle 21"/>
          <p:cNvSpPr>
            <a:spLocks noChangeArrowheads="1"/>
          </p:cNvSpPr>
          <p:nvPr/>
        </p:nvSpPr>
        <p:spPr bwMode="auto">
          <a:xfrm>
            <a:off x="7185025" y="5462588"/>
            <a:ext cx="230188" cy="2301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98" name="Rectangle 22"/>
          <p:cNvSpPr>
            <a:spLocks noChangeArrowheads="1"/>
          </p:cNvSpPr>
          <p:nvPr/>
        </p:nvSpPr>
        <p:spPr bwMode="auto">
          <a:xfrm>
            <a:off x="7415213" y="5462588"/>
            <a:ext cx="230187" cy="2301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399" name="Rectangle 23"/>
          <p:cNvSpPr>
            <a:spLocks noChangeArrowheads="1"/>
          </p:cNvSpPr>
          <p:nvPr/>
        </p:nvSpPr>
        <p:spPr bwMode="auto">
          <a:xfrm>
            <a:off x="7645400" y="5462588"/>
            <a:ext cx="230188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400" name="Rectangle 24"/>
          <p:cNvSpPr>
            <a:spLocks noChangeArrowheads="1"/>
          </p:cNvSpPr>
          <p:nvPr/>
        </p:nvSpPr>
        <p:spPr bwMode="auto">
          <a:xfrm>
            <a:off x="7875588" y="5462588"/>
            <a:ext cx="230187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401" name="Rectangle 25"/>
          <p:cNvSpPr>
            <a:spLocks noChangeArrowheads="1"/>
          </p:cNvSpPr>
          <p:nvPr/>
        </p:nvSpPr>
        <p:spPr bwMode="auto">
          <a:xfrm>
            <a:off x="6954838" y="5692775"/>
            <a:ext cx="230187" cy="2301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402" name="Rectangle 26"/>
          <p:cNvSpPr>
            <a:spLocks noChangeArrowheads="1"/>
          </p:cNvSpPr>
          <p:nvPr/>
        </p:nvSpPr>
        <p:spPr bwMode="auto">
          <a:xfrm>
            <a:off x="7185025" y="5692775"/>
            <a:ext cx="230188" cy="2301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403" name="Rectangle 27"/>
          <p:cNvSpPr>
            <a:spLocks noChangeArrowheads="1"/>
          </p:cNvSpPr>
          <p:nvPr/>
        </p:nvSpPr>
        <p:spPr bwMode="auto">
          <a:xfrm>
            <a:off x="7415213" y="5692775"/>
            <a:ext cx="230187" cy="2301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404" name="Rectangle 28"/>
          <p:cNvSpPr>
            <a:spLocks noChangeArrowheads="1"/>
          </p:cNvSpPr>
          <p:nvPr/>
        </p:nvSpPr>
        <p:spPr bwMode="auto">
          <a:xfrm>
            <a:off x="7645400" y="5692775"/>
            <a:ext cx="230188" cy="23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7405" name="Rectangle 29"/>
          <p:cNvSpPr>
            <a:spLocks noChangeArrowheads="1"/>
          </p:cNvSpPr>
          <p:nvPr/>
        </p:nvSpPr>
        <p:spPr bwMode="auto">
          <a:xfrm>
            <a:off x="7875588" y="5692775"/>
            <a:ext cx="230187" cy="230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0497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33CC"/>
                </a:solidFill>
              </a:rPr>
              <a:t>Informed (Heuristic) Search</a:t>
            </a: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54C4B314-0C3E-464D-A6BB-1A3F5AB7971B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100" name="Oval 6"/>
          <p:cNvSpPr>
            <a:spLocks noChangeArrowheads="1"/>
          </p:cNvSpPr>
          <p:nvPr/>
        </p:nvSpPr>
        <p:spPr bwMode="auto">
          <a:xfrm>
            <a:off x="4267200" y="2971800"/>
            <a:ext cx="304800" cy="304800"/>
          </a:xfrm>
          <a:prstGeom prst="ellipse">
            <a:avLst/>
          </a:prstGeom>
          <a:solidFill>
            <a:srgbClr val="07E12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Oval 7"/>
          <p:cNvSpPr>
            <a:spLocks noChangeArrowheads="1"/>
          </p:cNvSpPr>
          <p:nvPr/>
        </p:nvSpPr>
        <p:spPr bwMode="auto">
          <a:xfrm>
            <a:off x="36576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Oval 8"/>
          <p:cNvSpPr>
            <a:spLocks noChangeArrowheads="1"/>
          </p:cNvSpPr>
          <p:nvPr/>
        </p:nvSpPr>
        <p:spPr bwMode="auto">
          <a:xfrm>
            <a:off x="43434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Oval 9"/>
          <p:cNvSpPr>
            <a:spLocks noChangeArrowheads="1"/>
          </p:cNvSpPr>
          <p:nvPr/>
        </p:nvSpPr>
        <p:spPr bwMode="auto">
          <a:xfrm>
            <a:off x="50292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Oval 11"/>
          <p:cNvSpPr>
            <a:spLocks noChangeArrowheads="1"/>
          </p:cNvSpPr>
          <p:nvPr/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Oval 13"/>
          <p:cNvSpPr>
            <a:spLocks noChangeArrowheads="1"/>
          </p:cNvSpPr>
          <p:nvPr/>
        </p:nvSpPr>
        <p:spPr bwMode="auto">
          <a:xfrm>
            <a:off x="52578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Oval 14"/>
          <p:cNvSpPr>
            <a:spLocks noChangeArrowheads="1"/>
          </p:cNvSpPr>
          <p:nvPr/>
        </p:nvSpPr>
        <p:spPr bwMode="auto">
          <a:xfrm>
            <a:off x="59436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Oval 20"/>
          <p:cNvSpPr>
            <a:spLocks noChangeArrowheads="1"/>
          </p:cNvSpPr>
          <p:nvPr/>
        </p:nvSpPr>
        <p:spPr bwMode="auto">
          <a:xfrm>
            <a:off x="41910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Oval 21"/>
          <p:cNvSpPr>
            <a:spLocks noChangeArrowheads="1"/>
          </p:cNvSpPr>
          <p:nvPr/>
        </p:nvSpPr>
        <p:spPr bwMode="auto">
          <a:xfrm>
            <a:off x="47244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Oval 22"/>
          <p:cNvSpPr>
            <a:spLocks noChangeArrowheads="1"/>
          </p:cNvSpPr>
          <p:nvPr/>
        </p:nvSpPr>
        <p:spPr bwMode="auto">
          <a:xfrm>
            <a:off x="52578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Oval 23"/>
          <p:cNvSpPr>
            <a:spLocks noChangeArrowheads="1"/>
          </p:cNvSpPr>
          <p:nvPr/>
        </p:nvSpPr>
        <p:spPr bwMode="auto">
          <a:xfrm>
            <a:off x="57912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Oval 24"/>
          <p:cNvSpPr>
            <a:spLocks noChangeArrowheads="1"/>
          </p:cNvSpPr>
          <p:nvPr/>
        </p:nvSpPr>
        <p:spPr bwMode="auto">
          <a:xfrm>
            <a:off x="5486400" y="541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25"/>
          <p:cNvSpPr>
            <a:spLocks noChangeShapeType="1"/>
          </p:cNvSpPr>
          <p:nvPr/>
        </p:nvSpPr>
        <p:spPr bwMode="auto">
          <a:xfrm flipH="1">
            <a:off x="3886200" y="32766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3" name="Line 29"/>
          <p:cNvSpPr>
            <a:spLocks noChangeShapeType="1"/>
          </p:cNvSpPr>
          <p:nvPr/>
        </p:nvSpPr>
        <p:spPr bwMode="auto">
          <a:xfrm>
            <a:off x="44196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" name="Line 30"/>
          <p:cNvSpPr>
            <a:spLocks noChangeShapeType="1"/>
          </p:cNvSpPr>
          <p:nvPr/>
        </p:nvSpPr>
        <p:spPr bwMode="auto">
          <a:xfrm>
            <a:off x="4419600" y="3276600"/>
            <a:ext cx="6858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5" name="Line 31"/>
          <p:cNvSpPr>
            <a:spLocks noChangeShapeType="1"/>
          </p:cNvSpPr>
          <p:nvPr/>
        </p:nvSpPr>
        <p:spPr bwMode="auto">
          <a:xfrm flipH="1">
            <a:off x="4038600" y="3886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6" name="Line 33"/>
          <p:cNvSpPr>
            <a:spLocks noChangeShapeType="1"/>
          </p:cNvSpPr>
          <p:nvPr/>
        </p:nvSpPr>
        <p:spPr bwMode="auto">
          <a:xfrm>
            <a:off x="5181600" y="3886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7" name="Line 34"/>
          <p:cNvSpPr>
            <a:spLocks noChangeShapeType="1"/>
          </p:cNvSpPr>
          <p:nvPr/>
        </p:nvSpPr>
        <p:spPr bwMode="auto">
          <a:xfrm>
            <a:off x="5181600" y="3886200"/>
            <a:ext cx="838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8" name="Line 39"/>
          <p:cNvSpPr>
            <a:spLocks noChangeShapeType="1"/>
          </p:cNvSpPr>
          <p:nvPr/>
        </p:nvSpPr>
        <p:spPr bwMode="auto">
          <a:xfrm>
            <a:off x="41148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9" name="Line 41"/>
          <p:cNvSpPr>
            <a:spLocks noChangeShapeType="1"/>
          </p:cNvSpPr>
          <p:nvPr/>
        </p:nvSpPr>
        <p:spPr bwMode="auto">
          <a:xfrm>
            <a:off x="54102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0" name="Line 42"/>
          <p:cNvSpPr>
            <a:spLocks noChangeShapeType="1"/>
          </p:cNvSpPr>
          <p:nvPr/>
        </p:nvSpPr>
        <p:spPr bwMode="auto">
          <a:xfrm flipH="1">
            <a:off x="5943600" y="4495800"/>
            <a:ext cx="1524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1" name="Line 44"/>
          <p:cNvSpPr>
            <a:spLocks noChangeShapeType="1"/>
          </p:cNvSpPr>
          <p:nvPr/>
        </p:nvSpPr>
        <p:spPr bwMode="auto">
          <a:xfrm flipH="1">
            <a:off x="5715000" y="5105400"/>
            <a:ext cx="1524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2" name="Oval 45"/>
          <p:cNvSpPr>
            <a:spLocks noChangeArrowheads="1"/>
          </p:cNvSpPr>
          <p:nvPr/>
        </p:nvSpPr>
        <p:spPr bwMode="auto">
          <a:xfrm>
            <a:off x="5029200" y="6096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3" name="Line 46"/>
          <p:cNvSpPr>
            <a:spLocks noChangeShapeType="1"/>
          </p:cNvSpPr>
          <p:nvPr/>
        </p:nvSpPr>
        <p:spPr bwMode="auto">
          <a:xfrm flipH="1">
            <a:off x="5257800" y="5715000"/>
            <a:ext cx="3048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4" name="Text Box 47"/>
          <p:cNvSpPr txBox="1">
            <a:spLocks noChangeArrowheads="1"/>
          </p:cNvSpPr>
          <p:nvPr/>
        </p:nvSpPr>
        <p:spPr bwMode="auto">
          <a:xfrm>
            <a:off x="517525" y="3773488"/>
            <a:ext cx="25066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Idea: be </a:t>
            </a:r>
            <a:r>
              <a:rPr lang="en-US" b="1">
                <a:solidFill>
                  <a:srgbClr val="0033CC"/>
                </a:solidFill>
              </a:rPr>
              <a:t>smart</a:t>
            </a:r>
          </a:p>
          <a:p>
            <a:r>
              <a:rPr lang="en-US">
                <a:solidFill>
                  <a:srgbClr val="0033CC"/>
                </a:solidFill>
              </a:rPr>
              <a:t>about what paths</a:t>
            </a:r>
          </a:p>
          <a:p>
            <a:r>
              <a:rPr lang="en-US">
                <a:solidFill>
                  <a:srgbClr val="0033CC"/>
                </a:solidFill>
              </a:rPr>
              <a:t>to try.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0033CC"/>
                </a:solidFill>
              </a:rPr>
              <a:t>Blind Search vs. Informed Search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What’s the difference?   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How do we formally specify this?</a:t>
            </a:r>
          </a:p>
          <a:p>
            <a:pPr eaLnBrk="1" hangingPunct="1">
              <a:buFontTx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rgbClr val="CC0000"/>
                </a:solidFill>
              </a:rPr>
              <a:t>A node is selected for expansion based on an evaluation function that estimates cost to goal.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71C1CD-E7CE-4F01-9E92-9CB4C2D98B5D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Best-First Search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066800"/>
            <a:ext cx="8915400" cy="5562600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dirty="0" smtClean="0"/>
              <a:t>Use an </a:t>
            </a:r>
            <a:r>
              <a:rPr lang="en-US" dirty="0" smtClean="0">
                <a:solidFill>
                  <a:srgbClr val="FF0000"/>
                </a:solidFill>
              </a:rPr>
              <a:t>evaluation function f(n) </a:t>
            </a:r>
            <a:r>
              <a:rPr lang="en-US" dirty="0" smtClean="0"/>
              <a:t>for node n.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dirty="0" smtClean="0"/>
              <a:t>Always choose the node from fringe that has the lowest f value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Fringe = priority queue</a:t>
            </a:r>
            <a:endParaRPr lang="en-US" dirty="0" smtClean="0"/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DFF518AD-D217-41B4-9FEE-1F3A31BC541D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8197" name="Oval 4"/>
          <p:cNvSpPr>
            <a:spLocks noChangeArrowheads="1"/>
          </p:cNvSpPr>
          <p:nvPr/>
        </p:nvSpPr>
        <p:spPr bwMode="auto">
          <a:xfrm>
            <a:off x="4191000" y="3581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5"/>
          <p:cNvSpPr>
            <a:spLocks noChangeArrowheads="1"/>
          </p:cNvSpPr>
          <p:nvPr/>
        </p:nvSpPr>
        <p:spPr bwMode="auto">
          <a:xfrm>
            <a:off x="3124200" y="4953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4191000" y="4953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5257800" y="4953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184525" y="491648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267200" y="4953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318125" y="491648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419600" y="4038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3352800" y="4038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4419600" y="4038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7" name="Line 18"/>
          <p:cNvSpPr>
            <a:spLocks noChangeShapeType="1"/>
          </p:cNvSpPr>
          <p:nvPr/>
        </p:nvSpPr>
        <p:spPr bwMode="auto">
          <a:xfrm flipH="1">
            <a:off x="4800600" y="5334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8" name="Line 19"/>
          <p:cNvSpPr>
            <a:spLocks noChangeShapeType="1"/>
          </p:cNvSpPr>
          <p:nvPr/>
        </p:nvSpPr>
        <p:spPr bwMode="auto">
          <a:xfrm>
            <a:off x="5638800" y="5334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Oval 4"/>
          <p:cNvSpPr>
            <a:spLocks noChangeArrowheads="1"/>
          </p:cNvSpPr>
          <p:nvPr/>
        </p:nvSpPr>
        <p:spPr bwMode="auto">
          <a:xfrm>
            <a:off x="4419600" y="5715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4"/>
          <p:cNvSpPr>
            <a:spLocks noChangeArrowheads="1"/>
          </p:cNvSpPr>
          <p:nvPr/>
        </p:nvSpPr>
        <p:spPr bwMode="auto">
          <a:xfrm>
            <a:off x="6019800" y="5715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TextBox 22"/>
          <p:cNvSpPr txBox="1">
            <a:spLocks noChangeArrowheads="1"/>
          </p:cNvSpPr>
          <p:nvPr/>
        </p:nvSpPr>
        <p:spPr bwMode="auto">
          <a:xfrm>
            <a:off x="4495800" y="57150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8212" name="TextBox 23"/>
          <p:cNvSpPr txBox="1">
            <a:spLocks noChangeArrowheads="1"/>
          </p:cNvSpPr>
          <p:nvPr/>
        </p:nvSpPr>
        <p:spPr bwMode="auto">
          <a:xfrm>
            <a:off x="6096000" y="5715000"/>
            <a:ext cx="30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an-berkeley-nlp-v1">
  <a:themeElements>
    <a:clrScheme name="1_dan-berkeley-nlp-v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an-berkeley-nlp-v1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1_dan-berkeley-nlp-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an-berkeley-nlp-v1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n-berkeley-nlp-v1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an-berkeley-nlp-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7148</TotalTime>
  <Pages>0</Pages>
  <Words>2737</Words>
  <Characters>0</Characters>
  <Application>Microsoft Office PowerPoint</Application>
  <PresentationFormat>On-screen Show (4:3)</PresentationFormat>
  <Lines>0</Lines>
  <Paragraphs>714</Paragraphs>
  <Slides>68</Slides>
  <Notes>68</Notes>
  <HiddenSlides>13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1" baseType="lpstr">
      <vt:lpstr>1_dan-berkeley-nlp-v1</vt:lpstr>
      <vt:lpstr>dan-berkeley-nlp-v1</vt:lpstr>
      <vt:lpstr>Bitmap Image</vt:lpstr>
      <vt:lpstr>CSE 473: Artificial Intelligence Spring 2012</vt:lpstr>
      <vt:lpstr>Recap: Search Problem</vt:lpstr>
      <vt:lpstr>General Tree Search Paradigm</vt:lpstr>
      <vt:lpstr>Extra Work?</vt:lpstr>
      <vt:lpstr>General Graph Search Paradigm</vt:lpstr>
      <vt:lpstr>Some Hints</vt:lpstr>
      <vt:lpstr>Informed (Heuristic) Search</vt:lpstr>
      <vt:lpstr>Blind Search vs. Informed Search</vt:lpstr>
      <vt:lpstr>Best-First Search</vt:lpstr>
      <vt:lpstr>Uniform Cost Search</vt:lpstr>
      <vt:lpstr>Greedy Search</vt:lpstr>
      <vt:lpstr>A* search</vt:lpstr>
      <vt:lpstr>Admissible heuristics</vt:lpstr>
      <vt:lpstr>Consistent Heuristics</vt:lpstr>
      <vt:lpstr>When should A* terminate?</vt:lpstr>
      <vt:lpstr>Optimality of A*: Blocking</vt:lpstr>
      <vt:lpstr>Optimality of A*: Blocking</vt:lpstr>
      <vt:lpstr>Which Algorithm?</vt:lpstr>
      <vt:lpstr>Which Algorithm?</vt:lpstr>
      <vt:lpstr>Which Algorithm?</vt:lpstr>
      <vt:lpstr>Which Algorithm?</vt:lpstr>
      <vt:lpstr>Which Algorithm?</vt:lpstr>
      <vt:lpstr>Which Algorithm?</vt:lpstr>
      <vt:lpstr>Properties of A*</vt:lpstr>
      <vt:lpstr>UCS vs A* Contours</vt:lpstr>
      <vt:lpstr>Iterative-Deepening A*</vt:lpstr>
      <vt:lpstr>IDA* Analysis</vt:lpstr>
      <vt:lpstr>Forgetfulness</vt:lpstr>
      <vt:lpstr>SMA*</vt:lpstr>
      <vt:lpstr>Alternative Approach to  Finite Memory…</vt:lpstr>
      <vt:lpstr>Depth-First Branch &amp; Bound</vt:lpstr>
      <vt:lpstr>Beam Search</vt:lpstr>
      <vt:lpstr>Hill Climbing</vt:lpstr>
      <vt:lpstr>Randomizing Hill Climbing </vt:lpstr>
      <vt:lpstr>Simulated Annealing</vt:lpstr>
      <vt:lpstr>Heuristics</vt:lpstr>
      <vt:lpstr>Admissable Heuristics</vt:lpstr>
      <vt:lpstr>Relaxed Problems</vt:lpstr>
      <vt:lpstr>What’s being relaxed?</vt:lpstr>
      <vt:lpstr>Example: Pancake Problem</vt:lpstr>
      <vt:lpstr>Example: Pancake Problem</vt:lpstr>
      <vt:lpstr>Example: Pancake Problem</vt:lpstr>
      <vt:lpstr>Example: Heuristic Function</vt:lpstr>
      <vt:lpstr>Traveling Salesman Problem</vt:lpstr>
      <vt:lpstr>Heuristics for eight puzzle</vt:lpstr>
      <vt:lpstr>Importance of Heuristics</vt:lpstr>
      <vt:lpstr>Importance of Heuristics</vt:lpstr>
      <vt:lpstr>Combining Admissible Heuristics</vt:lpstr>
      <vt:lpstr>Performance of IDA* on 15 Puzzle</vt:lpstr>
      <vt:lpstr>Limitation of Manhattan Distance</vt:lpstr>
      <vt:lpstr>Example: Linear Conflict</vt:lpstr>
      <vt:lpstr>Slide 52</vt:lpstr>
      <vt:lpstr>Slide 53</vt:lpstr>
      <vt:lpstr>Slide 54</vt:lpstr>
      <vt:lpstr>Slide 55</vt:lpstr>
      <vt:lpstr>Slide 56</vt:lpstr>
      <vt:lpstr>Slide 57</vt:lpstr>
      <vt:lpstr>Linear Conflict Heuristic</vt:lpstr>
      <vt:lpstr>Pattern Database Heuristics</vt:lpstr>
      <vt:lpstr>Heuristics from Pattern Databases</vt:lpstr>
      <vt:lpstr>Precomputing Pattern Databases</vt:lpstr>
      <vt:lpstr>Combining Multiple Databases</vt:lpstr>
      <vt:lpstr>Additive Pattern Databases</vt:lpstr>
      <vt:lpstr>Example Additive Databases</vt:lpstr>
      <vt:lpstr>Computing the Heuristic</vt:lpstr>
      <vt:lpstr>Drawbacks of Standard Pattern DBs</vt:lpstr>
      <vt:lpstr>Disjoint Pattern DBs</vt:lpstr>
      <vt:lpstr>Performance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294-5: Statistical Natural Language Processing</dc:title>
  <dc:creator>Preferred Customer</dc:creator>
  <cp:lastModifiedBy>cse</cp:lastModifiedBy>
  <cp:revision>36</cp:revision>
  <dcterms:modified xsi:type="dcterms:W3CDTF">2012-04-02T17:58:57Z</dcterms:modified>
</cp:coreProperties>
</file>