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59"/>
  </p:notesMasterIdLst>
  <p:sldIdLst>
    <p:sldId id="256" r:id="rId4"/>
    <p:sldId id="257" r:id="rId5"/>
    <p:sldId id="308" r:id="rId6"/>
    <p:sldId id="327" r:id="rId7"/>
    <p:sldId id="328" r:id="rId8"/>
    <p:sldId id="316" r:id="rId9"/>
    <p:sldId id="317" r:id="rId10"/>
    <p:sldId id="318" r:id="rId11"/>
    <p:sldId id="320" r:id="rId12"/>
    <p:sldId id="322" r:id="rId13"/>
    <p:sldId id="323" r:id="rId14"/>
    <p:sldId id="324" r:id="rId15"/>
    <p:sldId id="325" r:id="rId16"/>
    <p:sldId id="326" r:id="rId17"/>
    <p:sldId id="279" r:id="rId18"/>
    <p:sldId id="329" r:id="rId19"/>
    <p:sldId id="281" r:id="rId20"/>
    <p:sldId id="330" r:id="rId21"/>
    <p:sldId id="303" r:id="rId22"/>
    <p:sldId id="280" r:id="rId23"/>
    <p:sldId id="282" r:id="rId24"/>
    <p:sldId id="283" r:id="rId25"/>
    <p:sldId id="304" r:id="rId26"/>
    <p:sldId id="284" r:id="rId27"/>
    <p:sldId id="285" r:id="rId28"/>
    <p:sldId id="286" r:id="rId29"/>
    <p:sldId id="307" r:id="rId30"/>
    <p:sldId id="287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06" r:id="rId53"/>
    <p:sldId id="290" r:id="rId54"/>
    <p:sldId id="291" r:id="rId55"/>
    <p:sldId id="292" r:id="rId56"/>
    <p:sldId id="293" r:id="rId57"/>
    <p:sldId id="294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9" d="100"/>
          <a:sy n="179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5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5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11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12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2756" indent="-270291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081164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13629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946095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B8B06E41-5F40-7041-8BB8-B7392633BC27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2756" indent="-270291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081164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13629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946095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48111480-432F-2741-A4DB-409C34170169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FD0B54DB-BCE4-4DBF-8D72-11C556EEE1F6}" type="slidenum">
              <a:rPr lang="en-US"/>
              <a:pPr/>
              <a:t>16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2534E616-5505-4971-807F-9421576EF347}" type="slidenum">
              <a:rPr lang="en-US"/>
              <a:pPr/>
              <a:t>18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4450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python pacman.py -l contoursMaze -p SearchAgent -a fn=ucs --frameTime -1</a:t>
            </a:r>
          </a:p>
          <a:p>
            <a:pPr marL="44450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python pacman.py -p SearchAgent -a fn=ucs -l smallMaze --frameTime -1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5128388A-586E-4A85-9057-7C256E592E16}" type="slidenum">
              <a:rPr lang="en-US"/>
              <a:pPr/>
              <a:t>29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95832133-5EDA-4E75-B729-5CF91C873B0F}" type="slidenum">
              <a:rPr lang="en-US"/>
              <a:pPr/>
              <a:t>30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03E4284-8A18-46A3-B6EC-F0CCD3270126}" type="slidenum">
              <a:rPr lang="en-US"/>
              <a:pPr/>
              <a:t>31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C112457-BB0F-F74B-8CB8-C4C1A911BED2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 hangingPunct="1"/>
            <a:r>
              <a:rPr lang="en-US"/>
              <a:t>State Space Search is basically a GRAPH SEARCH PROBLEM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STATES are whatever you like!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OPERATORS are a compact DESCRIPTION of possible STATE TRANSITIONS – the EDGES of the GRAPH</a:t>
            </a:r>
          </a:p>
          <a:p>
            <a:pPr marL="215900" indent="-215900" eaLnBrk="1" hangingPunct="1"/>
            <a:r>
              <a:rPr lang="en-US"/>
              <a:t>                 May have different COSTS or all be UNIT cost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OUTPUT may be specified either as ANY PATH (REACHABILITY), or a SHORTEST PATH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B81FB89-408A-45BA-A9CA-9627CBCE9AE7}" type="slidenum">
              <a:rPr lang="en-US"/>
              <a:pPr/>
              <a:t>32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1F3BB2DC-6EF7-4D4A-98A7-381E6D15FE7B}" type="slidenum">
              <a:rPr lang="en-US"/>
              <a:pPr/>
              <a:t>33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1B707F12-B066-46D2-8061-A1789A6A4172}" type="slidenum">
              <a:rPr lang="en-US"/>
              <a:pPr/>
              <a:t>34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81068C3-CB12-4C50-9872-CD40F69F51DD}" type="slidenum">
              <a:rPr lang="en-US"/>
              <a:pPr/>
              <a:t>35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2C29A76C-BB52-492D-A45C-901AB254211A}" type="slidenum">
              <a:rPr lang="en-US"/>
              <a:pPr/>
              <a:t>36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08C5BC2C-FC0E-41B1-9A34-83DF012EE43F}" type="slidenum">
              <a:rPr lang="en-US"/>
              <a:pPr/>
              <a:t>37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4B86BC36-E5C5-4F27-8656-550785FCACE3}" type="slidenum">
              <a:rPr lang="en-US"/>
              <a:pPr/>
              <a:t>38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5C7A89A-6ECF-47A0-B447-82E8601E2277}" type="slidenum">
              <a:rPr lang="en-US"/>
              <a:pPr/>
              <a:t>39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A5CAA21-EDFB-4CD4-8609-B166C0B9B156}" type="slidenum">
              <a:rPr lang="en-US"/>
              <a:pPr/>
              <a:t>40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92020AFC-A41C-4DE1-982C-BC701F7C31A0}" type="slidenum">
              <a:rPr lang="en-US"/>
              <a:pPr/>
              <a:t>41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86B04407-F019-47EC-B751-2A839B7B5C3F}" type="slidenum">
              <a:rPr lang="en-US"/>
              <a:pPr/>
              <a:t>4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66D65A50-D28D-4D14-A643-35BD8E284180}" type="slidenum">
              <a:rPr lang="en-US"/>
              <a:pPr/>
              <a:t>42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BFDBFE3-8F85-402E-BCE1-55F76AB229B7}" type="slidenum">
              <a:rPr lang="en-US"/>
              <a:pPr/>
              <a:t>43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A8EBD55-AABB-4B9D-8F85-C1EF5848C11E}" type="slidenum">
              <a:rPr lang="en-US"/>
              <a:pPr/>
              <a:t>44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3BFB26E-BE07-4BB2-8679-3836D0FEA548}" type="slidenum">
              <a:rPr lang="en-US"/>
              <a:pPr/>
              <a:t>45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6196B3E-9C07-4026-B55C-5772C72C7892}" type="slidenum">
              <a:rPr lang="en-US"/>
              <a:pPr/>
              <a:t>46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03E35DE-63EA-4008-9DD2-71818AAE4F10}" type="slidenum">
              <a:rPr lang="en-US"/>
              <a:pPr/>
              <a:t>47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272DA93-C50F-4879-A4A1-B2FF7FFDF77D}" type="slidenum">
              <a:rPr lang="en-US"/>
              <a:pPr/>
              <a:t>48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AF5ECF8-2559-4D85-B55B-19F4CD10C72D}" type="slidenum">
              <a:rPr lang="en-US"/>
              <a:pPr/>
              <a:t>49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D6BEFD3-4CBF-41EC-B806-0FB6ABAA86A7}" type="slidenum">
              <a:rPr lang="en-US"/>
              <a:pPr/>
              <a:t>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52DB1797-C111-9748-B4E2-9E92B42689B8}" type="slidenum">
              <a:rPr lang="en-US"/>
              <a:pPr/>
              <a:t>6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099218A2-4500-7645-86C9-56C283E8B45C}" type="slidenum">
              <a:rPr lang="en-US"/>
              <a:pPr/>
              <a:t>7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B0B4432D-2EFA-AF45-AA84-C247F7E969E2}" type="slidenum">
              <a:rPr lang="en-US"/>
              <a:pPr/>
              <a:t>8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9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10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EE5ED-17AC-4F47-B340-0823BEAB8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83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6576A-F273-E24E-842E-E510FA353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1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7EBE3-F501-5142-9841-EB7C56CCF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40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A66B0-8D4D-2241-B206-FF83EAC7F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390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CDB6C-E76C-7B4A-A934-947932216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13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3488F-01BD-694C-A6C6-C347FF2BE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73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26AFE-364F-124A-9B03-617480F11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516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60BE1-BA20-D542-BB90-1D2F17803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07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05255-6A8E-1847-AB3F-2A11066F8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47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8FC58-334E-804B-B215-DDF52C132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50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9A744-ED5B-064E-9378-7D98430AA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53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01A33-68FA-C348-94CA-BF53BB60B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900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08C77-2660-2E4B-A0D8-EE6E20708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75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ED4CF-6E46-E942-AE71-D2E571F3B2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20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E4329-8906-DC43-9E7B-377FBD048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047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230188"/>
            <a:ext cx="7191375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Daniel S. Weld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934F7C-D251-4CCA-9BE8-EF29F11A3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8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A40C3-4871-984E-A67B-356405471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15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75D9C-F0FF-0D4A-A8A1-CB42DAA15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55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895DA-3B84-1542-A943-6CDADDF44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85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F7F34-2D67-1440-B371-9EE2FB5E6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81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5FAFA-B3B0-7548-BB8B-42D015EED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59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B51CB-3E93-DC43-98CB-3E7F99BB3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195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4C5E8-6342-1449-BED1-DE3210F15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868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E1CA6-11C9-8045-9609-5F2267429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723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98F10-7F2B-7049-9C40-0BD1E7038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617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40D26-F261-5245-A1B3-CE151E124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5471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D6ABE-6D69-A044-9BB7-013BBBE94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72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49D2F-7C61-F54E-A3DA-237303AC5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843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6F0FA-2A30-1B44-8CD4-427277B15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413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4C4C9-C62D-0A47-8322-3F357A76B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73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403CF-B458-8A49-83BF-17B83180A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17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BFEDC-495E-FC4B-9799-7D2E5721B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10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6FC4F-7E6E-764B-9204-24441D449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16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75255-41E7-8340-A455-01E82FEAE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29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41D6A224-E1B1-144E-9AFE-4294F9747D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95CB38EF-417E-4642-BCB4-909077C7A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245225"/>
            <a:ext cx="2841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6A9C39F2-0FAD-4C4B-862D-C4E1184FD2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0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0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</p:spPr>
        <p:txBody>
          <a:bodyPr rIns="132080"/>
          <a:lstStyle/>
          <a:p>
            <a:pPr indent="0" eaLnBrk="1" hangingPunct="1"/>
            <a:r>
              <a:rPr lang="en-US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CSE 473: Artificial Intelligence</a:t>
            </a:r>
            <a:br>
              <a:rPr lang="en-US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</a:br>
            <a:r>
              <a:rPr lang="en-US" sz="360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Spring 2012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895600"/>
            <a:ext cx="7620000" cy="1524000"/>
          </a:xfrm>
        </p:spPr>
        <p:txBody>
          <a:bodyPr rIns="132080"/>
          <a:lstStyle/>
          <a:p>
            <a:pPr marL="39688" indent="0" algn="ctr" eaLnBrk="1" hangingPunct="1">
              <a:buFont typeface="Wingdings" charset="0"/>
              <a:buNone/>
            </a:pPr>
            <a:r>
              <a:rPr lang="en-US" sz="4800" dirty="0" smtClean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Search: Cost &amp; Heuristics</a:t>
            </a:r>
            <a:endParaRPr lang="en-US" dirty="0">
              <a:solidFill>
                <a:srgbClr val="FF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algn="ctr" eaLnBrk="1" hangingPunct="1">
              <a:buFont typeface="Wingdings" charset="0"/>
              <a:buNone/>
            </a:pPr>
            <a:endParaRPr lang="en-US" dirty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124" name="Rectangle 3"/>
          <p:cNvSpPr>
            <a:spLocks/>
          </p:cNvSpPr>
          <p:nvPr/>
        </p:nvSpPr>
        <p:spPr bwMode="auto">
          <a:xfrm>
            <a:off x="2870200" y="8407400"/>
            <a:ext cx="65659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Luke Zettlemoyer</a:t>
            </a:r>
          </a:p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Lecture adapted from Dan Klein</a:t>
            </a:r>
            <a:r>
              <a:rPr lang="ja-JP" altLang="en-US">
                <a:solidFill>
                  <a:schemeClr val="tx1"/>
                </a:solidFill>
                <a:cs typeface="Arial" charset="0"/>
              </a:rPr>
              <a:t>’</a:t>
            </a:r>
            <a:r>
              <a:rPr lang="en-US">
                <a:solidFill>
                  <a:schemeClr val="tx1"/>
                </a:solidFill>
                <a:cs typeface="Arial" charset="0"/>
              </a:rPr>
              <a:t>s slides</a:t>
            </a:r>
            <a:endParaRPr lang="en-US">
              <a:solidFill>
                <a:schemeClr val="tx1"/>
              </a:solidFill>
              <a:cs typeface="Lucida Grande" charset="0"/>
            </a:endParaRPr>
          </a:p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Lucida Grande" charset="0"/>
              </a:rPr>
              <a:t>Multiple slides from Stuart Russell, Andrew Moore </a:t>
            </a:r>
          </a:p>
        </p:txBody>
      </p:sp>
      <p:sp>
        <p:nvSpPr>
          <p:cNvPr id="5125" name="Rectangle 4"/>
          <p:cNvSpPr>
            <a:spLocks/>
          </p:cNvSpPr>
          <p:nvPr/>
        </p:nvSpPr>
        <p:spPr bwMode="auto">
          <a:xfrm>
            <a:off x="152400" y="6172200"/>
            <a:ext cx="96631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With slides from </a:t>
            </a:r>
          </a:p>
          <a:p>
            <a:r>
              <a:rPr lang="en-US" sz="250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Dan Klein, Stuart Russell,  Andrew Moore, Luke Zettlemoyer</a:t>
            </a:r>
          </a:p>
        </p:txBody>
      </p:sp>
      <p:sp>
        <p:nvSpPr>
          <p:cNvPr id="5126" name="Rectangle 5"/>
          <p:cNvSpPr>
            <a:spLocks/>
          </p:cNvSpPr>
          <p:nvPr/>
        </p:nvSpPr>
        <p:spPr bwMode="auto">
          <a:xfrm>
            <a:off x="-1371600" y="4114800"/>
            <a:ext cx="1179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Dan Weld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10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/>
              <a:t>DFS with limit; incrementally grow limit</a:t>
            </a:r>
          </a:p>
          <a:p>
            <a:pPr marL="342900" indent="-342900"/>
            <a:r>
              <a:rPr lang="en-US" sz="3200"/>
              <a:t>Evaluation</a:t>
            </a:r>
          </a:p>
          <a:p>
            <a:pPr marL="742950" lvl="1" indent="-285750"/>
            <a:r>
              <a:rPr lang="en-US" sz="3200"/>
              <a:t>Complete?</a:t>
            </a:r>
          </a:p>
          <a:p>
            <a:pPr marL="1143000" lvl="2"/>
            <a:endParaRPr lang="en-US" sz="2400"/>
          </a:p>
          <a:p>
            <a:pPr marL="742950" lvl="1" indent="-285750"/>
            <a:r>
              <a:rPr lang="en-US" sz="3200"/>
              <a:t>Time Complexity?</a:t>
            </a:r>
          </a:p>
          <a:p>
            <a:pPr marL="742950" lvl="1" indent="-285750"/>
            <a:endParaRPr lang="en-US" sz="3200"/>
          </a:p>
          <a:p>
            <a:pPr marL="742950" lvl="1" indent="-285750"/>
            <a:r>
              <a:rPr lang="en-US" sz="3200"/>
              <a:t>Space Complexity?</a:t>
            </a:r>
          </a:p>
          <a:p>
            <a:pPr marL="742950" lvl="1" indent="-285750"/>
            <a:endParaRPr lang="en-US" sz="3200"/>
          </a:p>
          <a:p>
            <a:pPr marL="742950" lvl="1" indent="-285750"/>
            <a:endParaRPr lang="en-US" sz="320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782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a    b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410200" y="4114800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c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010400" y="41910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d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40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11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 dirty="0"/>
              <a:t>DFS with limit; incrementally grow limit</a:t>
            </a:r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r>
              <a:rPr lang="en-US" sz="3200" dirty="0"/>
              <a:t>Complete?</a:t>
            </a:r>
          </a:p>
          <a:p>
            <a:pPr marL="1143000" lvl="2"/>
            <a:endParaRPr lang="en-US" sz="2400" dirty="0"/>
          </a:p>
          <a:p>
            <a:pPr marL="742950" lvl="1" indent="-285750"/>
            <a:r>
              <a:rPr lang="en-US" sz="3200" dirty="0"/>
              <a:t>Time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r>
              <a:rPr lang="en-US" sz="3200" dirty="0"/>
              <a:t>Space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endParaRPr lang="en-US" sz="3200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115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a    b   e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410200" y="4114800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c   f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010400" y="4191000"/>
            <a:ext cx="654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d   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charset="0"/>
              </a:rPr>
              <a:t>i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4724400" y="5177135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g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" name="Text Box 58"/>
          <p:cNvSpPr txBox="1">
            <a:spLocks noChangeArrowheads="1"/>
          </p:cNvSpPr>
          <p:nvPr/>
        </p:nvSpPr>
        <p:spPr bwMode="auto">
          <a:xfrm>
            <a:off x="5833646" y="51816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h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8348246" y="5105400"/>
            <a:ext cx="270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l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7543800" y="51054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charset="0"/>
              </a:rPr>
              <a:t>k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6816424" y="5181600"/>
            <a:ext cx="295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j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13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12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 dirty="0"/>
              <a:t>DFS with limit; incrementally grow limit</a:t>
            </a:r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r>
              <a:rPr lang="en-US" sz="3200" dirty="0"/>
              <a:t>Complete?</a:t>
            </a:r>
          </a:p>
          <a:p>
            <a:pPr marL="1143000" lvl="2"/>
            <a:endParaRPr lang="en-US" sz="2400" dirty="0"/>
          </a:p>
          <a:p>
            <a:pPr marL="742950" lvl="1" indent="-285750"/>
            <a:r>
              <a:rPr lang="en-US" sz="3200" dirty="0"/>
              <a:t>Time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r>
              <a:rPr lang="en-US" sz="3200" dirty="0"/>
              <a:t>Space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endParaRPr lang="en-US" sz="3200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115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a    b   e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410200" y="4114800"/>
            <a:ext cx="321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c   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010400" y="4191000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</a:rPr>
              <a:t>d   </a:t>
            </a:r>
            <a:endParaRPr lang="en-US" sz="2400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219200" y="3352800"/>
            <a:ext cx="698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Yes </a:t>
            </a:r>
            <a:endParaRPr lang="en-US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193800" y="4424363"/>
            <a:ext cx="958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baseline="30000" dirty="0" err="1" smtClean="0">
                <a:solidFill>
                  <a:srgbClr val="660066"/>
                </a:solidFill>
                <a:latin typeface="Comic Sans MS" charset="0"/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143000" y="5656263"/>
            <a:ext cx="952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baseline="30000" dirty="0" err="1" smtClean="0">
                <a:solidFill>
                  <a:srgbClr val="660066"/>
                </a:solidFill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8432800" y="3821668"/>
            <a:ext cx="320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d</a:t>
            </a:r>
            <a:endParaRPr lang="en-US" dirty="0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8509000" y="33528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8509000" y="45720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8813800" y="3352800"/>
            <a:ext cx="25400" cy="12192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244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>
          <a:xfrm>
            <a:off x="8153400" y="6367463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E5A7FF63-E029-E84D-8C20-33DA03830B94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13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Cost of Iterative Deepening</a:t>
            </a:r>
          </a:p>
        </p:txBody>
      </p:sp>
      <p:graphicFrame>
        <p:nvGraphicFramePr>
          <p:cNvPr id="159776" name="Group 32"/>
          <p:cNvGraphicFramePr>
            <a:graphicFrameLocks noGrp="1"/>
          </p:cNvGraphicFramePr>
          <p:nvPr/>
        </p:nvGraphicFramePr>
        <p:xfrm>
          <a:off x="1524000" y="1397000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+mn-lt"/>
                        </a:rPr>
                        <a:t>ratio ID to DFS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777" name="Line 33"/>
          <p:cNvSpPr>
            <a:spLocks noChangeShapeType="1"/>
          </p:cNvSpPr>
          <p:nvPr/>
        </p:nvSpPr>
        <p:spPr bwMode="auto">
          <a:xfrm>
            <a:off x="1524000" y="198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942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"/>
          <p:cNvSpPr>
            <a:spLocks noChangeArrowheads="1"/>
          </p:cNvSpPr>
          <p:nvPr/>
        </p:nvSpPr>
        <p:spPr bwMode="auto">
          <a:xfrm>
            <a:off x="6042025" y="1143000"/>
            <a:ext cx="1120775" cy="426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2765425" y="1143000"/>
            <a:ext cx="1120775" cy="426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>
          <a:xfrm>
            <a:off x="8610600" y="64770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2008CC4-C5B2-724E-88A0-1EAC184F5F5C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14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5421313" y="5559425"/>
            <a:ext cx="4264025" cy="931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# of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duplicates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7475" y="0"/>
            <a:ext cx="2695575" cy="639763"/>
          </a:xfrm>
        </p:spPr>
        <p:txBody>
          <a:bodyPr/>
          <a:lstStyle/>
          <a:p>
            <a:pPr algn="l">
              <a:defRPr/>
            </a:pPr>
            <a:r>
              <a:rPr lang="en-US">
                <a:latin typeface="+mn-lt"/>
              </a:rPr>
              <a:t>Speed</a:t>
            </a:r>
          </a:p>
        </p:txBody>
      </p:sp>
      <p:sp>
        <p:nvSpPr>
          <p:cNvPr id="409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100" y="1579563"/>
            <a:ext cx="3035300" cy="4114800"/>
          </a:xfrm>
        </p:spPr>
        <p:txBody>
          <a:bodyPr/>
          <a:lstStyle/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8 Puzzle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2x2x2 Rubik</a:t>
            </a:r>
            <a:r>
              <a:rPr lang="ja-JP" altLang="en-US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15 Puzzle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3x3x3 Rubik</a:t>
            </a:r>
            <a:r>
              <a:rPr lang="ja-JP" altLang="en-US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24 Puzzle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035300" y="1069975"/>
            <a:ext cx="30353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>
              <a:latin typeface="+mn-lt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070600" y="1069975"/>
            <a:ext cx="30353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>
              <a:latin typeface="+mn-lt"/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6108700" y="1816100"/>
            <a:ext cx="3305175" cy="304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 .01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 .2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17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20k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574k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37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2728913" y="811213"/>
            <a:ext cx="3035300" cy="1074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     BFS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Nodes   Time</a:t>
            </a: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5878513" y="811213"/>
            <a:ext cx="3035300" cy="1074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 Iter. Deep.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Nodes  Time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2036763" y="0"/>
            <a:ext cx="7843837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>
                <a:solidFill>
                  <a:srgbClr val="CC00FF"/>
                </a:solidFill>
                <a:latin typeface="+mn-lt"/>
              </a:rPr>
              <a:t>Assuming 10M nodes/sec &amp; sufficient memory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2843213" y="1816100"/>
            <a:ext cx="3132137" cy="3240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.01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.2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6 days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19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68k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25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12B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5892800" y="6500813"/>
            <a:ext cx="3736975" cy="484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Slide adapted from Richard </a:t>
            </a:r>
            <a:r>
              <a:rPr lang="en-US" sz="900" dirty="0" err="1">
                <a:solidFill>
                  <a:schemeClr val="tx1"/>
                </a:solidFill>
                <a:latin typeface="+mn-lt"/>
              </a:rPr>
              <a:t>Korf</a:t>
            </a:r>
            <a:r>
              <a:rPr lang="en-US" sz="900" dirty="0">
                <a:solidFill>
                  <a:schemeClr val="tx1"/>
                </a:solidFill>
                <a:latin typeface="+mn-lt"/>
              </a:rPr>
              <a:t> presentation</a:t>
            </a: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-77788" y="5232400"/>
            <a:ext cx="5686426" cy="150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Why the difference?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   Rubik has higher branch factor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   15 puzzle has greater depth</a:t>
            </a: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5416550" y="4119563"/>
            <a:ext cx="846138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>
                <a:solidFill>
                  <a:srgbClr val="FF0000"/>
                </a:solidFill>
                <a:latin typeface="+mn-lt"/>
              </a:rPr>
              <a:t>8x</a:t>
            </a: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5340350" y="3429000"/>
            <a:ext cx="1074738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>
                <a:solidFill>
                  <a:srgbClr val="FF0000"/>
                </a:solidFill>
                <a:latin typeface="+mn-lt"/>
              </a:rPr>
              <a:t>1Mx</a:t>
            </a:r>
          </a:p>
        </p:txBody>
      </p:sp>
    </p:spTree>
    <p:extLst>
      <p:ext uri="{BB962C8B-B14F-4D97-AF65-F5344CB8AC3E}">
        <p14:creationId xmlns:p14="http://schemas.microsoft.com/office/powerpoint/2010/main" val="346056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3" grpId="0"/>
      <p:bldP spid="234505" grpId="0"/>
      <p:bldP spid="234509" grpId="0"/>
      <p:bldP spid="234511" grpId="0"/>
      <p:bldP spid="2345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Costs on Actions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229600" cy="1273175"/>
          </a:xfrm>
        </p:spPr>
        <p:txBody>
          <a:bodyPr rIns="132080"/>
          <a:lstStyle/>
          <a:p>
            <a:pPr marL="39688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What does BFS do?</a:t>
            </a: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1149350" y="3773488"/>
            <a:ext cx="695325" cy="661987"/>
            <a:chOff x="0" y="0"/>
            <a:chExt cx="437" cy="417"/>
          </a:xfrm>
        </p:grpSpPr>
        <p:sp>
          <p:nvSpPr>
            <p:cNvPr id="38984" name="AutoShape 4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5" name="Rectangle 5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38918" name="Group 9"/>
          <p:cNvGrpSpPr>
            <a:grpSpLocks/>
          </p:cNvGrpSpPr>
          <p:nvPr/>
        </p:nvGrpSpPr>
        <p:grpSpPr bwMode="auto">
          <a:xfrm>
            <a:off x="7186613" y="1520825"/>
            <a:ext cx="693737" cy="663575"/>
            <a:chOff x="0" y="0"/>
            <a:chExt cx="436" cy="417"/>
          </a:xfrm>
        </p:grpSpPr>
        <p:sp>
          <p:nvSpPr>
            <p:cNvPr id="38982" name="AutoShape 7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3" name="Rectangle 8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38919" name="Group 12"/>
          <p:cNvGrpSpPr>
            <a:grpSpLocks/>
          </p:cNvGrpSpPr>
          <p:nvPr/>
        </p:nvGrpSpPr>
        <p:grpSpPr bwMode="auto">
          <a:xfrm>
            <a:off x="3089275" y="3176588"/>
            <a:ext cx="663575" cy="661987"/>
            <a:chOff x="0" y="0"/>
            <a:chExt cx="417" cy="417"/>
          </a:xfrm>
        </p:grpSpPr>
        <p:sp>
          <p:nvSpPr>
            <p:cNvPr id="38980" name="AutoShape 1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1" name="Rectangle 11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38920" name="Group 15"/>
          <p:cNvGrpSpPr>
            <a:grpSpLocks/>
          </p:cNvGrpSpPr>
          <p:nvPr/>
        </p:nvGrpSpPr>
        <p:grpSpPr bwMode="auto">
          <a:xfrm>
            <a:off x="1697038" y="2184400"/>
            <a:ext cx="663575" cy="661988"/>
            <a:chOff x="0" y="0"/>
            <a:chExt cx="417" cy="417"/>
          </a:xfrm>
        </p:grpSpPr>
        <p:sp>
          <p:nvSpPr>
            <p:cNvPr id="38978" name="AutoShape 1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79" name="Rectangle 14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38921" name="Group 18"/>
          <p:cNvGrpSpPr>
            <a:grpSpLocks/>
          </p:cNvGrpSpPr>
          <p:nvPr/>
        </p:nvGrpSpPr>
        <p:grpSpPr bwMode="auto">
          <a:xfrm>
            <a:off x="2360613" y="4500563"/>
            <a:ext cx="661987" cy="661987"/>
            <a:chOff x="0" y="0"/>
            <a:chExt cx="417" cy="417"/>
          </a:xfrm>
        </p:grpSpPr>
        <p:sp>
          <p:nvSpPr>
            <p:cNvPr id="38976" name="AutoShape 1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77" name="Rectangle 17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38922" name="Group 21"/>
          <p:cNvGrpSpPr>
            <a:grpSpLocks/>
          </p:cNvGrpSpPr>
          <p:nvPr/>
        </p:nvGrpSpPr>
        <p:grpSpPr bwMode="auto">
          <a:xfrm>
            <a:off x="3951288" y="4699000"/>
            <a:ext cx="663575" cy="661988"/>
            <a:chOff x="0" y="0"/>
            <a:chExt cx="417" cy="417"/>
          </a:xfrm>
        </p:grpSpPr>
        <p:sp>
          <p:nvSpPr>
            <p:cNvPr id="38974" name="AutoShape 1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75" name="Rectangle 20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38923" name="Group 24"/>
          <p:cNvGrpSpPr>
            <a:grpSpLocks/>
          </p:cNvGrpSpPr>
          <p:nvPr/>
        </p:nvGrpSpPr>
        <p:grpSpPr bwMode="auto">
          <a:xfrm>
            <a:off x="4681538" y="2117725"/>
            <a:ext cx="663575" cy="661988"/>
            <a:chOff x="0" y="0"/>
            <a:chExt cx="417" cy="417"/>
          </a:xfrm>
        </p:grpSpPr>
        <p:sp>
          <p:nvSpPr>
            <p:cNvPr id="38972" name="AutoShape 2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73" name="Rectangle 23"/>
            <p:cNvSpPr>
              <a:spLocks/>
            </p:cNvSpPr>
            <p:nvPr/>
          </p:nvSpPr>
          <p:spPr bwMode="auto">
            <a:xfrm>
              <a:off x="132" y="104"/>
              <a:ext cx="15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38924" name="Group 27"/>
          <p:cNvGrpSpPr>
            <a:grpSpLocks/>
          </p:cNvGrpSpPr>
          <p:nvPr/>
        </p:nvGrpSpPr>
        <p:grpSpPr bwMode="auto">
          <a:xfrm>
            <a:off x="5610225" y="2911475"/>
            <a:ext cx="663575" cy="661988"/>
            <a:chOff x="0" y="0"/>
            <a:chExt cx="417" cy="417"/>
          </a:xfrm>
        </p:grpSpPr>
        <p:sp>
          <p:nvSpPr>
            <p:cNvPr id="38970" name="AutoShape 2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71" name="Rectangle 26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38925" name="Group 30"/>
          <p:cNvGrpSpPr>
            <a:grpSpLocks/>
          </p:cNvGrpSpPr>
          <p:nvPr/>
        </p:nvGrpSpPr>
        <p:grpSpPr bwMode="auto">
          <a:xfrm>
            <a:off x="5080000" y="3838575"/>
            <a:ext cx="661988" cy="661988"/>
            <a:chOff x="0" y="0"/>
            <a:chExt cx="417" cy="417"/>
          </a:xfrm>
        </p:grpSpPr>
        <p:sp>
          <p:nvSpPr>
            <p:cNvPr id="38968" name="AutoShape 2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69" name="Rectangle 29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38926" name="Group 33"/>
          <p:cNvGrpSpPr>
            <a:grpSpLocks/>
          </p:cNvGrpSpPr>
          <p:nvPr/>
        </p:nvGrpSpPr>
        <p:grpSpPr bwMode="auto">
          <a:xfrm>
            <a:off x="2890838" y="1587500"/>
            <a:ext cx="663575" cy="661988"/>
            <a:chOff x="0" y="0"/>
            <a:chExt cx="417" cy="417"/>
          </a:xfrm>
        </p:grpSpPr>
        <p:sp>
          <p:nvSpPr>
            <p:cNvPr id="38966" name="AutoShape 3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67" name="Rectangle 32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38927" name="Group 36"/>
          <p:cNvGrpSpPr>
            <a:grpSpLocks/>
          </p:cNvGrpSpPr>
          <p:nvPr/>
        </p:nvGrpSpPr>
        <p:grpSpPr bwMode="auto">
          <a:xfrm>
            <a:off x="7002463" y="3309938"/>
            <a:ext cx="663575" cy="661987"/>
            <a:chOff x="0" y="0"/>
            <a:chExt cx="417" cy="417"/>
          </a:xfrm>
        </p:grpSpPr>
        <p:sp>
          <p:nvSpPr>
            <p:cNvPr id="38964" name="AutoShape 3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65" name="Rectangle 35"/>
            <p:cNvSpPr>
              <a:spLocks/>
            </p:cNvSpPr>
            <p:nvPr/>
          </p:nvSpPr>
          <p:spPr bwMode="auto">
            <a:xfrm>
              <a:off x="148" y="104"/>
              <a:ext cx="12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38928" name="Group 39"/>
          <p:cNvGrpSpPr>
            <a:grpSpLocks/>
          </p:cNvGrpSpPr>
          <p:nvPr/>
        </p:nvGrpSpPr>
        <p:grpSpPr bwMode="auto">
          <a:xfrm>
            <a:off x="6737350" y="4500563"/>
            <a:ext cx="663575" cy="661987"/>
            <a:chOff x="0" y="0"/>
            <a:chExt cx="417" cy="417"/>
          </a:xfrm>
        </p:grpSpPr>
        <p:sp>
          <p:nvSpPr>
            <p:cNvPr id="38962" name="AutoShape 3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63" name="Rectangle 38"/>
            <p:cNvSpPr>
              <a:spLocks/>
            </p:cNvSpPr>
            <p:nvPr/>
          </p:nvSpPr>
          <p:spPr bwMode="auto">
            <a:xfrm>
              <a:off x="144" y="104"/>
              <a:ext cx="12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38929" name="Line 40"/>
          <p:cNvSpPr>
            <a:spLocks noChangeShapeType="1"/>
          </p:cNvSpPr>
          <p:nvPr/>
        </p:nvSpPr>
        <p:spPr bwMode="auto">
          <a:xfrm>
            <a:off x="1731963" y="43386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0" name="Line 41"/>
          <p:cNvSpPr>
            <a:spLocks noChangeShapeType="1"/>
          </p:cNvSpPr>
          <p:nvPr/>
        </p:nvSpPr>
        <p:spPr bwMode="auto">
          <a:xfrm rot="10800000" flipH="1">
            <a:off x="2925763" y="50307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1" name="Line 42"/>
          <p:cNvSpPr>
            <a:spLocks noChangeShapeType="1"/>
          </p:cNvSpPr>
          <p:nvPr/>
        </p:nvSpPr>
        <p:spPr bwMode="auto">
          <a:xfrm flipH="1">
            <a:off x="4518025" y="44037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2" name="Line 43"/>
          <p:cNvSpPr>
            <a:spLocks noChangeShapeType="1"/>
          </p:cNvSpPr>
          <p:nvPr/>
        </p:nvSpPr>
        <p:spPr bwMode="auto">
          <a:xfrm flipH="1">
            <a:off x="3022600" y="41703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3" name="Line 44"/>
          <p:cNvSpPr>
            <a:spLocks noChangeShapeType="1"/>
          </p:cNvSpPr>
          <p:nvPr/>
        </p:nvSpPr>
        <p:spPr bwMode="auto">
          <a:xfrm flipH="1">
            <a:off x="5646738" y="35734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176963" y="34782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5" name="Line 46"/>
          <p:cNvSpPr>
            <a:spLocks noChangeShapeType="1"/>
          </p:cNvSpPr>
          <p:nvPr/>
        </p:nvSpPr>
        <p:spPr bwMode="auto">
          <a:xfrm rot="10800000" flipH="1">
            <a:off x="7069138" y="39719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rot="10800000" flipH="1">
            <a:off x="7334250" y="21844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rot="10800000" flipH="1">
            <a:off x="1731963" y="35083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8" name="Line 49"/>
          <p:cNvSpPr>
            <a:spLocks noChangeShapeType="1"/>
          </p:cNvSpPr>
          <p:nvPr/>
        </p:nvSpPr>
        <p:spPr bwMode="auto">
          <a:xfrm rot="10800000">
            <a:off x="2263775" y="27495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9" name="Line 50"/>
          <p:cNvSpPr>
            <a:spLocks noChangeShapeType="1"/>
          </p:cNvSpPr>
          <p:nvPr/>
        </p:nvSpPr>
        <p:spPr bwMode="auto">
          <a:xfrm rot="10800000" flipH="1">
            <a:off x="2293938" y="19192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0" name="Line 51"/>
          <p:cNvSpPr>
            <a:spLocks noChangeShapeType="1"/>
          </p:cNvSpPr>
          <p:nvPr/>
        </p:nvSpPr>
        <p:spPr bwMode="auto">
          <a:xfrm rot="10800000">
            <a:off x="3554413" y="19192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1" name="Line 52"/>
          <p:cNvSpPr>
            <a:spLocks noChangeShapeType="1"/>
          </p:cNvSpPr>
          <p:nvPr/>
        </p:nvSpPr>
        <p:spPr bwMode="auto">
          <a:xfrm rot="10800000" flipH="1">
            <a:off x="3656013" y="26828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2" name="Line 53"/>
          <p:cNvSpPr>
            <a:spLocks noChangeShapeType="1"/>
          </p:cNvSpPr>
          <p:nvPr/>
        </p:nvSpPr>
        <p:spPr bwMode="auto">
          <a:xfrm rot="10800000" flipH="1">
            <a:off x="3752850" y="32432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Freeform 54"/>
          <p:cNvSpPr>
            <a:spLocks/>
          </p:cNvSpPr>
          <p:nvPr/>
        </p:nvSpPr>
        <p:spPr bwMode="auto">
          <a:xfrm rot="5400000" flipH="1">
            <a:off x="5742781" y="20486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957263 w 21600"/>
              <a:gd name="T3" fmla="*/ 17557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Freeform 55"/>
          <p:cNvSpPr>
            <a:spLocks/>
          </p:cNvSpPr>
          <p:nvPr/>
        </p:nvSpPr>
        <p:spPr bwMode="auto">
          <a:xfrm rot="10800000" flipH="1">
            <a:off x="1828800" y="34782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3878263 w 21600"/>
              <a:gd name="T3" fmla="*/ 6254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5" name="Rectangle 56"/>
          <p:cNvSpPr>
            <a:spLocks/>
          </p:cNvSpPr>
          <p:nvPr/>
        </p:nvSpPr>
        <p:spPr bwMode="auto">
          <a:xfrm>
            <a:off x="2244725" y="18415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8946" name="Rectangle 57"/>
          <p:cNvSpPr>
            <a:spLocks/>
          </p:cNvSpPr>
          <p:nvPr/>
        </p:nvSpPr>
        <p:spPr bwMode="auto">
          <a:xfrm>
            <a:off x="4014788" y="360203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38947" name="Rectangle 58"/>
          <p:cNvSpPr>
            <a:spLocks/>
          </p:cNvSpPr>
          <p:nvPr/>
        </p:nvSpPr>
        <p:spPr bwMode="auto">
          <a:xfrm>
            <a:off x="6402388" y="3681413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8948" name="Rectangle 59"/>
          <p:cNvSpPr>
            <a:spLocks/>
          </p:cNvSpPr>
          <p:nvPr/>
        </p:nvSpPr>
        <p:spPr bwMode="auto">
          <a:xfrm>
            <a:off x="3862388" y="27209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8949" name="Rectangle 60"/>
          <p:cNvSpPr>
            <a:spLocks/>
          </p:cNvSpPr>
          <p:nvPr/>
        </p:nvSpPr>
        <p:spPr bwMode="auto">
          <a:xfrm>
            <a:off x="2706688" y="27209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8950" name="Rectangle 61"/>
          <p:cNvSpPr>
            <a:spLocks/>
          </p:cNvSpPr>
          <p:nvPr/>
        </p:nvSpPr>
        <p:spPr bwMode="auto">
          <a:xfrm>
            <a:off x="5786438" y="3602038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8951" name="Rectangle 62"/>
          <p:cNvSpPr>
            <a:spLocks/>
          </p:cNvSpPr>
          <p:nvPr/>
        </p:nvSpPr>
        <p:spPr bwMode="auto">
          <a:xfrm>
            <a:off x="4092575" y="19208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8952" name="Rectangle 63"/>
          <p:cNvSpPr>
            <a:spLocks/>
          </p:cNvSpPr>
          <p:nvPr/>
        </p:nvSpPr>
        <p:spPr bwMode="auto">
          <a:xfrm>
            <a:off x="2090738" y="3362325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38953" name="Rectangle 64"/>
          <p:cNvSpPr>
            <a:spLocks/>
          </p:cNvSpPr>
          <p:nvPr/>
        </p:nvSpPr>
        <p:spPr bwMode="auto">
          <a:xfrm>
            <a:off x="7172325" y="41624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8954" name="Rectangle 65"/>
          <p:cNvSpPr>
            <a:spLocks/>
          </p:cNvSpPr>
          <p:nvPr/>
        </p:nvSpPr>
        <p:spPr bwMode="auto">
          <a:xfrm>
            <a:off x="4784725" y="4562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8955" name="Rectangle 66"/>
          <p:cNvSpPr>
            <a:spLocks/>
          </p:cNvSpPr>
          <p:nvPr/>
        </p:nvSpPr>
        <p:spPr bwMode="auto">
          <a:xfrm>
            <a:off x="3706813" y="41624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8956" name="Rectangle 67"/>
          <p:cNvSpPr>
            <a:spLocks/>
          </p:cNvSpPr>
          <p:nvPr/>
        </p:nvSpPr>
        <p:spPr bwMode="auto">
          <a:xfrm>
            <a:off x="3476625" y="4721225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38957" name="Rectangle 68"/>
          <p:cNvSpPr>
            <a:spLocks/>
          </p:cNvSpPr>
          <p:nvPr/>
        </p:nvSpPr>
        <p:spPr bwMode="auto">
          <a:xfrm>
            <a:off x="1936750" y="42418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8958" name="Rectangle 69"/>
          <p:cNvSpPr>
            <a:spLocks/>
          </p:cNvSpPr>
          <p:nvPr/>
        </p:nvSpPr>
        <p:spPr bwMode="auto">
          <a:xfrm>
            <a:off x="6478588" y="240188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38959" name="Rectangle 70"/>
          <p:cNvSpPr>
            <a:spLocks/>
          </p:cNvSpPr>
          <p:nvPr/>
        </p:nvSpPr>
        <p:spPr bwMode="auto">
          <a:xfrm>
            <a:off x="7480300" y="25622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8960" name="Line 71"/>
          <p:cNvSpPr>
            <a:spLocks noChangeShapeType="1"/>
          </p:cNvSpPr>
          <p:nvPr/>
        </p:nvSpPr>
        <p:spPr bwMode="auto">
          <a:xfrm rot="10800000" flipH="1">
            <a:off x="4614863" y="48339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61" name="Rectangle 72"/>
          <p:cNvSpPr>
            <a:spLocks/>
          </p:cNvSpPr>
          <p:nvPr/>
        </p:nvSpPr>
        <p:spPr bwMode="auto">
          <a:xfrm>
            <a:off x="4632325" y="3041650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533400" y="6019800"/>
            <a:ext cx="82296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39688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… finds the shortest path in terms of number of transitions.  </a:t>
            </a:r>
          </a:p>
          <a:p>
            <a:pPr marL="39688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It does </a:t>
            </a:r>
            <a:r>
              <a:rPr lang="en-US" sz="2000" b="1" i="1" dirty="0" smtClean="0">
                <a:latin typeface="Arial" charset="0"/>
                <a:ea typeface="ヒラギノ角ゴ ProN W3" charset="0"/>
                <a:cs typeface="ヒラギノ角ゴ ProN W3" charset="0"/>
              </a:rPr>
              <a:t>not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find the least-cost path.</a:t>
            </a:r>
            <a:endParaRPr lang="en-US" sz="20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46FD5B4-B468-41E8-A8BE-3537FA69AA15}" type="slidenum">
              <a:rPr lang="en-US"/>
              <a:pPr/>
              <a:t>16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Best</a:t>
            </a:r>
            <a:r>
              <a:rPr lang="en-US" dirty="0" smtClean="0"/>
              <a:t>-First </a:t>
            </a:r>
            <a:r>
              <a:rPr lang="en-US" dirty="0"/>
              <a:t>Search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9650"/>
            <a:ext cx="9144000" cy="1612900"/>
          </a:xfrm>
        </p:spPr>
        <p:txBody>
          <a:bodyPr/>
          <a:lstStyle/>
          <a:p>
            <a:pPr marL="342900" indent="-342900"/>
            <a:r>
              <a:rPr lang="en-US" dirty="0"/>
              <a:t>Generalization of </a:t>
            </a:r>
            <a:r>
              <a:rPr lang="en-US" dirty="0" smtClean="0"/>
              <a:t>breadth-first </a:t>
            </a:r>
            <a:r>
              <a:rPr lang="en-US" dirty="0"/>
              <a:t>search</a:t>
            </a:r>
          </a:p>
          <a:p>
            <a:pPr marL="342900" indent="-342900"/>
            <a:r>
              <a:rPr lang="en-US" b="1" i="1" dirty="0"/>
              <a:t>Priority</a:t>
            </a:r>
            <a:r>
              <a:rPr lang="en-US" dirty="0"/>
              <a:t> queue of nodes to be explored</a:t>
            </a:r>
          </a:p>
          <a:p>
            <a:pPr marL="342900" indent="-342900"/>
            <a:r>
              <a:rPr lang="en-US" dirty="0" smtClean="0"/>
              <a:t>Cost</a:t>
            </a:r>
            <a:r>
              <a:rPr lang="en-US" dirty="0" smtClean="0"/>
              <a:t> </a:t>
            </a:r>
            <a:r>
              <a:rPr lang="en-US" dirty="0"/>
              <a:t>function f(n) applied to each node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500063" y="3044825"/>
            <a:ext cx="8186737" cy="2879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Add initial state to priority queue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While queue not empty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		Node = head(queue)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  	If goal?(node) then return node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	   	Add children of node to queue</a:t>
            </a:r>
          </a:p>
        </p:txBody>
      </p:sp>
    </p:spTree>
    <p:extLst>
      <p:ext uri="{BB962C8B-B14F-4D97-AF65-F5344CB8AC3E}">
        <p14:creationId xmlns:p14="http://schemas.microsoft.com/office/powerpoint/2010/main" val="191955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987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28600"/>
            <a:ext cx="10445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>
          <a:xfrm>
            <a:off x="1635125" y="0"/>
            <a:ext cx="7086600" cy="1317625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Priority Queue Refresher</a:t>
            </a:r>
          </a:p>
        </p:txBody>
      </p:sp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592138" y="2770188"/>
          <a:ext cx="7772400" cy="1216025"/>
        </p:xfrm>
        <a:graphic>
          <a:graphicData uri="http://schemas.openxmlformats.org/drawingml/2006/table">
            <a:tbl>
              <a:tblPr/>
              <a:tblGrid>
                <a:gridCol w="2568575"/>
                <a:gridCol w="5203825"/>
              </a:tblGrid>
              <a:tr h="4651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pq.push(key, value)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inserts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(key, value)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 into the queue.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7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pq.pop()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returns the key with the lowest value, and removes it from the queue.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0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57200" y="4075113"/>
            <a:ext cx="8229600" cy="2782887"/>
          </a:xfrm>
        </p:spPr>
        <p:txBody>
          <a:bodyPr rIns="132080"/>
          <a:lstStyle/>
          <a:p>
            <a:pPr eaLnBrk="1" hangingPunct="1">
              <a:lnSpc>
                <a:spcPct val="150000"/>
              </a:lnSpc>
            </a:pP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You can decrease a key</a:t>
            </a:r>
            <a:r>
              <a:rPr lang="ja-JP" altLang="en-US" sz="220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s priority by pushing it again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Unlike a regular queue, insertions aren</a:t>
            </a:r>
            <a:r>
              <a:rPr lang="ja-JP" altLang="en-US" sz="220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t constant time, usually O(log </a:t>
            </a:r>
            <a:r>
              <a:rPr lang="en-US" sz="2200">
                <a:latin typeface="Arial Italic" charset="0"/>
                <a:ea typeface="ヒラギノ角ゴ ProN W3" charset="0"/>
                <a:cs typeface="Arial Italic" charset="0"/>
                <a:sym typeface="Arial Italic" charset="0"/>
              </a:rPr>
              <a:t>n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eaLnBrk="1" hangingPunct="1"/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We</a:t>
            </a:r>
            <a:r>
              <a:rPr lang="ja-JP" altLang="en-US" sz="220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ll need priority queues for cost-sensitive search methods</a:t>
            </a:r>
          </a:p>
        </p:txBody>
      </p:sp>
      <p:sp>
        <p:nvSpPr>
          <p:cNvPr id="42001" name="Rectangle 22"/>
          <p:cNvSpPr>
            <a:spLocks/>
          </p:cNvSpPr>
          <p:nvPr/>
        </p:nvSpPr>
        <p:spPr bwMode="auto">
          <a:xfrm>
            <a:off x="501650" y="1497013"/>
            <a:ext cx="8242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513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endParaRPr lang="en-US" sz="2200">
              <a:solidFill>
                <a:srgbClr val="333399"/>
              </a:solidFill>
              <a:cs typeface="Lucida Grande" charset="0"/>
            </a:endParaRPr>
          </a:p>
          <a:p>
            <a:pPr marL="382588" indent="-342900">
              <a:lnSpc>
                <a:spcPct val="80000"/>
              </a:lnSpc>
              <a:spcBef>
                <a:spcPts val="513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200">
                <a:solidFill>
                  <a:srgbClr val="333399"/>
                </a:solidFill>
                <a:cs typeface="Arial" charset="0"/>
              </a:rPr>
              <a:t>A priority queue is a data structure in which you can insert and retrieve (key, value) pairs with the following operations: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D6D8E86-2F72-4B1D-B73E-ACAF13D5988B}" type="slidenum">
              <a:rPr lang="en-US"/>
              <a:pPr/>
              <a:t>18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Old Friends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44600"/>
            <a:ext cx="8686800" cy="4114800"/>
          </a:xfrm>
        </p:spPr>
        <p:txBody>
          <a:bodyPr/>
          <a:lstStyle/>
          <a:p>
            <a:pPr marL="342900" indent="-342900"/>
            <a:r>
              <a:rPr lang="en-US" sz="2800" dirty="0"/>
              <a:t>Breadth </a:t>
            </a:r>
            <a:r>
              <a:rPr lang="en-US" sz="2800" dirty="0" smtClean="0"/>
              <a:t>First </a:t>
            </a:r>
            <a:r>
              <a:rPr lang="en-US" sz="2800" dirty="0"/>
              <a:t>= </a:t>
            </a:r>
            <a:r>
              <a:rPr lang="en-US" sz="2800" dirty="0" smtClean="0"/>
              <a:t>Best </a:t>
            </a:r>
            <a:r>
              <a:rPr lang="en-US" sz="2800" dirty="0"/>
              <a:t>F</a:t>
            </a:r>
            <a:r>
              <a:rPr lang="en-US" sz="2800" dirty="0" smtClean="0"/>
              <a:t>irst</a:t>
            </a:r>
            <a:endParaRPr lang="en-US" sz="2800" dirty="0"/>
          </a:p>
          <a:p>
            <a:pPr marL="742950" lvl="1" indent="-285750"/>
            <a:r>
              <a:rPr lang="en-US" sz="2400" dirty="0"/>
              <a:t>With f(n) = depth(n)</a:t>
            </a:r>
          </a:p>
          <a:p>
            <a:pPr marL="742950" lvl="1" indent="-285750"/>
            <a:endParaRPr lang="en-US" sz="2400" dirty="0"/>
          </a:p>
          <a:p>
            <a:pPr marL="342900" indent="-342900"/>
            <a:r>
              <a:rPr lang="en-US" sz="2800" dirty="0" err="1"/>
              <a:t>Dijkstra’s</a:t>
            </a:r>
            <a:r>
              <a:rPr lang="en-US" sz="2800" dirty="0"/>
              <a:t> Algorithm </a:t>
            </a:r>
            <a:r>
              <a:rPr lang="en-US" sz="2800" dirty="0" smtClean="0"/>
              <a:t>(Uniform cost) = </a:t>
            </a:r>
            <a:r>
              <a:rPr lang="en-US" sz="2800" dirty="0"/>
              <a:t>B</a:t>
            </a:r>
            <a:r>
              <a:rPr lang="en-US" sz="2800" dirty="0" smtClean="0"/>
              <a:t>est </a:t>
            </a:r>
            <a:r>
              <a:rPr lang="en-US" sz="2800" dirty="0"/>
              <a:t>F</a:t>
            </a:r>
            <a:r>
              <a:rPr lang="en-US" sz="2800" dirty="0" smtClean="0"/>
              <a:t>irst</a:t>
            </a:r>
            <a:endParaRPr lang="en-US" sz="2800" dirty="0"/>
          </a:p>
          <a:p>
            <a:pPr marL="742950" lvl="1" indent="-285750"/>
            <a:r>
              <a:rPr lang="en-US" sz="2400" dirty="0"/>
              <a:t>With f(n) = </a:t>
            </a:r>
            <a:r>
              <a:rPr lang="en-US" sz="2400" dirty="0" smtClean="0"/>
              <a:t>the </a:t>
            </a:r>
            <a:r>
              <a:rPr lang="en-US" sz="2400" dirty="0"/>
              <a:t>sum of edge costs from start to </a:t>
            </a:r>
            <a:r>
              <a:rPr lang="en-US" sz="2400" dirty="0" smtClean="0"/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80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Search</a:t>
            </a:r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1720850" y="4560888"/>
            <a:ext cx="695325" cy="661987"/>
            <a:chOff x="0" y="0"/>
            <a:chExt cx="437" cy="417"/>
          </a:xfrm>
        </p:grpSpPr>
        <p:sp>
          <p:nvSpPr>
            <p:cNvPr id="40008" name="AutoShape 3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9" name="Rectangle 4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7758113" y="2309813"/>
            <a:ext cx="693737" cy="661987"/>
            <a:chOff x="0" y="0"/>
            <a:chExt cx="436" cy="417"/>
          </a:xfrm>
        </p:grpSpPr>
        <p:sp>
          <p:nvSpPr>
            <p:cNvPr id="40006" name="AutoShape 6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7" name="Rectangle 7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3660775" y="3963988"/>
            <a:ext cx="663575" cy="661987"/>
            <a:chOff x="0" y="0"/>
            <a:chExt cx="417" cy="417"/>
          </a:xfrm>
        </p:grpSpPr>
        <p:sp>
          <p:nvSpPr>
            <p:cNvPr id="40004" name="AutoShape 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5" name="Rectangle 10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39943" name="Group 14"/>
          <p:cNvGrpSpPr>
            <a:grpSpLocks/>
          </p:cNvGrpSpPr>
          <p:nvPr/>
        </p:nvGrpSpPr>
        <p:grpSpPr bwMode="auto">
          <a:xfrm>
            <a:off x="2268538" y="2971800"/>
            <a:ext cx="663575" cy="661988"/>
            <a:chOff x="0" y="0"/>
            <a:chExt cx="417" cy="417"/>
          </a:xfrm>
        </p:grpSpPr>
        <p:sp>
          <p:nvSpPr>
            <p:cNvPr id="40002" name="AutoShape 1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3" name="Rectangle 13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39944" name="Group 17"/>
          <p:cNvGrpSpPr>
            <a:grpSpLocks/>
          </p:cNvGrpSpPr>
          <p:nvPr/>
        </p:nvGrpSpPr>
        <p:grpSpPr bwMode="auto">
          <a:xfrm>
            <a:off x="2932113" y="5287963"/>
            <a:ext cx="661987" cy="661987"/>
            <a:chOff x="0" y="0"/>
            <a:chExt cx="417" cy="417"/>
          </a:xfrm>
        </p:grpSpPr>
        <p:sp>
          <p:nvSpPr>
            <p:cNvPr id="40000" name="AutoShape 1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1" name="Rectangle 16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39945" name="Group 20"/>
          <p:cNvGrpSpPr>
            <a:grpSpLocks/>
          </p:cNvGrpSpPr>
          <p:nvPr/>
        </p:nvGrpSpPr>
        <p:grpSpPr bwMode="auto">
          <a:xfrm>
            <a:off x="4522788" y="5486400"/>
            <a:ext cx="663575" cy="661988"/>
            <a:chOff x="0" y="0"/>
            <a:chExt cx="417" cy="417"/>
          </a:xfrm>
        </p:grpSpPr>
        <p:sp>
          <p:nvSpPr>
            <p:cNvPr id="39998" name="AutoShape 1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9" name="Rectangle 19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39946" name="Group 23"/>
          <p:cNvGrpSpPr>
            <a:grpSpLocks/>
          </p:cNvGrpSpPr>
          <p:nvPr/>
        </p:nvGrpSpPr>
        <p:grpSpPr bwMode="auto">
          <a:xfrm>
            <a:off x="5253038" y="2905125"/>
            <a:ext cx="663575" cy="661988"/>
            <a:chOff x="0" y="0"/>
            <a:chExt cx="417" cy="417"/>
          </a:xfrm>
        </p:grpSpPr>
        <p:sp>
          <p:nvSpPr>
            <p:cNvPr id="39996" name="AutoShape 2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7" name="Rectangle 22"/>
            <p:cNvSpPr>
              <a:spLocks/>
            </p:cNvSpPr>
            <p:nvPr/>
          </p:nvSpPr>
          <p:spPr bwMode="auto">
            <a:xfrm>
              <a:off x="132" y="104"/>
              <a:ext cx="15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39947" name="Group 26"/>
          <p:cNvGrpSpPr>
            <a:grpSpLocks/>
          </p:cNvGrpSpPr>
          <p:nvPr/>
        </p:nvGrpSpPr>
        <p:grpSpPr bwMode="auto">
          <a:xfrm>
            <a:off x="6181725" y="3698875"/>
            <a:ext cx="663575" cy="661988"/>
            <a:chOff x="0" y="0"/>
            <a:chExt cx="417" cy="417"/>
          </a:xfrm>
        </p:grpSpPr>
        <p:sp>
          <p:nvSpPr>
            <p:cNvPr id="39994" name="AutoShape 2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39948" name="Group 29"/>
          <p:cNvGrpSpPr>
            <a:grpSpLocks/>
          </p:cNvGrpSpPr>
          <p:nvPr/>
        </p:nvGrpSpPr>
        <p:grpSpPr bwMode="auto">
          <a:xfrm>
            <a:off x="5651500" y="4625975"/>
            <a:ext cx="661988" cy="661988"/>
            <a:chOff x="0" y="0"/>
            <a:chExt cx="417" cy="417"/>
          </a:xfrm>
        </p:grpSpPr>
        <p:sp>
          <p:nvSpPr>
            <p:cNvPr id="39992" name="AutoShape 2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3" name="Rectangle 28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39949" name="Group 32"/>
          <p:cNvGrpSpPr>
            <a:grpSpLocks/>
          </p:cNvGrpSpPr>
          <p:nvPr/>
        </p:nvGrpSpPr>
        <p:grpSpPr bwMode="auto">
          <a:xfrm>
            <a:off x="3462338" y="2374900"/>
            <a:ext cx="663575" cy="661988"/>
            <a:chOff x="0" y="0"/>
            <a:chExt cx="417" cy="417"/>
          </a:xfrm>
        </p:grpSpPr>
        <p:sp>
          <p:nvSpPr>
            <p:cNvPr id="39990" name="AutoShape 3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1" name="Rectangle 31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39950" name="Group 35"/>
          <p:cNvGrpSpPr>
            <a:grpSpLocks/>
          </p:cNvGrpSpPr>
          <p:nvPr/>
        </p:nvGrpSpPr>
        <p:grpSpPr bwMode="auto">
          <a:xfrm>
            <a:off x="7573963" y="4097338"/>
            <a:ext cx="663575" cy="661987"/>
            <a:chOff x="0" y="0"/>
            <a:chExt cx="417" cy="417"/>
          </a:xfrm>
        </p:grpSpPr>
        <p:sp>
          <p:nvSpPr>
            <p:cNvPr id="39988" name="AutoShape 3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9" name="Rectangle 34"/>
            <p:cNvSpPr>
              <a:spLocks/>
            </p:cNvSpPr>
            <p:nvPr/>
          </p:nvSpPr>
          <p:spPr bwMode="auto">
            <a:xfrm>
              <a:off x="148" y="104"/>
              <a:ext cx="12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39951" name="Group 38"/>
          <p:cNvGrpSpPr>
            <a:grpSpLocks/>
          </p:cNvGrpSpPr>
          <p:nvPr/>
        </p:nvGrpSpPr>
        <p:grpSpPr bwMode="auto">
          <a:xfrm>
            <a:off x="7308850" y="5287963"/>
            <a:ext cx="663575" cy="661987"/>
            <a:chOff x="0" y="0"/>
            <a:chExt cx="417" cy="417"/>
          </a:xfrm>
        </p:grpSpPr>
        <p:sp>
          <p:nvSpPr>
            <p:cNvPr id="39986" name="AutoShape 3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7" name="Rectangle 37"/>
            <p:cNvSpPr>
              <a:spLocks/>
            </p:cNvSpPr>
            <p:nvPr/>
          </p:nvSpPr>
          <p:spPr bwMode="auto">
            <a:xfrm>
              <a:off x="144" y="104"/>
              <a:ext cx="12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39952" name="Line 39"/>
          <p:cNvSpPr>
            <a:spLocks noChangeShapeType="1"/>
          </p:cNvSpPr>
          <p:nvPr/>
        </p:nvSpPr>
        <p:spPr bwMode="auto">
          <a:xfrm>
            <a:off x="2303463" y="51260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3" name="Line 40"/>
          <p:cNvSpPr>
            <a:spLocks noChangeShapeType="1"/>
          </p:cNvSpPr>
          <p:nvPr/>
        </p:nvSpPr>
        <p:spPr bwMode="auto">
          <a:xfrm rot="10800000" flipH="1">
            <a:off x="3497263" y="58181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4" name="Line 41"/>
          <p:cNvSpPr>
            <a:spLocks noChangeShapeType="1"/>
          </p:cNvSpPr>
          <p:nvPr/>
        </p:nvSpPr>
        <p:spPr bwMode="auto">
          <a:xfrm flipH="1">
            <a:off x="5089525" y="51911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Line 42"/>
          <p:cNvSpPr>
            <a:spLocks noChangeShapeType="1"/>
          </p:cNvSpPr>
          <p:nvPr/>
        </p:nvSpPr>
        <p:spPr bwMode="auto">
          <a:xfrm flipH="1">
            <a:off x="3594100" y="49577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6" name="Line 43"/>
          <p:cNvSpPr>
            <a:spLocks noChangeShapeType="1"/>
          </p:cNvSpPr>
          <p:nvPr/>
        </p:nvSpPr>
        <p:spPr bwMode="auto">
          <a:xfrm flipH="1">
            <a:off x="6218238" y="43608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7" name="Line 44"/>
          <p:cNvSpPr>
            <a:spLocks noChangeShapeType="1"/>
          </p:cNvSpPr>
          <p:nvPr/>
        </p:nvSpPr>
        <p:spPr bwMode="auto">
          <a:xfrm>
            <a:off x="6748463" y="42656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8" name="Line 45"/>
          <p:cNvSpPr>
            <a:spLocks noChangeShapeType="1"/>
          </p:cNvSpPr>
          <p:nvPr/>
        </p:nvSpPr>
        <p:spPr bwMode="auto">
          <a:xfrm rot="10800000" flipH="1">
            <a:off x="7640638" y="47593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Line 46"/>
          <p:cNvSpPr>
            <a:spLocks noChangeShapeType="1"/>
          </p:cNvSpPr>
          <p:nvPr/>
        </p:nvSpPr>
        <p:spPr bwMode="auto">
          <a:xfrm rot="10800000" flipH="1">
            <a:off x="7905750" y="29718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0" name="Line 47"/>
          <p:cNvSpPr>
            <a:spLocks noChangeShapeType="1"/>
          </p:cNvSpPr>
          <p:nvPr/>
        </p:nvSpPr>
        <p:spPr bwMode="auto">
          <a:xfrm rot="10800000" flipH="1">
            <a:off x="2303463" y="42957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1" name="Line 48"/>
          <p:cNvSpPr>
            <a:spLocks noChangeShapeType="1"/>
          </p:cNvSpPr>
          <p:nvPr/>
        </p:nvSpPr>
        <p:spPr bwMode="auto">
          <a:xfrm rot="10800000">
            <a:off x="2835275" y="35369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2" name="Line 49"/>
          <p:cNvSpPr>
            <a:spLocks noChangeShapeType="1"/>
          </p:cNvSpPr>
          <p:nvPr/>
        </p:nvSpPr>
        <p:spPr bwMode="auto">
          <a:xfrm rot="10800000" flipH="1">
            <a:off x="2865438" y="27066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3" name="Line 50"/>
          <p:cNvSpPr>
            <a:spLocks noChangeShapeType="1"/>
          </p:cNvSpPr>
          <p:nvPr/>
        </p:nvSpPr>
        <p:spPr bwMode="auto">
          <a:xfrm rot="10800000">
            <a:off x="4125913" y="27066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4" name="Line 51"/>
          <p:cNvSpPr>
            <a:spLocks noChangeShapeType="1"/>
          </p:cNvSpPr>
          <p:nvPr/>
        </p:nvSpPr>
        <p:spPr bwMode="auto">
          <a:xfrm rot="10800000" flipH="1">
            <a:off x="4227513" y="34702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5" name="Line 52"/>
          <p:cNvSpPr>
            <a:spLocks noChangeShapeType="1"/>
          </p:cNvSpPr>
          <p:nvPr/>
        </p:nvSpPr>
        <p:spPr bwMode="auto">
          <a:xfrm rot="10800000" flipH="1">
            <a:off x="4324350" y="40306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6" name="Freeform 53"/>
          <p:cNvSpPr>
            <a:spLocks/>
          </p:cNvSpPr>
          <p:nvPr/>
        </p:nvSpPr>
        <p:spPr bwMode="auto">
          <a:xfrm rot="5400000" flipH="1">
            <a:off x="6314281" y="28360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957263 w 21600"/>
              <a:gd name="T3" fmla="*/ 17557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7" name="Freeform 54"/>
          <p:cNvSpPr>
            <a:spLocks/>
          </p:cNvSpPr>
          <p:nvPr/>
        </p:nvSpPr>
        <p:spPr bwMode="auto">
          <a:xfrm rot="10800000" flipH="1">
            <a:off x="2400300" y="42656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3878263 w 21600"/>
              <a:gd name="T3" fmla="*/ 6254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8" name="Rectangle 55"/>
          <p:cNvSpPr>
            <a:spLocks/>
          </p:cNvSpPr>
          <p:nvPr/>
        </p:nvSpPr>
        <p:spPr bwMode="auto">
          <a:xfrm>
            <a:off x="2816225" y="26289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69" name="Rectangle 56"/>
          <p:cNvSpPr>
            <a:spLocks/>
          </p:cNvSpPr>
          <p:nvPr/>
        </p:nvSpPr>
        <p:spPr bwMode="auto">
          <a:xfrm>
            <a:off x="4586288" y="438943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39970" name="Rectangle 57"/>
          <p:cNvSpPr>
            <a:spLocks/>
          </p:cNvSpPr>
          <p:nvPr/>
        </p:nvSpPr>
        <p:spPr bwMode="auto">
          <a:xfrm>
            <a:off x="6973888" y="4468813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71" name="Rectangle 58"/>
          <p:cNvSpPr>
            <a:spLocks/>
          </p:cNvSpPr>
          <p:nvPr/>
        </p:nvSpPr>
        <p:spPr bwMode="auto">
          <a:xfrm>
            <a:off x="4433888" y="35083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9972" name="Rectangle 59"/>
          <p:cNvSpPr>
            <a:spLocks/>
          </p:cNvSpPr>
          <p:nvPr/>
        </p:nvSpPr>
        <p:spPr bwMode="auto">
          <a:xfrm>
            <a:off x="3278188" y="35083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9973" name="Rectangle 60"/>
          <p:cNvSpPr>
            <a:spLocks/>
          </p:cNvSpPr>
          <p:nvPr/>
        </p:nvSpPr>
        <p:spPr bwMode="auto">
          <a:xfrm>
            <a:off x="6357938" y="4389438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9974" name="Rectangle 61"/>
          <p:cNvSpPr>
            <a:spLocks/>
          </p:cNvSpPr>
          <p:nvPr/>
        </p:nvSpPr>
        <p:spPr bwMode="auto">
          <a:xfrm>
            <a:off x="4664075" y="27082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75" name="Rectangle 62"/>
          <p:cNvSpPr>
            <a:spLocks/>
          </p:cNvSpPr>
          <p:nvPr/>
        </p:nvSpPr>
        <p:spPr bwMode="auto">
          <a:xfrm>
            <a:off x="2662238" y="4149725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39976" name="Rectangle 63"/>
          <p:cNvSpPr>
            <a:spLocks/>
          </p:cNvSpPr>
          <p:nvPr/>
        </p:nvSpPr>
        <p:spPr bwMode="auto">
          <a:xfrm>
            <a:off x="7743825" y="49498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9977" name="Rectangle 64"/>
          <p:cNvSpPr>
            <a:spLocks/>
          </p:cNvSpPr>
          <p:nvPr/>
        </p:nvSpPr>
        <p:spPr bwMode="auto">
          <a:xfrm>
            <a:off x="5356225" y="53498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9978" name="Rectangle 65"/>
          <p:cNvSpPr>
            <a:spLocks/>
          </p:cNvSpPr>
          <p:nvPr/>
        </p:nvSpPr>
        <p:spPr bwMode="auto">
          <a:xfrm>
            <a:off x="4278313" y="49498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9979" name="Rectangle 66"/>
          <p:cNvSpPr>
            <a:spLocks/>
          </p:cNvSpPr>
          <p:nvPr/>
        </p:nvSpPr>
        <p:spPr bwMode="auto">
          <a:xfrm>
            <a:off x="4048125" y="5508625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39980" name="Rectangle 67"/>
          <p:cNvSpPr>
            <a:spLocks/>
          </p:cNvSpPr>
          <p:nvPr/>
        </p:nvSpPr>
        <p:spPr bwMode="auto">
          <a:xfrm>
            <a:off x="2508250" y="50292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9981" name="Rectangle 68"/>
          <p:cNvSpPr>
            <a:spLocks/>
          </p:cNvSpPr>
          <p:nvPr/>
        </p:nvSpPr>
        <p:spPr bwMode="auto">
          <a:xfrm>
            <a:off x="7050088" y="318928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39982" name="Rectangle 69"/>
          <p:cNvSpPr>
            <a:spLocks/>
          </p:cNvSpPr>
          <p:nvPr/>
        </p:nvSpPr>
        <p:spPr bwMode="auto">
          <a:xfrm>
            <a:off x="8051800" y="33496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83" name="Line 70"/>
          <p:cNvSpPr>
            <a:spLocks noChangeShapeType="1"/>
          </p:cNvSpPr>
          <p:nvPr/>
        </p:nvSpPr>
        <p:spPr bwMode="auto">
          <a:xfrm rot="10800000" flipH="1">
            <a:off x="5186363" y="56213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4" name="Rectangle 71"/>
          <p:cNvSpPr>
            <a:spLocks/>
          </p:cNvSpPr>
          <p:nvPr/>
        </p:nvSpPr>
        <p:spPr bwMode="auto">
          <a:xfrm>
            <a:off x="5203825" y="3829050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85" name="Rectangle 72"/>
          <p:cNvSpPr>
            <a:spLocks/>
          </p:cNvSpPr>
          <p:nvPr/>
        </p:nvSpPr>
        <p:spPr bwMode="auto">
          <a:xfrm>
            <a:off x="180489" y="1295400"/>
            <a:ext cx="484871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>
              <a:spcBef>
                <a:spcPts val="600"/>
              </a:spcBef>
            </a:pPr>
            <a:r>
              <a:rPr lang="en-US" sz="2700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Best first, </a:t>
            </a:r>
            <a:r>
              <a:rPr lang="en-US" sz="2700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where </a:t>
            </a:r>
          </a:p>
          <a:p>
            <a:pPr>
              <a:spcBef>
                <a:spcPts val="600"/>
              </a:spcBef>
            </a:pPr>
            <a:r>
              <a:rPr lang="en-US" sz="2700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f(n) = “cost from </a:t>
            </a:r>
            <a:r>
              <a:rPr lang="en-US" sz="2700" b="1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start</a:t>
            </a:r>
            <a:r>
              <a:rPr lang="en-US" sz="2700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 to </a:t>
            </a:r>
            <a:r>
              <a:rPr lang="en-US" sz="2700" b="1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n</a:t>
            </a:r>
            <a:r>
              <a:rPr lang="en-US" sz="2700" dirty="0" smtClean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”</a:t>
            </a:r>
            <a:endParaRPr lang="en-US" sz="2700" dirty="0">
              <a:solidFill>
                <a:srgbClr val="7030A0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  <p:sp>
        <p:nvSpPr>
          <p:cNvPr id="74" name="Rectangle 72"/>
          <p:cNvSpPr>
            <a:spLocks/>
          </p:cNvSpPr>
          <p:nvPr/>
        </p:nvSpPr>
        <p:spPr bwMode="auto">
          <a:xfrm>
            <a:off x="180489" y="6276181"/>
            <a:ext cx="4848711" cy="58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7030A0"/>
                </a:solidFill>
              </a:rPr>
              <a:t>aka “</a:t>
            </a:r>
            <a:r>
              <a:rPr lang="en-US" sz="2400" dirty="0" err="1" smtClean="0">
                <a:solidFill>
                  <a:srgbClr val="7030A0"/>
                </a:solidFill>
              </a:rPr>
              <a:t>Dijkstra’s</a:t>
            </a:r>
            <a:r>
              <a:rPr lang="en-US" sz="2400" dirty="0" smtClean="0">
                <a:solidFill>
                  <a:srgbClr val="7030A0"/>
                </a:solidFill>
              </a:rPr>
              <a:t> Algorithm”</a:t>
            </a:r>
            <a:endParaRPr lang="en-US" sz="2700" dirty="0">
              <a:solidFill>
                <a:srgbClr val="7030A0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"/>
            <a:ext cx="8229600" cy="13589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Announcements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9550"/>
            <a:ext cx="8229600" cy="5378450"/>
          </a:xfrm>
        </p:spPr>
        <p:txBody>
          <a:bodyPr rIns="132080"/>
          <a:lstStyle/>
          <a:p>
            <a:pPr eaLnBrk="1" hangingPunct="1"/>
            <a:endParaRPr lang="en-US" sz="25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buNone/>
            </a:pPr>
            <a:r>
              <a:rPr lang="en-US" sz="2500" dirty="0">
                <a:latin typeface="Arial" charset="0"/>
                <a:ea typeface="ヒラギノ角ゴ ProN W3" charset="0"/>
                <a:cs typeface="ヒラギノ角ゴ ProN W3" charset="0"/>
              </a:rPr>
              <a:t>Project 1: Search</a:t>
            </a:r>
          </a:p>
          <a:p>
            <a:pPr marL="496888" lvl="1" indent="0" eaLnBrk="1" hangingPunct="1">
              <a:buNone/>
            </a:pPr>
            <a:r>
              <a:rPr lang="en-US" sz="2300" dirty="0" smtClean="0">
                <a:latin typeface="Arial" charset="0"/>
                <a:ea typeface="ヒラギノ角ゴ ProN W3" charset="0"/>
                <a:cs typeface="ヒラギノ角ゴ ProN W3" charset="0"/>
              </a:rPr>
              <a:t>Due Wed 4/11</a:t>
            </a:r>
          </a:p>
          <a:p>
            <a:pPr marL="496888" lvl="1" indent="0" eaLnBrk="1" hangingPunct="1">
              <a:buNone/>
            </a:pPr>
            <a:endParaRPr lang="en-US" sz="23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496888" lvl="1" indent="0" eaLnBrk="1" hangingPunct="1">
              <a:buNone/>
            </a:pPr>
            <a:r>
              <a:rPr lang="en-US" sz="2300" dirty="0" smtClean="0">
                <a:latin typeface="Arial" charset="0"/>
                <a:ea typeface="ヒラギノ角ゴ ProN W3" charset="0"/>
                <a:cs typeface="ヒラギノ角ゴ ProN W3" charset="0"/>
              </a:rPr>
              <a:t>Start!</a:t>
            </a:r>
            <a:endParaRPr lang="en-US" sz="2300" dirty="0">
              <a:solidFill>
                <a:srgbClr val="FF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63" name="Group 7"/>
          <p:cNvGrpSpPr>
            <a:grpSpLocks/>
          </p:cNvGrpSpPr>
          <p:nvPr/>
        </p:nvGrpSpPr>
        <p:grpSpPr bwMode="auto">
          <a:xfrm>
            <a:off x="1600200" y="3436938"/>
            <a:ext cx="6716713" cy="3349625"/>
            <a:chOff x="0" y="0"/>
            <a:chExt cx="4231" cy="2110"/>
          </a:xfrm>
        </p:grpSpPr>
        <p:sp>
          <p:nvSpPr>
            <p:cNvPr id="41136" name="Freeform 2"/>
            <p:cNvSpPr>
              <a:spLocks/>
            </p:cNvSpPr>
            <p:nvPr/>
          </p:nvSpPr>
          <p:spPr bwMode="auto">
            <a:xfrm>
              <a:off x="1604" y="0"/>
              <a:ext cx="1938" cy="221"/>
            </a:xfrm>
            <a:custGeom>
              <a:avLst/>
              <a:gdLst>
                <a:gd name="T0" fmla="*/ 1938 w 21600"/>
                <a:gd name="T1" fmla="*/ 0 h 21600"/>
                <a:gd name="T2" fmla="*/ 1066 w 21600"/>
                <a:gd name="T3" fmla="*/ 210 h 21600"/>
                <a:gd name="T4" fmla="*/ 662 w 21600"/>
                <a:gd name="T5" fmla="*/ 221 h 21600"/>
                <a:gd name="T6" fmla="*/ 0 w 21600"/>
                <a:gd name="T7" fmla="*/ 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1881" y="20525"/>
                  </a:lnTo>
                  <a:lnTo>
                    <a:pt x="7378" y="21600"/>
                  </a:lnTo>
                  <a:lnTo>
                    <a:pt x="0" y="3128"/>
                  </a:lnTo>
                </a:path>
              </a:pathLst>
            </a:custGeom>
            <a:solidFill>
              <a:srgbClr val="FF330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37" name="Freeform 3"/>
            <p:cNvSpPr>
              <a:spLocks/>
            </p:cNvSpPr>
            <p:nvPr/>
          </p:nvSpPr>
          <p:spPr bwMode="auto">
            <a:xfrm>
              <a:off x="0" y="0"/>
              <a:ext cx="4231" cy="1271"/>
            </a:xfrm>
            <a:custGeom>
              <a:avLst/>
              <a:gdLst>
                <a:gd name="T0" fmla="*/ 4231 w 21600"/>
                <a:gd name="T1" fmla="*/ 32 h 21600"/>
                <a:gd name="T2" fmla="*/ 4150 w 21600"/>
                <a:gd name="T3" fmla="*/ 479 h 21600"/>
                <a:gd name="T4" fmla="*/ 3510 w 21600"/>
                <a:gd name="T5" fmla="*/ 544 h 21600"/>
                <a:gd name="T6" fmla="*/ 2853 w 21600"/>
                <a:gd name="T7" fmla="*/ 232 h 21600"/>
                <a:gd name="T8" fmla="*/ 2212 w 21600"/>
                <a:gd name="T9" fmla="*/ 285 h 21600"/>
                <a:gd name="T10" fmla="*/ 1846 w 21600"/>
                <a:gd name="T11" fmla="*/ 818 h 21600"/>
                <a:gd name="T12" fmla="*/ 1405 w 21600"/>
                <a:gd name="T13" fmla="*/ 824 h 21600"/>
                <a:gd name="T14" fmla="*/ 1259 w 21600"/>
                <a:gd name="T15" fmla="*/ 608 h 21600"/>
                <a:gd name="T16" fmla="*/ 942 w 21600"/>
                <a:gd name="T17" fmla="*/ 598 h 21600"/>
                <a:gd name="T18" fmla="*/ 845 w 21600"/>
                <a:gd name="T19" fmla="*/ 1179 h 21600"/>
                <a:gd name="T20" fmla="*/ 350 w 21600"/>
                <a:gd name="T21" fmla="*/ 1271 h 21600"/>
                <a:gd name="T22" fmla="*/ 0 w 21600"/>
                <a:gd name="T23" fmla="*/ 189 h 21600"/>
                <a:gd name="T24" fmla="*/ 1604 w 21600"/>
                <a:gd name="T25" fmla="*/ 27 h 21600"/>
                <a:gd name="T26" fmla="*/ 2234 w 21600"/>
                <a:gd name="T27" fmla="*/ 210 h 21600"/>
                <a:gd name="T28" fmla="*/ 2654 w 21600"/>
                <a:gd name="T29" fmla="*/ 216 h 21600"/>
                <a:gd name="T30" fmla="*/ 3526 w 21600"/>
                <a:gd name="T31" fmla="*/ 0 h 21600"/>
                <a:gd name="T32" fmla="*/ 4226 w 21600"/>
                <a:gd name="T33" fmla="*/ 27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21600" y="544"/>
                  </a:moveTo>
                  <a:lnTo>
                    <a:pt x="21186" y="8140"/>
                  </a:lnTo>
                  <a:lnTo>
                    <a:pt x="17919" y="9245"/>
                  </a:lnTo>
                  <a:lnTo>
                    <a:pt x="14565" y="3943"/>
                  </a:lnTo>
                  <a:lnTo>
                    <a:pt x="11293" y="4843"/>
                  </a:lnTo>
                  <a:lnTo>
                    <a:pt x="9424" y="13901"/>
                  </a:lnTo>
                  <a:lnTo>
                    <a:pt x="7173" y="14003"/>
                  </a:lnTo>
                  <a:lnTo>
                    <a:pt x="6427" y="10333"/>
                  </a:lnTo>
                  <a:lnTo>
                    <a:pt x="4809" y="10163"/>
                  </a:lnTo>
                  <a:lnTo>
                    <a:pt x="4314" y="20037"/>
                  </a:lnTo>
                  <a:lnTo>
                    <a:pt x="1787" y="21600"/>
                  </a:lnTo>
                  <a:lnTo>
                    <a:pt x="0" y="3212"/>
                  </a:lnTo>
                  <a:lnTo>
                    <a:pt x="8189" y="459"/>
                  </a:lnTo>
                  <a:lnTo>
                    <a:pt x="11405" y="3569"/>
                  </a:lnTo>
                  <a:lnTo>
                    <a:pt x="13549" y="3671"/>
                  </a:lnTo>
                  <a:lnTo>
                    <a:pt x="18001" y="0"/>
                  </a:lnTo>
                  <a:lnTo>
                    <a:pt x="21574" y="459"/>
                  </a:lnTo>
                </a:path>
              </a:pathLst>
            </a:custGeom>
            <a:solidFill>
              <a:srgbClr val="FF990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38" name="Freeform 4"/>
            <p:cNvSpPr>
              <a:spLocks/>
            </p:cNvSpPr>
            <p:nvPr/>
          </p:nvSpPr>
          <p:spPr bwMode="auto">
            <a:xfrm>
              <a:off x="350" y="216"/>
              <a:ext cx="3789" cy="1313"/>
            </a:xfrm>
            <a:custGeom>
              <a:avLst/>
              <a:gdLst>
                <a:gd name="T0" fmla="*/ 3789 w 21600"/>
                <a:gd name="T1" fmla="*/ 269 h 21600"/>
                <a:gd name="T2" fmla="*/ 3784 w 21600"/>
                <a:gd name="T3" fmla="*/ 323 h 21600"/>
                <a:gd name="T4" fmla="*/ 3160 w 21600"/>
                <a:gd name="T5" fmla="*/ 387 h 21600"/>
                <a:gd name="T6" fmla="*/ 2072 w 21600"/>
                <a:gd name="T7" fmla="*/ 312 h 21600"/>
                <a:gd name="T8" fmla="*/ 1733 w 21600"/>
                <a:gd name="T9" fmla="*/ 635 h 21600"/>
                <a:gd name="T10" fmla="*/ 1668 w 21600"/>
                <a:gd name="T11" fmla="*/ 1302 h 21600"/>
                <a:gd name="T12" fmla="*/ 1270 w 21600"/>
                <a:gd name="T13" fmla="*/ 1313 h 21600"/>
                <a:gd name="T14" fmla="*/ 1152 w 21600"/>
                <a:gd name="T15" fmla="*/ 683 h 21600"/>
                <a:gd name="T16" fmla="*/ 920 w 21600"/>
                <a:gd name="T17" fmla="*/ 602 h 21600"/>
                <a:gd name="T18" fmla="*/ 818 w 21600"/>
                <a:gd name="T19" fmla="*/ 403 h 21600"/>
                <a:gd name="T20" fmla="*/ 608 w 21600"/>
                <a:gd name="T21" fmla="*/ 398 h 21600"/>
                <a:gd name="T22" fmla="*/ 516 w 21600"/>
                <a:gd name="T23" fmla="*/ 1012 h 21600"/>
                <a:gd name="T24" fmla="*/ 0 w 21600"/>
                <a:gd name="T25" fmla="*/ 1125 h 21600"/>
                <a:gd name="T26" fmla="*/ 0 w 21600"/>
                <a:gd name="T27" fmla="*/ 1049 h 21600"/>
                <a:gd name="T28" fmla="*/ 490 w 21600"/>
                <a:gd name="T29" fmla="*/ 958 h 21600"/>
                <a:gd name="T30" fmla="*/ 592 w 21600"/>
                <a:gd name="T31" fmla="*/ 376 h 21600"/>
                <a:gd name="T32" fmla="*/ 920 w 21600"/>
                <a:gd name="T33" fmla="*/ 387 h 21600"/>
                <a:gd name="T34" fmla="*/ 1049 w 21600"/>
                <a:gd name="T35" fmla="*/ 608 h 21600"/>
                <a:gd name="T36" fmla="*/ 1496 w 21600"/>
                <a:gd name="T37" fmla="*/ 597 h 21600"/>
                <a:gd name="T38" fmla="*/ 1857 w 21600"/>
                <a:gd name="T39" fmla="*/ 69 h 21600"/>
                <a:gd name="T40" fmla="*/ 2497 w 21600"/>
                <a:gd name="T41" fmla="*/ 0 h 21600"/>
                <a:gd name="T42" fmla="*/ 3170 w 21600"/>
                <a:gd name="T43" fmla="*/ 328 h 21600"/>
                <a:gd name="T44" fmla="*/ 3789 w 21600"/>
                <a:gd name="T45" fmla="*/ 269 h 21600"/>
                <a:gd name="T46" fmla="*/ 3789 w 21600"/>
                <a:gd name="T47" fmla="*/ 269 h 21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00" h="21600">
                  <a:moveTo>
                    <a:pt x="21600" y="4425"/>
                  </a:moveTo>
                  <a:lnTo>
                    <a:pt x="21571" y="5314"/>
                  </a:lnTo>
                  <a:lnTo>
                    <a:pt x="18014" y="6366"/>
                  </a:lnTo>
                  <a:lnTo>
                    <a:pt x="11812" y="5133"/>
                  </a:lnTo>
                  <a:lnTo>
                    <a:pt x="9879" y="10446"/>
                  </a:lnTo>
                  <a:lnTo>
                    <a:pt x="9509" y="21419"/>
                  </a:lnTo>
                  <a:lnTo>
                    <a:pt x="7240" y="21600"/>
                  </a:lnTo>
                  <a:lnTo>
                    <a:pt x="6567" y="11236"/>
                  </a:lnTo>
                  <a:lnTo>
                    <a:pt x="5245" y="9903"/>
                  </a:lnTo>
                  <a:lnTo>
                    <a:pt x="4663" y="6630"/>
                  </a:lnTo>
                  <a:lnTo>
                    <a:pt x="3466" y="6547"/>
                  </a:lnTo>
                  <a:lnTo>
                    <a:pt x="2942" y="16648"/>
                  </a:lnTo>
                  <a:lnTo>
                    <a:pt x="0" y="18507"/>
                  </a:lnTo>
                  <a:lnTo>
                    <a:pt x="0" y="17257"/>
                  </a:lnTo>
                  <a:lnTo>
                    <a:pt x="2793" y="15760"/>
                  </a:lnTo>
                  <a:lnTo>
                    <a:pt x="3375" y="6186"/>
                  </a:lnTo>
                  <a:lnTo>
                    <a:pt x="5245" y="6366"/>
                  </a:lnTo>
                  <a:lnTo>
                    <a:pt x="5980" y="10002"/>
                  </a:lnTo>
                  <a:lnTo>
                    <a:pt x="8528" y="9821"/>
                  </a:lnTo>
                  <a:lnTo>
                    <a:pt x="10586" y="1135"/>
                  </a:lnTo>
                  <a:lnTo>
                    <a:pt x="14235" y="0"/>
                  </a:lnTo>
                  <a:lnTo>
                    <a:pt x="18071" y="5396"/>
                  </a:lnTo>
                  <a:lnTo>
                    <a:pt x="21600" y="4425"/>
                  </a:lnTo>
                  <a:close/>
                  <a:moveTo>
                    <a:pt x="21600" y="4425"/>
                  </a:moveTo>
                </a:path>
              </a:pathLst>
            </a:custGeom>
            <a:solidFill>
              <a:srgbClr val="00800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39" name="Freeform 5"/>
            <p:cNvSpPr>
              <a:spLocks/>
            </p:cNvSpPr>
            <p:nvPr/>
          </p:nvSpPr>
          <p:spPr bwMode="auto">
            <a:xfrm>
              <a:off x="339" y="517"/>
              <a:ext cx="3784" cy="1330"/>
            </a:xfrm>
            <a:custGeom>
              <a:avLst/>
              <a:gdLst>
                <a:gd name="T0" fmla="*/ 3784 w 21600"/>
                <a:gd name="T1" fmla="*/ 27 h 21600"/>
                <a:gd name="T2" fmla="*/ 3768 w 21600"/>
                <a:gd name="T3" fmla="*/ 75 h 21600"/>
                <a:gd name="T4" fmla="*/ 3208 w 21600"/>
                <a:gd name="T5" fmla="*/ 113 h 21600"/>
                <a:gd name="T6" fmla="*/ 2094 w 21600"/>
                <a:gd name="T7" fmla="*/ 43 h 21600"/>
                <a:gd name="T8" fmla="*/ 1787 w 21600"/>
                <a:gd name="T9" fmla="*/ 350 h 21600"/>
                <a:gd name="T10" fmla="*/ 1723 w 21600"/>
                <a:gd name="T11" fmla="*/ 1287 h 21600"/>
                <a:gd name="T12" fmla="*/ 1400 w 21600"/>
                <a:gd name="T13" fmla="*/ 1330 h 21600"/>
                <a:gd name="T14" fmla="*/ 1378 w 21600"/>
                <a:gd name="T15" fmla="*/ 1055 h 21600"/>
                <a:gd name="T16" fmla="*/ 1216 w 21600"/>
                <a:gd name="T17" fmla="*/ 1039 h 21600"/>
                <a:gd name="T18" fmla="*/ 1120 w 21600"/>
                <a:gd name="T19" fmla="*/ 393 h 21600"/>
                <a:gd name="T20" fmla="*/ 899 w 21600"/>
                <a:gd name="T21" fmla="*/ 323 h 21600"/>
                <a:gd name="T22" fmla="*/ 791 w 21600"/>
                <a:gd name="T23" fmla="*/ 102 h 21600"/>
                <a:gd name="T24" fmla="*/ 630 w 21600"/>
                <a:gd name="T25" fmla="*/ 118 h 21600"/>
                <a:gd name="T26" fmla="*/ 549 w 21600"/>
                <a:gd name="T27" fmla="*/ 770 h 21600"/>
                <a:gd name="T28" fmla="*/ 21 w 21600"/>
                <a:gd name="T29" fmla="*/ 883 h 21600"/>
                <a:gd name="T30" fmla="*/ 0 w 21600"/>
                <a:gd name="T31" fmla="*/ 813 h 21600"/>
                <a:gd name="T32" fmla="*/ 517 w 21600"/>
                <a:gd name="T33" fmla="*/ 711 h 21600"/>
                <a:gd name="T34" fmla="*/ 619 w 21600"/>
                <a:gd name="T35" fmla="*/ 75 h 21600"/>
                <a:gd name="T36" fmla="*/ 840 w 21600"/>
                <a:gd name="T37" fmla="*/ 102 h 21600"/>
                <a:gd name="T38" fmla="*/ 931 w 21600"/>
                <a:gd name="T39" fmla="*/ 307 h 21600"/>
                <a:gd name="T40" fmla="*/ 1157 w 21600"/>
                <a:gd name="T41" fmla="*/ 377 h 21600"/>
                <a:gd name="T42" fmla="*/ 1276 w 21600"/>
                <a:gd name="T43" fmla="*/ 1001 h 21600"/>
                <a:gd name="T44" fmla="*/ 1674 w 21600"/>
                <a:gd name="T45" fmla="*/ 996 h 21600"/>
                <a:gd name="T46" fmla="*/ 1749 w 21600"/>
                <a:gd name="T47" fmla="*/ 328 h 21600"/>
                <a:gd name="T48" fmla="*/ 2089 w 21600"/>
                <a:gd name="T49" fmla="*/ 0 h 21600"/>
                <a:gd name="T50" fmla="*/ 3181 w 21600"/>
                <a:gd name="T51" fmla="*/ 81 h 21600"/>
                <a:gd name="T52" fmla="*/ 3784 w 21600"/>
                <a:gd name="T53" fmla="*/ 27 h 21600"/>
                <a:gd name="T54" fmla="*/ 3784 w 21600"/>
                <a:gd name="T55" fmla="*/ 27 h 216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600" h="21600">
                  <a:moveTo>
                    <a:pt x="21600" y="438"/>
                  </a:moveTo>
                  <a:lnTo>
                    <a:pt x="21509" y="1218"/>
                  </a:lnTo>
                  <a:lnTo>
                    <a:pt x="18312" y="1835"/>
                  </a:lnTo>
                  <a:lnTo>
                    <a:pt x="11953" y="698"/>
                  </a:lnTo>
                  <a:lnTo>
                    <a:pt x="10201" y="5684"/>
                  </a:lnTo>
                  <a:lnTo>
                    <a:pt x="9835" y="20902"/>
                  </a:lnTo>
                  <a:lnTo>
                    <a:pt x="7992" y="21600"/>
                  </a:lnTo>
                  <a:lnTo>
                    <a:pt x="7866" y="17134"/>
                  </a:lnTo>
                  <a:lnTo>
                    <a:pt x="6941" y="16874"/>
                  </a:lnTo>
                  <a:lnTo>
                    <a:pt x="6393" y="6383"/>
                  </a:lnTo>
                  <a:lnTo>
                    <a:pt x="5132" y="5246"/>
                  </a:lnTo>
                  <a:lnTo>
                    <a:pt x="4515" y="1657"/>
                  </a:lnTo>
                  <a:lnTo>
                    <a:pt x="3596" y="1916"/>
                  </a:lnTo>
                  <a:lnTo>
                    <a:pt x="3134" y="12505"/>
                  </a:lnTo>
                  <a:lnTo>
                    <a:pt x="120" y="14340"/>
                  </a:lnTo>
                  <a:lnTo>
                    <a:pt x="0" y="13204"/>
                  </a:lnTo>
                  <a:lnTo>
                    <a:pt x="2951" y="11547"/>
                  </a:lnTo>
                  <a:lnTo>
                    <a:pt x="3533" y="1218"/>
                  </a:lnTo>
                  <a:lnTo>
                    <a:pt x="4795" y="1657"/>
                  </a:lnTo>
                  <a:lnTo>
                    <a:pt x="5314" y="4986"/>
                  </a:lnTo>
                  <a:lnTo>
                    <a:pt x="6604" y="6123"/>
                  </a:lnTo>
                  <a:lnTo>
                    <a:pt x="7284" y="16257"/>
                  </a:lnTo>
                  <a:lnTo>
                    <a:pt x="9556" y="16176"/>
                  </a:lnTo>
                  <a:lnTo>
                    <a:pt x="9984" y="5327"/>
                  </a:lnTo>
                  <a:lnTo>
                    <a:pt x="11925" y="0"/>
                  </a:lnTo>
                  <a:lnTo>
                    <a:pt x="18158" y="1315"/>
                  </a:lnTo>
                  <a:lnTo>
                    <a:pt x="21600" y="438"/>
                  </a:lnTo>
                  <a:close/>
                  <a:moveTo>
                    <a:pt x="21600" y="438"/>
                  </a:moveTo>
                </a:path>
              </a:pathLst>
            </a:custGeom>
            <a:solidFill>
              <a:srgbClr val="0000FF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40" name="Freeform 6"/>
            <p:cNvSpPr>
              <a:spLocks/>
            </p:cNvSpPr>
            <p:nvPr/>
          </p:nvSpPr>
          <p:spPr bwMode="auto">
            <a:xfrm>
              <a:off x="355" y="555"/>
              <a:ext cx="3736" cy="1555"/>
            </a:xfrm>
            <a:custGeom>
              <a:avLst/>
              <a:gdLst>
                <a:gd name="T0" fmla="*/ 3736 w 21600"/>
                <a:gd name="T1" fmla="*/ 43 h 21600"/>
                <a:gd name="T2" fmla="*/ 3709 w 21600"/>
                <a:gd name="T3" fmla="*/ 350 h 21600"/>
                <a:gd name="T4" fmla="*/ 2460 w 21600"/>
                <a:gd name="T5" fmla="*/ 1410 h 21600"/>
                <a:gd name="T6" fmla="*/ 942 w 21600"/>
                <a:gd name="T7" fmla="*/ 1555 h 21600"/>
                <a:gd name="T8" fmla="*/ 70 w 21600"/>
                <a:gd name="T9" fmla="*/ 1405 h 21600"/>
                <a:gd name="T10" fmla="*/ 0 w 21600"/>
                <a:gd name="T11" fmla="*/ 845 h 21600"/>
                <a:gd name="T12" fmla="*/ 538 w 21600"/>
                <a:gd name="T13" fmla="*/ 732 h 21600"/>
                <a:gd name="T14" fmla="*/ 619 w 21600"/>
                <a:gd name="T15" fmla="*/ 59 h 21600"/>
                <a:gd name="T16" fmla="*/ 791 w 21600"/>
                <a:gd name="T17" fmla="*/ 70 h 21600"/>
                <a:gd name="T18" fmla="*/ 872 w 21600"/>
                <a:gd name="T19" fmla="*/ 290 h 21600"/>
                <a:gd name="T20" fmla="*/ 1109 w 21600"/>
                <a:gd name="T21" fmla="*/ 360 h 21600"/>
                <a:gd name="T22" fmla="*/ 1195 w 21600"/>
                <a:gd name="T23" fmla="*/ 990 h 21600"/>
                <a:gd name="T24" fmla="*/ 1362 w 21600"/>
                <a:gd name="T25" fmla="*/ 1017 h 21600"/>
                <a:gd name="T26" fmla="*/ 1389 w 21600"/>
                <a:gd name="T27" fmla="*/ 1275 h 21600"/>
                <a:gd name="T28" fmla="*/ 1696 w 21600"/>
                <a:gd name="T29" fmla="*/ 1259 h 21600"/>
                <a:gd name="T30" fmla="*/ 1776 w 21600"/>
                <a:gd name="T31" fmla="*/ 306 h 21600"/>
                <a:gd name="T32" fmla="*/ 2089 w 21600"/>
                <a:gd name="T33" fmla="*/ 0 h 21600"/>
                <a:gd name="T34" fmla="*/ 3208 w 21600"/>
                <a:gd name="T35" fmla="*/ 75 h 21600"/>
                <a:gd name="T36" fmla="*/ 3736 w 21600"/>
                <a:gd name="T37" fmla="*/ 43 h 21600"/>
                <a:gd name="T38" fmla="*/ 3736 w 21600"/>
                <a:gd name="T39" fmla="*/ 43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21600" y="597"/>
                  </a:moveTo>
                  <a:lnTo>
                    <a:pt x="21444" y="4862"/>
                  </a:lnTo>
                  <a:lnTo>
                    <a:pt x="14223" y="19586"/>
                  </a:lnTo>
                  <a:lnTo>
                    <a:pt x="5446" y="21600"/>
                  </a:lnTo>
                  <a:lnTo>
                    <a:pt x="405" y="19516"/>
                  </a:lnTo>
                  <a:lnTo>
                    <a:pt x="0" y="11738"/>
                  </a:lnTo>
                  <a:lnTo>
                    <a:pt x="3110" y="10168"/>
                  </a:lnTo>
                  <a:lnTo>
                    <a:pt x="3579" y="820"/>
                  </a:lnTo>
                  <a:lnTo>
                    <a:pt x="4573" y="972"/>
                  </a:lnTo>
                  <a:lnTo>
                    <a:pt x="5042" y="4028"/>
                  </a:lnTo>
                  <a:lnTo>
                    <a:pt x="6412" y="5001"/>
                  </a:lnTo>
                  <a:lnTo>
                    <a:pt x="6909" y="13752"/>
                  </a:lnTo>
                  <a:lnTo>
                    <a:pt x="7875" y="14127"/>
                  </a:lnTo>
                  <a:lnTo>
                    <a:pt x="8031" y="17711"/>
                  </a:lnTo>
                  <a:lnTo>
                    <a:pt x="9806" y="17488"/>
                  </a:lnTo>
                  <a:lnTo>
                    <a:pt x="10268" y="4251"/>
                  </a:lnTo>
                  <a:lnTo>
                    <a:pt x="12078" y="0"/>
                  </a:lnTo>
                  <a:lnTo>
                    <a:pt x="18547" y="1042"/>
                  </a:lnTo>
                  <a:lnTo>
                    <a:pt x="21600" y="597"/>
                  </a:lnTo>
                  <a:close/>
                  <a:moveTo>
                    <a:pt x="21600" y="597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Search</a:t>
            </a:r>
          </a:p>
        </p:txBody>
      </p:sp>
      <p:grpSp>
        <p:nvGrpSpPr>
          <p:cNvPr id="40965" name="Group 66"/>
          <p:cNvGrpSpPr>
            <a:grpSpLocks/>
          </p:cNvGrpSpPr>
          <p:nvPr/>
        </p:nvGrpSpPr>
        <p:grpSpPr bwMode="auto">
          <a:xfrm>
            <a:off x="2386013" y="3409950"/>
            <a:ext cx="5499100" cy="3340100"/>
            <a:chOff x="0" y="0"/>
            <a:chExt cx="3464" cy="2104"/>
          </a:xfrm>
        </p:grpSpPr>
        <p:sp>
          <p:nvSpPr>
            <p:cNvPr id="41079" name="Rectangle 9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41080" name="Rectangle 10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41081" name="Rectangle 11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41082" name="Rectangle 12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41083" name="Rectangle 13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41084" name="Rectangle 14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41085" name="Rectangle 15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41086" name="Line 16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87" name="Line 17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88" name="Line 18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89" name="Line 19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090" name="Group 39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41117" name="Rectangle 20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41118" name="Rectangle 21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41119" name="Rectangle 22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41120" name="Rectangle 23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41121" name="Rectangle 24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41122" name="Rectangle 25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23" name="Rectangle 26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24" name="Rectangle 27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41125" name="Rectangle 28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41126" name="Rectangle 29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41127" name="Line 30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28" name="Line 31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29" name="Line 32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0" name="Line 33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1" name="Line 34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2" name="Line 35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3" name="Line 36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4" name="Line 37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5" name="Line 38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1091" name="Rectangle 40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41092" name="Line 41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093" name="Group 61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41098" name="Rectangle 42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41099" name="Rectangle 43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41100" name="Rectangle 44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41101" name="Rectangle 45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41102" name="Rectangle 46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41103" name="Rectangle 47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04" name="Rectangle 48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05" name="Rectangle 49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41106" name="Rectangle 50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41107" name="Rectangle 51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41108" name="Line 52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09" name="Line 53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0" name="Line 54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1" name="Line 55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2" name="Line 56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3" name="Line 57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4" name="Line 58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5" name="Line 59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6" name="Line 60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1094" name="Line 62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95" name="Line 63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96" name="Line 64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97" name="Line 65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66" name="Line 67"/>
          <p:cNvSpPr>
            <a:spLocks noChangeShapeType="1"/>
          </p:cNvSpPr>
          <p:nvPr/>
        </p:nvSpPr>
        <p:spPr bwMode="auto">
          <a:xfrm>
            <a:off x="366713" y="3371850"/>
            <a:ext cx="85296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Oval 68"/>
          <p:cNvSpPr>
            <a:spLocks/>
          </p:cNvSpPr>
          <p:nvPr/>
        </p:nvSpPr>
        <p:spPr bwMode="auto">
          <a:xfrm>
            <a:off x="5402263" y="345440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Oval 69"/>
          <p:cNvSpPr>
            <a:spLocks/>
          </p:cNvSpPr>
          <p:nvPr/>
        </p:nvSpPr>
        <p:spPr bwMode="auto">
          <a:xfrm>
            <a:off x="5403850" y="34559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9" name="Oval 70"/>
          <p:cNvSpPr>
            <a:spLocks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0" name="Oval 71"/>
          <p:cNvSpPr>
            <a:spLocks/>
          </p:cNvSpPr>
          <p:nvPr/>
        </p:nvSpPr>
        <p:spPr bwMode="auto">
          <a:xfrm>
            <a:off x="5786438" y="38830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1" name="Oval 72"/>
          <p:cNvSpPr>
            <a:spLocks/>
          </p:cNvSpPr>
          <p:nvPr/>
        </p:nvSpPr>
        <p:spPr bwMode="auto">
          <a:xfrm>
            <a:off x="7531100" y="38989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2" name="Rectangle 73"/>
          <p:cNvSpPr>
            <a:spLocks/>
          </p:cNvSpPr>
          <p:nvPr/>
        </p:nvSpPr>
        <p:spPr bwMode="auto">
          <a:xfrm>
            <a:off x="347663" y="1862138"/>
            <a:ext cx="36242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500" dirty="0">
                <a:solidFill>
                  <a:schemeClr val="tx1"/>
                </a:solidFill>
                <a:cs typeface="Arial" charset="0"/>
              </a:rPr>
              <a:t>Expansion order:</a:t>
            </a:r>
          </a:p>
          <a:p>
            <a:pPr marL="39688">
              <a:spcBef>
                <a:spcPts val="1050"/>
              </a:spcBef>
            </a:pPr>
            <a:r>
              <a:rPr lang="en-US" sz="2500" dirty="0" smtClean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S, p, d, b, e, a, r, f, e, G</a:t>
            </a:r>
            <a:endParaRPr lang="en-US" sz="2500" dirty="0">
              <a:solidFill>
                <a:schemeClr val="tx1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  <p:sp>
        <p:nvSpPr>
          <p:cNvPr id="41077" name="AutoShape 74"/>
          <p:cNvSpPr>
            <a:spLocks/>
          </p:cNvSpPr>
          <p:nvPr/>
        </p:nvSpPr>
        <p:spPr bwMode="auto">
          <a:xfrm>
            <a:off x="5487988" y="2479676"/>
            <a:ext cx="315912" cy="3063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8" name="Rectangle 75"/>
          <p:cNvSpPr>
            <a:spLocks/>
          </p:cNvSpPr>
          <p:nvPr/>
        </p:nvSpPr>
        <p:spPr bwMode="auto">
          <a:xfrm>
            <a:off x="5505450" y="2468563"/>
            <a:ext cx="2809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>
                <a:solidFill>
                  <a:schemeClr val="tx1"/>
                </a:solidFill>
                <a:cs typeface="Arial" charset="0"/>
              </a:rPr>
              <a:t>S</a:t>
            </a:r>
          </a:p>
        </p:txBody>
      </p:sp>
      <p:sp>
        <p:nvSpPr>
          <p:cNvPr id="41075" name="AutoShape 77"/>
          <p:cNvSpPr>
            <a:spLocks/>
          </p:cNvSpPr>
          <p:nvPr/>
        </p:nvSpPr>
        <p:spPr bwMode="auto">
          <a:xfrm>
            <a:off x="8375650" y="1443038"/>
            <a:ext cx="317500" cy="3063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76" name="Rectangle 78"/>
          <p:cNvSpPr>
            <a:spLocks/>
          </p:cNvSpPr>
          <p:nvPr/>
        </p:nvSpPr>
        <p:spPr bwMode="auto">
          <a:xfrm>
            <a:off x="8385028" y="1420054"/>
            <a:ext cx="298743" cy="353943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>
                <a:solidFill>
                  <a:srgbClr val="7030A0"/>
                </a:solidFill>
                <a:cs typeface="Arial" charset="0"/>
              </a:rPr>
              <a:t>G</a:t>
            </a:r>
          </a:p>
        </p:txBody>
      </p:sp>
      <p:sp>
        <p:nvSpPr>
          <p:cNvPr id="41073" name="AutoShape 80"/>
          <p:cNvSpPr>
            <a:spLocks/>
          </p:cNvSpPr>
          <p:nvPr/>
        </p:nvSpPr>
        <p:spPr bwMode="auto">
          <a:xfrm>
            <a:off x="6407150" y="22066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4" name="Rectangle 81"/>
          <p:cNvSpPr>
            <a:spLocks/>
          </p:cNvSpPr>
          <p:nvPr/>
        </p:nvSpPr>
        <p:spPr bwMode="auto">
          <a:xfrm>
            <a:off x="6451823" y="22193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d</a:t>
            </a:r>
          </a:p>
        </p:txBody>
      </p:sp>
      <p:sp>
        <p:nvSpPr>
          <p:cNvPr id="41071" name="AutoShape 83"/>
          <p:cNvSpPr>
            <a:spLocks/>
          </p:cNvSpPr>
          <p:nvPr/>
        </p:nvSpPr>
        <p:spPr bwMode="auto">
          <a:xfrm>
            <a:off x="5740400" y="17494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2" name="Rectangle 84"/>
          <p:cNvSpPr>
            <a:spLocks/>
          </p:cNvSpPr>
          <p:nvPr/>
        </p:nvSpPr>
        <p:spPr bwMode="auto">
          <a:xfrm>
            <a:off x="5785073" y="17621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b</a:t>
            </a:r>
          </a:p>
        </p:txBody>
      </p:sp>
      <p:sp>
        <p:nvSpPr>
          <p:cNvPr id="41069" name="AutoShape 86"/>
          <p:cNvSpPr>
            <a:spLocks/>
          </p:cNvSpPr>
          <p:nvPr/>
        </p:nvSpPr>
        <p:spPr bwMode="auto">
          <a:xfrm>
            <a:off x="6057900" y="28162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0" name="Rectangle 87"/>
          <p:cNvSpPr>
            <a:spLocks/>
          </p:cNvSpPr>
          <p:nvPr/>
        </p:nvSpPr>
        <p:spPr bwMode="auto">
          <a:xfrm>
            <a:off x="6102573" y="28289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p</a:t>
            </a:r>
          </a:p>
        </p:txBody>
      </p:sp>
      <p:sp>
        <p:nvSpPr>
          <p:cNvPr id="41067" name="AutoShape 89"/>
          <p:cNvSpPr>
            <a:spLocks/>
          </p:cNvSpPr>
          <p:nvPr/>
        </p:nvSpPr>
        <p:spPr bwMode="auto">
          <a:xfrm>
            <a:off x="6819900" y="2906713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8" name="Rectangle 90"/>
          <p:cNvSpPr>
            <a:spLocks/>
          </p:cNvSpPr>
          <p:nvPr/>
        </p:nvSpPr>
        <p:spPr bwMode="auto">
          <a:xfrm>
            <a:off x="6864573" y="2919413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q</a:t>
            </a:r>
          </a:p>
        </p:txBody>
      </p:sp>
      <p:sp>
        <p:nvSpPr>
          <p:cNvPr id="41065" name="AutoShape 92"/>
          <p:cNvSpPr>
            <a:spLocks/>
          </p:cNvSpPr>
          <p:nvPr/>
        </p:nvSpPr>
        <p:spPr bwMode="auto">
          <a:xfrm>
            <a:off x="7169150" y="171767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6" name="Rectangle 93"/>
          <p:cNvSpPr>
            <a:spLocks/>
          </p:cNvSpPr>
          <p:nvPr/>
        </p:nvSpPr>
        <p:spPr bwMode="auto">
          <a:xfrm>
            <a:off x="7218610" y="1730375"/>
            <a:ext cx="21858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c</a:t>
            </a:r>
          </a:p>
        </p:txBody>
      </p:sp>
      <p:sp>
        <p:nvSpPr>
          <p:cNvPr id="41063" name="AutoShape 95"/>
          <p:cNvSpPr>
            <a:spLocks/>
          </p:cNvSpPr>
          <p:nvPr/>
        </p:nvSpPr>
        <p:spPr bwMode="auto">
          <a:xfrm>
            <a:off x="7613650" y="2084388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4" name="Rectangle 96"/>
          <p:cNvSpPr>
            <a:spLocks/>
          </p:cNvSpPr>
          <p:nvPr/>
        </p:nvSpPr>
        <p:spPr bwMode="auto">
          <a:xfrm>
            <a:off x="7658323" y="2097088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</a:t>
            </a:r>
          </a:p>
        </p:txBody>
      </p:sp>
      <p:sp>
        <p:nvSpPr>
          <p:cNvPr id="41061" name="AutoShape 98"/>
          <p:cNvSpPr>
            <a:spLocks/>
          </p:cNvSpPr>
          <p:nvPr/>
        </p:nvSpPr>
        <p:spPr bwMode="auto">
          <a:xfrm>
            <a:off x="7359650" y="25114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2" name="Rectangle 99"/>
          <p:cNvSpPr>
            <a:spLocks/>
          </p:cNvSpPr>
          <p:nvPr/>
        </p:nvSpPr>
        <p:spPr bwMode="auto">
          <a:xfrm>
            <a:off x="7404323" y="25241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h</a:t>
            </a:r>
          </a:p>
        </p:txBody>
      </p:sp>
      <p:sp>
        <p:nvSpPr>
          <p:cNvPr id="41059" name="AutoShape 101"/>
          <p:cNvSpPr>
            <a:spLocks/>
          </p:cNvSpPr>
          <p:nvPr/>
        </p:nvSpPr>
        <p:spPr bwMode="auto">
          <a:xfrm>
            <a:off x="6311900" y="1474788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0" name="Rectangle 102"/>
          <p:cNvSpPr>
            <a:spLocks/>
          </p:cNvSpPr>
          <p:nvPr/>
        </p:nvSpPr>
        <p:spPr bwMode="auto">
          <a:xfrm>
            <a:off x="6356573" y="1487488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a</a:t>
            </a:r>
          </a:p>
        </p:txBody>
      </p:sp>
      <p:sp>
        <p:nvSpPr>
          <p:cNvPr id="41057" name="AutoShape 104"/>
          <p:cNvSpPr>
            <a:spLocks/>
          </p:cNvSpPr>
          <p:nvPr/>
        </p:nvSpPr>
        <p:spPr bwMode="auto">
          <a:xfrm>
            <a:off x="8280400" y="2266950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58" name="Rectangle 105"/>
          <p:cNvSpPr>
            <a:spLocks/>
          </p:cNvSpPr>
          <p:nvPr/>
        </p:nvSpPr>
        <p:spPr bwMode="auto">
          <a:xfrm>
            <a:off x="8349006" y="2279650"/>
            <a:ext cx="18028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f</a:t>
            </a:r>
          </a:p>
        </p:txBody>
      </p:sp>
      <p:sp>
        <p:nvSpPr>
          <p:cNvPr id="41055" name="AutoShape 107"/>
          <p:cNvSpPr>
            <a:spLocks/>
          </p:cNvSpPr>
          <p:nvPr/>
        </p:nvSpPr>
        <p:spPr bwMode="auto">
          <a:xfrm>
            <a:off x="8153400" y="28162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56" name="Rectangle 108"/>
          <p:cNvSpPr>
            <a:spLocks/>
          </p:cNvSpPr>
          <p:nvPr/>
        </p:nvSpPr>
        <p:spPr bwMode="auto">
          <a:xfrm>
            <a:off x="8217219" y="2828925"/>
            <a:ext cx="1898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r</a:t>
            </a:r>
          </a:p>
        </p:txBody>
      </p:sp>
      <p:sp>
        <p:nvSpPr>
          <p:cNvPr id="41039" name="Line 110"/>
          <p:cNvSpPr>
            <a:spLocks noChangeShapeType="1"/>
          </p:cNvSpPr>
          <p:nvPr/>
        </p:nvSpPr>
        <p:spPr bwMode="auto">
          <a:xfrm>
            <a:off x="5757863" y="2741613"/>
            <a:ext cx="300037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0" name="Line 111"/>
          <p:cNvSpPr>
            <a:spLocks noChangeShapeType="1"/>
          </p:cNvSpPr>
          <p:nvPr/>
        </p:nvSpPr>
        <p:spPr bwMode="auto">
          <a:xfrm rot="10800000" flipH="1">
            <a:off x="6329363" y="3059113"/>
            <a:ext cx="490537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1" name="Line 112"/>
          <p:cNvSpPr>
            <a:spLocks noChangeShapeType="1"/>
          </p:cNvSpPr>
          <p:nvPr/>
        </p:nvSpPr>
        <p:spPr bwMode="auto">
          <a:xfrm flipH="1">
            <a:off x="7091363" y="2771775"/>
            <a:ext cx="314325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2" name="Line 113"/>
          <p:cNvSpPr>
            <a:spLocks noChangeShapeType="1"/>
          </p:cNvSpPr>
          <p:nvPr/>
        </p:nvSpPr>
        <p:spPr bwMode="auto">
          <a:xfrm flipH="1">
            <a:off x="6375400" y="2663825"/>
            <a:ext cx="9842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3" name="Line 114"/>
          <p:cNvSpPr>
            <a:spLocks noChangeShapeType="1"/>
          </p:cNvSpPr>
          <p:nvPr/>
        </p:nvSpPr>
        <p:spPr bwMode="auto">
          <a:xfrm flipH="1">
            <a:off x="7631113" y="2389188"/>
            <a:ext cx="141287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4" name="Line 115"/>
          <p:cNvSpPr>
            <a:spLocks noChangeShapeType="1"/>
          </p:cNvSpPr>
          <p:nvPr/>
        </p:nvSpPr>
        <p:spPr bwMode="auto">
          <a:xfrm>
            <a:off x="7885113" y="2344738"/>
            <a:ext cx="314325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5" name="Line 116"/>
          <p:cNvSpPr>
            <a:spLocks noChangeShapeType="1"/>
          </p:cNvSpPr>
          <p:nvPr/>
        </p:nvSpPr>
        <p:spPr bwMode="auto">
          <a:xfrm rot="10800000" flipH="1">
            <a:off x="8312150" y="2571750"/>
            <a:ext cx="12700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6" name="Line 117"/>
          <p:cNvSpPr>
            <a:spLocks noChangeShapeType="1"/>
          </p:cNvSpPr>
          <p:nvPr/>
        </p:nvSpPr>
        <p:spPr bwMode="auto">
          <a:xfrm rot="10800000" flipH="1">
            <a:off x="8439150" y="1749425"/>
            <a:ext cx="9525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7" name="Line 118"/>
          <p:cNvSpPr>
            <a:spLocks noChangeShapeType="1"/>
          </p:cNvSpPr>
          <p:nvPr/>
        </p:nvSpPr>
        <p:spPr bwMode="auto">
          <a:xfrm rot="10800000" flipH="1">
            <a:off x="5757863" y="2359025"/>
            <a:ext cx="649287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8" name="Line 119"/>
          <p:cNvSpPr>
            <a:spLocks noChangeShapeType="1"/>
          </p:cNvSpPr>
          <p:nvPr/>
        </p:nvSpPr>
        <p:spPr bwMode="auto">
          <a:xfrm rot="10800000">
            <a:off x="6011863" y="2009775"/>
            <a:ext cx="441325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9" name="Line 120"/>
          <p:cNvSpPr>
            <a:spLocks noChangeShapeType="1"/>
          </p:cNvSpPr>
          <p:nvPr/>
        </p:nvSpPr>
        <p:spPr bwMode="auto">
          <a:xfrm rot="10800000" flipH="1">
            <a:off x="6026150" y="1627188"/>
            <a:ext cx="285750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0" name="Line 121"/>
          <p:cNvSpPr>
            <a:spLocks noChangeShapeType="1"/>
          </p:cNvSpPr>
          <p:nvPr/>
        </p:nvSpPr>
        <p:spPr bwMode="auto">
          <a:xfrm rot="10800000">
            <a:off x="6629400" y="1627188"/>
            <a:ext cx="53975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1" name="Line 122"/>
          <p:cNvSpPr>
            <a:spLocks noChangeShapeType="1"/>
          </p:cNvSpPr>
          <p:nvPr/>
        </p:nvSpPr>
        <p:spPr bwMode="auto">
          <a:xfrm rot="10800000" flipH="1">
            <a:off x="6678613" y="1978025"/>
            <a:ext cx="53657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2" name="Line 123"/>
          <p:cNvSpPr>
            <a:spLocks noChangeShapeType="1"/>
          </p:cNvSpPr>
          <p:nvPr/>
        </p:nvSpPr>
        <p:spPr bwMode="auto">
          <a:xfrm rot="10800000" flipH="1">
            <a:off x="6724650" y="2236788"/>
            <a:ext cx="88900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3" name="Freeform 124"/>
          <p:cNvSpPr>
            <a:spLocks/>
          </p:cNvSpPr>
          <p:nvPr/>
        </p:nvSpPr>
        <p:spPr bwMode="auto">
          <a:xfrm rot="5400000" flipH="1">
            <a:off x="7685088" y="1670050"/>
            <a:ext cx="441325" cy="839787"/>
          </a:xfrm>
          <a:custGeom>
            <a:avLst/>
            <a:gdLst>
              <a:gd name="T0" fmla="*/ 0 w 21600"/>
              <a:gd name="T1" fmla="*/ 0 h 21600"/>
              <a:gd name="T2" fmla="*/ 278 w 21600"/>
              <a:gd name="T3" fmla="*/ 529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4" name="Freeform 125"/>
          <p:cNvSpPr>
            <a:spLocks/>
          </p:cNvSpPr>
          <p:nvPr/>
        </p:nvSpPr>
        <p:spPr bwMode="auto">
          <a:xfrm rot="10800000" flipH="1">
            <a:off x="5803900" y="2344738"/>
            <a:ext cx="1855787" cy="288925"/>
          </a:xfrm>
          <a:custGeom>
            <a:avLst/>
            <a:gdLst>
              <a:gd name="T0" fmla="*/ 0 w 21600"/>
              <a:gd name="T1" fmla="*/ 0 h 21600"/>
              <a:gd name="T2" fmla="*/ 1169 w 21600"/>
              <a:gd name="T3" fmla="*/ 182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6" name="Line 127"/>
          <p:cNvSpPr>
            <a:spLocks noChangeShapeType="1"/>
          </p:cNvSpPr>
          <p:nvPr/>
        </p:nvSpPr>
        <p:spPr bwMode="auto">
          <a:xfrm rot="10800000" flipH="1">
            <a:off x="7137400" y="2968625"/>
            <a:ext cx="1016000" cy="920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4" name="Rectangle 129"/>
          <p:cNvSpPr>
            <a:spLocks/>
          </p:cNvSpPr>
          <p:nvPr/>
        </p:nvSpPr>
        <p:spPr bwMode="auto">
          <a:xfrm>
            <a:off x="3425825" y="389731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0975" name="Rectangle 130"/>
          <p:cNvSpPr>
            <a:spLocks/>
          </p:cNvSpPr>
          <p:nvPr/>
        </p:nvSpPr>
        <p:spPr bwMode="auto">
          <a:xfrm>
            <a:off x="6183313" y="382746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0976" name="Rectangle 131"/>
          <p:cNvSpPr>
            <a:spLocks/>
          </p:cNvSpPr>
          <p:nvPr/>
        </p:nvSpPr>
        <p:spPr bwMode="auto">
          <a:xfrm>
            <a:off x="7893050" y="3824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0977" name="Oval 132"/>
          <p:cNvSpPr>
            <a:spLocks/>
          </p:cNvSpPr>
          <p:nvPr/>
        </p:nvSpPr>
        <p:spPr bwMode="auto">
          <a:xfrm>
            <a:off x="7529513" y="3897313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8" name="Oval 133"/>
          <p:cNvSpPr>
            <a:spLocks/>
          </p:cNvSpPr>
          <p:nvPr/>
        </p:nvSpPr>
        <p:spPr bwMode="auto">
          <a:xfrm>
            <a:off x="7546975" y="44100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9" name="Rectangle 134"/>
          <p:cNvSpPr>
            <a:spLocks/>
          </p:cNvSpPr>
          <p:nvPr/>
        </p:nvSpPr>
        <p:spPr bwMode="auto">
          <a:xfrm>
            <a:off x="7918450" y="4332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16</a:t>
            </a:r>
          </a:p>
        </p:txBody>
      </p:sp>
      <p:sp>
        <p:nvSpPr>
          <p:cNvPr id="40980" name="Oval 135"/>
          <p:cNvSpPr>
            <a:spLocks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1" name="Oval 136"/>
          <p:cNvSpPr>
            <a:spLocks/>
          </p:cNvSpPr>
          <p:nvPr/>
        </p:nvSpPr>
        <p:spPr bwMode="auto">
          <a:xfrm>
            <a:off x="3119438" y="44259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2" name="Oval 137"/>
          <p:cNvSpPr>
            <a:spLocks/>
          </p:cNvSpPr>
          <p:nvPr/>
        </p:nvSpPr>
        <p:spPr bwMode="auto">
          <a:xfrm>
            <a:off x="3948113" y="44180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3" name="Rectangle 138"/>
          <p:cNvSpPr>
            <a:spLocks/>
          </p:cNvSpPr>
          <p:nvPr/>
        </p:nvSpPr>
        <p:spPr bwMode="auto">
          <a:xfrm>
            <a:off x="2724150" y="43830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0984" name="Rectangle 139"/>
          <p:cNvSpPr>
            <a:spLocks/>
          </p:cNvSpPr>
          <p:nvPr/>
        </p:nvSpPr>
        <p:spPr bwMode="auto">
          <a:xfrm>
            <a:off x="3313113" y="45354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0985" name="Rectangle 140"/>
          <p:cNvSpPr>
            <a:spLocks/>
          </p:cNvSpPr>
          <p:nvPr/>
        </p:nvSpPr>
        <p:spPr bwMode="auto">
          <a:xfrm>
            <a:off x="4243388" y="435610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0986" name="Oval 141"/>
          <p:cNvSpPr>
            <a:spLocks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7" name="Oval 142"/>
          <p:cNvSpPr>
            <a:spLocks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8" name="Oval 143"/>
          <p:cNvSpPr>
            <a:spLocks/>
          </p:cNvSpPr>
          <p:nvPr/>
        </p:nvSpPr>
        <p:spPr bwMode="auto">
          <a:xfrm>
            <a:off x="2416175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9" name="Oval 144"/>
          <p:cNvSpPr>
            <a:spLocks/>
          </p:cNvSpPr>
          <p:nvPr/>
        </p:nvSpPr>
        <p:spPr bwMode="auto">
          <a:xfrm>
            <a:off x="2417763" y="4973638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0" name="Oval 145"/>
          <p:cNvSpPr>
            <a:spLocks/>
          </p:cNvSpPr>
          <p:nvPr/>
        </p:nvSpPr>
        <p:spPr bwMode="auto">
          <a:xfrm>
            <a:off x="3946525" y="4419600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1" name="Oval 146"/>
          <p:cNvSpPr>
            <a:spLocks/>
          </p:cNvSpPr>
          <p:nvPr/>
        </p:nvSpPr>
        <p:spPr bwMode="auto">
          <a:xfrm>
            <a:off x="3595688" y="49466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2" name="Oval 147"/>
          <p:cNvSpPr>
            <a:spLocks/>
          </p:cNvSpPr>
          <p:nvPr/>
        </p:nvSpPr>
        <p:spPr bwMode="auto">
          <a:xfrm>
            <a:off x="4271963" y="4954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3" name="Rectangle 148"/>
          <p:cNvSpPr>
            <a:spLocks/>
          </p:cNvSpPr>
          <p:nvPr/>
        </p:nvSpPr>
        <p:spPr bwMode="auto">
          <a:xfrm>
            <a:off x="4546600" y="48910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40994" name="Rectangle 149"/>
          <p:cNvSpPr>
            <a:spLocks/>
          </p:cNvSpPr>
          <p:nvPr/>
        </p:nvSpPr>
        <p:spPr bwMode="auto">
          <a:xfrm>
            <a:off x="3844925" y="489743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13</a:t>
            </a:r>
          </a:p>
        </p:txBody>
      </p:sp>
      <p:sp>
        <p:nvSpPr>
          <p:cNvPr id="40995" name="Oval 150"/>
          <p:cNvSpPr>
            <a:spLocks/>
          </p:cNvSpPr>
          <p:nvPr/>
        </p:nvSpPr>
        <p:spPr bwMode="auto">
          <a:xfrm>
            <a:off x="4273550" y="4956175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6" name="Oval 151"/>
          <p:cNvSpPr>
            <a:spLocks/>
          </p:cNvSpPr>
          <p:nvPr/>
        </p:nvSpPr>
        <p:spPr bwMode="auto">
          <a:xfrm>
            <a:off x="4270375" y="5481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7" name="Rectangle 152"/>
          <p:cNvSpPr>
            <a:spLocks/>
          </p:cNvSpPr>
          <p:nvPr/>
        </p:nvSpPr>
        <p:spPr bwMode="auto">
          <a:xfrm>
            <a:off x="4535488" y="54260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0998" name="Oval 153"/>
          <p:cNvSpPr>
            <a:spLocks/>
          </p:cNvSpPr>
          <p:nvPr/>
        </p:nvSpPr>
        <p:spPr bwMode="auto">
          <a:xfrm>
            <a:off x="4271963" y="5483225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9" name="Oval 154"/>
          <p:cNvSpPr>
            <a:spLocks/>
          </p:cNvSpPr>
          <p:nvPr/>
        </p:nvSpPr>
        <p:spPr bwMode="auto">
          <a:xfrm>
            <a:off x="4533900" y="60102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0" name="Rectangle 155"/>
          <p:cNvSpPr>
            <a:spLocks/>
          </p:cNvSpPr>
          <p:nvPr/>
        </p:nvSpPr>
        <p:spPr bwMode="auto">
          <a:xfrm>
            <a:off x="4800600" y="595312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1001" name="Rectangle 156"/>
          <p:cNvSpPr>
            <a:spLocks/>
          </p:cNvSpPr>
          <p:nvPr/>
        </p:nvSpPr>
        <p:spPr bwMode="auto">
          <a:xfrm>
            <a:off x="3640138" y="595312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1002" name="Oval 157"/>
          <p:cNvSpPr>
            <a:spLocks/>
          </p:cNvSpPr>
          <p:nvPr/>
        </p:nvSpPr>
        <p:spPr bwMode="auto">
          <a:xfrm>
            <a:off x="4019550" y="59912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3" name="Oval 158"/>
          <p:cNvSpPr>
            <a:spLocks/>
          </p:cNvSpPr>
          <p:nvPr/>
        </p:nvSpPr>
        <p:spPr bwMode="auto">
          <a:xfrm>
            <a:off x="5781675" y="388461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4" name="Oval 159"/>
          <p:cNvSpPr>
            <a:spLocks/>
          </p:cNvSpPr>
          <p:nvPr/>
        </p:nvSpPr>
        <p:spPr bwMode="auto">
          <a:xfrm>
            <a:off x="6113463" y="44132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5" name="Oval 160"/>
          <p:cNvSpPr>
            <a:spLocks/>
          </p:cNvSpPr>
          <p:nvPr/>
        </p:nvSpPr>
        <p:spPr bwMode="auto">
          <a:xfrm>
            <a:off x="5411788" y="44116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6" name="Rectangle 161"/>
          <p:cNvSpPr>
            <a:spLocks/>
          </p:cNvSpPr>
          <p:nvPr/>
        </p:nvSpPr>
        <p:spPr bwMode="auto">
          <a:xfrm>
            <a:off x="5646738" y="435610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17</a:t>
            </a:r>
          </a:p>
        </p:txBody>
      </p:sp>
      <p:sp>
        <p:nvSpPr>
          <p:cNvPr id="41007" name="Rectangle 162"/>
          <p:cNvSpPr>
            <a:spLocks/>
          </p:cNvSpPr>
          <p:nvPr/>
        </p:nvSpPr>
        <p:spPr bwMode="auto">
          <a:xfrm>
            <a:off x="6362700" y="43449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1008" name="Oval 163"/>
          <p:cNvSpPr>
            <a:spLocks/>
          </p:cNvSpPr>
          <p:nvPr/>
        </p:nvSpPr>
        <p:spPr bwMode="auto">
          <a:xfrm>
            <a:off x="4533900" y="601186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9" name="Rectangle 164"/>
          <p:cNvSpPr>
            <a:spLocks/>
          </p:cNvSpPr>
          <p:nvPr/>
        </p:nvSpPr>
        <p:spPr bwMode="auto">
          <a:xfrm>
            <a:off x="5776913" y="33813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0</a:t>
            </a:r>
          </a:p>
        </p:txBody>
      </p:sp>
      <p:sp>
        <p:nvSpPr>
          <p:cNvPr id="41010" name="Rectangle 165"/>
          <p:cNvSpPr>
            <a:spLocks/>
          </p:cNvSpPr>
          <p:nvPr/>
        </p:nvSpPr>
        <p:spPr bwMode="auto">
          <a:xfrm>
            <a:off x="2713038" y="489585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1011" name="Rectangle 166"/>
          <p:cNvSpPr>
            <a:spLocks/>
          </p:cNvSpPr>
          <p:nvPr/>
        </p:nvSpPr>
        <p:spPr bwMode="auto">
          <a:xfrm>
            <a:off x="5800725" y="21494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1012" name="Rectangle 167"/>
          <p:cNvSpPr>
            <a:spLocks/>
          </p:cNvSpPr>
          <p:nvPr/>
        </p:nvSpPr>
        <p:spPr bwMode="auto">
          <a:xfrm>
            <a:off x="6794500" y="230346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1013" name="Rectangle 168"/>
          <p:cNvSpPr>
            <a:spLocks/>
          </p:cNvSpPr>
          <p:nvPr/>
        </p:nvSpPr>
        <p:spPr bwMode="auto">
          <a:xfrm>
            <a:off x="5651500" y="27971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14" name="Rectangle 169"/>
          <p:cNvSpPr>
            <a:spLocks/>
          </p:cNvSpPr>
          <p:nvPr/>
        </p:nvSpPr>
        <p:spPr bwMode="auto">
          <a:xfrm>
            <a:off x="6140450" y="18319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15" name="Rectangle 170"/>
          <p:cNvSpPr>
            <a:spLocks/>
          </p:cNvSpPr>
          <p:nvPr/>
        </p:nvSpPr>
        <p:spPr bwMode="auto">
          <a:xfrm>
            <a:off x="5951538" y="139382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1016" name="Rectangle 171"/>
          <p:cNvSpPr>
            <a:spLocks/>
          </p:cNvSpPr>
          <p:nvPr/>
        </p:nvSpPr>
        <p:spPr bwMode="auto">
          <a:xfrm>
            <a:off x="6669088" y="181451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017" name="Rectangle 172"/>
          <p:cNvSpPr>
            <a:spLocks/>
          </p:cNvSpPr>
          <p:nvPr/>
        </p:nvSpPr>
        <p:spPr bwMode="auto">
          <a:xfrm>
            <a:off x="7683500" y="2427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018" name="Rectangle 173"/>
          <p:cNvSpPr>
            <a:spLocks/>
          </p:cNvSpPr>
          <p:nvPr/>
        </p:nvSpPr>
        <p:spPr bwMode="auto">
          <a:xfrm>
            <a:off x="7929563" y="2300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19" name="Rectangle 174"/>
          <p:cNvSpPr>
            <a:spLocks/>
          </p:cNvSpPr>
          <p:nvPr/>
        </p:nvSpPr>
        <p:spPr bwMode="auto">
          <a:xfrm>
            <a:off x="6364288" y="30257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41020" name="Rectangle 175"/>
          <p:cNvSpPr>
            <a:spLocks/>
          </p:cNvSpPr>
          <p:nvPr/>
        </p:nvSpPr>
        <p:spPr bwMode="auto">
          <a:xfrm>
            <a:off x="8456613" y="254635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21" name="Rectangle 176"/>
          <p:cNvSpPr>
            <a:spLocks/>
          </p:cNvSpPr>
          <p:nvPr/>
        </p:nvSpPr>
        <p:spPr bwMode="auto">
          <a:xfrm>
            <a:off x="8472488" y="18954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1022" name="Freeform 177"/>
          <p:cNvSpPr>
            <a:spLocks/>
          </p:cNvSpPr>
          <p:nvPr/>
        </p:nvSpPr>
        <p:spPr bwMode="auto">
          <a:xfrm>
            <a:off x="1355725" y="3641725"/>
            <a:ext cx="396875" cy="2986088"/>
          </a:xfrm>
          <a:custGeom>
            <a:avLst/>
            <a:gdLst>
              <a:gd name="T0" fmla="*/ 396875 w 21600"/>
              <a:gd name="T1" fmla="*/ 0 h 21600"/>
              <a:gd name="T2" fmla="*/ 198438 w 21600"/>
              <a:gd name="T3" fmla="*/ 248841 h 21600"/>
              <a:gd name="T4" fmla="*/ 198438 w 21600"/>
              <a:gd name="T5" fmla="*/ 1244203 h 21600"/>
              <a:gd name="T6" fmla="*/ 0 w 21600"/>
              <a:gd name="T7" fmla="*/ 1493044 h 21600"/>
              <a:gd name="T8" fmla="*/ 198438 w 21600"/>
              <a:gd name="T9" fmla="*/ 1741885 h 21600"/>
              <a:gd name="T10" fmla="*/ 198438 w 21600"/>
              <a:gd name="T11" fmla="*/ 2737247 h 21600"/>
              <a:gd name="T12" fmla="*/ 396875 w 21600"/>
              <a:gd name="T13" fmla="*/ 298608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3" name="Rectangle 178"/>
          <p:cNvSpPr>
            <a:spLocks/>
          </p:cNvSpPr>
          <p:nvPr/>
        </p:nvSpPr>
        <p:spPr bwMode="auto">
          <a:xfrm>
            <a:off x="1" y="4711700"/>
            <a:ext cx="1600199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Cost 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contours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(not all shown)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024" name="Rectangle 179"/>
          <p:cNvSpPr>
            <a:spLocks/>
          </p:cNvSpPr>
          <p:nvPr/>
        </p:nvSpPr>
        <p:spPr bwMode="auto">
          <a:xfrm>
            <a:off x="7050088" y="200183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40568" y="2389188"/>
            <a:ext cx="1676400" cy="439737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2508249" y="2389188"/>
            <a:ext cx="859632" cy="43973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3407568" y="2379663"/>
            <a:ext cx="451645" cy="439737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82700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Search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177800" y="1452563"/>
          <a:ext cx="8839200" cy="18288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246187"/>
                <a:gridCol w="1316038"/>
                <a:gridCol w="2090737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w/ Path Checking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UCS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8" name="Rectangle 83"/>
          <p:cNvSpPr>
            <a:spLocks/>
          </p:cNvSpPr>
          <p:nvPr/>
        </p:nvSpPr>
        <p:spPr bwMode="auto">
          <a:xfrm>
            <a:off x="2209800" y="1901825"/>
            <a:ext cx="117236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 if finite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049" name="Rectangle 84"/>
          <p:cNvSpPr>
            <a:spLocks/>
          </p:cNvSpPr>
          <p:nvPr/>
        </p:nvSpPr>
        <p:spPr bwMode="auto">
          <a:xfrm>
            <a:off x="3759200" y="1901825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43050" name="Rectangle 85"/>
          <p:cNvSpPr>
            <a:spLocks/>
          </p:cNvSpPr>
          <p:nvPr/>
        </p:nvSpPr>
        <p:spPr bwMode="auto">
          <a:xfrm>
            <a:off x="4899025" y="1901825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51" name="Rectangle 86"/>
          <p:cNvSpPr>
            <a:spLocks/>
          </p:cNvSpPr>
          <p:nvPr/>
        </p:nvSpPr>
        <p:spPr bwMode="auto">
          <a:xfrm>
            <a:off x="7010400" y="1901825"/>
            <a:ext cx="138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52" name="Rectangle 87"/>
          <p:cNvSpPr>
            <a:spLocks/>
          </p:cNvSpPr>
          <p:nvPr/>
        </p:nvSpPr>
        <p:spPr bwMode="auto">
          <a:xfrm>
            <a:off x="2498725" y="2379663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43053" name="Rectangle 88"/>
          <p:cNvSpPr>
            <a:spLocks/>
          </p:cNvSpPr>
          <p:nvPr/>
        </p:nvSpPr>
        <p:spPr bwMode="auto">
          <a:xfrm>
            <a:off x="3752850" y="2379663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43054" name="Rectangle 89"/>
          <p:cNvSpPr>
            <a:spLocks/>
          </p:cNvSpPr>
          <p:nvPr/>
        </p:nvSpPr>
        <p:spPr bwMode="auto">
          <a:xfrm>
            <a:off x="4892675" y="2379663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55" name="Rectangle 90"/>
          <p:cNvSpPr>
            <a:spLocks/>
          </p:cNvSpPr>
          <p:nvPr/>
        </p:nvSpPr>
        <p:spPr bwMode="auto">
          <a:xfrm>
            <a:off x="7004050" y="2379663"/>
            <a:ext cx="138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99" name="Rectangle 91"/>
          <p:cNvSpPr>
            <a:spLocks/>
          </p:cNvSpPr>
          <p:nvPr/>
        </p:nvSpPr>
        <p:spPr bwMode="auto">
          <a:xfrm>
            <a:off x="2492375" y="2841625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43100" name="Rectangle 92"/>
          <p:cNvSpPr>
            <a:spLocks/>
          </p:cNvSpPr>
          <p:nvPr/>
        </p:nvSpPr>
        <p:spPr bwMode="auto">
          <a:xfrm>
            <a:off x="3746500" y="2841625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43101" name="Rectangle 93"/>
          <p:cNvSpPr>
            <a:spLocks/>
          </p:cNvSpPr>
          <p:nvPr/>
        </p:nvSpPr>
        <p:spPr bwMode="auto">
          <a:xfrm>
            <a:off x="4886325" y="2841625"/>
            <a:ext cx="1917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C*/</a:t>
            </a:r>
            <a:r>
              <a:rPr lang="en-US" baseline="30000">
                <a:solidFill>
                  <a:schemeClr val="tx1"/>
                </a:solidFill>
                <a:latin typeface="Symbol" charset="0"/>
                <a:cs typeface="Times New Roman Italic" charset="0"/>
                <a:sym typeface="Symbol" charset="0"/>
              </a:rPr>
              <a:t>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102" name="Rectangle 94"/>
          <p:cNvSpPr>
            <a:spLocks/>
          </p:cNvSpPr>
          <p:nvPr/>
        </p:nvSpPr>
        <p:spPr bwMode="auto">
          <a:xfrm>
            <a:off x="6997700" y="2841625"/>
            <a:ext cx="1384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C*/</a:t>
            </a:r>
            <a:r>
              <a:rPr lang="en-US" baseline="30000">
                <a:solidFill>
                  <a:schemeClr val="tx1"/>
                </a:solidFill>
                <a:latin typeface="Symbol" charset="0"/>
                <a:cs typeface="Times New Roman Italic" charset="0"/>
                <a:sym typeface="Symbol" charset="0"/>
              </a:rPr>
              <a:t>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grpSp>
        <p:nvGrpSpPr>
          <p:cNvPr id="43120" name="Group 112"/>
          <p:cNvGrpSpPr>
            <a:grpSpLocks/>
          </p:cNvGrpSpPr>
          <p:nvPr/>
        </p:nvGrpSpPr>
        <p:grpSpPr bwMode="auto">
          <a:xfrm>
            <a:off x="1450975" y="3683000"/>
            <a:ext cx="5202238" cy="2740025"/>
            <a:chOff x="0" y="0"/>
            <a:chExt cx="3277" cy="1725"/>
          </a:xfrm>
        </p:grpSpPr>
        <p:sp>
          <p:nvSpPr>
            <p:cNvPr id="43061" name="Freeform 95"/>
            <p:cNvSpPr>
              <a:spLocks/>
            </p:cNvSpPr>
            <p:nvPr/>
          </p:nvSpPr>
          <p:spPr bwMode="auto">
            <a:xfrm>
              <a:off x="1433" y="55"/>
              <a:ext cx="1844" cy="1609"/>
            </a:xfrm>
            <a:custGeom>
              <a:avLst/>
              <a:gdLst>
                <a:gd name="T0" fmla="*/ 0 w 21600"/>
                <a:gd name="T1" fmla="*/ 1609 h 21600"/>
                <a:gd name="T2" fmla="*/ 1844 w 21600"/>
                <a:gd name="T3" fmla="*/ 1609 h 21600"/>
                <a:gd name="T4" fmla="*/ 915 w 21600"/>
                <a:gd name="T5" fmla="*/ 0 h 21600"/>
                <a:gd name="T6" fmla="*/ 0 w 21600"/>
                <a:gd name="T7" fmla="*/ 1609 h 21600"/>
                <a:gd name="T8" fmla="*/ 0 w 21600"/>
                <a:gd name="T9" fmla="*/ 1609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2" name="Oval 96"/>
            <p:cNvSpPr>
              <a:spLocks/>
            </p:cNvSpPr>
            <p:nvPr/>
          </p:nvSpPr>
          <p:spPr bwMode="auto">
            <a:xfrm>
              <a:off x="2140" y="279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3" name="Oval 97"/>
            <p:cNvSpPr>
              <a:spLocks/>
            </p:cNvSpPr>
            <p:nvPr/>
          </p:nvSpPr>
          <p:spPr bwMode="auto">
            <a:xfrm>
              <a:off x="2440" y="273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4" name="Rectangle 98"/>
            <p:cNvSpPr>
              <a:spLocks/>
            </p:cNvSpPr>
            <p:nvPr/>
          </p:nvSpPr>
          <p:spPr bwMode="auto">
            <a:xfrm>
              <a:off x="2222" y="185"/>
              <a:ext cx="18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…</a:t>
              </a:r>
            </a:p>
          </p:txBody>
        </p:sp>
        <p:sp>
          <p:nvSpPr>
            <p:cNvPr id="43065" name="Freeform 99"/>
            <p:cNvSpPr>
              <a:spLocks/>
            </p:cNvSpPr>
            <p:nvPr/>
          </p:nvSpPr>
          <p:spPr bwMode="auto">
            <a:xfrm>
              <a:off x="2211" y="156"/>
              <a:ext cx="280" cy="54"/>
            </a:xfrm>
            <a:custGeom>
              <a:avLst/>
              <a:gdLst>
                <a:gd name="T0" fmla="*/ 0 w 21600"/>
                <a:gd name="T1" fmla="*/ 11 h 20876"/>
                <a:gd name="T2" fmla="*/ 151 w 21600"/>
                <a:gd name="T3" fmla="*/ 54 h 20876"/>
                <a:gd name="T4" fmla="*/ 280 w 21600"/>
                <a:gd name="T5" fmla="*/ 0 h 208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6" name="Rectangle 100"/>
            <p:cNvSpPr>
              <a:spLocks/>
            </p:cNvSpPr>
            <p:nvPr/>
          </p:nvSpPr>
          <p:spPr bwMode="auto">
            <a:xfrm>
              <a:off x="2464" y="29"/>
              <a:ext cx="19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43067" name="Oval 101"/>
            <p:cNvSpPr>
              <a:spLocks/>
            </p:cNvSpPr>
            <p:nvPr/>
          </p:nvSpPr>
          <p:spPr bwMode="auto">
            <a:xfrm>
              <a:off x="1933" y="1612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8" name="Oval 102"/>
            <p:cNvSpPr>
              <a:spLocks/>
            </p:cNvSpPr>
            <p:nvPr/>
          </p:nvSpPr>
          <p:spPr bwMode="auto">
            <a:xfrm>
              <a:off x="2596" y="934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9" name="Oval 103"/>
            <p:cNvSpPr>
              <a:spLocks/>
            </p:cNvSpPr>
            <p:nvPr/>
          </p:nvSpPr>
          <p:spPr bwMode="auto">
            <a:xfrm>
              <a:off x="2294" y="1284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0" name="Freeform 104"/>
            <p:cNvSpPr>
              <a:spLocks/>
            </p:cNvSpPr>
            <p:nvPr/>
          </p:nvSpPr>
          <p:spPr bwMode="auto">
            <a:xfrm>
              <a:off x="1996" y="447"/>
              <a:ext cx="193" cy="1168"/>
            </a:xfrm>
            <a:custGeom>
              <a:avLst/>
              <a:gdLst>
                <a:gd name="T0" fmla="*/ 193 w 21378"/>
                <a:gd name="T1" fmla="*/ 0 h 21600"/>
                <a:gd name="T2" fmla="*/ 188 w 21378"/>
                <a:gd name="T3" fmla="*/ 140 h 21600"/>
                <a:gd name="T4" fmla="*/ 123 w 21378"/>
                <a:gd name="T5" fmla="*/ 242 h 21600"/>
                <a:gd name="T6" fmla="*/ 80 w 21378"/>
                <a:gd name="T7" fmla="*/ 312 h 21600"/>
                <a:gd name="T8" fmla="*/ 86 w 21378"/>
                <a:gd name="T9" fmla="*/ 436 h 21600"/>
                <a:gd name="T10" fmla="*/ 91 w 21378"/>
                <a:gd name="T11" fmla="*/ 641 h 21600"/>
                <a:gd name="T12" fmla="*/ 26 w 21378"/>
                <a:gd name="T13" fmla="*/ 754 h 21600"/>
                <a:gd name="T14" fmla="*/ 10 w 21378"/>
                <a:gd name="T15" fmla="*/ 802 h 21600"/>
                <a:gd name="T16" fmla="*/ 0 w 21378"/>
                <a:gd name="T17" fmla="*/ 1168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378" h="21600">
                  <a:moveTo>
                    <a:pt x="21378" y="0"/>
                  </a:moveTo>
                  <a:cubicBezTo>
                    <a:pt x="21157" y="869"/>
                    <a:pt x="21600" y="1738"/>
                    <a:pt x="20825" y="2589"/>
                  </a:cubicBezTo>
                  <a:cubicBezTo>
                    <a:pt x="20271" y="3218"/>
                    <a:pt x="15951" y="3995"/>
                    <a:pt x="13625" y="4475"/>
                  </a:cubicBezTo>
                  <a:cubicBezTo>
                    <a:pt x="12738" y="4919"/>
                    <a:pt x="10634" y="5400"/>
                    <a:pt x="8862" y="5770"/>
                  </a:cubicBezTo>
                  <a:cubicBezTo>
                    <a:pt x="7865" y="6528"/>
                    <a:pt x="7865" y="7323"/>
                    <a:pt x="9526" y="8063"/>
                  </a:cubicBezTo>
                  <a:cubicBezTo>
                    <a:pt x="10966" y="9542"/>
                    <a:pt x="10855" y="9820"/>
                    <a:pt x="10080" y="11854"/>
                  </a:cubicBezTo>
                  <a:cubicBezTo>
                    <a:pt x="9969" y="12095"/>
                    <a:pt x="4431" y="13574"/>
                    <a:pt x="2880" y="13944"/>
                  </a:cubicBezTo>
                  <a:cubicBezTo>
                    <a:pt x="1551" y="14628"/>
                    <a:pt x="2215" y="14351"/>
                    <a:pt x="1108" y="14832"/>
                  </a:cubicBezTo>
                  <a:cubicBezTo>
                    <a:pt x="775" y="17273"/>
                    <a:pt x="0" y="19251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1" name="Freeform 105"/>
            <p:cNvSpPr>
              <a:spLocks/>
            </p:cNvSpPr>
            <p:nvPr/>
          </p:nvSpPr>
          <p:spPr bwMode="auto">
            <a:xfrm>
              <a:off x="2265" y="522"/>
              <a:ext cx="103" cy="754"/>
            </a:xfrm>
            <a:custGeom>
              <a:avLst/>
              <a:gdLst>
                <a:gd name="T0" fmla="*/ 80 w 19761"/>
                <a:gd name="T1" fmla="*/ 0 h 21600"/>
                <a:gd name="T2" fmla="*/ 97 w 19761"/>
                <a:gd name="T3" fmla="*/ 60 h 21600"/>
                <a:gd name="T4" fmla="*/ 54 w 19761"/>
                <a:gd name="T5" fmla="*/ 264 h 21600"/>
                <a:gd name="T6" fmla="*/ 21 w 19761"/>
                <a:gd name="T7" fmla="*/ 334 h 21600"/>
                <a:gd name="T8" fmla="*/ 10 w 19761"/>
                <a:gd name="T9" fmla="*/ 372 h 21600"/>
                <a:gd name="T10" fmla="*/ 0 w 19761"/>
                <a:gd name="T11" fmla="*/ 404 h 21600"/>
                <a:gd name="T12" fmla="*/ 43 w 19761"/>
                <a:gd name="T13" fmla="*/ 523 h 21600"/>
                <a:gd name="T14" fmla="*/ 48 w 19761"/>
                <a:gd name="T15" fmla="*/ 544 h 21600"/>
                <a:gd name="T16" fmla="*/ 59 w 19761"/>
                <a:gd name="T17" fmla="*/ 560 h 21600"/>
                <a:gd name="T18" fmla="*/ 70 w 19761"/>
                <a:gd name="T19" fmla="*/ 75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761" h="21600">
                  <a:moveTo>
                    <a:pt x="15292" y="0"/>
                  </a:moveTo>
                  <a:cubicBezTo>
                    <a:pt x="16248" y="602"/>
                    <a:pt x="17204" y="1146"/>
                    <a:pt x="18542" y="1719"/>
                  </a:cubicBezTo>
                  <a:cubicBezTo>
                    <a:pt x="21600" y="4584"/>
                    <a:pt x="18924" y="5472"/>
                    <a:pt x="10322" y="7563"/>
                  </a:cubicBezTo>
                  <a:cubicBezTo>
                    <a:pt x="8984" y="8279"/>
                    <a:pt x="6690" y="8967"/>
                    <a:pt x="4014" y="9568"/>
                  </a:cubicBezTo>
                  <a:cubicBezTo>
                    <a:pt x="2294" y="10714"/>
                    <a:pt x="4014" y="9740"/>
                    <a:pt x="1912" y="10657"/>
                  </a:cubicBezTo>
                  <a:cubicBezTo>
                    <a:pt x="1147" y="10972"/>
                    <a:pt x="0" y="11573"/>
                    <a:pt x="0" y="11573"/>
                  </a:cubicBezTo>
                  <a:cubicBezTo>
                    <a:pt x="765" y="12777"/>
                    <a:pt x="2485" y="14066"/>
                    <a:pt x="8219" y="14982"/>
                  </a:cubicBezTo>
                  <a:cubicBezTo>
                    <a:pt x="8602" y="15183"/>
                    <a:pt x="8602" y="15384"/>
                    <a:pt x="9175" y="15584"/>
                  </a:cubicBezTo>
                  <a:cubicBezTo>
                    <a:pt x="9749" y="15756"/>
                    <a:pt x="10896" y="15871"/>
                    <a:pt x="11278" y="16042"/>
                  </a:cubicBezTo>
                  <a:cubicBezTo>
                    <a:pt x="14910" y="17933"/>
                    <a:pt x="13381" y="19595"/>
                    <a:pt x="13381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2" name="Freeform 106"/>
            <p:cNvSpPr>
              <a:spLocks/>
            </p:cNvSpPr>
            <p:nvPr/>
          </p:nvSpPr>
          <p:spPr bwMode="auto">
            <a:xfrm>
              <a:off x="2528" y="646"/>
              <a:ext cx="134" cy="275"/>
            </a:xfrm>
            <a:custGeom>
              <a:avLst/>
              <a:gdLst>
                <a:gd name="T0" fmla="*/ 0 w 20774"/>
                <a:gd name="T1" fmla="*/ 0 h 21600"/>
                <a:gd name="T2" fmla="*/ 33 w 20774"/>
                <a:gd name="T3" fmla="*/ 33 h 21600"/>
                <a:gd name="T4" fmla="*/ 118 w 20774"/>
                <a:gd name="T5" fmla="*/ 76 h 21600"/>
                <a:gd name="T6" fmla="*/ 123 w 20774"/>
                <a:gd name="T7" fmla="*/ 172 h 21600"/>
                <a:gd name="T8" fmla="*/ 92 w 20774"/>
                <a:gd name="T9" fmla="*/ 221 h 21600"/>
                <a:gd name="T10" fmla="*/ 113 w 20774"/>
                <a:gd name="T11" fmla="*/ 275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774" h="21600">
                  <a:moveTo>
                    <a:pt x="0" y="0"/>
                  </a:moveTo>
                  <a:cubicBezTo>
                    <a:pt x="1697" y="864"/>
                    <a:pt x="3086" y="1885"/>
                    <a:pt x="5091" y="2592"/>
                  </a:cubicBezTo>
                  <a:cubicBezTo>
                    <a:pt x="9103" y="4084"/>
                    <a:pt x="14194" y="4556"/>
                    <a:pt x="18360" y="5969"/>
                  </a:cubicBezTo>
                  <a:cubicBezTo>
                    <a:pt x="21600" y="8326"/>
                    <a:pt x="21291" y="10839"/>
                    <a:pt x="19131" y="13510"/>
                  </a:cubicBezTo>
                  <a:cubicBezTo>
                    <a:pt x="17897" y="14924"/>
                    <a:pt x="14194" y="17359"/>
                    <a:pt x="14194" y="17359"/>
                  </a:cubicBezTo>
                  <a:cubicBezTo>
                    <a:pt x="15120" y="18851"/>
                    <a:pt x="17589" y="20029"/>
                    <a:pt x="17589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73" name="Group 109"/>
            <p:cNvGrpSpPr>
              <a:grpSpLocks/>
            </p:cNvGrpSpPr>
            <p:nvPr/>
          </p:nvGrpSpPr>
          <p:grpSpPr bwMode="auto">
            <a:xfrm>
              <a:off x="0" y="0"/>
              <a:ext cx="1328" cy="1392"/>
              <a:chOff x="0" y="0"/>
              <a:chExt cx="1328" cy="1392"/>
            </a:xfrm>
          </p:grpSpPr>
          <p:sp>
            <p:nvSpPr>
              <p:cNvPr id="43076" name="Freeform 107"/>
              <p:cNvSpPr>
                <a:spLocks/>
              </p:cNvSpPr>
              <p:nvPr/>
            </p:nvSpPr>
            <p:spPr bwMode="auto">
              <a:xfrm>
                <a:off x="1105" y="0"/>
                <a:ext cx="223" cy="1392"/>
              </a:xfrm>
              <a:custGeom>
                <a:avLst/>
                <a:gdLst>
                  <a:gd name="T0" fmla="*/ 223 w 21600"/>
                  <a:gd name="T1" fmla="*/ 0 h 21600"/>
                  <a:gd name="T2" fmla="*/ 112 w 21600"/>
                  <a:gd name="T3" fmla="*/ 116 h 21600"/>
                  <a:gd name="T4" fmla="*/ 112 w 21600"/>
                  <a:gd name="T5" fmla="*/ 580 h 21600"/>
                  <a:gd name="T6" fmla="*/ 0 w 21600"/>
                  <a:gd name="T7" fmla="*/ 696 h 21600"/>
                  <a:gd name="T8" fmla="*/ 112 w 21600"/>
                  <a:gd name="T9" fmla="*/ 812 h 21600"/>
                  <a:gd name="T10" fmla="*/ 112 w 21600"/>
                  <a:gd name="T11" fmla="*/ 1276 h 21600"/>
                  <a:gd name="T12" fmla="*/ 223 w 21600"/>
                  <a:gd name="T13" fmla="*/ 1392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5635" y="0"/>
                      <a:pt x="10800" y="806"/>
                      <a:pt x="10800" y="1800"/>
                    </a:cubicBezTo>
                    <a:lnTo>
                      <a:pt x="10800" y="9000"/>
                    </a:lnTo>
                    <a:cubicBezTo>
                      <a:pt x="10800" y="9994"/>
                      <a:pt x="5965" y="10800"/>
                      <a:pt x="0" y="10800"/>
                    </a:cubicBezTo>
                    <a:cubicBezTo>
                      <a:pt x="5965" y="10800"/>
                      <a:pt x="10800" y="11606"/>
                      <a:pt x="10800" y="12600"/>
                    </a:cubicBezTo>
                    <a:lnTo>
                      <a:pt x="10800" y="19800"/>
                    </a:lnTo>
                    <a:cubicBezTo>
                      <a:pt x="10800" y="20794"/>
                      <a:pt x="15635" y="216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77" name="Rectangle 108"/>
              <p:cNvSpPr>
                <a:spLocks/>
              </p:cNvSpPr>
              <p:nvPr/>
            </p:nvSpPr>
            <p:spPr bwMode="auto">
              <a:xfrm>
                <a:off x="0" y="553"/>
                <a:ext cx="1077" cy="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1050"/>
                  </a:spcBef>
                </a:pPr>
                <a:r>
                  <a:rPr lang="en-US" sz="2700" dirty="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C*/</a:t>
                </a:r>
                <a:r>
                  <a:rPr lang="en-US" sz="2700" dirty="0">
                    <a:solidFill>
                      <a:schemeClr val="tx1"/>
                    </a:solidFill>
                    <a:latin typeface="Symbol" charset="0"/>
                    <a:cs typeface="Times New Roman Italic" charset="0"/>
                    <a:sym typeface="Symbol" charset="0"/>
                  </a:rPr>
                  <a:t></a:t>
                </a:r>
                <a:r>
                  <a:rPr lang="en-US" sz="2700" dirty="0">
                    <a:solidFill>
                      <a:schemeClr val="tx1"/>
                    </a:solidFill>
                    <a:cs typeface="Arial" charset="0"/>
                  </a:rPr>
                  <a:t> tiers</a:t>
                </a:r>
              </a:p>
            </p:txBody>
          </p:sp>
        </p:grpSp>
        <p:sp>
          <p:nvSpPr>
            <p:cNvPr id="43074" name="Freeform 110"/>
            <p:cNvSpPr>
              <a:spLocks/>
            </p:cNvSpPr>
            <p:nvPr/>
          </p:nvSpPr>
          <p:spPr bwMode="auto">
            <a:xfrm>
              <a:off x="1744" y="55"/>
              <a:ext cx="1018" cy="1407"/>
            </a:xfrm>
            <a:custGeom>
              <a:avLst/>
              <a:gdLst>
                <a:gd name="T0" fmla="*/ 636 w 21600"/>
                <a:gd name="T1" fmla="*/ 164 h 20264"/>
                <a:gd name="T2" fmla="*/ 1018 w 21600"/>
                <a:gd name="T3" fmla="*/ 842 h 20264"/>
                <a:gd name="T4" fmla="*/ 772 w 21600"/>
                <a:gd name="T5" fmla="*/ 978 h 20264"/>
                <a:gd name="T6" fmla="*/ 691 w 21600"/>
                <a:gd name="T7" fmla="*/ 1446 h 20264"/>
                <a:gd name="T8" fmla="*/ 573 w 21600"/>
                <a:gd name="T9" fmla="*/ 1500 h 20264"/>
                <a:gd name="T10" fmla="*/ 492 w 21600"/>
                <a:gd name="T11" fmla="*/ 1468 h 20264"/>
                <a:gd name="T12" fmla="*/ 406 w 21600"/>
                <a:gd name="T13" fmla="*/ 1382 h 20264"/>
                <a:gd name="T14" fmla="*/ 347 w 21600"/>
                <a:gd name="T15" fmla="*/ 1312 h 20264"/>
                <a:gd name="T16" fmla="*/ 304 w 21600"/>
                <a:gd name="T17" fmla="*/ 1263 h 20264"/>
                <a:gd name="T18" fmla="*/ 0 w 21600"/>
                <a:gd name="T19" fmla="*/ 1181 h 20264"/>
                <a:gd name="T20" fmla="*/ 566 w 21600"/>
                <a:gd name="T21" fmla="*/ 169 h 20264"/>
                <a:gd name="T22" fmla="*/ 636 w 21600"/>
                <a:gd name="T23" fmla="*/ 164 h 20264"/>
                <a:gd name="T24" fmla="*/ 636 w 21600"/>
                <a:gd name="T25" fmla="*/ 164 h 202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0264">
                  <a:moveTo>
                    <a:pt x="13495" y="1026"/>
                  </a:moveTo>
                  <a:cubicBezTo>
                    <a:pt x="15150" y="2595"/>
                    <a:pt x="21112" y="8830"/>
                    <a:pt x="21600" y="10789"/>
                  </a:cubicBezTo>
                  <a:cubicBezTo>
                    <a:pt x="20433" y="10832"/>
                    <a:pt x="16911" y="12229"/>
                    <a:pt x="16380" y="12747"/>
                  </a:cubicBezTo>
                  <a:cubicBezTo>
                    <a:pt x="16359" y="13410"/>
                    <a:pt x="17335" y="18421"/>
                    <a:pt x="14662" y="19486"/>
                  </a:cubicBezTo>
                  <a:cubicBezTo>
                    <a:pt x="14046" y="20163"/>
                    <a:pt x="13283" y="20192"/>
                    <a:pt x="12158" y="20264"/>
                  </a:cubicBezTo>
                  <a:cubicBezTo>
                    <a:pt x="11267" y="20120"/>
                    <a:pt x="11118" y="20120"/>
                    <a:pt x="10439" y="19803"/>
                  </a:cubicBezTo>
                  <a:cubicBezTo>
                    <a:pt x="10057" y="19429"/>
                    <a:pt x="9187" y="18838"/>
                    <a:pt x="8615" y="18565"/>
                  </a:cubicBezTo>
                  <a:cubicBezTo>
                    <a:pt x="7851" y="17845"/>
                    <a:pt x="8275" y="18176"/>
                    <a:pt x="7363" y="17557"/>
                  </a:cubicBezTo>
                  <a:cubicBezTo>
                    <a:pt x="5856" y="16534"/>
                    <a:pt x="7426" y="17298"/>
                    <a:pt x="6450" y="16851"/>
                  </a:cubicBezTo>
                  <a:cubicBezTo>
                    <a:pt x="5007" y="15426"/>
                    <a:pt x="2440" y="15714"/>
                    <a:pt x="0" y="15670"/>
                  </a:cubicBezTo>
                  <a:cubicBezTo>
                    <a:pt x="976" y="13136"/>
                    <a:pt x="9760" y="3531"/>
                    <a:pt x="12009" y="1098"/>
                  </a:cubicBezTo>
                  <a:cubicBezTo>
                    <a:pt x="14259" y="-1336"/>
                    <a:pt x="13198" y="1040"/>
                    <a:pt x="13495" y="1026"/>
                  </a:cubicBezTo>
                  <a:close/>
                  <a:moveTo>
                    <a:pt x="13495" y="1026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5" name="Oval 111"/>
            <p:cNvSpPr>
              <a:spLocks/>
            </p:cNvSpPr>
            <p:nvPr/>
          </p:nvSpPr>
          <p:spPr bwMode="auto">
            <a:xfrm>
              <a:off x="2286" y="11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" name="Rectangle 108"/>
          <p:cNvSpPr>
            <a:spLocks/>
          </p:cNvSpPr>
          <p:nvPr/>
        </p:nvSpPr>
        <p:spPr bwMode="auto">
          <a:xfrm>
            <a:off x="152400" y="6020858"/>
            <a:ext cx="3505200" cy="91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* 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 Italic" charset="0"/>
                <a:sym typeface="Times New Roman Italic" charset="0"/>
              </a:rPr>
              <a:t>=</a:t>
            </a:r>
            <a:r>
              <a:rPr lang="en-US" dirty="0" smtClean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 Italic" charset="0"/>
                <a:sym typeface="Times New Roman Italic" charset="0"/>
              </a:rPr>
              <a:t>Optimal cost</a:t>
            </a:r>
          </a:p>
          <a:p>
            <a:pPr marL="39688">
              <a:spcBef>
                <a:spcPts val="1050"/>
              </a:spcBef>
            </a:pPr>
            <a:r>
              <a:rPr lang="en-US" dirty="0" smtClean="0">
                <a:solidFill>
                  <a:schemeClr val="tx1"/>
                </a:solidFill>
                <a:latin typeface="Symbol" charset="0"/>
                <a:cs typeface="Times New Roman Italic" charset="0"/>
                <a:sym typeface="Symbol" charset="0"/>
              </a:rPr>
              <a:t>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  = Minimum cost of an action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99" grpId="0" autoUpdateAnimBg="0"/>
      <p:bldP spid="43100" grpId="0" autoUpdateAnimBg="0"/>
      <p:bldP spid="43101" grpId="0" autoUpdateAnimBg="0"/>
      <p:bldP spid="431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Oval 2"/>
          <p:cNvSpPr>
            <a:spLocks/>
          </p:cNvSpPr>
          <p:nvPr/>
        </p:nvSpPr>
        <p:spPr bwMode="auto">
          <a:xfrm>
            <a:off x="5497513" y="4494213"/>
            <a:ext cx="1912937" cy="17716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Freeform 3"/>
          <p:cNvSpPr>
            <a:spLocks/>
          </p:cNvSpPr>
          <p:nvPr/>
        </p:nvSpPr>
        <p:spPr bwMode="auto">
          <a:xfrm>
            <a:off x="5889625" y="1558925"/>
            <a:ext cx="1616075" cy="2235200"/>
          </a:xfrm>
          <a:custGeom>
            <a:avLst/>
            <a:gdLst>
              <a:gd name="T0" fmla="*/ 1009673 w 21600"/>
              <a:gd name="T1" fmla="*/ 260538 h 20264"/>
              <a:gd name="T2" fmla="*/ 1616075 w 21600"/>
              <a:gd name="T3" fmla="*/ 1337436 h 20264"/>
              <a:gd name="T4" fmla="*/ 1225524 w 21600"/>
              <a:gd name="T5" fmla="*/ 1553411 h 20264"/>
              <a:gd name="T6" fmla="*/ 1096986 w 21600"/>
              <a:gd name="T7" fmla="*/ 2296750 h 20264"/>
              <a:gd name="T8" fmla="*/ 909641 w 21600"/>
              <a:gd name="T9" fmla="*/ 2382566 h 20264"/>
              <a:gd name="T10" fmla="*/ 781028 w 21600"/>
              <a:gd name="T11" fmla="*/ 2331716 h 20264"/>
              <a:gd name="T12" fmla="*/ 644560 w 21600"/>
              <a:gd name="T13" fmla="*/ 2195160 h 20264"/>
              <a:gd name="T14" fmla="*/ 550887 w 21600"/>
              <a:gd name="T15" fmla="*/ 2083973 h 20264"/>
              <a:gd name="T16" fmla="*/ 482578 w 21600"/>
              <a:gd name="T17" fmla="*/ 2006099 h 20264"/>
              <a:gd name="T18" fmla="*/ 0 w 21600"/>
              <a:gd name="T19" fmla="*/ 1875830 h 20264"/>
              <a:gd name="T20" fmla="*/ 898493 w 21600"/>
              <a:gd name="T21" fmla="*/ 268480 h 20264"/>
              <a:gd name="T22" fmla="*/ 1009673 w 21600"/>
              <a:gd name="T23" fmla="*/ 260538 h 20264"/>
              <a:gd name="T24" fmla="*/ 1009673 w 21600"/>
              <a:gd name="T25" fmla="*/ 260538 h 202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600" h="20264">
                <a:moveTo>
                  <a:pt x="13495" y="1026"/>
                </a:moveTo>
                <a:cubicBezTo>
                  <a:pt x="15150" y="2595"/>
                  <a:pt x="21112" y="8830"/>
                  <a:pt x="21600" y="10789"/>
                </a:cubicBezTo>
                <a:cubicBezTo>
                  <a:pt x="20433" y="10832"/>
                  <a:pt x="16911" y="12229"/>
                  <a:pt x="16380" y="12747"/>
                </a:cubicBezTo>
                <a:cubicBezTo>
                  <a:pt x="16359" y="13410"/>
                  <a:pt x="17335" y="18421"/>
                  <a:pt x="14662" y="19486"/>
                </a:cubicBezTo>
                <a:cubicBezTo>
                  <a:pt x="14046" y="20163"/>
                  <a:pt x="13283" y="20192"/>
                  <a:pt x="12158" y="20264"/>
                </a:cubicBezTo>
                <a:cubicBezTo>
                  <a:pt x="11267" y="20120"/>
                  <a:pt x="11118" y="20120"/>
                  <a:pt x="10439" y="19803"/>
                </a:cubicBezTo>
                <a:cubicBezTo>
                  <a:pt x="10057" y="19429"/>
                  <a:pt x="9187" y="18838"/>
                  <a:pt x="8615" y="18565"/>
                </a:cubicBezTo>
                <a:cubicBezTo>
                  <a:pt x="7851" y="17845"/>
                  <a:pt x="8275" y="18176"/>
                  <a:pt x="7363" y="17557"/>
                </a:cubicBezTo>
                <a:cubicBezTo>
                  <a:pt x="5856" y="16534"/>
                  <a:pt x="7426" y="17298"/>
                  <a:pt x="6450" y="16851"/>
                </a:cubicBezTo>
                <a:cubicBezTo>
                  <a:pt x="5007" y="15426"/>
                  <a:pt x="2440" y="15714"/>
                  <a:pt x="0" y="15670"/>
                </a:cubicBezTo>
                <a:cubicBezTo>
                  <a:pt x="976" y="13136"/>
                  <a:pt x="9760" y="3531"/>
                  <a:pt x="12009" y="1098"/>
                </a:cubicBezTo>
                <a:cubicBezTo>
                  <a:pt x="14259" y="-1336"/>
                  <a:pt x="13198" y="1040"/>
                  <a:pt x="13495" y="1026"/>
                </a:cubicBezTo>
                <a:close/>
                <a:moveTo>
                  <a:pt x="13495" y="1026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Issues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60900" cy="5257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Remember: explores increasing cost contours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The good: UCS is complete and optimal!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The bad: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Explores options in every </a:t>
            </a:r>
            <a:r>
              <a:rPr lang="ja-JP" altLang="en-US" sz="2400">
                <a:latin typeface="Arial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direction</a:t>
            </a:r>
            <a:r>
              <a:rPr lang="ja-JP" altLang="en-US" sz="2400">
                <a:latin typeface="Arial" charset="0"/>
                <a:ea typeface="ヒラギノ角ゴ ProN W3" charset="0"/>
                <a:cs typeface="ヒラギノ角ゴ ProN W3" charset="0"/>
              </a:rPr>
              <a:t>”</a:t>
            </a: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No information about goal location</a:t>
            </a:r>
          </a:p>
        </p:txBody>
      </p:sp>
      <p:sp>
        <p:nvSpPr>
          <p:cNvPr id="44039" name="Oval 6"/>
          <p:cNvSpPr>
            <a:spLocks/>
          </p:cNvSpPr>
          <p:nvPr/>
        </p:nvSpPr>
        <p:spPr bwMode="auto">
          <a:xfrm>
            <a:off x="6400800" y="5270500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7"/>
          <p:cNvSpPr>
            <a:spLocks/>
          </p:cNvSpPr>
          <p:nvPr/>
        </p:nvSpPr>
        <p:spPr bwMode="auto">
          <a:xfrm>
            <a:off x="6138863" y="5386388"/>
            <a:ext cx="927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Start</a:t>
            </a:r>
          </a:p>
        </p:txBody>
      </p:sp>
      <p:sp>
        <p:nvSpPr>
          <p:cNvPr id="44041" name="Oval 8"/>
          <p:cNvSpPr>
            <a:spLocks/>
          </p:cNvSpPr>
          <p:nvPr/>
        </p:nvSpPr>
        <p:spPr bwMode="auto">
          <a:xfrm>
            <a:off x="7327900" y="529272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2" name="Rectangle 9"/>
          <p:cNvSpPr>
            <a:spLocks/>
          </p:cNvSpPr>
          <p:nvPr/>
        </p:nvSpPr>
        <p:spPr bwMode="auto">
          <a:xfrm>
            <a:off x="7388225" y="5410200"/>
            <a:ext cx="927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Goal</a:t>
            </a:r>
          </a:p>
        </p:txBody>
      </p:sp>
      <p:sp>
        <p:nvSpPr>
          <p:cNvPr id="44043" name="Freeform 10"/>
          <p:cNvSpPr>
            <a:spLocks/>
          </p:cNvSpPr>
          <p:nvPr/>
        </p:nvSpPr>
        <p:spPr bwMode="auto">
          <a:xfrm>
            <a:off x="5395913" y="1560513"/>
            <a:ext cx="2927350" cy="2554287"/>
          </a:xfrm>
          <a:custGeom>
            <a:avLst/>
            <a:gdLst>
              <a:gd name="T0" fmla="*/ 0 w 21600"/>
              <a:gd name="T1" fmla="*/ 2554287 h 21600"/>
              <a:gd name="T2" fmla="*/ 2927350 w 21600"/>
              <a:gd name="T3" fmla="*/ 2554287 h 21600"/>
              <a:gd name="T4" fmla="*/ 1452562 w 21600"/>
              <a:gd name="T5" fmla="*/ 0 h 21600"/>
              <a:gd name="T6" fmla="*/ 0 w 21600"/>
              <a:gd name="T7" fmla="*/ 2554287 h 21600"/>
              <a:gd name="T8" fmla="*/ 0 w 21600"/>
              <a:gd name="T9" fmla="*/ 255428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4" name="Oval 11"/>
          <p:cNvSpPr>
            <a:spLocks/>
          </p:cNvSpPr>
          <p:nvPr/>
        </p:nvSpPr>
        <p:spPr bwMode="auto">
          <a:xfrm>
            <a:off x="6518275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Oval 12"/>
          <p:cNvSpPr>
            <a:spLocks/>
          </p:cNvSpPr>
          <p:nvPr/>
        </p:nvSpPr>
        <p:spPr bwMode="auto">
          <a:xfrm>
            <a:off x="6994525" y="1906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6" name="Rectangle 13"/>
          <p:cNvSpPr>
            <a:spLocks/>
          </p:cNvSpPr>
          <p:nvPr/>
        </p:nvSpPr>
        <p:spPr bwMode="auto">
          <a:xfrm>
            <a:off x="6648450" y="1766888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44047" name="Oval 14"/>
          <p:cNvSpPr>
            <a:spLocks/>
          </p:cNvSpPr>
          <p:nvPr/>
        </p:nvSpPr>
        <p:spPr bwMode="auto">
          <a:xfrm>
            <a:off x="7242175" y="295592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8" name="Oval 15"/>
          <p:cNvSpPr>
            <a:spLocks/>
          </p:cNvSpPr>
          <p:nvPr/>
        </p:nvSpPr>
        <p:spPr bwMode="auto">
          <a:xfrm>
            <a:off x="6762750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9" name="Freeform 16"/>
          <p:cNvSpPr>
            <a:spLocks/>
          </p:cNvSpPr>
          <p:nvPr/>
        </p:nvSpPr>
        <p:spPr bwMode="auto">
          <a:xfrm>
            <a:off x="6716713" y="2301875"/>
            <a:ext cx="163512" cy="1196975"/>
          </a:xfrm>
          <a:custGeom>
            <a:avLst/>
            <a:gdLst>
              <a:gd name="T0" fmla="*/ 126533 w 19761"/>
              <a:gd name="T1" fmla="*/ 0 h 21600"/>
              <a:gd name="T2" fmla="*/ 153425 w 19761"/>
              <a:gd name="T3" fmla="*/ 95259 h 21600"/>
              <a:gd name="T4" fmla="*/ 85409 w 19761"/>
              <a:gd name="T5" fmla="*/ 419107 h 21600"/>
              <a:gd name="T6" fmla="*/ 33214 w 19761"/>
              <a:gd name="T7" fmla="*/ 530216 h 21600"/>
              <a:gd name="T8" fmla="*/ 15821 w 19761"/>
              <a:gd name="T9" fmla="*/ 590563 h 21600"/>
              <a:gd name="T10" fmla="*/ 0 w 19761"/>
              <a:gd name="T11" fmla="*/ 641324 h 21600"/>
              <a:gd name="T12" fmla="*/ 68008 w 19761"/>
              <a:gd name="T13" fmla="*/ 830235 h 21600"/>
              <a:gd name="T14" fmla="*/ 75918 w 19761"/>
              <a:gd name="T15" fmla="*/ 863595 h 21600"/>
              <a:gd name="T16" fmla="*/ 93320 w 19761"/>
              <a:gd name="T17" fmla="*/ 888976 h 21600"/>
              <a:gd name="T18" fmla="*/ 110721 w 19761"/>
              <a:gd name="T19" fmla="*/ 1196975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761" h="21600">
                <a:moveTo>
                  <a:pt x="15292" y="0"/>
                </a:moveTo>
                <a:cubicBezTo>
                  <a:pt x="16248" y="602"/>
                  <a:pt x="17204" y="1146"/>
                  <a:pt x="18542" y="1719"/>
                </a:cubicBezTo>
                <a:cubicBezTo>
                  <a:pt x="21600" y="4584"/>
                  <a:pt x="18924" y="5472"/>
                  <a:pt x="10322" y="7563"/>
                </a:cubicBezTo>
                <a:cubicBezTo>
                  <a:pt x="8984" y="8279"/>
                  <a:pt x="6690" y="8967"/>
                  <a:pt x="4014" y="9568"/>
                </a:cubicBezTo>
                <a:cubicBezTo>
                  <a:pt x="2294" y="10714"/>
                  <a:pt x="4014" y="9740"/>
                  <a:pt x="1912" y="10657"/>
                </a:cubicBezTo>
                <a:cubicBezTo>
                  <a:pt x="1147" y="10972"/>
                  <a:pt x="0" y="11573"/>
                  <a:pt x="0" y="11573"/>
                </a:cubicBezTo>
                <a:cubicBezTo>
                  <a:pt x="765" y="12777"/>
                  <a:pt x="2485" y="14066"/>
                  <a:pt x="8219" y="14982"/>
                </a:cubicBezTo>
                <a:cubicBezTo>
                  <a:pt x="8602" y="15183"/>
                  <a:pt x="8602" y="15384"/>
                  <a:pt x="9175" y="15584"/>
                </a:cubicBezTo>
                <a:cubicBezTo>
                  <a:pt x="9749" y="15756"/>
                  <a:pt x="10896" y="15871"/>
                  <a:pt x="11278" y="16042"/>
                </a:cubicBezTo>
                <a:cubicBezTo>
                  <a:pt x="14910" y="17933"/>
                  <a:pt x="13381" y="19595"/>
                  <a:pt x="13381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0" name="Freeform 17"/>
          <p:cNvSpPr>
            <a:spLocks/>
          </p:cNvSpPr>
          <p:nvPr/>
        </p:nvSpPr>
        <p:spPr bwMode="auto">
          <a:xfrm>
            <a:off x="7134225" y="2498725"/>
            <a:ext cx="212725" cy="436563"/>
          </a:xfrm>
          <a:custGeom>
            <a:avLst/>
            <a:gdLst>
              <a:gd name="T0" fmla="*/ 0 w 20774"/>
              <a:gd name="T1" fmla="*/ 0 h 21600"/>
              <a:gd name="T2" fmla="*/ 52132 w 20774"/>
              <a:gd name="T3" fmla="*/ 52388 h 21600"/>
              <a:gd name="T4" fmla="*/ 188006 w 20774"/>
              <a:gd name="T5" fmla="*/ 120641 h 21600"/>
              <a:gd name="T6" fmla="*/ 195901 w 20774"/>
              <a:gd name="T7" fmla="*/ 273054 h 21600"/>
              <a:gd name="T8" fmla="*/ 145346 w 20774"/>
              <a:gd name="T9" fmla="*/ 350847 h 21600"/>
              <a:gd name="T10" fmla="*/ 180111 w 20774"/>
              <a:gd name="T11" fmla="*/ 4365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774" h="21600">
                <a:moveTo>
                  <a:pt x="0" y="0"/>
                </a:moveTo>
                <a:cubicBezTo>
                  <a:pt x="1697" y="864"/>
                  <a:pt x="3086" y="1885"/>
                  <a:pt x="5091" y="2592"/>
                </a:cubicBezTo>
                <a:cubicBezTo>
                  <a:pt x="9103" y="4084"/>
                  <a:pt x="14194" y="4556"/>
                  <a:pt x="18360" y="5969"/>
                </a:cubicBezTo>
                <a:cubicBezTo>
                  <a:pt x="21600" y="8326"/>
                  <a:pt x="21291" y="10839"/>
                  <a:pt x="19131" y="13510"/>
                </a:cubicBezTo>
                <a:cubicBezTo>
                  <a:pt x="17897" y="14924"/>
                  <a:pt x="14194" y="17359"/>
                  <a:pt x="14194" y="17359"/>
                </a:cubicBezTo>
                <a:cubicBezTo>
                  <a:pt x="15120" y="18851"/>
                  <a:pt x="17589" y="20029"/>
                  <a:pt x="17589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Oval 18"/>
          <p:cNvSpPr>
            <a:spLocks/>
          </p:cNvSpPr>
          <p:nvPr/>
        </p:nvSpPr>
        <p:spPr bwMode="auto">
          <a:xfrm>
            <a:off x="6750050" y="14906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2" name="Freeform 19"/>
          <p:cNvSpPr>
            <a:spLocks/>
          </p:cNvSpPr>
          <p:nvPr/>
        </p:nvSpPr>
        <p:spPr bwMode="auto">
          <a:xfrm>
            <a:off x="6178550" y="2395538"/>
            <a:ext cx="1181100" cy="523875"/>
          </a:xfrm>
          <a:custGeom>
            <a:avLst/>
            <a:gdLst>
              <a:gd name="T0" fmla="*/ 1181100 w 21600"/>
              <a:gd name="T1" fmla="*/ 0 h 20339"/>
              <a:gd name="T2" fmla="*/ 868382 w 21600"/>
              <a:gd name="T3" fmla="*/ 166443 h 20339"/>
              <a:gd name="T4" fmla="*/ 679461 w 21600"/>
              <a:gd name="T5" fmla="*/ 511975 h 20339"/>
              <a:gd name="T6" fmla="*/ 322287 w 21600"/>
              <a:gd name="T7" fmla="*/ 434317 h 20339"/>
              <a:gd name="T8" fmla="*/ 0 w 21600"/>
              <a:gd name="T9" fmla="*/ 334457 h 2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0339">
                <a:moveTo>
                  <a:pt x="21600" y="0"/>
                </a:moveTo>
                <a:cubicBezTo>
                  <a:pt x="19510" y="1538"/>
                  <a:pt x="17419" y="3138"/>
                  <a:pt x="15881" y="6462"/>
                </a:cubicBezTo>
                <a:cubicBezTo>
                  <a:pt x="14342" y="9785"/>
                  <a:pt x="14081" y="18154"/>
                  <a:pt x="12426" y="19877"/>
                </a:cubicBezTo>
                <a:cubicBezTo>
                  <a:pt x="10771" y="21600"/>
                  <a:pt x="7955" y="18031"/>
                  <a:pt x="5894" y="16862"/>
                </a:cubicBezTo>
                <a:cubicBezTo>
                  <a:pt x="3832" y="15692"/>
                  <a:pt x="1916" y="14338"/>
                  <a:pt x="0" y="12985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Freeform 20"/>
          <p:cNvSpPr>
            <a:spLocks/>
          </p:cNvSpPr>
          <p:nvPr/>
        </p:nvSpPr>
        <p:spPr bwMode="auto">
          <a:xfrm>
            <a:off x="6434138" y="2127250"/>
            <a:ext cx="747712" cy="273050"/>
          </a:xfrm>
          <a:custGeom>
            <a:avLst/>
            <a:gdLst>
              <a:gd name="T0" fmla="*/ 747712 w 21600"/>
              <a:gd name="T1" fmla="*/ 0 h 20131"/>
              <a:gd name="T2" fmla="*/ 379429 w 21600"/>
              <a:gd name="T3" fmla="*/ 267638 h 20131"/>
              <a:gd name="T4" fmla="*/ 0 w 21600"/>
              <a:gd name="T5" fmla="*/ 156782 h 201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131">
                <a:moveTo>
                  <a:pt x="21600" y="0"/>
                </a:moveTo>
                <a:cubicBezTo>
                  <a:pt x="18069" y="8874"/>
                  <a:pt x="14538" y="17864"/>
                  <a:pt x="10961" y="19732"/>
                </a:cubicBezTo>
                <a:cubicBezTo>
                  <a:pt x="7383" y="21600"/>
                  <a:pt x="3669" y="16579"/>
                  <a:pt x="0" y="1155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4" name="Oval 21"/>
          <p:cNvSpPr>
            <a:spLocks/>
          </p:cNvSpPr>
          <p:nvPr/>
        </p:nvSpPr>
        <p:spPr bwMode="auto">
          <a:xfrm>
            <a:off x="6032500" y="4929188"/>
            <a:ext cx="869950" cy="869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5" name="Rectangle 22"/>
          <p:cNvSpPr>
            <a:spLocks/>
          </p:cNvSpPr>
          <p:nvPr/>
        </p:nvSpPr>
        <p:spPr bwMode="auto">
          <a:xfrm>
            <a:off x="7672388" y="249555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</a:t>
            </a:r>
            <a:r>
              <a:rPr lang="en-US">
                <a:solidFill>
                  <a:schemeClr val="tx1"/>
                </a:solidFill>
                <a:cs typeface="Arial" charset="0"/>
              </a:rPr>
              <a:t> 3</a:t>
            </a:r>
          </a:p>
        </p:txBody>
      </p:sp>
      <p:sp>
        <p:nvSpPr>
          <p:cNvPr id="44056" name="Rectangle 23"/>
          <p:cNvSpPr>
            <a:spLocks/>
          </p:cNvSpPr>
          <p:nvPr/>
        </p:nvSpPr>
        <p:spPr bwMode="auto">
          <a:xfrm>
            <a:off x="7545388" y="2100263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  </a:t>
            </a: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57" name="Rectangle 24"/>
          <p:cNvSpPr>
            <a:spLocks/>
          </p:cNvSpPr>
          <p:nvPr/>
        </p:nvSpPr>
        <p:spPr bwMode="auto">
          <a:xfrm>
            <a:off x="7345363" y="1722438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</a:t>
            </a:r>
            <a:r>
              <a:rPr lang="en-US">
                <a:solidFill>
                  <a:schemeClr val="tx1"/>
                </a:solidFill>
                <a:cs typeface="Arial" charset="0"/>
              </a:rPr>
              <a:t>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" b="11885"/>
          <a:stretch>
            <a:fillRect/>
          </a:stretch>
        </p:blipFill>
        <p:spPr bwMode="auto">
          <a:xfrm>
            <a:off x="1328738" y="2940050"/>
            <a:ext cx="685006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Cost: Pac-Man</a:t>
            </a:r>
          </a:p>
        </p:txBody>
      </p:sp>
      <p:sp>
        <p:nvSpPr>
          <p:cNvPr id="45061" name="Rectangle 4"/>
          <p:cNvSpPr>
            <a:spLocks/>
          </p:cNvSpPr>
          <p:nvPr/>
        </p:nvSpPr>
        <p:spPr bwMode="auto">
          <a:xfrm>
            <a:off x="403225" y="1600200"/>
            <a:ext cx="869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Cost of 1 for each action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Explores all of the states, but 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Search Heuristics</a:t>
            </a:r>
          </a:p>
        </p:txBody>
      </p:sp>
      <p:pic>
        <p:nvPicPr>
          <p:cNvPr id="460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711450"/>
            <a:ext cx="6623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/>
          </p:cNvSpPr>
          <p:nvPr/>
        </p:nvSpPr>
        <p:spPr bwMode="auto">
          <a:xfrm>
            <a:off x="403225" y="1600200"/>
            <a:ext cx="869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Any </a:t>
            </a:r>
            <a:r>
              <a:rPr lang="en-US" sz="2800" b="1" dirty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estimate</a:t>
            </a:r>
            <a:r>
              <a:rPr lang="en-US" sz="28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cs typeface="Arial" charset="0"/>
              </a:rPr>
              <a:t>of how close a state is to a goal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Designed for a particular search problem</a:t>
            </a:r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1573213" y="3290888"/>
            <a:ext cx="3025775" cy="1924050"/>
            <a:chOff x="0" y="0"/>
            <a:chExt cx="1906" cy="1212"/>
          </a:xfrm>
        </p:grpSpPr>
        <p:sp>
          <p:nvSpPr>
            <p:cNvPr id="46091" name="Freeform 5"/>
            <p:cNvSpPr>
              <a:spLocks/>
            </p:cNvSpPr>
            <p:nvPr/>
          </p:nvSpPr>
          <p:spPr bwMode="auto">
            <a:xfrm>
              <a:off x="0" y="267"/>
              <a:ext cx="1906" cy="945"/>
            </a:xfrm>
            <a:custGeom>
              <a:avLst/>
              <a:gdLst>
                <a:gd name="T0" fmla="*/ 1906 w 21600"/>
                <a:gd name="T1" fmla="*/ 9 h 21600"/>
                <a:gd name="T2" fmla="*/ 0 w 21600"/>
                <a:gd name="T3" fmla="*/ 0 h 21600"/>
                <a:gd name="T4" fmla="*/ 17 w 21600"/>
                <a:gd name="T5" fmla="*/ 9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196"/>
                  </a:moveTo>
                  <a:lnTo>
                    <a:pt x="0" y="0"/>
                  </a:lnTo>
                  <a:lnTo>
                    <a:pt x="189" y="21600"/>
                  </a:lnTo>
                </a:path>
              </a:pathLst>
            </a:custGeom>
            <a:noFill/>
            <a:ln w="57150" cap="flat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2" name="Rectangle 6"/>
            <p:cNvSpPr>
              <a:spLocks/>
            </p:cNvSpPr>
            <p:nvPr/>
          </p:nvSpPr>
          <p:spPr bwMode="auto">
            <a:xfrm>
              <a:off x="372" y="0"/>
              <a:ext cx="31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10</a:t>
              </a:r>
            </a:p>
          </p:txBody>
        </p:sp>
        <p:sp>
          <p:nvSpPr>
            <p:cNvPr id="46093" name="Rectangle 7"/>
            <p:cNvSpPr>
              <a:spLocks/>
            </p:cNvSpPr>
            <p:nvPr/>
          </p:nvSpPr>
          <p:spPr bwMode="auto">
            <a:xfrm>
              <a:off x="11" y="502"/>
              <a:ext cx="2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5</a:t>
              </a:r>
            </a:p>
          </p:txBody>
        </p:sp>
      </p:grp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654175" y="3802063"/>
            <a:ext cx="2917825" cy="1412875"/>
            <a:chOff x="0" y="0"/>
            <a:chExt cx="1837" cy="890"/>
          </a:xfrm>
        </p:grpSpPr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837" cy="89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0" name="Rectangle 10"/>
            <p:cNvSpPr>
              <a:spLocks/>
            </p:cNvSpPr>
            <p:nvPr/>
          </p:nvSpPr>
          <p:spPr bwMode="auto">
            <a:xfrm>
              <a:off x="858" y="435"/>
              <a:ext cx="4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11.2</a:t>
              </a:r>
            </a:p>
          </p:txBody>
        </p:sp>
      </p:grpSp>
      <p:sp>
        <p:nvSpPr>
          <p:cNvPr id="47116" name="Rectangle 12"/>
          <p:cNvSpPr>
            <a:spLocks/>
          </p:cNvSpPr>
          <p:nvPr/>
        </p:nvSpPr>
        <p:spPr bwMode="auto">
          <a:xfrm>
            <a:off x="482600" y="5943600"/>
            <a:ext cx="8542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Examples: Manhattan distance, Euclidean distance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Heuristics</a:t>
            </a:r>
          </a:p>
        </p:txBody>
      </p:sp>
      <p:pic>
        <p:nvPicPr>
          <p:cNvPr id="4710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275"/>
            <a:ext cx="89408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343400" y="4876800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334000" y="2590800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9440" y="335280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?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1120" y="251460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?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Greedy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Search</a:t>
            </a:r>
          </a:p>
        </p:txBody>
      </p:sp>
      <p:pic>
        <p:nvPicPr>
          <p:cNvPr id="4813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86487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4"/>
          <p:cNvSpPr>
            <a:spLocks/>
          </p:cNvSpPr>
          <p:nvPr/>
        </p:nvSpPr>
        <p:spPr bwMode="auto">
          <a:xfrm>
            <a:off x="304800" y="1366838"/>
            <a:ext cx="8686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600" dirty="0" smtClean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Best first with f(n) = heuristic estimate of distance to goal</a:t>
            </a:r>
            <a:endParaRPr lang="en-US" sz="2600" dirty="0">
              <a:solidFill>
                <a:srgbClr val="7030A0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Greedy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Search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marL="39688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Expand the node that seems closest…</a:t>
            </a: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What can go wrong?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321442" y="3429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71800" y="2815856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81200" y="386496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962400" y="24384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14800" y="35814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48400" y="2629786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4" name="Straight Arrow Connector 3"/>
          <p:cNvCxnSpPr>
            <a:endCxn id="10" idx="3"/>
          </p:cNvCxnSpPr>
          <p:nvPr/>
        </p:nvCxnSpPr>
        <p:spPr bwMode="auto">
          <a:xfrm flipV="1">
            <a:off x="2473842" y="2945938"/>
            <a:ext cx="520276" cy="48306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endCxn id="11" idx="7"/>
          </p:cNvCxnSpPr>
          <p:nvPr/>
        </p:nvCxnSpPr>
        <p:spPr bwMode="auto">
          <a:xfrm flipH="1">
            <a:off x="2111282" y="3581400"/>
            <a:ext cx="250919" cy="30587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2" idx="2"/>
          </p:cNvCxnSpPr>
          <p:nvPr/>
        </p:nvCxnSpPr>
        <p:spPr bwMode="auto">
          <a:xfrm flipV="1">
            <a:off x="3124200" y="2514600"/>
            <a:ext cx="838200" cy="356717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056321" y="2590801"/>
            <a:ext cx="134679" cy="990599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272516" y="2629786"/>
            <a:ext cx="680484" cy="989714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endCxn id="16" idx="0"/>
          </p:cNvCxnSpPr>
          <p:nvPr/>
        </p:nvCxnSpPr>
        <p:spPr bwMode="auto">
          <a:xfrm>
            <a:off x="5055781" y="2690756"/>
            <a:ext cx="202019" cy="1119244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17" idx="3"/>
          </p:cNvCxnSpPr>
          <p:nvPr/>
        </p:nvCxnSpPr>
        <p:spPr bwMode="auto">
          <a:xfrm flipV="1">
            <a:off x="5334000" y="2759868"/>
            <a:ext cx="936718" cy="1083827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endCxn id="14" idx="1"/>
          </p:cNvCxnSpPr>
          <p:nvPr/>
        </p:nvCxnSpPr>
        <p:spPr bwMode="auto">
          <a:xfrm>
            <a:off x="6354726" y="2768896"/>
            <a:ext cx="830392" cy="136822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endCxn id="14" idx="3"/>
          </p:cNvCxnSpPr>
          <p:nvPr/>
        </p:nvCxnSpPr>
        <p:spPr bwMode="auto">
          <a:xfrm>
            <a:off x="2133600" y="3962400"/>
            <a:ext cx="5051518" cy="28248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618907" y="37777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33246" y="26311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652493" y="32138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91400" y="400633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Freeform 2"/>
          <p:cNvSpPr>
            <a:spLocks/>
          </p:cNvSpPr>
          <p:nvPr/>
        </p:nvSpPr>
        <p:spPr bwMode="auto">
          <a:xfrm>
            <a:off x="5775325" y="4259263"/>
            <a:ext cx="2481263" cy="2093912"/>
          </a:xfrm>
          <a:custGeom>
            <a:avLst/>
            <a:gdLst>
              <a:gd name="T0" fmla="*/ 1427495 w 19765"/>
              <a:gd name="T1" fmla="*/ 216579 h 19984"/>
              <a:gd name="T2" fmla="*/ 2033970 w 19765"/>
              <a:gd name="T3" fmla="*/ 1111814 h 19984"/>
              <a:gd name="T4" fmla="*/ 1826079 w 19765"/>
              <a:gd name="T5" fmla="*/ 1593800 h 19984"/>
              <a:gd name="T6" fmla="*/ 2450004 w 19765"/>
              <a:gd name="T7" fmla="*/ 2177421 h 19984"/>
              <a:gd name="T8" fmla="*/ 1133861 w 19765"/>
              <a:gd name="T9" fmla="*/ 2198482 h 19984"/>
              <a:gd name="T10" fmla="*/ 868725 w 19765"/>
              <a:gd name="T11" fmla="*/ 2184022 h 19984"/>
              <a:gd name="T12" fmla="*/ 12930 w 19765"/>
              <a:gd name="T13" fmla="*/ 2177421 h 19984"/>
              <a:gd name="T14" fmla="*/ 417791 w 19765"/>
              <a:gd name="T15" fmla="*/ 1559432 h 19984"/>
              <a:gd name="T16" fmla="*/ 1316394 w 19765"/>
              <a:gd name="T17" fmla="*/ 223180 h 19984"/>
              <a:gd name="T18" fmla="*/ 1427495 w 19765"/>
              <a:gd name="T19" fmla="*/ 216579 h 19984"/>
              <a:gd name="T20" fmla="*/ 1427495 w 19765"/>
              <a:gd name="T21" fmla="*/ 216579 h 19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765" h="19984">
                <a:moveTo>
                  <a:pt x="11371" y="898"/>
                </a:moveTo>
                <a:cubicBezTo>
                  <a:pt x="12358" y="2271"/>
                  <a:pt x="15671" y="7249"/>
                  <a:pt x="16202" y="9442"/>
                </a:cubicBezTo>
                <a:cubicBezTo>
                  <a:pt x="15507" y="9480"/>
                  <a:pt x="14862" y="13588"/>
                  <a:pt x="14546" y="14042"/>
                </a:cubicBezTo>
                <a:cubicBezTo>
                  <a:pt x="14533" y="14621"/>
                  <a:pt x="21109" y="18679"/>
                  <a:pt x="19516" y="19612"/>
                </a:cubicBezTo>
                <a:cubicBezTo>
                  <a:pt x="19149" y="20204"/>
                  <a:pt x="9702" y="19750"/>
                  <a:pt x="9032" y="19813"/>
                </a:cubicBezTo>
                <a:cubicBezTo>
                  <a:pt x="8501" y="19687"/>
                  <a:pt x="7324" y="19952"/>
                  <a:pt x="6920" y="19675"/>
                </a:cubicBezTo>
                <a:cubicBezTo>
                  <a:pt x="5428" y="19637"/>
                  <a:pt x="65" y="20431"/>
                  <a:pt x="103" y="19612"/>
                </a:cubicBezTo>
                <a:cubicBezTo>
                  <a:pt x="-491" y="18616"/>
                  <a:pt x="1596" y="16814"/>
                  <a:pt x="3328" y="13714"/>
                </a:cubicBezTo>
                <a:cubicBezTo>
                  <a:pt x="3910" y="11496"/>
                  <a:pt x="9146" y="3091"/>
                  <a:pt x="10486" y="961"/>
                </a:cubicBezTo>
                <a:cubicBezTo>
                  <a:pt x="11827" y="-1169"/>
                  <a:pt x="11194" y="910"/>
                  <a:pt x="11371" y="898"/>
                </a:cubicBezTo>
                <a:close/>
                <a:moveTo>
                  <a:pt x="11371" y="898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Greedy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Search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48150" cy="5257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A common case: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Best-first takes you straight to the (wrong) goal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Worst-case: like a badly-guided DFS in the worst case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Can explore everything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Can get stuck in loops if no cycle checking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Like DFS in completeness </a:t>
            </a: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(if finite # states 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w/ cycle checking)</a:t>
            </a:r>
          </a:p>
        </p:txBody>
      </p:sp>
      <p:sp>
        <p:nvSpPr>
          <p:cNvPr id="50182" name="Freeform 5"/>
          <p:cNvSpPr>
            <a:spLocks/>
          </p:cNvSpPr>
          <p:nvPr/>
        </p:nvSpPr>
        <p:spPr bwMode="auto">
          <a:xfrm>
            <a:off x="6997700" y="1593850"/>
            <a:ext cx="788988" cy="1585913"/>
          </a:xfrm>
          <a:custGeom>
            <a:avLst/>
            <a:gdLst>
              <a:gd name="T0" fmla="*/ 129082 w 20140"/>
              <a:gd name="T1" fmla="*/ 217452 h 19305"/>
              <a:gd name="T2" fmla="*/ 706955 w 20140"/>
              <a:gd name="T3" fmla="*/ 1250657 h 19305"/>
              <a:gd name="T4" fmla="*/ 784718 w 20140"/>
              <a:gd name="T5" fmla="*/ 1472874 h 19305"/>
              <a:gd name="T6" fmla="*/ 416432 w 20140"/>
              <a:gd name="T7" fmla="*/ 1572851 h 19305"/>
              <a:gd name="T8" fmla="*/ 17942 w 20140"/>
              <a:gd name="T9" fmla="*/ 225338 h 19305"/>
              <a:gd name="T10" fmla="*/ 129082 w 20140"/>
              <a:gd name="T11" fmla="*/ 217452 h 19305"/>
              <a:gd name="T12" fmla="*/ 129082 w 20140"/>
              <a:gd name="T13" fmla="*/ 217452 h 193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140" h="19305">
                <a:moveTo>
                  <a:pt x="3295" y="1767"/>
                </a:moveTo>
                <a:cubicBezTo>
                  <a:pt x="6212" y="3853"/>
                  <a:pt x="15250" y="11794"/>
                  <a:pt x="18046" y="14344"/>
                </a:cubicBezTo>
                <a:cubicBezTo>
                  <a:pt x="20842" y="16895"/>
                  <a:pt x="20031" y="15697"/>
                  <a:pt x="20031" y="17049"/>
                </a:cubicBezTo>
                <a:cubicBezTo>
                  <a:pt x="18370" y="18208"/>
                  <a:pt x="14642" y="20720"/>
                  <a:pt x="10630" y="18266"/>
                </a:cubicBezTo>
                <a:cubicBezTo>
                  <a:pt x="9779" y="15021"/>
                  <a:pt x="1674" y="4607"/>
                  <a:pt x="458" y="1863"/>
                </a:cubicBezTo>
                <a:cubicBezTo>
                  <a:pt x="-758" y="-880"/>
                  <a:pt x="539" y="-320"/>
                  <a:pt x="3295" y="1767"/>
                </a:cubicBezTo>
                <a:close/>
                <a:moveTo>
                  <a:pt x="3295" y="1767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Freeform 6"/>
          <p:cNvSpPr>
            <a:spLocks/>
          </p:cNvSpPr>
          <p:nvPr/>
        </p:nvSpPr>
        <p:spPr bwMode="auto">
          <a:xfrm>
            <a:off x="5621338" y="1625600"/>
            <a:ext cx="2927350" cy="2108200"/>
          </a:xfrm>
          <a:custGeom>
            <a:avLst/>
            <a:gdLst>
              <a:gd name="T0" fmla="*/ 0 w 21600"/>
              <a:gd name="T1" fmla="*/ 2108200 h 21600"/>
              <a:gd name="T2" fmla="*/ 2927350 w 21600"/>
              <a:gd name="T3" fmla="*/ 2108200 h 21600"/>
              <a:gd name="T4" fmla="*/ 1452562 w 21600"/>
              <a:gd name="T5" fmla="*/ 0 h 21600"/>
              <a:gd name="T6" fmla="*/ 0 w 21600"/>
              <a:gd name="T7" fmla="*/ 2108200 h 21600"/>
              <a:gd name="T8" fmla="*/ 0 w 21600"/>
              <a:gd name="T9" fmla="*/ 210820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Oval 7"/>
          <p:cNvSpPr>
            <a:spLocks/>
          </p:cNvSpPr>
          <p:nvPr/>
        </p:nvSpPr>
        <p:spPr bwMode="auto">
          <a:xfrm>
            <a:off x="6743700" y="19812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Oval 8"/>
          <p:cNvSpPr>
            <a:spLocks/>
          </p:cNvSpPr>
          <p:nvPr/>
        </p:nvSpPr>
        <p:spPr bwMode="auto">
          <a:xfrm>
            <a:off x="7219950" y="19716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6" name="Rectangle 9"/>
          <p:cNvSpPr>
            <a:spLocks/>
          </p:cNvSpPr>
          <p:nvPr/>
        </p:nvSpPr>
        <p:spPr bwMode="auto">
          <a:xfrm>
            <a:off x="6873875" y="1831975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0187" name="Freeform 10"/>
          <p:cNvSpPr>
            <a:spLocks/>
          </p:cNvSpPr>
          <p:nvPr/>
        </p:nvSpPr>
        <p:spPr bwMode="auto">
          <a:xfrm>
            <a:off x="6856413" y="1785938"/>
            <a:ext cx="444500" cy="85725"/>
          </a:xfrm>
          <a:custGeom>
            <a:avLst/>
            <a:gdLst>
              <a:gd name="T0" fmla="*/ 0 w 21600"/>
              <a:gd name="T1" fmla="*/ 17423 h 20876"/>
              <a:gd name="T2" fmla="*/ 239721 w 21600"/>
              <a:gd name="T3" fmla="*/ 85532 h 20876"/>
              <a:gd name="T4" fmla="*/ 444500 w 21600"/>
              <a:gd name="T5" fmla="*/ 0 h 20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8" name="Rectangle 11"/>
          <p:cNvSpPr>
            <a:spLocks/>
          </p:cNvSpPr>
          <p:nvPr/>
        </p:nvSpPr>
        <p:spPr bwMode="auto">
          <a:xfrm>
            <a:off x="7258050" y="1584325"/>
            <a:ext cx="31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0189" name="Oval 12"/>
          <p:cNvSpPr>
            <a:spLocks/>
          </p:cNvSpPr>
          <p:nvPr/>
        </p:nvSpPr>
        <p:spPr bwMode="auto">
          <a:xfrm>
            <a:off x="7467600" y="28956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Oval 13"/>
          <p:cNvSpPr>
            <a:spLocks/>
          </p:cNvSpPr>
          <p:nvPr/>
        </p:nvSpPr>
        <p:spPr bwMode="auto">
          <a:xfrm>
            <a:off x="6975475" y="15557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Freeform 14"/>
          <p:cNvSpPr>
            <a:spLocks/>
          </p:cNvSpPr>
          <p:nvPr/>
        </p:nvSpPr>
        <p:spPr bwMode="auto">
          <a:xfrm>
            <a:off x="5700713" y="4262438"/>
            <a:ext cx="2927350" cy="2062162"/>
          </a:xfrm>
          <a:custGeom>
            <a:avLst/>
            <a:gdLst>
              <a:gd name="T0" fmla="*/ 0 w 21600"/>
              <a:gd name="T1" fmla="*/ 2062162 h 21600"/>
              <a:gd name="T2" fmla="*/ 2927350 w 21600"/>
              <a:gd name="T3" fmla="*/ 2062162 h 21600"/>
              <a:gd name="T4" fmla="*/ 1452562 w 21600"/>
              <a:gd name="T5" fmla="*/ 0 h 21600"/>
              <a:gd name="T6" fmla="*/ 0 w 21600"/>
              <a:gd name="T7" fmla="*/ 2062162 h 21600"/>
              <a:gd name="T8" fmla="*/ 0 w 21600"/>
              <a:gd name="T9" fmla="*/ 2062162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Oval 15"/>
          <p:cNvSpPr>
            <a:spLocks/>
          </p:cNvSpPr>
          <p:nvPr/>
        </p:nvSpPr>
        <p:spPr bwMode="auto">
          <a:xfrm>
            <a:off x="6823075" y="46180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Oval 16"/>
          <p:cNvSpPr>
            <a:spLocks/>
          </p:cNvSpPr>
          <p:nvPr/>
        </p:nvSpPr>
        <p:spPr bwMode="auto">
          <a:xfrm>
            <a:off x="7299325" y="46085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4" name="Rectangle 17"/>
          <p:cNvSpPr>
            <a:spLocks/>
          </p:cNvSpPr>
          <p:nvPr/>
        </p:nvSpPr>
        <p:spPr bwMode="auto">
          <a:xfrm>
            <a:off x="6953250" y="4468813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0195" name="Freeform 18"/>
          <p:cNvSpPr>
            <a:spLocks/>
          </p:cNvSpPr>
          <p:nvPr/>
        </p:nvSpPr>
        <p:spPr bwMode="auto">
          <a:xfrm>
            <a:off x="6935788" y="4422775"/>
            <a:ext cx="444500" cy="85725"/>
          </a:xfrm>
          <a:custGeom>
            <a:avLst/>
            <a:gdLst>
              <a:gd name="T0" fmla="*/ 0 w 21600"/>
              <a:gd name="T1" fmla="*/ 17423 h 20876"/>
              <a:gd name="T2" fmla="*/ 239721 w 21600"/>
              <a:gd name="T3" fmla="*/ 85532 h 20876"/>
              <a:gd name="T4" fmla="*/ 444500 w 21600"/>
              <a:gd name="T5" fmla="*/ 0 h 20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6" name="Rectangle 19"/>
          <p:cNvSpPr>
            <a:spLocks/>
          </p:cNvSpPr>
          <p:nvPr/>
        </p:nvSpPr>
        <p:spPr bwMode="auto">
          <a:xfrm>
            <a:off x="7337425" y="4221163"/>
            <a:ext cx="31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0197" name="Oval 20"/>
          <p:cNvSpPr>
            <a:spLocks/>
          </p:cNvSpPr>
          <p:nvPr/>
        </p:nvSpPr>
        <p:spPr bwMode="auto">
          <a:xfrm>
            <a:off x="7794625" y="54864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8" name="Oval 21"/>
          <p:cNvSpPr>
            <a:spLocks/>
          </p:cNvSpPr>
          <p:nvPr/>
        </p:nvSpPr>
        <p:spPr bwMode="auto">
          <a:xfrm>
            <a:off x="7054850" y="4192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7010400"/>
            <a:ext cx="1905000" cy="457200"/>
          </a:xfrm>
          <a:prstGeom prst="rect">
            <a:avLst/>
          </a:prstGeom>
        </p:spPr>
        <p:txBody>
          <a:bodyPr/>
          <a:lstStyle/>
          <a:p>
            <a:fld id="{F2C74439-65DD-4EA4-B370-E8E9A4B408A7}" type="slidenum">
              <a:rPr lang="en-US"/>
              <a:pPr/>
              <a:t>29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160338"/>
            <a:ext cx="6113462" cy="508000"/>
          </a:xfrm>
        </p:spPr>
        <p:txBody>
          <a:bodyPr/>
          <a:lstStyle/>
          <a:p>
            <a:r>
              <a:rPr lang="en-US" sz="4400"/>
              <a:t>A* Search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988"/>
            <a:ext cx="8877300" cy="29035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Hart, Nilsson &amp; Rafael 1968</a:t>
            </a:r>
          </a:p>
          <a:p>
            <a:pPr marL="457200" lvl="1" indent="0">
              <a:buNone/>
            </a:pPr>
            <a:r>
              <a:rPr lang="en-US" sz="3200" dirty="0"/>
              <a:t>Best first search with </a:t>
            </a:r>
            <a:r>
              <a:rPr lang="en-US" sz="3200" dirty="0">
                <a:solidFill>
                  <a:srgbClr val="FF0000"/>
                </a:solidFill>
              </a:rPr>
              <a:t>f(n) = g(n) + h(n)</a:t>
            </a:r>
          </a:p>
          <a:p>
            <a:pPr marL="1143000" lvl="2" indent="-285750"/>
            <a:r>
              <a:rPr lang="en-US" sz="2800" dirty="0" smtClean="0">
                <a:solidFill>
                  <a:srgbClr val="FF0000"/>
                </a:solidFill>
              </a:rPr>
              <a:t>g(n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= sum of costs from start to n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h(n) </a:t>
            </a:r>
            <a:r>
              <a:rPr lang="en-US" sz="2800" dirty="0"/>
              <a:t>= estimate of lowest cost path n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 smtClean="0"/>
              <a:t>goal</a:t>
            </a:r>
          </a:p>
          <a:p>
            <a:pPr marL="857250" lvl="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</a:t>
            </a:r>
            <a:r>
              <a:rPr lang="en-US" sz="2800" dirty="0" smtClean="0"/>
              <a:t>h(goal</a:t>
            </a:r>
            <a:r>
              <a:rPr lang="en-US" sz="2800" dirty="0"/>
              <a:t>) = </a:t>
            </a:r>
            <a:r>
              <a:rPr lang="en-US" sz="2800" dirty="0" smtClean="0"/>
              <a:t>0</a:t>
            </a:r>
          </a:p>
          <a:p>
            <a:pPr marL="857250" lvl="2" indent="0">
              <a:buNone/>
            </a:pPr>
            <a:endParaRPr lang="en-US" sz="2800" dirty="0"/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If h(n) is </a:t>
            </a:r>
            <a:r>
              <a:rPr lang="en-US" dirty="0">
                <a:solidFill>
                  <a:srgbClr val="0000FF"/>
                </a:solidFill>
              </a:rPr>
              <a:t>admissible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monotonic</a:t>
            </a:r>
            <a:r>
              <a:rPr lang="en-US" dirty="0" smtClean="0"/>
              <a:t> </a:t>
            </a:r>
          </a:p>
          <a:p>
            <a:pPr marL="10795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then </a:t>
            </a:r>
            <a:r>
              <a:rPr lang="en-US" dirty="0">
                <a:solidFill>
                  <a:schemeClr val="tx1"/>
                </a:solidFill>
              </a:rPr>
              <a:t>A* is optimal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48470" y="4904344"/>
            <a:ext cx="3078506" cy="1372095"/>
            <a:chOff x="1848470" y="4904344"/>
            <a:chExt cx="3078506" cy="1372095"/>
          </a:xfrm>
        </p:grpSpPr>
        <p:sp>
          <p:nvSpPr>
            <p:cNvPr id="240645" name="Text Box 5"/>
            <p:cNvSpPr txBox="1">
              <a:spLocks noChangeArrowheads="1"/>
            </p:cNvSpPr>
            <p:nvPr/>
          </p:nvSpPr>
          <p:spPr bwMode="auto">
            <a:xfrm rot="21585670">
              <a:off x="1848470" y="5339669"/>
              <a:ext cx="272161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 dirty="0">
                  <a:solidFill>
                    <a:srgbClr val="7030A0"/>
                  </a:solidFill>
                  <a:latin typeface="Comic Sans MS" pitchFamily="66" charset="0"/>
                </a:rPr>
                <a:t>Underestimates </a:t>
              </a: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cost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of </a:t>
              </a:r>
              <a:r>
                <a:rPr lang="en-US" b="0" dirty="0" smtClean="0">
                  <a:solidFill>
                    <a:srgbClr val="0000FF"/>
                  </a:solidFill>
                  <a:latin typeface="Comic Sans MS" pitchFamily="66" charset="0"/>
                </a:rPr>
                <a:t>reaching goal from </a:t>
              </a: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node</a:t>
              </a:r>
            </a:p>
          </p:txBody>
        </p:sp>
        <p:sp>
          <p:nvSpPr>
            <p:cNvPr id="240646" name="Text Box 6"/>
            <p:cNvSpPr txBox="1">
              <a:spLocks noChangeArrowheads="1"/>
            </p:cNvSpPr>
            <p:nvPr/>
          </p:nvSpPr>
          <p:spPr bwMode="auto">
            <a:xfrm>
              <a:off x="4200012" y="4953000"/>
              <a:ext cx="676788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8000" dirty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  <a:endParaRPr lang="en-US" sz="28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0647" name="Freeform 7"/>
            <p:cNvSpPr>
              <a:spLocks/>
            </p:cNvSpPr>
            <p:nvPr/>
          </p:nvSpPr>
          <p:spPr bwMode="auto">
            <a:xfrm rot="18067980" flipH="1" flipV="1">
              <a:off x="3871075" y="4342075"/>
              <a:ext cx="493632" cy="1618170"/>
            </a:xfrm>
            <a:custGeom>
              <a:avLst/>
              <a:gdLst>
                <a:gd name="T0" fmla="*/ 336 w 336"/>
                <a:gd name="T1" fmla="*/ 8 h 344"/>
                <a:gd name="T2" fmla="*/ 96 w 336"/>
                <a:gd name="T3" fmla="*/ 56 h 344"/>
                <a:gd name="T4" fmla="*/ 0 w 336"/>
                <a:gd name="T5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44">
                  <a:moveTo>
                    <a:pt x="336" y="8"/>
                  </a:moveTo>
                  <a:cubicBezTo>
                    <a:pt x="244" y="4"/>
                    <a:pt x="152" y="0"/>
                    <a:pt x="96" y="56"/>
                  </a:cubicBezTo>
                  <a:cubicBezTo>
                    <a:pt x="40" y="112"/>
                    <a:pt x="20" y="228"/>
                    <a:pt x="0" y="344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0651" name="Text Box 11"/>
          <p:cNvSpPr txBox="1">
            <a:spLocks noChangeArrowheads="1"/>
          </p:cNvSpPr>
          <p:nvPr/>
        </p:nvSpPr>
        <p:spPr bwMode="auto">
          <a:xfrm rot="-14330">
            <a:off x="6086503" y="5724823"/>
            <a:ext cx="25875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f values </a:t>
            </a:r>
            <a:r>
              <a:rPr lang="en-US" b="0" dirty="0">
                <a:solidFill>
                  <a:srgbClr val="7030A0"/>
                </a:solidFill>
                <a:latin typeface="Comic Sans MS" pitchFamily="66" charset="0"/>
              </a:rPr>
              <a:t>increase</a:t>
            </a: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 from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node to descendants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(triangle inequality)</a:t>
            </a: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 rot="5400000">
            <a:off x="6993731" y="3332957"/>
            <a:ext cx="6715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900" b="0">
                <a:solidFill>
                  <a:srgbClr val="0000FF"/>
                </a:solidFill>
                <a:latin typeface="Times New Roman" pitchFamily="18" charset="0"/>
              </a:rPr>
              <a:t>{</a:t>
            </a:r>
            <a:endParaRPr lang="en-US" sz="72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0653" name="Freeform 13"/>
          <p:cNvSpPr>
            <a:spLocks/>
          </p:cNvSpPr>
          <p:nvPr/>
        </p:nvSpPr>
        <p:spPr bwMode="auto">
          <a:xfrm rot="17342640" flipH="1" flipV="1">
            <a:off x="6622257" y="4429919"/>
            <a:ext cx="319087" cy="593725"/>
          </a:xfrm>
          <a:custGeom>
            <a:avLst/>
            <a:gdLst>
              <a:gd name="T0" fmla="*/ 336 w 336"/>
              <a:gd name="T1" fmla="*/ 8 h 344"/>
              <a:gd name="T2" fmla="*/ 96 w 336"/>
              <a:gd name="T3" fmla="*/ 56 h 344"/>
              <a:gd name="T4" fmla="*/ 0 w 33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344">
                <a:moveTo>
                  <a:pt x="336" y="8"/>
                </a:moveTo>
                <a:cubicBezTo>
                  <a:pt x="244" y="4"/>
                  <a:pt x="152" y="0"/>
                  <a:pt x="96" y="56"/>
                </a:cubicBezTo>
                <a:cubicBezTo>
                  <a:pt x="40" y="112"/>
                  <a:pt x="20" y="228"/>
                  <a:pt x="0" y="344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1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/>
      <p:bldP spid="240652" grpId="0"/>
      <p:bldP spid="2406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E60E005-F0B7-E141-A865-AA61E5C776EC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3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1700"/>
          </a:xfrm>
        </p:spPr>
        <p:txBody>
          <a:bodyPr/>
          <a:lstStyle/>
          <a:p>
            <a:pPr indent="0" eaLnBrk="1" hangingPunct="1">
              <a:defRPr/>
            </a:pPr>
            <a:r>
              <a:rPr lang="en-US" dirty="0">
                <a:latin typeface="+mn-lt"/>
              </a:rPr>
              <a:t>Search thru a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828800"/>
            <a:ext cx="8496300" cy="1905000"/>
          </a:xfrm>
        </p:spPr>
        <p:txBody>
          <a:bodyPr/>
          <a:lstStyle/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Set of states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Operators [and costs]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Start state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Goal state [test]</a:t>
            </a:r>
          </a:p>
          <a:p>
            <a:pPr eaLnBrk="1" hangingPunct="1"/>
            <a:endParaRPr lang="en-US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41300" y="4267200"/>
            <a:ext cx="8750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Path: start </a:t>
            </a:r>
            <a:r>
              <a:rPr lang="en-US" sz="2800" dirty="0">
                <a:solidFill>
                  <a:schemeClr val="tx1"/>
                </a:solidFill>
                <a:latin typeface="+mn-lt"/>
                <a:sym typeface="Symbol" pitchFamily="18" charset="2"/>
              </a:rPr>
              <a:t> a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state satisfying goal test</a:t>
            </a: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[May require shortest path]</a:t>
            </a: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[Sometimes just need state passing test]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79400" y="13716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Input: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31800" y="41783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Output: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371600" y="622300"/>
            <a:ext cx="9144000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Problem Space / State Space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AEB43C42-0B77-43FA-B6CB-F7365AD6AA12}" type="slidenum">
              <a:rPr lang="en-US"/>
              <a:pPr/>
              <a:t>30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 Example</a:t>
            </a:r>
          </a:p>
        </p:txBody>
      </p:sp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193675" y="1241425"/>
          <a:ext cx="883285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4" imgW="9914286" imgH="4952381" progId="Paint.Picture">
                  <p:embed/>
                </p:oleObj>
              </mc:Choice>
              <mc:Fallback>
                <p:oleObj name="Bitmap Image" r:id="rId4" imgW="9914286" imgH="4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41425"/>
                        <a:ext cx="8832850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8" name="Text Box 4"/>
          <p:cNvSpPr txBox="1">
            <a:spLocks noChangeArrowheads="1"/>
          </p:cNvSpPr>
          <p:nvPr/>
        </p:nvSpPr>
        <p:spPr bwMode="auto">
          <a:xfrm rot="5400000">
            <a:off x="-44450" y="1169988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338763" y="5654675"/>
            <a:ext cx="69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>
            <a:off x="423863" y="1865313"/>
            <a:ext cx="38100" cy="641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 flipH="1" flipV="1">
            <a:off x="4840288" y="5019675"/>
            <a:ext cx="846137" cy="63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5C8ED55E-20DC-4DE4-BC20-CEAF28195EF4}" type="slidenum">
              <a:rPr lang="en-US"/>
              <a:pPr/>
              <a:t>31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4264025" y="1355725"/>
          <a:ext cx="21526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4" imgW="2152951" imgH="1038370" progId="Paint.Picture">
                  <p:embed/>
                </p:oleObj>
              </mc:Choice>
              <mc:Fallback>
                <p:oleObj name="Bitmap Image" r:id="rId4" imgW="2152951" imgH="1038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355725"/>
                        <a:ext cx="21526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94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890BDAB-33AD-4777-BC3C-7CD16BFD6231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1500188" y="1470025"/>
          <a:ext cx="76438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tmap Image" r:id="rId4" imgW="8647619" imgH="1743318" progId="Paint.Picture">
                  <p:embed/>
                </p:oleObj>
              </mc:Choice>
              <mc:Fallback>
                <p:oleObj name="Bitmap Image" r:id="rId4" imgW="8647619" imgH="1743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470025"/>
                        <a:ext cx="76438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96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E77B143-E417-48EF-9581-289EFEC82DE7}" type="slidenum">
              <a:rPr lang="en-US"/>
              <a:pPr/>
              <a:t>33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155575" y="1470025"/>
          <a:ext cx="898842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tmap Image" r:id="rId4" imgW="9783541" imgH="2419048" progId="Paint.Picture">
                  <p:embed/>
                </p:oleObj>
              </mc:Choice>
              <mc:Fallback>
                <p:oleObj name="Bitmap Image" r:id="rId4" imgW="9783541" imgH="24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470025"/>
                        <a:ext cx="8988425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343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3D33D24A-05EF-4195-A910-11CD2964A64C}" type="slidenum">
              <a:rPr lang="en-US"/>
              <a:pPr/>
              <a:t>34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31775" y="1508125"/>
          <a:ext cx="891222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4" imgW="9771429" imgH="3134162" progId="Paint.Picture">
                  <p:embed/>
                </p:oleObj>
              </mc:Choice>
              <mc:Fallback>
                <p:oleObj name="Bitmap Image" r:id="rId4" imgW="9771429" imgH="31341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508125"/>
                        <a:ext cx="891222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07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ED75AE1-0B17-4C72-8203-436264E25E34}" type="slidenum">
              <a:rPr lang="en-US"/>
              <a:pPr/>
              <a:t>35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0" y="1470025"/>
          <a:ext cx="914400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Bitmap Image" r:id="rId4" imgW="9866667" imgH="3180952" progId="Paint.Picture">
                  <p:embed/>
                </p:oleObj>
              </mc:Choice>
              <mc:Fallback>
                <p:oleObj name="Bitmap Image" r:id="rId4" imgW="9866667" imgH="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70025"/>
                        <a:ext cx="9144000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8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4B9DCFC-69E9-4060-B025-9FC6AABF3970}" type="slidenum">
              <a:rPr lang="en-US"/>
              <a:pPr/>
              <a:t>36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155575" y="1547813"/>
          <a:ext cx="8988425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 Image" r:id="rId4" imgW="9742857" imgH="3971429" progId="Paint.Picture">
                  <p:embed/>
                </p:oleObj>
              </mc:Choice>
              <mc:Fallback>
                <p:oleObj name="Bitmap Image" r:id="rId4" imgW="9742857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547813"/>
                        <a:ext cx="8988425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41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5FC6F7B-88D5-486E-A0D4-23E6B0EABB1A}" type="slidenum">
              <a:rPr lang="en-US"/>
              <a:pPr/>
              <a:t>37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Optimality of A* </a:t>
            </a:r>
          </a:p>
        </p:txBody>
      </p:sp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231775" y="884238"/>
          <a:ext cx="8526463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Bitmap Image" r:id="rId4" imgW="9104762" imgH="5830114" progId="Paint.Picture">
                  <p:embed/>
                </p:oleObj>
              </mc:Choice>
              <mc:Fallback>
                <p:oleObj name="Bitmap Image" r:id="rId4" imgW="9104762" imgH="58301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884238"/>
                        <a:ext cx="8526463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62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9B53B97-4274-4CA8-BE7C-2AA746FBC5DD}" type="slidenum">
              <a:rPr lang="en-US"/>
              <a:pPr/>
              <a:t>38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192088"/>
            <a:ext cx="7191375" cy="554037"/>
          </a:xfrm>
        </p:spPr>
        <p:txBody>
          <a:bodyPr/>
          <a:lstStyle/>
          <a:p>
            <a:r>
              <a:rPr lang="en-US"/>
              <a:t>Optimality Continued</a:t>
            </a:r>
          </a:p>
        </p:txBody>
      </p:sp>
      <p:graphicFrame>
        <p:nvGraphicFramePr>
          <p:cNvPr id="249859" name="Object 3"/>
          <p:cNvGraphicFramePr>
            <a:graphicFrameLocks noChangeAspect="1"/>
          </p:cNvGraphicFramePr>
          <p:nvPr/>
        </p:nvGraphicFramePr>
        <p:xfrm>
          <a:off x="388938" y="752475"/>
          <a:ext cx="8393112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Bitmap Image" r:id="rId4" imgW="8392696" imgH="5923810" progId="Paint.Picture">
                  <p:embed/>
                </p:oleObj>
              </mc:Choice>
              <mc:Fallback>
                <p:oleObj name="Bitmap Image" r:id="rId4" imgW="8392696" imgH="59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752475"/>
                        <a:ext cx="8393112" cy="592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295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1A806CDE-D2F4-4E46-9DCB-9D3905B15E3F}" type="slidenum">
              <a:rPr lang="en-US"/>
              <a:pPr/>
              <a:t>39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Summary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Pros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Cons</a:t>
            </a:r>
          </a:p>
        </p:txBody>
      </p:sp>
    </p:spTree>
    <p:extLst>
      <p:ext uri="{BB962C8B-B14F-4D97-AF65-F5344CB8AC3E}">
        <p14:creationId xmlns:p14="http://schemas.microsoft.com/office/powerpoint/2010/main" val="380860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59F2DCF-EC22-4500-B87E-7C048557B4BC}" type="slidenum">
              <a:rPr lang="en-US"/>
              <a:pPr/>
              <a:t>4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Graduation?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17625"/>
            <a:ext cx="8610600" cy="4114800"/>
          </a:xfrm>
        </p:spPr>
        <p:txBody>
          <a:bodyPr/>
          <a:lstStyle/>
          <a:p>
            <a:r>
              <a:rPr lang="en-US" dirty="0"/>
              <a:t>Getting a </a:t>
            </a:r>
            <a:r>
              <a:rPr lang="en-US" dirty="0" smtClean="0"/>
              <a:t>BS in CSE as </a:t>
            </a:r>
            <a:r>
              <a:rPr lang="en-US" dirty="0"/>
              <a:t>a search problem?	</a:t>
            </a:r>
            <a:r>
              <a:rPr lang="en-US" sz="2400" i="1" dirty="0" smtClean="0">
                <a:solidFill>
                  <a:schemeClr val="tx1"/>
                </a:solidFill>
              </a:rPr>
              <a:t>(don’t </a:t>
            </a:r>
            <a:r>
              <a:rPr lang="en-US" sz="2400" i="1" dirty="0">
                <a:solidFill>
                  <a:schemeClr val="tx1"/>
                </a:solidFill>
              </a:rPr>
              <a:t>think too hard)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dirty="0"/>
              <a:t>Space of States</a:t>
            </a:r>
          </a:p>
          <a:p>
            <a:r>
              <a:rPr lang="en-US" dirty="0"/>
              <a:t>Operators</a:t>
            </a:r>
          </a:p>
          <a:p>
            <a:r>
              <a:rPr lang="en-US" dirty="0"/>
              <a:t>Initial State</a:t>
            </a:r>
          </a:p>
          <a:p>
            <a:r>
              <a:rPr lang="en-US" dirty="0"/>
              <a:t>Goal State </a:t>
            </a:r>
          </a:p>
        </p:txBody>
      </p:sp>
    </p:spTree>
    <p:extLst>
      <p:ext uri="{BB962C8B-B14F-4D97-AF65-F5344CB8AC3E}">
        <p14:creationId xmlns:p14="http://schemas.microsoft.com/office/powerpoint/2010/main" val="1441858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9FBB55D-698D-4239-A98E-A3D8D2864DC5}" type="slidenum">
              <a:rPr lang="en-US"/>
              <a:pPr/>
              <a:t>40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7191375" cy="584200"/>
          </a:xfrm>
        </p:spPr>
        <p:txBody>
          <a:bodyPr/>
          <a:lstStyle/>
          <a:p>
            <a:r>
              <a:rPr lang="en-US"/>
              <a:t>Iterative-Deepening A*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2075" y="741363"/>
            <a:ext cx="9144000" cy="4171950"/>
          </a:xfrm>
        </p:spPr>
        <p:txBody>
          <a:bodyPr/>
          <a:lstStyle/>
          <a:p>
            <a:pPr marL="342900" indent="-342900"/>
            <a:r>
              <a:rPr lang="en-US"/>
              <a:t>Like iterative-deepening depth-first, but...</a:t>
            </a:r>
          </a:p>
          <a:p>
            <a:pPr marL="342900" indent="-342900"/>
            <a:r>
              <a:rPr lang="en-US"/>
              <a:t>Depth bound modified to be an </a:t>
            </a:r>
            <a:r>
              <a:rPr lang="en-US" b="0">
                <a:solidFill>
                  <a:srgbClr val="FF0000"/>
                </a:solidFill>
              </a:rPr>
              <a:t>f-limit</a:t>
            </a:r>
          </a:p>
          <a:p>
            <a:pPr marL="742950" lvl="1" indent="-285750"/>
            <a:r>
              <a:rPr lang="en-US"/>
              <a:t>Start with  f-limit = h(start)</a:t>
            </a:r>
          </a:p>
          <a:p>
            <a:pPr marL="742950" lvl="1" indent="-285750"/>
            <a:r>
              <a:rPr lang="en-US"/>
              <a:t>Prune any node if f(node) &gt; f-limit</a:t>
            </a:r>
          </a:p>
          <a:p>
            <a:pPr marL="742950" lvl="1" indent="-285750"/>
            <a:r>
              <a:rPr lang="en-US"/>
              <a:t>Next f-limit = min-cost of any node pruned</a:t>
            </a:r>
          </a:p>
        </p:txBody>
      </p:sp>
      <p:sp>
        <p:nvSpPr>
          <p:cNvPr id="251908" name="Oval 4"/>
          <p:cNvSpPr>
            <a:spLocks noChangeArrowheads="1"/>
          </p:cNvSpPr>
          <p:nvPr/>
        </p:nvSpPr>
        <p:spPr bwMode="auto">
          <a:xfrm>
            <a:off x="822325" y="4413250"/>
            <a:ext cx="136525" cy="1936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9" name="Oval 5"/>
          <p:cNvSpPr>
            <a:spLocks noChangeArrowheads="1"/>
          </p:cNvSpPr>
          <p:nvPr/>
        </p:nvSpPr>
        <p:spPr bwMode="auto">
          <a:xfrm>
            <a:off x="1965325" y="50228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Oval 6"/>
          <p:cNvSpPr>
            <a:spLocks noChangeArrowheads="1"/>
          </p:cNvSpPr>
          <p:nvPr/>
        </p:nvSpPr>
        <p:spPr bwMode="auto">
          <a:xfrm>
            <a:off x="3717925" y="60896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1" name="Oval 7"/>
          <p:cNvSpPr>
            <a:spLocks noChangeArrowheads="1"/>
          </p:cNvSpPr>
          <p:nvPr/>
        </p:nvSpPr>
        <p:spPr bwMode="auto">
          <a:xfrm>
            <a:off x="3641725" y="44132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5089525" y="4032250"/>
            <a:ext cx="136525" cy="1936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Oval 9"/>
          <p:cNvSpPr>
            <a:spLocks noChangeArrowheads="1"/>
          </p:cNvSpPr>
          <p:nvPr/>
        </p:nvSpPr>
        <p:spPr bwMode="auto">
          <a:xfrm>
            <a:off x="2651125" y="39560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 flipV="1">
            <a:off x="898525" y="403225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Line 11"/>
          <p:cNvSpPr>
            <a:spLocks noChangeShapeType="1"/>
          </p:cNvSpPr>
          <p:nvPr/>
        </p:nvSpPr>
        <p:spPr bwMode="auto">
          <a:xfrm>
            <a:off x="2651125" y="403225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>
            <a:off x="898525" y="456565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 flipV="1">
            <a:off x="2041525" y="403225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8" name="Line 14"/>
          <p:cNvSpPr>
            <a:spLocks noChangeShapeType="1"/>
          </p:cNvSpPr>
          <p:nvPr/>
        </p:nvSpPr>
        <p:spPr bwMode="auto">
          <a:xfrm>
            <a:off x="2041525" y="509905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V="1">
            <a:off x="3794125" y="4184650"/>
            <a:ext cx="1371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0" name="Line 16"/>
          <p:cNvSpPr>
            <a:spLocks noChangeShapeType="1"/>
          </p:cNvSpPr>
          <p:nvPr/>
        </p:nvSpPr>
        <p:spPr bwMode="auto">
          <a:xfrm>
            <a:off x="3717925" y="4565650"/>
            <a:ext cx="76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501650" y="40735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51922" name="Text Box 18"/>
          <p:cNvSpPr txBox="1">
            <a:spLocks noChangeArrowheads="1"/>
          </p:cNvSpPr>
          <p:nvPr/>
        </p:nvSpPr>
        <p:spPr bwMode="auto">
          <a:xfrm>
            <a:off x="1720850" y="5140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51923" name="Text Box 19"/>
          <p:cNvSpPr txBox="1">
            <a:spLocks noChangeArrowheads="1"/>
          </p:cNvSpPr>
          <p:nvPr/>
        </p:nvSpPr>
        <p:spPr bwMode="auto">
          <a:xfrm>
            <a:off x="3946525" y="60547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51924" name="Text Box 20"/>
          <p:cNvSpPr txBox="1">
            <a:spLocks noChangeArrowheads="1"/>
          </p:cNvSpPr>
          <p:nvPr/>
        </p:nvSpPr>
        <p:spPr bwMode="auto">
          <a:xfrm>
            <a:off x="5226050" y="3997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51925" name="Text Box 21"/>
          <p:cNvSpPr txBox="1">
            <a:spLocks noChangeArrowheads="1"/>
          </p:cNvSpPr>
          <p:nvPr/>
        </p:nvSpPr>
        <p:spPr bwMode="auto">
          <a:xfrm>
            <a:off x="2635250" y="34639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251926" name="Text Box 22"/>
          <p:cNvSpPr txBox="1">
            <a:spLocks noChangeArrowheads="1"/>
          </p:cNvSpPr>
          <p:nvPr/>
        </p:nvSpPr>
        <p:spPr bwMode="auto">
          <a:xfrm>
            <a:off x="3854450" y="414972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51927" name="Oval 23"/>
          <p:cNvSpPr>
            <a:spLocks noChangeArrowheads="1"/>
          </p:cNvSpPr>
          <p:nvPr/>
        </p:nvSpPr>
        <p:spPr bwMode="auto">
          <a:xfrm rot="-1316754">
            <a:off x="212725" y="3727450"/>
            <a:ext cx="3276600" cy="1676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8" name="Text Box 24"/>
          <p:cNvSpPr txBox="1">
            <a:spLocks noChangeArrowheads="1"/>
          </p:cNvSpPr>
          <p:nvPr/>
        </p:nvSpPr>
        <p:spPr bwMode="auto">
          <a:xfrm>
            <a:off x="1263650" y="37687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FL=15</a:t>
            </a:r>
          </a:p>
        </p:txBody>
      </p:sp>
      <p:grpSp>
        <p:nvGrpSpPr>
          <p:cNvPr id="251929" name="Group 25"/>
          <p:cNvGrpSpPr>
            <a:grpSpLocks/>
          </p:cNvGrpSpPr>
          <p:nvPr/>
        </p:nvGrpSpPr>
        <p:grpSpPr bwMode="auto">
          <a:xfrm>
            <a:off x="60325" y="3422650"/>
            <a:ext cx="4826000" cy="2590800"/>
            <a:chOff x="288" y="1968"/>
            <a:chExt cx="3040" cy="1632"/>
          </a:xfrm>
        </p:grpSpPr>
        <p:sp>
          <p:nvSpPr>
            <p:cNvPr id="251930" name="Oval 26"/>
            <p:cNvSpPr>
              <a:spLocks noChangeArrowheads="1"/>
            </p:cNvSpPr>
            <p:nvPr/>
          </p:nvSpPr>
          <p:spPr bwMode="auto">
            <a:xfrm>
              <a:off x="288" y="2016"/>
              <a:ext cx="2784" cy="158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31" name="Text Box 27"/>
            <p:cNvSpPr txBox="1">
              <a:spLocks noChangeArrowheads="1"/>
            </p:cNvSpPr>
            <p:nvPr/>
          </p:nvSpPr>
          <p:spPr bwMode="auto">
            <a:xfrm>
              <a:off x="2688" y="1968"/>
              <a:ext cx="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>
                  <a:solidFill>
                    <a:schemeClr val="accent1"/>
                  </a:solidFill>
                  <a:latin typeface="Times New Roman" pitchFamily="18" charset="0"/>
                </a:rPr>
                <a:t>FL=21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9315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7" grpId="0" animBg="1"/>
      <p:bldP spid="2519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276A7C0C-DF98-491C-B5CF-8B8322A62591}" type="slidenum">
              <a:rPr lang="en-US"/>
              <a:pPr/>
              <a:t>41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0"/>
            <a:ext cx="7191375" cy="901700"/>
          </a:xfrm>
        </p:spPr>
        <p:txBody>
          <a:bodyPr/>
          <a:lstStyle/>
          <a:p>
            <a:r>
              <a:rPr lang="en-US"/>
              <a:t>IDA* Analysis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3600"/>
            <a:ext cx="9144000" cy="4114800"/>
          </a:xfrm>
        </p:spPr>
        <p:txBody>
          <a:bodyPr/>
          <a:lstStyle/>
          <a:p>
            <a:pPr marL="342900" indent="-342900"/>
            <a:r>
              <a:rPr lang="en-US"/>
              <a:t>Complete &amp; Optimal (ala A*)</a:t>
            </a:r>
          </a:p>
          <a:p>
            <a:pPr marL="342900" indent="-342900"/>
            <a:r>
              <a:rPr lang="en-US"/>
              <a:t>Space usage </a:t>
            </a:r>
            <a:r>
              <a:rPr lang="en-US">
                <a:sym typeface="Symbol" pitchFamily="18" charset="2"/>
              </a:rPr>
              <a:t></a:t>
            </a:r>
            <a:r>
              <a:rPr lang="en-US"/>
              <a:t> depth of solution</a:t>
            </a:r>
          </a:p>
          <a:p>
            <a:pPr marL="342900" indent="-342900"/>
            <a:r>
              <a:rPr lang="en-US"/>
              <a:t>Each iteration is DFS - no priority queue!</a:t>
            </a:r>
          </a:p>
          <a:p>
            <a:pPr marL="342900" indent="-342900"/>
            <a:r>
              <a:rPr lang="en-US"/>
              <a:t># nodes expanded relative to A*</a:t>
            </a:r>
          </a:p>
          <a:p>
            <a:pPr marL="742950" lvl="1" indent="-285750"/>
            <a:r>
              <a:rPr lang="en-US"/>
              <a:t>Depends on # unique values of heuristic function</a:t>
            </a:r>
          </a:p>
          <a:p>
            <a:pPr marL="742950" lvl="1" indent="-285750"/>
            <a:r>
              <a:rPr lang="en-US"/>
              <a:t>In 8 puzzle: few values </a:t>
            </a:r>
            <a:r>
              <a:rPr lang="en-US">
                <a:sym typeface="Symbol" pitchFamily="18" charset="2"/>
              </a:rPr>
              <a:t> close to # A* expands</a:t>
            </a:r>
          </a:p>
          <a:p>
            <a:pPr marL="742950" lvl="1" indent="-285750"/>
            <a:r>
              <a:rPr lang="en-US">
                <a:sym typeface="Symbol" pitchFamily="18" charset="2"/>
              </a:rPr>
              <a:t>In traveling salesman: each f value is unique</a:t>
            </a:r>
          </a:p>
          <a:p>
            <a:pPr marL="1143000" lvl="2">
              <a:buFontTx/>
              <a:buNone/>
            </a:pPr>
            <a:r>
              <a:rPr lang="en-US">
                <a:sym typeface="Symbol" pitchFamily="18" charset="2"/>
              </a:rPr>
              <a:t> 1+2+…+n  = O(n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)    where n=nodes A* expands</a:t>
            </a:r>
          </a:p>
          <a:p>
            <a:pPr marL="1143000" lvl="2">
              <a:buFontTx/>
              <a:buNone/>
            </a:pPr>
            <a:r>
              <a:rPr lang="en-US">
                <a:sym typeface="Symbol" pitchFamily="18" charset="2"/>
              </a:rPr>
              <a:t>if n is too big for main memory, n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is too long to wait!</a:t>
            </a:r>
            <a:r>
              <a:rPr lang="en-US"/>
              <a:t> </a:t>
            </a:r>
          </a:p>
          <a:p>
            <a:pPr marL="342900" indent="-342900"/>
            <a:r>
              <a:rPr lang="en-US">
                <a:solidFill>
                  <a:schemeClr val="accent2"/>
                </a:solidFill>
              </a:rPr>
              <a:t>Generates duplicate nodes in cyclic graphs</a:t>
            </a:r>
          </a:p>
        </p:txBody>
      </p:sp>
    </p:spTree>
    <p:extLst>
      <p:ext uri="{BB962C8B-B14F-4D97-AF65-F5344CB8AC3E}">
        <p14:creationId xmlns:p14="http://schemas.microsoft.com/office/powerpoint/2010/main" val="4013341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19E450F-133F-4201-AE04-1F45B855EC29}" type="slidenum">
              <a:rPr lang="en-US"/>
              <a:pPr/>
              <a:t>42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Forgetfulness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A* used exponential memory</a:t>
            </a:r>
          </a:p>
          <a:p>
            <a:r>
              <a:rPr lang="en-US"/>
              <a:t>How much does IDA* use?</a:t>
            </a:r>
          </a:p>
          <a:p>
            <a:pPr lvl="1"/>
            <a:r>
              <a:rPr lang="en-US"/>
              <a:t>During a run?</a:t>
            </a:r>
          </a:p>
          <a:p>
            <a:pPr lvl="1"/>
            <a:r>
              <a:rPr lang="en-US"/>
              <a:t>In between runs?</a:t>
            </a:r>
          </a:p>
        </p:txBody>
      </p:sp>
    </p:spTree>
    <p:extLst>
      <p:ext uri="{BB962C8B-B14F-4D97-AF65-F5344CB8AC3E}">
        <p14:creationId xmlns:p14="http://schemas.microsoft.com/office/powerpoint/2010/main" val="3952645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24D14318-E6FF-4DDF-A11C-CFFBF30A5621}" type="slidenum">
              <a:rPr lang="en-US"/>
              <a:pPr/>
              <a:t>43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SMA*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6200"/>
            <a:ext cx="9023350" cy="4114800"/>
          </a:xfrm>
        </p:spPr>
        <p:txBody>
          <a:bodyPr/>
          <a:lstStyle/>
          <a:p>
            <a:r>
              <a:rPr lang="en-US"/>
              <a:t>Use all available memory</a:t>
            </a:r>
          </a:p>
          <a:p>
            <a:r>
              <a:rPr lang="en-US"/>
              <a:t>Start like A*</a:t>
            </a:r>
          </a:p>
          <a:p>
            <a:r>
              <a:rPr lang="en-US"/>
              <a:t>When memory is full…</a:t>
            </a:r>
          </a:p>
          <a:p>
            <a:pPr lvl="1"/>
            <a:r>
              <a:rPr lang="en-US"/>
              <a:t>Erase node with highest f-value</a:t>
            </a:r>
          </a:p>
          <a:p>
            <a:pPr lvl="1"/>
            <a:r>
              <a:rPr lang="en-US"/>
              <a:t>First, backup parent with this f-value</a:t>
            </a:r>
          </a:p>
          <a:p>
            <a:pPr lvl="1"/>
            <a:r>
              <a:rPr lang="en-US"/>
              <a:t>So… parent knows cost-bound on best child </a:t>
            </a:r>
          </a:p>
        </p:txBody>
      </p:sp>
    </p:spTree>
    <p:extLst>
      <p:ext uri="{BB962C8B-B14F-4D97-AF65-F5344CB8AC3E}">
        <p14:creationId xmlns:p14="http://schemas.microsoft.com/office/powerpoint/2010/main" val="3421198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F280F15-1482-414A-9CE7-1874F8BF5F1D}" type="slidenum">
              <a:rPr lang="en-US"/>
              <a:pPr/>
              <a:t>44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Alternative Approach to </a:t>
            </a:r>
            <a:br>
              <a:rPr lang="en-US" sz="3600"/>
            </a:br>
            <a:r>
              <a:rPr lang="en-US" sz="3600"/>
              <a:t>Finite Memory…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Optimality is nice to have, but…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9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0B16FCB-76D4-46B7-AB27-008A5B524FC6}" type="slidenum">
              <a:rPr lang="en-US"/>
              <a:pPr/>
              <a:t>45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Branch &amp; Bound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841375"/>
            <a:ext cx="8712200" cy="4114800"/>
          </a:xfrm>
        </p:spPr>
        <p:txBody>
          <a:bodyPr/>
          <a:lstStyle/>
          <a:p>
            <a:r>
              <a:rPr lang="en-US"/>
              <a:t>Single DF search </a:t>
            </a:r>
          </a:p>
          <a:p>
            <a:pPr lvl="1"/>
            <a:r>
              <a:rPr lang="en-US">
                <a:sym typeface="Wingdings" pitchFamily="2" charset="2"/>
              </a:rPr>
              <a:t> uses linear space</a:t>
            </a:r>
          </a:p>
          <a:p>
            <a:r>
              <a:rPr lang="en-US">
                <a:sym typeface="Wingdings" pitchFamily="2" charset="2"/>
              </a:rPr>
              <a:t>Keep track of best solution so far</a:t>
            </a:r>
          </a:p>
          <a:p>
            <a:r>
              <a:rPr lang="en-US">
                <a:sym typeface="Wingdings" pitchFamily="2" charset="2"/>
              </a:rPr>
              <a:t>If f(n) = g(n)+h(n) </a:t>
            </a:r>
            <a:r>
              <a:rPr lang="en-US" b="0">
                <a:sym typeface="Symbol" pitchFamily="18" charset="2"/>
              </a:rPr>
              <a:t>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ym typeface="Wingdings" pitchFamily="2" charset="2"/>
              </a:rPr>
              <a:t>cost(best-soln)</a:t>
            </a:r>
          </a:p>
          <a:p>
            <a:pPr lvl="1"/>
            <a:r>
              <a:rPr lang="en-US">
                <a:sym typeface="Wingdings" pitchFamily="2" charset="2"/>
              </a:rPr>
              <a:t>Then prune n</a:t>
            </a:r>
          </a:p>
          <a:p>
            <a:endParaRPr lang="en-US"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Requires</a:t>
            </a:r>
          </a:p>
          <a:p>
            <a:pPr lvl="1"/>
            <a:r>
              <a:rPr lang="en-US"/>
              <a:t>Finite search tree, or</a:t>
            </a:r>
          </a:p>
          <a:p>
            <a:pPr lvl="1"/>
            <a:r>
              <a:rPr lang="en-US"/>
              <a:t>Good upper bound on solution cost</a:t>
            </a:r>
          </a:p>
          <a:p>
            <a:r>
              <a:rPr lang="en-US"/>
              <a:t>Generates duplicate nodes in cyclic graphs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9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 rot="458065">
            <a:off x="3935413" y="3216275"/>
            <a:ext cx="4560887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9900CC"/>
                </a:solidFill>
                <a:latin typeface="Comic Sans MS" pitchFamily="66" charset="0"/>
              </a:rPr>
              <a:t>Tradeoff:</a:t>
            </a:r>
          </a:p>
          <a:p>
            <a:pPr algn="l"/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Prune space, but…</a:t>
            </a:r>
          </a:p>
          <a:p>
            <a:pPr algn="l"/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Must apply test to each node</a:t>
            </a:r>
          </a:p>
        </p:txBody>
      </p:sp>
    </p:spTree>
    <p:extLst>
      <p:ext uri="{BB962C8B-B14F-4D97-AF65-F5344CB8AC3E}">
        <p14:creationId xmlns:p14="http://schemas.microsoft.com/office/powerpoint/2010/main" val="1942695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B7210D8-1245-4201-A7E2-4D29702BA353}" type="slidenum">
              <a:rPr lang="en-US"/>
              <a:pPr/>
              <a:t>46</a:t>
            </a:fld>
            <a:endParaRPr lang="en-US"/>
          </a:p>
        </p:txBody>
      </p:sp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1111250" y="366395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No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1127125" y="4689475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O(b^d)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1143000" y="5715000"/>
            <a:ext cx="133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O(b + N)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3200400"/>
            <a:ext cx="41148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Search</a:t>
            </a:r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320800"/>
            <a:ext cx="7162800" cy="4114800"/>
          </a:xfrm>
        </p:spPr>
        <p:txBody>
          <a:bodyPr/>
          <a:lstStyle/>
          <a:p>
            <a:r>
              <a:rPr lang="en-US"/>
              <a:t>Idea</a:t>
            </a:r>
          </a:p>
          <a:p>
            <a:pPr lvl="1"/>
            <a:r>
              <a:rPr lang="en-US"/>
              <a:t>Best first but only keep N best items on priority queue</a:t>
            </a:r>
          </a:p>
          <a:p>
            <a:r>
              <a:rPr lang="en-US"/>
              <a:t>Evaluation</a:t>
            </a:r>
          </a:p>
          <a:p>
            <a:pPr lvl="1"/>
            <a:r>
              <a:rPr lang="en-US"/>
              <a:t>Complete?</a:t>
            </a:r>
          </a:p>
          <a:p>
            <a:pPr lvl="2"/>
            <a:endParaRPr lang="en-US"/>
          </a:p>
          <a:p>
            <a:pPr lvl="1"/>
            <a:r>
              <a:rPr lang="en-US"/>
              <a:t>Time Complexity?</a:t>
            </a:r>
          </a:p>
          <a:p>
            <a:pPr lvl="1"/>
            <a:endParaRPr lang="en-US"/>
          </a:p>
          <a:p>
            <a:pPr lvl="1"/>
            <a:r>
              <a:rPr lang="en-US"/>
              <a:t>Space Complexity?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BB2A-DA5E-4A99-AA37-7B18835C1109}" type="slidenum">
              <a:rPr lang="en-US"/>
              <a:pPr/>
              <a:t>47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6375400" cy="901700"/>
          </a:xfrm>
        </p:spPr>
        <p:txBody>
          <a:bodyPr/>
          <a:lstStyle/>
          <a:p>
            <a:r>
              <a:rPr lang="en-US"/>
              <a:t>Hill Climbing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5188"/>
            <a:ext cx="6513513" cy="4114800"/>
          </a:xfrm>
        </p:spPr>
        <p:txBody>
          <a:bodyPr/>
          <a:lstStyle/>
          <a:p>
            <a:pPr marL="0" indent="0"/>
            <a:r>
              <a:rPr lang="en-US"/>
              <a:t>Idea</a:t>
            </a:r>
          </a:p>
          <a:p>
            <a:pPr lvl="1"/>
            <a:r>
              <a:rPr lang="en-US" sz="2400"/>
              <a:t>Always choose best child; no backtracking</a:t>
            </a:r>
          </a:p>
          <a:p>
            <a:pPr lvl="1"/>
            <a:r>
              <a:rPr lang="en-US" sz="2400"/>
              <a:t>Beam search with |queue| = 1</a:t>
            </a:r>
          </a:p>
          <a:p>
            <a:pPr marL="0" indent="0"/>
            <a:r>
              <a:rPr lang="en-US"/>
              <a:t>Problems?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-36513" y="3094038"/>
            <a:ext cx="39576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Local maxima</a:t>
            </a: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Plateaus</a:t>
            </a: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800">
              <a:solidFill>
                <a:schemeClr val="tx1"/>
              </a:solidFill>
              <a:latin typeface="Comic Sans MS" pitchFamily="66" charset="0"/>
            </a:endParaRP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Diagonal ridges </a:t>
            </a: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318469" name="Freeform 5"/>
          <p:cNvSpPr>
            <a:spLocks/>
          </p:cNvSpPr>
          <p:nvPr/>
        </p:nvSpPr>
        <p:spPr bwMode="auto">
          <a:xfrm>
            <a:off x="5072063" y="2303463"/>
            <a:ext cx="3355975" cy="1047750"/>
          </a:xfrm>
          <a:custGeom>
            <a:avLst/>
            <a:gdLst>
              <a:gd name="T0" fmla="*/ 0 w 2114"/>
              <a:gd name="T1" fmla="*/ 649 h 660"/>
              <a:gd name="T2" fmla="*/ 129 w 2114"/>
              <a:gd name="T3" fmla="*/ 649 h 660"/>
              <a:gd name="T4" fmla="*/ 166 w 2114"/>
              <a:gd name="T5" fmla="*/ 637 h 660"/>
              <a:gd name="T6" fmla="*/ 251 w 2114"/>
              <a:gd name="T7" fmla="*/ 557 h 660"/>
              <a:gd name="T8" fmla="*/ 307 w 2114"/>
              <a:gd name="T9" fmla="*/ 471 h 660"/>
              <a:gd name="T10" fmla="*/ 368 w 2114"/>
              <a:gd name="T11" fmla="*/ 398 h 660"/>
              <a:gd name="T12" fmla="*/ 411 w 2114"/>
              <a:gd name="T13" fmla="*/ 502 h 660"/>
              <a:gd name="T14" fmla="*/ 460 w 2114"/>
              <a:gd name="T15" fmla="*/ 533 h 660"/>
              <a:gd name="T16" fmla="*/ 546 w 2114"/>
              <a:gd name="T17" fmla="*/ 490 h 660"/>
              <a:gd name="T18" fmla="*/ 619 w 2114"/>
              <a:gd name="T19" fmla="*/ 361 h 660"/>
              <a:gd name="T20" fmla="*/ 650 w 2114"/>
              <a:gd name="T21" fmla="*/ 367 h 660"/>
              <a:gd name="T22" fmla="*/ 662 w 2114"/>
              <a:gd name="T23" fmla="*/ 410 h 660"/>
              <a:gd name="T24" fmla="*/ 699 w 2114"/>
              <a:gd name="T25" fmla="*/ 478 h 660"/>
              <a:gd name="T26" fmla="*/ 748 w 2114"/>
              <a:gd name="T27" fmla="*/ 527 h 660"/>
              <a:gd name="T28" fmla="*/ 772 w 2114"/>
              <a:gd name="T29" fmla="*/ 496 h 660"/>
              <a:gd name="T30" fmla="*/ 778 w 2114"/>
              <a:gd name="T31" fmla="*/ 478 h 660"/>
              <a:gd name="T32" fmla="*/ 791 w 2114"/>
              <a:gd name="T33" fmla="*/ 465 h 660"/>
              <a:gd name="T34" fmla="*/ 797 w 2114"/>
              <a:gd name="T35" fmla="*/ 447 h 660"/>
              <a:gd name="T36" fmla="*/ 809 w 2114"/>
              <a:gd name="T37" fmla="*/ 429 h 660"/>
              <a:gd name="T38" fmla="*/ 827 w 2114"/>
              <a:gd name="T39" fmla="*/ 373 h 660"/>
              <a:gd name="T40" fmla="*/ 846 w 2114"/>
              <a:gd name="T41" fmla="*/ 318 h 660"/>
              <a:gd name="T42" fmla="*/ 852 w 2114"/>
              <a:gd name="T43" fmla="*/ 263 h 660"/>
              <a:gd name="T44" fmla="*/ 858 w 2114"/>
              <a:gd name="T45" fmla="*/ 165 h 660"/>
              <a:gd name="T46" fmla="*/ 932 w 2114"/>
              <a:gd name="T47" fmla="*/ 0 h 660"/>
              <a:gd name="T48" fmla="*/ 944 w 2114"/>
              <a:gd name="T49" fmla="*/ 36 h 660"/>
              <a:gd name="T50" fmla="*/ 950 w 2114"/>
              <a:gd name="T51" fmla="*/ 55 h 660"/>
              <a:gd name="T52" fmla="*/ 956 w 2114"/>
              <a:gd name="T53" fmla="*/ 73 h 660"/>
              <a:gd name="T54" fmla="*/ 999 w 2114"/>
              <a:gd name="T55" fmla="*/ 220 h 660"/>
              <a:gd name="T56" fmla="*/ 1048 w 2114"/>
              <a:gd name="T57" fmla="*/ 490 h 660"/>
              <a:gd name="T58" fmla="*/ 1097 w 2114"/>
              <a:gd name="T59" fmla="*/ 600 h 660"/>
              <a:gd name="T60" fmla="*/ 1122 w 2114"/>
              <a:gd name="T61" fmla="*/ 569 h 660"/>
              <a:gd name="T62" fmla="*/ 1128 w 2114"/>
              <a:gd name="T63" fmla="*/ 551 h 660"/>
              <a:gd name="T64" fmla="*/ 1140 w 2114"/>
              <a:gd name="T65" fmla="*/ 533 h 660"/>
              <a:gd name="T66" fmla="*/ 1177 w 2114"/>
              <a:gd name="T67" fmla="*/ 441 h 660"/>
              <a:gd name="T68" fmla="*/ 1213 w 2114"/>
              <a:gd name="T69" fmla="*/ 539 h 660"/>
              <a:gd name="T70" fmla="*/ 1250 w 2114"/>
              <a:gd name="T71" fmla="*/ 588 h 660"/>
              <a:gd name="T72" fmla="*/ 1299 w 2114"/>
              <a:gd name="T73" fmla="*/ 606 h 660"/>
              <a:gd name="T74" fmla="*/ 1336 w 2114"/>
              <a:gd name="T75" fmla="*/ 557 h 660"/>
              <a:gd name="T76" fmla="*/ 1354 w 2114"/>
              <a:gd name="T77" fmla="*/ 502 h 660"/>
              <a:gd name="T78" fmla="*/ 1367 w 2114"/>
              <a:gd name="T79" fmla="*/ 459 h 660"/>
              <a:gd name="T80" fmla="*/ 1434 w 2114"/>
              <a:gd name="T81" fmla="*/ 478 h 660"/>
              <a:gd name="T82" fmla="*/ 1459 w 2114"/>
              <a:gd name="T83" fmla="*/ 514 h 660"/>
              <a:gd name="T84" fmla="*/ 1465 w 2114"/>
              <a:gd name="T85" fmla="*/ 551 h 660"/>
              <a:gd name="T86" fmla="*/ 1495 w 2114"/>
              <a:gd name="T87" fmla="*/ 625 h 660"/>
              <a:gd name="T88" fmla="*/ 1557 w 2114"/>
              <a:gd name="T89" fmla="*/ 582 h 660"/>
              <a:gd name="T90" fmla="*/ 1593 w 2114"/>
              <a:gd name="T91" fmla="*/ 527 h 660"/>
              <a:gd name="T92" fmla="*/ 1630 w 2114"/>
              <a:gd name="T93" fmla="*/ 502 h 660"/>
              <a:gd name="T94" fmla="*/ 1698 w 2114"/>
              <a:gd name="T95" fmla="*/ 539 h 660"/>
              <a:gd name="T96" fmla="*/ 1765 w 2114"/>
              <a:gd name="T97" fmla="*/ 612 h 660"/>
              <a:gd name="T98" fmla="*/ 1796 w 2114"/>
              <a:gd name="T99" fmla="*/ 606 h 660"/>
              <a:gd name="T100" fmla="*/ 1808 w 2114"/>
              <a:gd name="T101" fmla="*/ 569 h 660"/>
              <a:gd name="T102" fmla="*/ 1875 w 2114"/>
              <a:gd name="T103" fmla="*/ 422 h 660"/>
              <a:gd name="T104" fmla="*/ 1887 w 2114"/>
              <a:gd name="T105" fmla="*/ 435 h 660"/>
              <a:gd name="T106" fmla="*/ 1906 w 2114"/>
              <a:gd name="T107" fmla="*/ 441 h 660"/>
              <a:gd name="T108" fmla="*/ 1912 w 2114"/>
              <a:gd name="T109" fmla="*/ 459 h 660"/>
              <a:gd name="T110" fmla="*/ 1930 w 2114"/>
              <a:gd name="T111" fmla="*/ 471 h 660"/>
              <a:gd name="T112" fmla="*/ 1973 w 2114"/>
              <a:gd name="T113" fmla="*/ 563 h 660"/>
              <a:gd name="T114" fmla="*/ 1986 w 2114"/>
              <a:gd name="T115" fmla="*/ 600 h 660"/>
              <a:gd name="T116" fmla="*/ 2004 w 2114"/>
              <a:gd name="T117" fmla="*/ 606 h 660"/>
              <a:gd name="T118" fmla="*/ 2114 w 2114"/>
              <a:gd name="T119" fmla="*/ 637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14" h="660">
                <a:moveTo>
                  <a:pt x="0" y="649"/>
                </a:moveTo>
                <a:cubicBezTo>
                  <a:pt x="55" y="660"/>
                  <a:pt x="44" y="660"/>
                  <a:pt x="129" y="649"/>
                </a:cubicBezTo>
                <a:cubicBezTo>
                  <a:pt x="142" y="647"/>
                  <a:pt x="166" y="637"/>
                  <a:pt x="166" y="637"/>
                </a:cubicBezTo>
                <a:cubicBezTo>
                  <a:pt x="200" y="614"/>
                  <a:pt x="218" y="579"/>
                  <a:pt x="251" y="557"/>
                </a:cubicBezTo>
                <a:cubicBezTo>
                  <a:pt x="270" y="530"/>
                  <a:pt x="284" y="494"/>
                  <a:pt x="307" y="471"/>
                </a:cubicBezTo>
                <a:cubicBezTo>
                  <a:pt x="317" y="441"/>
                  <a:pt x="338" y="407"/>
                  <a:pt x="368" y="398"/>
                </a:cubicBezTo>
                <a:cubicBezTo>
                  <a:pt x="410" y="412"/>
                  <a:pt x="394" y="468"/>
                  <a:pt x="411" y="502"/>
                </a:cubicBezTo>
                <a:cubicBezTo>
                  <a:pt x="422" y="525"/>
                  <a:pt x="438" y="526"/>
                  <a:pt x="460" y="533"/>
                </a:cubicBezTo>
                <a:cubicBezTo>
                  <a:pt x="523" y="524"/>
                  <a:pt x="506" y="527"/>
                  <a:pt x="546" y="490"/>
                </a:cubicBezTo>
                <a:cubicBezTo>
                  <a:pt x="561" y="445"/>
                  <a:pt x="567" y="378"/>
                  <a:pt x="619" y="361"/>
                </a:cubicBezTo>
                <a:cubicBezTo>
                  <a:pt x="629" y="363"/>
                  <a:pt x="641" y="361"/>
                  <a:pt x="650" y="367"/>
                </a:cubicBezTo>
                <a:cubicBezTo>
                  <a:pt x="662" y="375"/>
                  <a:pt x="658" y="396"/>
                  <a:pt x="662" y="410"/>
                </a:cubicBezTo>
                <a:cubicBezTo>
                  <a:pt x="669" y="434"/>
                  <a:pt x="682" y="461"/>
                  <a:pt x="699" y="478"/>
                </a:cubicBezTo>
                <a:cubicBezTo>
                  <a:pt x="716" y="528"/>
                  <a:pt x="702" y="510"/>
                  <a:pt x="748" y="527"/>
                </a:cubicBezTo>
                <a:cubicBezTo>
                  <a:pt x="763" y="480"/>
                  <a:pt x="741" y="534"/>
                  <a:pt x="772" y="496"/>
                </a:cubicBezTo>
                <a:cubicBezTo>
                  <a:pt x="776" y="491"/>
                  <a:pt x="775" y="483"/>
                  <a:pt x="778" y="478"/>
                </a:cubicBezTo>
                <a:cubicBezTo>
                  <a:pt x="781" y="473"/>
                  <a:pt x="787" y="469"/>
                  <a:pt x="791" y="465"/>
                </a:cubicBezTo>
                <a:cubicBezTo>
                  <a:pt x="793" y="459"/>
                  <a:pt x="794" y="453"/>
                  <a:pt x="797" y="447"/>
                </a:cubicBezTo>
                <a:cubicBezTo>
                  <a:pt x="800" y="441"/>
                  <a:pt x="806" y="436"/>
                  <a:pt x="809" y="429"/>
                </a:cubicBezTo>
                <a:cubicBezTo>
                  <a:pt x="824" y="394"/>
                  <a:pt x="816" y="400"/>
                  <a:pt x="827" y="373"/>
                </a:cubicBezTo>
                <a:cubicBezTo>
                  <a:pt x="834" y="355"/>
                  <a:pt x="846" y="318"/>
                  <a:pt x="846" y="318"/>
                </a:cubicBezTo>
                <a:cubicBezTo>
                  <a:pt x="848" y="300"/>
                  <a:pt x="851" y="281"/>
                  <a:pt x="852" y="263"/>
                </a:cubicBezTo>
                <a:cubicBezTo>
                  <a:pt x="855" y="230"/>
                  <a:pt x="855" y="198"/>
                  <a:pt x="858" y="165"/>
                </a:cubicBezTo>
                <a:cubicBezTo>
                  <a:pt x="861" y="121"/>
                  <a:pt x="882" y="16"/>
                  <a:pt x="932" y="0"/>
                </a:cubicBezTo>
                <a:cubicBezTo>
                  <a:pt x="936" y="12"/>
                  <a:pt x="940" y="24"/>
                  <a:pt x="944" y="36"/>
                </a:cubicBezTo>
                <a:cubicBezTo>
                  <a:pt x="946" y="42"/>
                  <a:pt x="948" y="49"/>
                  <a:pt x="950" y="55"/>
                </a:cubicBezTo>
                <a:cubicBezTo>
                  <a:pt x="952" y="61"/>
                  <a:pt x="956" y="73"/>
                  <a:pt x="956" y="73"/>
                </a:cubicBezTo>
                <a:cubicBezTo>
                  <a:pt x="963" y="124"/>
                  <a:pt x="970" y="177"/>
                  <a:pt x="999" y="220"/>
                </a:cubicBezTo>
                <a:cubicBezTo>
                  <a:pt x="1026" y="307"/>
                  <a:pt x="1023" y="402"/>
                  <a:pt x="1048" y="490"/>
                </a:cubicBezTo>
                <a:cubicBezTo>
                  <a:pt x="1060" y="534"/>
                  <a:pt x="1057" y="573"/>
                  <a:pt x="1097" y="600"/>
                </a:cubicBezTo>
                <a:cubicBezTo>
                  <a:pt x="1104" y="589"/>
                  <a:pt x="1115" y="580"/>
                  <a:pt x="1122" y="569"/>
                </a:cubicBezTo>
                <a:cubicBezTo>
                  <a:pt x="1125" y="564"/>
                  <a:pt x="1125" y="557"/>
                  <a:pt x="1128" y="551"/>
                </a:cubicBezTo>
                <a:cubicBezTo>
                  <a:pt x="1131" y="545"/>
                  <a:pt x="1136" y="539"/>
                  <a:pt x="1140" y="533"/>
                </a:cubicBezTo>
                <a:cubicBezTo>
                  <a:pt x="1151" y="500"/>
                  <a:pt x="1157" y="469"/>
                  <a:pt x="1177" y="441"/>
                </a:cubicBezTo>
                <a:cubicBezTo>
                  <a:pt x="1223" y="456"/>
                  <a:pt x="1207" y="491"/>
                  <a:pt x="1213" y="539"/>
                </a:cubicBezTo>
                <a:cubicBezTo>
                  <a:pt x="1217" y="566"/>
                  <a:pt x="1229" y="574"/>
                  <a:pt x="1250" y="588"/>
                </a:cubicBezTo>
                <a:cubicBezTo>
                  <a:pt x="1265" y="611"/>
                  <a:pt x="1273" y="615"/>
                  <a:pt x="1299" y="606"/>
                </a:cubicBezTo>
                <a:cubicBezTo>
                  <a:pt x="1313" y="585"/>
                  <a:pt x="1315" y="571"/>
                  <a:pt x="1336" y="557"/>
                </a:cubicBezTo>
                <a:cubicBezTo>
                  <a:pt x="1342" y="539"/>
                  <a:pt x="1348" y="520"/>
                  <a:pt x="1354" y="502"/>
                </a:cubicBezTo>
                <a:cubicBezTo>
                  <a:pt x="1358" y="488"/>
                  <a:pt x="1367" y="459"/>
                  <a:pt x="1367" y="459"/>
                </a:cubicBezTo>
                <a:cubicBezTo>
                  <a:pt x="1422" y="473"/>
                  <a:pt x="1400" y="465"/>
                  <a:pt x="1434" y="478"/>
                </a:cubicBezTo>
                <a:cubicBezTo>
                  <a:pt x="1442" y="490"/>
                  <a:pt x="1451" y="502"/>
                  <a:pt x="1459" y="514"/>
                </a:cubicBezTo>
                <a:cubicBezTo>
                  <a:pt x="1466" y="524"/>
                  <a:pt x="1463" y="539"/>
                  <a:pt x="1465" y="551"/>
                </a:cubicBezTo>
                <a:cubicBezTo>
                  <a:pt x="1470" y="579"/>
                  <a:pt x="1476" y="604"/>
                  <a:pt x="1495" y="625"/>
                </a:cubicBezTo>
                <a:cubicBezTo>
                  <a:pt x="1539" y="609"/>
                  <a:pt x="1527" y="610"/>
                  <a:pt x="1557" y="582"/>
                </a:cubicBezTo>
                <a:cubicBezTo>
                  <a:pt x="1564" y="559"/>
                  <a:pt x="1574" y="542"/>
                  <a:pt x="1593" y="527"/>
                </a:cubicBezTo>
                <a:cubicBezTo>
                  <a:pt x="1605" y="518"/>
                  <a:pt x="1630" y="502"/>
                  <a:pt x="1630" y="502"/>
                </a:cubicBezTo>
                <a:cubicBezTo>
                  <a:pt x="1693" y="511"/>
                  <a:pt x="1661" y="505"/>
                  <a:pt x="1698" y="539"/>
                </a:cubicBezTo>
                <a:cubicBezTo>
                  <a:pt x="1716" y="595"/>
                  <a:pt x="1705" y="600"/>
                  <a:pt x="1765" y="612"/>
                </a:cubicBezTo>
                <a:cubicBezTo>
                  <a:pt x="1775" y="610"/>
                  <a:pt x="1789" y="613"/>
                  <a:pt x="1796" y="606"/>
                </a:cubicBezTo>
                <a:cubicBezTo>
                  <a:pt x="1805" y="597"/>
                  <a:pt x="1804" y="581"/>
                  <a:pt x="1808" y="569"/>
                </a:cubicBezTo>
                <a:cubicBezTo>
                  <a:pt x="1823" y="524"/>
                  <a:pt x="1825" y="442"/>
                  <a:pt x="1875" y="422"/>
                </a:cubicBezTo>
                <a:cubicBezTo>
                  <a:pt x="1879" y="426"/>
                  <a:pt x="1882" y="432"/>
                  <a:pt x="1887" y="435"/>
                </a:cubicBezTo>
                <a:cubicBezTo>
                  <a:pt x="1893" y="438"/>
                  <a:pt x="1901" y="436"/>
                  <a:pt x="1906" y="441"/>
                </a:cubicBezTo>
                <a:cubicBezTo>
                  <a:pt x="1911" y="445"/>
                  <a:pt x="1908" y="454"/>
                  <a:pt x="1912" y="459"/>
                </a:cubicBezTo>
                <a:cubicBezTo>
                  <a:pt x="1917" y="465"/>
                  <a:pt x="1924" y="467"/>
                  <a:pt x="1930" y="471"/>
                </a:cubicBezTo>
                <a:cubicBezTo>
                  <a:pt x="1941" y="501"/>
                  <a:pt x="1955" y="537"/>
                  <a:pt x="1973" y="563"/>
                </a:cubicBezTo>
                <a:cubicBezTo>
                  <a:pt x="1974" y="566"/>
                  <a:pt x="1983" y="598"/>
                  <a:pt x="1986" y="600"/>
                </a:cubicBezTo>
                <a:cubicBezTo>
                  <a:pt x="1991" y="604"/>
                  <a:pt x="1998" y="603"/>
                  <a:pt x="2004" y="606"/>
                </a:cubicBezTo>
                <a:cubicBezTo>
                  <a:pt x="2040" y="624"/>
                  <a:pt x="2072" y="637"/>
                  <a:pt x="2114" y="63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470" name="Freeform 6"/>
          <p:cNvSpPr>
            <a:spLocks/>
          </p:cNvSpPr>
          <p:nvPr/>
        </p:nvSpPr>
        <p:spPr bwMode="auto">
          <a:xfrm>
            <a:off x="4611688" y="3716338"/>
            <a:ext cx="4376737" cy="949325"/>
          </a:xfrm>
          <a:custGeom>
            <a:avLst/>
            <a:gdLst>
              <a:gd name="T0" fmla="*/ 0 w 2757"/>
              <a:gd name="T1" fmla="*/ 527 h 598"/>
              <a:gd name="T2" fmla="*/ 220 w 2757"/>
              <a:gd name="T3" fmla="*/ 545 h 598"/>
              <a:gd name="T4" fmla="*/ 710 w 2757"/>
              <a:gd name="T5" fmla="*/ 508 h 598"/>
              <a:gd name="T6" fmla="*/ 1152 w 2757"/>
              <a:gd name="T7" fmla="*/ 496 h 598"/>
              <a:gd name="T8" fmla="*/ 1213 w 2757"/>
              <a:gd name="T9" fmla="*/ 288 h 598"/>
              <a:gd name="T10" fmla="*/ 1250 w 2757"/>
              <a:gd name="T11" fmla="*/ 0 h 598"/>
              <a:gd name="T12" fmla="*/ 1268 w 2757"/>
              <a:gd name="T13" fmla="*/ 12 h 598"/>
              <a:gd name="T14" fmla="*/ 1280 w 2757"/>
              <a:gd name="T15" fmla="*/ 49 h 598"/>
              <a:gd name="T16" fmla="*/ 1311 w 2757"/>
              <a:gd name="T17" fmla="*/ 465 h 598"/>
              <a:gd name="T18" fmla="*/ 1317 w 2757"/>
              <a:gd name="T19" fmla="*/ 514 h 598"/>
              <a:gd name="T20" fmla="*/ 1354 w 2757"/>
              <a:gd name="T21" fmla="*/ 502 h 598"/>
              <a:gd name="T22" fmla="*/ 1881 w 2757"/>
              <a:gd name="T23" fmla="*/ 496 h 598"/>
              <a:gd name="T24" fmla="*/ 2757 w 2757"/>
              <a:gd name="T25" fmla="*/ 514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57" h="598">
                <a:moveTo>
                  <a:pt x="0" y="527"/>
                </a:moveTo>
                <a:cubicBezTo>
                  <a:pt x="73" y="535"/>
                  <a:pt x="147" y="536"/>
                  <a:pt x="220" y="545"/>
                </a:cubicBezTo>
                <a:cubicBezTo>
                  <a:pt x="384" y="534"/>
                  <a:pt x="544" y="513"/>
                  <a:pt x="710" y="508"/>
                </a:cubicBezTo>
                <a:cubicBezTo>
                  <a:pt x="856" y="484"/>
                  <a:pt x="1042" y="598"/>
                  <a:pt x="1152" y="496"/>
                </a:cubicBezTo>
                <a:cubicBezTo>
                  <a:pt x="1174" y="427"/>
                  <a:pt x="1195" y="359"/>
                  <a:pt x="1213" y="288"/>
                </a:cubicBezTo>
                <a:cubicBezTo>
                  <a:pt x="1225" y="192"/>
                  <a:pt x="1241" y="97"/>
                  <a:pt x="1250" y="0"/>
                </a:cubicBezTo>
                <a:cubicBezTo>
                  <a:pt x="1256" y="4"/>
                  <a:pt x="1264" y="6"/>
                  <a:pt x="1268" y="12"/>
                </a:cubicBezTo>
                <a:cubicBezTo>
                  <a:pt x="1275" y="23"/>
                  <a:pt x="1280" y="49"/>
                  <a:pt x="1280" y="49"/>
                </a:cubicBezTo>
                <a:cubicBezTo>
                  <a:pt x="1285" y="181"/>
                  <a:pt x="1278" y="335"/>
                  <a:pt x="1311" y="465"/>
                </a:cubicBezTo>
                <a:cubicBezTo>
                  <a:pt x="1313" y="481"/>
                  <a:pt x="1305" y="503"/>
                  <a:pt x="1317" y="514"/>
                </a:cubicBezTo>
                <a:cubicBezTo>
                  <a:pt x="1327" y="522"/>
                  <a:pt x="1354" y="502"/>
                  <a:pt x="1354" y="502"/>
                </a:cubicBezTo>
                <a:cubicBezTo>
                  <a:pt x="1530" y="506"/>
                  <a:pt x="1706" y="515"/>
                  <a:pt x="1881" y="496"/>
                </a:cubicBezTo>
                <a:cubicBezTo>
                  <a:pt x="2186" y="506"/>
                  <a:pt x="2418" y="514"/>
                  <a:pt x="2757" y="51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1847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494338" y="4878388"/>
          <a:ext cx="2449512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Bitmap Image" r:id="rId4" imgW="3552381" imgH="3419952" progId="Paint.Picture">
                  <p:embed/>
                </p:oleObj>
              </mc:Choice>
              <mc:Fallback>
                <p:oleObj name="Bitmap Image" r:id="rId4" imgW="3552381" imgH="3419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878388"/>
                        <a:ext cx="2449512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5992813" y="685800"/>
            <a:ext cx="279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“Gradient ascent”</a:t>
            </a:r>
          </a:p>
        </p:txBody>
      </p:sp>
    </p:spTree>
    <p:extLst>
      <p:ext uri="{BB962C8B-B14F-4D97-AF65-F5344CB8AC3E}">
        <p14:creationId xmlns:p14="http://schemas.microsoft.com/office/powerpoint/2010/main" val="129619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/>
      <p:bldP spid="318469" grpId="0" animBg="1"/>
      <p:bldP spid="31847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9A702843-88A6-4F1B-9F01-05FA6D9503BF}" type="slidenum">
              <a:rPr lang="en-US"/>
              <a:pPr/>
              <a:t>48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Randomizing Hill Climbing 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Randomly disobeying heuristic</a:t>
            </a:r>
          </a:p>
          <a:p>
            <a:r>
              <a:rPr lang="en-US"/>
              <a:t>Random restarts</a:t>
            </a:r>
          </a:p>
          <a:p>
            <a:endParaRPr lang="en-US"/>
          </a:p>
          <a:p>
            <a:pPr lvl="1">
              <a:buFontTx/>
              <a:buNone/>
            </a:pPr>
            <a:r>
              <a:rPr lang="en-US"/>
              <a:t>( heavy tailed distributions )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701675" y="50688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4000">
                <a:solidFill>
                  <a:schemeClr val="hlink"/>
                </a:solidFill>
                <a:latin typeface="Comic Sans MS" pitchFamily="66" charset="0"/>
                <a:sym typeface="Wingdings" pitchFamily="2" charset="2"/>
              </a:rPr>
              <a:t> Local Search</a:t>
            </a:r>
            <a:r>
              <a:rPr lang="en-US" sz="400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88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A26284C1-58FF-4261-80A5-F3B61B16B8BC}" type="slidenum">
              <a:rPr lang="en-US"/>
              <a:pPr/>
              <a:t>49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455613"/>
            <a:ext cx="7191375" cy="298450"/>
          </a:xfrm>
        </p:spPr>
        <p:txBody>
          <a:bodyPr/>
          <a:lstStyle/>
          <a:p>
            <a:r>
              <a:rPr lang="en-US"/>
              <a:t>Simulated Annealing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9463"/>
            <a:ext cx="9144000" cy="4114800"/>
          </a:xfrm>
        </p:spPr>
        <p:txBody>
          <a:bodyPr/>
          <a:lstStyle/>
          <a:p>
            <a:r>
              <a:rPr lang="en-US" sz="2400"/>
              <a:t>Objective: avoid local minima</a:t>
            </a:r>
          </a:p>
          <a:p>
            <a:r>
              <a:rPr lang="en-US" sz="2400"/>
              <a:t>Technique:</a:t>
            </a:r>
          </a:p>
          <a:p>
            <a:pPr lvl="1"/>
            <a:r>
              <a:rPr lang="en-US" sz="2400"/>
              <a:t>For the most part use hill climbing</a:t>
            </a:r>
          </a:p>
          <a:p>
            <a:pPr lvl="1"/>
            <a:r>
              <a:rPr lang="en-US" sz="2400"/>
              <a:t>When no improvement possible</a:t>
            </a:r>
          </a:p>
          <a:p>
            <a:pPr lvl="2"/>
            <a:r>
              <a:rPr lang="en-US" sz="1800"/>
              <a:t>Choose random neighbor</a:t>
            </a:r>
          </a:p>
          <a:p>
            <a:pPr lvl="2"/>
            <a:r>
              <a:rPr lang="en-US" sz="1800"/>
              <a:t>Let </a:t>
            </a:r>
            <a:r>
              <a:rPr lang="en-US" sz="1800">
                <a:sym typeface="Symbol" pitchFamily="18" charset="2"/>
              </a:rPr>
              <a:t> be the decrease in quality</a:t>
            </a:r>
            <a:endParaRPr lang="en-US" sz="1800"/>
          </a:p>
          <a:p>
            <a:pPr lvl="2"/>
            <a:r>
              <a:rPr lang="en-US" sz="1800"/>
              <a:t>Move to neighbor with probability e </a:t>
            </a:r>
            <a:r>
              <a:rPr lang="en-US" sz="1800" baseline="30000">
                <a:sym typeface="Symbol" pitchFamily="18" charset="2"/>
              </a:rPr>
              <a:t>--/T</a:t>
            </a:r>
          </a:p>
          <a:p>
            <a:pPr lvl="1"/>
            <a:r>
              <a:rPr lang="en-US" sz="2400"/>
              <a:t>Reduce “temperature” (T) over time</a:t>
            </a:r>
          </a:p>
          <a:p>
            <a:r>
              <a:rPr lang="en-US" sz="2400"/>
              <a:t>Pros &amp; cons</a:t>
            </a:r>
          </a:p>
          <a:p>
            <a:pPr lvl="1"/>
            <a:r>
              <a:rPr lang="en-US" sz="2400"/>
              <a:t>Optimal?</a:t>
            </a:r>
          </a:p>
          <a:p>
            <a:endParaRPr lang="en-US" sz="2400"/>
          </a:p>
        </p:txBody>
      </p:sp>
      <p:sp>
        <p:nvSpPr>
          <p:cNvPr id="322564" name="AutoShape 4"/>
          <p:cNvSpPr>
            <a:spLocks noChangeArrowheads="1"/>
          </p:cNvSpPr>
          <p:nvPr/>
        </p:nvSpPr>
        <p:spPr bwMode="auto">
          <a:xfrm flipV="1">
            <a:off x="4495800" y="5181600"/>
            <a:ext cx="13716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5" name="AutoShape 5"/>
          <p:cNvSpPr>
            <a:spLocks noChangeArrowheads="1"/>
          </p:cNvSpPr>
          <p:nvPr/>
        </p:nvSpPr>
        <p:spPr bwMode="auto">
          <a:xfrm flipV="1">
            <a:off x="4800600" y="5181600"/>
            <a:ext cx="3810000" cy="99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6" name="Line 6"/>
          <p:cNvSpPr>
            <a:spLocks noChangeShapeType="1"/>
          </p:cNvSpPr>
          <p:nvPr/>
        </p:nvSpPr>
        <p:spPr bwMode="auto">
          <a:xfrm>
            <a:off x="4419600" y="55626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8077200" y="55626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temp</a:t>
            </a: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0" y="4735513"/>
            <a:ext cx="9144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If T decreased slowly enough, </a:t>
            </a:r>
            <a:r>
              <a:rPr lang="en-US" sz="2000" b="0" i="1">
                <a:solidFill>
                  <a:schemeClr val="tx1"/>
                </a:solidFill>
                <a:latin typeface="Comic Sans MS" pitchFamily="66" charset="0"/>
              </a:rPr>
              <a:t>will</a:t>
            </a: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 reach optimal state</a:t>
            </a:r>
          </a:p>
          <a:p>
            <a:pPr marL="225425" indent="-225425" algn="l" eaLnBrk="0" hangingPunct="0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Widely used</a:t>
            </a:r>
          </a:p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See also WalkSAT</a:t>
            </a:r>
          </a:p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0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C7C11BBA-E277-4F9A-862A-47D7762AC74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0"/>
            <a:ext cx="7191375" cy="60801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Concept Learning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673100"/>
            <a:ext cx="8305800" cy="213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200">
                <a:solidFill>
                  <a:schemeClr val="tx1"/>
                </a:solidFill>
                <a:latin typeface="Courier New" pitchFamily="49" charset="0"/>
              </a:rPr>
              <a:t>Labeled Training Examples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  	</a:t>
            </a:r>
            <a:r>
              <a:rPr lang="en-US">
                <a:solidFill>
                  <a:srgbClr val="AE1A95"/>
                </a:solidFill>
                <a:latin typeface="Courier New" pitchFamily="49" charset="0"/>
              </a:rPr>
              <a:t>&lt;p1,blond,32,mc,ok&gt;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AE1A95"/>
                </a:solidFill>
                <a:latin typeface="Courier New" pitchFamily="49" charset="0"/>
              </a:rPr>
              <a:t>  	&lt;p2,red,47,visa,ok&gt;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AE1A95"/>
                </a:solidFill>
                <a:latin typeface="Courier New" pitchFamily="49" charset="0"/>
              </a:rPr>
              <a:t>  	&lt;p3,blond,23,cash,ter&gt;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AE1A95"/>
                </a:solidFill>
                <a:latin typeface="Courier New" pitchFamily="49" charset="0"/>
              </a:rPr>
              <a:t>  	&lt;p4,…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>
                <a:solidFill>
                  <a:schemeClr val="tx1"/>
                </a:solidFill>
                <a:latin typeface="Courier New" pitchFamily="49" charset="0"/>
              </a:rPr>
              <a:t>Output: f: &lt;pn…&gt; </a:t>
            </a:r>
            <a:r>
              <a:rPr lang="en-US" sz="3200">
                <a:solidFill>
                  <a:schemeClr val="tx1"/>
                </a:solidFill>
                <a:latin typeface="Courier New" pitchFamily="49" charset="0"/>
                <a:sym typeface="Wingdings" pitchFamily="2" charset="2"/>
              </a:rPr>
              <a:t> {ok, ter}</a:t>
            </a:r>
            <a:endParaRPr lang="en-US" sz="32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177800" y="3708400"/>
            <a:ext cx="7162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Input: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Set of states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Operators [and costs]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Start state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Goal state (test)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353260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850900"/>
          </a:xfrm>
        </p:spPr>
        <p:txBody>
          <a:bodyPr rIns="132080"/>
          <a:lstStyle/>
          <a:p>
            <a:pPr indent="0" eaLnBrk="1" hangingPunct="1"/>
            <a:r>
              <a:rPr lang="en-US" sz="4600">
                <a:latin typeface="Arial" charset="0"/>
                <a:ea typeface="ヒラギノ角ゴ ProN W3" charset="0"/>
                <a:cs typeface="ヒラギノ角ゴ ProN W3" charset="0"/>
              </a:rPr>
              <a:t>To Do: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892300"/>
            <a:ext cx="7670800" cy="4305300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Look at the course website:</a:t>
            </a:r>
          </a:p>
          <a:p>
            <a:pPr marL="782638" lvl="1" eaLnBrk="1" hangingPunct="1"/>
            <a:r>
              <a:rPr lang="en-US" u="sng" dirty="0">
                <a:latin typeface="Arial" charset="0"/>
                <a:ea typeface="ヒラギノ角ゴ ProN W3" charset="0"/>
                <a:cs typeface="ヒラギノ角ゴ ProN W3" charset="0"/>
              </a:rPr>
              <a:t>http://www.cs.washington.edu/cse473/12sp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Do the readings (</a:t>
            </a: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Ch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3)</a:t>
            </a:r>
          </a:p>
          <a:p>
            <a:pPr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Start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PS1,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Extra Work?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Failure to detect repeated states can cause exponentially more work (why?)</a:t>
            </a:r>
          </a:p>
        </p:txBody>
      </p:sp>
      <p:pic>
        <p:nvPicPr>
          <p:cNvPr id="5222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6"/>
          <a:stretch>
            <a:fillRect/>
          </a:stretch>
        </p:blipFill>
        <p:spPr bwMode="auto">
          <a:xfrm>
            <a:off x="1157288" y="2936875"/>
            <a:ext cx="27559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5"/>
          <a:stretch>
            <a:fillRect/>
          </a:stretch>
        </p:blipFill>
        <p:spPr bwMode="auto">
          <a:xfrm>
            <a:off x="4265613" y="3032125"/>
            <a:ext cx="35829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Graph Search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In BFS, for example, we shouldn</a:t>
            </a:r>
            <a:r>
              <a:rPr lang="ja-JP" altLang="en-US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t bother expanding the circled nodes (why?)</a:t>
            </a:r>
          </a:p>
        </p:txBody>
      </p:sp>
      <p:grpSp>
        <p:nvGrpSpPr>
          <p:cNvPr id="53253" name="Group 61"/>
          <p:cNvGrpSpPr>
            <a:grpSpLocks/>
          </p:cNvGrpSpPr>
          <p:nvPr/>
        </p:nvGrpSpPr>
        <p:grpSpPr bwMode="auto">
          <a:xfrm>
            <a:off x="1698625" y="2943225"/>
            <a:ext cx="5499100" cy="3340100"/>
            <a:chOff x="0" y="0"/>
            <a:chExt cx="3464" cy="2104"/>
          </a:xfrm>
        </p:grpSpPr>
        <p:sp>
          <p:nvSpPr>
            <p:cNvPr id="53258" name="Rectangle 4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3259" name="Rectangle 5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3260" name="Rectangle 6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53261" name="Rectangle 7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53262" name="Rectangle 8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53263" name="Rectangle 9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3264" name="Rectangle 10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53265" name="Line 11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Line 12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7" name="Line 13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Line 14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269" name="Group 34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53296" name="Rectangle 15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3297" name="Rectangle 16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3298" name="Rectangle 17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3299" name="Rectangle 18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3300" name="Rectangle 19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3301" name="Rectangle 20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302" name="Rectangle 21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303" name="Rectangle 22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3304" name="Rectangle 23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53305" name="Rectangle 24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3306" name="Line 25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7" name="Line 26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8" name="Line 27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9" name="Line 28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0" name="Line 29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1" name="Line 30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2" name="Line 31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3" name="Line 32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4" name="Line 33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270" name="Rectangle 35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53271" name="Line 36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272" name="Group 56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53277" name="Rectangle 37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3278" name="Rectangle 38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3279" name="Rectangle 39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3280" name="Rectangle 40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3281" name="Rectangle 41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3282" name="Rectangle 42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283" name="Rectangle 43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284" name="Rectangle 44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3285" name="Rectangle 45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G</a:t>
                </a:r>
              </a:p>
            </p:txBody>
          </p:sp>
          <p:sp>
            <p:nvSpPr>
              <p:cNvPr id="53286" name="Rectangle 46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3287" name="Line 47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88" name="Line 48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89" name="Line 49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0" name="Line 50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1" name="Line 51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2" name="Line 52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3" name="Line 53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4" name="Line 54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5" name="Line 55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273" name="Line 57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4" name="Line 58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5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6" name="Line 60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6382" name="Oval 62"/>
          <p:cNvSpPr>
            <a:spLocks/>
          </p:cNvSpPr>
          <p:nvPr/>
        </p:nvSpPr>
        <p:spPr bwMode="auto">
          <a:xfrm>
            <a:off x="3238500" y="39147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3" name="Oval 63"/>
          <p:cNvSpPr>
            <a:spLocks/>
          </p:cNvSpPr>
          <p:nvPr/>
        </p:nvSpPr>
        <p:spPr bwMode="auto">
          <a:xfrm>
            <a:off x="4468813" y="446722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4" name="Oval 64"/>
          <p:cNvSpPr>
            <a:spLocks/>
          </p:cNvSpPr>
          <p:nvPr/>
        </p:nvSpPr>
        <p:spPr bwMode="auto">
          <a:xfrm>
            <a:off x="2400300" y="44481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5" name="Oval 65"/>
          <p:cNvSpPr>
            <a:spLocks/>
          </p:cNvSpPr>
          <p:nvPr/>
        </p:nvSpPr>
        <p:spPr bwMode="auto">
          <a:xfrm>
            <a:off x="4910138" y="4464050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2" grpId="0" animBg="1"/>
      <p:bldP spid="56383" grpId="0" animBg="1"/>
      <p:bldP spid="56384" grpId="0" animBg="1"/>
      <p:bldP spid="5638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1298575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Graph Search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229600" cy="5408612"/>
          </a:xfrm>
        </p:spPr>
        <p:txBody>
          <a:bodyPr rIns="132080"/>
          <a:lstStyle/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Very simple fix: never expand a state type twice</a:t>
            </a: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1182688" lvl="2" eaLnBrk="1" hangingPunct="1"/>
            <a:endParaRPr lang="en-US" sz="1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Can this wreck completeness?  Why or why not?</a:t>
            </a:r>
          </a:p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How about optimality?  Why or why not?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95488"/>
            <a:ext cx="79883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AutoShape 5"/>
          <p:cNvSpPr>
            <a:spLocks/>
          </p:cNvSpPr>
          <p:nvPr/>
        </p:nvSpPr>
        <p:spPr bwMode="auto">
          <a:xfrm>
            <a:off x="7391400" y="4335463"/>
            <a:ext cx="762000" cy="6096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1447800" y="4183063"/>
            <a:ext cx="5638800" cy="914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Some Hints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5257800"/>
          </a:xfrm>
        </p:spPr>
        <p:txBody>
          <a:bodyPr rIns="132080"/>
          <a:lstStyle/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Graph search is almost always better than tree search (when not?)</a:t>
            </a:r>
          </a:p>
          <a:p>
            <a:pPr eaLnBrk="1" hangingPunct="1"/>
            <a:endParaRPr lang="en-US" sz="2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Implement your closed list as a dict or set!</a:t>
            </a:r>
          </a:p>
          <a:p>
            <a:pPr eaLnBrk="1" hangingPunct="1"/>
            <a:endParaRPr lang="en-US" sz="2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Nodes are conceptually paths, but better to represent with a state, cost, last action, and reference to the parent node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49363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Best First Greedy Search</a:t>
            </a:r>
          </a:p>
        </p:txBody>
      </p:sp>
      <p:graphicFrame>
        <p:nvGraphicFramePr>
          <p:cNvPr id="59395" name="Group 3"/>
          <p:cNvGraphicFramePr>
            <a:graphicFrameLocks noGrp="1"/>
          </p:cNvGraphicFramePr>
          <p:nvPr/>
        </p:nvGraphicFramePr>
        <p:xfrm>
          <a:off x="144463" y="1511300"/>
          <a:ext cx="8839200" cy="914400"/>
        </p:xfrm>
        <a:graphic>
          <a:graphicData uri="http://schemas.openxmlformats.org/drawingml/2006/table">
            <a:tbl>
              <a:tblPr/>
              <a:tblGrid>
                <a:gridCol w="1985962"/>
                <a:gridCol w="1295400"/>
                <a:gridCol w="1290638"/>
                <a:gridCol w="2066925"/>
                <a:gridCol w="2200275"/>
              </a:tblGrid>
              <a:tr h="39687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Greedy Best-First Search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57200" y="5591175"/>
            <a:ext cx="8229600" cy="1266825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What do we need to do to make it complete?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Can we make it optimal?  Next class!</a:t>
            </a:r>
          </a:p>
        </p:txBody>
      </p:sp>
      <p:sp>
        <p:nvSpPr>
          <p:cNvPr id="59434" name="Rectangle 42"/>
          <p:cNvSpPr>
            <a:spLocks/>
          </p:cNvSpPr>
          <p:nvPr/>
        </p:nvSpPr>
        <p:spPr bwMode="auto">
          <a:xfrm>
            <a:off x="2406650" y="1970088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59435" name="Rectangle 43"/>
          <p:cNvSpPr>
            <a:spLocks/>
          </p:cNvSpPr>
          <p:nvPr/>
        </p:nvSpPr>
        <p:spPr bwMode="auto">
          <a:xfrm>
            <a:off x="3660775" y="1970088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59436" name="Rectangle 44"/>
          <p:cNvSpPr>
            <a:spLocks/>
          </p:cNvSpPr>
          <p:nvPr/>
        </p:nvSpPr>
        <p:spPr bwMode="auto">
          <a:xfrm>
            <a:off x="4800600" y="196215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59437" name="Rectangle 45"/>
          <p:cNvSpPr>
            <a:spLocks/>
          </p:cNvSpPr>
          <p:nvPr/>
        </p:nvSpPr>
        <p:spPr bwMode="auto">
          <a:xfrm>
            <a:off x="6911975" y="1962150"/>
            <a:ext cx="138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56349" name="Freeform 46"/>
          <p:cNvSpPr>
            <a:spLocks/>
          </p:cNvSpPr>
          <p:nvPr/>
        </p:nvSpPr>
        <p:spPr bwMode="auto">
          <a:xfrm>
            <a:off x="2508250" y="2768600"/>
            <a:ext cx="2927350" cy="2554288"/>
          </a:xfrm>
          <a:custGeom>
            <a:avLst/>
            <a:gdLst>
              <a:gd name="T0" fmla="*/ 0 w 21600"/>
              <a:gd name="T1" fmla="*/ 2554288 h 21600"/>
              <a:gd name="T2" fmla="*/ 2927350 w 21600"/>
              <a:gd name="T3" fmla="*/ 2554288 h 21600"/>
              <a:gd name="T4" fmla="*/ 1452562 w 21600"/>
              <a:gd name="T5" fmla="*/ 0 h 21600"/>
              <a:gd name="T6" fmla="*/ 0 w 21600"/>
              <a:gd name="T7" fmla="*/ 2554288 h 21600"/>
              <a:gd name="T8" fmla="*/ 0 w 21600"/>
              <a:gd name="T9" fmla="*/ 2554288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0" name="Oval 47"/>
          <p:cNvSpPr>
            <a:spLocks/>
          </p:cNvSpPr>
          <p:nvPr/>
        </p:nvSpPr>
        <p:spPr bwMode="auto">
          <a:xfrm>
            <a:off x="3630613" y="312420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1" name="Oval 48"/>
          <p:cNvSpPr>
            <a:spLocks/>
          </p:cNvSpPr>
          <p:nvPr/>
        </p:nvSpPr>
        <p:spPr bwMode="auto">
          <a:xfrm>
            <a:off x="4106863" y="311467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2" name="Rectangle 49"/>
          <p:cNvSpPr>
            <a:spLocks/>
          </p:cNvSpPr>
          <p:nvPr/>
        </p:nvSpPr>
        <p:spPr bwMode="auto">
          <a:xfrm>
            <a:off x="3760788" y="2974975"/>
            <a:ext cx="287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6353" name="Freeform 50"/>
          <p:cNvSpPr>
            <a:spLocks/>
          </p:cNvSpPr>
          <p:nvPr/>
        </p:nvSpPr>
        <p:spPr bwMode="auto">
          <a:xfrm>
            <a:off x="3743325" y="2928938"/>
            <a:ext cx="444500" cy="85725"/>
          </a:xfrm>
          <a:custGeom>
            <a:avLst/>
            <a:gdLst>
              <a:gd name="T0" fmla="*/ 0 w 21600"/>
              <a:gd name="T1" fmla="*/ 17423 h 20876"/>
              <a:gd name="T2" fmla="*/ 239721 w 21600"/>
              <a:gd name="T3" fmla="*/ 85532 h 20876"/>
              <a:gd name="T4" fmla="*/ 444500 w 21600"/>
              <a:gd name="T5" fmla="*/ 0 h 20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4" name="Rectangle 51"/>
          <p:cNvSpPr>
            <a:spLocks/>
          </p:cNvSpPr>
          <p:nvPr/>
        </p:nvSpPr>
        <p:spPr bwMode="auto">
          <a:xfrm>
            <a:off x="4144963" y="2727325"/>
            <a:ext cx="31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6355" name="Oval 52"/>
          <p:cNvSpPr>
            <a:spLocks/>
          </p:cNvSpPr>
          <p:nvPr/>
        </p:nvSpPr>
        <p:spPr bwMode="auto">
          <a:xfrm>
            <a:off x="3302000" y="52403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6" name="Oval 53"/>
          <p:cNvSpPr>
            <a:spLocks/>
          </p:cNvSpPr>
          <p:nvPr/>
        </p:nvSpPr>
        <p:spPr bwMode="auto">
          <a:xfrm>
            <a:off x="4602163" y="4148138"/>
            <a:ext cx="179387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7" name="Freeform 54"/>
          <p:cNvSpPr>
            <a:spLocks/>
          </p:cNvSpPr>
          <p:nvPr/>
        </p:nvSpPr>
        <p:spPr bwMode="auto">
          <a:xfrm>
            <a:off x="3402013" y="3390900"/>
            <a:ext cx="306387" cy="1854200"/>
          </a:xfrm>
          <a:custGeom>
            <a:avLst/>
            <a:gdLst>
              <a:gd name="T0" fmla="*/ 306387 w 21378"/>
              <a:gd name="T1" fmla="*/ 0 h 21600"/>
              <a:gd name="T2" fmla="*/ 298461 w 21378"/>
              <a:gd name="T3" fmla="*/ 222246 h 21600"/>
              <a:gd name="T4" fmla="*/ 195272 w 21378"/>
              <a:gd name="T5" fmla="*/ 384146 h 21600"/>
              <a:gd name="T6" fmla="*/ 127009 w 21378"/>
              <a:gd name="T7" fmla="*/ 495312 h 21600"/>
              <a:gd name="T8" fmla="*/ 136526 w 21378"/>
              <a:gd name="T9" fmla="*/ 692149 h 21600"/>
              <a:gd name="T10" fmla="*/ 144465 w 21378"/>
              <a:gd name="T11" fmla="*/ 1017578 h 21600"/>
              <a:gd name="T12" fmla="*/ 41276 w 21378"/>
              <a:gd name="T13" fmla="*/ 1196989 h 21600"/>
              <a:gd name="T14" fmla="*/ 15880 w 21378"/>
              <a:gd name="T15" fmla="*/ 1273217 h 21600"/>
              <a:gd name="T16" fmla="*/ 0 w 21378"/>
              <a:gd name="T17" fmla="*/ 185420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378" h="21600">
                <a:moveTo>
                  <a:pt x="21378" y="0"/>
                </a:moveTo>
                <a:cubicBezTo>
                  <a:pt x="21157" y="869"/>
                  <a:pt x="21600" y="1738"/>
                  <a:pt x="20825" y="2589"/>
                </a:cubicBezTo>
                <a:cubicBezTo>
                  <a:pt x="20271" y="3218"/>
                  <a:pt x="15951" y="3995"/>
                  <a:pt x="13625" y="4475"/>
                </a:cubicBezTo>
                <a:cubicBezTo>
                  <a:pt x="12738" y="4919"/>
                  <a:pt x="10634" y="5400"/>
                  <a:pt x="8862" y="5770"/>
                </a:cubicBezTo>
                <a:cubicBezTo>
                  <a:pt x="7865" y="6528"/>
                  <a:pt x="7865" y="7323"/>
                  <a:pt x="9526" y="8063"/>
                </a:cubicBezTo>
                <a:cubicBezTo>
                  <a:pt x="10966" y="9542"/>
                  <a:pt x="10855" y="9820"/>
                  <a:pt x="10080" y="11854"/>
                </a:cubicBezTo>
                <a:cubicBezTo>
                  <a:pt x="9969" y="12095"/>
                  <a:pt x="4431" y="13574"/>
                  <a:pt x="2880" y="13944"/>
                </a:cubicBezTo>
                <a:cubicBezTo>
                  <a:pt x="1551" y="14628"/>
                  <a:pt x="2215" y="14351"/>
                  <a:pt x="1108" y="14832"/>
                </a:cubicBezTo>
                <a:cubicBezTo>
                  <a:pt x="775" y="17273"/>
                  <a:pt x="0" y="19251"/>
                  <a:pt x="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8" name="Freeform 55"/>
          <p:cNvSpPr>
            <a:spLocks/>
          </p:cNvSpPr>
          <p:nvPr/>
        </p:nvSpPr>
        <p:spPr bwMode="auto">
          <a:xfrm>
            <a:off x="4324350" y="3706813"/>
            <a:ext cx="255588" cy="438150"/>
          </a:xfrm>
          <a:custGeom>
            <a:avLst/>
            <a:gdLst>
              <a:gd name="T0" fmla="*/ 0 w 21600"/>
              <a:gd name="T1" fmla="*/ 0 h 21600"/>
              <a:gd name="T2" fmla="*/ 52384 w 21600"/>
              <a:gd name="T3" fmla="*/ 52395 h 21600"/>
              <a:gd name="T4" fmla="*/ 188910 w 21600"/>
              <a:gd name="T5" fmla="*/ 120654 h 21600"/>
              <a:gd name="T6" fmla="*/ 196850 w 21600"/>
              <a:gd name="T7" fmla="*/ 273053 h 21600"/>
              <a:gd name="T8" fmla="*/ 146052 w 21600"/>
              <a:gd name="T9" fmla="*/ 350845 h 21600"/>
              <a:gd name="T10" fmla="*/ 255588 w 21600"/>
              <a:gd name="T11" fmla="*/ 4381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476" y="861"/>
                  <a:pt x="2683" y="1878"/>
                  <a:pt x="4427" y="2583"/>
                </a:cubicBezTo>
                <a:cubicBezTo>
                  <a:pt x="7916" y="4070"/>
                  <a:pt x="12343" y="4539"/>
                  <a:pt x="15965" y="5948"/>
                </a:cubicBezTo>
                <a:cubicBezTo>
                  <a:pt x="18783" y="8296"/>
                  <a:pt x="18514" y="10800"/>
                  <a:pt x="16636" y="13461"/>
                </a:cubicBezTo>
                <a:cubicBezTo>
                  <a:pt x="15563" y="14870"/>
                  <a:pt x="12343" y="17296"/>
                  <a:pt x="12343" y="17296"/>
                </a:cubicBezTo>
                <a:cubicBezTo>
                  <a:pt x="13148" y="18783"/>
                  <a:pt x="21600" y="20035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48" name="Freeform 56"/>
          <p:cNvSpPr>
            <a:spLocks/>
          </p:cNvSpPr>
          <p:nvPr/>
        </p:nvSpPr>
        <p:spPr bwMode="auto">
          <a:xfrm>
            <a:off x="2582863" y="2767013"/>
            <a:ext cx="2205037" cy="2517775"/>
          </a:xfrm>
          <a:custGeom>
            <a:avLst/>
            <a:gdLst>
              <a:gd name="T0" fmla="*/ 1427371 w 19817"/>
              <a:gd name="T1" fmla="*/ 260420 h 19984"/>
              <a:gd name="T2" fmla="*/ 2033793 w 19817"/>
              <a:gd name="T3" fmla="*/ 1336875 h 19984"/>
              <a:gd name="T4" fmla="*/ 2005196 w 19817"/>
              <a:gd name="T5" fmla="*/ 1916427 h 19984"/>
              <a:gd name="T6" fmla="*/ 2141724 w 19817"/>
              <a:gd name="T7" fmla="*/ 2626126 h 19984"/>
              <a:gd name="T8" fmla="*/ 1133730 w 19817"/>
              <a:gd name="T9" fmla="*/ 2643513 h 19984"/>
              <a:gd name="T10" fmla="*/ 868573 w 19817"/>
              <a:gd name="T11" fmla="*/ 2626126 h 19984"/>
              <a:gd name="T12" fmla="*/ 13019 w 19817"/>
              <a:gd name="T13" fmla="*/ 2618189 h 19984"/>
              <a:gd name="T14" fmla="*/ 417819 w 19817"/>
              <a:gd name="T15" fmla="*/ 1875102 h 19984"/>
              <a:gd name="T16" fmla="*/ 1316324 w 19817"/>
              <a:gd name="T17" fmla="*/ 268358 h 19984"/>
              <a:gd name="T18" fmla="*/ 1427371 w 19817"/>
              <a:gd name="T19" fmla="*/ 260420 h 19984"/>
              <a:gd name="T20" fmla="*/ 1427371 w 19817"/>
              <a:gd name="T21" fmla="*/ 260420 h 19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817" h="19984">
                <a:moveTo>
                  <a:pt x="12828" y="898"/>
                </a:moveTo>
                <a:cubicBezTo>
                  <a:pt x="13941" y="2271"/>
                  <a:pt x="17408" y="7249"/>
                  <a:pt x="18278" y="9442"/>
                </a:cubicBezTo>
                <a:cubicBezTo>
                  <a:pt x="17494" y="9480"/>
                  <a:pt x="18378" y="13588"/>
                  <a:pt x="18021" y="14042"/>
                </a:cubicBezTo>
                <a:cubicBezTo>
                  <a:pt x="18007" y="14621"/>
                  <a:pt x="21046" y="18742"/>
                  <a:pt x="19248" y="19675"/>
                </a:cubicBezTo>
                <a:cubicBezTo>
                  <a:pt x="18835" y="20267"/>
                  <a:pt x="10945" y="19750"/>
                  <a:pt x="10189" y="19813"/>
                </a:cubicBezTo>
                <a:cubicBezTo>
                  <a:pt x="9590" y="19687"/>
                  <a:pt x="8263" y="19952"/>
                  <a:pt x="7806" y="19675"/>
                </a:cubicBezTo>
                <a:cubicBezTo>
                  <a:pt x="6123" y="19637"/>
                  <a:pt x="74" y="20431"/>
                  <a:pt x="117" y="19612"/>
                </a:cubicBezTo>
                <a:cubicBezTo>
                  <a:pt x="-554" y="18616"/>
                  <a:pt x="1800" y="16814"/>
                  <a:pt x="3755" y="13714"/>
                </a:cubicBezTo>
                <a:cubicBezTo>
                  <a:pt x="4411" y="11496"/>
                  <a:pt x="10317" y="3091"/>
                  <a:pt x="11830" y="961"/>
                </a:cubicBezTo>
                <a:cubicBezTo>
                  <a:pt x="13342" y="-1169"/>
                  <a:pt x="12629" y="910"/>
                  <a:pt x="12828" y="898"/>
                </a:cubicBezTo>
                <a:close/>
                <a:moveTo>
                  <a:pt x="12828" y="898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0" name="Oval 57"/>
          <p:cNvSpPr>
            <a:spLocks/>
          </p:cNvSpPr>
          <p:nvPr/>
        </p:nvSpPr>
        <p:spPr bwMode="auto">
          <a:xfrm>
            <a:off x="3862388" y="269875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1" name="Freeform 58"/>
          <p:cNvSpPr>
            <a:spLocks/>
          </p:cNvSpPr>
          <p:nvPr/>
        </p:nvSpPr>
        <p:spPr bwMode="auto">
          <a:xfrm>
            <a:off x="2041525" y="2762250"/>
            <a:ext cx="265113" cy="2393950"/>
          </a:xfrm>
          <a:custGeom>
            <a:avLst/>
            <a:gdLst>
              <a:gd name="T0" fmla="*/ 265113 w 21600"/>
              <a:gd name="T1" fmla="*/ 0 h 21600"/>
              <a:gd name="T2" fmla="*/ 132557 w 21600"/>
              <a:gd name="T3" fmla="*/ 199496 h 21600"/>
              <a:gd name="T4" fmla="*/ 132557 w 21600"/>
              <a:gd name="T5" fmla="*/ 997479 h 21600"/>
              <a:gd name="T6" fmla="*/ 0 w 21600"/>
              <a:gd name="T7" fmla="*/ 1196975 h 21600"/>
              <a:gd name="T8" fmla="*/ 132557 w 21600"/>
              <a:gd name="T9" fmla="*/ 1396471 h 21600"/>
              <a:gd name="T10" fmla="*/ 132557 w 21600"/>
              <a:gd name="T11" fmla="*/ 2194454 h 21600"/>
              <a:gd name="T12" fmla="*/ 265113 w 21600"/>
              <a:gd name="T13" fmla="*/ 239395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2" name="Rectangle 59"/>
          <p:cNvSpPr>
            <a:spLocks/>
          </p:cNvSpPr>
          <p:nvPr/>
        </p:nvSpPr>
        <p:spPr bwMode="auto">
          <a:xfrm>
            <a:off x="1671638" y="3744913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build="p" autoUpdateAnimBg="0" advAuto="1"/>
      <p:bldP spid="59434" grpId="0" autoUpdateAnimBg="0"/>
      <p:bldP spid="59435" grpId="0" autoUpdateAnimBg="0"/>
      <p:bldP spid="59436" grpId="0" autoUpdateAnimBg="0"/>
      <p:bldP spid="59437" grpId="0" autoUpdateAnimBg="0"/>
      <p:bldP spid="594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32CA6BBA-9151-7F49-90BF-98E0E31EDED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Depth First Search</a:t>
            </a:r>
          </a:p>
        </p:txBody>
      </p:sp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5832475" y="32734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5816600" y="31623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a</a:t>
            </a:r>
          </a:p>
        </p:txBody>
      </p:sp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5222875" y="42640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5207000" y="4152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b</a:t>
            </a:r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6823075" y="43402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4521200" y="52197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sp>
        <p:nvSpPr>
          <p:cNvPr id="204809" name="Oval 9"/>
          <p:cNvSpPr>
            <a:spLocks noChangeArrowheads="1"/>
          </p:cNvSpPr>
          <p:nvPr/>
        </p:nvSpPr>
        <p:spPr bwMode="auto">
          <a:xfrm>
            <a:off x="4537075" y="53308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5588000" y="5219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d</a:t>
            </a:r>
          </a:p>
        </p:txBody>
      </p:sp>
      <p:sp>
        <p:nvSpPr>
          <p:cNvPr id="204811" name="Oval 11"/>
          <p:cNvSpPr>
            <a:spLocks noChangeArrowheads="1"/>
          </p:cNvSpPr>
          <p:nvPr/>
        </p:nvSpPr>
        <p:spPr bwMode="auto">
          <a:xfrm>
            <a:off x="5603875" y="53308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807200" y="4229100"/>
            <a:ext cx="2872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solidFill>
                  <a:srgbClr val="0000FF"/>
                </a:solidFill>
                <a:latin typeface="Times New Roman" charset="0"/>
              </a:rPr>
              <a:t>e</a:t>
            </a:r>
          </a:p>
        </p:txBody>
      </p:sp>
      <p:sp>
        <p:nvSpPr>
          <p:cNvPr id="204813" name="Oval 13"/>
          <p:cNvSpPr>
            <a:spLocks noChangeArrowheads="1"/>
          </p:cNvSpPr>
          <p:nvPr/>
        </p:nvSpPr>
        <p:spPr bwMode="auto">
          <a:xfrm>
            <a:off x="6594475" y="53308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6578600" y="52197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f</a:t>
            </a:r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7356475" y="52546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7340600" y="51435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g</a:t>
            </a:r>
          </a:p>
        </p:txBody>
      </p:sp>
      <p:sp>
        <p:nvSpPr>
          <p:cNvPr id="204817" name="Oval 17"/>
          <p:cNvSpPr>
            <a:spLocks noChangeArrowheads="1"/>
          </p:cNvSpPr>
          <p:nvPr/>
        </p:nvSpPr>
        <p:spPr bwMode="auto">
          <a:xfrm>
            <a:off x="8118475" y="52546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8" name="Text Box 18"/>
          <p:cNvSpPr txBox="1">
            <a:spLocks noChangeArrowheads="1"/>
          </p:cNvSpPr>
          <p:nvPr/>
        </p:nvSpPr>
        <p:spPr bwMode="auto">
          <a:xfrm>
            <a:off x="8102600" y="51435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h</a:t>
            </a:r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 flipH="1">
            <a:off x="5435600" y="35433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6045200" y="35433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 flipH="1">
            <a:off x="4749800" y="45339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2" name="Line 22"/>
          <p:cNvSpPr>
            <a:spLocks noChangeShapeType="1"/>
          </p:cNvSpPr>
          <p:nvPr/>
        </p:nvSpPr>
        <p:spPr bwMode="auto">
          <a:xfrm>
            <a:off x="5435600" y="45339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 flipH="1">
            <a:off x="6731000" y="46863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>
            <a:off x="7112000" y="46863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5" name="Line 25"/>
          <p:cNvSpPr>
            <a:spLocks noChangeShapeType="1"/>
          </p:cNvSpPr>
          <p:nvPr/>
        </p:nvSpPr>
        <p:spPr bwMode="auto">
          <a:xfrm>
            <a:off x="7188200" y="46101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1981200"/>
          </a:xfrm>
        </p:spPr>
        <p:txBody>
          <a:bodyPr/>
          <a:lstStyle/>
          <a:p>
            <a:pPr marL="342900" indent="-342900"/>
            <a:r>
              <a:rPr lang="en-US" sz="3200" dirty="0"/>
              <a:t>Maintain stack of nodes to </a:t>
            </a:r>
            <a:r>
              <a:rPr lang="en-US" sz="3200" dirty="0" smtClean="0"/>
              <a:t>visit</a:t>
            </a:r>
          </a:p>
          <a:p>
            <a:pPr marL="692150" lvl="1" indent="-342900"/>
            <a:r>
              <a:rPr lang="en-US" sz="2800" dirty="0" smtClean="0"/>
              <a:t>Check path to root to prune duplicates</a:t>
            </a:r>
            <a:endParaRPr lang="en-US" sz="2800" dirty="0"/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r>
              <a:rPr lang="en-US" sz="3200" dirty="0"/>
              <a:t>Complete?</a:t>
            </a:r>
          </a:p>
          <a:p>
            <a:pPr marL="1143000" lvl="2"/>
            <a:endParaRPr lang="en-US" sz="2400" dirty="0"/>
          </a:p>
          <a:p>
            <a:pPr marL="742950" lvl="1" indent="-285750"/>
            <a:r>
              <a:rPr lang="en-US" sz="3200" dirty="0"/>
              <a:t>Time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r>
              <a:rPr lang="en-US" sz="3200" dirty="0"/>
              <a:t>Space Complexity?</a:t>
            </a:r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/>
          </a:p>
        </p:txBody>
      </p:sp>
      <p:sp>
        <p:nvSpPr>
          <p:cNvPr id="204827" name="Text Box 27"/>
          <p:cNvSpPr txBox="1">
            <a:spLocks noChangeArrowheads="1"/>
          </p:cNvSpPr>
          <p:nvPr/>
        </p:nvSpPr>
        <p:spPr bwMode="auto">
          <a:xfrm>
            <a:off x="1028700" y="3128963"/>
            <a:ext cx="3478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Not for infinite spaces</a:t>
            </a:r>
          </a:p>
        </p:txBody>
      </p:sp>
      <p:sp>
        <p:nvSpPr>
          <p:cNvPr id="204828" name="Text Box 28"/>
          <p:cNvSpPr txBox="1">
            <a:spLocks noChangeArrowheads="1"/>
          </p:cNvSpPr>
          <p:nvPr/>
        </p:nvSpPr>
        <p:spPr bwMode="auto">
          <a:xfrm>
            <a:off x="1066800" y="4221163"/>
            <a:ext cx="9977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baseline="30000" dirty="0" err="1" smtClean="0">
                <a:solidFill>
                  <a:srgbClr val="660066"/>
                </a:solidFill>
                <a:latin typeface="Comic Sans MS" charset="0"/>
              </a:rPr>
              <a:t>m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204829" name="Text Box 29"/>
          <p:cNvSpPr txBox="1">
            <a:spLocks noChangeArrowheads="1"/>
          </p:cNvSpPr>
          <p:nvPr/>
        </p:nvSpPr>
        <p:spPr bwMode="auto">
          <a:xfrm>
            <a:off x="1066800" y="5465763"/>
            <a:ext cx="1077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bm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8534400" y="4191000"/>
            <a:ext cx="3639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m</a:t>
            </a:r>
            <a:endParaRPr lang="en-US" dirty="0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610600" y="34290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8610600" y="54102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8915400" y="3429000"/>
            <a:ext cx="0" cy="19812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4422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3FAEA900-2863-2948-A098-907FA9E7AF4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 First Search</a:t>
            </a:r>
          </a:p>
        </p:txBody>
      </p:sp>
      <p:sp>
        <p:nvSpPr>
          <p:cNvPr id="20585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7162800" cy="1979613"/>
          </a:xfrm>
        </p:spPr>
        <p:txBody>
          <a:bodyPr/>
          <a:lstStyle/>
          <a:p>
            <a:pPr marL="342900" indent="-342900"/>
            <a:r>
              <a:rPr lang="en-US" sz="3200" dirty="0"/>
              <a:t>Maintain queue of nodes to visit</a:t>
            </a:r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r>
              <a:rPr lang="en-US" sz="3200" dirty="0"/>
              <a:t>Complete?</a:t>
            </a:r>
          </a:p>
          <a:p>
            <a:pPr marL="1143000" lvl="2"/>
            <a:endParaRPr lang="en-US" sz="2400" dirty="0"/>
          </a:p>
          <a:p>
            <a:pPr marL="742950" lvl="1" indent="-285750"/>
            <a:r>
              <a:rPr lang="en-US" sz="3200" dirty="0"/>
              <a:t>Time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r>
              <a:rPr lang="en-US" sz="3200" dirty="0"/>
              <a:t>Space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endParaRPr lang="en-US" sz="3200" dirty="0"/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>
            <a:off x="1219200" y="3352800"/>
            <a:ext cx="698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Yes </a:t>
            </a:r>
            <a:endParaRPr lang="en-US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>
            <a:off x="1193800" y="4424363"/>
            <a:ext cx="958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baseline="30000" dirty="0" err="1" smtClean="0">
                <a:solidFill>
                  <a:srgbClr val="660066"/>
                </a:solidFill>
                <a:latin typeface="Comic Sans MS" charset="0"/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205853" name="Text Box 29"/>
          <p:cNvSpPr txBox="1">
            <a:spLocks noChangeArrowheads="1"/>
          </p:cNvSpPr>
          <p:nvPr/>
        </p:nvSpPr>
        <p:spPr bwMode="auto">
          <a:xfrm>
            <a:off x="1143000" y="5656263"/>
            <a:ext cx="952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baseline="30000" dirty="0" err="1" smtClean="0">
                <a:solidFill>
                  <a:srgbClr val="660066"/>
                </a:solidFill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205877" name="Oval 53"/>
          <p:cNvSpPr>
            <a:spLocks noChangeArrowheads="1"/>
          </p:cNvSpPr>
          <p:nvPr/>
        </p:nvSpPr>
        <p:spPr bwMode="auto">
          <a:xfrm>
            <a:off x="6111875" y="3590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8" name="Text Box 54"/>
          <p:cNvSpPr txBox="1">
            <a:spLocks noChangeArrowheads="1"/>
          </p:cNvSpPr>
          <p:nvPr/>
        </p:nvSpPr>
        <p:spPr bwMode="auto">
          <a:xfrm>
            <a:off x="6096000" y="34798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a</a:t>
            </a:r>
          </a:p>
        </p:txBody>
      </p:sp>
      <p:sp>
        <p:nvSpPr>
          <p:cNvPr id="205879" name="Oval 55"/>
          <p:cNvSpPr>
            <a:spLocks noChangeArrowheads="1"/>
          </p:cNvSpPr>
          <p:nvPr/>
        </p:nvSpPr>
        <p:spPr bwMode="auto">
          <a:xfrm>
            <a:off x="5502275" y="4581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0" name="Text Box 56"/>
          <p:cNvSpPr txBox="1">
            <a:spLocks noChangeArrowheads="1"/>
          </p:cNvSpPr>
          <p:nvPr/>
        </p:nvSpPr>
        <p:spPr bwMode="auto">
          <a:xfrm>
            <a:off x="5486400" y="4470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b</a:t>
            </a:r>
          </a:p>
        </p:txBody>
      </p:sp>
      <p:sp>
        <p:nvSpPr>
          <p:cNvPr id="205881" name="Oval 57"/>
          <p:cNvSpPr>
            <a:spLocks noChangeArrowheads="1"/>
          </p:cNvSpPr>
          <p:nvPr/>
        </p:nvSpPr>
        <p:spPr bwMode="auto">
          <a:xfrm>
            <a:off x="7102475" y="4657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2" name="Text Box 58"/>
          <p:cNvSpPr txBox="1">
            <a:spLocks noChangeArrowheads="1"/>
          </p:cNvSpPr>
          <p:nvPr/>
        </p:nvSpPr>
        <p:spPr bwMode="auto">
          <a:xfrm>
            <a:off x="4800600" y="55372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 smtClean="0">
                <a:solidFill>
                  <a:schemeClr val="tx1"/>
                </a:solidFill>
                <a:latin typeface="Times New Roman" charset="0"/>
              </a:rPr>
              <a:t>d</a:t>
            </a:r>
            <a:endParaRPr lang="en-US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5883" name="Oval 59"/>
          <p:cNvSpPr>
            <a:spLocks noChangeArrowheads="1"/>
          </p:cNvSpPr>
          <p:nvPr/>
        </p:nvSpPr>
        <p:spPr bwMode="auto">
          <a:xfrm>
            <a:off x="4816475" y="5648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4" name="Text Box 60"/>
          <p:cNvSpPr txBox="1">
            <a:spLocks noChangeArrowheads="1"/>
          </p:cNvSpPr>
          <p:nvPr/>
        </p:nvSpPr>
        <p:spPr bwMode="auto">
          <a:xfrm>
            <a:off x="5867400" y="5537200"/>
            <a:ext cx="2872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 smtClean="0">
                <a:solidFill>
                  <a:schemeClr val="tx1"/>
                </a:solidFill>
                <a:latin typeface="Times New Roman" charset="0"/>
              </a:rPr>
              <a:t>e</a:t>
            </a:r>
            <a:endParaRPr lang="en-US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5885" name="Oval 61"/>
          <p:cNvSpPr>
            <a:spLocks noChangeArrowheads="1"/>
          </p:cNvSpPr>
          <p:nvPr/>
        </p:nvSpPr>
        <p:spPr bwMode="auto">
          <a:xfrm>
            <a:off x="5883275" y="5648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6" name="Text Box 62"/>
          <p:cNvSpPr txBox="1">
            <a:spLocks noChangeArrowheads="1"/>
          </p:cNvSpPr>
          <p:nvPr/>
        </p:nvSpPr>
        <p:spPr bwMode="auto">
          <a:xfrm>
            <a:off x="7086600" y="4546600"/>
            <a:ext cx="2872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charset="0"/>
              </a:rPr>
              <a:t>c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205887" name="Oval 63"/>
          <p:cNvSpPr>
            <a:spLocks noChangeArrowheads="1"/>
          </p:cNvSpPr>
          <p:nvPr/>
        </p:nvSpPr>
        <p:spPr bwMode="auto">
          <a:xfrm>
            <a:off x="6873875" y="5648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8" name="Text Box 64"/>
          <p:cNvSpPr txBox="1">
            <a:spLocks noChangeArrowheads="1"/>
          </p:cNvSpPr>
          <p:nvPr/>
        </p:nvSpPr>
        <p:spPr bwMode="auto">
          <a:xfrm>
            <a:off x="6858000" y="55372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f</a:t>
            </a:r>
          </a:p>
        </p:txBody>
      </p:sp>
      <p:sp>
        <p:nvSpPr>
          <p:cNvPr id="205889" name="Oval 65"/>
          <p:cNvSpPr>
            <a:spLocks noChangeArrowheads="1"/>
          </p:cNvSpPr>
          <p:nvPr/>
        </p:nvSpPr>
        <p:spPr bwMode="auto">
          <a:xfrm>
            <a:off x="7635875" y="5572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0" name="Text Box 66"/>
          <p:cNvSpPr txBox="1">
            <a:spLocks noChangeArrowheads="1"/>
          </p:cNvSpPr>
          <p:nvPr/>
        </p:nvSpPr>
        <p:spPr bwMode="auto">
          <a:xfrm>
            <a:off x="7620000" y="546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g</a:t>
            </a:r>
          </a:p>
        </p:txBody>
      </p:sp>
      <p:sp>
        <p:nvSpPr>
          <p:cNvPr id="205891" name="Oval 67"/>
          <p:cNvSpPr>
            <a:spLocks noChangeArrowheads="1"/>
          </p:cNvSpPr>
          <p:nvPr/>
        </p:nvSpPr>
        <p:spPr bwMode="auto">
          <a:xfrm>
            <a:off x="8397875" y="5572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2" name="Text Box 68"/>
          <p:cNvSpPr txBox="1">
            <a:spLocks noChangeArrowheads="1"/>
          </p:cNvSpPr>
          <p:nvPr/>
        </p:nvSpPr>
        <p:spPr bwMode="auto">
          <a:xfrm>
            <a:off x="8382000" y="546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h</a:t>
            </a:r>
          </a:p>
        </p:txBody>
      </p:sp>
      <p:sp>
        <p:nvSpPr>
          <p:cNvPr id="205893" name="Line 69"/>
          <p:cNvSpPr>
            <a:spLocks noChangeShapeType="1"/>
          </p:cNvSpPr>
          <p:nvPr/>
        </p:nvSpPr>
        <p:spPr bwMode="auto">
          <a:xfrm flipH="1">
            <a:off x="5715000" y="38608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4" name="Line 70"/>
          <p:cNvSpPr>
            <a:spLocks noChangeShapeType="1"/>
          </p:cNvSpPr>
          <p:nvPr/>
        </p:nvSpPr>
        <p:spPr bwMode="auto">
          <a:xfrm>
            <a:off x="6324600" y="38608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5" name="Line 71"/>
          <p:cNvSpPr>
            <a:spLocks noChangeShapeType="1"/>
          </p:cNvSpPr>
          <p:nvPr/>
        </p:nvSpPr>
        <p:spPr bwMode="auto">
          <a:xfrm flipH="1">
            <a:off x="5029200" y="48514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6" name="Line 72"/>
          <p:cNvSpPr>
            <a:spLocks noChangeShapeType="1"/>
          </p:cNvSpPr>
          <p:nvPr/>
        </p:nvSpPr>
        <p:spPr bwMode="auto">
          <a:xfrm>
            <a:off x="5715000" y="48514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7" name="Line 73"/>
          <p:cNvSpPr>
            <a:spLocks noChangeShapeType="1"/>
          </p:cNvSpPr>
          <p:nvPr/>
        </p:nvSpPr>
        <p:spPr bwMode="auto">
          <a:xfrm flipH="1">
            <a:off x="7010400" y="50038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8" name="Line 74"/>
          <p:cNvSpPr>
            <a:spLocks noChangeShapeType="1"/>
          </p:cNvSpPr>
          <p:nvPr/>
        </p:nvSpPr>
        <p:spPr bwMode="auto">
          <a:xfrm>
            <a:off x="7391400" y="5003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9" name="Line 75"/>
          <p:cNvSpPr>
            <a:spLocks noChangeShapeType="1"/>
          </p:cNvSpPr>
          <p:nvPr/>
        </p:nvSpPr>
        <p:spPr bwMode="auto">
          <a:xfrm>
            <a:off x="7467600" y="49276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8432800" y="4126468"/>
            <a:ext cx="320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d</a:t>
            </a:r>
            <a:endParaRPr lang="en-US" dirty="0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8509000" y="36576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8509000" y="48768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8813800" y="3657600"/>
            <a:ext cx="25400" cy="12192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600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9780FB8F-22EA-B943-A315-7CB59A23003C}" type="slidenum">
              <a:rPr lang="en-US"/>
              <a:pPr/>
              <a:t>8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Memory a Limitation?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371600"/>
            <a:ext cx="7496175" cy="825500"/>
          </a:xfrm>
        </p:spPr>
        <p:txBody>
          <a:bodyPr/>
          <a:lstStyle/>
          <a:p>
            <a:r>
              <a:rPr lang="en-US" sz="3600"/>
              <a:t>Suppose: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990600" y="1905000"/>
            <a:ext cx="7162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charset="0"/>
              </a:rPr>
              <a:t>2 GHz CPU			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990600" y="2362200"/>
            <a:ext cx="7162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charset="0"/>
              </a:rPr>
              <a:t>4 GB main memory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981075" y="2819400"/>
            <a:ext cx="7496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charset="0"/>
              </a:rPr>
              <a:t>100 instructions / expansion</a:t>
            </a: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990600" y="3276600"/>
            <a:ext cx="7162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charset="0"/>
              </a:rPr>
              <a:t>5 bytes / node</a:t>
            </a:r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990600" y="3733800"/>
            <a:ext cx="7162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en-US" sz="2800">
              <a:latin typeface="Comic Sans MS" charset="0"/>
            </a:endParaRP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623888" y="4191000"/>
            <a:ext cx="82534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charset="0"/>
              </a:rPr>
              <a:t>200,000 expansions / sec</a:t>
            </a:r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990600" y="4648200"/>
            <a:ext cx="76104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charset="0"/>
              </a:rPr>
              <a:t>Memory filled in 400 sec   …  &lt; 7 min</a:t>
            </a:r>
          </a:p>
        </p:txBody>
      </p:sp>
    </p:spTree>
    <p:extLst>
      <p:ext uri="{BB962C8B-B14F-4D97-AF65-F5344CB8AC3E}">
        <p14:creationId xmlns:p14="http://schemas.microsoft.com/office/powerpoint/2010/main" val="1730367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/>
      <p:bldP spid="215047" grpId="0"/>
      <p:bldP spid="215049" grpId="0"/>
      <p:bldP spid="215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9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/>
              <a:t>DFS with limit; incrementally grow limit</a:t>
            </a:r>
          </a:p>
          <a:p>
            <a:pPr marL="342900" indent="-342900"/>
            <a:r>
              <a:rPr lang="en-US" sz="3200"/>
              <a:t>Evaluation</a:t>
            </a:r>
          </a:p>
          <a:p>
            <a:pPr marL="742950" lvl="1" indent="-285750"/>
            <a:r>
              <a:rPr lang="en-US" sz="3200"/>
              <a:t>Complete?</a:t>
            </a:r>
          </a:p>
          <a:p>
            <a:pPr marL="1143000" lvl="2"/>
            <a:endParaRPr lang="en-US" sz="2400"/>
          </a:p>
          <a:p>
            <a:pPr marL="742950" lvl="1" indent="-285750"/>
            <a:r>
              <a:rPr lang="en-US" sz="3200"/>
              <a:t>Time Complexity?</a:t>
            </a:r>
          </a:p>
          <a:p>
            <a:pPr marL="742950" lvl="1" indent="-285750"/>
            <a:endParaRPr lang="en-US" sz="3200"/>
          </a:p>
          <a:p>
            <a:pPr marL="742950" lvl="1" indent="-285750"/>
            <a:r>
              <a:rPr lang="en-US" sz="3200"/>
              <a:t>Space Complexity?</a:t>
            </a:r>
          </a:p>
          <a:p>
            <a:pPr marL="742950" lvl="1" indent="-285750"/>
            <a:endParaRPr lang="en-US" sz="3200"/>
          </a:p>
          <a:p>
            <a:pPr marL="742950" lvl="1" indent="-285750"/>
            <a:endParaRPr lang="en-US" sz="320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a</a:t>
            </a: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39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n-berkeley-nlp-v1 copy">
  <a:themeElements>
    <a:clrScheme name="dan-berkeley-nlp-v1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Pages>0</Pages>
  <Words>1978</Words>
  <Characters>0</Characters>
  <Application>Microsoft Office PowerPoint</Application>
  <PresentationFormat>On-screen Show (4:3)</PresentationFormat>
  <Lines>0</Lines>
  <Paragraphs>723</Paragraphs>
  <Slides>55</Slides>
  <Notes>37</Notes>
  <HiddenSlides>10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1_dan-berkeley-nlp-v1</vt:lpstr>
      <vt:lpstr>dan-berkeley-nlp-v1</vt:lpstr>
      <vt:lpstr>dan-berkeley-nlp-v1 copy</vt:lpstr>
      <vt:lpstr>Bitmap Image</vt:lpstr>
      <vt:lpstr>CSE 473: Artificial Intelligence Spring 2012</vt:lpstr>
      <vt:lpstr>Announcements</vt:lpstr>
      <vt:lpstr>Search thru a </vt:lpstr>
      <vt:lpstr>Graduation?</vt:lpstr>
      <vt:lpstr>Concept Learning</vt:lpstr>
      <vt:lpstr>Depth First Search</vt:lpstr>
      <vt:lpstr>Breadth First Search</vt:lpstr>
      <vt:lpstr>Memory a Limitation?</vt:lpstr>
      <vt:lpstr>Iterative Deepening Search</vt:lpstr>
      <vt:lpstr>Iterative Deepening Search</vt:lpstr>
      <vt:lpstr>Iterative Deepening Search</vt:lpstr>
      <vt:lpstr>Iterative Deepening Search</vt:lpstr>
      <vt:lpstr>Cost of Iterative Deepening</vt:lpstr>
      <vt:lpstr>Speed</vt:lpstr>
      <vt:lpstr>Costs on Actions</vt:lpstr>
      <vt:lpstr>Best-First Search</vt:lpstr>
      <vt:lpstr>Priority Queue Refresher</vt:lpstr>
      <vt:lpstr>Old Friends</vt:lpstr>
      <vt:lpstr>Uniform Cost Search</vt:lpstr>
      <vt:lpstr>Uniform Cost Search</vt:lpstr>
      <vt:lpstr>Uniform Cost Search</vt:lpstr>
      <vt:lpstr>Uniform Cost Issues</vt:lpstr>
      <vt:lpstr>Uniform Cost: Pac-Man</vt:lpstr>
      <vt:lpstr>Search Heuristics</vt:lpstr>
      <vt:lpstr>Heuristics</vt:lpstr>
      <vt:lpstr>Greedy Search</vt:lpstr>
      <vt:lpstr>Greedy Search</vt:lpstr>
      <vt:lpstr>Greedy Search</vt:lpstr>
      <vt:lpstr>A* Search</vt:lpstr>
      <vt:lpstr>European Example</vt:lpstr>
      <vt:lpstr>A* Example</vt:lpstr>
      <vt:lpstr>A* Example</vt:lpstr>
      <vt:lpstr>A* Example</vt:lpstr>
      <vt:lpstr>A* Example</vt:lpstr>
      <vt:lpstr>A* Example</vt:lpstr>
      <vt:lpstr>A* Example</vt:lpstr>
      <vt:lpstr>Optimality of A* </vt:lpstr>
      <vt:lpstr>Optimality Continued</vt:lpstr>
      <vt:lpstr>A* Summary</vt:lpstr>
      <vt:lpstr>Iterative-Deepening A*</vt:lpstr>
      <vt:lpstr>IDA* Analysis</vt:lpstr>
      <vt:lpstr>Forgetfulness</vt:lpstr>
      <vt:lpstr>SMA*</vt:lpstr>
      <vt:lpstr>Alternative Approach to  Finite Memory…</vt:lpstr>
      <vt:lpstr>Depth-First Branch &amp; Bound</vt:lpstr>
      <vt:lpstr>Beam Search</vt:lpstr>
      <vt:lpstr>Hill Climbing</vt:lpstr>
      <vt:lpstr>Randomizing Hill Climbing </vt:lpstr>
      <vt:lpstr>Simulated Annealing</vt:lpstr>
      <vt:lpstr>To Do:</vt:lpstr>
      <vt:lpstr>Extra Work?</vt:lpstr>
      <vt:lpstr>Graph Search</vt:lpstr>
      <vt:lpstr>Graph Search</vt:lpstr>
      <vt:lpstr>Some Hints</vt:lpstr>
      <vt:lpstr>Best First Greedy 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Dan-Office</cp:lastModifiedBy>
  <cp:revision>23</cp:revision>
  <dcterms:modified xsi:type="dcterms:W3CDTF">2012-03-30T15:56:25Z</dcterms:modified>
</cp:coreProperties>
</file>