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3" r:id="rId5"/>
    <p:sldId id="259" r:id="rId6"/>
    <p:sldId id="265" r:id="rId7"/>
    <p:sldId id="260" r:id="rId8"/>
    <p:sldId id="264" r:id="rId9"/>
    <p:sldId id="261" r:id="rId10"/>
    <p:sldId id="267" r:id="rId11"/>
    <p:sldId id="268" r:id="rId12"/>
    <p:sldId id="269" r:id="rId13"/>
    <p:sldId id="270" r:id="rId14"/>
    <p:sldId id="266" r:id="rId15"/>
    <p:sldId id="271" r:id="rId16"/>
    <p:sldId id="272" r:id="rId17"/>
    <p:sldId id="273" r:id="rId18"/>
    <p:sldId id="274" r:id="rId19"/>
    <p:sldId id="275" r:id="rId20"/>
    <p:sldId id="262" r:id="rId21"/>
    <p:sldId id="276" r:id="rId22"/>
    <p:sldId id="277" r:id="rId23"/>
    <p:sldId id="278" r:id="rId24"/>
    <p:sldId id="279" r:id="rId25"/>
    <p:sldId id="290" r:id="rId26"/>
    <p:sldId id="291" r:id="rId27"/>
    <p:sldId id="293" r:id="rId28"/>
    <p:sldId id="292" r:id="rId29"/>
    <p:sldId id="289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2"/>
  </p:normalViewPr>
  <p:slideViewPr>
    <p:cSldViewPr snapToGrid="0" snapToObjects="1">
      <p:cViewPr varScale="1">
        <p:scale>
          <a:sx n="90" d="100"/>
          <a:sy n="90" d="100"/>
        </p:scale>
        <p:origin x="23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B096A-06E1-A748-AB17-FC7EC4D7532E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F095F-B4DE-ED44-BFFA-38A2E0BD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517BE3F2-8370-B94E-A7CD-6C7D696EFE1B}" type="slidenum">
              <a:rPr lang="en-US" altLang="en-US" sz="1200" i="0">
                <a:latin typeface="Times New Roman" charset="0"/>
              </a:rPr>
              <a:pPr/>
              <a:t>25</a:t>
            </a:fld>
            <a:endParaRPr lang="en-US" altLang="en-US" sz="1200" i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90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61F2381E-FA70-4F4C-80B8-376995A48D73}" type="slidenum">
              <a:rPr lang="en-US" altLang="en-US" sz="1200" i="0">
                <a:latin typeface="Times New Roman" charset="0"/>
              </a:rPr>
              <a:pPr/>
              <a:t>26</a:t>
            </a:fld>
            <a:endParaRPr lang="en-US" altLang="en-US" sz="1200" i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202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AF3F6C0E-68D9-A44C-AF55-781E4D77AD60}" type="slidenum">
              <a:rPr lang="en-US" altLang="en-US" sz="1200">
                <a:latin typeface="Times New Roman" charset="0"/>
              </a:rPr>
              <a:pPr/>
              <a:t>27</a:t>
            </a:fld>
            <a:endParaRPr lang="en-US" altLang="en-US" sz="120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829821F5-B54C-1647-A507-4CE01D45CD3C}" type="slidenum">
              <a:rPr lang="en-US" altLang="en-US" sz="1200">
                <a:latin typeface="Times New Roman" charset="0"/>
              </a:rPr>
              <a:pPr/>
              <a:t>28</a:t>
            </a:fld>
            <a:endParaRPr lang="en-US" altLang="en-US" sz="120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ADFF-5277-6347-B79D-50155A9FA293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E1D3-CEC6-C842-831C-E7FE78032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ADFF-5277-6347-B79D-50155A9FA293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E1D3-CEC6-C842-831C-E7FE78032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ADFF-5277-6347-B79D-50155A9FA293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E1D3-CEC6-C842-831C-E7FE78032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8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ADFF-5277-6347-B79D-50155A9FA293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E1D3-CEC6-C842-831C-E7FE78032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8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ADFF-5277-6347-B79D-50155A9FA293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E1D3-CEC6-C842-831C-E7FE78032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2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ADFF-5277-6347-B79D-50155A9FA293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E1D3-CEC6-C842-831C-E7FE78032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3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ADFF-5277-6347-B79D-50155A9FA293}" type="datetimeFigureOut">
              <a:rPr lang="en-US" smtClean="0"/>
              <a:t>12/7/17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E1D3-CEC6-C842-831C-E7FE78032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3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ADFF-5277-6347-B79D-50155A9FA293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E1D3-CEC6-C842-831C-E7FE78032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3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ADFF-5277-6347-B79D-50155A9FA293}" type="datetimeFigureOut">
              <a:rPr lang="en-US" smtClean="0"/>
              <a:t>12/7/17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E1D3-CEC6-C842-831C-E7FE78032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ADFF-5277-6347-B79D-50155A9FA293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E1D3-CEC6-C842-831C-E7FE78032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ADFF-5277-6347-B79D-50155A9FA293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E1D3-CEC6-C842-831C-E7FE78032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6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5ADFF-5277-6347-B79D-50155A9FA293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AE1D3-CEC6-C842-831C-E7FE78032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6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461: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Chunjong</a:t>
            </a:r>
            <a:r>
              <a:rPr lang="en-US" dirty="0" smtClean="0"/>
              <a:t> 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</a:t>
            </a:r>
            <a:r>
              <a:rPr lang="mr-IN" dirty="0" smtClean="0"/>
              <a:t>–</a:t>
            </a:r>
            <a:r>
              <a:rPr lang="en-US" dirty="0" smtClean="0"/>
              <a:t> TCP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 establishment</a:t>
            </a:r>
          </a:p>
          <a:p>
            <a:r>
              <a:rPr lang="en-US" dirty="0" smtClean="0"/>
              <a:t>Flow control</a:t>
            </a:r>
          </a:p>
          <a:p>
            <a:r>
              <a:rPr lang="en-US" dirty="0" smtClean="0"/>
              <a:t>Sliding windows</a:t>
            </a:r>
          </a:p>
          <a:p>
            <a:r>
              <a:rPr lang="en-US" dirty="0" smtClean="0"/>
              <a:t>Connection teardown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19" y="682766"/>
            <a:ext cx="3408565" cy="3199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01" y="3949540"/>
            <a:ext cx="5130802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</a:t>
            </a:r>
            <a:r>
              <a:rPr lang="mr-IN" dirty="0" smtClean="0"/>
              <a:t>–</a:t>
            </a:r>
            <a:r>
              <a:rPr lang="en-US" dirty="0" smtClean="0"/>
              <a:t> TCP Congestion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Fairness vs. efficiency</a:t>
            </a:r>
          </a:p>
          <a:p>
            <a:r>
              <a:rPr lang="en-US" dirty="0" smtClean="0"/>
              <a:t>AIMD</a:t>
            </a:r>
          </a:p>
          <a:p>
            <a:r>
              <a:rPr lang="en-US" dirty="0" smtClean="0"/>
              <a:t>Congestion signals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098918"/>
              </p:ext>
            </p:extLst>
          </p:nvPr>
        </p:nvGraphicFramePr>
        <p:xfrm>
          <a:off x="1728342" y="3678623"/>
          <a:ext cx="8735316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1772"/>
                <a:gridCol w="2911772"/>
                <a:gridCol w="29117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Signal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Example Protocol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Pros / Cons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Packet loss</a:t>
                      </a:r>
                    </a:p>
                    <a:p>
                      <a:r>
                        <a:rPr lang="en-US" dirty="0" smtClean="0"/>
                        <a:t>(RTO,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DupACK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 </a:t>
                      </a:r>
                      <a:r>
                        <a:rPr lang="en-US" dirty="0" err="1" smtClean="0"/>
                        <a:t>NewReno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Cubic TCP (Linux)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 to get wrong </a:t>
                      </a:r>
                    </a:p>
                    <a:p>
                      <a:r>
                        <a:rPr lang="en-US" dirty="0" smtClean="0"/>
                        <a:t>Hear about congestion late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Packet delay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 TCP (Windows)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Hear about congestion early </a:t>
                      </a:r>
                    </a:p>
                    <a:p>
                      <a:r>
                        <a:rPr lang="en-US" dirty="0" smtClean="0"/>
                        <a:t>Need to infer congestion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Router indication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TCPs with Explicit Congestion Notification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Hear about congestion early </a:t>
                      </a:r>
                    </a:p>
                    <a:p>
                      <a:r>
                        <a:rPr lang="en-US" dirty="0" smtClean="0"/>
                        <a:t>Require router support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9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</a:t>
            </a:r>
            <a:r>
              <a:rPr lang="mr-IN" dirty="0" smtClean="0"/>
              <a:t>–</a:t>
            </a:r>
            <a:r>
              <a:rPr lang="en-US" dirty="0" smtClean="0"/>
              <a:t> TCP Congestion Control </a:t>
            </a:r>
            <a:r>
              <a:rPr lang="mr-IN" dirty="0" smtClean="0"/>
              <a:t>–</a:t>
            </a:r>
            <a:r>
              <a:rPr lang="en-US" dirty="0" smtClean="0"/>
              <a:t> 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quickly near the </a:t>
            </a:r>
            <a:r>
              <a:rPr lang="en-US" dirty="0" smtClean="0"/>
              <a:t>right </a:t>
            </a:r>
            <a:r>
              <a:rPr lang="en-US" dirty="0"/>
              <a:t>rate, </a:t>
            </a:r>
            <a:r>
              <a:rPr lang="en-US" dirty="0" err="1"/>
              <a:t>cwnd</a:t>
            </a:r>
            <a:r>
              <a:rPr lang="en-US" baseline="-25000" dirty="0" err="1"/>
              <a:t>IDEAL</a:t>
            </a:r>
            <a:r>
              <a:rPr lang="en-US" dirty="0"/>
              <a:t>, but it varies </a:t>
            </a:r>
            <a:r>
              <a:rPr lang="en-US" dirty="0" smtClean="0"/>
              <a:t>greatly</a:t>
            </a:r>
          </a:p>
          <a:p>
            <a:r>
              <a:rPr lang="en-US" dirty="0" smtClean="0"/>
              <a:t>Slow Start solution</a:t>
            </a:r>
          </a:p>
          <a:p>
            <a:pPr lvl="1"/>
            <a:r>
              <a:rPr lang="en-US" dirty="0"/>
              <a:t>Start by doubling </a:t>
            </a:r>
            <a:r>
              <a:rPr lang="en-US" dirty="0" err="1"/>
              <a:t>cwnd</a:t>
            </a:r>
            <a:r>
              <a:rPr lang="en-US" dirty="0"/>
              <a:t> every RTT </a:t>
            </a:r>
          </a:p>
          <a:p>
            <a:pPr lvl="1"/>
            <a:r>
              <a:rPr lang="en-US" dirty="0" smtClean="0"/>
              <a:t>Exponential </a:t>
            </a:r>
            <a:r>
              <a:rPr lang="en-US" dirty="0"/>
              <a:t>growth (1, 2, 4, 8, 16, </a:t>
            </a:r>
            <a:r>
              <a:rPr lang="en-US" dirty="0" smtClean="0"/>
              <a:t>…)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slow, quickly reach large values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11" y="4001294"/>
            <a:ext cx="6182389" cy="264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</a:t>
            </a:r>
            <a:r>
              <a:rPr lang="mr-IN" dirty="0" smtClean="0"/>
              <a:t>–</a:t>
            </a:r>
            <a:r>
              <a:rPr lang="en-US" dirty="0" smtClean="0"/>
              <a:t> TCP 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recovery</a:t>
            </a:r>
          </a:p>
          <a:p>
            <a:r>
              <a:rPr lang="en-US" dirty="0"/>
              <a:t>Network-Side Congestion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Random Early Detection</a:t>
            </a:r>
          </a:p>
          <a:p>
            <a:pPr lvl="1"/>
            <a:r>
              <a:rPr lang="en-US" dirty="0" smtClean="0"/>
              <a:t>Explicit Congestion Notification</a:t>
            </a:r>
          </a:p>
        </p:txBody>
      </p:sp>
    </p:spTree>
    <p:extLst>
      <p:ext uri="{BB962C8B-B14F-4D97-AF65-F5344CB8AC3E}">
        <p14:creationId xmlns:p14="http://schemas.microsoft.com/office/powerpoint/2010/main" val="14097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deliver packets </a:t>
            </a:r>
            <a:r>
              <a:rPr lang="en-US" dirty="0" smtClean="0"/>
              <a:t>globally</a:t>
            </a:r>
          </a:p>
          <a:p>
            <a:r>
              <a:rPr lang="en-US" dirty="0" smtClean="0"/>
              <a:t>Scaling</a:t>
            </a:r>
          </a:p>
          <a:p>
            <a:pPr lvl="1"/>
            <a:r>
              <a:rPr lang="en-US" dirty="0" smtClean="0"/>
              <a:t>Hierarchy</a:t>
            </a:r>
            <a:r>
              <a:rPr lang="en-US" dirty="0"/>
              <a:t>, in the form of </a:t>
            </a:r>
            <a:r>
              <a:rPr lang="en-US" dirty="0" smtClean="0"/>
              <a:t>prefixes</a:t>
            </a:r>
          </a:p>
          <a:p>
            <a:r>
              <a:rPr lang="en-US" dirty="0" smtClean="0"/>
              <a:t>Heterogeneity</a:t>
            </a:r>
          </a:p>
          <a:p>
            <a:pPr lvl="1"/>
            <a:r>
              <a:rPr lang="en-US" dirty="0" smtClean="0"/>
              <a:t>IP </a:t>
            </a:r>
            <a:r>
              <a:rPr lang="en-US" dirty="0"/>
              <a:t>for </a:t>
            </a:r>
            <a:r>
              <a:rPr lang="en-US" dirty="0" smtClean="0"/>
              <a:t>internetworking</a:t>
            </a:r>
          </a:p>
          <a:p>
            <a:r>
              <a:rPr lang="en-US" dirty="0" smtClean="0"/>
              <a:t>Bandwidth Control</a:t>
            </a:r>
          </a:p>
          <a:p>
            <a:pPr lvl="1"/>
            <a:r>
              <a:rPr lang="en-US" dirty="0" smtClean="0"/>
              <a:t>Lowest-cost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Network service </a:t>
            </a:r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Datagrams </a:t>
            </a:r>
            <a:r>
              <a:rPr lang="en-US" dirty="0"/>
              <a:t>(packets), virtual </a:t>
            </a:r>
            <a:r>
              <a:rPr lang="en-US" dirty="0" smtClean="0"/>
              <a:t>circuits</a:t>
            </a:r>
          </a:p>
          <a:p>
            <a:r>
              <a:rPr lang="en-US" dirty="0" smtClean="0"/>
              <a:t>IP </a:t>
            </a:r>
            <a:r>
              <a:rPr lang="en-US" dirty="0"/>
              <a:t>(Internet </a:t>
            </a:r>
            <a:r>
              <a:rPr lang="en-US" dirty="0" smtClean="0"/>
              <a:t>Protocol)</a:t>
            </a:r>
          </a:p>
          <a:p>
            <a:pPr lvl="1"/>
            <a:r>
              <a:rPr lang="en-US" dirty="0" smtClean="0"/>
              <a:t>Internetworking</a:t>
            </a:r>
          </a:p>
          <a:p>
            <a:pPr lvl="1"/>
            <a:r>
              <a:rPr lang="en-US" dirty="0" smtClean="0"/>
              <a:t>Forwarding </a:t>
            </a:r>
            <a:r>
              <a:rPr lang="en-US" dirty="0"/>
              <a:t>(Longest Matching </a:t>
            </a:r>
            <a:r>
              <a:rPr lang="en-US" dirty="0" smtClean="0"/>
              <a:t>Prefix)</a:t>
            </a:r>
          </a:p>
          <a:p>
            <a:pPr lvl="1"/>
            <a:r>
              <a:rPr lang="en-US" dirty="0" smtClean="0"/>
              <a:t>Helpers</a:t>
            </a:r>
            <a:r>
              <a:rPr lang="en-US" dirty="0"/>
              <a:t>: ARP and </a:t>
            </a:r>
            <a:r>
              <a:rPr lang="en-US" dirty="0" smtClean="0"/>
              <a:t>DHCP</a:t>
            </a:r>
          </a:p>
          <a:p>
            <a:pPr lvl="1"/>
            <a:r>
              <a:rPr lang="en-US" dirty="0" smtClean="0"/>
              <a:t>Fragmentation </a:t>
            </a:r>
            <a:r>
              <a:rPr lang="en-US" dirty="0"/>
              <a:t>and MTU </a:t>
            </a:r>
            <a:r>
              <a:rPr lang="en-US" dirty="0" smtClean="0"/>
              <a:t>discovery</a:t>
            </a:r>
          </a:p>
          <a:p>
            <a:pPr lvl="1"/>
            <a:r>
              <a:rPr lang="en-US" dirty="0" smtClean="0"/>
              <a:t>Errors</a:t>
            </a:r>
            <a:r>
              <a:rPr lang="en-US" dirty="0"/>
              <a:t>: ICMP (</a:t>
            </a:r>
            <a:r>
              <a:rPr lang="en-US" dirty="0" err="1"/>
              <a:t>traceroute</a:t>
            </a:r>
            <a:r>
              <a:rPr lang="en-US" dirty="0" smtClean="0"/>
              <a:t>!)</a:t>
            </a:r>
          </a:p>
          <a:p>
            <a:pPr lvl="1"/>
            <a:r>
              <a:rPr lang="en-US" dirty="0" smtClean="0"/>
              <a:t>IPv6</a:t>
            </a:r>
            <a:r>
              <a:rPr lang="en-US" dirty="0"/>
              <a:t>, scaling IP to the </a:t>
            </a:r>
            <a:r>
              <a:rPr lang="en-US" dirty="0" smtClean="0"/>
              <a:t>world</a:t>
            </a:r>
          </a:p>
          <a:p>
            <a:pPr lvl="1"/>
            <a:r>
              <a:rPr lang="en-US" dirty="0" smtClean="0"/>
              <a:t>NAT</a:t>
            </a:r>
            <a:r>
              <a:rPr lang="en-US" dirty="0"/>
              <a:t>, and “</a:t>
            </a:r>
            <a:r>
              <a:rPr lang="en-US" dirty="0" err="1" smtClean="0"/>
              <a:t>middleboxs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Routing </a:t>
            </a:r>
            <a:r>
              <a:rPr lang="en-US" dirty="0"/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21056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r>
              <a:rPr lang="mr-IN" dirty="0" smtClean="0"/>
              <a:t>–</a:t>
            </a:r>
            <a:r>
              <a:rPr lang="en-US" dirty="0" smtClean="0"/>
              <a:t> Datagrams vs </a:t>
            </a:r>
            <a:r>
              <a:rPr lang="en-US" dirty="0"/>
              <a:t>Virtual </a:t>
            </a:r>
            <a:r>
              <a:rPr lang="en-US" dirty="0" smtClean="0"/>
              <a:t>Circuits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435809"/>
              </p:ext>
            </p:extLst>
          </p:nvPr>
        </p:nvGraphicFramePr>
        <p:xfrm>
          <a:off x="838200" y="3808535"/>
          <a:ext cx="105156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Issue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Datagrams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Virtual Circuits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Setup phase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needed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Required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Router state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 destination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 connection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Addresses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Packet carries full address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Packet carries short label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Routing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packet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 circuit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Failures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Easier to mask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Difficult to mask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Quality of service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Difficult to add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Easier to add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Datagrams: packets </a:t>
            </a:r>
            <a:r>
              <a:rPr lang="en-US" dirty="0"/>
              <a:t>contain a destination address; each router uses it to forward packets, maybe on different </a:t>
            </a:r>
            <a:r>
              <a:rPr lang="en-US" dirty="0" smtClean="0"/>
              <a:t>paths</a:t>
            </a:r>
          </a:p>
          <a:p>
            <a:r>
              <a:rPr lang="en-US" dirty="0"/>
              <a:t>Virtual circuits: </a:t>
            </a:r>
            <a:r>
              <a:rPr lang="en-US" dirty="0" smtClean="0"/>
              <a:t>Packets </a:t>
            </a:r>
            <a:r>
              <a:rPr lang="en-US" dirty="0"/>
              <a:t>contain a short </a:t>
            </a:r>
            <a:r>
              <a:rPr lang="en-US" dirty="0" smtClean="0"/>
              <a:t>label (unique on a link) </a:t>
            </a:r>
            <a:r>
              <a:rPr lang="en-US" dirty="0"/>
              <a:t>to identify the </a:t>
            </a:r>
            <a:r>
              <a:rPr lang="en-US" dirty="0" smtClean="0"/>
              <a:t>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r>
              <a:rPr lang="mr-IN" dirty="0" smtClean="0"/>
              <a:t>–</a:t>
            </a:r>
            <a:r>
              <a:rPr lang="en-US" dirty="0" smtClean="0"/>
              <a:t> IP Prefix/Forwarding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85" y="2928721"/>
            <a:ext cx="9160030" cy="392927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IP prefix: </a:t>
            </a:r>
            <a:r>
              <a:rPr lang="en-US" dirty="0"/>
              <a:t>“IP address/length</a:t>
            </a:r>
            <a:r>
              <a:rPr lang="en-US" dirty="0" smtClean="0"/>
              <a:t>”</a:t>
            </a:r>
          </a:p>
          <a:p>
            <a:pPr lvl="1"/>
            <a:r>
              <a:rPr lang="hr-HR" dirty="0"/>
              <a:t>128.13.0.0/16 </a:t>
            </a:r>
            <a:r>
              <a:rPr lang="hr-HR" dirty="0" err="1"/>
              <a:t>is</a:t>
            </a:r>
            <a:r>
              <a:rPr lang="hr-HR" dirty="0"/>
              <a:t> 128.13.0.0 to </a:t>
            </a:r>
            <a:r>
              <a:rPr lang="hr-HR" dirty="0" smtClean="0"/>
              <a:t>128.13.255.255</a:t>
            </a:r>
          </a:p>
          <a:p>
            <a:r>
              <a:rPr lang="en-US" dirty="0"/>
              <a:t>Longest Matching Prefix</a:t>
            </a:r>
          </a:p>
        </p:txBody>
      </p:sp>
    </p:spTree>
    <p:extLst>
      <p:ext uri="{BB962C8B-B14F-4D97-AF65-F5344CB8AC3E}">
        <p14:creationId xmlns:p14="http://schemas.microsoft.com/office/powerpoint/2010/main" val="2059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r>
              <a:rPr lang="mr-IN" dirty="0" smtClean="0"/>
              <a:t>–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Routing versus </a:t>
            </a:r>
            <a:r>
              <a:rPr lang="en-US" dirty="0" smtClean="0"/>
              <a:t>Forwarding</a:t>
            </a:r>
          </a:p>
          <a:p>
            <a:r>
              <a:rPr lang="en-US" dirty="0" smtClean="0"/>
              <a:t>Forwarding </a:t>
            </a:r>
            <a:r>
              <a:rPr lang="en-US" dirty="0"/>
              <a:t>is the process of sending a packet on its </a:t>
            </a:r>
            <a:r>
              <a:rPr lang="en-US" dirty="0" smtClean="0"/>
              <a:t>way</a:t>
            </a:r>
          </a:p>
          <a:p>
            <a:r>
              <a:rPr lang="en-US" dirty="0"/>
              <a:t>Routing is the process of deciding in which direction to send traffic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43" y="3830645"/>
            <a:ext cx="9160030" cy="22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r>
              <a:rPr lang="mr-IN" dirty="0" smtClean="0"/>
              <a:t>–</a:t>
            </a:r>
            <a:r>
              <a:rPr lang="en-US" dirty="0" smtClean="0"/>
              <a:t> Subnet/Aggregation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0" y="1454386"/>
            <a:ext cx="7350220" cy="3269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/>
          <a:stretch/>
        </p:blipFill>
        <p:spPr>
          <a:xfrm>
            <a:off x="5157627" y="3451377"/>
            <a:ext cx="7034373" cy="340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Reference Model - Layering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classic OSI model has seven layers</a:t>
            </a:r>
          </a:p>
          <a:p>
            <a:r>
              <a:rPr lang="en-US" dirty="0" smtClean="0"/>
              <a:t>In practice, there are more like four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207179"/>
              </p:ext>
            </p:extLst>
          </p:nvPr>
        </p:nvGraphicFramePr>
        <p:xfrm>
          <a:off x="2021726" y="3295904"/>
          <a:ext cx="3351659" cy="2915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1659"/>
              </a:tblGrid>
              <a:tr h="7289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 anchor="ctr"/>
                </a:tc>
              </a:tr>
              <a:tr h="7289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Transport</a:t>
                      </a:r>
                      <a:endParaRPr lang="en-US" dirty="0"/>
                    </a:p>
                  </a:txBody>
                  <a:tcPr anchor="ctr"/>
                </a:tc>
              </a:tr>
              <a:tr h="7289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Network</a:t>
                      </a:r>
                      <a:endParaRPr lang="en-US" dirty="0"/>
                    </a:p>
                  </a:txBody>
                  <a:tcPr anchor="ctr"/>
                </a:tc>
              </a:tr>
              <a:tr h="7289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Link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78043" y="5533173"/>
            <a:ext cx="6592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 data between nodes that can hear each other’s transmissions.</a:t>
            </a:r>
          </a:p>
          <a:p>
            <a:r>
              <a:rPr lang="en-US" i="1" dirty="0" smtClean="0"/>
              <a:t>Ethernet</a:t>
            </a:r>
            <a:r>
              <a:rPr lang="en-US" i="1" dirty="0" smtClean="0"/>
              <a:t>, </a:t>
            </a:r>
            <a:r>
              <a:rPr lang="en-US" i="1" dirty="0" err="1" smtClean="0"/>
              <a:t>WiFi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5478043" y="4038449"/>
            <a:ext cx="5766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Move data between applications anywhere on the Internet.</a:t>
            </a:r>
          </a:p>
          <a:p>
            <a:r>
              <a:rPr lang="en-US" i="1" dirty="0" smtClean="0"/>
              <a:t>UDP</a:t>
            </a:r>
            <a:r>
              <a:rPr lang="en-US" i="1" dirty="0" smtClean="0"/>
              <a:t>, TCP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478043" y="3345025"/>
            <a:ext cx="2755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Application-specific data</a:t>
            </a:r>
          </a:p>
          <a:p>
            <a:r>
              <a:rPr lang="en-US" i="1" dirty="0" smtClean="0"/>
              <a:t>HTTP</a:t>
            </a:r>
            <a:r>
              <a:rPr lang="en-US" i="1" dirty="0" smtClean="0"/>
              <a:t>, SMTP, P0P (project 0)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467180" y="4767549"/>
            <a:ext cx="6569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 data from one machine to another, anywhere on the Internet.</a:t>
            </a:r>
          </a:p>
          <a:p>
            <a:r>
              <a:rPr lang="en-US" i="1" dirty="0" smtClean="0"/>
              <a:t>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519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07" y="1825625"/>
            <a:ext cx="8013786" cy="4351338"/>
          </a:xfrm>
        </p:spPr>
      </p:pic>
    </p:spTree>
    <p:extLst>
      <p:ext uri="{BB962C8B-B14F-4D97-AF65-F5344CB8AC3E}">
        <p14:creationId xmlns:p14="http://schemas.microsoft.com/office/powerpoint/2010/main" val="5878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</a:t>
            </a:r>
            <a:r>
              <a:rPr lang="mr-IN" dirty="0" smtClean="0"/>
              <a:t>–</a:t>
            </a:r>
            <a:r>
              <a:rPr lang="en-US" dirty="0" smtClean="0"/>
              <a:t> Error </a:t>
            </a:r>
            <a:r>
              <a:rPr lang="en-US" dirty="0"/>
              <a:t>detection and </a:t>
            </a:r>
            <a:r>
              <a:rPr lang="en-US" dirty="0" smtClean="0"/>
              <a:t>correction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Hamming Distance</a:t>
            </a:r>
          </a:p>
          <a:p>
            <a:pPr lvl="1"/>
            <a:r>
              <a:rPr lang="en-US" dirty="0"/>
              <a:t>Distance is the number of bit flips needed to change D1 to </a:t>
            </a:r>
            <a:r>
              <a:rPr lang="en-US" dirty="0" smtClean="0"/>
              <a:t>D2</a:t>
            </a:r>
          </a:p>
          <a:p>
            <a:pPr lvl="1"/>
            <a:r>
              <a:rPr lang="en-US" dirty="0"/>
              <a:t>Hamming distance of a coding is the minimum distance between any pair of valid </a:t>
            </a:r>
            <a:r>
              <a:rPr lang="en-US" dirty="0" err="1" smtClean="0"/>
              <a:t>codewords</a:t>
            </a:r>
            <a:endParaRPr lang="en-US" dirty="0" smtClean="0"/>
          </a:p>
          <a:p>
            <a:r>
              <a:rPr lang="en-US" dirty="0" smtClean="0"/>
              <a:t>Error detection: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 coding of distance d+1, up to d errors will always be </a:t>
            </a:r>
            <a:r>
              <a:rPr lang="en-US" dirty="0" smtClean="0"/>
              <a:t>detected</a:t>
            </a:r>
          </a:p>
          <a:p>
            <a:pPr lvl="1"/>
            <a:r>
              <a:rPr lang="en-US" dirty="0" smtClean="0"/>
              <a:t>Parity bit</a:t>
            </a:r>
          </a:p>
          <a:p>
            <a:pPr lvl="1"/>
            <a:r>
              <a:rPr lang="en-US" dirty="0"/>
              <a:t>Cyclic Redundancy Check (CRC</a:t>
            </a:r>
            <a:r>
              <a:rPr lang="en-US" dirty="0" smtClean="0"/>
              <a:t>)</a:t>
            </a:r>
          </a:p>
          <a:p>
            <a:r>
              <a:rPr lang="en-US" dirty="0" smtClean="0"/>
              <a:t>Error correction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 coding of distance 2d+1, up to d errors can always be </a:t>
            </a:r>
            <a:r>
              <a:rPr lang="en-US" dirty="0" smtClean="0"/>
              <a:t>corrected</a:t>
            </a:r>
          </a:p>
          <a:p>
            <a:pPr lvl="1"/>
            <a:r>
              <a:rPr lang="en-US" dirty="0" smtClean="0"/>
              <a:t>map </a:t>
            </a:r>
            <a:r>
              <a:rPr lang="en-US" dirty="0"/>
              <a:t>to the closest valid </a:t>
            </a:r>
            <a:r>
              <a:rPr lang="en-US" dirty="0" err="1"/>
              <a:t>codeword</a:t>
            </a:r>
            <a:r>
              <a:rPr lang="en-US" dirty="0"/>
              <a:t> (there can be only one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31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</a:t>
            </a:r>
            <a:r>
              <a:rPr lang="mr-IN" dirty="0" smtClean="0"/>
              <a:t>–</a:t>
            </a:r>
            <a:r>
              <a:rPr lang="en-US" dirty="0" smtClean="0"/>
              <a:t> ARQ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ARQ often used when errors are common or must be </a:t>
            </a:r>
            <a:r>
              <a:rPr lang="en-US" dirty="0" smtClean="0"/>
              <a:t>corrected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dirty="0" err="1"/>
              <a:t>WiFi</a:t>
            </a:r>
            <a:r>
              <a:rPr lang="en-US" dirty="0"/>
              <a:t>, and </a:t>
            </a:r>
            <a:r>
              <a:rPr lang="en-US" dirty="0" smtClean="0"/>
              <a:t>TCP</a:t>
            </a:r>
          </a:p>
          <a:p>
            <a:r>
              <a:rPr lang="en-US" dirty="0" smtClean="0"/>
              <a:t>Rules </a:t>
            </a:r>
            <a:r>
              <a:rPr lang="en-US" dirty="0"/>
              <a:t>at sender and </a:t>
            </a:r>
            <a:r>
              <a:rPr lang="en-US" dirty="0" smtClean="0"/>
              <a:t>receiver:</a:t>
            </a:r>
          </a:p>
          <a:p>
            <a:pPr lvl="1"/>
            <a:r>
              <a:rPr lang="en-US" dirty="0" smtClean="0"/>
              <a:t>Receiver </a:t>
            </a:r>
            <a:r>
              <a:rPr lang="en-US" dirty="0"/>
              <a:t>automatically acknowledges correct frames with an </a:t>
            </a:r>
            <a:r>
              <a:rPr lang="en-US" dirty="0" smtClean="0"/>
              <a:t>ACK</a:t>
            </a:r>
          </a:p>
          <a:p>
            <a:pPr lvl="1"/>
            <a:r>
              <a:rPr lang="en-US" dirty="0" smtClean="0"/>
              <a:t>Sender </a:t>
            </a:r>
            <a:r>
              <a:rPr lang="en-US" dirty="0"/>
              <a:t>automatically resends after a timeout, until an ACK is </a:t>
            </a:r>
            <a:r>
              <a:rPr lang="en-US" dirty="0" smtClean="0"/>
              <a:t>received</a:t>
            </a:r>
          </a:p>
          <a:p>
            <a:r>
              <a:rPr lang="en-US" dirty="0"/>
              <a:t>Should </a:t>
            </a:r>
            <a:r>
              <a:rPr lang="en-US" dirty="0" smtClean="0"/>
              <a:t>retransmissions </a:t>
            </a:r>
            <a:r>
              <a:rPr lang="en-US" dirty="0"/>
              <a:t>occur at link </a:t>
            </a:r>
            <a:r>
              <a:rPr lang="en-US" dirty="0" smtClean="0"/>
              <a:t>layer</a:t>
            </a:r>
          </a:p>
          <a:p>
            <a:pPr lvl="1"/>
            <a:r>
              <a:rPr lang="en-US" dirty="0" smtClean="0"/>
              <a:t>Depends </a:t>
            </a:r>
            <a:r>
              <a:rPr lang="en-US" dirty="0"/>
              <a:t>on expected error </a:t>
            </a:r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Think </a:t>
            </a:r>
            <a:r>
              <a:rPr lang="en-US" dirty="0"/>
              <a:t>of them as a performance optimization (relative to just leaving it to TCP) when they’re </a:t>
            </a:r>
            <a:r>
              <a:rPr lang="en-US" dirty="0" smtClean="0"/>
              <a:t>implemented</a:t>
            </a:r>
          </a:p>
          <a:p>
            <a:r>
              <a:rPr lang="en-US" dirty="0" smtClean="0"/>
              <a:t>Because </a:t>
            </a:r>
            <a:r>
              <a:rPr lang="en-US" dirty="0"/>
              <a:t>latencies are typically small(</a:t>
            </a:r>
            <a:r>
              <a:rPr lang="en-US" dirty="0" err="1"/>
              <a:t>ish</a:t>
            </a:r>
            <a:r>
              <a:rPr lang="en-US" dirty="0"/>
              <a:t>) and tightly bounded on a single </a:t>
            </a:r>
            <a:r>
              <a:rPr lang="en-US" dirty="0" smtClean="0"/>
              <a:t>link</a:t>
            </a:r>
          </a:p>
          <a:p>
            <a:pPr lvl="1"/>
            <a:r>
              <a:rPr lang="en-US" dirty="0" smtClean="0"/>
              <a:t>Timeout </a:t>
            </a:r>
            <a:r>
              <a:rPr lang="en-US" dirty="0"/>
              <a:t>estimation is </a:t>
            </a:r>
            <a:r>
              <a:rPr lang="en-US" dirty="0" smtClean="0"/>
              <a:t>simpler</a:t>
            </a:r>
          </a:p>
          <a:p>
            <a:pPr lvl="1"/>
            <a:r>
              <a:rPr lang="en-US" dirty="0" smtClean="0"/>
              <a:t>Less </a:t>
            </a:r>
            <a:r>
              <a:rPr lang="en-US" dirty="0"/>
              <a:t>motivation to use sliding window, rather than stop-and-wait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94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</a:t>
            </a:r>
            <a:r>
              <a:rPr lang="mr-IN" dirty="0" smtClean="0"/>
              <a:t>–</a:t>
            </a:r>
            <a:r>
              <a:rPr lang="en-US" dirty="0" smtClean="0"/>
              <a:t> Multiple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DM</a:t>
            </a:r>
          </a:p>
          <a:p>
            <a:pPr lvl="1"/>
            <a:r>
              <a:rPr lang="en-US" dirty="0" smtClean="0"/>
              <a:t>Users </a:t>
            </a:r>
            <a:r>
              <a:rPr lang="en-US" dirty="0"/>
              <a:t>take turns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a fixed </a:t>
            </a:r>
            <a:r>
              <a:rPr lang="en-US" dirty="0" smtClean="0"/>
              <a:t>schedule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FDM</a:t>
            </a:r>
          </a:p>
          <a:p>
            <a:pPr lvl="1"/>
            <a:r>
              <a:rPr lang="en-US" dirty="0" smtClean="0"/>
              <a:t>Put </a:t>
            </a:r>
            <a:r>
              <a:rPr lang="en-US" dirty="0"/>
              <a:t>different users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different </a:t>
            </a:r>
            <a:r>
              <a:rPr lang="en-US" dirty="0"/>
              <a:t>frequency bands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55" y="3886565"/>
            <a:ext cx="6150847" cy="2817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36" y="1690688"/>
            <a:ext cx="6882066" cy="206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</a:t>
            </a:r>
            <a:r>
              <a:rPr lang="mr-IN" dirty="0" smtClean="0"/>
              <a:t>–</a:t>
            </a:r>
            <a:r>
              <a:rPr lang="en-US" dirty="0" smtClean="0"/>
              <a:t> Multiple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DM</a:t>
            </a:r>
          </a:p>
          <a:p>
            <a:pPr lvl="1"/>
            <a:r>
              <a:rPr lang="en-US" dirty="0" smtClean="0"/>
              <a:t>Users </a:t>
            </a:r>
            <a:r>
              <a:rPr lang="en-US" dirty="0"/>
              <a:t>take turns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a fixed </a:t>
            </a:r>
            <a:r>
              <a:rPr lang="en-US" dirty="0" smtClean="0"/>
              <a:t>schedule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FDM</a:t>
            </a:r>
          </a:p>
          <a:p>
            <a:pPr lvl="1"/>
            <a:r>
              <a:rPr lang="en-US" dirty="0" smtClean="0"/>
              <a:t>Put </a:t>
            </a:r>
            <a:r>
              <a:rPr lang="en-US" dirty="0"/>
              <a:t>different users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different </a:t>
            </a:r>
            <a:r>
              <a:rPr lang="en-US" dirty="0"/>
              <a:t>frequency bands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55" y="3886565"/>
            <a:ext cx="6150847" cy="2817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36" y="1690688"/>
            <a:ext cx="6882066" cy="206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9" y="2620997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3565525" y="2535271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4302126" y="2684496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>
                <a:latin typeface="Arial" charset="0"/>
                <a:ea typeface="ＭＳ Ｐゴシック" charset="0"/>
              </a:rPr>
              <a:t>spatial layout of nodes </a:t>
            </a:r>
            <a:endParaRPr lang="en-US" sz="2000">
              <a:latin typeface="Arial" charset="0"/>
              <a:ea typeface="ＭＳ Ｐゴシック" charset="0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4065588" y="3075021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3711575" y="3208371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4803775" y="3190909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5802313" y="3181384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6921500" y="3195671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Ethernet </a:t>
            </a:r>
            <a:r>
              <a:rPr lang="mr-IN" dirty="0" smtClean="0"/>
              <a:t>–</a:t>
            </a:r>
            <a:r>
              <a:rPr lang="en-US" dirty="0" smtClean="0"/>
              <a:t> CSMA/CD </a:t>
            </a:r>
            <a:endParaRPr lang="en-US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Collision detection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89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7076" y="1870056"/>
            <a:ext cx="40417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</a:rPr>
              <a:t>1. </a:t>
            </a:r>
            <a:r>
              <a:rPr lang="en-US" sz="2600" dirty="0"/>
              <a:t>NIC receives datagram from network layer, creates frame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</a:rPr>
              <a:t>2. </a:t>
            </a:r>
            <a:r>
              <a:rPr lang="en-US" sz="2600" dirty="0"/>
              <a:t>If NIC senses channel idle, starts frame transmission. If NIC senses channel busy, waits until channel idle, then transmits.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</a:rPr>
              <a:t>3. </a:t>
            </a:r>
            <a:r>
              <a:rPr lang="en-US" sz="2600" dirty="0"/>
              <a:t>If NIC transmits entire frame without detecting another transmission, NIC is done with frame !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51564" y="1912918"/>
            <a:ext cx="3965575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sz="2600">
                <a:solidFill>
                  <a:srgbClr val="000099"/>
                </a:solidFill>
                <a:ea typeface="ＭＳ Ｐゴシック" charset="-128"/>
              </a:rPr>
              <a:t>4. </a:t>
            </a:r>
            <a:r>
              <a:rPr lang="en-US" altLang="en-US" sz="2600">
                <a:ea typeface="ＭＳ Ｐゴシック" charset="-128"/>
              </a:rPr>
              <a:t>If NIC detects another transmission while transmitting,  aborts and sends jam signal</a:t>
            </a:r>
          </a:p>
          <a:p>
            <a:pPr>
              <a:buFont typeface="Wingdings" charset="2"/>
              <a:buNone/>
            </a:pPr>
            <a:r>
              <a:rPr lang="en-US" altLang="en-US" sz="2600">
                <a:solidFill>
                  <a:srgbClr val="000099"/>
                </a:solidFill>
                <a:ea typeface="ＭＳ Ｐゴシック" charset="-128"/>
              </a:rPr>
              <a:t>5. </a:t>
            </a:r>
            <a:r>
              <a:rPr lang="en-US" altLang="en-US" sz="2600">
                <a:ea typeface="ＭＳ Ｐゴシック" charset="-128"/>
              </a:rPr>
              <a:t>After aborting, NIC enters </a:t>
            </a:r>
            <a:r>
              <a:rPr lang="en-US" altLang="en-US" sz="2600" i="1">
                <a:solidFill>
                  <a:srgbClr val="CC0000"/>
                </a:solidFill>
                <a:ea typeface="ＭＳ Ｐゴシック" charset="-128"/>
              </a:rPr>
              <a:t>binary (exponential) backoff: </a:t>
            </a:r>
          </a:p>
          <a:p>
            <a:pPr lvl="1"/>
            <a:r>
              <a:rPr lang="en-US" altLang="en-US">
                <a:ea typeface="ＭＳ Ｐゴシック" charset="-128"/>
              </a:rPr>
              <a:t>after </a:t>
            </a:r>
            <a:r>
              <a:rPr lang="en-US" altLang="en-US" i="1">
                <a:ea typeface="ＭＳ Ｐゴシック" charset="-128"/>
              </a:rPr>
              <a:t>m</a:t>
            </a:r>
            <a:r>
              <a:rPr lang="en-US" altLang="en-US">
                <a:ea typeface="ＭＳ Ｐゴシック" charset="-128"/>
              </a:rPr>
              <a:t>th collision, NIC chooses </a:t>
            </a:r>
            <a:r>
              <a:rPr lang="en-US" altLang="en-US" i="1">
                <a:ea typeface="ＭＳ Ｐゴシック" charset="-128"/>
              </a:rPr>
              <a:t>K </a:t>
            </a:r>
            <a:r>
              <a:rPr lang="en-US" altLang="en-US">
                <a:ea typeface="ＭＳ Ｐゴシック" charset="-128"/>
              </a:rPr>
              <a:t>at random from </a:t>
            </a:r>
            <a:r>
              <a:rPr lang="en-US" altLang="en-US" i="1">
                <a:ea typeface="ＭＳ Ｐゴシック" charset="-128"/>
              </a:rPr>
              <a:t>{0,1,2, …, 2</a:t>
            </a:r>
            <a:r>
              <a:rPr lang="en-US" altLang="en-US" b="1" i="1" baseline="30000">
                <a:ea typeface="ＭＳ Ｐゴシック" charset="-128"/>
              </a:rPr>
              <a:t>m</a:t>
            </a:r>
            <a:r>
              <a:rPr lang="en-US" altLang="en-US" i="1">
                <a:ea typeface="ＭＳ Ｐゴシック" charset="-128"/>
              </a:rPr>
              <a:t>-1}</a:t>
            </a:r>
            <a:r>
              <a:rPr lang="en-US" altLang="en-US">
                <a:ea typeface="ＭＳ Ｐゴシック" charset="-128"/>
              </a:rPr>
              <a:t>. NIC waits K</a:t>
            </a:r>
            <a:r>
              <a:rPr lang="el-GR" altLang="en-US">
                <a:ea typeface="ＭＳ Ｐゴシック" charset="-128"/>
              </a:rPr>
              <a:t>·</a:t>
            </a:r>
            <a:r>
              <a:rPr lang="en-US" altLang="en-US">
                <a:ea typeface="ＭＳ Ｐゴシック" charset="-128"/>
              </a:rPr>
              <a:t>512 bit times, returns to Step 2</a:t>
            </a:r>
          </a:p>
          <a:p>
            <a:pPr lvl="1"/>
            <a:r>
              <a:rPr lang="en-US" altLang="en-US">
                <a:ea typeface="ＭＳ Ｐゴシック" charset="-128"/>
              </a:rPr>
              <a:t>longer backoff interval with more collisions</a:t>
            </a:r>
          </a:p>
          <a:p>
            <a:pPr>
              <a:buFont typeface="Wingdings" charset="2"/>
              <a:buNone/>
            </a:pPr>
            <a:r>
              <a:rPr lang="en-US" altLang="en-US" sz="2600">
                <a:ea typeface="ＭＳ Ｐゴシック" charset="-128"/>
              </a:rPr>
              <a:t> 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Link </a:t>
            </a:r>
            <a:r>
              <a:rPr lang="mr-IN" dirty="0"/>
              <a:t>–</a:t>
            </a:r>
            <a:r>
              <a:rPr lang="en-US" dirty="0"/>
              <a:t> CSMA/CD</a:t>
            </a:r>
          </a:p>
        </p:txBody>
      </p:sp>
    </p:spTree>
    <p:extLst>
      <p:ext uri="{BB962C8B-B14F-4D97-AF65-F5344CB8AC3E}">
        <p14:creationId xmlns:p14="http://schemas.microsoft.com/office/powerpoint/2010/main" val="20438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56"/>
          <p:cNvGrpSpPr>
            <a:grpSpLocks/>
          </p:cNvGrpSpPr>
          <p:nvPr/>
        </p:nvGrpSpPr>
        <p:grpSpPr bwMode="auto">
          <a:xfrm>
            <a:off x="3687763" y="2950306"/>
            <a:ext cx="627062" cy="642937"/>
            <a:chOff x="313" y="1497"/>
            <a:chExt cx="1152" cy="1014"/>
          </a:xfrm>
        </p:grpSpPr>
        <p:pic>
          <p:nvPicPr>
            <p:cNvPr id="44075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6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7550" y="1531080"/>
            <a:ext cx="7772400" cy="1117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</a:rPr>
              <a:t>Multiple wireless senders and receivers create additional problems (beyond multiple access):</a:t>
            </a:r>
          </a:p>
        </p:txBody>
      </p:sp>
      <p:sp>
        <p:nvSpPr>
          <p:cNvPr id="44038" name="Freeform 7"/>
          <p:cNvSpPr>
            <a:spLocks/>
          </p:cNvSpPr>
          <p:nvPr/>
        </p:nvSpPr>
        <p:spPr bwMode="auto">
          <a:xfrm>
            <a:off x="2222500" y="2793142"/>
            <a:ext cx="2020888" cy="1085850"/>
          </a:xfrm>
          <a:custGeom>
            <a:avLst/>
            <a:gdLst>
              <a:gd name="T0" fmla="*/ 2147483647 w 1273"/>
              <a:gd name="T1" fmla="*/ 2147483647 h 684"/>
              <a:gd name="T2" fmla="*/ 2147483647 w 1273"/>
              <a:gd name="T3" fmla="*/ 0 h 684"/>
              <a:gd name="T4" fmla="*/ 2147483647 w 1273"/>
              <a:gd name="T5" fmla="*/ 2147483647 h 684"/>
              <a:gd name="T6" fmla="*/ 2147483647 w 1273"/>
              <a:gd name="T7" fmla="*/ 2147483647 h 684"/>
              <a:gd name="T8" fmla="*/ 2147483647 w 1273"/>
              <a:gd name="T9" fmla="*/ 2147483647 h 684"/>
              <a:gd name="T10" fmla="*/ 2147483647 w 1273"/>
              <a:gd name="T11" fmla="*/ 2147483647 h 684"/>
              <a:gd name="T12" fmla="*/ 2147483647 w 1273"/>
              <a:gd name="T13" fmla="*/ 2147483647 h 684"/>
              <a:gd name="T14" fmla="*/ 2147483647 w 1273"/>
              <a:gd name="T15" fmla="*/ 2147483647 h 684"/>
              <a:gd name="T16" fmla="*/ 2147483647 w 1273"/>
              <a:gd name="T17" fmla="*/ 2147483647 h 684"/>
              <a:gd name="T18" fmla="*/ 0 w 1273"/>
              <a:gd name="T19" fmla="*/ 2147483647 h 6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73" h="684">
                <a:moveTo>
                  <a:pt x="9" y="675"/>
                </a:moveTo>
                <a:lnTo>
                  <a:pt x="316" y="0"/>
                </a:lnTo>
                <a:lnTo>
                  <a:pt x="461" y="228"/>
                </a:lnTo>
                <a:lnTo>
                  <a:pt x="510" y="119"/>
                </a:lnTo>
                <a:lnTo>
                  <a:pt x="631" y="467"/>
                </a:lnTo>
                <a:lnTo>
                  <a:pt x="667" y="391"/>
                </a:lnTo>
                <a:lnTo>
                  <a:pt x="739" y="464"/>
                </a:lnTo>
                <a:lnTo>
                  <a:pt x="1058" y="57"/>
                </a:lnTo>
                <a:lnTo>
                  <a:pt x="1273" y="684"/>
                </a:lnTo>
                <a:lnTo>
                  <a:pt x="0" y="674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8" name="Line 26"/>
          <p:cNvSpPr>
            <a:spLocks noChangeShapeType="1"/>
          </p:cNvSpPr>
          <p:nvPr/>
        </p:nvSpPr>
        <p:spPr bwMode="auto">
          <a:xfrm flipV="1">
            <a:off x="3495675" y="4007580"/>
            <a:ext cx="998538" cy="16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5369" name="Line 27"/>
          <p:cNvSpPr>
            <a:spLocks noChangeShapeType="1"/>
          </p:cNvSpPr>
          <p:nvPr/>
        </p:nvSpPr>
        <p:spPr bwMode="auto">
          <a:xfrm>
            <a:off x="4168775" y="3528155"/>
            <a:ext cx="407988" cy="322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2614614" y="3899630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5371" name="Text Box 29"/>
          <p:cNvSpPr txBox="1">
            <a:spLocks noChangeArrowheads="1"/>
          </p:cNvSpPr>
          <p:nvPr/>
        </p:nvSpPr>
        <p:spPr bwMode="auto">
          <a:xfrm>
            <a:off x="5087939" y="3672617"/>
            <a:ext cx="338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5372" name="Text Box 30"/>
          <p:cNvSpPr txBox="1">
            <a:spLocks noChangeArrowheads="1"/>
          </p:cNvSpPr>
          <p:nvPr/>
        </p:nvSpPr>
        <p:spPr bwMode="auto">
          <a:xfrm>
            <a:off x="4265614" y="2967767"/>
            <a:ext cx="35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5373" name="Rectangle 32"/>
          <p:cNvSpPr>
            <a:spLocks noChangeArrowheads="1"/>
          </p:cNvSpPr>
          <p:nvPr/>
        </p:nvSpPr>
        <p:spPr bwMode="auto">
          <a:xfrm>
            <a:off x="1995489" y="4555267"/>
            <a:ext cx="4148137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r>
              <a:rPr lang="en-US" sz="2400" i="1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Hidden terminal problem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A, C can not hear each other 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13335" name="Text Box 47"/>
          <p:cNvSpPr txBox="1">
            <a:spLocks noChangeArrowheads="1"/>
          </p:cNvSpPr>
          <p:nvPr/>
        </p:nvSpPr>
        <p:spPr bwMode="auto">
          <a:xfrm>
            <a:off x="6467475" y="2672493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3336" name="Text Box 48"/>
          <p:cNvSpPr txBox="1">
            <a:spLocks noChangeArrowheads="1"/>
          </p:cNvSpPr>
          <p:nvPr/>
        </p:nvSpPr>
        <p:spPr bwMode="auto">
          <a:xfrm>
            <a:off x="8377238" y="2669318"/>
            <a:ext cx="328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3337" name="Text Box 49"/>
          <p:cNvSpPr txBox="1">
            <a:spLocks noChangeArrowheads="1"/>
          </p:cNvSpPr>
          <p:nvPr/>
        </p:nvSpPr>
        <p:spPr bwMode="auto">
          <a:xfrm>
            <a:off x="9558339" y="2712181"/>
            <a:ext cx="350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323" name="Text Box 55"/>
          <p:cNvSpPr txBox="1">
            <a:spLocks noChangeArrowheads="1"/>
          </p:cNvSpPr>
          <p:nvPr/>
        </p:nvSpPr>
        <p:spPr bwMode="auto">
          <a:xfrm>
            <a:off x="6540501" y="3499580"/>
            <a:ext cx="10021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A</a:t>
            </a:r>
            <a:r>
              <a:rPr lang="ja-JP" altLang="en-US" sz="1400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 altLang="ja-JP" sz="1400">
                <a:solidFill>
                  <a:srgbClr val="FF0000"/>
                </a:solidFill>
                <a:latin typeface="Arial" charset="0"/>
              </a:rPr>
              <a:t>s signal</a:t>
            </a:r>
          </a:p>
          <a:p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strength</a:t>
            </a:r>
          </a:p>
        </p:txBody>
      </p:sp>
      <p:sp>
        <p:nvSpPr>
          <p:cNvPr id="13324" name="Line 60"/>
          <p:cNvSpPr>
            <a:spLocks noChangeShapeType="1"/>
          </p:cNvSpPr>
          <p:nvPr/>
        </p:nvSpPr>
        <p:spPr bwMode="auto">
          <a:xfrm>
            <a:off x="6602413" y="4528280"/>
            <a:ext cx="326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3325" name="Line 61"/>
          <p:cNvSpPr>
            <a:spLocks noChangeShapeType="1"/>
          </p:cNvSpPr>
          <p:nvPr/>
        </p:nvSpPr>
        <p:spPr bwMode="auto">
          <a:xfrm>
            <a:off x="6548438" y="3348767"/>
            <a:ext cx="0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3326" name="Freeform 62"/>
          <p:cNvSpPr>
            <a:spLocks/>
          </p:cNvSpPr>
          <p:nvPr/>
        </p:nvSpPr>
        <p:spPr bwMode="auto">
          <a:xfrm>
            <a:off x="6630988" y="3404331"/>
            <a:ext cx="2995612" cy="1081087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7" name="Text Box 63"/>
          <p:cNvSpPr txBox="1">
            <a:spLocks noChangeArrowheads="1"/>
          </p:cNvSpPr>
          <p:nvPr/>
        </p:nvSpPr>
        <p:spPr bwMode="auto">
          <a:xfrm>
            <a:off x="7886701" y="4491768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  <a:cs typeface="Arial" charset="0"/>
              </a:rPr>
              <a:t>space</a:t>
            </a:r>
          </a:p>
        </p:txBody>
      </p:sp>
      <p:sp>
        <p:nvSpPr>
          <p:cNvPr id="13328" name="Freeform 65"/>
          <p:cNvSpPr>
            <a:spLocks/>
          </p:cNvSpPr>
          <p:nvPr/>
        </p:nvSpPr>
        <p:spPr bwMode="auto">
          <a:xfrm flipH="1">
            <a:off x="6726238" y="3374167"/>
            <a:ext cx="2995612" cy="1081088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9" name="Text Box 66"/>
          <p:cNvSpPr txBox="1">
            <a:spLocks noChangeArrowheads="1"/>
          </p:cNvSpPr>
          <p:nvPr/>
        </p:nvSpPr>
        <p:spPr bwMode="auto">
          <a:xfrm>
            <a:off x="9167814" y="3428142"/>
            <a:ext cx="1011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chemeClr val="accent2"/>
                </a:solidFill>
                <a:latin typeface="Arial" charset="0"/>
              </a:rPr>
              <a:t>C</a:t>
            </a:r>
            <a:r>
              <a:rPr lang="ja-JP" altLang="en-US" sz="1400">
                <a:solidFill>
                  <a:schemeClr val="accent2"/>
                </a:solidFill>
                <a:latin typeface="Arial" charset="0"/>
              </a:rPr>
              <a:t>’</a:t>
            </a:r>
            <a:r>
              <a:rPr lang="en-US" altLang="ja-JP" sz="1400">
                <a:solidFill>
                  <a:schemeClr val="accent2"/>
                </a:solidFill>
                <a:latin typeface="Arial" charset="0"/>
              </a:rPr>
              <a:t>s signal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charset="0"/>
              </a:rPr>
              <a:t>strength</a:t>
            </a:r>
          </a:p>
        </p:txBody>
      </p:sp>
      <p:sp>
        <p:nvSpPr>
          <p:cNvPr id="13330" name="Line 67"/>
          <p:cNvSpPr>
            <a:spLocks noChangeShapeType="1"/>
          </p:cNvSpPr>
          <p:nvPr/>
        </p:nvSpPr>
        <p:spPr bwMode="auto">
          <a:xfrm flipH="1">
            <a:off x="6927850" y="3236055"/>
            <a:ext cx="26988" cy="1263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3331" name="Line 68"/>
          <p:cNvSpPr>
            <a:spLocks noChangeShapeType="1"/>
          </p:cNvSpPr>
          <p:nvPr/>
        </p:nvSpPr>
        <p:spPr bwMode="auto">
          <a:xfrm>
            <a:off x="8148638" y="3304317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3332" name="Line 69"/>
          <p:cNvSpPr>
            <a:spLocks noChangeShapeType="1"/>
          </p:cNvSpPr>
          <p:nvPr/>
        </p:nvSpPr>
        <p:spPr bwMode="auto">
          <a:xfrm>
            <a:off x="9229725" y="3288442"/>
            <a:ext cx="0" cy="1181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3321" name="Rectangle 70"/>
          <p:cNvSpPr>
            <a:spLocks noChangeArrowheads="1"/>
          </p:cNvSpPr>
          <p:nvPr/>
        </p:nvSpPr>
        <p:spPr bwMode="auto">
          <a:xfrm>
            <a:off x="6519864" y="4812442"/>
            <a:ext cx="414813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r>
              <a:rPr lang="en-US" sz="2400" i="1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Signal attenuation: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A, C can not hear each other interfering at B</a:t>
            </a:r>
          </a:p>
        </p:txBody>
      </p:sp>
      <p:grpSp>
        <p:nvGrpSpPr>
          <p:cNvPr id="44059" name="Group 356"/>
          <p:cNvGrpSpPr>
            <a:grpSpLocks/>
          </p:cNvGrpSpPr>
          <p:nvPr/>
        </p:nvGrpSpPr>
        <p:grpSpPr bwMode="auto">
          <a:xfrm>
            <a:off x="4449763" y="3499581"/>
            <a:ext cx="627062" cy="642937"/>
            <a:chOff x="313" y="1497"/>
            <a:chExt cx="1152" cy="1014"/>
          </a:xfrm>
        </p:grpSpPr>
        <p:pic>
          <p:nvPicPr>
            <p:cNvPr id="44073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4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60" name="Group 356"/>
          <p:cNvGrpSpPr>
            <a:grpSpLocks/>
          </p:cNvGrpSpPr>
          <p:nvPr/>
        </p:nvGrpSpPr>
        <p:grpSpPr bwMode="auto">
          <a:xfrm>
            <a:off x="2925763" y="3640868"/>
            <a:ext cx="627062" cy="644525"/>
            <a:chOff x="313" y="1497"/>
            <a:chExt cx="1152" cy="1014"/>
          </a:xfrm>
        </p:grpSpPr>
        <p:pic>
          <p:nvPicPr>
            <p:cNvPr id="44071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2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356"/>
          <p:cNvGrpSpPr>
            <a:grpSpLocks/>
          </p:cNvGrpSpPr>
          <p:nvPr/>
        </p:nvGrpSpPr>
        <p:grpSpPr bwMode="auto">
          <a:xfrm>
            <a:off x="6654801" y="2534381"/>
            <a:ext cx="627063" cy="642937"/>
            <a:chOff x="313" y="1497"/>
            <a:chExt cx="1152" cy="1014"/>
          </a:xfrm>
        </p:grpSpPr>
        <p:pic>
          <p:nvPicPr>
            <p:cNvPr id="44069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0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356"/>
          <p:cNvGrpSpPr>
            <a:grpSpLocks/>
          </p:cNvGrpSpPr>
          <p:nvPr/>
        </p:nvGrpSpPr>
        <p:grpSpPr bwMode="auto">
          <a:xfrm>
            <a:off x="7843838" y="2574068"/>
            <a:ext cx="627062" cy="644525"/>
            <a:chOff x="313" y="1497"/>
            <a:chExt cx="1152" cy="1014"/>
          </a:xfrm>
        </p:grpSpPr>
        <p:pic>
          <p:nvPicPr>
            <p:cNvPr id="44067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8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356"/>
          <p:cNvGrpSpPr>
            <a:grpSpLocks/>
          </p:cNvGrpSpPr>
          <p:nvPr/>
        </p:nvGrpSpPr>
        <p:grpSpPr bwMode="auto">
          <a:xfrm>
            <a:off x="8920163" y="2504217"/>
            <a:ext cx="627062" cy="642938"/>
            <a:chOff x="313" y="1497"/>
            <a:chExt cx="1152" cy="1014"/>
          </a:xfrm>
        </p:grpSpPr>
        <p:pic>
          <p:nvPicPr>
            <p:cNvPr id="44065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6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4770438" y="7461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>
              <a:latin typeface="Times New Roman" charset="0"/>
            </a:endParaRP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6291264" y="1845884"/>
            <a:ext cx="4921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Arial" charset="0"/>
                <a:cs typeface="Arial" charset="0"/>
              </a:rPr>
              <a:t>AP</a:t>
            </a:r>
          </a:p>
        </p:txBody>
      </p:sp>
      <p:sp>
        <p:nvSpPr>
          <p:cNvPr id="27655" name="Text Box 41"/>
          <p:cNvSpPr txBox="1">
            <a:spLocks noChangeArrowheads="1"/>
          </p:cNvSpPr>
          <p:nvPr/>
        </p:nvSpPr>
        <p:spPr bwMode="auto">
          <a:xfrm>
            <a:off x="3597275" y="1695072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7656" name="Text Box 42"/>
          <p:cNvSpPr txBox="1">
            <a:spLocks noChangeArrowheads="1"/>
          </p:cNvSpPr>
          <p:nvPr/>
        </p:nvSpPr>
        <p:spPr bwMode="auto">
          <a:xfrm>
            <a:off x="9194800" y="1693484"/>
            <a:ext cx="33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7657" name="Line 45"/>
          <p:cNvSpPr>
            <a:spLocks noChangeShapeType="1"/>
          </p:cNvSpPr>
          <p:nvPr/>
        </p:nvSpPr>
        <p:spPr bwMode="auto">
          <a:xfrm>
            <a:off x="2282826" y="2195134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7658" name="Text Box 46"/>
          <p:cNvSpPr txBox="1">
            <a:spLocks noChangeArrowheads="1"/>
          </p:cNvSpPr>
          <p:nvPr/>
        </p:nvSpPr>
        <p:spPr bwMode="auto">
          <a:xfrm>
            <a:off x="1712913" y="5830509"/>
            <a:ext cx="6207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7659" name="Line 44"/>
          <p:cNvSpPr>
            <a:spLocks noChangeShapeType="1"/>
          </p:cNvSpPr>
          <p:nvPr/>
        </p:nvSpPr>
        <p:spPr bwMode="auto">
          <a:xfrm>
            <a:off x="2268538" y="2180847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3325814" y="2309435"/>
            <a:ext cx="6611937" cy="855663"/>
            <a:chOff x="1135" y="1170"/>
            <a:chExt cx="4165" cy="539"/>
          </a:xfrm>
        </p:grpSpPr>
        <p:grpSp>
          <p:nvGrpSpPr>
            <p:cNvPr id="68650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68653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654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691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27692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Arial" charset="0"/>
                  <a:cs typeface="Arial" charset="0"/>
                </a:rPr>
                <a:t>RTS(B)</a:t>
              </a:r>
            </a:p>
          </p:txBody>
        </p:sp>
      </p:grpSp>
      <p:grpSp>
        <p:nvGrpSpPr>
          <p:cNvPr id="356420" name="Group 68"/>
          <p:cNvGrpSpPr>
            <a:grpSpLocks/>
          </p:cNvGrpSpPr>
          <p:nvPr/>
        </p:nvGrpSpPr>
        <p:grpSpPr bwMode="auto">
          <a:xfrm>
            <a:off x="3324225" y="3146047"/>
            <a:ext cx="6472238" cy="1174750"/>
            <a:chOff x="1134" y="1697"/>
            <a:chExt cx="4077" cy="740"/>
          </a:xfrm>
        </p:grpSpPr>
        <p:sp>
          <p:nvSpPr>
            <p:cNvPr id="68644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9668 w 2996"/>
                <a:gd name="T3" fmla="*/ 298 h 461"/>
                <a:gd name="T4" fmla="*/ 9668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85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68646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47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88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Arial" charset="0"/>
                  <a:cs typeface="Arial" charset="0"/>
                </a:rPr>
                <a:t>CTS(A)</a:t>
              </a:r>
            </a:p>
          </p:txBody>
        </p:sp>
        <p:sp>
          <p:nvSpPr>
            <p:cNvPr id="27689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Arial" charset="0"/>
                  <a:cs typeface="Arial" charset="0"/>
                </a:rPr>
                <a:t>CTS(A)</a:t>
              </a:r>
            </a:p>
          </p:txBody>
        </p:sp>
      </p:grpSp>
      <p:grpSp>
        <p:nvGrpSpPr>
          <p:cNvPr id="356421" name="Group 69"/>
          <p:cNvGrpSpPr>
            <a:grpSpLocks/>
          </p:cNvGrpSpPr>
          <p:nvPr/>
        </p:nvGrpSpPr>
        <p:grpSpPr bwMode="auto">
          <a:xfrm>
            <a:off x="3349625" y="4408110"/>
            <a:ext cx="6472238" cy="2174875"/>
            <a:chOff x="1150" y="2492"/>
            <a:chExt cx="4077" cy="1370"/>
          </a:xfrm>
        </p:grpSpPr>
        <p:sp>
          <p:nvSpPr>
            <p:cNvPr id="68638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79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cs typeface="Arial" charset="0"/>
                </a:rPr>
                <a:t>DATA (A)</a:t>
              </a:r>
            </a:p>
          </p:txBody>
        </p:sp>
        <p:sp>
          <p:nvSpPr>
            <p:cNvPr id="68640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41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82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Arial" charset="0"/>
                  <a:cs typeface="Arial" charset="0"/>
                </a:rPr>
                <a:t>ACK(A)</a:t>
              </a:r>
            </a:p>
          </p:txBody>
        </p:sp>
        <p:sp>
          <p:nvSpPr>
            <p:cNvPr id="27683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Arial" charset="0"/>
                  <a:cs typeface="Arial" charset="0"/>
                </a:rPr>
                <a:t>ACK(A)</a:t>
              </a:r>
            </a:p>
          </p:txBody>
        </p:sp>
      </p:grpSp>
      <p:grpSp>
        <p:nvGrpSpPr>
          <p:cNvPr id="356418" name="Group 66"/>
          <p:cNvGrpSpPr>
            <a:grpSpLocks/>
          </p:cNvGrpSpPr>
          <p:nvPr/>
        </p:nvGrpSpPr>
        <p:grpSpPr bwMode="auto">
          <a:xfrm>
            <a:off x="5942013" y="2498347"/>
            <a:ext cx="3109912" cy="715962"/>
            <a:chOff x="2596" y="1330"/>
            <a:chExt cx="1959" cy="451"/>
          </a:xfrm>
        </p:grpSpPr>
        <p:sp>
          <p:nvSpPr>
            <p:cNvPr id="27676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677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539288" y="4123947"/>
            <a:ext cx="711200" cy="2424112"/>
            <a:chOff x="8015288" y="3671888"/>
            <a:chExt cx="711200" cy="2424112"/>
          </a:xfrm>
        </p:grpSpPr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8428038" y="3671888"/>
              <a:ext cx="0" cy="2424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7665" name="Text Box 72"/>
            <p:cNvSpPr txBox="1">
              <a:spLocks noChangeArrowheads="1"/>
            </p:cNvSpPr>
            <p:nvPr/>
          </p:nvSpPr>
          <p:spPr bwMode="auto">
            <a:xfrm>
              <a:off x="8015288" y="4689475"/>
              <a:ext cx="71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Arial" charset="0"/>
                  <a:cs typeface="Arial" charset="0"/>
                </a:rPr>
                <a:t>defer</a:t>
              </a:r>
            </a:p>
          </p:txBody>
        </p:sp>
      </p:grpSp>
      <p:grpSp>
        <p:nvGrpSpPr>
          <p:cNvPr id="68624" name="Group 361"/>
          <p:cNvGrpSpPr>
            <a:grpSpLocks/>
          </p:cNvGrpSpPr>
          <p:nvPr/>
        </p:nvGrpSpPr>
        <p:grpSpPr bwMode="auto">
          <a:xfrm>
            <a:off x="5851526" y="1569660"/>
            <a:ext cx="650875" cy="561975"/>
            <a:chOff x="2967" y="478"/>
            <a:chExt cx="788" cy="625"/>
          </a:xfrm>
        </p:grpSpPr>
        <p:pic>
          <p:nvPicPr>
            <p:cNvPr id="6863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5" name="Group 356"/>
          <p:cNvGrpSpPr>
            <a:grpSpLocks/>
          </p:cNvGrpSpPr>
          <p:nvPr/>
        </p:nvGrpSpPr>
        <p:grpSpPr bwMode="auto">
          <a:xfrm>
            <a:off x="3038475" y="1509334"/>
            <a:ext cx="609600" cy="598488"/>
            <a:chOff x="313" y="1497"/>
            <a:chExt cx="1152" cy="1014"/>
          </a:xfrm>
        </p:grpSpPr>
        <p:pic>
          <p:nvPicPr>
            <p:cNvPr id="68630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1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6" name="Group 356"/>
          <p:cNvGrpSpPr>
            <a:grpSpLocks/>
          </p:cNvGrpSpPr>
          <p:nvPr/>
        </p:nvGrpSpPr>
        <p:grpSpPr bwMode="auto">
          <a:xfrm>
            <a:off x="9490075" y="1539498"/>
            <a:ext cx="609600" cy="598487"/>
            <a:chOff x="313" y="1497"/>
            <a:chExt cx="1152" cy="1014"/>
          </a:xfrm>
        </p:grpSpPr>
        <p:pic>
          <p:nvPicPr>
            <p:cNvPr id="68628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9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CSMA/CA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r>
              <a:rPr lang="en-US" dirty="0" smtClean="0"/>
              <a:t>Real-world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Encapsulation/</a:t>
            </a:r>
            <a:r>
              <a:rPr lang="en-US" dirty="0" err="1" smtClean="0"/>
              <a:t>Decapsulation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reeform 99"/>
          <p:cNvSpPr>
            <a:spLocks/>
          </p:cNvSpPr>
          <p:nvPr/>
        </p:nvSpPr>
        <p:spPr bwMode="auto">
          <a:xfrm>
            <a:off x="8374108" y="4953505"/>
            <a:ext cx="596035" cy="1031875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8509839" y="3030898"/>
            <a:ext cx="580159" cy="774988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grpSp>
        <p:nvGrpSpPr>
          <p:cNvPr id="8" name="Group 180"/>
          <p:cNvGrpSpPr>
            <a:grpSpLocks/>
          </p:cNvGrpSpPr>
          <p:nvPr/>
        </p:nvGrpSpPr>
        <p:grpSpPr bwMode="auto">
          <a:xfrm>
            <a:off x="8728698" y="3516313"/>
            <a:ext cx="956829" cy="323273"/>
            <a:chOff x="4410" y="1365"/>
            <a:chExt cx="663" cy="224"/>
          </a:xfrm>
        </p:grpSpPr>
        <p:sp>
          <p:nvSpPr>
            <p:cNvPr id="9" name="Rectangle 18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10" name="AutoShape 182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11" name="Freeform 18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" name="Freeform 18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  <p:sp>
          <p:nvSpPr>
            <p:cNvPr id="13" name="Freeform 18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grpSp>
        <p:nvGrpSpPr>
          <p:cNvPr id="14" name="Group 170"/>
          <p:cNvGrpSpPr>
            <a:grpSpLocks/>
          </p:cNvGrpSpPr>
          <p:nvPr/>
        </p:nvGrpSpPr>
        <p:grpSpPr bwMode="auto">
          <a:xfrm>
            <a:off x="8798693" y="5778355"/>
            <a:ext cx="800965" cy="383886"/>
            <a:chOff x="2356" y="1300"/>
            <a:chExt cx="555" cy="194"/>
          </a:xfrm>
        </p:grpSpPr>
        <p:sp>
          <p:nvSpPr>
            <p:cNvPr id="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>
                <a:latin typeface="Times New Roman" charset="0"/>
              </a:endParaRPr>
            </a:p>
          </p:txBody>
        </p:sp>
        <p:sp>
          <p:nvSpPr>
            <p:cNvPr id="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000">
                <a:latin typeface="Times New Roman" charset="0"/>
              </a:endParaRPr>
            </a:p>
          </p:txBody>
        </p:sp>
        <p:sp>
          <p:nvSpPr>
            <p:cNvPr id="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>
                <a:latin typeface="Times New Roman" charset="0"/>
              </a:endParaRPr>
            </a:p>
          </p:txBody>
        </p:sp>
        <p:grpSp>
          <p:nvGrpSpPr>
            <p:cNvPr id="18" name="Group 17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21" name="Freeform 1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22" name="Freeform 1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</p:grpSp>
        <p:sp>
          <p:nvSpPr>
            <p:cNvPr id="19" name="Line 17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0" name="Line 178"/>
            <p:cNvSpPr>
              <a:spLocks noChangeShapeType="1"/>
            </p:cNvSpPr>
            <p:nvPr/>
          </p:nvSpPr>
          <p:spPr bwMode="auto">
            <a:xfrm>
              <a:off x="2907" y="136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317619" y="1319224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1">
                <a:solidFill>
                  <a:srgbClr val="000099"/>
                </a:solidFill>
              </a:rPr>
              <a:t>source</a:t>
            </a:r>
          </a:p>
        </p:txBody>
      </p:sp>
      <p:sp>
        <p:nvSpPr>
          <p:cNvPr id="25" name="Freeform 10"/>
          <p:cNvSpPr>
            <a:spLocks/>
          </p:cNvSpPr>
          <p:nvPr/>
        </p:nvSpPr>
        <p:spPr bwMode="auto">
          <a:xfrm>
            <a:off x="5436518" y="1797205"/>
            <a:ext cx="327602" cy="1434523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255129" y="1805287"/>
            <a:ext cx="1179080" cy="1405659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0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206421" y="1876292"/>
            <a:ext cx="1157432" cy="1397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000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4205989" y="2124086"/>
            <a:ext cx="1148773" cy="28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165580" y="1845841"/>
            <a:ext cx="1197841" cy="145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600" dirty="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600" dirty="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600" dirty="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600" dirty="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600" dirty="0"/>
              <a:t>physical</a:t>
            </a: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4213927" y="2444761"/>
            <a:ext cx="1148773" cy="28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4218689" y="2725748"/>
            <a:ext cx="1148773" cy="28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4218689" y="3001973"/>
            <a:ext cx="1148773" cy="28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33" name="Group 39"/>
          <p:cNvGrpSpPr>
            <a:grpSpLocks/>
          </p:cNvGrpSpPr>
          <p:nvPr/>
        </p:nvGrpSpPr>
        <p:grpSpPr bwMode="auto">
          <a:xfrm>
            <a:off x="2825513" y="2456811"/>
            <a:ext cx="1098262" cy="275648"/>
            <a:chOff x="501" y="1990"/>
            <a:chExt cx="761" cy="191"/>
          </a:xfrm>
        </p:grpSpPr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t</a:t>
              </a:r>
            </a:p>
          </p:txBody>
        </p:sp>
        <p:sp>
          <p:nvSpPr>
            <p:cNvPr id="36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n</a:t>
              </a:r>
            </a:p>
          </p:txBody>
        </p:sp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M</a:t>
              </a:r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990489" y="2086852"/>
            <a:ext cx="876011" cy="30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CC0000"/>
                </a:solidFill>
              </a:rPr>
              <a:t>segment</a:t>
            </a:r>
          </a:p>
        </p:txBody>
      </p:sp>
      <p:grpSp>
        <p:nvGrpSpPr>
          <p:cNvPr id="41" name="Group 178"/>
          <p:cNvGrpSpPr>
            <a:grpSpLocks/>
          </p:cNvGrpSpPr>
          <p:nvPr/>
        </p:nvGrpSpPr>
        <p:grpSpPr bwMode="auto">
          <a:xfrm>
            <a:off x="3098635" y="2121345"/>
            <a:ext cx="274205" cy="265545"/>
            <a:chOff x="1962" y="2058"/>
            <a:chExt cx="190" cy="184"/>
          </a:xfrm>
        </p:grpSpPr>
        <p:sp>
          <p:nvSpPr>
            <p:cNvPr id="42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43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t</a:t>
              </a:r>
            </a:p>
          </p:txBody>
        </p:sp>
      </p:grp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794071" y="2426577"/>
            <a:ext cx="948170" cy="30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CC0000"/>
                </a:solidFill>
              </a:rPr>
              <a:t>datagram</a:t>
            </a:r>
          </a:p>
        </p:txBody>
      </p:sp>
      <p:sp>
        <p:nvSpPr>
          <p:cNvPr id="45" name="Text Box 54"/>
          <p:cNvSpPr txBox="1">
            <a:spLocks noChangeArrowheads="1"/>
          </p:cNvSpPr>
          <p:nvPr/>
        </p:nvSpPr>
        <p:spPr bwMode="auto">
          <a:xfrm>
            <a:off x="3163434" y="4921539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i="1">
                <a:solidFill>
                  <a:srgbClr val="000099"/>
                </a:solidFill>
              </a:rPr>
              <a:t>destination</a:t>
            </a:r>
          </a:p>
        </p:txBody>
      </p:sp>
      <p:sp>
        <p:nvSpPr>
          <p:cNvPr id="46" name="Freeform 56"/>
          <p:cNvSpPr>
            <a:spLocks/>
          </p:cNvSpPr>
          <p:nvPr/>
        </p:nvSpPr>
        <p:spPr bwMode="auto">
          <a:xfrm>
            <a:off x="4547518" y="5357812"/>
            <a:ext cx="327602" cy="1434523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Rectangle 57"/>
          <p:cNvSpPr>
            <a:spLocks noChangeArrowheads="1"/>
          </p:cNvSpPr>
          <p:nvPr/>
        </p:nvSpPr>
        <p:spPr bwMode="auto">
          <a:xfrm>
            <a:off x="3366129" y="5362719"/>
            <a:ext cx="1179080" cy="1405659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000"/>
          </a:p>
        </p:txBody>
      </p:sp>
      <p:sp>
        <p:nvSpPr>
          <p:cNvPr id="48" name="Rectangle 58"/>
          <p:cNvSpPr>
            <a:spLocks noChangeArrowheads="1"/>
          </p:cNvSpPr>
          <p:nvPr/>
        </p:nvSpPr>
        <p:spPr bwMode="auto">
          <a:xfrm>
            <a:off x="3317421" y="5433724"/>
            <a:ext cx="1157432" cy="1397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000"/>
          </a:p>
        </p:txBody>
      </p:sp>
      <p:sp>
        <p:nvSpPr>
          <p:cNvPr id="49" name="Line 59"/>
          <p:cNvSpPr>
            <a:spLocks noChangeShapeType="1"/>
          </p:cNvSpPr>
          <p:nvPr/>
        </p:nvSpPr>
        <p:spPr bwMode="auto">
          <a:xfrm>
            <a:off x="3316989" y="5681518"/>
            <a:ext cx="1148773" cy="28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0" name="Text Box 60"/>
          <p:cNvSpPr txBox="1">
            <a:spLocks noChangeArrowheads="1"/>
          </p:cNvSpPr>
          <p:nvPr/>
        </p:nvSpPr>
        <p:spPr bwMode="auto">
          <a:xfrm>
            <a:off x="3276580" y="5403273"/>
            <a:ext cx="1197841" cy="145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6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6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6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6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600"/>
              <a:t>physical</a:t>
            </a:r>
          </a:p>
        </p:txBody>
      </p:sp>
      <p:sp>
        <p:nvSpPr>
          <p:cNvPr id="51" name="Line 61"/>
          <p:cNvSpPr>
            <a:spLocks noChangeShapeType="1"/>
          </p:cNvSpPr>
          <p:nvPr/>
        </p:nvSpPr>
        <p:spPr bwMode="auto">
          <a:xfrm>
            <a:off x="3324927" y="6002193"/>
            <a:ext cx="1148773" cy="28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2" name="Line 62"/>
          <p:cNvSpPr>
            <a:spLocks noChangeShapeType="1"/>
          </p:cNvSpPr>
          <p:nvPr/>
        </p:nvSpPr>
        <p:spPr bwMode="auto">
          <a:xfrm>
            <a:off x="3329689" y="6283180"/>
            <a:ext cx="1148773" cy="28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3" name="Line 63"/>
          <p:cNvSpPr>
            <a:spLocks noChangeShapeType="1"/>
          </p:cNvSpPr>
          <p:nvPr/>
        </p:nvSpPr>
        <p:spPr bwMode="auto">
          <a:xfrm>
            <a:off x="3329689" y="6559405"/>
            <a:ext cx="1148773" cy="28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54" name="Group 64"/>
          <p:cNvGrpSpPr>
            <a:grpSpLocks/>
          </p:cNvGrpSpPr>
          <p:nvPr/>
        </p:nvGrpSpPr>
        <p:grpSpPr bwMode="auto">
          <a:xfrm>
            <a:off x="1771053" y="6287293"/>
            <a:ext cx="1345045" cy="275648"/>
            <a:chOff x="332" y="2224"/>
            <a:chExt cx="932" cy="191"/>
          </a:xfrm>
        </p:grpSpPr>
        <p:sp>
          <p:nvSpPr>
            <p:cNvPr id="55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56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t</a:t>
              </a:r>
            </a:p>
          </p:txBody>
        </p:sp>
        <p:sp>
          <p:nvSpPr>
            <p:cNvPr id="57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n</a:t>
              </a:r>
            </a:p>
          </p:txBody>
        </p:sp>
        <p:sp>
          <p:nvSpPr>
            <p:cNvPr id="58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l</a:t>
              </a:r>
            </a:p>
          </p:txBody>
        </p:sp>
        <p:sp>
          <p:nvSpPr>
            <p:cNvPr id="59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M</a:t>
              </a:r>
            </a:p>
          </p:txBody>
        </p:sp>
        <p:sp>
          <p:nvSpPr>
            <p:cNvPr id="60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1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2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63" name="Group 73"/>
          <p:cNvGrpSpPr>
            <a:grpSpLocks/>
          </p:cNvGrpSpPr>
          <p:nvPr/>
        </p:nvGrpSpPr>
        <p:grpSpPr bwMode="auto">
          <a:xfrm>
            <a:off x="2027001" y="5988843"/>
            <a:ext cx="1098261" cy="275648"/>
            <a:chOff x="501" y="1990"/>
            <a:chExt cx="761" cy="191"/>
          </a:xfrm>
        </p:grpSpPr>
        <p:sp>
          <p:nvSpPr>
            <p:cNvPr id="64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65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t</a:t>
              </a:r>
            </a:p>
          </p:txBody>
        </p:sp>
        <p:sp>
          <p:nvSpPr>
            <p:cNvPr id="66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n</a:t>
              </a:r>
            </a:p>
          </p:txBody>
        </p:sp>
        <p:sp>
          <p:nvSpPr>
            <p:cNvPr id="67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M</a:t>
              </a:r>
            </a:p>
          </p:txBody>
        </p:sp>
        <p:sp>
          <p:nvSpPr>
            <p:cNvPr id="68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9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70" name="Group 80"/>
          <p:cNvGrpSpPr>
            <a:grpSpLocks/>
          </p:cNvGrpSpPr>
          <p:nvPr/>
        </p:nvGrpSpPr>
        <p:grpSpPr bwMode="auto">
          <a:xfrm>
            <a:off x="2315782" y="5680868"/>
            <a:ext cx="809625" cy="275648"/>
            <a:chOff x="645" y="1734"/>
            <a:chExt cx="561" cy="191"/>
          </a:xfrm>
        </p:grpSpPr>
        <p:sp>
          <p:nvSpPr>
            <p:cNvPr id="71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72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t</a:t>
              </a:r>
            </a:p>
          </p:txBody>
        </p:sp>
        <p:sp>
          <p:nvSpPr>
            <p:cNvPr id="73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M</a:t>
              </a:r>
            </a:p>
          </p:txBody>
        </p:sp>
        <p:sp>
          <p:nvSpPr>
            <p:cNvPr id="74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75" name="Group 85"/>
          <p:cNvGrpSpPr>
            <a:grpSpLocks/>
          </p:cNvGrpSpPr>
          <p:nvPr/>
        </p:nvGrpSpPr>
        <p:grpSpPr bwMode="auto">
          <a:xfrm>
            <a:off x="2512559" y="5369646"/>
            <a:ext cx="617682" cy="274205"/>
            <a:chOff x="780" y="1553"/>
            <a:chExt cx="428" cy="190"/>
          </a:xfrm>
        </p:grpSpPr>
        <p:sp>
          <p:nvSpPr>
            <p:cNvPr id="76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77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M</a:t>
              </a:r>
            </a:p>
          </p:txBody>
        </p:sp>
      </p:grpSp>
      <p:grpSp>
        <p:nvGrpSpPr>
          <p:cNvPr id="78" name="Group 88"/>
          <p:cNvGrpSpPr>
            <a:grpSpLocks/>
          </p:cNvGrpSpPr>
          <p:nvPr/>
        </p:nvGrpSpPr>
        <p:grpSpPr bwMode="auto">
          <a:xfrm>
            <a:off x="7083398" y="4956897"/>
            <a:ext cx="1261341" cy="940955"/>
            <a:chOff x="3601" y="168"/>
            <a:chExt cx="874" cy="652"/>
          </a:xfrm>
        </p:grpSpPr>
        <p:sp>
          <p:nvSpPr>
            <p:cNvPr id="79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80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81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600"/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6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600"/>
                <a:t>physical</a:t>
              </a:r>
            </a:p>
          </p:txBody>
        </p:sp>
        <p:sp>
          <p:nvSpPr>
            <p:cNvPr id="83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84" name="Group 94"/>
          <p:cNvGrpSpPr>
            <a:grpSpLocks/>
          </p:cNvGrpSpPr>
          <p:nvPr/>
        </p:nvGrpSpPr>
        <p:grpSpPr bwMode="auto">
          <a:xfrm>
            <a:off x="7235798" y="3050886"/>
            <a:ext cx="1261341" cy="666750"/>
            <a:chOff x="4696" y="597"/>
            <a:chExt cx="874" cy="462"/>
          </a:xfrm>
        </p:grpSpPr>
        <p:sp>
          <p:nvSpPr>
            <p:cNvPr id="85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86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87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8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6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600"/>
                <a:t>physical</a:t>
              </a:r>
            </a:p>
          </p:txBody>
        </p:sp>
      </p:grpSp>
      <p:sp>
        <p:nvSpPr>
          <p:cNvPr id="89" name="Freeform 114"/>
          <p:cNvSpPr>
            <a:spLocks/>
          </p:cNvSpPr>
          <p:nvPr/>
        </p:nvSpPr>
        <p:spPr bwMode="auto">
          <a:xfrm>
            <a:off x="3619480" y="1631719"/>
            <a:ext cx="4785591" cy="4994853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90" name="Group 115"/>
          <p:cNvGrpSpPr>
            <a:grpSpLocks/>
          </p:cNvGrpSpPr>
          <p:nvPr/>
        </p:nvGrpSpPr>
        <p:grpSpPr bwMode="auto">
          <a:xfrm>
            <a:off x="5671534" y="5306218"/>
            <a:ext cx="1345045" cy="275648"/>
            <a:chOff x="332" y="2224"/>
            <a:chExt cx="932" cy="191"/>
          </a:xfrm>
        </p:grpSpPr>
        <p:sp>
          <p:nvSpPr>
            <p:cNvPr id="91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92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t</a:t>
              </a:r>
            </a:p>
          </p:txBody>
        </p:sp>
        <p:sp>
          <p:nvSpPr>
            <p:cNvPr id="93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n</a:t>
              </a:r>
            </a:p>
          </p:txBody>
        </p:sp>
        <p:sp>
          <p:nvSpPr>
            <p:cNvPr id="94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l</a:t>
              </a:r>
            </a:p>
          </p:txBody>
        </p:sp>
        <p:sp>
          <p:nvSpPr>
            <p:cNvPr id="95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M</a:t>
              </a:r>
            </a:p>
          </p:txBody>
        </p:sp>
        <p:sp>
          <p:nvSpPr>
            <p:cNvPr id="96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7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8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99" name="Group 124"/>
          <p:cNvGrpSpPr>
            <a:grpSpLocks/>
          </p:cNvGrpSpPr>
          <p:nvPr/>
        </p:nvGrpSpPr>
        <p:grpSpPr bwMode="auto">
          <a:xfrm>
            <a:off x="5917957" y="4999832"/>
            <a:ext cx="1098261" cy="275647"/>
            <a:chOff x="501" y="1990"/>
            <a:chExt cx="761" cy="191"/>
          </a:xfrm>
        </p:grpSpPr>
        <p:sp>
          <p:nvSpPr>
            <p:cNvPr id="100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101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t</a:t>
              </a:r>
            </a:p>
          </p:txBody>
        </p:sp>
        <p:sp>
          <p:nvSpPr>
            <p:cNvPr id="102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n</a:t>
              </a:r>
            </a:p>
          </p:txBody>
        </p:sp>
        <p:sp>
          <p:nvSpPr>
            <p:cNvPr id="103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M</a:t>
              </a:r>
            </a:p>
          </p:txBody>
        </p:sp>
        <p:sp>
          <p:nvSpPr>
            <p:cNvPr id="104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5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106" name="Group 140"/>
          <p:cNvGrpSpPr>
            <a:grpSpLocks/>
          </p:cNvGrpSpPr>
          <p:nvPr/>
        </p:nvGrpSpPr>
        <p:grpSpPr bwMode="auto">
          <a:xfrm>
            <a:off x="8875476" y="5017225"/>
            <a:ext cx="1098261" cy="275648"/>
            <a:chOff x="501" y="1990"/>
            <a:chExt cx="761" cy="191"/>
          </a:xfrm>
        </p:grpSpPr>
        <p:sp>
          <p:nvSpPr>
            <p:cNvPr id="107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108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t</a:t>
              </a:r>
            </a:p>
          </p:txBody>
        </p:sp>
        <p:sp>
          <p:nvSpPr>
            <p:cNvPr id="109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n</a:t>
              </a:r>
            </a:p>
          </p:txBody>
        </p:sp>
        <p:sp>
          <p:nvSpPr>
            <p:cNvPr id="110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M</a:t>
              </a:r>
            </a:p>
          </p:txBody>
        </p:sp>
        <p:sp>
          <p:nvSpPr>
            <p:cNvPr id="111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2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113" name="Group 156"/>
          <p:cNvGrpSpPr>
            <a:grpSpLocks/>
          </p:cNvGrpSpPr>
          <p:nvPr/>
        </p:nvGrpSpPr>
        <p:grpSpPr bwMode="auto">
          <a:xfrm>
            <a:off x="2556866" y="2753675"/>
            <a:ext cx="1345045" cy="275647"/>
            <a:chOff x="332" y="2224"/>
            <a:chExt cx="932" cy="191"/>
          </a:xfrm>
        </p:grpSpPr>
        <p:sp>
          <p:nvSpPr>
            <p:cNvPr id="114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115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t</a:t>
              </a:r>
            </a:p>
          </p:txBody>
        </p:sp>
        <p:sp>
          <p:nvSpPr>
            <p:cNvPr id="116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n</a:t>
              </a:r>
            </a:p>
          </p:txBody>
        </p:sp>
        <p:sp>
          <p:nvSpPr>
            <p:cNvPr id="117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l</a:t>
              </a:r>
            </a:p>
          </p:txBody>
        </p:sp>
        <p:sp>
          <p:nvSpPr>
            <p:cNvPr id="118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M</a:t>
              </a:r>
            </a:p>
          </p:txBody>
        </p:sp>
        <p:sp>
          <p:nvSpPr>
            <p:cNvPr id="119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0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1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122" name="Text Box 166"/>
          <p:cNvSpPr txBox="1">
            <a:spLocks noChangeArrowheads="1"/>
          </p:cNvSpPr>
          <p:nvPr/>
        </p:nvSpPr>
        <p:spPr bwMode="auto">
          <a:xfrm>
            <a:off x="9325670" y="6174293"/>
            <a:ext cx="7777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b="1"/>
              <a:t>router</a:t>
            </a:r>
          </a:p>
        </p:txBody>
      </p:sp>
      <p:sp>
        <p:nvSpPr>
          <p:cNvPr id="123" name="Text Box 167"/>
          <p:cNvSpPr txBox="1">
            <a:spLocks noChangeArrowheads="1"/>
          </p:cNvSpPr>
          <p:nvPr/>
        </p:nvSpPr>
        <p:spPr bwMode="auto">
          <a:xfrm>
            <a:off x="9327979" y="3861305"/>
            <a:ext cx="8242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b="1"/>
              <a:t>switch</a:t>
            </a:r>
          </a:p>
        </p:txBody>
      </p:sp>
      <p:sp>
        <p:nvSpPr>
          <p:cNvPr id="125" name="Text Box 174"/>
          <p:cNvSpPr txBox="1">
            <a:spLocks noChangeArrowheads="1"/>
          </p:cNvSpPr>
          <p:nvPr/>
        </p:nvSpPr>
        <p:spPr bwMode="auto">
          <a:xfrm>
            <a:off x="2300484" y="1782052"/>
            <a:ext cx="916420" cy="30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CC0000"/>
                </a:solidFill>
              </a:rPr>
              <a:t>message</a:t>
            </a:r>
          </a:p>
        </p:txBody>
      </p:sp>
      <p:grpSp>
        <p:nvGrpSpPr>
          <p:cNvPr id="126" name="Group 175"/>
          <p:cNvGrpSpPr>
            <a:grpSpLocks/>
          </p:cNvGrpSpPr>
          <p:nvPr/>
        </p:nvGrpSpPr>
        <p:grpSpPr bwMode="auto">
          <a:xfrm>
            <a:off x="3345997" y="1807452"/>
            <a:ext cx="617682" cy="274205"/>
            <a:chOff x="780" y="1553"/>
            <a:chExt cx="428" cy="190"/>
          </a:xfrm>
        </p:grpSpPr>
        <p:sp>
          <p:nvSpPr>
            <p:cNvPr id="127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128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M</a:t>
              </a:r>
            </a:p>
          </p:txBody>
        </p:sp>
      </p:grpSp>
      <p:grpSp>
        <p:nvGrpSpPr>
          <p:cNvPr id="129" name="Group 185"/>
          <p:cNvGrpSpPr>
            <a:grpSpLocks/>
          </p:cNvGrpSpPr>
          <p:nvPr/>
        </p:nvGrpSpPr>
        <p:grpSpPr bwMode="auto">
          <a:xfrm>
            <a:off x="3121221" y="2128127"/>
            <a:ext cx="821170" cy="274205"/>
            <a:chOff x="1851" y="2046"/>
            <a:chExt cx="569" cy="190"/>
          </a:xfrm>
        </p:grpSpPr>
        <p:grpSp>
          <p:nvGrpSpPr>
            <p:cNvPr id="130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34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35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200"/>
                  <a:t>H</a:t>
                </a:r>
                <a:r>
                  <a:rPr lang="en-US" altLang="en-US" sz="1600" baseline="-25000"/>
                  <a:t>t</a:t>
                </a:r>
              </a:p>
            </p:txBody>
          </p:sp>
        </p:grpSp>
        <p:grpSp>
          <p:nvGrpSpPr>
            <p:cNvPr id="131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32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33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200"/>
                  <a:t>M</a:t>
                </a:r>
              </a:p>
            </p:txBody>
          </p:sp>
        </p:grpSp>
      </p:grpSp>
      <p:grpSp>
        <p:nvGrpSpPr>
          <p:cNvPr id="136" name="Group 187"/>
          <p:cNvGrpSpPr>
            <a:grpSpLocks/>
          </p:cNvGrpSpPr>
          <p:nvPr/>
        </p:nvGrpSpPr>
        <p:grpSpPr bwMode="auto">
          <a:xfrm>
            <a:off x="2800185" y="2451545"/>
            <a:ext cx="274205" cy="265545"/>
            <a:chOff x="1962" y="2058"/>
            <a:chExt cx="190" cy="184"/>
          </a:xfrm>
        </p:grpSpPr>
        <p:sp>
          <p:nvSpPr>
            <p:cNvPr id="137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138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H</a:t>
              </a:r>
              <a:r>
                <a:rPr lang="en-US" altLang="en-US" sz="1600" baseline="-25000"/>
                <a:t>n</a:t>
              </a:r>
            </a:p>
          </p:txBody>
        </p:sp>
      </p:grpSp>
      <p:sp>
        <p:nvSpPr>
          <p:cNvPr id="139" name="Text Box 7"/>
          <p:cNvSpPr txBox="1">
            <a:spLocks noChangeArrowheads="1"/>
          </p:cNvSpPr>
          <p:nvPr/>
        </p:nvSpPr>
        <p:spPr bwMode="auto">
          <a:xfrm>
            <a:off x="1740602" y="2732965"/>
            <a:ext cx="640773" cy="30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CC0000"/>
                </a:solidFill>
              </a:rPr>
              <a:t>frame</a:t>
            </a:r>
          </a:p>
        </p:txBody>
      </p:sp>
      <p:grpSp>
        <p:nvGrpSpPr>
          <p:cNvPr id="140" name="Group 187"/>
          <p:cNvGrpSpPr>
            <a:grpSpLocks/>
          </p:cNvGrpSpPr>
          <p:nvPr/>
        </p:nvGrpSpPr>
        <p:grpSpPr bwMode="auto">
          <a:xfrm flipH="1">
            <a:off x="4766087" y="5751368"/>
            <a:ext cx="730250" cy="701386"/>
            <a:chOff x="-44" y="1473"/>
            <a:chExt cx="981" cy="1105"/>
          </a:xfrm>
        </p:grpSpPr>
        <p:pic>
          <p:nvPicPr>
            <p:cNvPr id="141" name="Picture 1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" name="Freeform 1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grpSp>
        <p:nvGrpSpPr>
          <p:cNvPr id="143" name="Group 190"/>
          <p:cNvGrpSpPr>
            <a:grpSpLocks/>
          </p:cNvGrpSpPr>
          <p:nvPr/>
        </p:nvGrpSpPr>
        <p:grpSpPr bwMode="auto">
          <a:xfrm flipH="1">
            <a:off x="5728112" y="2197111"/>
            <a:ext cx="730250" cy="701386"/>
            <a:chOff x="-44" y="1473"/>
            <a:chExt cx="981" cy="1105"/>
          </a:xfrm>
        </p:grpSpPr>
        <p:pic>
          <p:nvPicPr>
            <p:cNvPr id="144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sp>
        <p:nvSpPr>
          <p:cNvPr id="147" name="Freeform 2"/>
          <p:cNvSpPr>
            <a:spLocks/>
          </p:cNvSpPr>
          <p:nvPr/>
        </p:nvSpPr>
        <p:spPr bwMode="auto">
          <a:xfrm>
            <a:off x="5461731" y="2409031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2.91667E-6 0.13889 L 0.2875 0.13889 L 0.2875 0.09884 L 0.40769 0.10093 L 0.40769 0.57708 L 0.47409 0.50857 L 0.47409 0.42847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4" grpId="0"/>
      <p:bldP spid="44" grpId="1"/>
      <p:bldP spid="125" grpId="0"/>
      <p:bldP spid="139" grpId="0"/>
      <p:bldP spid="13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6125" y="6486526"/>
            <a:ext cx="2895600" cy="271463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200" i="0">
                <a:solidFill>
                  <a:srgbClr val="000000"/>
                </a:solidFill>
                <a:latin typeface="Arial" charset="0"/>
              </a:rPr>
              <a:t>5-</a:t>
            </a:r>
            <a:fld id="{2CE5E3BB-DB6B-0246-AA88-1CCF8216C1AB}" type="slidenum">
              <a:rPr lang="en-US" altLang="en-US" sz="1200" i="0">
                <a:solidFill>
                  <a:srgbClr val="000000"/>
                </a:solidFill>
                <a:latin typeface="Arial" charset="0"/>
              </a:rPr>
              <a:pPr/>
              <a:t>30</a:t>
            </a:fld>
            <a:endParaRPr lang="en-US" altLang="en-US" sz="120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9923" name="Freeform 406"/>
          <p:cNvSpPr>
            <a:spLocks/>
          </p:cNvSpPr>
          <p:nvPr/>
        </p:nvSpPr>
        <p:spPr bwMode="auto">
          <a:xfrm>
            <a:off x="6275389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96839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2135188" y="1273176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6907214" y="2679701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8272464" y="2425701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6888164" y="176212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5137151" y="2344739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4027489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5286376" y="2201864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4641851" y="2736851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4122739" y="3365501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i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5113339" y="2930526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8929689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8648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2613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5549900" y="4724401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6003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6881814" y="5018089"/>
            <a:ext cx="18838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4583114" y="4894264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3495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3463926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9101139" y="1384301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altLang="en-US" sz="1600" i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7321550" y="4365626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6705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7334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7486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9586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8763001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9034464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8177214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8815389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7229476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7867651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5462589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6100764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6305551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2486025" y="3128964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3087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>
                <a:solidFill>
                  <a:srgbClr val="FF0000"/>
                </a:solidFill>
                <a:latin typeface="Arial" charset="0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1812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solidFill>
                    <a:srgbClr val="FF0000"/>
                  </a:solidFill>
                  <a:latin typeface="Arial" charset="0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3035301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2192338" y="2266951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4940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4598989" y="3208339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4076700" y="3619501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4076701" y="3590926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/>
            <a:endParaRPr lang="en-US" altLang="en-US" i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4073525" y="3421064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4244976" y="3497264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4076700" y="3557589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4924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3862388" y="2365376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6862763" y="2667001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8253414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8867776" y="3338514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7278689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5537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8742364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4400551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pic>
        <p:nvPicPr>
          <p:cNvPr id="209982" name="Picture 22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7461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9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88067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8806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200" i="0">
                <a:solidFill>
                  <a:srgbClr val="000000"/>
                </a:solidFill>
                <a:latin typeface="Arial" charset="0"/>
              </a:rPr>
              <a:t>5-</a:t>
            </a:r>
            <a:fld id="{E274B146-045A-F641-BBBF-C3A6C5D9D512}" type="slidenum">
              <a:rPr lang="en-US" altLang="en-US" sz="1200" i="0">
                <a:solidFill>
                  <a:srgbClr val="000000"/>
                </a:solidFill>
                <a:latin typeface="Arial" charset="0"/>
              </a:rPr>
              <a:pPr/>
              <a:t>31</a:t>
            </a:fld>
            <a:endParaRPr lang="en-US" altLang="en-US" sz="120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9525"/>
            <a:ext cx="8034338" cy="996950"/>
          </a:xfrm>
        </p:spPr>
        <p:txBody>
          <a:bodyPr/>
          <a:lstStyle/>
          <a:p>
            <a:r>
              <a:rPr lang="en-US" altLang="en-US" sz="3200">
                <a:ea typeface="ＭＳ Ｐゴシック" charset="-128"/>
              </a:rPr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6561138" y="1128713"/>
            <a:ext cx="3732212" cy="1262062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200"/>
              <a:t>connecting laptop needs to get its own IP address, addr of first-hop router, addr of DNS server: use </a:t>
            </a:r>
            <a:r>
              <a:rPr lang="en-US" sz="2200" i="1">
                <a:solidFill>
                  <a:srgbClr val="C00000"/>
                </a:solidFill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2354263" y="2266951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2044701" y="1162051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1590675" y="1181101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2174875" y="2389189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3001964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1863725" y="2981326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2327276" y="3178176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6561138" y="2568576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DHCP request </a:t>
            </a:r>
            <a:r>
              <a:rPr lang="en-US" sz="2200">
                <a:solidFill>
                  <a:srgbClr val="3333CC"/>
                </a:solidFill>
                <a:latin typeface="Gill Sans MT" charset="0"/>
                <a:ea typeface="ＭＳ Ｐゴシック" charset="0"/>
              </a:rPr>
              <a:t>encapsulated </a:t>
            </a:r>
            <a:r>
              <a:rPr lang="en-US" sz="22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in </a:t>
            </a: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UDP</a:t>
            </a:r>
            <a:r>
              <a:rPr lang="en-US" sz="22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encapsulated in </a:t>
            </a: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IP</a:t>
            </a:r>
            <a:r>
              <a:rPr lang="en-US" sz="22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encapsulated in </a:t>
            </a: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802.3 </a:t>
            </a:r>
            <a:r>
              <a:rPr lang="en-US" sz="22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20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6559550" y="3979864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Ethernet frame </a:t>
            </a:r>
            <a:r>
              <a:rPr lang="en-US" sz="22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broadcast</a:t>
            </a:r>
            <a:r>
              <a:rPr lang="en-US" sz="22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(dest: FFFFFFFFFFFF) on LAN, received at router running </a:t>
            </a: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DHCP </a:t>
            </a:r>
            <a:r>
              <a:rPr lang="en-US" sz="22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6557963" y="5316539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Ethernet </a:t>
            </a:r>
            <a:r>
              <a:rPr lang="en-US" sz="22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demuxed</a:t>
            </a:r>
            <a:r>
              <a:rPr lang="en-US" sz="22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to IP demuxed, UDP demuxed to DHCP </a:t>
            </a:r>
          </a:p>
        </p:txBody>
      </p:sp>
      <p:pic>
        <p:nvPicPr>
          <p:cNvPr id="210961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671514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21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89091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200" i="0">
                <a:solidFill>
                  <a:srgbClr val="000000"/>
                </a:solidFill>
                <a:latin typeface="Arial" charset="0"/>
              </a:rPr>
              <a:t>5-</a:t>
            </a:r>
            <a:fld id="{F45D5041-2EE6-0847-9FC7-131735468BB4}" type="slidenum">
              <a:rPr lang="en-US" altLang="en-US" sz="1200" i="0">
                <a:solidFill>
                  <a:srgbClr val="000000"/>
                </a:solidFill>
                <a:latin typeface="Arial" charset="0"/>
              </a:rPr>
              <a:pPr/>
              <a:t>32</a:t>
            </a:fld>
            <a:endParaRPr lang="en-US" altLang="en-US" sz="120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1139" y="1158876"/>
            <a:ext cx="3430587" cy="1573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>
                <a:ea typeface="ＭＳ Ｐゴシック" charset="-128"/>
              </a:rPr>
              <a:t>DHCP server formulates </a:t>
            </a:r>
            <a:r>
              <a:rPr lang="en-US" altLang="en-US" sz="2000" i="1">
                <a:solidFill>
                  <a:srgbClr val="C00000"/>
                </a:solidFill>
                <a:ea typeface="ＭＳ Ｐゴシック" charset="-128"/>
              </a:rPr>
              <a:t>DHCP ACK</a:t>
            </a:r>
            <a:r>
              <a:rPr lang="en-US" altLang="en-US" sz="200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en-US" sz="2000">
                <a:ea typeface="ＭＳ Ｐゴシック" charset="-128"/>
              </a:rPr>
              <a:t>containing client</a:t>
            </a:r>
            <a:r>
              <a:rPr lang="ja-JP" altLang="en-US" sz="2000">
                <a:ea typeface="ＭＳ Ｐゴシック" charset="-128"/>
              </a:rPr>
              <a:t>’</a:t>
            </a:r>
            <a:r>
              <a:rPr lang="en-US" altLang="ja-JP" sz="2000">
                <a:ea typeface="ＭＳ Ｐゴシック" charset="-128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</a:pPr>
            <a:endParaRPr lang="en-US" altLang="en-US" sz="2000">
              <a:ea typeface="ＭＳ Ｐゴシック" charset="-128"/>
            </a:endParaRPr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1876425" y="3152776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1973264" y="4238626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3001964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1595439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2327276" y="3178176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6521451" y="2709864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encapsulation at DHCP server, frame forwarded (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switch learning</a:t>
            </a: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2903539" y="5260976"/>
            <a:ext cx="6643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Gill Sans MT" charset="0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Gill Sans MT" charset="0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6513513" y="4111626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9525"/>
            <a:ext cx="8034338" cy="996950"/>
          </a:xfrm>
        </p:spPr>
        <p:txBody>
          <a:bodyPr/>
          <a:lstStyle/>
          <a:p>
            <a:r>
              <a:rPr lang="en-US" altLang="en-US" sz="3200">
                <a:ea typeface="ＭＳ Ｐゴシック" charset="-128"/>
              </a:rPr>
              <a:t>A day in the life… connecting to the Internet</a:t>
            </a:r>
          </a:p>
        </p:txBody>
      </p:sp>
      <p:pic>
        <p:nvPicPr>
          <p:cNvPr id="211983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671514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15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9011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200" i="0">
                <a:solidFill>
                  <a:srgbClr val="000000"/>
                </a:solidFill>
                <a:latin typeface="Arial" charset="0"/>
              </a:rPr>
              <a:t>5-</a:t>
            </a:r>
            <a:fld id="{005280AC-8CA0-0B43-9FA2-F663A4CB68B6}" type="slidenum">
              <a:rPr lang="en-US" altLang="en-US" sz="1200" i="0">
                <a:solidFill>
                  <a:srgbClr val="000000"/>
                </a:solidFill>
                <a:latin typeface="Arial" charset="0"/>
              </a:rPr>
              <a:pPr/>
              <a:t>33</a:t>
            </a:fld>
            <a:endParaRPr lang="en-US" altLang="en-US" sz="120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"/>
            <a:ext cx="8853488" cy="1001713"/>
          </a:xfrm>
        </p:spPr>
        <p:txBody>
          <a:bodyPr/>
          <a:lstStyle/>
          <a:p>
            <a:r>
              <a:rPr lang="en-US" altLang="en-US" sz="3200">
                <a:ea typeface="ＭＳ Ｐゴシック" charset="-128"/>
              </a:rPr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5025" y="1014413"/>
            <a:ext cx="4667250" cy="1262062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200"/>
              <a:t>before sending </a:t>
            </a:r>
            <a:r>
              <a:rPr lang="en-US" sz="2200" i="1">
                <a:solidFill>
                  <a:srgbClr val="C00000"/>
                </a:solidFill>
              </a:rPr>
              <a:t>HTTP</a:t>
            </a:r>
            <a:r>
              <a:rPr lang="en-US" sz="2200" b="1" i="1">
                <a:solidFill>
                  <a:srgbClr val="C00000"/>
                </a:solidFill>
              </a:rPr>
              <a:t> </a:t>
            </a:r>
            <a:r>
              <a:rPr lang="en-US" sz="2200"/>
              <a:t>request, need IP address of www.google.com:  </a:t>
            </a:r>
            <a:r>
              <a:rPr lang="en-US" sz="2200" i="1">
                <a:solidFill>
                  <a:srgbClr val="C00000"/>
                </a:solidFill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4189414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1804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5911850" y="2051051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DNS query created, encapsulated in UDP, encapsulated in IP, encapsulated in Eth.  To send frame to router, need MAC address of router interface: </a:t>
            </a: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ARP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200" b="1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5994401" y="3684589"/>
            <a:ext cx="43862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ARP query </a:t>
            </a:r>
            <a:r>
              <a:rPr lang="en-US" sz="22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broadcast, received by router, which replies with </a:t>
            </a: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ARP reply </a:t>
            </a:r>
            <a:r>
              <a:rPr lang="en-US" sz="22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5995988" y="5000626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client now knows MAC address of first hop router, so can now send frame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1616075" y="1868489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3765550" y="2982914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2674938" y="1720851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2701925" y="3187701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ARP reply</a:t>
              </a:r>
            </a:p>
          </p:txBody>
        </p:sp>
      </p:grpSp>
      <p:pic>
        <p:nvPicPr>
          <p:cNvPr id="213008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6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9113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9114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200" i="0">
                <a:latin typeface="Arial" charset="0"/>
              </a:rPr>
              <a:t>5-</a:t>
            </a:r>
            <a:fld id="{35F2A790-2AB5-914E-8A85-B7661D80F07A}" type="slidenum">
              <a:rPr lang="en-US" altLang="en-US" sz="1200" i="0">
                <a:latin typeface="Arial" charset="0"/>
              </a:rPr>
              <a:pPr/>
              <a:t>34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214020" name="Freeform 236"/>
          <p:cNvSpPr>
            <a:spLocks/>
          </p:cNvSpPr>
          <p:nvPr/>
        </p:nvSpPr>
        <p:spPr bwMode="auto">
          <a:xfrm>
            <a:off x="6275388" y="706439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2044701" y="1162051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>
                  <a:solidFill>
                    <a:schemeClr val="bg1"/>
                  </a:solidFill>
                  <a:latin typeface="Arial" charset="0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1984376" y="1387476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1984376" y="1622426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1804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1609725" y="1885951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2152650" y="1162051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2174875" y="2389189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2073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200" dirty="0"/>
              <a:t>IP datagram containing DNS query forwarded via LAN switch from client to 1</a:t>
            </a:r>
            <a:r>
              <a:rPr lang="en-US" sz="2200" baseline="30000" dirty="0"/>
              <a:t>st</a:t>
            </a:r>
            <a:r>
              <a:rPr lang="en-US" sz="2200" dirty="0"/>
              <a:t> hop router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6183313" y="3663950"/>
            <a:ext cx="4386262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200" dirty="0"/>
              <a:t>IP datagram forwarded from campus network into </a:t>
            </a:r>
            <a:r>
              <a:rPr lang="en-US" sz="2200" dirty="0" err="1"/>
              <a:t>comcast</a:t>
            </a:r>
            <a:r>
              <a:rPr lang="en-US" sz="2200" dirty="0"/>
              <a:t> network, routed (tables created by </a:t>
            </a:r>
            <a:r>
              <a:rPr lang="en-US" sz="2200" dirty="0">
                <a:solidFill>
                  <a:srgbClr val="C00000"/>
                </a:solidFill>
              </a:rPr>
              <a:t>RIP, OSPF, IS-IS </a:t>
            </a:r>
            <a:r>
              <a:rPr lang="en-US" sz="2200" dirty="0"/>
              <a:t>and/or </a:t>
            </a:r>
            <a:r>
              <a:rPr lang="en-US" sz="2200" dirty="0">
                <a:solidFill>
                  <a:srgbClr val="C00000"/>
                </a:solidFill>
              </a:rPr>
              <a:t>BGP</a:t>
            </a:r>
            <a:r>
              <a:rPr lang="en-US" sz="2200" dirty="0"/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6181726" y="5297489"/>
            <a:ext cx="38020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2"/>
              <a:buChar char="v"/>
            </a:pPr>
            <a:r>
              <a:rPr lang="en-US" altLang="en-US" sz="2200" i="0">
                <a:latin typeface="Gill Sans MT" charset="0"/>
              </a:rPr>
              <a:t>demux</a:t>
            </a:r>
            <a:r>
              <a:rPr lang="ja-JP" altLang="en-US" sz="2200" i="0">
                <a:latin typeface="Gill Sans MT" charset="0"/>
              </a:rPr>
              <a:t>’</a:t>
            </a:r>
            <a:r>
              <a:rPr lang="en-US" altLang="ja-JP" sz="2200" i="0">
                <a:latin typeface="Gill Sans MT" charset="0"/>
              </a:rPr>
              <a:t>ed to DNS server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2"/>
              <a:buChar char="v"/>
            </a:pPr>
            <a:r>
              <a:rPr lang="en-US" altLang="en-US" sz="2200" i="0">
                <a:latin typeface="Gill Sans MT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6697664" y="2041526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latin typeface="Times New Roman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8062914" y="1787526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latin typeface="Times New Roman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6859589" y="251142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8720139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latin typeface="Times New Roman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8439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8891589" y="746126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altLang="en-US" sz="1600" i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9377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8553451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8824914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7967664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8605839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7504114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6405564" y="558801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8674101" y="963614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1770064" y="-39688"/>
            <a:ext cx="8034337" cy="1003301"/>
          </a:xfrm>
        </p:spPr>
        <p:txBody>
          <a:bodyPr/>
          <a:lstStyle/>
          <a:p>
            <a:r>
              <a:rPr lang="en-US" altLang="en-US" sz="3200">
                <a:ea typeface="ＭＳ Ｐゴシック" charset="-128"/>
              </a:rPr>
              <a:t>A day in the life… using DNS</a:t>
            </a:r>
          </a:p>
        </p:txBody>
      </p:sp>
      <p:pic>
        <p:nvPicPr>
          <p:cNvPr id="214050" name="Picture 21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6318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8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92163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9216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200" i="0">
                <a:solidFill>
                  <a:srgbClr val="000000"/>
                </a:solidFill>
                <a:latin typeface="Arial" charset="0"/>
              </a:rPr>
              <a:t>5-</a:t>
            </a:r>
            <a:fld id="{4BB11DE3-7331-4043-8088-668DCD15E3AE}" type="slidenum">
              <a:rPr lang="en-US" altLang="en-US" sz="1200" i="0">
                <a:solidFill>
                  <a:srgbClr val="000000"/>
                </a:solidFill>
                <a:latin typeface="Arial" charset="0"/>
              </a:rPr>
              <a:pPr/>
              <a:t>35</a:t>
            </a:fld>
            <a:endParaRPr lang="en-US" altLang="en-US" sz="120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44" name="Freeform 293"/>
          <p:cNvSpPr>
            <a:spLocks/>
          </p:cNvSpPr>
          <p:nvPr/>
        </p:nvSpPr>
        <p:spPr bwMode="auto">
          <a:xfrm>
            <a:off x="1846264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6275389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1847850" y="1"/>
            <a:ext cx="8693150" cy="942975"/>
          </a:xfrm>
        </p:spPr>
        <p:txBody>
          <a:bodyPr/>
          <a:lstStyle/>
          <a:p>
            <a:r>
              <a:rPr lang="en-US" altLang="en-US" sz="3200">
                <a:ea typeface="ＭＳ Ｐゴシック" charset="-128"/>
              </a:rPr>
              <a:t>A day in the life…TCP connection carrying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1966914" y="1054101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6707188" y="2914651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to send HTTP request, client first opens 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TCP socket</a:t>
            </a: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to web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00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6710363" y="3825875"/>
            <a:ext cx="377825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TCP 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SYN segment </a:t>
            </a: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(step 1 in 3-way handshake) inter-domain routed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6713538" y="5892801"/>
            <a:ext cx="4068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TCP 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connection established!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4581525" y="5273676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4067175" y="5443539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2527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2495551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4494214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5132389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5337176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5118101" y="2432051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1603375" y="1900239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1831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3033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>
                  <a:solidFill>
                    <a:srgbClr val="000000"/>
                  </a:solidFill>
                  <a:latin typeface="Arial" charset="0"/>
                </a:endParaRP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1603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2503488" y="4452939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1830389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1606550" y="1354139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1835150" y="4772026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6707189" y="4916489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web server responds with 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TCP SYNACK </a:t>
            </a: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(step 2 in 3-way handshake)</a:t>
            </a:r>
          </a:p>
        </p:txBody>
      </p: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6737350" y="2041526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3994151" y="4932364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pic>
        <p:nvPicPr>
          <p:cNvPr id="215074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4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93187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9318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200" i="0">
                <a:solidFill>
                  <a:srgbClr val="000000"/>
                </a:solidFill>
                <a:latin typeface="Arial" charset="0"/>
              </a:rPr>
              <a:t>5-</a:t>
            </a:r>
            <a:fld id="{D0EE8FCD-F1D3-7149-96E5-49CF683B7880}" type="slidenum">
              <a:rPr lang="en-US" altLang="en-US" sz="1200" i="0">
                <a:solidFill>
                  <a:srgbClr val="000000"/>
                </a:solidFill>
                <a:latin typeface="Arial" charset="0"/>
              </a:rPr>
              <a:pPr/>
              <a:t>36</a:t>
            </a:fld>
            <a:endParaRPr lang="en-US" altLang="en-US" sz="120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6068" name="Freeform 2"/>
          <p:cNvSpPr>
            <a:spLocks/>
          </p:cNvSpPr>
          <p:nvPr/>
        </p:nvSpPr>
        <p:spPr bwMode="auto">
          <a:xfrm>
            <a:off x="1846264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6275389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1847851" y="0"/>
            <a:ext cx="8361363" cy="973138"/>
          </a:xfrm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A day in the life… HTTP request/reply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1966914" y="1054101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6707188" y="3105151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HTTP request </a:t>
            </a: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6700839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6713538" y="5702301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4581525" y="5273676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4067175" y="5443539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2527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2495551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4494214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5337176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5118101" y="2432051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3033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6707189" y="4735514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web server responds with 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HTTP reply </a:t>
            </a: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1612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>
                          <a:solidFill>
                            <a:srgbClr val="FFFFFF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1616075" y="1890714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1935164" y="4051301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1600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>
                          <a:solidFill>
                            <a:srgbClr val="FFFFFF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1938339" y="4756151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4881563" y="1019176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web page 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finally (!!!) </a:t>
            </a: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3994151" y="4932364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6737350" y="2041526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6097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6" y="671514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1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Layer - 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Built on UDP messages, port 53</a:t>
            </a:r>
          </a:p>
          <a:p>
            <a:r>
              <a:rPr lang="en-US" dirty="0" smtClean="0"/>
              <a:t>Names </a:t>
            </a:r>
            <a:r>
              <a:rPr lang="en-US" dirty="0" smtClean="0">
                <a:sym typeface="Wingdings"/>
              </a:rPr>
              <a:t></a:t>
            </a:r>
            <a:r>
              <a:rPr lang="en-US" dirty="0" smtClean="0"/>
              <a:t> </a:t>
            </a:r>
            <a:r>
              <a:rPr lang="en-US" dirty="0" smtClean="0"/>
              <a:t>Addresses</a:t>
            </a:r>
            <a:endParaRPr lang="en-US" dirty="0" smtClean="0"/>
          </a:p>
          <a:p>
            <a:r>
              <a:rPr lang="en-US" dirty="0" smtClean="0"/>
              <a:t>Resolution</a:t>
            </a:r>
          </a:p>
          <a:p>
            <a:r>
              <a:rPr lang="en-US" dirty="0" smtClean="0"/>
              <a:t>Iterative vs recursive</a:t>
            </a:r>
          </a:p>
          <a:p>
            <a:r>
              <a:rPr lang="en-US" dirty="0" smtClean="0"/>
              <a:t>Cache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064" y="2377126"/>
            <a:ext cx="7570273" cy="32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Layer - HTTP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Static vs Dynamic Web pages</a:t>
            </a:r>
          </a:p>
          <a:p>
            <a:r>
              <a:rPr lang="en-US" dirty="0" smtClean="0"/>
              <a:t>URL structures</a:t>
            </a:r>
          </a:p>
          <a:p>
            <a:r>
              <a:rPr lang="en-US" dirty="0" smtClean="0"/>
              <a:t>Browser steps: </a:t>
            </a:r>
          </a:p>
          <a:p>
            <a:pPr lvl="1"/>
            <a:r>
              <a:rPr lang="en-US" dirty="0" smtClean="0"/>
              <a:t>Resolve the server name to an IP address (DNS)</a:t>
            </a:r>
          </a:p>
          <a:p>
            <a:pPr lvl="1"/>
            <a:r>
              <a:rPr lang="en-US" dirty="0" smtClean="0"/>
              <a:t>Set up a TCP connection to the server</a:t>
            </a:r>
          </a:p>
          <a:p>
            <a:pPr lvl="1"/>
            <a:r>
              <a:rPr lang="en-US" dirty="0" smtClean="0"/>
              <a:t>Send HTTP request for the page</a:t>
            </a:r>
          </a:p>
          <a:p>
            <a:pPr lvl="1"/>
            <a:r>
              <a:rPr lang="en-US" dirty="0" smtClean="0"/>
              <a:t>Wait for and then read HTTP response</a:t>
            </a:r>
          </a:p>
          <a:p>
            <a:pPr lvl="1"/>
            <a:r>
              <a:rPr lang="en-US" dirty="0" smtClean="0"/>
              <a:t>(Assuming no errors) Process response data and render page</a:t>
            </a:r>
          </a:p>
          <a:p>
            <a:pPr lvl="1"/>
            <a:r>
              <a:rPr lang="en-US" dirty="0" smtClean="0"/>
              <a:t>Clean up any idle TCP connections</a:t>
            </a:r>
          </a:p>
          <a:p>
            <a:r>
              <a:rPr lang="en-US" dirty="0" smtClean="0"/>
              <a:t>HTTP methods</a:t>
            </a:r>
          </a:p>
          <a:p>
            <a:r>
              <a:rPr lang="en-US" dirty="0" smtClean="0"/>
              <a:t>HTTP response codes</a:t>
            </a:r>
          </a:p>
          <a:p>
            <a:r>
              <a:rPr lang="en-US" dirty="0" smtClean="0"/>
              <a:t>HTTP 1.0 vs HTTP 1.1 vs HTTP 2.0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82"/>
            <a:ext cx="10515600" cy="1325563"/>
          </a:xfrm>
        </p:spPr>
        <p:txBody>
          <a:bodyPr/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041105"/>
              </p:ext>
            </p:extLst>
          </p:nvPr>
        </p:nvGraphicFramePr>
        <p:xfrm>
          <a:off x="1857339" y="1347654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Reliable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Unreliable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Packets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Datagrams (UDP)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Bytestream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Streams(TCP)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88373"/>
              </p:ext>
            </p:extLst>
          </p:nvPr>
        </p:nvGraphicFramePr>
        <p:xfrm>
          <a:off x="1857338" y="2647340"/>
          <a:ext cx="81280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TCP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UDP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Datagrams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Connectionless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Bytes are delivered to receiving app reliably (once, and in order)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Packets may be lost, reordered, duplicated (but not corrupted)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Arbitrary length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 maximum datagram 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Connection latency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delay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Segment delivery latency (“</a:t>
                      </a:r>
                      <a:r>
                        <a:rPr lang="en-US" dirty="0" err="1" smtClean="0"/>
                        <a:t>nagling</a:t>
                      </a:r>
                      <a:r>
                        <a:rPr lang="en-US" dirty="0" smtClean="0"/>
                        <a:t>”)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Datagram is sent now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Flow control matches sender’s rate to receiver’s capability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flow control (can lead to many lost datagrams)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Congestion control matches sender’s rate to network’s capability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congestion control (can lead to many lost datagrams)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4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</a:t>
            </a:r>
            <a:r>
              <a:rPr lang="mr-IN" dirty="0" smtClean="0"/>
              <a:t>–</a:t>
            </a:r>
            <a:r>
              <a:rPr lang="en-US" dirty="0" smtClean="0"/>
              <a:t> Mux/</a:t>
            </a:r>
            <a:r>
              <a:rPr lang="en-US" dirty="0" err="1" smtClean="0"/>
              <a:t>demux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UDP </a:t>
            </a:r>
            <a:endParaRPr lang="en-US" dirty="0"/>
          </a:p>
        </p:txBody>
      </p:sp>
      <p:sp>
        <p:nvSpPr>
          <p:cNvPr id="137" name="Rectangle 44"/>
          <p:cNvSpPr txBox="1">
            <a:spLocks noChangeArrowheads="1"/>
          </p:cNvSpPr>
          <p:nvPr/>
        </p:nvSpPr>
        <p:spPr>
          <a:xfrm>
            <a:off x="4637355" y="1690688"/>
            <a:ext cx="3211513" cy="9509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Font typeface="Wingdings" charset="0"/>
              <a:buNone/>
              <a:defRPr/>
            </a:pPr>
            <a:r>
              <a:rPr lang="en-US" sz="2000" b="1" smtClean="0">
                <a:latin typeface="Courier New" charset="0"/>
              </a:rPr>
              <a:t>DatagramSocket</a:t>
            </a:r>
            <a:r>
              <a:rPr lang="en-US" sz="2000" b="1" dirty="0" smtClean="0">
                <a:latin typeface="Courier New" charset="0"/>
              </a:rPr>
              <a:t> </a:t>
            </a:r>
            <a:r>
              <a:rPr lang="en-US" sz="2000" b="1" dirty="0" err="1" smtClean="0">
                <a:latin typeface="Courier New" charset="0"/>
              </a:rPr>
              <a:t>serverSocket</a:t>
            </a:r>
            <a:r>
              <a:rPr lang="en-US" sz="2000" b="1" dirty="0" smtClean="0">
                <a:latin typeface="Courier New" charset="0"/>
              </a:rPr>
              <a:t> = new </a:t>
            </a:r>
            <a:r>
              <a:rPr lang="en-US" sz="2000" b="1" dirty="0" err="1" smtClean="0">
                <a:latin typeface="Courier New" charset="0"/>
              </a:rPr>
              <a:t>DatagramSocket</a:t>
            </a:r>
            <a:endParaRPr lang="en-US" sz="2000" b="1" dirty="0" smtClean="0">
              <a:latin typeface="Courier New" charset="0"/>
            </a:endParaRPr>
          </a:p>
          <a:p>
            <a:pPr marL="173038" indent="-173038">
              <a:buFont typeface="Wingdings" charset="0"/>
              <a:buNone/>
              <a:defRPr/>
            </a:pPr>
            <a:r>
              <a:rPr lang="en-US" sz="2000" b="1" dirty="0" smtClean="0">
                <a:latin typeface="Courier New" charset="0"/>
              </a:rPr>
              <a:t> (</a:t>
            </a:r>
            <a:r>
              <a:rPr lang="en-US" sz="2000" b="1" dirty="0" smtClean="0">
                <a:solidFill>
                  <a:srgbClr val="CC0000"/>
                </a:solidFill>
                <a:latin typeface="Courier New" charset="0"/>
              </a:rPr>
              <a:t>6428</a:t>
            </a:r>
            <a:r>
              <a:rPr lang="en-US" sz="2000" b="1" dirty="0" smtClean="0">
                <a:latin typeface="Courier New" charset="0"/>
              </a:rPr>
              <a:t>);</a:t>
            </a:r>
          </a:p>
          <a:p>
            <a:pPr marL="173038" indent="-173038">
              <a:buFont typeface="Wingdings" charset="0"/>
              <a:buChar char="v"/>
              <a:defRPr/>
            </a:pPr>
            <a:endParaRPr lang="en-US" sz="4000" dirty="0"/>
          </a:p>
        </p:txBody>
      </p:sp>
      <p:sp>
        <p:nvSpPr>
          <p:cNvPr id="138" name="Freeform 89"/>
          <p:cNvSpPr>
            <a:spLocks/>
          </p:cNvSpPr>
          <p:nvPr/>
        </p:nvSpPr>
        <p:spPr bwMode="auto">
          <a:xfrm>
            <a:off x="4956443" y="2847976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Freeform 97"/>
          <p:cNvSpPr>
            <a:spLocks/>
          </p:cNvSpPr>
          <p:nvPr/>
        </p:nvSpPr>
        <p:spPr bwMode="auto">
          <a:xfrm>
            <a:off x="2171968" y="3152776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Rectangle 23"/>
          <p:cNvSpPr>
            <a:spLocks noChangeArrowheads="1"/>
          </p:cNvSpPr>
          <p:nvPr/>
        </p:nvSpPr>
        <p:spPr bwMode="auto">
          <a:xfrm>
            <a:off x="2676793" y="3119438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charset="0"/>
            </a:endParaRPr>
          </a:p>
        </p:txBody>
      </p:sp>
      <p:sp>
        <p:nvSpPr>
          <p:cNvPr id="141" name="Rectangle 24"/>
          <p:cNvSpPr>
            <a:spLocks noChangeArrowheads="1"/>
          </p:cNvSpPr>
          <p:nvPr/>
        </p:nvSpPr>
        <p:spPr bwMode="auto">
          <a:xfrm>
            <a:off x="2638693" y="3173413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charset="0"/>
            </a:endParaRPr>
          </a:p>
        </p:txBody>
      </p:sp>
      <p:sp>
        <p:nvSpPr>
          <p:cNvPr id="142" name="Line 25"/>
          <p:cNvSpPr>
            <a:spLocks noChangeShapeType="1"/>
          </p:cNvSpPr>
          <p:nvPr/>
        </p:nvSpPr>
        <p:spPr bwMode="auto">
          <a:xfrm>
            <a:off x="2648218" y="393382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Text Box 26"/>
          <p:cNvSpPr txBox="1">
            <a:spLocks noChangeArrowheads="1"/>
          </p:cNvSpPr>
          <p:nvPr/>
        </p:nvSpPr>
        <p:spPr bwMode="auto">
          <a:xfrm>
            <a:off x="2605355" y="3916363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144" name="Line 27"/>
          <p:cNvSpPr>
            <a:spLocks noChangeShapeType="1"/>
          </p:cNvSpPr>
          <p:nvPr/>
        </p:nvSpPr>
        <p:spPr bwMode="auto">
          <a:xfrm>
            <a:off x="2656155" y="425450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Line 28"/>
          <p:cNvSpPr>
            <a:spLocks noChangeShapeType="1"/>
          </p:cNvSpPr>
          <p:nvPr/>
        </p:nvSpPr>
        <p:spPr bwMode="auto">
          <a:xfrm>
            <a:off x="2641868" y="45640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Line 29"/>
          <p:cNvSpPr>
            <a:spLocks noChangeShapeType="1"/>
          </p:cNvSpPr>
          <p:nvPr/>
        </p:nvSpPr>
        <p:spPr bwMode="auto">
          <a:xfrm>
            <a:off x="2641868" y="48498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Text Box 26"/>
          <p:cNvSpPr txBox="1">
            <a:spLocks noChangeArrowheads="1"/>
          </p:cNvSpPr>
          <p:nvPr/>
        </p:nvSpPr>
        <p:spPr bwMode="auto">
          <a:xfrm>
            <a:off x="2640280" y="3163888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148" name="Text Box 26"/>
          <p:cNvSpPr txBox="1">
            <a:spLocks noChangeArrowheads="1"/>
          </p:cNvSpPr>
          <p:nvPr/>
        </p:nvSpPr>
        <p:spPr bwMode="auto">
          <a:xfrm>
            <a:off x="2595830" y="4821238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149" name="Text Box 26"/>
          <p:cNvSpPr txBox="1">
            <a:spLocks noChangeArrowheads="1"/>
          </p:cNvSpPr>
          <p:nvPr/>
        </p:nvSpPr>
        <p:spPr bwMode="auto">
          <a:xfrm>
            <a:off x="2614880" y="4535488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150" name="Text Box 26"/>
          <p:cNvSpPr txBox="1">
            <a:spLocks noChangeArrowheads="1"/>
          </p:cNvSpPr>
          <p:nvPr/>
        </p:nvSpPr>
        <p:spPr bwMode="auto">
          <a:xfrm>
            <a:off x="2605355" y="4240213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51" name="Oval 110"/>
          <p:cNvSpPr>
            <a:spLocks noChangeArrowheads="1"/>
          </p:cNvSpPr>
          <p:nvPr/>
        </p:nvSpPr>
        <p:spPr bwMode="auto">
          <a:xfrm>
            <a:off x="2975243" y="34496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152" name="Group 111"/>
          <p:cNvGrpSpPr>
            <a:grpSpLocks/>
          </p:cNvGrpSpPr>
          <p:nvPr/>
        </p:nvGrpSpPr>
        <p:grpSpPr bwMode="auto">
          <a:xfrm>
            <a:off x="2943493" y="3773488"/>
            <a:ext cx="620712" cy="228600"/>
            <a:chOff x="1287" y="2524"/>
            <a:chExt cx="260" cy="100"/>
          </a:xfrm>
        </p:grpSpPr>
        <p:sp>
          <p:nvSpPr>
            <p:cNvPr id="153" name="Rectangle 11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54" name="Rectangle 11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55" name="Rectangle 11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56" name="Rectangle 11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57" name="Rectangle 23"/>
          <p:cNvSpPr>
            <a:spLocks noChangeArrowheads="1"/>
          </p:cNvSpPr>
          <p:nvPr/>
        </p:nvSpPr>
        <p:spPr bwMode="auto">
          <a:xfrm>
            <a:off x="5504130" y="2886076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charset="0"/>
            </a:endParaRPr>
          </a:p>
        </p:txBody>
      </p:sp>
      <p:sp>
        <p:nvSpPr>
          <p:cNvPr id="158" name="Rectangle 24"/>
          <p:cNvSpPr>
            <a:spLocks noChangeArrowheads="1"/>
          </p:cNvSpPr>
          <p:nvPr/>
        </p:nvSpPr>
        <p:spPr bwMode="auto">
          <a:xfrm>
            <a:off x="5469205" y="2940051"/>
            <a:ext cx="147320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charset="0"/>
            </a:endParaRPr>
          </a:p>
        </p:txBody>
      </p:sp>
      <p:sp>
        <p:nvSpPr>
          <p:cNvPr id="159" name="Line 25"/>
          <p:cNvSpPr>
            <a:spLocks noChangeShapeType="1"/>
          </p:cNvSpPr>
          <p:nvPr/>
        </p:nvSpPr>
        <p:spPr bwMode="auto">
          <a:xfrm>
            <a:off x="5475555" y="3709988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Text Box 26"/>
          <p:cNvSpPr txBox="1">
            <a:spLocks noChangeArrowheads="1"/>
          </p:cNvSpPr>
          <p:nvPr/>
        </p:nvSpPr>
        <p:spPr bwMode="auto">
          <a:xfrm>
            <a:off x="5546993" y="3692526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161" name="Line 27"/>
          <p:cNvSpPr>
            <a:spLocks noChangeShapeType="1"/>
          </p:cNvSpPr>
          <p:nvPr/>
        </p:nvSpPr>
        <p:spPr bwMode="auto">
          <a:xfrm>
            <a:off x="5477143" y="4027488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Text Box 26"/>
          <p:cNvSpPr txBox="1">
            <a:spLocks noChangeArrowheads="1"/>
          </p:cNvSpPr>
          <p:nvPr/>
        </p:nvSpPr>
        <p:spPr bwMode="auto">
          <a:xfrm>
            <a:off x="5543818" y="2906713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163" name="Text Box 26"/>
          <p:cNvSpPr txBox="1">
            <a:spLocks noChangeArrowheads="1"/>
          </p:cNvSpPr>
          <p:nvPr/>
        </p:nvSpPr>
        <p:spPr bwMode="auto">
          <a:xfrm>
            <a:off x="5540643" y="459740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164" name="Text Box 26"/>
          <p:cNvSpPr txBox="1">
            <a:spLocks noChangeArrowheads="1"/>
          </p:cNvSpPr>
          <p:nvPr/>
        </p:nvSpPr>
        <p:spPr bwMode="auto">
          <a:xfrm>
            <a:off x="5540643" y="431165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165" name="Text Box 26"/>
          <p:cNvSpPr txBox="1">
            <a:spLocks noChangeArrowheads="1"/>
          </p:cNvSpPr>
          <p:nvPr/>
        </p:nvSpPr>
        <p:spPr bwMode="auto">
          <a:xfrm>
            <a:off x="5540643" y="401320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66" name="Line 27"/>
          <p:cNvSpPr>
            <a:spLocks noChangeShapeType="1"/>
          </p:cNvSpPr>
          <p:nvPr/>
        </p:nvSpPr>
        <p:spPr bwMode="auto">
          <a:xfrm>
            <a:off x="5473968" y="4338638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Line 27"/>
          <p:cNvSpPr>
            <a:spLocks noChangeShapeType="1"/>
          </p:cNvSpPr>
          <p:nvPr/>
        </p:nvSpPr>
        <p:spPr bwMode="auto">
          <a:xfrm>
            <a:off x="5470793" y="4637088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Oval 128"/>
          <p:cNvSpPr>
            <a:spLocks noChangeArrowheads="1"/>
          </p:cNvSpPr>
          <p:nvPr/>
        </p:nvSpPr>
        <p:spPr bwMode="auto">
          <a:xfrm>
            <a:off x="5888305" y="32464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P1</a:t>
            </a:r>
          </a:p>
        </p:txBody>
      </p:sp>
      <p:grpSp>
        <p:nvGrpSpPr>
          <p:cNvPr id="169" name="Group 134"/>
          <p:cNvGrpSpPr>
            <a:grpSpLocks/>
          </p:cNvGrpSpPr>
          <p:nvPr/>
        </p:nvGrpSpPr>
        <p:grpSpPr bwMode="auto">
          <a:xfrm>
            <a:off x="5759718" y="3562351"/>
            <a:ext cx="887412" cy="228600"/>
            <a:chOff x="1383" y="2620"/>
            <a:chExt cx="260" cy="100"/>
          </a:xfrm>
        </p:grpSpPr>
        <p:sp>
          <p:nvSpPr>
            <p:cNvPr id="170" name="Rectangle 135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71" name="Rectangle 136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72" name="Rectangle 137"/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73" name="Rectangle 138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74" name="Rectangle 23"/>
          <p:cNvSpPr>
            <a:spLocks noChangeArrowheads="1"/>
          </p:cNvSpPr>
          <p:nvPr/>
        </p:nvSpPr>
        <p:spPr bwMode="auto">
          <a:xfrm>
            <a:off x="8510855" y="3111501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charset="0"/>
            </a:endParaRPr>
          </a:p>
        </p:txBody>
      </p:sp>
      <p:sp>
        <p:nvSpPr>
          <p:cNvPr id="175" name="Rectangle 24"/>
          <p:cNvSpPr>
            <a:spLocks noChangeArrowheads="1"/>
          </p:cNvSpPr>
          <p:nvPr/>
        </p:nvSpPr>
        <p:spPr bwMode="auto">
          <a:xfrm>
            <a:off x="8472755" y="3165476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charset="0"/>
            </a:endParaRPr>
          </a:p>
        </p:txBody>
      </p:sp>
      <p:sp>
        <p:nvSpPr>
          <p:cNvPr id="176" name="Line 25"/>
          <p:cNvSpPr>
            <a:spLocks noChangeShapeType="1"/>
          </p:cNvSpPr>
          <p:nvPr/>
        </p:nvSpPr>
        <p:spPr bwMode="auto">
          <a:xfrm>
            <a:off x="8482280" y="39258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Text Box 26"/>
          <p:cNvSpPr txBox="1">
            <a:spLocks noChangeArrowheads="1"/>
          </p:cNvSpPr>
          <p:nvPr/>
        </p:nvSpPr>
        <p:spPr bwMode="auto">
          <a:xfrm>
            <a:off x="8439418" y="3908426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178" name="Line 27"/>
          <p:cNvSpPr>
            <a:spLocks noChangeShapeType="1"/>
          </p:cNvSpPr>
          <p:nvPr/>
        </p:nvSpPr>
        <p:spPr bwMode="auto">
          <a:xfrm>
            <a:off x="8490218" y="42465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Line 28"/>
          <p:cNvSpPr>
            <a:spLocks noChangeShapeType="1"/>
          </p:cNvSpPr>
          <p:nvPr/>
        </p:nvSpPr>
        <p:spPr bwMode="auto">
          <a:xfrm>
            <a:off x="8475930" y="455612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Line 29"/>
          <p:cNvSpPr>
            <a:spLocks noChangeShapeType="1"/>
          </p:cNvSpPr>
          <p:nvPr/>
        </p:nvSpPr>
        <p:spPr bwMode="auto">
          <a:xfrm>
            <a:off x="8475930" y="484187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Text Box 26"/>
          <p:cNvSpPr txBox="1">
            <a:spLocks noChangeArrowheads="1"/>
          </p:cNvSpPr>
          <p:nvPr/>
        </p:nvSpPr>
        <p:spPr bwMode="auto">
          <a:xfrm>
            <a:off x="8474343" y="315595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182" name="Text Box 26"/>
          <p:cNvSpPr txBox="1">
            <a:spLocks noChangeArrowheads="1"/>
          </p:cNvSpPr>
          <p:nvPr/>
        </p:nvSpPr>
        <p:spPr bwMode="auto">
          <a:xfrm>
            <a:off x="8429893" y="481330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183" name="Text Box 26"/>
          <p:cNvSpPr txBox="1">
            <a:spLocks noChangeArrowheads="1"/>
          </p:cNvSpPr>
          <p:nvPr/>
        </p:nvSpPr>
        <p:spPr bwMode="auto">
          <a:xfrm>
            <a:off x="8448943" y="452755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184" name="Text Box 26"/>
          <p:cNvSpPr txBox="1">
            <a:spLocks noChangeArrowheads="1"/>
          </p:cNvSpPr>
          <p:nvPr/>
        </p:nvSpPr>
        <p:spPr bwMode="auto">
          <a:xfrm>
            <a:off x="8439418" y="4232276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85" name="Oval 153"/>
          <p:cNvSpPr>
            <a:spLocks noChangeArrowheads="1"/>
          </p:cNvSpPr>
          <p:nvPr/>
        </p:nvSpPr>
        <p:spPr bwMode="auto">
          <a:xfrm>
            <a:off x="8809305" y="3463926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186" name="Freeform 154"/>
          <p:cNvSpPr>
            <a:spLocks/>
          </p:cNvSpPr>
          <p:nvPr/>
        </p:nvSpPr>
        <p:spPr bwMode="auto">
          <a:xfrm>
            <a:off x="9769743" y="3132138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7" name="Group 156"/>
          <p:cNvGrpSpPr>
            <a:grpSpLocks/>
          </p:cNvGrpSpPr>
          <p:nvPr/>
        </p:nvGrpSpPr>
        <p:grpSpPr bwMode="auto">
          <a:xfrm>
            <a:off x="8802955" y="3795713"/>
            <a:ext cx="620713" cy="204788"/>
            <a:chOff x="1287" y="2524"/>
            <a:chExt cx="260" cy="100"/>
          </a:xfrm>
        </p:grpSpPr>
        <p:sp>
          <p:nvSpPr>
            <p:cNvPr id="188" name="Rectangle 157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89" name="Rectangle 158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90" name="Rectangle 159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91" name="Rectangle 160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92" name="Rectangle 173"/>
          <p:cNvSpPr>
            <a:spLocks noChangeArrowheads="1"/>
          </p:cNvSpPr>
          <p:nvPr/>
        </p:nvSpPr>
        <p:spPr bwMode="auto">
          <a:xfrm>
            <a:off x="7929830" y="2122488"/>
            <a:ext cx="265906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mySocket1 = new DatagramSocket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5775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1800">
              <a:latin typeface="Courier New" charset="0"/>
              <a:ea typeface="ＭＳ Ｐゴシック" charset="0"/>
            </a:endParaRPr>
          </a:p>
        </p:txBody>
      </p:sp>
      <p:sp>
        <p:nvSpPr>
          <p:cNvPr id="193" name="Rectangle 174"/>
          <p:cNvSpPr>
            <a:spLocks noChangeArrowheads="1"/>
          </p:cNvSpPr>
          <p:nvPr/>
        </p:nvSpPr>
        <p:spPr bwMode="auto">
          <a:xfrm>
            <a:off x="1964005" y="2073276"/>
            <a:ext cx="26130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mySocket2 = new DatagramSocket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9157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000">
              <a:latin typeface="Courier New" charset="0"/>
              <a:ea typeface="ＭＳ Ｐゴシック" charset="0"/>
            </a:endParaRPr>
          </a:p>
        </p:txBody>
      </p:sp>
      <p:sp>
        <p:nvSpPr>
          <p:cNvPr id="194" name="Line 177"/>
          <p:cNvSpPr>
            <a:spLocks noChangeShapeType="1"/>
          </p:cNvSpPr>
          <p:nvPr/>
        </p:nvSpPr>
        <p:spPr bwMode="auto">
          <a:xfrm>
            <a:off x="3180030" y="3876676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95" name="Line 178"/>
          <p:cNvSpPr>
            <a:spLocks noChangeShapeType="1"/>
          </p:cNvSpPr>
          <p:nvPr/>
        </p:nvSpPr>
        <p:spPr bwMode="auto">
          <a:xfrm>
            <a:off x="6110555" y="3635376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96" name="Line 180"/>
          <p:cNvSpPr>
            <a:spLocks noChangeShapeType="1"/>
          </p:cNvSpPr>
          <p:nvPr/>
        </p:nvSpPr>
        <p:spPr bwMode="auto">
          <a:xfrm>
            <a:off x="3180030" y="6035676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97" name="Line 181"/>
          <p:cNvSpPr>
            <a:spLocks noChangeShapeType="1"/>
          </p:cNvSpPr>
          <p:nvPr/>
        </p:nvSpPr>
        <p:spPr bwMode="auto">
          <a:xfrm>
            <a:off x="5986730" y="3648076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98" name="Line 182"/>
          <p:cNvSpPr>
            <a:spLocks noChangeShapeType="1"/>
          </p:cNvSpPr>
          <p:nvPr/>
        </p:nvSpPr>
        <p:spPr bwMode="auto">
          <a:xfrm>
            <a:off x="3287980" y="5876926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99" name="Line 183"/>
          <p:cNvSpPr>
            <a:spLocks noChangeShapeType="1"/>
          </p:cNvSpPr>
          <p:nvPr/>
        </p:nvSpPr>
        <p:spPr bwMode="auto">
          <a:xfrm>
            <a:off x="3281630" y="3863976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0" name="Line 184"/>
          <p:cNvSpPr>
            <a:spLocks noChangeShapeType="1"/>
          </p:cNvSpPr>
          <p:nvPr/>
        </p:nvSpPr>
        <p:spPr bwMode="auto">
          <a:xfrm>
            <a:off x="9190305" y="3914776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1" name="Line 185"/>
          <p:cNvSpPr>
            <a:spLocks noChangeShapeType="1"/>
          </p:cNvSpPr>
          <p:nvPr/>
        </p:nvSpPr>
        <p:spPr bwMode="auto">
          <a:xfrm>
            <a:off x="9072830" y="3883026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2" name="Line 186"/>
          <p:cNvSpPr>
            <a:spLocks noChangeShapeType="1"/>
          </p:cNvSpPr>
          <p:nvPr/>
        </p:nvSpPr>
        <p:spPr bwMode="auto">
          <a:xfrm>
            <a:off x="6253430" y="3654426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3" name="Line 187"/>
          <p:cNvSpPr>
            <a:spLocks noChangeShapeType="1"/>
          </p:cNvSpPr>
          <p:nvPr/>
        </p:nvSpPr>
        <p:spPr bwMode="auto">
          <a:xfrm>
            <a:off x="6386780" y="3667126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4" name="Line 188"/>
          <p:cNvSpPr>
            <a:spLocks noChangeShapeType="1"/>
          </p:cNvSpPr>
          <p:nvPr/>
        </p:nvSpPr>
        <p:spPr bwMode="auto">
          <a:xfrm>
            <a:off x="6275655" y="6054726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5" name="Line 189"/>
          <p:cNvSpPr>
            <a:spLocks noChangeShapeType="1"/>
          </p:cNvSpPr>
          <p:nvPr/>
        </p:nvSpPr>
        <p:spPr bwMode="auto">
          <a:xfrm>
            <a:off x="6361380" y="5886451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206" name="Group 196"/>
          <p:cNvGrpSpPr>
            <a:grpSpLocks/>
          </p:cNvGrpSpPr>
          <p:nvPr/>
        </p:nvGrpSpPr>
        <p:grpSpPr bwMode="auto">
          <a:xfrm>
            <a:off x="2897455" y="6135688"/>
            <a:ext cx="1644650" cy="652463"/>
            <a:chOff x="1318" y="3697"/>
            <a:chExt cx="1036" cy="411"/>
          </a:xfrm>
        </p:grpSpPr>
        <p:sp>
          <p:nvSpPr>
            <p:cNvPr id="207" name="Rectangle 19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08" name="Line 19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09" name="Text Box 195"/>
            <p:cNvSpPr txBox="1">
              <a:spLocks noChangeArrowheads="1"/>
            </p:cNvSpPr>
            <p:nvPr/>
          </p:nvSpPr>
          <p:spPr bwMode="auto">
            <a:xfrm>
              <a:off x="1318" y="3822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port: 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port: 6428</a:t>
              </a:r>
            </a:p>
          </p:txBody>
        </p:sp>
      </p:grpSp>
      <p:grpSp>
        <p:nvGrpSpPr>
          <p:cNvPr id="210" name="Group 201"/>
          <p:cNvGrpSpPr>
            <a:grpSpLocks/>
          </p:cNvGrpSpPr>
          <p:nvPr/>
        </p:nvGrpSpPr>
        <p:grpSpPr bwMode="auto">
          <a:xfrm>
            <a:off x="4196030" y="5259388"/>
            <a:ext cx="1692275" cy="652463"/>
            <a:chOff x="2741" y="3750"/>
            <a:chExt cx="1066" cy="411"/>
          </a:xfrm>
        </p:grpSpPr>
        <p:sp>
          <p:nvSpPr>
            <p:cNvPr id="211" name="Rectangle 1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12" name="Line 1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13" name="Text Box 200"/>
            <p:cNvSpPr txBox="1">
              <a:spLocks noChangeArrowheads="1"/>
            </p:cNvSpPr>
            <p:nvPr/>
          </p:nvSpPr>
          <p:spPr bwMode="auto">
            <a:xfrm>
              <a:off x="2813" y="3875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port: 6428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port: 9157</a:t>
              </a:r>
            </a:p>
          </p:txBody>
        </p:sp>
      </p:grpSp>
      <p:grpSp>
        <p:nvGrpSpPr>
          <p:cNvPr id="214" name="Group 202"/>
          <p:cNvGrpSpPr>
            <a:grpSpLocks/>
          </p:cNvGrpSpPr>
          <p:nvPr/>
        </p:nvGrpSpPr>
        <p:grpSpPr bwMode="auto">
          <a:xfrm>
            <a:off x="7220218" y="5259388"/>
            <a:ext cx="1341437" cy="652463"/>
            <a:chOff x="1509" y="3697"/>
            <a:chExt cx="845" cy="411"/>
          </a:xfrm>
        </p:grpSpPr>
        <p:sp>
          <p:nvSpPr>
            <p:cNvPr id="215" name="Rectangle 20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16" name="Line 20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17" name="Text Box 205"/>
            <p:cNvSpPr txBox="1">
              <a:spLocks noChangeArrowheads="1"/>
            </p:cNvSpPr>
            <p:nvPr/>
          </p:nvSpPr>
          <p:spPr bwMode="auto">
            <a:xfrm>
              <a:off x="1509" y="3822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port: ?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port: ?</a:t>
              </a:r>
            </a:p>
          </p:txBody>
        </p:sp>
      </p:grpSp>
      <p:grpSp>
        <p:nvGrpSpPr>
          <p:cNvPr id="218" name="Group 206"/>
          <p:cNvGrpSpPr>
            <a:grpSpLocks/>
          </p:cNvGrpSpPr>
          <p:nvPr/>
        </p:nvGrpSpPr>
        <p:grpSpPr bwMode="auto">
          <a:xfrm>
            <a:off x="6461393" y="6113463"/>
            <a:ext cx="1389062" cy="652463"/>
            <a:chOff x="2741" y="3750"/>
            <a:chExt cx="875" cy="411"/>
          </a:xfrm>
        </p:grpSpPr>
        <p:sp>
          <p:nvSpPr>
            <p:cNvPr id="219" name="Rectangle 20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0" name="Line 20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1" name="Text Box 209"/>
            <p:cNvSpPr txBox="1">
              <a:spLocks noChangeArrowheads="1"/>
            </p:cNvSpPr>
            <p:nvPr/>
          </p:nvSpPr>
          <p:spPr bwMode="auto">
            <a:xfrm>
              <a:off x="2813" y="3875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port: ?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port: ?</a:t>
              </a:r>
            </a:p>
          </p:txBody>
        </p:sp>
      </p:grpSp>
      <p:grpSp>
        <p:nvGrpSpPr>
          <p:cNvPr id="222" name="Group 214"/>
          <p:cNvGrpSpPr>
            <a:grpSpLocks/>
          </p:cNvGrpSpPr>
          <p:nvPr/>
        </p:nvGrpSpPr>
        <p:grpSpPr bwMode="auto">
          <a:xfrm>
            <a:off x="1767155" y="4751388"/>
            <a:ext cx="711200" cy="669925"/>
            <a:chOff x="-44" y="1473"/>
            <a:chExt cx="981" cy="1105"/>
          </a:xfrm>
        </p:grpSpPr>
        <p:pic>
          <p:nvPicPr>
            <p:cNvPr id="223" name="Picture 21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21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" name="Group 217"/>
          <p:cNvGrpSpPr>
            <a:grpSpLocks/>
          </p:cNvGrpSpPr>
          <p:nvPr/>
        </p:nvGrpSpPr>
        <p:grpSpPr bwMode="auto">
          <a:xfrm flipH="1">
            <a:off x="10036443" y="4875213"/>
            <a:ext cx="711200" cy="669925"/>
            <a:chOff x="-44" y="1473"/>
            <a:chExt cx="981" cy="1105"/>
          </a:xfrm>
        </p:grpSpPr>
        <p:pic>
          <p:nvPicPr>
            <p:cNvPr id="226" name="Picture 21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" name="Freeform 21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8" name="Group 220"/>
          <p:cNvGrpSpPr>
            <a:grpSpLocks/>
          </p:cNvGrpSpPr>
          <p:nvPr/>
        </p:nvGrpSpPr>
        <p:grpSpPr bwMode="auto">
          <a:xfrm>
            <a:off x="4859605" y="4273551"/>
            <a:ext cx="358775" cy="704850"/>
            <a:chOff x="4140" y="429"/>
            <a:chExt cx="1425" cy="2396"/>
          </a:xfrm>
        </p:grpSpPr>
        <p:sp>
          <p:nvSpPr>
            <p:cNvPr id="229" name="Freeform 2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22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31" name="Freeform 2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Rectangle 22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34" name="Group 2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9" name="AutoShape 22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60" name="AutoShape 22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235" name="Rectangle 22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36" name="Group 2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7" name="AutoShape 23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5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58" name="AutoShape 23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237" name="Rectangle 23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38" name="Rectangle 23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39" name="Group 2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5" name="AutoShape 23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56" name="AutoShape 23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240" name="Freeform 2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1" name="Group 2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3" name="AutoShape 24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54" name="AutoShape 24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242" name="Rectangle 24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Oval 24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AutoShape 24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48" name="AutoShape 24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49" name="Oval 24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50" name="Oval 25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1" name="Oval 25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52" name="Rectangle 25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051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build="p"/>
      <p:bldP spid="1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</a:t>
            </a:r>
            <a:r>
              <a:rPr lang="mr-IN" dirty="0" smtClean="0"/>
              <a:t>–</a:t>
            </a:r>
            <a:r>
              <a:rPr lang="en-US" dirty="0" smtClean="0"/>
              <a:t> Mux/</a:t>
            </a:r>
            <a:r>
              <a:rPr lang="en-US" dirty="0" err="1" smtClean="0"/>
              <a:t>demux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TCP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4330539" y="2273301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938176" y="24526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2433476" y="2430463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395376" y="2484438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charset="0"/>
            </a:endParaRPr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>
            <a:off x="2404901" y="324485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362039" y="3227388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2412839" y="356552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>
            <a:off x="2398551" y="38750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2398551" y="4160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2396964" y="2474913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2352514" y="4132263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2371564" y="3846513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2362039" y="3551238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2731926" y="276066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2700176" y="3084513"/>
            <a:ext cx="620713" cy="228600"/>
            <a:chOff x="1287" y="2524"/>
            <a:chExt cx="260" cy="100"/>
          </a:xfrm>
        </p:grpSpPr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4932201" y="2197101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4878226" y="2274888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5303676" y="300355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357651" y="2227263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297326" y="3908426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297326" y="3622676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8067514" y="2422526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7870664" y="2463801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7996076" y="321945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8031001" y="2466976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8038939" y="4124326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8005601" y="3838576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996076" y="354330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7951626" y="276066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37" name="Freeform 39"/>
          <p:cNvSpPr>
            <a:spLocks/>
          </p:cNvSpPr>
          <p:nvPr/>
        </p:nvSpPr>
        <p:spPr bwMode="auto">
          <a:xfrm>
            <a:off x="9504201" y="2443163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" name="Group 42"/>
          <p:cNvGrpSpPr>
            <a:grpSpLocks/>
          </p:cNvGrpSpPr>
          <p:nvPr/>
        </p:nvGrpSpPr>
        <p:grpSpPr bwMode="auto">
          <a:xfrm>
            <a:off x="3316126" y="5689601"/>
            <a:ext cx="2024063" cy="652462"/>
            <a:chOff x="1079" y="3697"/>
            <a:chExt cx="1275" cy="411"/>
          </a:xfrm>
        </p:grpSpPr>
        <p:sp>
          <p:nvSpPr>
            <p:cNvPr id="39" name="Rectangle 4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1" name="Text Box 45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IP, port: B,80</a:t>
              </a:r>
            </a:p>
          </p:txBody>
        </p:sp>
      </p:grpSp>
      <p:grpSp>
        <p:nvGrpSpPr>
          <p:cNvPr id="42" name="Group 46"/>
          <p:cNvGrpSpPr>
            <a:grpSpLocks/>
          </p:cNvGrpSpPr>
          <p:nvPr/>
        </p:nvGrpSpPr>
        <p:grpSpPr bwMode="auto">
          <a:xfrm>
            <a:off x="3166901" y="4999038"/>
            <a:ext cx="1887538" cy="652463"/>
            <a:chOff x="2741" y="3750"/>
            <a:chExt cx="1189" cy="411"/>
          </a:xfrm>
        </p:grpSpPr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" name="Text Box 49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A,9157</a:t>
              </a:r>
            </a:p>
          </p:txBody>
        </p:sp>
      </p:grpSp>
      <p:sp>
        <p:nvSpPr>
          <p:cNvPr id="46" name="Text Box 50"/>
          <p:cNvSpPr txBox="1">
            <a:spLocks noChangeArrowheads="1"/>
          </p:cNvSpPr>
          <p:nvPr/>
        </p:nvSpPr>
        <p:spPr bwMode="auto">
          <a:xfrm flipH="1">
            <a:off x="1588926" y="52244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A</a:t>
            </a:r>
          </a:p>
        </p:txBody>
      </p:sp>
      <p:sp>
        <p:nvSpPr>
          <p:cNvPr id="47" name="Text Box 51"/>
          <p:cNvSpPr txBox="1">
            <a:spLocks noChangeArrowheads="1"/>
          </p:cNvSpPr>
          <p:nvPr/>
        </p:nvSpPr>
        <p:spPr bwMode="auto">
          <a:xfrm flipH="1">
            <a:off x="9345451" y="5121276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C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 flipH="1">
            <a:off x="6546689" y="4221163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server: IP address B</a:t>
            </a:r>
          </a:p>
        </p:txBody>
      </p:sp>
      <p:sp>
        <p:nvSpPr>
          <p:cNvPr id="49" name="Line 53"/>
          <p:cNvSpPr>
            <a:spLocks noChangeShapeType="1"/>
          </p:cNvSpPr>
          <p:nvPr/>
        </p:nvSpPr>
        <p:spPr bwMode="auto">
          <a:xfrm>
            <a:off x="4854414" y="3951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>
            <a:off x="4870289" y="3649663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5257639" y="331470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4873464" y="3327401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>
            <a:off x="4876639" y="300513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54" name="Group 58"/>
          <p:cNvGrpSpPr>
            <a:grpSpLocks/>
          </p:cNvGrpSpPr>
          <p:nvPr/>
        </p:nvGrpSpPr>
        <p:grpSpPr bwMode="auto">
          <a:xfrm>
            <a:off x="5052851" y="2867026"/>
            <a:ext cx="473075" cy="228600"/>
            <a:chOff x="1287" y="2524"/>
            <a:chExt cx="260" cy="100"/>
          </a:xfrm>
        </p:grpSpPr>
        <p:sp>
          <p:nvSpPr>
            <p:cNvPr id="55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6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7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8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59" name="Group 65"/>
          <p:cNvGrpSpPr>
            <a:grpSpLocks/>
          </p:cNvGrpSpPr>
          <p:nvPr/>
        </p:nvGrpSpPr>
        <p:grpSpPr bwMode="auto">
          <a:xfrm>
            <a:off x="5757701" y="2871788"/>
            <a:ext cx="473075" cy="228600"/>
            <a:chOff x="1287" y="2524"/>
            <a:chExt cx="260" cy="100"/>
          </a:xfrm>
        </p:grpSpPr>
        <p:sp>
          <p:nvSpPr>
            <p:cNvPr id="60" name="Rectangle 66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1" name="Rectangle 67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2" name="Rectangle 68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3" name="Rectangle 6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64" name="Group 70"/>
          <p:cNvGrpSpPr>
            <a:grpSpLocks/>
          </p:cNvGrpSpPr>
          <p:nvPr/>
        </p:nvGrpSpPr>
        <p:grpSpPr bwMode="auto">
          <a:xfrm>
            <a:off x="6429214" y="2876551"/>
            <a:ext cx="473075" cy="228600"/>
            <a:chOff x="1287" y="2524"/>
            <a:chExt cx="260" cy="100"/>
          </a:xfrm>
        </p:grpSpPr>
        <p:sp>
          <p:nvSpPr>
            <p:cNvPr id="65" name="Rectangle 7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6" name="Rectangle 7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7" name="Rectangle 7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8" name="Rectangle 7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69" name="Line 75"/>
          <p:cNvSpPr>
            <a:spLocks noChangeShapeType="1"/>
          </p:cNvSpPr>
          <p:nvPr/>
        </p:nvSpPr>
        <p:spPr bwMode="auto">
          <a:xfrm>
            <a:off x="7862726" y="4167188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0" name="Line 76"/>
          <p:cNvSpPr>
            <a:spLocks noChangeShapeType="1"/>
          </p:cNvSpPr>
          <p:nvPr/>
        </p:nvSpPr>
        <p:spPr bwMode="auto">
          <a:xfrm>
            <a:off x="7853201" y="3871913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1" name="Line 77"/>
          <p:cNvSpPr>
            <a:spLocks noChangeShapeType="1"/>
          </p:cNvSpPr>
          <p:nvPr/>
        </p:nvSpPr>
        <p:spPr bwMode="auto">
          <a:xfrm>
            <a:off x="7853201" y="3576638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2" name="Line 78"/>
          <p:cNvSpPr>
            <a:spLocks noChangeShapeType="1"/>
          </p:cNvSpPr>
          <p:nvPr/>
        </p:nvSpPr>
        <p:spPr bwMode="auto">
          <a:xfrm>
            <a:off x="7853201" y="3271838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73" name="Group 79"/>
          <p:cNvGrpSpPr>
            <a:grpSpLocks/>
          </p:cNvGrpSpPr>
          <p:nvPr/>
        </p:nvGrpSpPr>
        <p:grpSpPr bwMode="auto">
          <a:xfrm>
            <a:off x="8005601" y="3098801"/>
            <a:ext cx="473075" cy="228600"/>
            <a:chOff x="1287" y="2524"/>
            <a:chExt cx="260" cy="100"/>
          </a:xfrm>
        </p:grpSpPr>
        <p:sp>
          <p:nvSpPr>
            <p:cNvPr id="74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75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76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77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78" name="Group 84"/>
          <p:cNvGrpSpPr>
            <a:grpSpLocks/>
          </p:cNvGrpSpPr>
          <p:nvPr/>
        </p:nvGrpSpPr>
        <p:grpSpPr bwMode="auto">
          <a:xfrm>
            <a:off x="8800939" y="3089276"/>
            <a:ext cx="473075" cy="228600"/>
            <a:chOff x="1287" y="2524"/>
            <a:chExt cx="260" cy="100"/>
          </a:xfrm>
        </p:grpSpPr>
        <p:sp>
          <p:nvSpPr>
            <p:cNvPr id="79" name="Rectangle 85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0" name="Rectangle 86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1" name="Rectangle 87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2" name="Rectangle 88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83" name="Oval 89"/>
          <p:cNvSpPr>
            <a:spLocks noChangeArrowheads="1"/>
          </p:cNvSpPr>
          <p:nvPr/>
        </p:nvSpPr>
        <p:spPr bwMode="auto">
          <a:xfrm>
            <a:off x="8742201" y="2755901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84" name="Freeform 90"/>
          <p:cNvSpPr>
            <a:spLocks/>
          </p:cNvSpPr>
          <p:nvPr/>
        </p:nvSpPr>
        <p:spPr bwMode="auto">
          <a:xfrm>
            <a:off x="2993864" y="2959101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5" name="Freeform 91"/>
          <p:cNvSpPr>
            <a:spLocks/>
          </p:cNvSpPr>
          <p:nvPr/>
        </p:nvSpPr>
        <p:spPr bwMode="auto">
          <a:xfrm>
            <a:off x="5979951" y="2990851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" name="Freeform 92"/>
          <p:cNvSpPr>
            <a:spLocks/>
          </p:cNvSpPr>
          <p:nvPr/>
        </p:nvSpPr>
        <p:spPr bwMode="auto">
          <a:xfrm>
            <a:off x="6638764" y="2979738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87" name="Group 93"/>
          <p:cNvGrpSpPr>
            <a:grpSpLocks/>
          </p:cNvGrpSpPr>
          <p:nvPr/>
        </p:nvGrpSpPr>
        <p:grpSpPr bwMode="auto">
          <a:xfrm>
            <a:off x="6737189" y="5203826"/>
            <a:ext cx="2071687" cy="652462"/>
            <a:chOff x="2741" y="3750"/>
            <a:chExt cx="1305" cy="411"/>
          </a:xfrm>
        </p:grpSpPr>
        <p:sp>
          <p:nvSpPr>
            <p:cNvPr id="88" name="Rectangle 94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9" name="Line 95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0" name="Text Box 96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B,80</a:t>
              </a:r>
            </a:p>
          </p:txBody>
        </p:sp>
      </p:grpSp>
      <p:grpSp>
        <p:nvGrpSpPr>
          <p:cNvPr id="91" name="Group 97"/>
          <p:cNvGrpSpPr>
            <a:grpSpLocks/>
          </p:cNvGrpSpPr>
          <p:nvPr/>
        </p:nvGrpSpPr>
        <p:grpSpPr bwMode="auto">
          <a:xfrm>
            <a:off x="6807039" y="5992813"/>
            <a:ext cx="2063750" cy="661988"/>
            <a:chOff x="2741" y="3750"/>
            <a:chExt cx="1300" cy="417"/>
          </a:xfrm>
        </p:grpSpPr>
        <p:sp>
          <p:nvSpPr>
            <p:cNvPr id="92" name="Rectangle 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3" name="Line 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4" name="Text Box 10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 smtClean="0"/>
                <a:t>source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 smtClean="0"/>
                <a:t>dest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B,80</a:t>
              </a:r>
            </a:p>
          </p:txBody>
        </p:sp>
      </p:grpSp>
      <p:sp>
        <p:nvSpPr>
          <p:cNvPr id="95" name="Oval 30"/>
          <p:cNvSpPr>
            <a:spLocks noChangeArrowheads="1"/>
          </p:cNvSpPr>
          <p:nvPr/>
        </p:nvSpPr>
        <p:spPr bwMode="auto">
          <a:xfrm>
            <a:off x="4997289" y="2622551"/>
            <a:ext cx="20335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96" name="Text Box 101"/>
          <p:cNvSpPr txBox="1">
            <a:spLocks noChangeArrowheads="1"/>
          </p:cNvSpPr>
          <p:nvPr/>
        </p:nvSpPr>
        <p:spPr bwMode="auto">
          <a:xfrm>
            <a:off x="6429393" y="1690688"/>
            <a:ext cx="195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</a:rPr>
              <a:t>threaded server</a:t>
            </a:r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6279989" y="2035176"/>
            <a:ext cx="579437" cy="7524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98" name="Group 104"/>
          <p:cNvGrpSpPr>
            <a:grpSpLocks/>
          </p:cNvGrpSpPr>
          <p:nvPr/>
        </p:nvGrpSpPr>
        <p:grpSpPr bwMode="auto">
          <a:xfrm flipH="1">
            <a:off x="9758201" y="4048126"/>
            <a:ext cx="711200" cy="669925"/>
            <a:chOff x="-44" y="1473"/>
            <a:chExt cx="981" cy="1105"/>
          </a:xfrm>
        </p:grpSpPr>
        <p:pic>
          <p:nvPicPr>
            <p:cNvPr id="99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1" name="Group 107"/>
          <p:cNvGrpSpPr>
            <a:grpSpLocks/>
          </p:cNvGrpSpPr>
          <p:nvPr/>
        </p:nvGrpSpPr>
        <p:grpSpPr bwMode="auto">
          <a:xfrm>
            <a:off x="1455576" y="4132263"/>
            <a:ext cx="711200" cy="669925"/>
            <a:chOff x="-44" y="1473"/>
            <a:chExt cx="981" cy="1105"/>
          </a:xfrm>
        </p:grpSpPr>
        <p:pic>
          <p:nvPicPr>
            <p:cNvPr id="102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4" name="Group 110"/>
          <p:cNvGrpSpPr>
            <a:grpSpLocks/>
          </p:cNvGrpSpPr>
          <p:nvPr/>
        </p:nvGrpSpPr>
        <p:grpSpPr bwMode="auto">
          <a:xfrm>
            <a:off x="4321014" y="3711576"/>
            <a:ext cx="358775" cy="704850"/>
            <a:chOff x="4140" y="429"/>
            <a:chExt cx="1425" cy="2396"/>
          </a:xfrm>
        </p:grpSpPr>
        <p:sp>
          <p:nvSpPr>
            <p:cNvPr id="105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11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7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11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110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5" name="AutoShape 1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36" name="AutoShape 11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111" name="Rectangle 11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112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3" name="AutoShape 12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5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34" name="AutoShape 12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113" name="Rectangle 12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14" name="Rectangle 12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115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1" name="AutoShape 12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32" name="AutoShape 12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116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9" name="AutoShape 13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30" name="AutoShape 13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118" name="Rectangle 13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19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Oval 13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22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AutoShape 13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24" name="AutoShape 13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25" name="Oval 13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26" name="Oval 14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7" name="Oval 14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28" name="Rectangle 14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</a:t>
            </a:r>
            <a:r>
              <a:rPr lang="mr-IN" dirty="0" smtClean="0"/>
              <a:t>–</a:t>
            </a:r>
            <a:r>
              <a:rPr lang="en-US" dirty="0" smtClean="0"/>
              <a:t> TCP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Reliable transfer </a:t>
            </a:r>
            <a:r>
              <a:rPr lang="mr-IN" dirty="0" smtClean="0"/>
              <a:t>–</a:t>
            </a:r>
            <a:r>
              <a:rPr lang="en-US" dirty="0" smtClean="0"/>
              <a:t> retransmission </a:t>
            </a:r>
          </a:p>
          <a:p>
            <a:pPr lvl="1"/>
            <a:r>
              <a:rPr lang="en-US" dirty="0" smtClean="0"/>
              <a:t>Stop-and-wait</a:t>
            </a:r>
          </a:p>
          <a:p>
            <a:pPr lvl="1"/>
            <a:r>
              <a:rPr lang="en-US" dirty="0" smtClean="0"/>
              <a:t>Sliding windows</a:t>
            </a:r>
          </a:p>
          <a:p>
            <a:pPr lvl="1"/>
            <a:r>
              <a:rPr lang="en-US" dirty="0" smtClean="0"/>
              <a:t>Go-Back-N</a:t>
            </a:r>
          </a:p>
          <a:p>
            <a:pPr lvl="1"/>
            <a:r>
              <a:rPr lang="en-US" dirty="0" smtClean="0"/>
              <a:t>Selective Repeat</a:t>
            </a:r>
          </a:p>
        </p:txBody>
      </p:sp>
    </p:spTree>
    <p:extLst>
      <p:ext uri="{BB962C8B-B14F-4D97-AF65-F5344CB8AC3E}">
        <p14:creationId xmlns:p14="http://schemas.microsoft.com/office/powerpoint/2010/main" val="21321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1957</Words>
  <Application>Microsoft Macintosh PowerPoint</Application>
  <PresentationFormat>Widescreen</PresentationFormat>
  <Paragraphs>567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Calibri</vt:lpstr>
      <vt:lpstr>Comic Sans MS</vt:lpstr>
      <vt:lpstr>Courier New</vt:lpstr>
      <vt:lpstr>Gill Sans MT</vt:lpstr>
      <vt:lpstr>Mangal</vt:lpstr>
      <vt:lpstr>ＭＳ Ｐゴシック</vt:lpstr>
      <vt:lpstr>Tahoma</vt:lpstr>
      <vt:lpstr>Times New Roman</vt:lpstr>
      <vt:lpstr>Wingdings</vt:lpstr>
      <vt:lpstr>Arial</vt:lpstr>
      <vt:lpstr>Office Theme</vt:lpstr>
      <vt:lpstr>CSE 461: Review</vt:lpstr>
      <vt:lpstr>Internet Reference Model - Layering</vt:lpstr>
      <vt:lpstr>Encapsulation/Decapsulation </vt:lpstr>
      <vt:lpstr>Application Layer - DNS</vt:lpstr>
      <vt:lpstr>Application Layer - HTTP</vt:lpstr>
      <vt:lpstr>Transport</vt:lpstr>
      <vt:lpstr>Transport – Mux/demux – UDP </vt:lpstr>
      <vt:lpstr>Transport – Mux/demux –TCP </vt:lpstr>
      <vt:lpstr>Transport – TCP </vt:lpstr>
      <vt:lpstr>Transport – TCP </vt:lpstr>
      <vt:lpstr>Transport – TCP Congestion Control </vt:lpstr>
      <vt:lpstr>Transport – TCP Congestion Control – SS </vt:lpstr>
      <vt:lpstr>Transport – TCP Congestion Control</vt:lpstr>
      <vt:lpstr>Network</vt:lpstr>
      <vt:lpstr>Network</vt:lpstr>
      <vt:lpstr>Network – Datagrams vs Virtual Circuits </vt:lpstr>
      <vt:lpstr>Network – IP Prefix/Forwarding</vt:lpstr>
      <vt:lpstr>Network – Routing</vt:lpstr>
      <vt:lpstr>Network – Subnet/Aggregation</vt:lpstr>
      <vt:lpstr>Link</vt:lpstr>
      <vt:lpstr>Link – Error detection and correction  </vt:lpstr>
      <vt:lpstr>Link – ARQ</vt:lpstr>
      <vt:lpstr>Link – Multiple Access</vt:lpstr>
      <vt:lpstr>Link – Multiple Access</vt:lpstr>
      <vt:lpstr>Link – Ethernet – CSMA/CD </vt:lpstr>
      <vt:lpstr>Link – CSMA/CD</vt:lpstr>
      <vt:lpstr>Wireless</vt:lpstr>
      <vt:lpstr>Link – CSMA/CA</vt:lpstr>
      <vt:lpstr>Real-world scenario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461: Review</dc:title>
  <dc:creator>Chunjong Park</dc:creator>
  <cp:lastModifiedBy>Chunjong Park</cp:lastModifiedBy>
  <cp:revision>30</cp:revision>
  <dcterms:created xsi:type="dcterms:W3CDTF">2017-12-07T09:21:43Z</dcterms:created>
  <dcterms:modified xsi:type="dcterms:W3CDTF">2017-12-07T23:16:30Z</dcterms:modified>
</cp:coreProperties>
</file>