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2834" autoAdjust="0"/>
  </p:normalViewPr>
  <p:slideViewPr>
    <p:cSldViewPr snapToGrid="0" snapToObjects="1">
      <p:cViewPr>
        <p:scale>
          <a:sx n="74" d="100"/>
          <a:sy n="74" d="100"/>
        </p:scale>
        <p:origin x="-152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404D1-4DD6-8D48-B46A-EDBB39152EDE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6872E-459E-C548-8AA2-10F717D63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37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Icons from Cisco icon</a:t>
            </a:r>
            <a:r>
              <a:rPr lang="en-US" baseline="0" dirty="0" smtClean="0"/>
              <a:t> library, http://www.cisco.com/web/about/ac50/ac47/2.html.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125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Icons from cisco icon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93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6872E-459E-C548-8AA2-10F717D6373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74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Icons from cisco icon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39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Icons from cisco icon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1060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Ping –c 3 </a:t>
            </a:r>
            <a:r>
              <a:rPr lang="en-US" dirty="0" err="1" smtClean="0"/>
              <a:t>google.com</a:t>
            </a:r>
            <a:endParaRPr lang="en-US" dirty="0" smtClean="0"/>
          </a:p>
          <a:p>
            <a:r>
              <a:rPr lang="en-US" dirty="0" err="1" smtClean="0"/>
              <a:t>Traceroute</a:t>
            </a:r>
            <a:r>
              <a:rPr lang="en-US" dirty="0" smtClean="0"/>
              <a:t> </a:t>
            </a:r>
            <a:r>
              <a:rPr lang="en-US" dirty="0" err="1" smtClean="0"/>
              <a:t>google.com</a:t>
            </a:r>
            <a:endParaRPr lang="en-US" dirty="0" smtClean="0"/>
          </a:p>
          <a:p>
            <a:r>
              <a:rPr lang="en-US" dirty="0" smtClean="0"/>
              <a:t>Arp -a</a:t>
            </a:r>
          </a:p>
          <a:p>
            <a:r>
              <a:rPr lang="en-US" dirty="0" err="1" smtClean="0"/>
              <a:t>netstat</a:t>
            </a:r>
            <a:r>
              <a:rPr lang="en-US" dirty="0" smtClean="0"/>
              <a:t> -nr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6872E-459E-C548-8AA2-10F717D6373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221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Mac – </a:t>
            </a:r>
          </a:p>
          <a:p>
            <a:r>
              <a:rPr lang="en-US" dirty="0" smtClean="0"/>
              <a:t>Ping –c 3 </a:t>
            </a:r>
            <a:r>
              <a:rPr lang="en-US" dirty="0" err="1" smtClean="0"/>
              <a:t>google.com</a:t>
            </a:r>
            <a:endParaRPr lang="en-US" dirty="0" smtClean="0"/>
          </a:p>
          <a:p>
            <a:r>
              <a:rPr lang="en-US" dirty="0" err="1" smtClean="0"/>
              <a:t>Traceroute</a:t>
            </a:r>
            <a:r>
              <a:rPr lang="en-US" dirty="0" smtClean="0"/>
              <a:t> </a:t>
            </a:r>
            <a:r>
              <a:rPr lang="en-US" dirty="0" err="1" smtClean="0"/>
              <a:t>google.com</a:t>
            </a:r>
            <a:endParaRPr lang="en-US" dirty="0" smtClean="0"/>
          </a:p>
          <a:p>
            <a:r>
              <a:rPr lang="en-US" dirty="0" smtClean="0"/>
              <a:t>Arp -a</a:t>
            </a:r>
          </a:p>
          <a:p>
            <a:r>
              <a:rPr lang="en-US" dirty="0" err="1" smtClean="0"/>
              <a:t>netstat</a:t>
            </a:r>
            <a:r>
              <a:rPr lang="en-US" dirty="0" smtClean="0"/>
              <a:t> -nr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6872E-459E-C548-8AA2-10F717D6373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71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BEB9-3410-3F45-8359-B9672340133E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9A04-5DEC-3348-89A8-EF560891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7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BEB9-3410-3F45-8359-B9672340133E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9A04-5DEC-3348-89A8-EF560891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88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BEB9-3410-3F45-8359-B9672340133E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9A04-5DEC-3348-89A8-EF560891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670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BEB9-3410-3F45-8359-B9672340133E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9A04-5DEC-3348-89A8-EF560891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BEB9-3410-3F45-8359-B9672340133E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9A04-5DEC-3348-89A8-EF560891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78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BEB9-3410-3F45-8359-B9672340133E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9A04-5DEC-3348-89A8-EF560891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228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BEB9-3410-3F45-8359-B9672340133E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9A04-5DEC-3348-89A8-EF560891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35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BEB9-3410-3F45-8359-B9672340133E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9A04-5DEC-3348-89A8-EF560891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37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BEB9-3410-3F45-8359-B9672340133E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9A04-5DEC-3348-89A8-EF560891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377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BEB9-3410-3F45-8359-B9672340133E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9A04-5DEC-3348-89A8-EF560891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66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BEB9-3410-3F45-8359-B9672340133E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9A04-5DEC-3348-89A8-EF560891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542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5BEB9-3410-3F45-8359-B9672340133E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39A04-5DEC-3348-89A8-EF560891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40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5.wmf"/><Relationship Id="rId5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5.w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5.wmf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CSE461 LAB</a:t>
            </a:r>
            <a:br>
              <a:rPr lang="en-US" dirty="0" smtClean="0"/>
            </a:br>
            <a:r>
              <a:rPr lang="en-US" dirty="0" smtClean="0"/>
              <a:t>Helper Protocols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10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Traceroute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87244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733" dirty="0" err="1"/>
              <a:t>Traceroute</a:t>
            </a:r>
            <a:r>
              <a:rPr lang="en-US" sz="3733" dirty="0"/>
              <a:t> repurposes TTL and ICMP functionality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Sends probe packets increasing TTL starting from 1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ICMP errors identify routers on the path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10</a:t>
            </a:fld>
            <a:endParaRPr lang="en-US"/>
          </a:p>
        </p:txBody>
      </p:sp>
      <p:grpSp>
        <p:nvGrpSpPr>
          <p:cNvPr id="81" name="Group 80"/>
          <p:cNvGrpSpPr/>
          <p:nvPr/>
        </p:nvGrpSpPr>
        <p:grpSpPr>
          <a:xfrm>
            <a:off x="190078" y="4005033"/>
            <a:ext cx="9000523" cy="2686760"/>
            <a:chOff x="-134252" y="1690624"/>
            <a:chExt cx="9824211" cy="2401669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1334715" y="3225283"/>
              <a:ext cx="1292969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4" name="Picture 23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517" y="2843942"/>
              <a:ext cx="914400" cy="741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5089" y="3075084"/>
              <a:ext cx="646813" cy="271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8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7794" y="3075084"/>
              <a:ext cx="646813" cy="271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4" name="Straight Connector 13"/>
            <p:cNvCxnSpPr>
              <a:stCxn id="9" idx="3"/>
              <a:endCxn id="7" idx="1"/>
            </p:cNvCxnSpPr>
            <p:nvPr/>
          </p:nvCxnSpPr>
          <p:spPr>
            <a:xfrm>
              <a:off x="2304607" y="3210885"/>
              <a:ext cx="31048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7" idx="3"/>
              <a:endCxn id="25" idx="3"/>
            </p:cNvCxnSpPr>
            <p:nvPr/>
          </p:nvCxnSpPr>
          <p:spPr>
            <a:xfrm>
              <a:off x="3261902" y="3210885"/>
              <a:ext cx="1013977" cy="1439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5" name="Picture 24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9066" y="3089483"/>
              <a:ext cx="646813" cy="271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3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66540" y="2803157"/>
              <a:ext cx="726703" cy="775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7" name="Straight Connector 36"/>
            <p:cNvCxnSpPr/>
            <p:nvPr/>
          </p:nvCxnSpPr>
          <p:spPr>
            <a:xfrm flipV="1">
              <a:off x="6594648" y="3207164"/>
              <a:ext cx="1292969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8" name="Picture 37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2147" y="3069933"/>
              <a:ext cx="646813" cy="271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" name="Picture 38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1929" y="3069932"/>
              <a:ext cx="646813" cy="271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0" name="Straight Connector 39"/>
            <p:cNvCxnSpPr>
              <a:stCxn id="38" idx="3"/>
              <a:endCxn id="39" idx="1"/>
            </p:cNvCxnSpPr>
            <p:nvPr/>
          </p:nvCxnSpPr>
          <p:spPr>
            <a:xfrm flipV="1">
              <a:off x="5578960" y="3205733"/>
              <a:ext cx="1292969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1" name="Picture 40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6124" y="3084332"/>
              <a:ext cx="646813" cy="271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" name="TextBox 43"/>
            <p:cNvSpPr txBox="1"/>
            <p:nvPr/>
          </p:nvSpPr>
          <p:spPr>
            <a:xfrm>
              <a:off x="4366746" y="2970985"/>
              <a:ext cx="607879" cy="4126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. . . 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-134252" y="2860131"/>
              <a:ext cx="900026" cy="7428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Local</a:t>
              </a:r>
            </a:p>
            <a:p>
              <a:pPr algn="ctr"/>
              <a:r>
                <a:rPr lang="en-US" sz="2400" dirty="0"/>
                <a:t>Host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413639" y="2853359"/>
              <a:ext cx="1276320" cy="7428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Remote</a:t>
              </a:r>
            </a:p>
            <a:p>
              <a:pPr algn="ctr"/>
              <a:r>
                <a:rPr lang="en-US" sz="2400" dirty="0"/>
                <a:t>Host</a:t>
              </a:r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>
              <a:off x="1340717" y="3443224"/>
              <a:ext cx="685800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2" name="Group 51"/>
            <p:cNvGrpSpPr/>
            <p:nvPr/>
          </p:nvGrpSpPr>
          <p:grpSpPr>
            <a:xfrm>
              <a:off x="1224855" y="2803156"/>
              <a:ext cx="877862" cy="537161"/>
              <a:chOff x="4800600" y="948173"/>
              <a:chExt cx="1066800" cy="1013977"/>
            </a:xfrm>
          </p:grpSpPr>
          <p:sp>
            <p:nvSpPr>
              <p:cNvPr id="53" name="Arc 52"/>
              <p:cNvSpPr/>
              <p:nvPr/>
            </p:nvSpPr>
            <p:spPr>
              <a:xfrm>
                <a:off x="4800600" y="948173"/>
                <a:ext cx="1013977" cy="1013977"/>
              </a:xfrm>
              <a:prstGeom prst="arc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54" name="Arc 53"/>
              <p:cNvSpPr/>
              <p:nvPr/>
            </p:nvSpPr>
            <p:spPr>
              <a:xfrm flipH="1">
                <a:off x="4853423" y="948173"/>
                <a:ext cx="1013977" cy="1013977"/>
              </a:xfrm>
              <a:prstGeom prst="arc">
                <a:avLst/>
              </a:prstGeom>
              <a:ln w="952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cxnSp>
          <p:nvCxnSpPr>
            <p:cNvPr id="55" name="Straight Arrow Connector 54"/>
            <p:cNvCxnSpPr/>
            <p:nvPr/>
          </p:nvCxnSpPr>
          <p:spPr>
            <a:xfrm>
              <a:off x="1493117" y="3595624"/>
              <a:ext cx="1600200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7" name="Group 56"/>
            <p:cNvGrpSpPr/>
            <p:nvPr/>
          </p:nvGrpSpPr>
          <p:grpSpPr>
            <a:xfrm>
              <a:off x="426317" y="1690624"/>
              <a:ext cx="8166926" cy="2325469"/>
              <a:chOff x="4800600" y="948173"/>
              <a:chExt cx="1066800" cy="1013977"/>
            </a:xfrm>
          </p:grpSpPr>
          <p:sp>
            <p:nvSpPr>
              <p:cNvPr id="58" name="Arc 57"/>
              <p:cNvSpPr/>
              <p:nvPr/>
            </p:nvSpPr>
            <p:spPr>
              <a:xfrm>
                <a:off x="4800600" y="948173"/>
                <a:ext cx="1013977" cy="1013977"/>
              </a:xfrm>
              <a:prstGeom prst="arc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59" name="Arc 58"/>
              <p:cNvSpPr/>
              <p:nvPr/>
            </p:nvSpPr>
            <p:spPr>
              <a:xfrm flipH="1">
                <a:off x="4853423" y="948173"/>
                <a:ext cx="1013977" cy="1013977"/>
              </a:xfrm>
              <a:prstGeom prst="arc">
                <a:avLst/>
              </a:prstGeom>
              <a:ln w="952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1112117" y="2528823"/>
              <a:ext cx="2011668" cy="1056482"/>
              <a:chOff x="4800600" y="948173"/>
              <a:chExt cx="1066800" cy="1013977"/>
            </a:xfrm>
          </p:grpSpPr>
          <p:sp>
            <p:nvSpPr>
              <p:cNvPr id="61" name="Arc 60"/>
              <p:cNvSpPr/>
              <p:nvPr/>
            </p:nvSpPr>
            <p:spPr>
              <a:xfrm>
                <a:off x="4800600" y="948173"/>
                <a:ext cx="1013977" cy="1013977"/>
              </a:xfrm>
              <a:prstGeom prst="arc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62" name="Arc 61"/>
              <p:cNvSpPr/>
              <p:nvPr/>
            </p:nvSpPr>
            <p:spPr>
              <a:xfrm flipH="1">
                <a:off x="4853423" y="948173"/>
                <a:ext cx="1013977" cy="1013977"/>
              </a:xfrm>
              <a:prstGeom prst="arc">
                <a:avLst/>
              </a:prstGeom>
              <a:ln w="952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959717" y="2300224"/>
              <a:ext cx="3199877" cy="1447799"/>
              <a:chOff x="4800600" y="948173"/>
              <a:chExt cx="1066800" cy="1013977"/>
            </a:xfrm>
          </p:grpSpPr>
          <p:sp>
            <p:nvSpPr>
              <p:cNvPr id="64" name="Arc 63"/>
              <p:cNvSpPr/>
              <p:nvPr/>
            </p:nvSpPr>
            <p:spPr>
              <a:xfrm>
                <a:off x="4800600" y="948173"/>
                <a:ext cx="1013977" cy="1013977"/>
              </a:xfrm>
              <a:prstGeom prst="arc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65" name="Arc 64"/>
              <p:cNvSpPr/>
              <p:nvPr/>
            </p:nvSpPr>
            <p:spPr>
              <a:xfrm flipH="1">
                <a:off x="4853423" y="948173"/>
                <a:ext cx="1013977" cy="1013977"/>
              </a:xfrm>
              <a:prstGeom prst="arc">
                <a:avLst/>
              </a:prstGeom>
              <a:ln w="952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cxnSp>
          <p:nvCxnSpPr>
            <p:cNvPr id="66" name="Straight Arrow Connector 65"/>
            <p:cNvCxnSpPr/>
            <p:nvPr/>
          </p:nvCxnSpPr>
          <p:spPr>
            <a:xfrm>
              <a:off x="1645517" y="3748024"/>
              <a:ext cx="2514077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1809189" y="3258558"/>
              <a:ext cx="977941" cy="4126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1 hop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888870" y="3378692"/>
              <a:ext cx="1109333" cy="4126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2 hops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985186" y="3531092"/>
              <a:ext cx="1109333" cy="4126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3 hops</a:t>
              </a:r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>
              <a:off x="1797917" y="3900424"/>
              <a:ext cx="5569982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6344023" y="3513084"/>
              <a:ext cx="1429037" cy="4126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N-1 hops</a:t>
              </a:r>
            </a:p>
          </p:txBody>
        </p:sp>
        <p:grpSp>
          <p:nvGrpSpPr>
            <p:cNvPr id="75" name="Group 74"/>
            <p:cNvGrpSpPr/>
            <p:nvPr/>
          </p:nvGrpSpPr>
          <p:grpSpPr>
            <a:xfrm>
              <a:off x="654917" y="1892812"/>
              <a:ext cx="6736163" cy="2199481"/>
              <a:chOff x="4800600" y="948173"/>
              <a:chExt cx="1066800" cy="1089465"/>
            </a:xfrm>
          </p:grpSpPr>
          <p:sp>
            <p:nvSpPr>
              <p:cNvPr id="76" name="Arc 75"/>
              <p:cNvSpPr/>
              <p:nvPr/>
            </p:nvSpPr>
            <p:spPr>
              <a:xfrm>
                <a:off x="4800600" y="948173"/>
                <a:ext cx="1043053" cy="1089465"/>
              </a:xfrm>
              <a:prstGeom prst="arc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77" name="Arc 76"/>
              <p:cNvSpPr/>
              <p:nvPr/>
            </p:nvSpPr>
            <p:spPr>
              <a:xfrm flipH="1">
                <a:off x="4853423" y="948173"/>
                <a:ext cx="1013977" cy="1013977"/>
              </a:xfrm>
              <a:prstGeom prst="arc">
                <a:avLst/>
              </a:prstGeom>
              <a:ln w="952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cxnSp>
          <p:nvCxnSpPr>
            <p:cNvPr id="78" name="Straight Arrow Connector 77"/>
            <p:cNvCxnSpPr/>
            <p:nvPr/>
          </p:nvCxnSpPr>
          <p:spPr>
            <a:xfrm>
              <a:off x="1950317" y="4052824"/>
              <a:ext cx="6324600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7584407" y="3672411"/>
              <a:ext cx="1155919" cy="4126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N hops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6295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Traceroute</a:t>
            </a:r>
            <a:r>
              <a:rPr lang="en-US" dirty="0" smtClean="0"/>
              <a:t> (3)</a:t>
            </a:r>
            <a:endParaRPr lang="en-US" dirty="0"/>
          </a:p>
        </p:txBody>
      </p:sp>
      <p:pic>
        <p:nvPicPr>
          <p:cNvPr id="5" name="Picture 4" descr="ICMP message typ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40" y="1385598"/>
            <a:ext cx="5423541" cy="547240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27576" y="5663159"/>
            <a:ext cx="5629505" cy="446188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76086" y="3224235"/>
            <a:ext cx="5629505" cy="446188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52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7222"/>
            <a:ext cx="8229600" cy="1143000"/>
          </a:xfrm>
        </p:spPr>
        <p:txBody>
          <a:bodyPr/>
          <a:lstStyle/>
          <a:p>
            <a:r>
              <a:rPr lang="en-US" dirty="0" smtClean="0"/>
              <a:t>ARP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457200" y="1403069"/>
            <a:ext cx="8229600" cy="4525963"/>
          </a:xfrm>
        </p:spPr>
        <p:txBody>
          <a:bodyPr>
            <a:normAutofit/>
          </a:bodyPr>
          <a:lstStyle/>
          <a:p>
            <a:r>
              <a:rPr lang="en-US" sz="3733" dirty="0"/>
              <a:t>Problem: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A node needs Link layer addresses to send a frame over the local link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How does it get the destination link address from a destination IP address?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12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329782" y="4612642"/>
            <a:ext cx="4265608" cy="1654015"/>
            <a:chOff x="2349084" y="3388639"/>
            <a:chExt cx="3318291" cy="1240511"/>
          </a:xfrm>
        </p:grpSpPr>
        <p:grpSp>
          <p:nvGrpSpPr>
            <p:cNvPr id="9" name="Group 8"/>
            <p:cNvGrpSpPr/>
            <p:nvPr/>
          </p:nvGrpSpPr>
          <p:grpSpPr>
            <a:xfrm>
              <a:off x="2349084" y="3388639"/>
              <a:ext cx="1910426" cy="1240511"/>
              <a:chOff x="2139534" y="3245236"/>
              <a:chExt cx="1910426" cy="1240511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3292060" y="4165010"/>
                <a:ext cx="7579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7" name="Picture 6"/>
              <p:cNvPicPr>
                <a:picLocks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77660" y="3744384"/>
                <a:ext cx="914400" cy="741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" name="Rounded Rectangular Callout 7"/>
              <p:cNvSpPr/>
              <p:nvPr/>
            </p:nvSpPr>
            <p:spPr>
              <a:xfrm>
                <a:off x="2139534" y="3245236"/>
                <a:ext cx="977669" cy="403898"/>
              </a:xfrm>
              <a:prstGeom prst="wedgeRoundRectCallout">
                <a:avLst>
                  <a:gd name="adj1" fmla="val 21761"/>
                  <a:gd name="adj2" fmla="val 119456"/>
                  <a:gd name="adj3" fmla="val 16667"/>
                </a:avLst>
              </a:prstGeom>
              <a:solidFill>
                <a:srgbClr val="FFB8F2">
                  <a:alpha val="50196"/>
                </a:srgb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bIns="0" rtlCol="0" anchor="t"/>
              <a:lstStyle/>
              <a:p>
                <a:pPr algn="ctr"/>
                <a:r>
                  <a:rPr lang="en-US" sz="2667" dirty="0">
                    <a:solidFill>
                      <a:schemeClr val="tx1"/>
                    </a:solidFill>
                  </a:rPr>
                  <a:t>Uh oh …</a:t>
                </a:r>
              </a:p>
            </p:txBody>
          </p:sp>
        </p:grpSp>
        <p:pic>
          <p:nvPicPr>
            <p:cNvPr id="10" name="Picture 9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9510" y="4034654"/>
              <a:ext cx="871076" cy="504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ounded Rectangular Callout 10"/>
            <p:cNvSpPr/>
            <p:nvPr/>
          </p:nvSpPr>
          <p:spPr>
            <a:xfrm>
              <a:off x="3878510" y="3403909"/>
              <a:ext cx="1788865" cy="379103"/>
            </a:xfrm>
            <a:prstGeom prst="wedgeRoundRectCallout">
              <a:avLst>
                <a:gd name="adj1" fmla="val -7743"/>
                <a:gd name="adj2" fmla="val 123039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2667" dirty="0">
                  <a:solidFill>
                    <a:schemeClr val="tx1"/>
                  </a:solidFill>
                </a:rPr>
                <a:t>My IP is 1.2.3.4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7171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722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ARP (Address Resolution Protocol)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733" dirty="0"/>
              <a:t>Node uses to map a local IP address to its Link layer addresses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13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828537" y="2987220"/>
            <a:ext cx="6858263" cy="2432940"/>
            <a:chOff x="1314448" y="2371914"/>
            <a:chExt cx="5848352" cy="2349081"/>
          </a:xfrm>
        </p:grpSpPr>
        <p:sp>
          <p:nvSpPr>
            <p:cNvPr id="6" name="Rectangle 5"/>
            <p:cNvSpPr/>
            <p:nvPr/>
          </p:nvSpPr>
          <p:spPr>
            <a:xfrm>
              <a:off x="1314450" y="3200400"/>
              <a:ext cx="1123950" cy="5905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US" sz="2400" dirty="0">
                  <a:solidFill>
                    <a:schemeClr val="tx1"/>
                  </a:solidFill>
                </a:rPr>
                <a:t>Source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dirty="0">
                  <a:solidFill>
                    <a:schemeClr val="tx1"/>
                  </a:solidFill>
                </a:rPr>
                <a:t>Ethernet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2438400" y="3200400"/>
              <a:ext cx="1123950" cy="59054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US" sz="2400" dirty="0" err="1">
                  <a:solidFill>
                    <a:schemeClr val="tx1"/>
                  </a:solidFill>
                </a:rPr>
                <a:t>Dest</a:t>
              </a:r>
              <a:r>
                <a:rPr lang="en-US" sz="2400" dirty="0">
                  <a:solidFill>
                    <a:schemeClr val="tx1"/>
                  </a:solidFill>
                </a:rPr>
                <a:t>.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dirty="0">
                  <a:solidFill>
                    <a:schemeClr val="tx1"/>
                  </a:solidFill>
                </a:rPr>
                <a:t>Ethernet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562350" y="3200400"/>
              <a:ext cx="1123950" cy="5905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US" sz="2400" dirty="0">
                  <a:solidFill>
                    <a:schemeClr val="tx1"/>
                  </a:solidFill>
                </a:rPr>
                <a:t>Source IP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4686300" y="3200400"/>
              <a:ext cx="1123950" cy="5905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US" sz="2400" dirty="0" err="1">
                  <a:solidFill>
                    <a:schemeClr val="tx1"/>
                  </a:solidFill>
                </a:rPr>
                <a:t>Dest</a:t>
              </a:r>
              <a:r>
                <a:rPr lang="en-US" sz="2400" dirty="0">
                  <a:solidFill>
                    <a:schemeClr val="tx1"/>
                  </a:solidFill>
                </a:rPr>
                <a:t>.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dirty="0">
                  <a:solidFill>
                    <a:schemeClr val="tx1"/>
                  </a:solidFill>
                </a:rPr>
                <a:t>IP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810250" y="3200400"/>
              <a:ext cx="1352550" cy="5905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US" sz="2400" dirty="0">
                  <a:solidFill>
                    <a:schemeClr val="tx1"/>
                  </a:solidFill>
                </a:rPr>
                <a:t>Payload …</a:t>
              </a:r>
            </a:p>
          </p:txBody>
        </p:sp>
        <p:sp>
          <p:nvSpPr>
            <p:cNvPr id="11" name="Right Brace 10"/>
            <p:cNvSpPr/>
            <p:nvPr/>
          </p:nvSpPr>
          <p:spPr>
            <a:xfrm rot="16200000">
              <a:off x="2295936" y="1856962"/>
              <a:ext cx="284926" cy="2247902"/>
            </a:xfrm>
            <a:prstGeom prst="righ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577191" y="2371914"/>
              <a:ext cx="1702884" cy="485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67" dirty="0"/>
                <a:t>Link layer</a:t>
              </a:r>
            </a:p>
          </p:txBody>
        </p:sp>
        <p:cxnSp>
          <p:nvCxnSpPr>
            <p:cNvPr id="15" name="Straight Arrow Connector 14"/>
            <p:cNvCxnSpPr>
              <a:endCxn id="8" idx="2"/>
            </p:cNvCxnSpPr>
            <p:nvPr/>
          </p:nvCxnSpPr>
          <p:spPr>
            <a:xfrm flipV="1">
              <a:off x="4124325" y="3790949"/>
              <a:ext cx="0" cy="26587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577476" y="3984594"/>
              <a:ext cx="1093699" cy="7363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667" dirty="0"/>
                <a:t>From</a:t>
              </a:r>
            </a:p>
            <a:p>
              <a:pPr algn="ctr">
                <a:lnSpc>
                  <a:spcPct val="80000"/>
                </a:lnSpc>
              </a:pPr>
              <a:r>
                <a:rPr lang="en-US" sz="2667" dirty="0"/>
                <a:t>DHCP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V="1">
              <a:off x="1876425" y="3790949"/>
              <a:ext cx="0" cy="26587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359317" y="3984597"/>
              <a:ext cx="1034216" cy="7363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667" dirty="0"/>
                <a:t>From</a:t>
              </a:r>
            </a:p>
            <a:p>
              <a:pPr algn="ctr">
                <a:lnSpc>
                  <a:spcPct val="80000"/>
                </a:lnSpc>
              </a:pPr>
              <a:r>
                <a:rPr lang="en-US" sz="2667" dirty="0"/>
                <a:t>NIC</a:t>
              </a:r>
            </a:p>
          </p:txBody>
        </p:sp>
      </p:grpSp>
      <p:cxnSp>
        <p:nvCxnSpPr>
          <p:cNvPr id="22" name="Straight Arrow Connector 21"/>
          <p:cNvCxnSpPr/>
          <p:nvPr/>
        </p:nvCxnSpPr>
        <p:spPr>
          <a:xfrm flipH="1" flipV="1">
            <a:off x="3309864" y="4517771"/>
            <a:ext cx="123705" cy="993093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778361" y="5510863"/>
            <a:ext cx="1367565" cy="41042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2667" dirty="0"/>
              <a:t>From ARP</a:t>
            </a:r>
          </a:p>
        </p:txBody>
      </p:sp>
    </p:spTree>
    <p:extLst>
      <p:ext uri="{BB962C8B-B14F-4D97-AF65-F5344CB8AC3E}">
        <p14:creationId xmlns:p14="http://schemas.microsoft.com/office/powerpoint/2010/main" val="3201132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1544"/>
            <a:ext cx="8229600" cy="1143000"/>
          </a:xfrm>
        </p:spPr>
        <p:txBody>
          <a:bodyPr/>
          <a:lstStyle/>
          <a:p>
            <a:r>
              <a:rPr lang="en-US" dirty="0" smtClean="0"/>
              <a:t>ARP Protocol Stack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733" dirty="0"/>
              <a:t>ARP sits right on top of link layer</a:t>
            </a:r>
          </a:p>
          <a:p>
            <a:pPr lvl="1"/>
            <a:r>
              <a:rPr lang="en-US" sz="3200" dirty="0"/>
              <a:t>No servers, just asks node with target IP to identify itself</a:t>
            </a:r>
          </a:p>
          <a:p>
            <a:pPr lvl="1"/>
            <a:r>
              <a:rPr lang="en-US" sz="3200" dirty="0"/>
              <a:t> Uses broadcast to reach all nodes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2289372" y="4517695"/>
            <a:ext cx="1375340" cy="912809"/>
            <a:chOff x="1981200" y="2822575"/>
            <a:chExt cx="1466850" cy="774760"/>
          </a:xfrm>
          <a:noFill/>
        </p:grpSpPr>
        <p:sp>
          <p:nvSpPr>
            <p:cNvPr id="15" name="Rectangle 14"/>
            <p:cNvSpPr/>
            <p:nvPr/>
          </p:nvSpPr>
          <p:spPr>
            <a:xfrm>
              <a:off x="1981200" y="3197225"/>
              <a:ext cx="1447800" cy="200055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00250" y="3397280"/>
              <a:ext cx="1447800" cy="200055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1981200" y="2822575"/>
              <a:ext cx="1304209" cy="721889"/>
              <a:chOff x="2857500" y="3127375"/>
              <a:chExt cx="1304209" cy="721889"/>
            </a:xfrm>
            <a:grpFill/>
          </p:grpSpPr>
          <p:sp>
            <p:nvSpPr>
              <p:cNvPr id="20" name="Rectangle 5"/>
              <p:cNvSpPr>
                <a:spLocks noChangeArrowheads="1"/>
              </p:cNvSpPr>
              <p:nvPr/>
            </p:nvSpPr>
            <p:spPr bwMode="auto">
              <a:xfrm>
                <a:off x="2857500" y="3535788"/>
                <a:ext cx="196953" cy="313476"/>
              </a:xfrm>
              <a:prstGeom prst="rect">
                <a:avLst/>
              </a:prstGeom>
              <a:grpFill/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" name="Rectangle 6"/>
              <p:cNvSpPr>
                <a:spLocks noChangeArrowheads="1"/>
              </p:cNvSpPr>
              <p:nvPr/>
            </p:nvSpPr>
            <p:spPr bwMode="auto">
              <a:xfrm>
                <a:off x="2857500" y="3154786"/>
                <a:ext cx="196953" cy="313476"/>
              </a:xfrm>
              <a:prstGeom prst="rect">
                <a:avLst/>
              </a:prstGeom>
              <a:grpFill/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" name="Text Box 12"/>
              <p:cNvSpPr txBox="1">
                <a:spLocks noChangeArrowheads="1"/>
              </p:cNvSpPr>
              <p:nvPr/>
            </p:nvSpPr>
            <p:spPr bwMode="auto">
              <a:xfrm>
                <a:off x="2992921" y="3502026"/>
                <a:ext cx="1168788" cy="33959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Ethernet</a:t>
                </a:r>
              </a:p>
            </p:txBody>
          </p:sp>
          <p:sp>
            <p:nvSpPr>
              <p:cNvPr id="23" name="Text Box 13"/>
              <p:cNvSpPr txBox="1">
                <a:spLocks noChangeArrowheads="1"/>
              </p:cNvSpPr>
              <p:nvPr/>
            </p:nvSpPr>
            <p:spPr bwMode="auto">
              <a:xfrm>
                <a:off x="3258533" y="3127375"/>
                <a:ext cx="645071" cy="33959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ARP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52622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ARP Messages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8" name="Picture 7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6" y="1586229"/>
            <a:ext cx="634602" cy="610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345" y="1716640"/>
            <a:ext cx="715963" cy="400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74621" y="1624926"/>
            <a:ext cx="1027940" cy="502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dirty="0"/>
              <a:t>Node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99328" y="1650325"/>
            <a:ext cx="1082348" cy="5027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dirty="0"/>
              <a:t>Target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1337704" y="2185900"/>
            <a:ext cx="2411622" cy="3698403"/>
            <a:chOff x="1600200" y="1767522"/>
            <a:chExt cx="2057740" cy="2718583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600200" y="1817491"/>
              <a:ext cx="0" cy="266861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657940" y="1767522"/>
              <a:ext cx="0" cy="266861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Connector 28"/>
          <p:cNvCxnSpPr/>
          <p:nvPr/>
        </p:nvCxnSpPr>
        <p:spPr>
          <a:xfrm>
            <a:off x="1654342" y="1950368"/>
            <a:ext cx="173700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869" y="1813471"/>
            <a:ext cx="534400" cy="299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ight Brace 30"/>
          <p:cNvSpPr/>
          <p:nvPr/>
        </p:nvSpPr>
        <p:spPr>
          <a:xfrm rot="5400000" flipV="1">
            <a:off x="2437183" y="840652"/>
            <a:ext cx="258015" cy="3017828"/>
          </a:xfrm>
          <a:prstGeom prst="rightBrace">
            <a:avLst/>
          </a:prstGeom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1972416" y="2338937"/>
            <a:ext cx="1330454" cy="5027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dirty="0"/>
              <a:t>One link </a:t>
            </a:r>
          </a:p>
        </p:txBody>
      </p:sp>
    </p:spTree>
    <p:extLst>
      <p:ext uri="{BB962C8B-B14F-4D97-AF65-F5344CB8AC3E}">
        <p14:creationId xmlns:p14="http://schemas.microsoft.com/office/powerpoint/2010/main" val="1959715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9169" y="0"/>
            <a:ext cx="8229600" cy="1143000"/>
          </a:xfrm>
        </p:spPr>
        <p:txBody>
          <a:bodyPr/>
          <a:lstStyle/>
          <a:p>
            <a:r>
              <a:rPr lang="en-US" dirty="0" smtClean="0"/>
              <a:t>ARP Messages (2)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289135" y="1825625"/>
            <a:ext cx="322621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[</a:t>
            </a:r>
            <a:r>
              <a:rPr lang="en-US" sz="2000" dirty="0" err="1"/>
              <a:t>root@host</a:t>
            </a:r>
            <a:r>
              <a:rPr lang="en-US" sz="2000" dirty="0"/>
              <a:t> ~]# </a:t>
            </a:r>
            <a:r>
              <a:rPr lang="en-US" sz="2000" dirty="0" err="1"/>
              <a:t>tcpdump</a:t>
            </a:r>
            <a:r>
              <a:rPr lang="en-US" sz="2000" dirty="0"/>
              <a:t> -</a:t>
            </a:r>
            <a:r>
              <a:rPr lang="en-US" sz="2000" dirty="0" err="1"/>
              <a:t>lni</a:t>
            </a:r>
            <a:r>
              <a:rPr lang="en-US" sz="2000" dirty="0"/>
              <a:t> any </a:t>
            </a:r>
            <a:r>
              <a:rPr lang="en-US" sz="2000" dirty="0" err="1"/>
              <a:t>arp</a:t>
            </a:r>
            <a:r>
              <a:rPr lang="en-US" sz="2000" dirty="0"/>
              <a:t> &amp; ( sleep 1; </a:t>
            </a:r>
            <a:r>
              <a:rPr lang="en-US" sz="2000" dirty="0" err="1"/>
              <a:t>arp</a:t>
            </a:r>
            <a:r>
              <a:rPr lang="en-US" sz="2000" dirty="0"/>
              <a:t> -d 10.0.0.254; ping -c1 -n 10.0.0.254 )</a:t>
            </a:r>
          </a:p>
          <a:p>
            <a:pPr marL="0" indent="0">
              <a:buNone/>
            </a:pPr>
            <a:r>
              <a:rPr lang="en-US" sz="2000" dirty="0" smtClean="0"/>
              <a:t>listening </a:t>
            </a:r>
            <a:r>
              <a:rPr lang="en-US" sz="2000" dirty="0"/>
              <a:t>on any, link-type LINUX_SLL (Linux cooked), capture size 96 bytes</a:t>
            </a:r>
          </a:p>
          <a:p>
            <a:pPr marL="0" indent="0">
              <a:buNone/>
            </a:pPr>
            <a:r>
              <a:rPr lang="en-US" sz="2000" dirty="0"/>
              <a:t>17:58:02.155495 </a:t>
            </a:r>
            <a:r>
              <a:rPr lang="en-US" sz="2000" dirty="0" err="1"/>
              <a:t>arp</a:t>
            </a:r>
            <a:r>
              <a:rPr lang="en-US" sz="2000" dirty="0"/>
              <a:t> who-has 10.2.1.224 tell </a:t>
            </a:r>
            <a:r>
              <a:rPr lang="en-US" sz="2000" dirty="0" smtClean="0"/>
              <a:t>10.2.1.253</a:t>
            </a:r>
          </a:p>
          <a:p>
            <a:pPr marL="0" indent="0">
              <a:buNone/>
            </a:pPr>
            <a:r>
              <a:rPr lang="en-US" sz="2000" dirty="0"/>
              <a:t>17:58:02.317444 </a:t>
            </a:r>
            <a:r>
              <a:rPr lang="en-US" sz="2000" dirty="0" err="1"/>
              <a:t>arp</a:t>
            </a:r>
            <a:r>
              <a:rPr lang="en-US" sz="2000" dirty="0"/>
              <a:t> who-has 10.0.0.96 tell 10.0.0.253</a:t>
            </a:r>
          </a:p>
          <a:p>
            <a:pPr marL="0" indent="0">
              <a:buNone/>
            </a:pPr>
            <a:r>
              <a:rPr lang="en-US" sz="2000" dirty="0"/>
              <a:t>17:58:02.370446 </a:t>
            </a:r>
            <a:r>
              <a:rPr lang="en-US" sz="2000" dirty="0" err="1"/>
              <a:t>arp</a:t>
            </a:r>
            <a:r>
              <a:rPr lang="en-US" sz="2000" dirty="0"/>
              <a:t> who-has 10.3.1.12 tell 10.3.1.61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8" name="Picture 7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6" y="1586229"/>
            <a:ext cx="634602" cy="610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345" y="1716640"/>
            <a:ext cx="715963" cy="400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19169" y="1624926"/>
            <a:ext cx="883391" cy="913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dirty="0"/>
              <a:t>Node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99328" y="1650325"/>
            <a:ext cx="1082348" cy="5027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dirty="0"/>
              <a:t>Target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1337704" y="2185900"/>
            <a:ext cx="2411622" cy="3698403"/>
            <a:chOff x="1600200" y="1767522"/>
            <a:chExt cx="2057740" cy="2718583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600200" y="1817491"/>
              <a:ext cx="0" cy="266861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657940" y="1767522"/>
              <a:ext cx="0" cy="266861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Arrow Connector 15"/>
          <p:cNvCxnSpPr/>
          <p:nvPr/>
        </p:nvCxnSpPr>
        <p:spPr>
          <a:xfrm>
            <a:off x="1337704" y="2872235"/>
            <a:ext cx="2411622" cy="452973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30581" y="2540903"/>
            <a:ext cx="1425870" cy="4862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cap="small" dirty="0"/>
              <a:t>request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3244226" y="2979692"/>
            <a:ext cx="695158" cy="159245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26264" y="2774508"/>
            <a:ext cx="1385935" cy="41042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2667" dirty="0"/>
              <a:t>Broadcast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69853" y="3219956"/>
            <a:ext cx="2747321" cy="41042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2667" dirty="0"/>
              <a:t>Who has IP 1.2.3.4?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1360687" y="4407989"/>
            <a:ext cx="2411622" cy="452973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071095" y="4041403"/>
            <a:ext cx="990815" cy="4862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cap="small" dirty="0"/>
              <a:t>reply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339386" y="4772063"/>
            <a:ext cx="2454235" cy="41042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2667" dirty="0"/>
              <a:t>I do at 1:2:3:4:5:6</a:t>
            </a:r>
          </a:p>
        </p:txBody>
      </p:sp>
    </p:spTree>
    <p:extLst>
      <p:ext uri="{BB962C8B-B14F-4D97-AF65-F5344CB8AC3E}">
        <p14:creationId xmlns:p14="http://schemas.microsoft.com/office/powerpoint/2010/main" val="1102793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4383"/>
            <a:ext cx="8229600" cy="1143000"/>
          </a:xfrm>
        </p:spPr>
        <p:txBody>
          <a:bodyPr/>
          <a:lstStyle/>
          <a:p>
            <a:r>
              <a:rPr lang="en-US" dirty="0" smtClean="0"/>
              <a:t>ARP Table</a:t>
            </a:r>
            <a:endParaRPr lang="en-US" dirty="0"/>
          </a:p>
        </p:txBody>
      </p:sp>
      <p:pic>
        <p:nvPicPr>
          <p:cNvPr id="3" name="Picture 2" descr="ar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223" y="1593250"/>
            <a:ext cx="7837683" cy="4979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675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222"/>
            <a:ext cx="8229600" cy="1143000"/>
          </a:xfrm>
        </p:spPr>
        <p:txBody>
          <a:bodyPr/>
          <a:lstStyle/>
          <a:p>
            <a:r>
              <a:rPr lang="en-US" dirty="0" smtClean="0"/>
              <a:t>Route command</a:t>
            </a:r>
            <a:endParaRPr lang="en-US" dirty="0"/>
          </a:p>
        </p:txBody>
      </p:sp>
      <p:pic>
        <p:nvPicPr>
          <p:cNvPr id="4" name="Content Placeholder 3" descr="route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67" r="-1665"/>
          <a:stretch/>
        </p:blipFill>
        <p:spPr>
          <a:xfrm>
            <a:off x="2008161" y="1160222"/>
            <a:ext cx="5990157" cy="5566925"/>
          </a:xfrm>
        </p:spPr>
      </p:pic>
    </p:spTree>
    <p:extLst>
      <p:ext uri="{BB962C8B-B14F-4D97-AF65-F5344CB8AC3E}">
        <p14:creationId xmlns:p14="http://schemas.microsoft.com/office/powerpoint/2010/main" val="547024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9038" y="751588"/>
            <a:ext cx="7772400" cy="1362075"/>
          </a:xfrm>
        </p:spPr>
        <p:txBody>
          <a:bodyPr/>
          <a:lstStyle/>
          <a:p>
            <a:r>
              <a:rPr lang="en-US" dirty="0" smtClean="0"/>
              <a:t>Internet Control Message Protocol (ICMP)</a:t>
            </a:r>
            <a:endParaRPr lang="en-US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531438" y="3735567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Address resolution Protocol (ARP)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491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1544"/>
            <a:ext cx="8229600" cy="1143000"/>
          </a:xfrm>
        </p:spPr>
        <p:txBody>
          <a:bodyPr/>
          <a:lstStyle/>
          <a:p>
            <a:r>
              <a:rPr lang="en-US" dirty="0" smtClean="0"/>
              <a:t>ICMP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443371" y="1267407"/>
            <a:ext cx="8229600" cy="4525963"/>
          </a:xfrm>
        </p:spPr>
        <p:txBody>
          <a:bodyPr>
            <a:normAutofit/>
          </a:bodyPr>
          <a:lstStyle/>
          <a:p>
            <a:r>
              <a:rPr lang="en-US" sz="3733" dirty="0" smtClean="0"/>
              <a:t>Problem: What </a:t>
            </a:r>
            <a:r>
              <a:rPr lang="en-US" sz="3733" dirty="0"/>
              <a:t>happens when something goes wrong during forwarding?</a:t>
            </a:r>
          </a:p>
          <a:p>
            <a:pPr lvl="1"/>
            <a:r>
              <a:rPr lang="en-US" sz="3200" dirty="0"/>
              <a:t>Need to be able to find the problem</a:t>
            </a:r>
          </a:p>
          <a:p>
            <a:pPr marL="609585" lvl="1" indent="0">
              <a:buNone/>
            </a:pPr>
            <a:endParaRPr lang="en-US" sz="3733" dirty="0"/>
          </a:p>
          <a:p>
            <a:endParaRPr lang="en-US" sz="3733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313410" y="4720926"/>
            <a:ext cx="6684908" cy="1695353"/>
            <a:chOff x="698501" y="3588202"/>
            <a:chExt cx="6494439" cy="1695353"/>
          </a:xfrm>
        </p:grpSpPr>
        <p:grpSp>
          <p:nvGrpSpPr>
            <p:cNvPr id="11" name="Group 10"/>
            <p:cNvGrpSpPr/>
            <p:nvPr/>
          </p:nvGrpSpPr>
          <p:grpSpPr>
            <a:xfrm>
              <a:off x="698501" y="3588202"/>
              <a:ext cx="6494439" cy="1695353"/>
              <a:chOff x="1800162" y="2898941"/>
              <a:chExt cx="4870829" cy="1271515"/>
            </a:xfrm>
          </p:grpSpPr>
          <p:cxnSp>
            <p:nvCxnSpPr>
              <p:cNvPr id="12" name="Straight Connector 11"/>
              <p:cNvCxnSpPr>
                <a:endCxn id="17" idx="1"/>
              </p:cNvCxnSpPr>
              <p:nvPr/>
            </p:nvCxnSpPr>
            <p:spPr>
              <a:xfrm>
                <a:off x="3514662" y="3842465"/>
                <a:ext cx="1145285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>
                <a:stCxn id="17" idx="3"/>
              </p:cNvCxnSpPr>
              <p:nvPr/>
            </p:nvCxnSpPr>
            <p:spPr>
              <a:xfrm flipV="1">
                <a:off x="5588634" y="3835211"/>
                <a:ext cx="1082357" cy="725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6" name="Picture 15"/>
              <p:cNvPicPr>
                <a:picLocks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80454" y="3429093"/>
                <a:ext cx="914400" cy="741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16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59947" y="3573384"/>
                <a:ext cx="928687" cy="538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" name="Rounded Rectangular Callout 19"/>
              <p:cNvSpPr/>
              <p:nvPr/>
            </p:nvSpPr>
            <p:spPr>
              <a:xfrm>
                <a:off x="5505388" y="2908194"/>
                <a:ext cx="800100" cy="385392"/>
              </a:xfrm>
              <a:prstGeom prst="wedgeRoundRectCallout">
                <a:avLst>
                  <a:gd name="adj1" fmla="val -48146"/>
                  <a:gd name="adj2" fmla="val 146038"/>
                  <a:gd name="adj3" fmla="val 16667"/>
                </a:avLst>
              </a:prstGeom>
              <a:solidFill>
                <a:srgbClr val="FFB8F2">
                  <a:alpha val="50196"/>
                </a:srgb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bIns="0" rtlCol="0" anchor="t"/>
              <a:lstStyle/>
              <a:p>
                <a:pPr algn="ctr">
                  <a:lnSpc>
                    <a:spcPct val="90000"/>
                  </a:lnSpc>
                </a:pPr>
                <a:r>
                  <a:rPr lang="en-US" sz="2667" dirty="0">
                    <a:solidFill>
                      <a:schemeClr val="tx1"/>
                    </a:solidFill>
                  </a:rPr>
                  <a:t>Yikes!</a:t>
                </a:r>
              </a:p>
            </p:txBody>
          </p:sp>
          <p:sp>
            <p:nvSpPr>
              <p:cNvPr id="21" name="Rounded Rectangular Callout 20"/>
              <p:cNvSpPr/>
              <p:nvPr/>
            </p:nvSpPr>
            <p:spPr>
              <a:xfrm>
                <a:off x="1800162" y="2898941"/>
                <a:ext cx="1853785" cy="403898"/>
              </a:xfrm>
              <a:prstGeom prst="wedgeRoundRectCallout">
                <a:avLst>
                  <a:gd name="adj1" fmla="val 21761"/>
                  <a:gd name="adj2" fmla="val 79365"/>
                  <a:gd name="adj3" fmla="val 16667"/>
                </a:avLst>
              </a:prstGeom>
              <a:solidFill>
                <a:srgbClr val="FFB8F2">
                  <a:alpha val="50196"/>
                </a:srgb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bIns="0" rtlCol="0" anchor="t"/>
              <a:lstStyle/>
              <a:p>
                <a:pPr algn="ctr"/>
                <a:r>
                  <a:rPr lang="en-US" sz="2667" dirty="0">
                    <a:solidFill>
                      <a:schemeClr val="tx1"/>
                    </a:solidFill>
                  </a:rPr>
                  <a:t>What happened?</a:t>
                </a:r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3589392" y="3930990"/>
              <a:ext cx="1482616" cy="46848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XXXXXXX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5079455" y="4165233"/>
              <a:ext cx="43804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14275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Internet Control Message Protocol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733" dirty="0"/>
              <a:t>ICMP is a companion protocol to IP</a:t>
            </a:r>
          </a:p>
          <a:p>
            <a:pPr lvl="1"/>
            <a:r>
              <a:rPr lang="en-US" sz="3200" dirty="0"/>
              <a:t>They are implemented together</a:t>
            </a:r>
          </a:p>
          <a:p>
            <a:pPr lvl="1"/>
            <a:r>
              <a:rPr lang="en-US" sz="3200" dirty="0"/>
              <a:t>Sits on top of IP (IP Protocol=1)</a:t>
            </a:r>
          </a:p>
          <a:p>
            <a:pPr lvl="4"/>
            <a:endParaRPr lang="en-US" sz="2133" dirty="0"/>
          </a:p>
          <a:p>
            <a:r>
              <a:rPr lang="en-US" sz="3733" dirty="0"/>
              <a:t>Provides error report and testing</a:t>
            </a:r>
          </a:p>
          <a:p>
            <a:pPr lvl="1"/>
            <a:r>
              <a:rPr lang="en-US" sz="3200" dirty="0"/>
              <a:t>Error is at router while forwarding</a:t>
            </a:r>
          </a:p>
          <a:p>
            <a:pPr lvl="1"/>
            <a:r>
              <a:rPr lang="en-US" sz="3200" dirty="0"/>
              <a:t>Also testing that hosts can use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64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4383"/>
            <a:ext cx="8229600" cy="1143000"/>
          </a:xfrm>
        </p:spPr>
        <p:txBody>
          <a:bodyPr/>
          <a:lstStyle/>
          <a:p>
            <a:r>
              <a:rPr lang="en-US" dirty="0" smtClean="0"/>
              <a:t>ICMP Errors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437508" y="1215924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33" dirty="0"/>
              <a:t>When router encounters an error while forwarding: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It sends an ICMP error report back to the IP </a:t>
            </a:r>
            <a:r>
              <a:rPr lang="en-US" sz="3200" dirty="0" smtClean="0"/>
              <a:t>source</a:t>
            </a:r>
            <a:endParaRPr lang="en-US" sz="3200" dirty="0"/>
          </a:p>
          <a:p>
            <a:pPr lvl="1">
              <a:lnSpc>
                <a:spcPct val="90000"/>
              </a:lnSpc>
            </a:pPr>
            <a:r>
              <a:rPr lang="en-US" sz="3200" dirty="0"/>
              <a:t>It discards the problematic packet; host needs to rectify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71638" y="4673711"/>
            <a:ext cx="8787851" cy="2152996"/>
            <a:chOff x="527878" y="2446981"/>
            <a:chExt cx="6758747" cy="1614747"/>
          </a:xfrm>
        </p:grpSpPr>
        <p:grpSp>
          <p:nvGrpSpPr>
            <p:cNvPr id="6" name="Group 5"/>
            <p:cNvGrpSpPr/>
            <p:nvPr/>
          </p:nvGrpSpPr>
          <p:grpSpPr>
            <a:xfrm>
              <a:off x="527878" y="2446981"/>
              <a:ext cx="6758747" cy="1261747"/>
              <a:chOff x="1918465" y="2908709"/>
              <a:chExt cx="6758747" cy="1261747"/>
            </a:xfrm>
          </p:grpSpPr>
          <p:cxnSp>
            <p:nvCxnSpPr>
              <p:cNvPr id="7" name="Straight Connector 6"/>
              <p:cNvCxnSpPr>
                <a:endCxn id="10" idx="1"/>
              </p:cNvCxnSpPr>
              <p:nvPr/>
            </p:nvCxnSpPr>
            <p:spPr>
              <a:xfrm>
                <a:off x="3494854" y="3849719"/>
                <a:ext cx="7579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>
                <a:stCxn id="10" idx="3"/>
              </p:cNvCxnSpPr>
              <p:nvPr/>
            </p:nvCxnSpPr>
            <p:spPr>
              <a:xfrm flipV="1">
                <a:off x="5181441" y="3842465"/>
                <a:ext cx="1082357" cy="725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Picture 8"/>
              <p:cNvPicPr>
                <a:picLocks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80454" y="3429093"/>
                <a:ext cx="914400" cy="741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9"/>
              <p:cNvPicPr>
                <a:picLocks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52754" y="3580638"/>
                <a:ext cx="928687" cy="538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Rounded Rectangular Callout 10"/>
              <p:cNvSpPr/>
              <p:nvPr/>
            </p:nvSpPr>
            <p:spPr>
              <a:xfrm>
                <a:off x="6552007" y="2909653"/>
                <a:ext cx="2125205" cy="377103"/>
              </a:xfrm>
              <a:prstGeom prst="wedgeRoundRectCallout">
                <a:avLst>
                  <a:gd name="adj1" fmla="val -29904"/>
                  <a:gd name="adj2" fmla="val 134549"/>
                  <a:gd name="adj3" fmla="val 16667"/>
                </a:avLst>
              </a:prstGeom>
              <a:solidFill>
                <a:srgbClr val="FFB8F2">
                  <a:alpha val="50196"/>
                </a:srgb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bIns="0" rtlCol="0" anchor="t"/>
              <a:lstStyle/>
              <a:p>
                <a:pPr algn="ctr">
                  <a:lnSpc>
                    <a:spcPct val="90000"/>
                  </a:lnSpc>
                </a:pPr>
                <a:r>
                  <a:rPr lang="en-US" sz="2667" dirty="0">
                    <a:solidFill>
                      <a:schemeClr val="tx1"/>
                    </a:solidFill>
                  </a:rPr>
                  <a:t>Report then toss it!</a:t>
                </a:r>
              </a:p>
            </p:txBody>
          </p:sp>
          <p:sp>
            <p:nvSpPr>
              <p:cNvPr id="12" name="Rounded Rectangular Callout 11"/>
              <p:cNvSpPr/>
              <p:nvPr/>
            </p:nvSpPr>
            <p:spPr>
              <a:xfrm>
                <a:off x="1918465" y="2908709"/>
                <a:ext cx="1735481" cy="403898"/>
              </a:xfrm>
              <a:prstGeom prst="wedgeRoundRectCallout">
                <a:avLst>
                  <a:gd name="adj1" fmla="val 21761"/>
                  <a:gd name="adj2" fmla="val 79365"/>
                  <a:gd name="adj3" fmla="val 16667"/>
                </a:avLst>
              </a:prstGeom>
              <a:solidFill>
                <a:srgbClr val="FFB8F2">
                  <a:alpha val="50196"/>
                </a:srgb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bIns="0" rtlCol="0" anchor="t"/>
              <a:lstStyle/>
              <a:p>
                <a:pPr algn="ctr"/>
                <a:r>
                  <a:rPr lang="en-US" sz="2667" dirty="0">
                    <a:solidFill>
                      <a:schemeClr val="tx1"/>
                    </a:solidFill>
                  </a:rPr>
                  <a:t>Oh, now I see …</a:t>
                </a:r>
              </a:p>
            </p:txBody>
          </p:sp>
        </p:grpSp>
        <p:pic>
          <p:nvPicPr>
            <p:cNvPr id="13" name="Picture 12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3211" y="3111656"/>
              <a:ext cx="928687" cy="538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4" name="Straight Connector 13"/>
            <p:cNvCxnSpPr/>
            <p:nvPr/>
          </p:nvCxnSpPr>
          <p:spPr>
            <a:xfrm flipV="1">
              <a:off x="5801898" y="3373483"/>
              <a:ext cx="1082357" cy="72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6"/>
            <p:cNvGrpSpPr/>
            <p:nvPr/>
          </p:nvGrpSpPr>
          <p:grpSpPr>
            <a:xfrm>
              <a:off x="3897057" y="2825029"/>
              <a:ext cx="1440497" cy="351367"/>
              <a:chOff x="3473151" y="4048461"/>
              <a:chExt cx="1440497" cy="351367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3473151" y="4048461"/>
                <a:ext cx="1111962" cy="35136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XXXXXXX</a:t>
                </a:r>
              </a:p>
            </p:txBody>
          </p:sp>
          <p:cxnSp>
            <p:nvCxnSpPr>
              <p:cNvPr id="16" name="Straight Arrow Connector 15"/>
              <p:cNvCxnSpPr/>
              <p:nvPr/>
            </p:nvCxnSpPr>
            <p:spPr>
              <a:xfrm>
                <a:off x="4585114" y="4224145"/>
                <a:ext cx="328534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Elbow Connector 20"/>
            <p:cNvCxnSpPr/>
            <p:nvPr/>
          </p:nvCxnSpPr>
          <p:spPr>
            <a:xfrm rot="10800000" flipV="1">
              <a:off x="1811752" y="3657071"/>
              <a:ext cx="3525802" cy="248179"/>
            </a:xfrm>
            <a:prstGeom prst="bentConnector3">
              <a:avLst>
                <a:gd name="adj1" fmla="val 292"/>
              </a:avLst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3278885" y="3710361"/>
              <a:ext cx="1341068" cy="35136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ICMP report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3924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384"/>
            <a:ext cx="8229600" cy="1143000"/>
          </a:xfrm>
        </p:spPr>
        <p:txBody>
          <a:bodyPr/>
          <a:lstStyle/>
          <a:p>
            <a:r>
              <a:rPr lang="en-US" dirty="0" smtClean="0"/>
              <a:t>ICMP Message Format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9840"/>
            <a:ext cx="8229600" cy="4525963"/>
          </a:xfrm>
        </p:spPr>
        <p:txBody>
          <a:bodyPr>
            <a:normAutofit/>
          </a:bodyPr>
          <a:lstStyle/>
          <a:p>
            <a:r>
              <a:rPr lang="en-US" sz="3200" dirty="0"/>
              <a:t>Each ICMP message has a Type, Code, and Checksum</a:t>
            </a:r>
          </a:p>
          <a:p>
            <a:r>
              <a:rPr lang="en-US" sz="3200" dirty="0"/>
              <a:t>Often carry the start of the offending packet as payload</a:t>
            </a:r>
          </a:p>
          <a:p>
            <a:r>
              <a:rPr lang="en-US" sz="3200" dirty="0"/>
              <a:t>Each message is carried in an IP packet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62282"/>
            <a:ext cx="2895600" cy="365125"/>
          </a:xfrm>
        </p:spPr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62282"/>
            <a:ext cx="2133600" cy="365125"/>
          </a:xfrm>
        </p:spPr>
        <p:txBody>
          <a:bodyPr/>
          <a:lstStyle/>
          <a:p>
            <a:fld id="{E7CA9478-788D-42C7-BC35-88005760C6DD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03715" y="4667816"/>
            <a:ext cx="2420485" cy="84671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</a:rPr>
              <a:t>Src</a:t>
            </a:r>
            <a:r>
              <a:rPr lang="en-US" sz="2400" dirty="0">
                <a:solidFill>
                  <a:schemeClr val="tx1"/>
                </a:solidFill>
              </a:rPr>
              <a:t>=router, </a:t>
            </a:r>
            <a:r>
              <a:rPr lang="en-US" sz="2400" dirty="0" err="1">
                <a:solidFill>
                  <a:schemeClr val="tx1"/>
                </a:solidFill>
              </a:rPr>
              <a:t>Dst</a:t>
            </a:r>
            <a:r>
              <a:rPr lang="en-US" sz="2400" dirty="0">
                <a:solidFill>
                  <a:schemeClr val="tx1"/>
                </a:solidFill>
              </a:rPr>
              <a:t>=A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Protocol = 1</a:t>
            </a:r>
          </a:p>
        </p:txBody>
      </p:sp>
      <p:sp>
        <p:nvSpPr>
          <p:cNvPr id="7" name="Rectangle 6"/>
          <p:cNvSpPr/>
          <p:nvPr/>
        </p:nvSpPr>
        <p:spPr>
          <a:xfrm>
            <a:off x="3124200" y="4667816"/>
            <a:ext cx="2228850" cy="84671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Type=X, Code=Y</a:t>
            </a:r>
          </a:p>
        </p:txBody>
      </p:sp>
      <p:sp>
        <p:nvSpPr>
          <p:cNvPr id="8" name="Rectangle 7"/>
          <p:cNvSpPr/>
          <p:nvPr/>
        </p:nvSpPr>
        <p:spPr>
          <a:xfrm>
            <a:off x="5353050" y="4667816"/>
            <a:ext cx="2370648" cy="84671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</a:rPr>
              <a:t>Src</a:t>
            </a:r>
            <a:r>
              <a:rPr lang="en-US" sz="2400" dirty="0">
                <a:solidFill>
                  <a:schemeClr val="tx1"/>
                </a:solidFill>
              </a:rPr>
              <a:t>=A, </a:t>
            </a:r>
            <a:r>
              <a:rPr lang="en-US" sz="2400" dirty="0" err="1">
                <a:solidFill>
                  <a:schemeClr val="tx1"/>
                </a:solidFill>
              </a:rPr>
              <a:t>Dst</a:t>
            </a:r>
            <a:r>
              <a:rPr lang="en-US" sz="2400" dirty="0">
                <a:solidFill>
                  <a:schemeClr val="tx1"/>
                </a:solidFill>
              </a:rPr>
              <a:t>=B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XXXXXXXXXXXXX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32177" y="3838819"/>
            <a:ext cx="4070595" cy="9131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dirty="0"/>
              <a:t>Portion of offending packet,</a:t>
            </a:r>
          </a:p>
          <a:p>
            <a:pPr algn="ctr"/>
            <a:r>
              <a:rPr lang="en-US" sz="2667" dirty="0"/>
              <a:t>starting with its IP header</a:t>
            </a:r>
          </a:p>
        </p:txBody>
      </p:sp>
      <p:sp>
        <p:nvSpPr>
          <p:cNvPr id="10" name="Right Brace 9"/>
          <p:cNvSpPr/>
          <p:nvPr/>
        </p:nvSpPr>
        <p:spPr>
          <a:xfrm rot="5400000">
            <a:off x="6245225" y="4609659"/>
            <a:ext cx="444500" cy="2228850"/>
          </a:xfrm>
          <a:prstGeom prst="rightBrace">
            <a:avLst>
              <a:gd name="adj1" fmla="val 3404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" name="TextBox 10"/>
          <p:cNvSpPr txBox="1"/>
          <p:nvPr/>
        </p:nvSpPr>
        <p:spPr>
          <a:xfrm>
            <a:off x="3247414" y="5933593"/>
            <a:ext cx="1982424" cy="5027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dirty="0"/>
              <a:t>ICMP header</a:t>
            </a:r>
          </a:p>
        </p:txBody>
      </p:sp>
      <p:sp>
        <p:nvSpPr>
          <p:cNvPr id="12" name="Right Brace 11"/>
          <p:cNvSpPr/>
          <p:nvPr/>
        </p:nvSpPr>
        <p:spPr>
          <a:xfrm rot="5400000">
            <a:off x="4016374" y="4635060"/>
            <a:ext cx="444500" cy="2228850"/>
          </a:xfrm>
          <a:prstGeom prst="rightBrace">
            <a:avLst>
              <a:gd name="adj1" fmla="val 3404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TextBox 12"/>
          <p:cNvSpPr txBox="1"/>
          <p:nvPr/>
        </p:nvSpPr>
        <p:spPr>
          <a:xfrm>
            <a:off x="1255955" y="5946337"/>
            <a:ext cx="1507642" cy="5027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dirty="0"/>
              <a:t>IP header</a:t>
            </a:r>
          </a:p>
        </p:txBody>
      </p:sp>
      <p:sp>
        <p:nvSpPr>
          <p:cNvPr id="14" name="Right Brace 13"/>
          <p:cNvSpPr/>
          <p:nvPr/>
        </p:nvSpPr>
        <p:spPr>
          <a:xfrm rot="5400000">
            <a:off x="1787525" y="4635060"/>
            <a:ext cx="444500" cy="2228850"/>
          </a:xfrm>
          <a:prstGeom prst="rightBrace">
            <a:avLst>
              <a:gd name="adj1" fmla="val 3404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5" name="TextBox 14"/>
          <p:cNvSpPr txBox="1"/>
          <p:nvPr/>
        </p:nvSpPr>
        <p:spPr>
          <a:xfrm>
            <a:off x="5656707" y="5933555"/>
            <a:ext cx="1621536" cy="5027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dirty="0"/>
              <a:t>ICMP data</a:t>
            </a:r>
          </a:p>
        </p:txBody>
      </p:sp>
    </p:spTree>
    <p:extLst>
      <p:ext uri="{BB962C8B-B14F-4D97-AF65-F5344CB8AC3E}">
        <p14:creationId xmlns:p14="http://schemas.microsoft.com/office/powerpoint/2010/main" val="3221876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4384"/>
            <a:ext cx="8229600" cy="1143000"/>
          </a:xfrm>
        </p:spPr>
        <p:txBody>
          <a:bodyPr/>
          <a:lstStyle/>
          <a:p>
            <a:r>
              <a:rPr lang="en-US" dirty="0" smtClean="0"/>
              <a:t>Example ICMP Messages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</a:t>
            </a:fld>
            <a:endParaRPr lang="en-US"/>
          </a:p>
        </p:txBody>
      </p:sp>
      <p:pic>
        <p:nvPicPr>
          <p:cNvPr id="2" name="Picture 1" descr="ICMP message typ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40" y="1385598"/>
            <a:ext cx="5423541" cy="5472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545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222"/>
            <a:ext cx="8229600" cy="1143000"/>
          </a:xfrm>
        </p:spPr>
        <p:txBody>
          <a:bodyPr/>
          <a:lstStyle/>
          <a:p>
            <a:r>
              <a:rPr lang="en-US" dirty="0" smtClean="0"/>
              <a:t>Ping</a:t>
            </a:r>
            <a:endParaRPr lang="en-US" dirty="0"/>
          </a:p>
        </p:txBody>
      </p:sp>
      <p:pic>
        <p:nvPicPr>
          <p:cNvPr id="3" name="Picture 2" descr="ICMP message typ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40" y="1385598"/>
            <a:ext cx="5423541" cy="547240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7576" y="4633494"/>
            <a:ext cx="5629505" cy="446188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7576" y="1834186"/>
            <a:ext cx="5629505" cy="446188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27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705"/>
            <a:ext cx="8229600" cy="1143000"/>
          </a:xfrm>
        </p:spPr>
        <p:txBody>
          <a:bodyPr/>
          <a:lstStyle/>
          <a:p>
            <a:r>
              <a:rPr lang="en-US" dirty="0" err="1" smtClean="0"/>
              <a:t>Traceroute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idx="1"/>
          </p:nvPr>
        </p:nvSpPr>
        <p:spPr>
          <a:xfrm>
            <a:off x="457200" y="1284568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33" dirty="0"/>
              <a:t>IP header contains TTL (Time to live) field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Decremented every router hop, with ICMP error </a:t>
            </a:r>
            <a:r>
              <a:rPr lang="en-US" sz="3200" dirty="0" smtClean="0"/>
              <a:t>at </a:t>
            </a:r>
            <a:r>
              <a:rPr lang="en-US" sz="3200" dirty="0"/>
              <a:t>zero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Protects against forwarding loops</a:t>
            </a:r>
          </a:p>
          <a:p>
            <a:pPr lvl="4"/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500188" y="3880613"/>
            <a:ext cx="6143625" cy="2730500"/>
            <a:chOff x="2133599" y="2152650"/>
            <a:chExt cx="5158581" cy="1986757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t="19955"/>
            <a:stretch/>
          </p:blipFill>
          <p:spPr bwMode="auto">
            <a:xfrm>
              <a:off x="2133599" y="2152650"/>
              <a:ext cx="5158581" cy="19867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>
              <a:off x="2286087" y="2732643"/>
              <a:ext cx="1211580" cy="251460"/>
            </a:xfrm>
            <a:prstGeom prst="rect">
              <a:avLst/>
            </a:prstGeom>
            <a:solidFill>
              <a:srgbClr val="FFB8F2">
                <a:alpha val="30196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33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8910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659</Words>
  <Application>Microsoft Macintosh PowerPoint</Application>
  <PresentationFormat>On-screen Show (4:3)</PresentationFormat>
  <Paragraphs>152</Paragraphs>
  <Slides>18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CSE461 LAB Helper Protocols</vt:lpstr>
      <vt:lpstr>Internet Control Message Protocol (ICMP)</vt:lpstr>
      <vt:lpstr>ICMP</vt:lpstr>
      <vt:lpstr>Internet Control Message Protocol</vt:lpstr>
      <vt:lpstr>ICMP Errors</vt:lpstr>
      <vt:lpstr>ICMP Message Format (2)</vt:lpstr>
      <vt:lpstr>Example ICMP Messages</vt:lpstr>
      <vt:lpstr>Ping</vt:lpstr>
      <vt:lpstr>Traceroute</vt:lpstr>
      <vt:lpstr>Traceroute (2)</vt:lpstr>
      <vt:lpstr>Traceroute (3)</vt:lpstr>
      <vt:lpstr>ARP</vt:lpstr>
      <vt:lpstr>ARP (Address Resolution Protocol)</vt:lpstr>
      <vt:lpstr>ARP Protocol Stack</vt:lpstr>
      <vt:lpstr>ARP Messages</vt:lpstr>
      <vt:lpstr>ARP Messages (2)</vt:lpstr>
      <vt:lpstr>ARP Table</vt:lpstr>
      <vt:lpstr>Route command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CSE461 LAB Helper Protocols</dc:title>
  <dc:creator>Rajalakshmi Nandakumar</dc:creator>
  <cp:lastModifiedBy>Rajalakshmi Nandakumar</cp:lastModifiedBy>
  <cp:revision>9</cp:revision>
  <dcterms:created xsi:type="dcterms:W3CDTF">2017-11-16T12:03:50Z</dcterms:created>
  <dcterms:modified xsi:type="dcterms:W3CDTF">2017-11-16T23:31:26Z</dcterms:modified>
</cp:coreProperties>
</file>