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7C836962-BBFC-4B6D-B621-D5A47CF833B0}">
  <a:tblStyle styleId="{7C836962-BBFC-4B6D-B621-D5A47CF833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EEF6EA"/>
          </a:solidFill>
        </a:fill>
      </a:tcStyle>
    </a:wholeTbl>
    <a:band1H>
      <a:tcStyle>
        <a:fill>
          <a:solidFill>
            <a:srgbClr val="DCEDD2"/>
          </a:solidFill>
        </a:fill>
      </a:tcStyle>
    </a:band1H>
    <a:band1V>
      <a:tcStyle>
        <a:fill>
          <a:solidFill>
            <a:srgbClr val="DCEDD2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6" name="Shape 25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2" name="Shape 26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2" name="Shape 2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5" name="Shape 2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3" name="Shape 32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9" name="Shape 3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1.jpg"/><Relationship Id="rId3" Type="http://schemas.openxmlformats.org/officeDocument/2006/relationships/image" Target="../media/image00.png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Relationship Id="rId2" Type="http://schemas.openxmlformats.org/officeDocument/2006/relationships/image" Target="../media/image02.png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pe 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13"/>
          <p:cNvSpPr txBox="1"/>
          <p:nvPr>
            <p:ph type="ctrTitle"/>
          </p:nvPr>
        </p:nvSpPr>
        <p:spPr>
          <a:xfrm>
            <a:off x="3962398" y="19642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3962398" y="4385732"/>
            <a:ext cx="7197725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0" type="dt"/>
          </p:nvPr>
        </p:nvSpPr>
        <p:spPr>
          <a:xfrm>
            <a:off x="8932557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3962398" y="5870575"/>
            <a:ext cx="4893957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10608957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>
            <p:ph type="title"/>
          </p:nvPr>
        </p:nvSpPr>
        <p:spPr>
          <a:xfrm>
            <a:off x="685800" y="609600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Shape 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95" name="Shape 95"/>
          <p:cNvSpPr txBox="1"/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687464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type="title"/>
          </p:nvPr>
        </p:nvSpPr>
        <p:spPr>
          <a:xfrm>
            <a:off x="685802" y="3308580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777380"/>
            <a:ext cx="10131425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Name Card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10237867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488275" y="82333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lang="en-US" sz="8000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992266" y="609600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857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rue or Fals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>
            <p:ph type="title"/>
          </p:nvPr>
        </p:nvSpPr>
        <p:spPr>
          <a:xfrm>
            <a:off x="685800" y="609600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3505200"/>
            <a:ext cx="10131428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-2857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 rot="5400000">
            <a:off x="3926946" y="-1099079"/>
            <a:ext cx="3649132" cy="101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>
            <p:ph type="title"/>
          </p:nvPr>
        </p:nvSpPr>
        <p:spPr>
          <a:xfrm rot="5400000">
            <a:off x="7147150" y="2121123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 rot="5400000">
            <a:off x="2011057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/>
          <p:nvPr>
            <p:ph type="title"/>
          </p:nvPr>
        </p:nvSpPr>
        <p:spPr>
          <a:xfrm>
            <a:off x="685800" y="3308580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685799" y="4777380"/>
            <a:ext cx="10131428" cy="86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685802" y="2142066"/>
            <a:ext cx="4995333" cy="36491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5821894" y="2142066"/>
            <a:ext cx="4995332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973670" y="2218266"/>
            <a:ext cx="470905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685800" y="2870200"/>
            <a:ext cx="4996922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6096003" y="2226733"/>
            <a:ext cx="472281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5823482" y="2870200"/>
            <a:ext cx="4995333" cy="29209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hape 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pe 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type="title"/>
          </p:nvPr>
        </p:nvSpPr>
        <p:spPr>
          <a:xfrm>
            <a:off x="685800" y="2074333"/>
            <a:ext cx="3680884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648201" y="609600"/>
            <a:ext cx="6169025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685800" y="3445932"/>
            <a:ext cx="368088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>
            <p:ph type="title"/>
          </p:nvPr>
        </p:nvSpPr>
        <p:spPr>
          <a:xfrm>
            <a:off x="685800" y="1600200"/>
            <a:ext cx="6164653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1" name="Shape 71"/>
          <p:cNvSpPr/>
          <p:nvPr>
            <p:ph idx="2" type="pic"/>
          </p:nvPr>
        </p:nvSpPr>
        <p:spPr>
          <a:xfrm>
            <a:off x="7536253" y="914400"/>
            <a:ext cx="3280973" cy="4572000"/>
          </a:xfrm>
          <a:prstGeom prst="roundRect">
            <a:avLst>
              <a:gd fmla="val 42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88824" cy="68562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685800" y="4732864"/>
            <a:ext cx="10131427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9" name="Shape 79"/>
          <p:cNvSpPr/>
          <p:nvPr>
            <p:ph idx="2" type="pic"/>
          </p:nvPr>
        </p:nvSpPr>
        <p:spPr>
          <a:xfrm>
            <a:off x="1371600" y="932112"/>
            <a:ext cx="8759827" cy="3164975"/>
          </a:xfrm>
          <a:prstGeom prst="roundRect">
            <a:avLst>
              <a:gd fmla="val 4380" name="adj"/>
            </a:avLst>
          </a:prstGeom>
          <a:noFill/>
          <a:ln cap="sq" cmpd="dbl" w="5080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5299603"/>
            <a:ext cx="10131427" cy="4937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1.jpg"/><Relationship Id="rId2" Type="http://schemas.openxmlformats.org/officeDocument/2006/relationships/slideLayout" Target="../slideLayouts/slideLayout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theme" Target="../theme/theme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71450" lvl="0" marL="2857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84150" lvl="1" marL="7429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96850" lvl="2" marL="12001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95250" lvl="3" marL="15430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95250" lvl="4" marL="200025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52400" lvl="5" marL="25146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52400" lvl="6" marL="29718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52400" lvl="7" marL="34290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52400" lvl="8" marL="3886200" marR="0" rtl="0" algn="l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589660" y="5870575"/>
            <a:ext cx="1600199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685800" y="5870575"/>
            <a:ext cx="7827658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10266060" y="5870575"/>
            <a:ext cx="551166" cy="3778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0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0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hyperlink" Target="www.yaho.com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class.coursera.org/comnetworks-003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ctrTitle"/>
          </p:nvPr>
        </p:nvSpPr>
        <p:spPr>
          <a:xfrm>
            <a:off x="3962398" y="1964266"/>
            <a:ext cx="7197725" cy="24214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461</a:t>
            </a:r>
          </a:p>
        </p:txBody>
      </p:sp>
      <p:sp>
        <p:nvSpPr>
          <p:cNvPr id="145" name="Shape 145"/>
          <p:cNvSpPr txBox="1"/>
          <p:nvPr>
            <p:ph idx="1" type="subTitle"/>
          </p:nvPr>
        </p:nvSpPr>
        <p:spPr>
          <a:xfrm>
            <a:off x="3962398" y="4385732"/>
            <a:ext cx="7197725" cy="1405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MIDTERM REVIEW</a:t>
            </a: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 LAYERS &amp; ENCAPSULATION</a:t>
            </a:r>
          </a:p>
        </p:txBody>
      </p:sp>
      <p:sp>
        <p:nvSpPr>
          <p:cNvPr id="151" name="Shape 151"/>
          <p:cNvSpPr/>
          <p:nvPr/>
        </p:nvSpPr>
        <p:spPr>
          <a:xfrm>
            <a:off x="2305539" y="2250830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CF6D"/>
              </a:gs>
              <a:gs pos="100000">
                <a:srgbClr val="78B84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</a:p>
        </p:txBody>
      </p:sp>
      <p:sp>
        <p:nvSpPr>
          <p:cNvPr id="152" name="Shape 152"/>
          <p:cNvSpPr/>
          <p:nvPr/>
        </p:nvSpPr>
        <p:spPr>
          <a:xfrm>
            <a:off x="7043668" y="2250827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CF6D"/>
              </a:gs>
              <a:gs pos="100000">
                <a:srgbClr val="78B84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</a:p>
        </p:txBody>
      </p:sp>
      <p:sp>
        <p:nvSpPr>
          <p:cNvPr id="153" name="Shape 153"/>
          <p:cNvSpPr/>
          <p:nvPr/>
        </p:nvSpPr>
        <p:spPr>
          <a:xfrm>
            <a:off x="2305539" y="3234889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2D1CD"/>
              </a:gs>
              <a:gs pos="100000">
                <a:srgbClr val="37B1A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</a:p>
        </p:txBody>
      </p:sp>
      <p:sp>
        <p:nvSpPr>
          <p:cNvPr id="154" name="Shape 154"/>
          <p:cNvSpPr/>
          <p:nvPr/>
        </p:nvSpPr>
        <p:spPr>
          <a:xfrm>
            <a:off x="7043668" y="3234888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2D1CD"/>
              </a:gs>
              <a:gs pos="100000">
                <a:srgbClr val="37B1A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</a:p>
        </p:txBody>
      </p:sp>
      <p:sp>
        <p:nvSpPr>
          <p:cNvPr id="155" name="Shape 155"/>
          <p:cNvSpPr/>
          <p:nvPr/>
        </p:nvSpPr>
        <p:spPr>
          <a:xfrm>
            <a:off x="2305539" y="4175094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A7D7"/>
              </a:gs>
              <a:gs pos="100000">
                <a:srgbClr val="408AC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</a:p>
        </p:txBody>
      </p:sp>
      <p:sp>
        <p:nvSpPr>
          <p:cNvPr id="156" name="Shape 156"/>
          <p:cNvSpPr/>
          <p:nvPr/>
        </p:nvSpPr>
        <p:spPr>
          <a:xfrm>
            <a:off x="2305539" y="5114798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08FD3"/>
              </a:gs>
              <a:gs pos="100000">
                <a:srgbClr val="7C68B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Link/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</a:p>
        </p:txBody>
      </p:sp>
      <p:sp>
        <p:nvSpPr>
          <p:cNvPr id="157" name="Shape 157"/>
          <p:cNvSpPr/>
          <p:nvPr/>
        </p:nvSpPr>
        <p:spPr>
          <a:xfrm>
            <a:off x="7043668" y="4175094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A7D7"/>
              </a:gs>
              <a:gs pos="100000">
                <a:srgbClr val="408AC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</a:p>
        </p:txBody>
      </p:sp>
      <p:sp>
        <p:nvSpPr>
          <p:cNvPr id="158" name="Shape 158"/>
          <p:cNvSpPr/>
          <p:nvPr/>
        </p:nvSpPr>
        <p:spPr>
          <a:xfrm>
            <a:off x="7043668" y="5114796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08FD3"/>
              </a:gs>
              <a:gs pos="100000">
                <a:srgbClr val="7C68B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Link/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</a:p>
        </p:txBody>
      </p:sp>
      <p:cxnSp>
        <p:nvCxnSpPr>
          <p:cNvPr id="159" name="Shape 159"/>
          <p:cNvCxnSpPr>
            <a:stCxn id="156" idx="2"/>
            <a:endCxn id="158" idx="2"/>
          </p:cNvCxnSpPr>
          <p:nvPr/>
        </p:nvCxnSpPr>
        <p:spPr>
          <a:xfrm flipH="1" rot="-5400000">
            <a:off x="5573108" y="3558457"/>
            <a:ext cx="600" cy="4738200"/>
          </a:xfrm>
          <a:prstGeom prst="curvedConnector3">
            <a:avLst>
              <a:gd fmla="val 38100083" name="adj1"/>
            </a:avLst>
          </a:prstGeom>
          <a:noFill/>
          <a:ln cap="rnd" cmpd="sng" w="25400">
            <a:solidFill>
              <a:srgbClr val="757575"/>
            </a:solidFill>
            <a:prstDash val="solid"/>
            <a:round/>
            <a:headEnd len="lg" w="lg" type="stealth"/>
            <a:tailEnd len="lg" w="lg" type="stealth"/>
          </a:ln>
        </p:spPr>
      </p:cxnSp>
      <p:cxnSp>
        <p:nvCxnSpPr>
          <p:cNvPr id="160" name="Shape 160"/>
          <p:cNvCxnSpPr/>
          <p:nvPr/>
        </p:nvCxnSpPr>
        <p:spPr>
          <a:xfrm>
            <a:off x="3204307" y="3063289"/>
            <a:ext cx="0" cy="17159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1" name="Shape 161"/>
          <p:cNvCxnSpPr/>
          <p:nvPr/>
        </p:nvCxnSpPr>
        <p:spPr>
          <a:xfrm>
            <a:off x="3204306" y="4050744"/>
            <a:ext cx="0" cy="17159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2" name="Shape 162"/>
          <p:cNvCxnSpPr/>
          <p:nvPr/>
        </p:nvCxnSpPr>
        <p:spPr>
          <a:xfrm>
            <a:off x="3204305" y="4987553"/>
            <a:ext cx="0" cy="171599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3" name="Shape 163"/>
          <p:cNvCxnSpPr>
            <a:stCxn id="154" idx="0"/>
            <a:endCxn id="152" idx="2"/>
          </p:cNvCxnSpPr>
          <p:nvPr/>
        </p:nvCxnSpPr>
        <p:spPr>
          <a:xfrm rot="10800000">
            <a:off x="7942437" y="3063288"/>
            <a:ext cx="0" cy="17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4" name="Shape 164"/>
          <p:cNvCxnSpPr/>
          <p:nvPr/>
        </p:nvCxnSpPr>
        <p:spPr>
          <a:xfrm rot="10800000">
            <a:off x="7942438" y="4003493"/>
            <a:ext cx="0" cy="17160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  <p:cxnSp>
        <p:nvCxnSpPr>
          <p:cNvPr id="165" name="Shape 165"/>
          <p:cNvCxnSpPr/>
          <p:nvPr/>
        </p:nvCxnSpPr>
        <p:spPr>
          <a:xfrm rot="10800000">
            <a:off x="7948353" y="4943197"/>
            <a:ext cx="0" cy="17160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lg" w="lg" type="stealth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SOCKETS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Programming interface for networking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Most common implementation is Berkeley sockets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Allows data to be sent with file descriptor-like structures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UDP VS. TCP</a:t>
            </a:r>
          </a:p>
        </p:txBody>
      </p:sp>
      <p:graphicFrame>
        <p:nvGraphicFramePr>
          <p:cNvPr id="235" name="Shape 235"/>
          <p:cNvGraphicFramePr/>
          <p:nvPr/>
        </p:nvGraphicFramePr>
        <p:xfrm>
          <a:off x="976920" y="20237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{7C836962-BBFC-4B6D-B621-D5A47CF833B0}</a:tableStyleId>
              </a:tblPr>
              <a:tblGrid>
                <a:gridCol w="4153400"/>
                <a:gridCol w="4153400"/>
              </a:tblGrid>
              <a:tr h="633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 u="none" cap="none" strike="noStrike"/>
                        <a:t>UDP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TCP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Unreliable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Reliable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Connection-less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Connection-oriented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 acknowledgements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Acknowledgements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</a:t>
                      </a:r>
                      <a:r>
                        <a:rPr lang="en-US" sz="1800"/>
                        <a:t> flow control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Sliding</a:t>
                      </a:r>
                      <a:r>
                        <a:rPr lang="en-US" sz="1800"/>
                        <a:t> window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</a:t>
                      </a:r>
                      <a:r>
                        <a:rPr lang="en-US" sz="1800"/>
                        <a:t> sequence numbers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Sequence numbers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TELNET VS. FTP</a:t>
            </a:r>
          </a:p>
        </p:txBody>
      </p:sp>
      <p:graphicFrame>
        <p:nvGraphicFramePr>
          <p:cNvPr id="241" name="Shape 241"/>
          <p:cNvGraphicFramePr/>
          <p:nvPr/>
        </p:nvGraphicFramePr>
        <p:xfrm>
          <a:off x="976920" y="202378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{7C836962-BBFC-4B6D-B621-D5A47CF833B0}</a:tableStyleId>
              </a:tblPr>
              <a:tblGrid>
                <a:gridCol w="4153400"/>
                <a:gridCol w="4153400"/>
              </a:tblGrid>
              <a:tr h="6332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Telnet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FTP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Used for sending</a:t>
                      </a:r>
                      <a:r>
                        <a:rPr lang="en-US" sz="1800"/>
                        <a:t> text data; originally for remote login into a server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Used for sending files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Data transfer and control on same channel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Separate</a:t>
                      </a:r>
                      <a:r>
                        <a:rPr lang="en-US" sz="1800"/>
                        <a:t> channels for control and data transfer; control channel uses Telnet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Uses TCP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Also uses TCP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Once</a:t>
                      </a:r>
                      <a:r>
                        <a:rPr lang="en-US" sz="1800"/>
                        <a:t> connected, s</a:t>
                      </a:r>
                      <a:r>
                        <a:rPr lang="en-US" sz="1800"/>
                        <a:t>erver and client essentially the same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Server and client behave very differently</a:t>
                      </a:r>
                    </a:p>
                  </a:txBody>
                  <a:tcPr marT="45725" marB="45725" marR="91450" marL="91450"/>
                </a:tc>
              </a:tr>
              <a:tr h="6420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</a:t>
                      </a:r>
                      <a:r>
                        <a:rPr lang="en-US" sz="1800"/>
                        <a:t> secure; largely replaced by SSH</a:t>
                      </a:r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800"/>
                        <a:t>Not secure; somewhat replaced by SFTP</a:t>
                      </a: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METRICS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Bandwidth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Throughput, goodput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Channel utilization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Shannon’s theorem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Nyquist rate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FREQUENCY &amp; BANDWIDTH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Frequency: rate of an oscillation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Bandwidth: measures the width of a range of frequencies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Bandwidth = freq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upper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freq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Human hearing bandwidth: ~20kHz (20kHz - 20 Hz)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“Bandwidth” and “bitrate” are often used interchangeably; this is a different definition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1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Bonus Question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what’s the frequency range and bandwidth of 802.11 b/g?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2.4 GHz to 2.5 GHz; 100 MHz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between source and destination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Shortest possible latency bounded by </a:t>
            </a:r>
            <a:r>
              <a:rPr b="0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Ping can measure round-trip latency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THROUGHPUT &amp; GOODPUT</a:t>
            </a:r>
          </a:p>
        </p:txBody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77985" y="2439050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Throughput: measures how much data can be sent in a given time period (a.k.a. bitrate)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E.g., 100 Gbps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Bits that you can send (i.e., put onto the wire) per amount of time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Goodput: excludes protocol bits and retransmitted data packets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factors might cause goodput &lt; throughput?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Protocol overhead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Dropped or corrupted packets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Flow control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CHANNEL UTILIZATION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Calculates how much of the channel is being used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Percent of the time the channel is in use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(sent data size) / ((channel bitrate) * (round-trip latency))</a:t>
            </a:r>
          </a:p>
        </p:txBody>
      </p:sp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4142" y="859204"/>
            <a:ext cx="3662730" cy="2446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SHANNON THEOREM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Tells about maximum bitrate in the presence of noise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Capacity = bandwidth * log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 + signal/noise)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 = B log</a:t>
            </a:r>
            <a:r>
              <a:rPr b="0" baseline="-2500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 + S/N)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implications of this?</a:t>
            </a:r>
          </a:p>
        </p:txBody>
      </p:sp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0389" y="1703752"/>
            <a:ext cx="4264268" cy="3411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NYQUIST RATE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2142066"/>
            <a:ext cx="7489090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recover a waveform, the sampling rate must be at least two times the highest frequency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Telephone sampling rate is 8kHz; what are the implications of this?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sampling rate would be required to recover all frequencies audible by humans? (Up to 20kHZ)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Audio CDs use 44.1kHz sampling rates for this reason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74867" y="1019787"/>
            <a:ext cx="7202337" cy="1895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 LAYER</a:t>
            </a:r>
          </a:p>
        </p:txBody>
      </p:sp>
      <p:sp>
        <p:nvSpPr>
          <p:cNvPr id="171" name="Shape 171"/>
          <p:cNvSpPr/>
          <p:nvPr/>
        </p:nvSpPr>
        <p:spPr>
          <a:xfrm>
            <a:off x="2305539" y="1992922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CF6D"/>
              </a:gs>
              <a:gs pos="100000">
                <a:srgbClr val="78B84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</a:p>
        </p:txBody>
      </p:sp>
      <p:sp>
        <p:nvSpPr>
          <p:cNvPr id="172" name="Shape 172"/>
          <p:cNvSpPr/>
          <p:nvPr/>
        </p:nvSpPr>
        <p:spPr>
          <a:xfrm>
            <a:off x="7043668" y="1992919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CF6D"/>
              </a:gs>
              <a:gs pos="100000">
                <a:srgbClr val="78B847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2805381"/>
            <a:ext cx="10131425" cy="29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Used by applications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Protocol is arbitrary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99642"/>
              <a:buFont typeface="Arial"/>
              <a:buChar char="•"/>
            </a:pPr>
            <a:r>
              <a:rPr b="0" i="0" lang="en-US" sz="13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 1.0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b="0" i="0" lang="en-US" sz="12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Initial connection over TCP acts as a preamble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b="0" i="0" lang="en-US" sz="12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Content-length can designate payload end</a:t>
            </a:r>
          </a:p>
          <a:p>
            <a:pPr indent="-285750" lvl="2" marL="12001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8636"/>
              <a:buFont typeface="Arial"/>
              <a:buChar char="•"/>
            </a:pPr>
            <a:r>
              <a:rPr b="0" i="0" lang="en-US" sz="108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Bad for streaming</a:t>
            </a:r>
          </a:p>
          <a:p>
            <a:pPr lvl="2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8636"/>
              <a:buFont typeface="Arial"/>
              <a:buChar char="•"/>
            </a:pPr>
            <a:r>
              <a:rPr lang="en-US" sz="1085"/>
              <a:t>Put the content-length in the end of the payload → hard to cache on the receiver side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b="0" i="0" lang="en-US" sz="12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Caching used heavily</a:t>
            </a:r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9642"/>
              <a:buFont typeface="Arial"/>
              <a:buChar char="•"/>
            </a:pPr>
            <a:r>
              <a:rPr b="0" i="0" lang="en-US" sz="13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 1.1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b="0" i="0" lang="en-US" sz="12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comes as a stream, chunked into defined lengths (tokenized)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b="0" i="0" lang="en-US" sz="12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Connections are reused, reducing overhead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b="0" i="0" lang="en-US" sz="12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Some pipelining possible, but limited</a:t>
            </a:r>
          </a:p>
          <a:p>
            <a:pPr indent="-285750" lvl="0" marL="2857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99642"/>
              <a:buFont typeface="Arial"/>
              <a:buChar char="•"/>
            </a:pPr>
            <a:r>
              <a:rPr b="0" i="0" lang="en-US" sz="139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 2.0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b="0" i="0" lang="en-US" sz="12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Reduces latency through header compression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b="0" i="0" lang="en-US" sz="124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Allows asynchronous sending/multiplexing over a single TCP connection</a:t>
            </a:r>
          </a:p>
          <a:p>
            <a:pPr indent="-285750" lvl="1" marL="74295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3333"/>
              <a:buFont typeface="Arial"/>
              <a:buChar char="•"/>
            </a:pPr>
            <a:r>
              <a:rPr lang="en-US" sz="1240"/>
              <a:t>Fixed the head-of-line blocking problem in HTTP 1.x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ERROR HANDLING / </a:t>
            </a:r>
            <a:r>
              <a:rPr lang="en-US"/>
              <a:t>I</a:t>
            </a: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ntegrity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Parity bits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Checksums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CRCs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1932" y="1863918"/>
            <a:ext cx="5475899" cy="42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PARITY BITS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2142066"/>
            <a:ext cx="5511798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Bits check parity on a set of bits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Even parity: bits add to 0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Odd parity: bits add to 1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Multiple parity bits (on odd bits/ on even bits, etc.)  can increase effectiveness</a:t>
            </a:r>
          </a:p>
        </p:txBody>
      </p:sp>
      <p:sp>
        <p:nvSpPr>
          <p:cNvPr id="306" name="Shape 306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92435" y="1411654"/>
            <a:ext cx="4762499" cy="357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CHECKSUMS &amp; CRCS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2142066"/>
            <a:ext cx="6504353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Checksums: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Adds all words in data as unsigned numbers, allowing to overflow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Sum was then compared to check data integrity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CRCS: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Specific type of checksum that uses polynomial division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Both are integrity checks using a fixed size of data</a:t>
            </a:r>
          </a:p>
        </p:txBody>
      </p:sp>
      <p:pic>
        <p:nvPicPr>
          <p:cNvPr id="314" name="Shape 3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1697" y="2204793"/>
            <a:ext cx="4048125" cy="2686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OTHER TOPICS</a:t>
            </a:r>
          </a:p>
        </p:txBody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DNS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Find the IP address for a URL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UDP is typically used when packet size is smaller than 512 bytes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Typosquatting: register a wrong address for phishing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www.yaho.com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Denial of service: overloading DNS servers → unable to resolve URLs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Registrar hacking: company’s name servers that supply IP info are hacked → traffic redirected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DNS hijacking: DNS servers maliciously return incorrect translations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/>
              <a:t>DNS cache poisoning: caches are supposed to expire. Altering the cache data returns incorrect translations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ADDITIONAL STUDY SUGGESTIONS</a:t>
            </a:r>
          </a:p>
        </p:txBody>
      </p:sp>
      <p:sp>
        <p:nvSpPr>
          <p:cNvPr id="326" name="Shape 326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Read through your project 0 &amp; 1 code and diagram what it’s doing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 HW problems; do similar problems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Watch David Wetherall’s Coursera course videos (</a:t>
            </a:r>
            <a:r>
              <a:rPr b="0" i="0" lang="en-US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Review old midterms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Available on CSE site (but cover somewhat different material than what ours will)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ANY QUESTIONS?</a:t>
            </a: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8364" y="2399057"/>
            <a:ext cx="3810532" cy="3810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 LAYER</a:t>
            </a:r>
          </a:p>
        </p:txBody>
      </p:sp>
      <p:sp>
        <p:nvSpPr>
          <p:cNvPr id="179" name="Shape 179"/>
          <p:cNvSpPr/>
          <p:nvPr/>
        </p:nvSpPr>
        <p:spPr>
          <a:xfrm>
            <a:off x="2305539" y="1968797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2D1CD"/>
              </a:gs>
              <a:gs pos="100000">
                <a:srgbClr val="37B1A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</a:p>
        </p:txBody>
      </p:sp>
      <p:sp>
        <p:nvSpPr>
          <p:cNvPr id="180" name="Shape 180"/>
          <p:cNvSpPr/>
          <p:nvPr/>
        </p:nvSpPr>
        <p:spPr>
          <a:xfrm>
            <a:off x="7043668" y="1968796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52D1CD"/>
              </a:gs>
              <a:gs pos="100000">
                <a:srgbClr val="37B1AE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2805381"/>
            <a:ext cx="10131425" cy="29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Involves packaging of data for transport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UDP/TCP and ports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 LAYERS &amp; ENCAPSULATION</a:t>
            </a:r>
          </a:p>
        </p:txBody>
      </p:sp>
      <p:sp>
        <p:nvSpPr>
          <p:cNvPr id="187" name="Shape 187"/>
          <p:cNvSpPr/>
          <p:nvPr/>
        </p:nvSpPr>
        <p:spPr>
          <a:xfrm>
            <a:off x="2305539" y="1986786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A7D7"/>
              </a:gs>
              <a:gs pos="100000">
                <a:srgbClr val="408AC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</a:p>
        </p:txBody>
      </p:sp>
      <p:sp>
        <p:nvSpPr>
          <p:cNvPr id="188" name="Shape 188"/>
          <p:cNvSpPr/>
          <p:nvPr/>
        </p:nvSpPr>
        <p:spPr>
          <a:xfrm>
            <a:off x="7043668" y="1986786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7A7D7"/>
              </a:gs>
              <a:gs pos="100000">
                <a:srgbClr val="408AC0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Network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2805381"/>
            <a:ext cx="10131425" cy="29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Handles issues related to routing on the network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treated as packets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LINK/PHYSICAL LAYERS</a:t>
            </a:r>
          </a:p>
        </p:txBody>
      </p:sp>
      <p:sp>
        <p:nvSpPr>
          <p:cNvPr id="195" name="Shape 195"/>
          <p:cNvSpPr/>
          <p:nvPr/>
        </p:nvSpPr>
        <p:spPr>
          <a:xfrm>
            <a:off x="2172677" y="2129321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08FD3"/>
              </a:gs>
              <a:gs pos="100000">
                <a:srgbClr val="7C68B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Link/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</a:p>
        </p:txBody>
      </p:sp>
      <p:sp>
        <p:nvSpPr>
          <p:cNvPr id="196" name="Shape 196"/>
          <p:cNvSpPr/>
          <p:nvPr/>
        </p:nvSpPr>
        <p:spPr>
          <a:xfrm>
            <a:off x="6910807" y="2129319"/>
            <a:ext cx="1797537" cy="81245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08FD3"/>
              </a:gs>
              <a:gs pos="100000">
                <a:srgbClr val="7C68BA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Link/</a:t>
            </a:r>
            <a:b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</a:t>
            </a:r>
          </a:p>
        </p:txBody>
      </p:sp>
      <p:cxnSp>
        <p:nvCxnSpPr>
          <p:cNvPr id="197" name="Shape 197"/>
          <p:cNvCxnSpPr>
            <a:stCxn id="195" idx="2"/>
            <a:endCxn id="196" idx="2"/>
          </p:cNvCxnSpPr>
          <p:nvPr/>
        </p:nvCxnSpPr>
        <p:spPr>
          <a:xfrm flipH="1" rot="-5400000">
            <a:off x="5440246" y="572980"/>
            <a:ext cx="600" cy="4738199"/>
          </a:xfrm>
          <a:prstGeom prst="curvedConnector3">
            <a:avLst>
              <a:gd fmla="val 38100083" name="adj1"/>
            </a:avLst>
          </a:prstGeom>
          <a:noFill/>
          <a:ln cap="rnd" cmpd="sng" w="25400">
            <a:solidFill>
              <a:srgbClr val="757575"/>
            </a:solidFill>
            <a:prstDash val="solid"/>
            <a:round/>
            <a:headEnd len="lg" w="lg" type="stealth"/>
            <a:tailEnd len="lg" w="lg" type="stealth"/>
          </a:ln>
        </p:spPr>
      </p:cxn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2805381"/>
            <a:ext cx="10131425" cy="2985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Puts data onto the actual line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Error-correcting codes to account for line noise are in the data link layer</a:t>
            </a:r>
          </a:p>
          <a:p>
            <a:pPr indent="-285750" lvl="2" marL="12001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 this level, data consists of frames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Physical layer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Actual electrical or wireless oscillations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ADDRESSING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 addresses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 addresses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Ports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Sockets (file d</a:t>
            </a:r>
            <a:r>
              <a:rPr lang="en-US"/>
              <a:t>escriptors</a:t>
            </a: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95082" y="1340216"/>
            <a:ext cx="3619500" cy="415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MAC ADDRESSES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48-bit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instance of specific network interface hardware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 ADDRESSES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32-bit (in IPv4) or 128-bit (in IPv6)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a host on a network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change dynamically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685800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PORTS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2142066"/>
            <a:ext cx="10131425" cy="3649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16-bit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Identify communication channels on a specific host</a:t>
            </a:r>
          </a:p>
          <a:p>
            <a:pPr indent="-285750" lvl="0" marL="2857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Often map to applications</a:t>
            </a:r>
          </a:p>
          <a:p>
            <a:pPr indent="-285750" lvl="1" marL="742950" marR="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.xml><?xml version="1.0" encoding="utf-8"?>
<a:theme xmlns:a="http://schemas.openxmlformats.org/drawingml/2006/main" xmlns:r="http://schemas.openxmlformats.org/officeDocument/2006/relationships" name="Celestial">
  <a:themeElements>
    <a:clrScheme name="Celestial">
      <a:dk1>
        <a:srgbClr val="000000"/>
      </a:dk1>
      <a:lt1>
        <a:srgbClr val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