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59" r:id="rId3"/>
    <p:sldId id="275" r:id="rId4"/>
    <p:sldId id="260" r:id="rId5"/>
    <p:sldId id="262" r:id="rId6"/>
    <p:sldId id="261" r:id="rId7"/>
    <p:sldId id="263" r:id="rId8"/>
    <p:sldId id="271" r:id="rId9"/>
    <p:sldId id="264" r:id="rId10"/>
    <p:sldId id="265" r:id="rId11"/>
    <p:sldId id="269" r:id="rId12"/>
    <p:sldId id="270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0000"/>
    <a:srgbClr val="36D700"/>
    <a:srgbClr val="6F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2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55EEE-44FF-634C-B417-4794853586AB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401A2-599A-4E4C-AAF6-3F1974308A85}" type="pres">
      <dgm:prSet presAssocID="{BFB55EEE-44FF-634C-B417-4794853586AB}" presName="Name0" presStyleCnt="0">
        <dgm:presLayoutVars>
          <dgm:dir/>
          <dgm:resizeHandles val="exact"/>
        </dgm:presLayoutVars>
      </dgm:prSet>
      <dgm:spPr/>
    </dgm:pt>
  </dgm:ptLst>
  <dgm:cxnLst>
    <dgm:cxn modelId="{DAAF33D4-FBBE-D24B-A973-DB1CAC8029B8}" type="presOf" srcId="{BFB55EEE-44FF-634C-B417-4794853586AB}" destId="{254401A2-599A-4E4C-AAF6-3F1974308A8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69C06D-4ED8-42C6-905D-CA84CA1B6CBF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Thursday, May 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Thursday, May 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385921-A91A-409C-921C-0E0EC1E750EC}" type="datetime2">
              <a:rPr lang="en-US" smtClean="0"/>
              <a:t>Thursday, May 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urses.cs.washington.edu/courses/cse461/14sp/threading.html" TargetMode="Externa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Tor61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Relay Cell comes into a Relay TCP socket, it has:</a:t>
            </a:r>
          </a:p>
          <a:p>
            <a:pPr lvl="1"/>
            <a:r>
              <a:rPr lang="en-US" dirty="0" smtClean="0"/>
              <a:t>Circuit #</a:t>
            </a:r>
          </a:p>
          <a:p>
            <a:pPr lvl="1"/>
            <a:r>
              <a:rPr lang="en-US" dirty="0" smtClean="0"/>
              <a:t>Stream #</a:t>
            </a:r>
          </a:p>
          <a:p>
            <a:r>
              <a:rPr lang="en-US" dirty="0" smtClean="0"/>
              <a:t>How do we know what to do with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015" t="22308" r="13530" b="17565"/>
          <a:stretch/>
        </p:blipFill>
        <p:spPr>
          <a:xfrm>
            <a:off x="5175509" y="290792"/>
            <a:ext cx="2467953" cy="1473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74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 flipV="1">
            <a:off x="1214376" y="1219599"/>
            <a:ext cx="1222927" cy="9666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14376" y="4024088"/>
            <a:ext cx="1231536" cy="9587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45137" y="1219599"/>
            <a:ext cx="1539503" cy="1478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94463" y="3331516"/>
            <a:ext cx="1490177" cy="16512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691220" y="1486212"/>
            <a:ext cx="28968" cy="32085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8" idx="3"/>
          </p:cNvCxnSpPr>
          <p:nvPr/>
        </p:nvCxnSpPr>
        <p:spPr>
          <a:xfrm flipV="1">
            <a:off x="6554131" y="3944257"/>
            <a:ext cx="1094780" cy="1783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63134" y="433314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C-11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91335" y="2645407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88195" y="1526942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7396" y="4931273"/>
            <a:ext cx="1452892" cy="923330"/>
          </a:xfrm>
          <a:prstGeom prst="rect">
            <a:avLst/>
          </a:prstGeom>
          <a:ln>
            <a:solidFill>
              <a:srgbClr val="B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Cell arrives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C#: 3</a:t>
            </a:r>
          </a:p>
          <a:p>
            <a:r>
              <a:rPr lang="en-US" dirty="0" smtClean="0"/>
              <a:t>S#: 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39911" y="1852539"/>
            <a:ext cx="1209000" cy="2562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53747" y="2909758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C-2</a:t>
            </a:r>
            <a:endParaRPr lang="en-US" dirty="0"/>
          </a:p>
        </p:txBody>
      </p:sp>
      <p:cxnSp>
        <p:nvCxnSpPr>
          <p:cNvPr id="37" name="Curved Connector 36"/>
          <p:cNvCxnSpPr/>
          <p:nvPr/>
        </p:nvCxnSpPr>
        <p:spPr>
          <a:xfrm rot="10800000" flipV="1">
            <a:off x="2437303" y="1219598"/>
            <a:ext cx="1" cy="3372781"/>
          </a:xfrm>
          <a:prstGeom prst="curvedConnector2">
            <a:avLst/>
          </a:prstGeom>
          <a:ln w="31750">
            <a:solidFill>
              <a:srgbClr val="3366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5400000" flipH="1" flipV="1">
            <a:off x="1365289" y="3106285"/>
            <a:ext cx="2943356" cy="233559"/>
          </a:xfrm>
          <a:prstGeom prst="curvedConnector3">
            <a:avLst>
              <a:gd name="adj1" fmla="val 50000"/>
            </a:avLst>
          </a:prstGeom>
          <a:ln w="31750">
            <a:solidFill>
              <a:srgbClr val="36D7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2945137" y="1232066"/>
            <a:ext cx="1539503" cy="1478362"/>
          </a:xfrm>
          <a:prstGeom prst="curvedConnector2">
            <a:avLst/>
          </a:prstGeom>
          <a:ln w="31750">
            <a:solidFill>
              <a:srgbClr val="36D7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flipV="1">
            <a:off x="2994463" y="3463756"/>
            <a:ext cx="1490177" cy="1519038"/>
          </a:xfrm>
          <a:prstGeom prst="curvedConnector2">
            <a:avLst/>
          </a:prstGeom>
          <a:ln w="31750">
            <a:solidFill>
              <a:srgbClr val="3366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36771" y="5986405"/>
            <a:ext cx="2232515" cy="369332"/>
          </a:xfrm>
          <a:prstGeom prst="rect">
            <a:avLst/>
          </a:prstGeom>
          <a:ln>
            <a:solidFill>
              <a:srgbClr val="B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WHAT DO WE DO?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30424" y="1444995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62208" y="4517806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07760" y="2083552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S-1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07760" y="3554119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806145" y="1852539"/>
            <a:ext cx="1063141" cy="1162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06145" y="3014739"/>
            <a:ext cx="1156381" cy="110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249840" y="2452884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443531" y="3230856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C-7</a:t>
            </a:r>
          </a:p>
        </p:txBody>
      </p:sp>
      <p:cxnSp>
        <p:nvCxnSpPr>
          <p:cNvPr id="84" name="Curved Connector 83"/>
          <p:cNvCxnSpPr/>
          <p:nvPr/>
        </p:nvCxnSpPr>
        <p:spPr>
          <a:xfrm flipV="1">
            <a:off x="4806145" y="2186271"/>
            <a:ext cx="925837" cy="828468"/>
          </a:xfrm>
          <a:prstGeom prst="curvedConnector3">
            <a:avLst>
              <a:gd name="adj1" fmla="val 50000"/>
            </a:avLst>
          </a:prstGeom>
          <a:ln w="31750">
            <a:solidFill>
              <a:srgbClr val="36D7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>
            <a:off x="4806145" y="3014739"/>
            <a:ext cx="1156381" cy="686109"/>
          </a:xfrm>
          <a:prstGeom prst="curvedConnector3">
            <a:avLst>
              <a:gd name="adj1" fmla="val 50000"/>
            </a:avLst>
          </a:prstGeom>
          <a:ln w="31750">
            <a:solidFill>
              <a:srgbClr val="3366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962525" y="5854603"/>
            <a:ext cx="2687285" cy="646331"/>
          </a:xfrm>
          <a:prstGeom prst="rect">
            <a:avLst/>
          </a:prstGeom>
          <a:ln>
            <a:solidFill>
              <a:srgbClr val="B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Route through green to D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2430344" y="985589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2472712" y="4694743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4284394" y="2785036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5886169" y="1582065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6032380" y="3892912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7648911" y="1956568"/>
            <a:ext cx="521751" cy="45940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7674767" y="3794385"/>
            <a:ext cx="521751" cy="45940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705254" y="1993478"/>
            <a:ext cx="521751" cy="459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05254" y="3714554"/>
            <a:ext cx="521751" cy="459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V</a:t>
            </a:r>
          </a:p>
        </p:txBody>
      </p:sp>
      <p:cxnSp>
        <p:nvCxnSpPr>
          <p:cNvPr id="19" name="Straight Connector 18"/>
          <p:cNvCxnSpPr>
            <a:stCxn id="2" idx="0"/>
          </p:cNvCxnSpPr>
          <p:nvPr/>
        </p:nvCxnSpPr>
        <p:spPr>
          <a:xfrm flipH="1" flipV="1">
            <a:off x="4597398" y="3014739"/>
            <a:ext cx="726444" cy="1916534"/>
          </a:xfrm>
          <a:prstGeom prst="line">
            <a:avLst/>
          </a:prstGeom>
          <a:ln w="38100">
            <a:solidFill>
              <a:srgbClr val="B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5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 flipV="1">
            <a:off x="1214376" y="1219599"/>
            <a:ext cx="1222927" cy="9666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14376" y="4024088"/>
            <a:ext cx="1231536" cy="9587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45137" y="1219599"/>
            <a:ext cx="1539503" cy="1478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94463" y="3331516"/>
            <a:ext cx="1490177" cy="16512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691220" y="1486212"/>
            <a:ext cx="28968" cy="32085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8" idx="3"/>
          </p:cNvCxnSpPr>
          <p:nvPr/>
        </p:nvCxnSpPr>
        <p:spPr>
          <a:xfrm flipV="1">
            <a:off x="6554131" y="3944257"/>
            <a:ext cx="1094780" cy="1783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63134" y="4333140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91335" y="2645407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88195" y="1526942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7396" y="4931273"/>
            <a:ext cx="1452892" cy="923330"/>
          </a:xfrm>
          <a:prstGeom prst="rect">
            <a:avLst/>
          </a:prstGeom>
          <a:ln>
            <a:solidFill>
              <a:srgbClr val="B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Cell </a:t>
            </a:r>
            <a:r>
              <a:rPr lang="en-US" dirty="0" smtClean="0"/>
              <a:t>arrives:</a:t>
            </a:r>
          </a:p>
          <a:p>
            <a:r>
              <a:rPr lang="en-US" dirty="0" smtClean="0"/>
              <a:t>C#: 3</a:t>
            </a:r>
          </a:p>
          <a:p>
            <a:r>
              <a:rPr lang="en-US" dirty="0" smtClean="0"/>
              <a:t>S#: 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39911" y="1852539"/>
            <a:ext cx="1209000" cy="2562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53747" y="2909758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C-2</a:t>
            </a:r>
            <a:endParaRPr lang="en-US" dirty="0"/>
          </a:p>
        </p:txBody>
      </p:sp>
      <p:cxnSp>
        <p:nvCxnSpPr>
          <p:cNvPr id="37" name="Curved Connector 36"/>
          <p:cNvCxnSpPr/>
          <p:nvPr/>
        </p:nvCxnSpPr>
        <p:spPr>
          <a:xfrm rot="10800000" flipV="1">
            <a:off x="2437303" y="1219598"/>
            <a:ext cx="1" cy="3372781"/>
          </a:xfrm>
          <a:prstGeom prst="curvedConnector2">
            <a:avLst/>
          </a:prstGeom>
          <a:ln w="31750">
            <a:solidFill>
              <a:srgbClr val="3366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5400000" flipH="1" flipV="1">
            <a:off x="1365289" y="3106285"/>
            <a:ext cx="2943356" cy="233559"/>
          </a:xfrm>
          <a:prstGeom prst="curvedConnector3">
            <a:avLst>
              <a:gd name="adj1" fmla="val 50000"/>
            </a:avLst>
          </a:prstGeom>
          <a:ln w="31750">
            <a:solidFill>
              <a:srgbClr val="36D7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2945137" y="1232066"/>
            <a:ext cx="1539503" cy="1478362"/>
          </a:xfrm>
          <a:prstGeom prst="curvedConnector2">
            <a:avLst/>
          </a:prstGeom>
          <a:ln w="31750">
            <a:solidFill>
              <a:srgbClr val="36D7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flipV="1">
            <a:off x="2994463" y="3463756"/>
            <a:ext cx="1490177" cy="1519038"/>
          </a:xfrm>
          <a:prstGeom prst="curvedConnector2">
            <a:avLst/>
          </a:prstGeom>
          <a:ln w="31750">
            <a:solidFill>
              <a:srgbClr val="3366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36771" y="5986405"/>
            <a:ext cx="2232515" cy="369332"/>
          </a:xfrm>
          <a:prstGeom prst="rect">
            <a:avLst/>
          </a:prstGeom>
          <a:ln>
            <a:solidFill>
              <a:srgbClr val="B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WHAT DO WE DO?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30424" y="1444995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62208" y="4517806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07760" y="2083552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S-1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07760" y="3554119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806145" y="1852539"/>
            <a:ext cx="1063141" cy="1162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06145" y="3014739"/>
            <a:ext cx="1156381" cy="110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249840" y="2452884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443531" y="3230856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C-7</a:t>
            </a:r>
          </a:p>
        </p:txBody>
      </p:sp>
      <p:cxnSp>
        <p:nvCxnSpPr>
          <p:cNvPr id="84" name="Curved Connector 83"/>
          <p:cNvCxnSpPr/>
          <p:nvPr/>
        </p:nvCxnSpPr>
        <p:spPr>
          <a:xfrm flipV="1">
            <a:off x="4806145" y="2186271"/>
            <a:ext cx="925837" cy="828468"/>
          </a:xfrm>
          <a:prstGeom prst="curvedConnector3">
            <a:avLst>
              <a:gd name="adj1" fmla="val 50000"/>
            </a:avLst>
          </a:prstGeom>
          <a:ln w="31750">
            <a:solidFill>
              <a:srgbClr val="36D7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>
            <a:off x="4806145" y="3014739"/>
            <a:ext cx="1156381" cy="686109"/>
          </a:xfrm>
          <a:prstGeom prst="curvedConnector3">
            <a:avLst>
              <a:gd name="adj1" fmla="val 50000"/>
            </a:avLst>
          </a:prstGeom>
          <a:ln w="31750">
            <a:solidFill>
              <a:srgbClr val="3366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962525" y="5986405"/>
            <a:ext cx="2687285" cy="369332"/>
          </a:xfrm>
          <a:prstGeom prst="rect">
            <a:avLst/>
          </a:prstGeom>
          <a:ln>
            <a:solidFill>
              <a:srgbClr val="B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IS IT GREEN OR BLUE?!?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2430344" y="985589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2472712" y="4694743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4284394" y="2785036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5886169" y="1582065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6032380" y="3892912"/>
            <a:ext cx="521751" cy="4594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7648911" y="1956568"/>
            <a:ext cx="521751" cy="45940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7674767" y="3794385"/>
            <a:ext cx="521751" cy="45940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705254" y="1993478"/>
            <a:ext cx="521751" cy="459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05254" y="3714554"/>
            <a:ext cx="521751" cy="459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V</a:t>
            </a:r>
          </a:p>
        </p:txBody>
      </p:sp>
      <p:cxnSp>
        <p:nvCxnSpPr>
          <p:cNvPr id="19" name="Straight Connector 18"/>
          <p:cNvCxnSpPr>
            <a:stCxn id="2" idx="0"/>
          </p:cNvCxnSpPr>
          <p:nvPr/>
        </p:nvCxnSpPr>
        <p:spPr>
          <a:xfrm flipH="1" flipV="1">
            <a:off x="4597399" y="3014739"/>
            <a:ext cx="726443" cy="1916534"/>
          </a:xfrm>
          <a:prstGeom prst="line">
            <a:avLst/>
          </a:prstGeom>
          <a:ln w="38100">
            <a:solidFill>
              <a:srgbClr val="B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47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5199472" y="3373865"/>
            <a:ext cx="1023261" cy="87992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3" name="Curved Connector 12"/>
          <p:cNvCxnSpPr>
            <a:stCxn id="42" idx="0"/>
            <a:endCxn id="42" idx="2"/>
          </p:cNvCxnSpPr>
          <p:nvPr/>
        </p:nvCxnSpPr>
        <p:spPr>
          <a:xfrm rot="16200000" flipH="1">
            <a:off x="5271140" y="3813828"/>
            <a:ext cx="879926" cy="12700"/>
          </a:xfrm>
          <a:prstGeom prst="curvedConnector5">
            <a:avLst>
              <a:gd name="adj1" fmla="val -60021"/>
              <a:gd name="adj2" fmla="val 9224598"/>
              <a:gd name="adj3" fmla="val 184531"/>
            </a:avLst>
          </a:prstGeom>
          <a:ln w="50800">
            <a:solidFill>
              <a:srgbClr val="36D700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42" idx="0"/>
          </p:cNvCxnSpPr>
          <p:nvPr/>
        </p:nvCxnSpPr>
        <p:spPr>
          <a:xfrm rot="16200000" flipH="1" flipV="1">
            <a:off x="5116448" y="3665486"/>
            <a:ext cx="886276" cy="303034"/>
          </a:xfrm>
          <a:prstGeom prst="curvedConnector5">
            <a:avLst>
              <a:gd name="adj1" fmla="val -194782"/>
              <a:gd name="adj2" fmla="val -532876"/>
              <a:gd name="adj3" fmla="val 287557"/>
            </a:avLst>
          </a:prstGeom>
          <a:ln w="50800">
            <a:solidFill>
              <a:srgbClr val="36D700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2" idx="0"/>
            <a:endCxn id="42" idx="2"/>
          </p:cNvCxnSpPr>
          <p:nvPr/>
        </p:nvCxnSpPr>
        <p:spPr>
          <a:xfrm rot="16200000" flipH="1">
            <a:off x="5271140" y="3813828"/>
            <a:ext cx="879926" cy="12700"/>
          </a:xfrm>
          <a:prstGeom prst="bentConnector5">
            <a:avLst>
              <a:gd name="adj1" fmla="val -46404"/>
              <a:gd name="adj2" fmla="val 8281260"/>
              <a:gd name="adj3" fmla="val 14912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42" idx="0"/>
          </p:cNvCxnSpPr>
          <p:nvPr/>
        </p:nvCxnSpPr>
        <p:spPr>
          <a:xfrm rot="16200000" flipH="1" flipV="1">
            <a:off x="5062228" y="3719711"/>
            <a:ext cx="994722" cy="303029"/>
          </a:xfrm>
          <a:prstGeom prst="bentConnector5">
            <a:avLst>
              <a:gd name="adj1" fmla="val -122957"/>
              <a:gd name="adj2" fmla="val -469629"/>
              <a:gd name="adj3" fmla="val 22191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78969" y="2535148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055009" y="1303137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C-3</a:t>
            </a:r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1560791" y="4678117"/>
            <a:ext cx="521751" cy="45940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1560791" y="2647507"/>
            <a:ext cx="521751" cy="459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</a:t>
            </a:r>
          </a:p>
        </p:txBody>
      </p:sp>
      <p:cxnSp>
        <p:nvCxnSpPr>
          <p:cNvPr id="105" name="Straight Arrow Connector 104"/>
          <p:cNvCxnSpPr>
            <a:stCxn id="104" idx="3"/>
          </p:cNvCxnSpPr>
          <p:nvPr/>
        </p:nvCxnSpPr>
        <p:spPr>
          <a:xfrm>
            <a:off x="2082542" y="2877210"/>
            <a:ext cx="3116930" cy="9366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046514" y="2877210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cxnSp>
        <p:nvCxnSpPr>
          <p:cNvPr id="107" name="Straight Arrow Connector 106"/>
          <p:cNvCxnSpPr>
            <a:endCxn id="103" idx="3"/>
          </p:cNvCxnSpPr>
          <p:nvPr/>
        </p:nvCxnSpPr>
        <p:spPr>
          <a:xfrm flipH="1">
            <a:off x="2082542" y="3813828"/>
            <a:ext cx="3116930" cy="10939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794413" y="4260141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564277" y="77608"/>
            <a:ext cx="633640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Hopping through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2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5199472" y="3373865"/>
            <a:ext cx="1023261" cy="87992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3" name="Curved Connector 12"/>
          <p:cNvCxnSpPr>
            <a:stCxn id="42" idx="0"/>
            <a:endCxn id="42" idx="2"/>
          </p:cNvCxnSpPr>
          <p:nvPr/>
        </p:nvCxnSpPr>
        <p:spPr>
          <a:xfrm rot="16200000" flipH="1">
            <a:off x="5271140" y="3813828"/>
            <a:ext cx="879926" cy="12700"/>
          </a:xfrm>
          <a:prstGeom prst="curvedConnector5">
            <a:avLst>
              <a:gd name="adj1" fmla="val -60021"/>
              <a:gd name="adj2" fmla="val 9224598"/>
              <a:gd name="adj3" fmla="val 184531"/>
            </a:avLst>
          </a:prstGeom>
          <a:ln w="50800">
            <a:solidFill>
              <a:srgbClr val="36D700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42" idx="0"/>
          </p:cNvCxnSpPr>
          <p:nvPr/>
        </p:nvCxnSpPr>
        <p:spPr>
          <a:xfrm rot="16200000" flipH="1" flipV="1">
            <a:off x="5116448" y="3665486"/>
            <a:ext cx="886276" cy="303034"/>
          </a:xfrm>
          <a:prstGeom prst="curvedConnector5">
            <a:avLst>
              <a:gd name="adj1" fmla="val -194782"/>
              <a:gd name="adj2" fmla="val -532876"/>
              <a:gd name="adj3" fmla="val 287557"/>
            </a:avLst>
          </a:prstGeom>
          <a:ln w="50800">
            <a:solidFill>
              <a:srgbClr val="36D700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42" idx="0"/>
          </p:cNvCxnSpPr>
          <p:nvPr/>
        </p:nvCxnSpPr>
        <p:spPr>
          <a:xfrm rot="16200000" flipH="1" flipV="1">
            <a:off x="5062228" y="3719711"/>
            <a:ext cx="994722" cy="303029"/>
          </a:xfrm>
          <a:prstGeom prst="bentConnector5">
            <a:avLst>
              <a:gd name="adj1" fmla="val -92844"/>
              <a:gd name="adj2" fmla="val -430094"/>
              <a:gd name="adj3" fmla="val 19179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78969" y="2535148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055009" y="1303137"/>
            <a:ext cx="57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C-3</a:t>
            </a:r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1560791" y="4678117"/>
            <a:ext cx="521751" cy="45940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1560791" y="2647507"/>
            <a:ext cx="521751" cy="459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</a:t>
            </a:r>
          </a:p>
        </p:txBody>
      </p:sp>
      <p:cxnSp>
        <p:nvCxnSpPr>
          <p:cNvPr id="105" name="Straight Arrow Connector 104"/>
          <p:cNvCxnSpPr>
            <a:stCxn id="104" idx="3"/>
          </p:cNvCxnSpPr>
          <p:nvPr/>
        </p:nvCxnSpPr>
        <p:spPr>
          <a:xfrm>
            <a:off x="2082542" y="2877210"/>
            <a:ext cx="3116930" cy="9366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046514" y="2877210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cxnSp>
        <p:nvCxnSpPr>
          <p:cNvPr id="107" name="Straight Arrow Connector 106"/>
          <p:cNvCxnSpPr>
            <a:endCxn id="103" idx="3"/>
          </p:cNvCxnSpPr>
          <p:nvPr/>
        </p:nvCxnSpPr>
        <p:spPr>
          <a:xfrm flipH="1">
            <a:off x="2082542" y="3813828"/>
            <a:ext cx="3116930" cy="10939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794413" y="4260141"/>
            <a:ext cx="5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-1</a:t>
            </a:r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564277" y="77607"/>
            <a:ext cx="6336403" cy="1815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Hopping through Yourself</a:t>
            </a:r>
            <a:br>
              <a:rPr lang="en-US" dirty="0" smtClean="0"/>
            </a:br>
            <a:r>
              <a:rPr lang="en-US" sz="3600" dirty="0" smtClean="0"/>
              <a:t>with only 1 TCP socket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86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project, including all the design notes</a:t>
            </a:r>
          </a:p>
          <a:p>
            <a:r>
              <a:rPr lang="en-US" dirty="0" smtClean="0"/>
              <a:t>Understand the project</a:t>
            </a:r>
          </a:p>
          <a:p>
            <a:r>
              <a:rPr lang="en-US" dirty="0" smtClean="0"/>
              <a:t>Be the project</a:t>
            </a:r>
          </a:p>
          <a:p>
            <a:r>
              <a:rPr lang="en-US" dirty="0" smtClean="0"/>
              <a:t>Threading Example Code:</a:t>
            </a:r>
          </a:p>
          <a:p>
            <a:pPr lvl="1"/>
            <a:r>
              <a:rPr lang="en-US" dirty="0">
                <a:hlinkClick r:id="rId2"/>
              </a:rPr>
              <a:t>https://courses.cs.washington.edu/courses/cse461/14sp/threading.html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679" y="346177"/>
            <a:ext cx="1582232" cy="182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360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348867" y="799414"/>
            <a:ext cx="551095" cy="35945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108182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09553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2"/>
          </p:cNvCxnSpPr>
          <p:nvPr/>
        </p:nvCxnSpPr>
        <p:spPr>
          <a:xfrm flipV="1">
            <a:off x="4624415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3741" y="1158864"/>
            <a:ext cx="0" cy="5203396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74056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09553" y="1282037"/>
            <a:ext cx="1630999" cy="215670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22733">
            <a:off x="3330538" y="1054400"/>
            <a:ext cx="101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993415" y="1713377"/>
            <a:ext cx="1631000" cy="131798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1416340">
            <a:off x="3187464" y="1428840"/>
            <a:ext cx="120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Opened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909553" y="2149026"/>
            <a:ext cx="1714862" cy="302903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993415" y="2758410"/>
            <a:ext cx="1631000" cy="131798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93415" y="4749995"/>
            <a:ext cx="1631000" cy="131798"/>
          </a:xfrm>
          <a:prstGeom prst="line">
            <a:avLst/>
          </a:prstGeom>
          <a:ln w="38100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44217" y="4480408"/>
            <a:ext cx="1511198" cy="131798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09553" y="3384086"/>
            <a:ext cx="1547137" cy="350829"/>
          </a:xfrm>
          <a:prstGeom prst="line">
            <a:avLst/>
          </a:prstGeom>
          <a:ln w="38100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24415" y="3866714"/>
            <a:ext cx="1533483" cy="263596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1303503">
            <a:off x="3239856" y="2478182"/>
            <a:ext cx="120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565595">
            <a:off x="3226765" y="1955535"/>
            <a:ext cx="120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629042">
            <a:off x="2926556" y="3242749"/>
            <a:ext cx="198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Relay </a:t>
            </a:r>
            <a:r>
              <a:rPr lang="en-US" strike="sngStrike" dirty="0" smtClean="0"/>
              <a:t>(Extend)</a:t>
            </a:r>
            <a:endParaRPr lang="en-US" strike="sngStrike" dirty="0"/>
          </a:p>
        </p:txBody>
      </p:sp>
      <p:sp>
        <p:nvSpPr>
          <p:cNvPr id="44" name="TextBox 43"/>
          <p:cNvSpPr txBox="1"/>
          <p:nvPr/>
        </p:nvSpPr>
        <p:spPr>
          <a:xfrm rot="21445902">
            <a:off x="2916741" y="4464196"/>
            <a:ext cx="216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Relay </a:t>
            </a:r>
            <a:r>
              <a:rPr lang="en-US" strike="sngStrike" dirty="0" smtClean="0"/>
              <a:t>(Extended)</a:t>
            </a:r>
            <a:endParaRPr lang="en-US" strike="sngStrike" dirty="0"/>
          </a:p>
        </p:txBody>
      </p:sp>
      <p:sp>
        <p:nvSpPr>
          <p:cNvPr id="45" name="TextBox 44"/>
          <p:cNvSpPr txBox="1"/>
          <p:nvPr/>
        </p:nvSpPr>
        <p:spPr>
          <a:xfrm rot="629042">
            <a:off x="4654338" y="3682048"/>
            <a:ext cx="168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21413490">
            <a:off x="4820217" y="4226481"/>
            <a:ext cx="168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73" y="625638"/>
            <a:ext cx="507834" cy="533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411" y="625638"/>
            <a:ext cx="548551" cy="57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024" y="575386"/>
            <a:ext cx="643011" cy="633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5"/>
          <a:srcRect l="13301" r="13724" b="9873"/>
          <a:stretch/>
        </p:blipFill>
        <p:spPr>
          <a:xfrm>
            <a:off x="7648911" y="568187"/>
            <a:ext cx="777117" cy="688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875" y="625639"/>
            <a:ext cx="533226" cy="533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54" name="Straight Connector 53"/>
          <p:cNvCxnSpPr/>
          <p:nvPr/>
        </p:nvCxnSpPr>
        <p:spPr>
          <a:xfrm>
            <a:off x="634958" y="1256325"/>
            <a:ext cx="0" cy="4554778"/>
          </a:xfrm>
          <a:prstGeom prst="line">
            <a:avLst/>
          </a:prstGeom>
          <a:ln w="38100">
            <a:solidFill>
              <a:srgbClr val="6FB3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468225" y="2779743"/>
            <a:ext cx="702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224690" y="635137"/>
            <a:ext cx="533814" cy="533225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360068" y="647881"/>
            <a:ext cx="533814" cy="533225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536436" y="1158864"/>
            <a:ext cx="0" cy="5203395"/>
          </a:xfrm>
          <a:prstGeom prst="line">
            <a:avLst/>
          </a:prstGeom>
          <a:ln w="50800">
            <a:solidFill>
              <a:srgbClr val="3366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647733" y="1158865"/>
            <a:ext cx="0" cy="5203395"/>
          </a:xfrm>
          <a:prstGeom prst="line">
            <a:avLst/>
          </a:prstGeom>
          <a:ln w="50800">
            <a:solidFill>
              <a:srgbClr val="3366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25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Relay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relay does not look inside Relay cells unless it is the end of the circuit.</a:t>
            </a:r>
          </a:p>
          <a:p>
            <a:pPr marL="68580" indent="0">
              <a:buNone/>
            </a:pPr>
            <a:endParaRPr lang="en-US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4299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945846" y="3425355"/>
            <a:ext cx="1536412" cy="74656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Cell Arrives.</a:t>
            </a:r>
          </a:p>
          <a:p>
            <a:r>
              <a:rPr lang="en-US" dirty="0" smtClean="0"/>
              <a:t>Type?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28947" y="4170343"/>
            <a:ext cx="1891862" cy="69289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Process Cell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35807" y="4284207"/>
            <a:ext cx="1860506" cy="69289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Am I the end of the circuit?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9090" y="5461000"/>
            <a:ext cx="1494221" cy="69289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Process Cell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1416" y="5443848"/>
            <a:ext cx="1427480" cy="69289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Forward to next hop</a:t>
            </a:r>
            <a:endParaRPr lang="en-US" dirty="0"/>
          </a:p>
        </p:txBody>
      </p:sp>
      <p:cxnSp>
        <p:nvCxnSpPr>
          <p:cNvPr id="29" name="Elbow Connector 28"/>
          <p:cNvCxnSpPr>
            <a:stCxn id="7" idx="1"/>
            <a:endCxn id="9" idx="0"/>
          </p:cNvCxnSpPr>
          <p:nvPr/>
        </p:nvCxnSpPr>
        <p:spPr>
          <a:xfrm rot="10800000" flipV="1">
            <a:off x="2766060" y="3798639"/>
            <a:ext cx="1179786" cy="485567"/>
          </a:xfrm>
          <a:prstGeom prst="bentConnector2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7" idx="3"/>
            <a:endCxn id="8" idx="0"/>
          </p:cNvCxnSpPr>
          <p:nvPr/>
        </p:nvCxnSpPr>
        <p:spPr>
          <a:xfrm>
            <a:off x="5482258" y="3798640"/>
            <a:ext cx="1392620" cy="371703"/>
          </a:xfrm>
          <a:prstGeom prst="bentConnector2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" idx="1"/>
            <a:endCxn id="10" idx="0"/>
          </p:cNvCxnSpPr>
          <p:nvPr/>
        </p:nvCxnSpPr>
        <p:spPr>
          <a:xfrm rot="10800000" flipV="1">
            <a:off x="1346201" y="4630654"/>
            <a:ext cx="489606" cy="830345"/>
          </a:xfrm>
          <a:prstGeom prst="bentConnector2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9" idx="3"/>
            <a:endCxn id="11" idx="0"/>
          </p:cNvCxnSpPr>
          <p:nvPr/>
        </p:nvCxnSpPr>
        <p:spPr>
          <a:xfrm>
            <a:off x="3696313" y="4630655"/>
            <a:ext cx="818843" cy="813193"/>
          </a:xfrm>
          <a:prstGeom prst="bentConnector2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82258" y="3425355"/>
            <a:ext cx="1502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Cell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649397" y="3425355"/>
            <a:ext cx="129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Relay Cell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801416" y="4284600"/>
            <a:ext cx="50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270715" y="4295333"/>
            <a:ext cx="54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9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1108182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09553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24415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3741" y="1158864"/>
            <a:ext cx="0" cy="5203396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74056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08182" y="1485725"/>
            <a:ext cx="1428254" cy="132949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22733">
            <a:off x="1412968" y="1266471"/>
            <a:ext cx="114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953763" y="1750636"/>
            <a:ext cx="1670652" cy="215670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4415" y="1998889"/>
            <a:ext cx="1509523" cy="215670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647733" y="2214560"/>
            <a:ext cx="1407379" cy="215669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717862" y="2847032"/>
            <a:ext cx="1337249" cy="91983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24414" y="2968896"/>
            <a:ext cx="1629326" cy="121864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909552" y="3090760"/>
            <a:ext cx="1629326" cy="121864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779172" y="3308478"/>
            <a:ext cx="1275939" cy="121864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624414" y="3430342"/>
            <a:ext cx="1629326" cy="121864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953762" y="3564188"/>
            <a:ext cx="1629326" cy="121864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264534" y="3721997"/>
            <a:ext cx="1205397" cy="121864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522733">
            <a:off x="3148569" y="1516728"/>
            <a:ext cx="152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522733">
            <a:off x="4710745" y="1731951"/>
            <a:ext cx="152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22733">
            <a:off x="6674353" y="2029894"/>
            <a:ext cx="194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TCP Connect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1347052">
            <a:off x="3081421" y="2753977"/>
            <a:ext cx="152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Connected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21347052">
            <a:off x="4635927" y="2666199"/>
            <a:ext cx="152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Connected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 rot="21347052">
            <a:off x="6659044" y="2491226"/>
            <a:ext cx="167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TCP Success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rot="21347052">
            <a:off x="6905193" y="3000013"/>
            <a:ext cx="167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 rot="21347052">
            <a:off x="4741396" y="3121877"/>
            <a:ext cx="167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Relay </a:t>
            </a:r>
            <a:r>
              <a:rPr lang="en-US" strike="sngStrike" dirty="0" smtClean="0"/>
              <a:t>(Data)</a:t>
            </a:r>
            <a:endParaRPr lang="en-US" strike="sngStrike" dirty="0"/>
          </a:p>
        </p:txBody>
      </p:sp>
      <p:sp>
        <p:nvSpPr>
          <p:cNvPr id="59" name="TextBox 58"/>
          <p:cNvSpPr txBox="1"/>
          <p:nvPr/>
        </p:nvSpPr>
        <p:spPr>
          <a:xfrm rot="21347052">
            <a:off x="3045693" y="3239818"/>
            <a:ext cx="167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Relay </a:t>
            </a:r>
            <a:r>
              <a:rPr lang="en-US" strike="sngStrike" dirty="0" smtClean="0"/>
              <a:t>(Data)</a:t>
            </a:r>
            <a:endParaRPr lang="en-US" strike="sngStrike" dirty="0"/>
          </a:p>
        </p:txBody>
      </p:sp>
      <p:sp>
        <p:nvSpPr>
          <p:cNvPr id="60" name="TextBox 59"/>
          <p:cNvSpPr txBox="1"/>
          <p:nvPr/>
        </p:nvSpPr>
        <p:spPr>
          <a:xfrm rot="21347052">
            <a:off x="1402898" y="3379523"/>
            <a:ext cx="167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634958" y="1256325"/>
            <a:ext cx="0" cy="4554778"/>
          </a:xfrm>
          <a:prstGeom prst="line">
            <a:avLst/>
          </a:prstGeom>
          <a:ln w="38100">
            <a:solidFill>
              <a:srgbClr val="6FB3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6200000">
            <a:off x="468225" y="2779743"/>
            <a:ext cx="702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73" y="625638"/>
            <a:ext cx="507834" cy="533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411" y="625638"/>
            <a:ext cx="548551" cy="57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024" y="575386"/>
            <a:ext cx="643011" cy="633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5"/>
          <a:srcRect l="13301" r="13724" b="9873"/>
          <a:stretch/>
        </p:blipFill>
        <p:spPr>
          <a:xfrm>
            <a:off x="7648911" y="568187"/>
            <a:ext cx="777117" cy="688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875" y="625639"/>
            <a:ext cx="533226" cy="533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" name="Rounded Rectangle 70"/>
          <p:cNvSpPr/>
          <p:nvPr/>
        </p:nvSpPr>
        <p:spPr>
          <a:xfrm>
            <a:off x="2224690" y="635137"/>
            <a:ext cx="533814" cy="533225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6360068" y="647881"/>
            <a:ext cx="533814" cy="533225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536436" y="1158864"/>
            <a:ext cx="0" cy="5203395"/>
          </a:xfrm>
          <a:prstGeom prst="line">
            <a:avLst/>
          </a:prstGeom>
          <a:ln w="50800">
            <a:solidFill>
              <a:srgbClr val="3366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6647733" y="1158865"/>
            <a:ext cx="0" cy="5203395"/>
          </a:xfrm>
          <a:prstGeom prst="line">
            <a:avLst/>
          </a:prstGeom>
          <a:ln w="50800">
            <a:solidFill>
              <a:srgbClr val="3366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48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is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expect a response for:</a:t>
            </a:r>
          </a:p>
          <a:p>
            <a:pPr lvl="1"/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Relay Extend</a:t>
            </a:r>
          </a:p>
          <a:p>
            <a:r>
              <a:rPr lang="en-US" dirty="0" smtClean="0"/>
              <a:t>Can we block the TCP socket waiting for the response?</a:t>
            </a:r>
          </a:p>
          <a:p>
            <a:pPr lvl="1"/>
            <a:r>
              <a:rPr lang="en-US" dirty="0" smtClean="0"/>
              <a:t>Yes and No</a:t>
            </a:r>
            <a:endParaRPr lang="en-US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/>
          <a:srcRect t="13040" b="13040"/>
          <a:stretch>
            <a:fillRect/>
          </a:stretch>
        </p:blipFill>
        <p:spPr>
          <a:xfrm>
            <a:off x="4949085" y="421021"/>
            <a:ext cx="3535963" cy="183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8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540930" y="799414"/>
            <a:ext cx="1066251" cy="3594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108182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09553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24415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3741" y="1158864"/>
            <a:ext cx="0" cy="5203396"/>
          </a:xfrm>
          <a:prstGeom prst="line">
            <a:avLst/>
          </a:prstGeom>
          <a:ln w="508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2"/>
          </p:cNvCxnSpPr>
          <p:nvPr/>
        </p:nvCxnSpPr>
        <p:spPr>
          <a:xfrm flipV="1">
            <a:off x="8074056" y="1158864"/>
            <a:ext cx="0" cy="5203395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09553" y="1282037"/>
            <a:ext cx="1630999" cy="215670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22733">
            <a:off x="3330538" y="1054400"/>
            <a:ext cx="101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993415" y="1713377"/>
            <a:ext cx="1631000" cy="131798"/>
          </a:xfrm>
          <a:prstGeom prst="line">
            <a:avLst/>
          </a:prstGeom>
          <a:ln w="38100">
            <a:solidFill>
              <a:srgbClr val="3366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1416340">
            <a:off x="3187464" y="1428840"/>
            <a:ext cx="120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Opened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909553" y="2149026"/>
            <a:ext cx="1714862" cy="302903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993415" y="2758410"/>
            <a:ext cx="1631000" cy="131798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93415" y="4749995"/>
            <a:ext cx="1631000" cy="131798"/>
          </a:xfrm>
          <a:prstGeom prst="line">
            <a:avLst/>
          </a:prstGeom>
          <a:ln w="38100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44217" y="4480408"/>
            <a:ext cx="1511198" cy="131798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09553" y="3384086"/>
            <a:ext cx="1547137" cy="350829"/>
          </a:xfrm>
          <a:prstGeom prst="line">
            <a:avLst/>
          </a:prstGeom>
          <a:ln w="38100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24415" y="3866714"/>
            <a:ext cx="1533483" cy="263596"/>
          </a:xfrm>
          <a:prstGeom prst="line">
            <a:avLst/>
          </a:prstGeom>
          <a:ln w="38100"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1303503">
            <a:off x="3239856" y="2478182"/>
            <a:ext cx="120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565595">
            <a:off x="3226765" y="1955535"/>
            <a:ext cx="120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629042">
            <a:off x="2928321" y="3223520"/>
            <a:ext cx="177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Relay </a:t>
            </a:r>
            <a:r>
              <a:rPr lang="en-US" strike="sngStrike" dirty="0" smtClean="0"/>
              <a:t>(Extend)</a:t>
            </a:r>
            <a:endParaRPr lang="en-US" strike="sngStrike" dirty="0"/>
          </a:p>
        </p:txBody>
      </p:sp>
      <p:sp>
        <p:nvSpPr>
          <p:cNvPr id="44" name="TextBox 43"/>
          <p:cNvSpPr txBox="1"/>
          <p:nvPr/>
        </p:nvSpPr>
        <p:spPr>
          <a:xfrm rot="21445902">
            <a:off x="2916736" y="4463971"/>
            <a:ext cx="2172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Relay </a:t>
            </a:r>
            <a:r>
              <a:rPr lang="en-US" strike="sngStrike" dirty="0" smtClean="0"/>
              <a:t>(Extended)</a:t>
            </a:r>
            <a:endParaRPr lang="en-US" strike="sngStrike" dirty="0"/>
          </a:p>
        </p:txBody>
      </p:sp>
      <p:sp>
        <p:nvSpPr>
          <p:cNvPr id="45" name="TextBox 44"/>
          <p:cNvSpPr txBox="1"/>
          <p:nvPr/>
        </p:nvSpPr>
        <p:spPr>
          <a:xfrm rot="629042">
            <a:off x="4654338" y="3682048"/>
            <a:ext cx="168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21413490">
            <a:off x="4820217" y="4226481"/>
            <a:ext cx="168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</a:t>
            </a:r>
            <a:endParaRPr lang="en-US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/>
          <a:srcRect l="13301" r="13724" b="9873"/>
          <a:stretch/>
        </p:blipFill>
        <p:spPr>
          <a:xfrm>
            <a:off x="7648911" y="568187"/>
            <a:ext cx="777117" cy="688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875" y="625639"/>
            <a:ext cx="533226" cy="533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54" name="Straight Connector 53"/>
          <p:cNvCxnSpPr/>
          <p:nvPr/>
        </p:nvCxnSpPr>
        <p:spPr>
          <a:xfrm>
            <a:off x="634958" y="1256325"/>
            <a:ext cx="0" cy="4554778"/>
          </a:xfrm>
          <a:prstGeom prst="line">
            <a:avLst/>
          </a:prstGeom>
          <a:ln w="38100">
            <a:solidFill>
              <a:srgbClr val="6FB3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468225" y="2779743"/>
            <a:ext cx="702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753143" y="1341946"/>
            <a:ext cx="312820" cy="386786"/>
          </a:xfrm>
          <a:prstGeom prst="rect">
            <a:avLst/>
          </a:prstGeom>
          <a:solidFill>
            <a:srgbClr val="297FD5"/>
          </a:solidFill>
          <a:ln>
            <a:solidFill>
              <a:srgbClr val="6FB3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6FB3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53143" y="2258536"/>
            <a:ext cx="312820" cy="499874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749133" y="3479928"/>
            <a:ext cx="312820" cy="1132278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56690" y="4008317"/>
            <a:ext cx="312820" cy="386786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573" y="625638"/>
            <a:ext cx="507834" cy="533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1411" y="625638"/>
            <a:ext cx="548551" cy="57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5024" y="575386"/>
            <a:ext cx="643011" cy="633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2" name="Rounded Rectangle 61"/>
          <p:cNvSpPr/>
          <p:nvPr/>
        </p:nvSpPr>
        <p:spPr>
          <a:xfrm>
            <a:off x="2224690" y="635137"/>
            <a:ext cx="533814" cy="533225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6360068" y="647881"/>
            <a:ext cx="533814" cy="533225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2536436" y="1158864"/>
            <a:ext cx="0" cy="5203395"/>
          </a:xfrm>
          <a:prstGeom prst="line">
            <a:avLst/>
          </a:prstGeom>
          <a:ln w="50800">
            <a:solidFill>
              <a:srgbClr val="3366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647733" y="1158865"/>
            <a:ext cx="0" cy="5203395"/>
          </a:xfrm>
          <a:prstGeom prst="line">
            <a:avLst/>
          </a:prstGeom>
          <a:ln w="50800">
            <a:solidFill>
              <a:srgbClr val="3366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27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is </a:t>
            </a:r>
            <a:r>
              <a:rPr lang="en-US" i="1" dirty="0" smtClean="0"/>
              <a:t>mostly</a:t>
            </a:r>
            <a:r>
              <a:rPr lang="en-US" dirty="0" smtClean="0"/>
              <a:t>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block waiting for Opened</a:t>
            </a:r>
          </a:p>
          <a:p>
            <a:r>
              <a:rPr lang="en-US" dirty="0" smtClean="0"/>
              <a:t>Cannot block waiting for Relay Extended or Created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3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Proxy and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already made the proxy</a:t>
            </a:r>
          </a:p>
          <a:p>
            <a:r>
              <a:rPr lang="en-US" dirty="0" smtClean="0"/>
              <a:t>Make the Tor61 router functionality completely separate</a:t>
            </a:r>
            <a:endParaRPr lang="en-US" dirty="0"/>
          </a:p>
          <a:p>
            <a:pPr lvl="1"/>
            <a:r>
              <a:rPr lang="en-US" dirty="0" smtClean="0"/>
              <a:t>Don’t try to share threads!</a:t>
            </a:r>
          </a:p>
        </p:txBody>
      </p:sp>
      <p:sp>
        <p:nvSpPr>
          <p:cNvPr id="5" name="Rectangle 4"/>
          <p:cNvSpPr/>
          <p:nvPr/>
        </p:nvSpPr>
        <p:spPr>
          <a:xfrm>
            <a:off x="4768178" y="4049800"/>
            <a:ext cx="1541318" cy="227651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44312" y="4049800"/>
            <a:ext cx="1541318" cy="2276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ghtning Bolt 6"/>
          <p:cNvSpPr/>
          <p:nvPr/>
        </p:nvSpPr>
        <p:spPr>
          <a:xfrm>
            <a:off x="2644312" y="4205561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2984714" y="4230102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2669880" y="5704770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Lightning Bolt 9"/>
          <p:cNvSpPr/>
          <p:nvPr/>
        </p:nvSpPr>
        <p:spPr>
          <a:xfrm>
            <a:off x="2998302" y="5697469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Lightning Bolt 10"/>
          <p:cNvSpPr/>
          <p:nvPr/>
        </p:nvSpPr>
        <p:spPr>
          <a:xfrm>
            <a:off x="3162111" y="4981007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Lightning Bolt 11"/>
          <p:cNvSpPr/>
          <p:nvPr/>
        </p:nvSpPr>
        <p:spPr>
          <a:xfrm>
            <a:off x="5981878" y="4102243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Lightning Bolt 12"/>
          <p:cNvSpPr/>
          <p:nvPr/>
        </p:nvSpPr>
        <p:spPr>
          <a:xfrm>
            <a:off x="5654260" y="4106924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Lightning Bolt 13"/>
          <p:cNvSpPr/>
          <p:nvPr/>
        </p:nvSpPr>
        <p:spPr>
          <a:xfrm>
            <a:off x="5981878" y="4613679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Lightning Bolt 14"/>
          <p:cNvSpPr/>
          <p:nvPr/>
        </p:nvSpPr>
        <p:spPr>
          <a:xfrm>
            <a:off x="5655064" y="4613679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Lightning Bolt 15"/>
          <p:cNvSpPr/>
          <p:nvPr/>
        </p:nvSpPr>
        <p:spPr>
          <a:xfrm>
            <a:off x="5983486" y="5236725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Lightning Bolt 16"/>
          <p:cNvSpPr/>
          <p:nvPr/>
        </p:nvSpPr>
        <p:spPr>
          <a:xfrm>
            <a:off x="5654260" y="5228847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Lightning Bolt 17"/>
          <p:cNvSpPr/>
          <p:nvPr/>
        </p:nvSpPr>
        <p:spPr>
          <a:xfrm>
            <a:off x="5984290" y="5968532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5654260" y="5934860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120899" y="4357961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Lightning Bolt 20"/>
          <p:cNvSpPr/>
          <p:nvPr/>
        </p:nvSpPr>
        <p:spPr>
          <a:xfrm>
            <a:off x="5157644" y="5492443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Lightning Bolt 21"/>
          <p:cNvSpPr/>
          <p:nvPr/>
        </p:nvSpPr>
        <p:spPr>
          <a:xfrm>
            <a:off x="4806065" y="4885482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Lightning Bolt 22"/>
          <p:cNvSpPr/>
          <p:nvPr/>
        </p:nvSpPr>
        <p:spPr>
          <a:xfrm>
            <a:off x="4234355" y="5108866"/>
            <a:ext cx="327618" cy="255718"/>
          </a:xfrm>
          <a:prstGeom prst="lightningBolt">
            <a:avLst/>
          </a:prstGeom>
          <a:solidFill>
            <a:srgbClr val="297FD5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4185630" y="4574208"/>
            <a:ext cx="676993" cy="0"/>
          </a:xfrm>
          <a:prstGeom prst="line">
            <a:avLst/>
          </a:prstGeom>
          <a:ln w="47625">
            <a:solidFill>
              <a:srgbClr val="3366FF"/>
            </a:solidFill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85630" y="5945723"/>
            <a:ext cx="676993" cy="0"/>
          </a:xfrm>
          <a:prstGeom prst="line">
            <a:avLst/>
          </a:prstGeom>
          <a:ln w="47625">
            <a:solidFill>
              <a:srgbClr val="3366FF"/>
            </a:solidFill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12360" y="4867393"/>
            <a:ext cx="77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11908" y="4916322"/>
            <a:ext cx="91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8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structure a routing table?</a:t>
            </a:r>
          </a:p>
          <a:p>
            <a:r>
              <a:rPr lang="en-US" dirty="0" smtClean="0"/>
              <a:t>We’re a router, what do we know?</a:t>
            </a:r>
          </a:p>
          <a:p>
            <a:pPr lvl="1"/>
            <a:r>
              <a:rPr lang="en-US" dirty="0" smtClean="0"/>
              <a:t>List of our Circuit #s</a:t>
            </a:r>
          </a:p>
          <a:p>
            <a:pPr lvl="1"/>
            <a:r>
              <a:rPr lang="en-US" dirty="0" smtClean="0"/>
              <a:t>List of our Stream #s</a:t>
            </a:r>
          </a:p>
          <a:p>
            <a:pPr lvl="1"/>
            <a:r>
              <a:rPr lang="en-US" dirty="0" smtClean="0"/>
              <a:t>List of our </a:t>
            </a:r>
            <a:r>
              <a:rPr lang="en-US" dirty="0" smtClean="0"/>
              <a:t>Tor-to-Tor </a:t>
            </a:r>
            <a:r>
              <a:rPr lang="en-US" dirty="0" smtClean="0"/>
              <a:t>TCP Sockets</a:t>
            </a:r>
          </a:p>
          <a:p>
            <a:pPr lvl="1"/>
            <a:r>
              <a:rPr lang="en-US" dirty="0" smtClean="0"/>
              <a:t>List of our </a:t>
            </a:r>
            <a:r>
              <a:rPr lang="en-US" dirty="0" smtClean="0"/>
              <a:t>HTTP-to-Proxy </a:t>
            </a:r>
            <a:r>
              <a:rPr lang="en-US" dirty="0" smtClean="0"/>
              <a:t>TCP Sockets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015" t="22308" r="13530" b="17565"/>
          <a:stretch/>
        </p:blipFill>
        <p:spPr>
          <a:xfrm>
            <a:off x="5175509" y="290792"/>
            <a:ext cx="2467953" cy="1473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671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960</TotalTime>
  <Words>448</Words>
  <Application>Microsoft Macintosh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Tor61</vt:lpstr>
      <vt:lpstr>PowerPoint Presentation</vt:lpstr>
      <vt:lpstr>Note on Relay Packets</vt:lpstr>
      <vt:lpstr>PowerPoint Presentation</vt:lpstr>
      <vt:lpstr>Blocking is bad</vt:lpstr>
      <vt:lpstr>PowerPoint Presentation</vt:lpstr>
      <vt:lpstr>Blocking is mostly bad</vt:lpstr>
      <vt:lpstr>Separate Proxy and Router</vt:lpstr>
      <vt:lpstr>Routing Tables</vt:lpstr>
      <vt:lpstr>Routing Tables</vt:lpstr>
      <vt:lpstr>PowerPoint Presentation</vt:lpstr>
      <vt:lpstr>PowerPoint Presentation</vt:lpstr>
      <vt:lpstr>Hopping through Yourself</vt:lpstr>
      <vt:lpstr>Hopping through Yourself with only 1 TCP socket</vt:lpstr>
      <vt:lpstr>Additional Advice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Tor61</dc:title>
  <dc:creator>Paul Vines</dc:creator>
  <cp:lastModifiedBy>Paul Vines</cp:lastModifiedBy>
  <cp:revision>127</cp:revision>
  <dcterms:created xsi:type="dcterms:W3CDTF">2014-05-08T00:24:20Z</dcterms:created>
  <dcterms:modified xsi:type="dcterms:W3CDTF">2014-05-08T18:25:25Z</dcterms:modified>
</cp:coreProperties>
</file>