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33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8"/>
  </p:notesMasterIdLst>
  <p:handoutMasterIdLst>
    <p:handoutMasterId r:id="rId99"/>
  </p:handoutMasterIdLst>
  <p:sldIdLst>
    <p:sldId id="353" r:id="rId2"/>
    <p:sldId id="354" r:id="rId3"/>
    <p:sldId id="355" r:id="rId4"/>
    <p:sldId id="356" r:id="rId5"/>
    <p:sldId id="357" r:id="rId6"/>
    <p:sldId id="358" r:id="rId7"/>
    <p:sldId id="359" r:id="rId8"/>
    <p:sldId id="360" r:id="rId9"/>
    <p:sldId id="361" r:id="rId10"/>
    <p:sldId id="362" r:id="rId11"/>
    <p:sldId id="363" r:id="rId12"/>
    <p:sldId id="364" r:id="rId13"/>
    <p:sldId id="365" r:id="rId14"/>
    <p:sldId id="366" r:id="rId15"/>
    <p:sldId id="367" r:id="rId16"/>
    <p:sldId id="368" r:id="rId17"/>
    <p:sldId id="369" r:id="rId18"/>
    <p:sldId id="370" r:id="rId19"/>
    <p:sldId id="371" r:id="rId20"/>
    <p:sldId id="372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373" r:id="rId44"/>
    <p:sldId id="374" r:id="rId45"/>
    <p:sldId id="375" r:id="rId46"/>
    <p:sldId id="376" r:id="rId47"/>
    <p:sldId id="377" r:id="rId48"/>
    <p:sldId id="378" r:id="rId49"/>
    <p:sldId id="379" r:id="rId50"/>
    <p:sldId id="380" r:id="rId51"/>
    <p:sldId id="381" r:id="rId52"/>
    <p:sldId id="382" r:id="rId53"/>
    <p:sldId id="383" r:id="rId54"/>
    <p:sldId id="384" r:id="rId55"/>
    <p:sldId id="385" r:id="rId56"/>
    <p:sldId id="386" r:id="rId57"/>
    <p:sldId id="387" r:id="rId58"/>
    <p:sldId id="388" r:id="rId59"/>
    <p:sldId id="389" r:id="rId60"/>
    <p:sldId id="390" r:id="rId61"/>
    <p:sldId id="391" r:id="rId62"/>
    <p:sldId id="392" r:id="rId63"/>
    <p:sldId id="319" r:id="rId64"/>
    <p:sldId id="320" r:id="rId65"/>
    <p:sldId id="321" r:id="rId66"/>
    <p:sldId id="322" r:id="rId67"/>
    <p:sldId id="323" r:id="rId68"/>
    <p:sldId id="324" r:id="rId69"/>
    <p:sldId id="325" r:id="rId70"/>
    <p:sldId id="326" r:id="rId71"/>
    <p:sldId id="327" r:id="rId72"/>
    <p:sldId id="328" r:id="rId73"/>
    <p:sldId id="329" r:id="rId74"/>
    <p:sldId id="330" r:id="rId75"/>
    <p:sldId id="331" r:id="rId76"/>
    <p:sldId id="332" r:id="rId77"/>
    <p:sldId id="333" r:id="rId78"/>
    <p:sldId id="334" r:id="rId79"/>
    <p:sldId id="335" r:id="rId80"/>
    <p:sldId id="336" r:id="rId81"/>
    <p:sldId id="337" r:id="rId82"/>
    <p:sldId id="338" r:id="rId83"/>
    <p:sldId id="339" r:id="rId84"/>
    <p:sldId id="340" r:id="rId85"/>
    <p:sldId id="341" r:id="rId86"/>
    <p:sldId id="342" r:id="rId87"/>
    <p:sldId id="343" r:id="rId88"/>
    <p:sldId id="344" r:id="rId89"/>
    <p:sldId id="345" r:id="rId90"/>
    <p:sldId id="346" r:id="rId91"/>
    <p:sldId id="347" r:id="rId92"/>
    <p:sldId id="348" r:id="rId93"/>
    <p:sldId id="349" r:id="rId94"/>
    <p:sldId id="350" r:id="rId95"/>
    <p:sldId id="351" r:id="rId96"/>
    <p:sldId id="352" r:id="rId9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966" autoAdjust="0"/>
  </p:normalViewPr>
  <p:slideViewPr>
    <p:cSldViewPr>
      <p:cViewPr>
        <p:scale>
          <a:sx n="95" d="100"/>
          <a:sy n="95" d="100"/>
        </p:scale>
        <p:origin x="-2032" y="-6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72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01" Type="http://schemas.openxmlformats.org/officeDocument/2006/relationships/presProps" Target="presProps.xml"/><Relationship Id="rId102" Type="http://schemas.openxmlformats.org/officeDocument/2006/relationships/viewProps" Target="viewProps.xml"/><Relationship Id="rId103" Type="http://schemas.openxmlformats.org/officeDocument/2006/relationships/theme" Target="theme/theme1.xml"/><Relationship Id="rId10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90" Type="http://schemas.openxmlformats.org/officeDocument/2006/relationships/slide" Target="slides/slide89.xml"/><Relationship Id="rId91" Type="http://schemas.openxmlformats.org/officeDocument/2006/relationships/slide" Target="slides/slide90.xml"/><Relationship Id="rId92" Type="http://schemas.openxmlformats.org/officeDocument/2006/relationships/slide" Target="slides/slide91.xml"/><Relationship Id="rId93" Type="http://schemas.openxmlformats.org/officeDocument/2006/relationships/slide" Target="slides/slide92.xml"/><Relationship Id="rId94" Type="http://schemas.openxmlformats.org/officeDocument/2006/relationships/slide" Target="slides/slide93.xml"/><Relationship Id="rId95" Type="http://schemas.openxmlformats.org/officeDocument/2006/relationships/slide" Target="slides/slide94.xml"/><Relationship Id="rId96" Type="http://schemas.openxmlformats.org/officeDocument/2006/relationships/slide" Target="slides/slide95.xml"/><Relationship Id="rId97" Type="http://schemas.openxmlformats.org/officeDocument/2006/relationships/slide" Target="slides/slide96.xml"/><Relationship Id="rId98" Type="http://schemas.openxmlformats.org/officeDocument/2006/relationships/notesMaster" Target="notesMasters/notesMaster1.xml"/><Relationship Id="rId99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100" Type="http://schemas.openxmlformats.org/officeDocument/2006/relationships/printerSettings" Target="printerSettings/printerSettings1.bin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'Sheet 1 - Table 1'!$C$1:$C$2</c:f>
              <c:strCache>
                <c:ptCount val="1"/>
                <c:pt idx="0">
                  <c:v>Raw</c:v>
                </c:pt>
              </c:strCache>
            </c:strRef>
          </c:tx>
          <c:spPr>
            <a:ln>
              <a:solidFill>
                <a:schemeClr val="accent5"/>
              </a:solidFill>
            </a:ln>
          </c:spPr>
          <c:marker>
            <c:symbol val="none"/>
          </c:marker>
          <c:xVal>
            <c:numRef>
              <c:f>'Sheet 1 - Table 1'!$B$3:$B$176</c:f>
              <c:numCache>
                <c:formatCode>General</c:formatCode>
                <c:ptCount val="174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  <c:pt idx="6">
                  <c:v>7.0</c:v>
                </c:pt>
                <c:pt idx="7">
                  <c:v>8.0</c:v>
                </c:pt>
                <c:pt idx="8">
                  <c:v>9.0</c:v>
                </c:pt>
                <c:pt idx="9">
                  <c:v>10.0</c:v>
                </c:pt>
                <c:pt idx="10">
                  <c:v>11.0</c:v>
                </c:pt>
                <c:pt idx="11">
                  <c:v>12.0</c:v>
                </c:pt>
                <c:pt idx="12">
                  <c:v>13.0</c:v>
                </c:pt>
                <c:pt idx="13">
                  <c:v>14.0</c:v>
                </c:pt>
                <c:pt idx="14">
                  <c:v>15.0</c:v>
                </c:pt>
                <c:pt idx="15">
                  <c:v>16.0</c:v>
                </c:pt>
                <c:pt idx="16">
                  <c:v>17.0</c:v>
                </c:pt>
                <c:pt idx="17">
                  <c:v>18.0</c:v>
                </c:pt>
                <c:pt idx="18">
                  <c:v>19.0</c:v>
                </c:pt>
                <c:pt idx="19">
                  <c:v>20.0</c:v>
                </c:pt>
                <c:pt idx="20">
                  <c:v>21.0</c:v>
                </c:pt>
                <c:pt idx="21">
                  <c:v>22.0</c:v>
                </c:pt>
                <c:pt idx="22">
                  <c:v>23.0</c:v>
                </c:pt>
                <c:pt idx="23">
                  <c:v>24.0</c:v>
                </c:pt>
                <c:pt idx="24">
                  <c:v>25.0</c:v>
                </c:pt>
                <c:pt idx="25">
                  <c:v>26.0</c:v>
                </c:pt>
                <c:pt idx="26">
                  <c:v>27.0</c:v>
                </c:pt>
                <c:pt idx="27">
                  <c:v>28.0</c:v>
                </c:pt>
                <c:pt idx="28">
                  <c:v>29.0</c:v>
                </c:pt>
                <c:pt idx="29">
                  <c:v>30.0</c:v>
                </c:pt>
                <c:pt idx="30">
                  <c:v>31.0</c:v>
                </c:pt>
                <c:pt idx="31">
                  <c:v>32.0</c:v>
                </c:pt>
                <c:pt idx="32">
                  <c:v>33.0</c:v>
                </c:pt>
                <c:pt idx="33">
                  <c:v>34.0</c:v>
                </c:pt>
                <c:pt idx="34">
                  <c:v>35.0</c:v>
                </c:pt>
                <c:pt idx="35">
                  <c:v>36.0</c:v>
                </c:pt>
                <c:pt idx="36">
                  <c:v>37.0</c:v>
                </c:pt>
                <c:pt idx="37">
                  <c:v>38.0</c:v>
                </c:pt>
                <c:pt idx="38">
                  <c:v>39.0</c:v>
                </c:pt>
                <c:pt idx="39">
                  <c:v>40.0</c:v>
                </c:pt>
                <c:pt idx="40">
                  <c:v>41.0</c:v>
                </c:pt>
                <c:pt idx="41">
                  <c:v>42.0</c:v>
                </c:pt>
                <c:pt idx="42">
                  <c:v>43.0</c:v>
                </c:pt>
                <c:pt idx="43">
                  <c:v>44.0</c:v>
                </c:pt>
                <c:pt idx="44">
                  <c:v>45.0</c:v>
                </c:pt>
                <c:pt idx="45">
                  <c:v>46.0</c:v>
                </c:pt>
                <c:pt idx="46">
                  <c:v>47.0</c:v>
                </c:pt>
                <c:pt idx="47">
                  <c:v>48.0</c:v>
                </c:pt>
                <c:pt idx="48">
                  <c:v>49.0</c:v>
                </c:pt>
                <c:pt idx="49">
                  <c:v>50.0</c:v>
                </c:pt>
                <c:pt idx="50">
                  <c:v>51.0</c:v>
                </c:pt>
                <c:pt idx="51">
                  <c:v>52.0</c:v>
                </c:pt>
                <c:pt idx="52">
                  <c:v>53.0</c:v>
                </c:pt>
                <c:pt idx="53">
                  <c:v>54.0</c:v>
                </c:pt>
                <c:pt idx="54">
                  <c:v>55.0</c:v>
                </c:pt>
                <c:pt idx="55">
                  <c:v>56.0</c:v>
                </c:pt>
                <c:pt idx="56">
                  <c:v>57.0</c:v>
                </c:pt>
                <c:pt idx="57">
                  <c:v>58.0</c:v>
                </c:pt>
                <c:pt idx="58">
                  <c:v>59.0</c:v>
                </c:pt>
                <c:pt idx="59">
                  <c:v>60.0</c:v>
                </c:pt>
                <c:pt idx="60">
                  <c:v>61.0</c:v>
                </c:pt>
                <c:pt idx="61">
                  <c:v>62.0</c:v>
                </c:pt>
                <c:pt idx="62">
                  <c:v>63.0</c:v>
                </c:pt>
                <c:pt idx="63">
                  <c:v>64.0</c:v>
                </c:pt>
                <c:pt idx="64">
                  <c:v>65.0</c:v>
                </c:pt>
                <c:pt idx="65">
                  <c:v>66.0</c:v>
                </c:pt>
                <c:pt idx="66">
                  <c:v>67.0</c:v>
                </c:pt>
                <c:pt idx="67">
                  <c:v>68.0</c:v>
                </c:pt>
                <c:pt idx="68">
                  <c:v>69.0</c:v>
                </c:pt>
                <c:pt idx="69">
                  <c:v>70.0</c:v>
                </c:pt>
                <c:pt idx="70">
                  <c:v>71.0</c:v>
                </c:pt>
                <c:pt idx="71">
                  <c:v>72.0</c:v>
                </c:pt>
                <c:pt idx="72">
                  <c:v>73.0</c:v>
                </c:pt>
                <c:pt idx="73">
                  <c:v>74.0</c:v>
                </c:pt>
                <c:pt idx="74">
                  <c:v>75.0</c:v>
                </c:pt>
                <c:pt idx="75">
                  <c:v>76.0</c:v>
                </c:pt>
                <c:pt idx="76">
                  <c:v>77.0</c:v>
                </c:pt>
                <c:pt idx="77">
                  <c:v>78.0</c:v>
                </c:pt>
                <c:pt idx="78">
                  <c:v>79.0</c:v>
                </c:pt>
                <c:pt idx="79">
                  <c:v>80.0</c:v>
                </c:pt>
                <c:pt idx="80">
                  <c:v>81.0</c:v>
                </c:pt>
                <c:pt idx="81">
                  <c:v>82.0</c:v>
                </c:pt>
                <c:pt idx="82">
                  <c:v>83.0</c:v>
                </c:pt>
                <c:pt idx="83">
                  <c:v>84.0</c:v>
                </c:pt>
                <c:pt idx="84">
                  <c:v>85.0</c:v>
                </c:pt>
                <c:pt idx="85">
                  <c:v>86.0</c:v>
                </c:pt>
                <c:pt idx="86">
                  <c:v>87.0</c:v>
                </c:pt>
                <c:pt idx="87">
                  <c:v>88.0</c:v>
                </c:pt>
                <c:pt idx="88">
                  <c:v>89.0</c:v>
                </c:pt>
                <c:pt idx="89">
                  <c:v>90.0</c:v>
                </c:pt>
                <c:pt idx="90">
                  <c:v>91.0</c:v>
                </c:pt>
                <c:pt idx="91">
                  <c:v>92.0</c:v>
                </c:pt>
                <c:pt idx="92">
                  <c:v>93.0</c:v>
                </c:pt>
                <c:pt idx="93">
                  <c:v>94.0</c:v>
                </c:pt>
                <c:pt idx="94">
                  <c:v>95.0</c:v>
                </c:pt>
                <c:pt idx="95">
                  <c:v>96.0</c:v>
                </c:pt>
                <c:pt idx="96">
                  <c:v>97.0</c:v>
                </c:pt>
                <c:pt idx="97">
                  <c:v>98.0</c:v>
                </c:pt>
                <c:pt idx="98">
                  <c:v>99.0</c:v>
                </c:pt>
                <c:pt idx="99">
                  <c:v>100.0</c:v>
                </c:pt>
                <c:pt idx="100">
                  <c:v>101.0</c:v>
                </c:pt>
                <c:pt idx="101">
                  <c:v>102.0</c:v>
                </c:pt>
                <c:pt idx="102">
                  <c:v>103.0</c:v>
                </c:pt>
                <c:pt idx="103">
                  <c:v>104.0</c:v>
                </c:pt>
                <c:pt idx="104">
                  <c:v>105.0</c:v>
                </c:pt>
                <c:pt idx="105">
                  <c:v>106.0</c:v>
                </c:pt>
                <c:pt idx="106">
                  <c:v>107.0</c:v>
                </c:pt>
                <c:pt idx="107">
                  <c:v>108.0</c:v>
                </c:pt>
                <c:pt idx="108">
                  <c:v>109.0</c:v>
                </c:pt>
                <c:pt idx="109">
                  <c:v>110.0</c:v>
                </c:pt>
                <c:pt idx="110">
                  <c:v>111.0</c:v>
                </c:pt>
                <c:pt idx="111">
                  <c:v>112.0</c:v>
                </c:pt>
                <c:pt idx="112">
                  <c:v>113.0</c:v>
                </c:pt>
                <c:pt idx="113">
                  <c:v>114.0</c:v>
                </c:pt>
                <c:pt idx="114">
                  <c:v>115.0</c:v>
                </c:pt>
                <c:pt idx="115">
                  <c:v>116.0</c:v>
                </c:pt>
                <c:pt idx="116">
                  <c:v>117.0</c:v>
                </c:pt>
                <c:pt idx="117">
                  <c:v>118.0</c:v>
                </c:pt>
                <c:pt idx="118">
                  <c:v>119.0</c:v>
                </c:pt>
                <c:pt idx="119">
                  <c:v>120.0</c:v>
                </c:pt>
                <c:pt idx="120">
                  <c:v>121.0</c:v>
                </c:pt>
                <c:pt idx="121">
                  <c:v>122.0</c:v>
                </c:pt>
                <c:pt idx="122">
                  <c:v>123.0</c:v>
                </c:pt>
                <c:pt idx="123">
                  <c:v>124.0</c:v>
                </c:pt>
                <c:pt idx="124">
                  <c:v>125.0</c:v>
                </c:pt>
                <c:pt idx="125">
                  <c:v>126.0</c:v>
                </c:pt>
                <c:pt idx="126">
                  <c:v>127.0</c:v>
                </c:pt>
                <c:pt idx="127">
                  <c:v>128.0</c:v>
                </c:pt>
                <c:pt idx="128">
                  <c:v>129.0</c:v>
                </c:pt>
                <c:pt idx="129">
                  <c:v>130.0</c:v>
                </c:pt>
                <c:pt idx="130">
                  <c:v>131.0</c:v>
                </c:pt>
                <c:pt idx="131">
                  <c:v>132.0</c:v>
                </c:pt>
                <c:pt idx="132">
                  <c:v>133.0</c:v>
                </c:pt>
                <c:pt idx="133">
                  <c:v>134.0</c:v>
                </c:pt>
                <c:pt idx="134">
                  <c:v>135.0</c:v>
                </c:pt>
                <c:pt idx="135">
                  <c:v>136.0</c:v>
                </c:pt>
                <c:pt idx="136">
                  <c:v>137.0</c:v>
                </c:pt>
                <c:pt idx="137">
                  <c:v>138.0</c:v>
                </c:pt>
                <c:pt idx="138">
                  <c:v>139.0</c:v>
                </c:pt>
                <c:pt idx="139">
                  <c:v>140.0</c:v>
                </c:pt>
                <c:pt idx="140">
                  <c:v>141.0</c:v>
                </c:pt>
                <c:pt idx="141">
                  <c:v>142.0</c:v>
                </c:pt>
                <c:pt idx="142">
                  <c:v>143.0</c:v>
                </c:pt>
                <c:pt idx="143">
                  <c:v>144.0</c:v>
                </c:pt>
                <c:pt idx="144">
                  <c:v>145.0</c:v>
                </c:pt>
                <c:pt idx="145">
                  <c:v>146.0</c:v>
                </c:pt>
                <c:pt idx="146">
                  <c:v>147.0</c:v>
                </c:pt>
                <c:pt idx="147">
                  <c:v>148.0</c:v>
                </c:pt>
                <c:pt idx="148">
                  <c:v>149.0</c:v>
                </c:pt>
                <c:pt idx="149">
                  <c:v>150.0</c:v>
                </c:pt>
                <c:pt idx="150">
                  <c:v>151.0</c:v>
                </c:pt>
                <c:pt idx="151">
                  <c:v>152.0</c:v>
                </c:pt>
                <c:pt idx="152">
                  <c:v>153.0</c:v>
                </c:pt>
                <c:pt idx="153">
                  <c:v>154.0</c:v>
                </c:pt>
                <c:pt idx="154">
                  <c:v>155.0</c:v>
                </c:pt>
                <c:pt idx="155">
                  <c:v>156.0</c:v>
                </c:pt>
                <c:pt idx="156">
                  <c:v>157.0</c:v>
                </c:pt>
                <c:pt idx="157">
                  <c:v>158.0</c:v>
                </c:pt>
                <c:pt idx="158">
                  <c:v>159.0</c:v>
                </c:pt>
                <c:pt idx="159">
                  <c:v>160.0</c:v>
                </c:pt>
                <c:pt idx="160">
                  <c:v>161.0</c:v>
                </c:pt>
                <c:pt idx="161">
                  <c:v>162.0</c:v>
                </c:pt>
                <c:pt idx="162">
                  <c:v>163.0</c:v>
                </c:pt>
                <c:pt idx="163">
                  <c:v>164.0</c:v>
                </c:pt>
                <c:pt idx="164">
                  <c:v>165.0</c:v>
                </c:pt>
                <c:pt idx="165">
                  <c:v>166.0</c:v>
                </c:pt>
                <c:pt idx="166">
                  <c:v>167.0</c:v>
                </c:pt>
                <c:pt idx="167">
                  <c:v>168.0</c:v>
                </c:pt>
                <c:pt idx="168">
                  <c:v>169.0</c:v>
                </c:pt>
                <c:pt idx="169">
                  <c:v>170.0</c:v>
                </c:pt>
                <c:pt idx="170">
                  <c:v>171.0</c:v>
                </c:pt>
                <c:pt idx="171">
                  <c:v>172.0</c:v>
                </c:pt>
                <c:pt idx="172">
                  <c:v>173.0</c:v>
                </c:pt>
                <c:pt idx="173">
                  <c:v>174.0</c:v>
                </c:pt>
              </c:numCache>
            </c:numRef>
          </c:xVal>
          <c:yVal>
            <c:numRef>
              <c:f>'Sheet 1 - Table 1'!$C$3:$C$176</c:f>
              <c:numCache>
                <c:formatCode>General</c:formatCode>
                <c:ptCount val="174"/>
                <c:pt idx="0">
                  <c:v>218.497</c:v>
                </c:pt>
                <c:pt idx="1">
                  <c:v>225.424</c:v>
                </c:pt>
                <c:pt idx="2">
                  <c:v>206.916</c:v>
                </c:pt>
                <c:pt idx="3">
                  <c:v>200.772</c:v>
                </c:pt>
                <c:pt idx="4">
                  <c:v>204.336</c:v>
                </c:pt>
                <c:pt idx="5">
                  <c:v>195.399</c:v>
                </c:pt>
                <c:pt idx="6">
                  <c:v>218.446</c:v>
                </c:pt>
                <c:pt idx="7">
                  <c:v>223.148</c:v>
                </c:pt>
                <c:pt idx="8">
                  <c:v>209.341</c:v>
                </c:pt>
                <c:pt idx="9">
                  <c:v>232.283</c:v>
                </c:pt>
                <c:pt idx="10">
                  <c:v>328.016</c:v>
                </c:pt>
                <c:pt idx="11">
                  <c:v>229.637</c:v>
                </c:pt>
                <c:pt idx="12">
                  <c:v>238.312</c:v>
                </c:pt>
                <c:pt idx="13">
                  <c:v>246.653</c:v>
                </c:pt>
                <c:pt idx="14">
                  <c:v>233.694</c:v>
                </c:pt>
                <c:pt idx="15">
                  <c:v>395.5269999999995</c:v>
                </c:pt>
                <c:pt idx="16">
                  <c:v>426.083</c:v>
                </c:pt>
                <c:pt idx="17">
                  <c:v>458.139</c:v>
                </c:pt>
                <c:pt idx="18">
                  <c:v>210.91</c:v>
                </c:pt>
                <c:pt idx="19">
                  <c:v>246.874</c:v>
                </c:pt>
                <c:pt idx="20">
                  <c:v>195.605</c:v>
                </c:pt>
                <c:pt idx="21">
                  <c:v>201.79</c:v>
                </c:pt>
                <c:pt idx="22">
                  <c:v>298.5489999999999</c:v>
                </c:pt>
                <c:pt idx="23">
                  <c:v>228.129</c:v>
                </c:pt>
                <c:pt idx="24">
                  <c:v>240.157</c:v>
                </c:pt>
                <c:pt idx="25">
                  <c:v>204.772</c:v>
                </c:pt>
                <c:pt idx="26">
                  <c:v>209.757</c:v>
                </c:pt>
                <c:pt idx="27">
                  <c:v>286.449</c:v>
                </c:pt>
                <c:pt idx="28">
                  <c:v>201.583</c:v>
                </c:pt>
                <c:pt idx="29">
                  <c:v>208.985</c:v>
                </c:pt>
                <c:pt idx="30">
                  <c:v>221.018</c:v>
                </c:pt>
                <c:pt idx="31">
                  <c:v>234.632</c:v>
                </c:pt>
                <c:pt idx="32">
                  <c:v>231.637</c:v>
                </c:pt>
                <c:pt idx="33">
                  <c:v>197.971</c:v>
                </c:pt>
                <c:pt idx="34">
                  <c:v>200.979</c:v>
                </c:pt>
                <c:pt idx="35">
                  <c:v>205.224</c:v>
                </c:pt>
                <c:pt idx="36">
                  <c:v>197.569</c:v>
                </c:pt>
                <c:pt idx="37">
                  <c:v>204.597</c:v>
                </c:pt>
                <c:pt idx="38">
                  <c:v>229.465</c:v>
                </c:pt>
                <c:pt idx="39">
                  <c:v>344.8969999999995</c:v>
                </c:pt>
                <c:pt idx="40">
                  <c:v>282.161</c:v>
                </c:pt>
                <c:pt idx="41">
                  <c:v>387.4569999999995</c:v>
                </c:pt>
                <c:pt idx="42">
                  <c:v>367.76</c:v>
                </c:pt>
                <c:pt idx="43">
                  <c:v>295.4759999999995</c:v>
                </c:pt>
                <c:pt idx="44">
                  <c:v>267.1809999999999</c:v>
                </c:pt>
                <c:pt idx="45">
                  <c:v>403.834</c:v>
                </c:pt>
                <c:pt idx="46">
                  <c:v>203.155</c:v>
                </c:pt>
                <c:pt idx="47">
                  <c:v>405.4</c:v>
                </c:pt>
                <c:pt idx="48">
                  <c:v>349.88</c:v>
                </c:pt>
                <c:pt idx="49">
                  <c:v>483.579</c:v>
                </c:pt>
                <c:pt idx="50">
                  <c:v>820.576</c:v>
                </c:pt>
                <c:pt idx="51">
                  <c:v>268.817</c:v>
                </c:pt>
                <c:pt idx="52">
                  <c:v>352.892</c:v>
                </c:pt>
                <c:pt idx="53">
                  <c:v>374.1</c:v>
                </c:pt>
                <c:pt idx="54">
                  <c:v>467.468</c:v>
                </c:pt>
                <c:pt idx="55">
                  <c:v>455.338</c:v>
                </c:pt>
                <c:pt idx="56">
                  <c:v>477.762</c:v>
                </c:pt>
                <c:pt idx="57">
                  <c:v>862.016</c:v>
                </c:pt>
                <c:pt idx="58">
                  <c:v>376.9619999999995</c:v>
                </c:pt>
                <c:pt idx="59">
                  <c:v>296.541</c:v>
                </c:pt>
                <c:pt idx="60">
                  <c:v>377.949</c:v>
                </c:pt>
                <c:pt idx="61">
                  <c:v>646.3129999999993</c:v>
                </c:pt>
                <c:pt idx="62">
                  <c:v>319.704</c:v>
                </c:pt>
                <c:pt idx="63">
                  <c:v>411.365</c:v>
                </c:pt>
                <c:pt idx="64">
                  <c:v>499.714</c:v>
                </c:pt>
                <c:pt idx="65">
                  <c:v>550.649</c:v>
                </c:pt>
                <c:pt idx="66">
                  <c:v>222.559</c:v>
                </c:pt>
                <c:pt idx="67">
                  <c:v>613.021</c:v>
                </c:pt>
                <c:pt idx="68">
                  <c:v>359.0</c:v>
                </c:pt>
                <c:pt idx="69">
                  <c:v>198.046</c:v>
                </c:pt>
                <c:pt idx="70">
                  <c:v>564.972</c:v>
                </c:pt>
                <c:pt idx="71">
                  <c:v>202.993</c:v>
                </c:pt>
                <c:pt idx="72">
                  <c:v>228.147</c:v>
                </c:pt>
                <c:pt idx="73">
                  <c:v>204.914</c:v>
                </c:pt>
                <c:pt idx="74">
                  <c:v>268.4069999999995</c:v>
                </c:pt>
                <c:pt idx="75">
                  <c:v>207.863</c:v>
                </c:pt>
                <c:pt idx="76">
                  <c:v>200.159</c:v>
                </c:pt>
                <c:pt idx="77">
                  <c:v>207.011</c:v>
                </c:pt>
                <c:pt idx="78">
                  <c:v>205.351</c:v>
                </c:pt>
                <c:pt idx="79">
                  <c:v>198.85</c:v>
                </c:pt>
                <c:pt idx="80">
                  <c:v>219.7</c:v>
                </c:pt>
                <c:pt idx="81">
                  <c:v>327.62</c:v>
                </c:pt>
                <c:pt idx="82">
                  <c:v>196.719</c:v>
                </c:pt>
                <c:pt idx="83">
                  <c:v>215.373</c:v>
                </c:pt>
                <c:pt idx="84">
                  <c:v>197.395</c:v>
                </c:pt>
                <c:pt idx="85">
                  <c:v>259.553</c:v>
                </c:pt>
                <c:pt idx="86">
                  <c:v>203.864</c:v>
                </c:pt>
                <c:pt idx="87">
                  <c:v>196.347</c:v>
                </c:pt>
                <c:pt idx="88">
                  <c:v>259.128</c:v>
                </c:pt>
                <c:pt idx="89">
                  <c:v>203.038</c:v>
                </c:pt>
                <c:pt idx="90">
                  <c:v>226.229</c:v>
                </c:pt>
                <c:pt idx="91">
                  <c:v>199.76</c:v>
                </c:pt>
                <c:pt idx="92">
                  <c:v>200.322</c:v>
                </c:pt>
                <c:pt idx="93">
                  <c:v>294.958</c:v>
                </c:pt>
                <c:pt idx="94">
                  <c:v>202.836</c:v>
                </c:pt>
                <c:pt idx="95">
                  <c:v>200.374</c:v>
                </c:pt>
                <c:pt idx="96">
                  <c:v>261.264</c:v>
                </c:pt>
                <c:pt idx="97">
                  <c:v>200.316</c:v>
                </c:pt>
                <c:pt idx="98">
                  <c:v>199.102</c:v>
                </c:pt>
                <c:pt idx="99">
                  <c:v>227.73</c:v>
                </c:pt>
                <c:pt idx="100">
                  <c:v>213.769</c:v>
                </c:pt>
                <c:pt idx="101">
                  <c:v>210.287</c:v>
                </c:pt>
                <c:pt idx="102">
                  <c:v>222.14</c:v>
                </c:pt>
                <c:pt idx="103">
                  <c:v>203.31</c:v>
                </c:pt>
                <c:pt idx="104">
                  <c:v>238.922</c:v>
                </c:pt>
                <c:pt idx="105">
                  <c:v>364.353</c:v>
                </c:pt>
                <c:pt idx="106">
                  <c:v>284.7119999999995</c:v>
                </c:pt>
                <c:pt idx="107">
                  <c:v>198.356</c:v>
                </c:pt>
                <c:pt idx="108">
                  <c:v>200.749</c:v>
                </c:pt>
                <c:pt idx="109">
                  <c:v>254.684</c:v>
                </c:pt>
                <c:pt idx="110">
                  <c:v>199.603</c:v>
                </c:pt>
                <c:pt idx="111">
                  <c:v>204.066</c:v>
                </c:pt>
                <c:pt idx="112">
                  <c:v>204.552</c:v>
                </c:pt>
                <c:pt idx="113">
                  <c:v>200.909</c:v>
                </c:pt>
                <c:pt idx="114">
                  <c:v>264.023</c:v>
                </c:pt>
                <c:pt idx="115">
                  <c:v>204.594</c:v>
                </c:pt>
                <c:pt idx="116">
                  <c:v>310.706</c:v>
                </c:pt>
                <c:pt idx="117">
                  <c:v>232.521</c:v>
                </c:pt>
                <c:pt idx="118">
                  <c:v>219.453</c:v>
                </c:pt>
                <c:pt idx="119">
                  <c:v>205.468</c:v>
                </c:pt>
                <c:pt idx="120">
                  <c:v>204.97</c:v>
                </c:pt>
                <c:pt idx="121">
                  <c:v>219.262</c:v>
                </c:pt>
                <c:pt idx="122">
                  <c:v>201.302</c:v>
                </c:pt>
                <c:pt idx="123">
                  <c:v>203.423</c:v>
                </c:pt>
                <c:pt idx="124">
                  <c:v>286.997</c:v>
                </c:pt>
                <c:pt idx="125">
                  <c:v>196.43</c:v>
                </c:pt>
                <c:pt idx="126">
                  <c:v>203.884</c:v>
                </c:pt>
                <c:pt idx="127">
                  <c:v>195.995</c:v>
                </c:pt>
                <c:pt idx="128">
                  <c:v>202.615</c:v>
                </c:pt>
                <c:pt idx="129">
                  <c:v>221.22</c:v>
                </c:pt>
                <c:pt idx="130">
                  <c:v>197.182</c:v>
                </c:pt>
                <c:pt idx="131">
                  <c:v>201.504</c:v>
                </c:pt>
                <c:pt idx="132">
                  <c:v>204.38</c:v>
                </c:pt>
                <c:pt idx="133">
                  <c:v>195.313</c:v>
                </c:pt>
                <c:pt idx="134">
                  <c:v>202.38</c:v>
                </c:pt>
                <c:pt idx="135">
                  <c:v>200.315</c:v>
                </c:pt>
                <c:pt idx="136">
                  <c:v>206.066</c:v>
                </c:pt>
                <c:pt idx="137">
                  <c:v>300.973</c:v>
                </c:pt>
                <c:pt idx="138">
                  <c:v>200.499</c:v>
                </c:pt>
                <c:pt idx="139">
                  <c:v>243.199</c:v>
                </c:pt>
                <c:pt idx="140">
                  <c:v>209.077</c:v>
                </c:pt>
                <c:pt idx="141">
                  <c:v>288.997</c:v>
                </c:pt>
                <c:pt idx="142">
                  <c:v>197.718</c:v>
                </c:pt>
                <c:pt idx="143">
                  <c:v>197.146</c:v>
                </c:pt>
                <c:pt idx="144">
                  <c:v>200.618</c:v>
                </c:pt>
                <c:pt idx="145">
                  <c:v>204.101</c:v>
                </c:pt>
                <c:pt idx="146">
                  <c:v>199.881</c:v>
                </c:pt>
                <c:pt idx="147">
                  <c:v>221.908</c:v>
                </c:pt>
                <c:pt idx="148">
                  <c:v>203.235</c:v>
                </c:pt>
                <c:pt idx="149">
                  <c:v>200.518</c:v>
                </c:pt>
                <c:pt idx="150">
                  <c:v>200.763</c:v>
                </c:pt>
                <c:pt idx="151">
                  <c:v>196.307</c:v>
                </c:pt>
                <c:pt idx="152">
                  <c:v>233.886</c:v>
                </c:pt>
                <c:pt idx="153">
                  <c:v>256.8369999999995</c:v>
                </c:pt>
                <c:pt idx="154">
                  <c:v>280.307</c:v>
                </c:pt>
                <c:pt idx="155">
                  <c:v>243.397</c:v>
                </c:pt>
                <c:pt idx="156">
                  <c:v>325.308</c:v>
                </c:pt>
                <c:pt idx="157">
                  <c:v>245.628</c:v>
                </c:pt>
                <c:pt idx="158">
                  <c:v>268.961</c:v>
                </c:pt>
                <c:pt idx="159">
                  <c:v>202.792</c:v>
                </c:pt>
                <c:pt idx="160">
                  <c:v>196.599</c:v>
                </c:pt>
                <c:pt idx="161">
                  <c:v>199.199</c:v>
                </c:pt>
                <c:pt idx="162">
                  <c:v>262.0959999999995</c:v>
                </c:pt>
                <c:pt idx="163">
                  <c:v>282.901</c:v>
                </c:pt>
                <c:pt idx="164">
                  <c:v>203.042</c:v>
                </c:pt>
                <c:pt idx="165">
                  <c:v>224.504</c:v>
                </c:pt>
                <c:pt idx="166">
                  <c:v>247.504</c:v>
                </c:pt>
                <c:pt idx="167">
                  <c:v>205.514</c:v>
                </c:pt>
                <c:pt idx="168">
                  <c:v>198.254</c:v>
                </c:pt>
                <c:pt idx="169">
                  <c:v>200.887</c:v>
                </c:pt>
                <c:pt idx="170">
                  <c:v>235.845</c:v>
                </c:pt>
                <c:pt idx="171">
                  <c:v>212.348</c:v>
                </c:pt>
                <c:pt idx="172">
                  <c:v>282.015</c:v>
                </c:pt>
                <c:pt idx="173">
                  <c:v>317.7269999999995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085255416"/>
        <c:axId val="-2085252376"/>
      </c:scatterChart>
      <c:valAx>
        <c:axId val="-2085255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2085252376"/>
        <c:crosses val="autoZero"/>
        <c:crossBetween val="midCat"/>
      </c:valAx>
      <c:valAx>
        <c:axId val="-20852523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085255416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'Sheet 1 - Table 1'!$C$1:$C$2</c:f>
              <c:strCache>
                <c:ptCount val="1"/>
                <c:pt idx="0">
                  <c:v>Raw</c:v>
                </c:pt>
              </c:strCache>
            </c:strRef>
          </c:tx>
          <c:spPr>
            <a:ln>
              <a:solidFill>
                <a:schemeClr val="accent5"/>
              </a:solidFill>
            </a:ln>
          </c:spPr>
          <c:marker>
            <c:symbol val="none"/>
          </c:marker>
          <c:xVal>
            <c:numRef>
              <c:f>'Sheet 1 - Table 1'!$B$3:$B$176</c:f>
              <c:numCache>
                <c:formatCode>General</c:formatCode>
                <c:ptCount val="174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  <c:pt idx="6">
                  <c:v>7.0</c:v>
                </c:pt>
                <c:pt idx="7">
                  <c:v>8.0</c:v>
                </c:pt>
                <c:pt idx="8">
                  <c:v>9.0</c:v>
                </c:pt>
                <c:pt idx="9">
                  <c:v>10.0</c:v>
                </c:pt>
                <c:pt idx="10">
                  <c:v>11.0</c:v>
                </c:pt>
                <c:pt idx="11">
                  <c:v>12.0</c:v>
                </c:pt>
                <c:pt idx="12">
                  <c:v>13.0</c:v>
                </c:pt>
                <c:pt idx="13">
                  <c:v>14.0</c:v>
                </c:pt>
                <c:pt idx="14">
                  <c:v>15.0</c:v>
                </c:pt>
                <c:pt idx="15">
                  <c:v>16.0</c:v>
                </c:pt>
                <c:pt idx="16">
                  <c:v>17.0</c:v>
                </c:pt>
                <c:pt idx="17">
                  <c:v>18.0</c:v>
                </c:pt>
                <c:pt idx="18">
                  <c:v>19.0</c:v>
                </c:pt>
                <c:pt idx="19">
                  <c:v>20.0</c:v>
                </c:pt>
                <c:pt idx="20">
                  <c:v>21.0</c:v>
                </c:pt>
                <c:pt idx="21">
                  <c:v>22.0</c:v>
                </c:pt>
                <c:pt idx="22">
                  <c:v>23.0</c:v>
                </c:pt>
                <c:pt idx="23">
                  <c:v>24.0</c:v>
                </c:pt>
                <c:pt idx="24">
                  <c:v>25.0</c:v>
                </c:pt>
                <c:pt idx="25">
                  <c:v>26.0</c:v>
                </c:pt>
                <c:pt idx="26">
                  <c:v>27.0</c:v>
                </c:pt>
                <c:pt idx="27">
                  <c:v>28.0</c:v>
                </c:pt>
                <c:pt idx="28">
                  <c:v>29.0</c:v>
                </c:pt>
                <c:pt idx="29">
                  <c:v>30.0</c:v>
                </c:pt>
                <c:pt idx="30">
                  <c:v>31.0</c:v>
                </c:pt>
                <c:pt idx="31">
                  <c:v>32.0</c:v>
                </c:pt>
                <c:pt idx="32">
                  <c:v>33.0</c:v>
                </c:pt>
                <c:pt idx="33">
                  <c:v>34.0</c:v>
                </c:pt>
                <c:pt idx="34">
                  <c:v>35.0</c:v>
                </c:pt>
                <c:pt idx="35">
                  <c:v>36.0</c:v>
                </c:pt>
                <c:pt idx="36">
                  <c:v>37.0</c:v>
                </c:pt>
                <c:pt idx="37">
                  <c:v>38.0</c:v>
                </c:pt>
                <c:pt idx="38">
                  <c:v>39.0</c:v>
                </c:pt>
                <c:pt idx="39">
                  <c:v>40.0</c:v>
                </c:pt>
                <c:pt idx="40">
                  <c:v>41.0</c:v>
                </c:pt>
                <c:pt idx="41">
                  <c:v>42.0</c:v>
                </c:pt>
                <c:pt idx="42">
                  <c:v>43.0</c:v>
                </c:pt>
                <c:pt idx="43">
                  <c:v>44.0</c:v>
                </c:pt>
                <c:pt idx="44">
                  <c:v>45.0</c:v>
                </c:pt>
                <c:pt idx="45">
                  <c:v>46.0</c:v>
                </c:pt>
                <c:pt idx="46">
                  <c:v>47.0</c:v>
                </c:pt>
                <c:pt idx="47">
                  <c:v>48.0</c:v>
                </c:pt>
                <c:pt idx="48">
                  <c:v>49.0</c:v>
                </c:pt>
                <c:pt idx="49">
                  <c:v>50.0</c:v>
                </c:pt>
                <c:pt idx="50">
                  <c:v>51.0</c:v>
                </c:pt>
                <c:pt idx="51">
                  <c:v>52.0</c:v>
                </c:pt>
                <c:pt idx="52">
                  <c:v>53.0</c:v>
                </c:pt>
                <c:pt idx="53">
                  <c:v>54.0</c:v>
                </c:pt>
                <c:pt idx="54">
                  <c:v>55.0</c:v>
                </c:pt>
                <c:pt idx="55">
                  <c:v>56.0</c:v>
                </c:pt>
                <c:pt idx="56">
                  <c:v>57.0</c:v>
                </c:pt>
                <c:pt idx="57">
                  <c:v>58.0</c:v>
                </c:pt>
                <c:pt idx="58">
                  <c:v>59.0</c:v>
                </c:pt>
                <c:pt idx="59">
                  <c:v>60.0</c:v>
                </c:pt>
                <c:pt idx="60">
                  <c:v>61.0</c:v>
                </c:pt>
                <c:pt idx="61">
                  <c:v>62.0</c:v>
                </c:pt>
                <c:pt idx="62">
                  <c:v>63.0</c:v>
                </c:pt>
                <c:pt idx="63">
                  <c:v>64.0</c:v>
                </c:pt>
                <c:pt idx="64">
                  <c:v>65.0</c:v>
                </c:pt>
                <c:pt idx="65">
                  <c:v>66.0</c:v>
                </c:pt>
                <c:pt idx="66">
                  <c:v>67.0</c:v>
                </c:pt>
                <c:pt idx="67">
                  <c:v>68.0</c:v>
                </c:pt>
                <c:pt idx="68">
                  <c:v>69.0</c:v>
                </c:pt>
                <c:pt idx="69">
                  <c:v>70.0</c:v>
                </c:pt>
                <c:pt idx="70">
                  <c:v>71.0</c:v>
                </c:pt>
                <c:pt idx="71">
                  <c:v>72.0</c:v>
                </c:pt>
                <c:pt idx="72">
                  <c:v>73.0</c:v>
                </c:pt>
                <c:pt idx="73">
                  <c:v>74.0</c:v>
                </c:pt>
                <c:pt idx="74">
                  <c:v>75.0</c:v>
                </c:pt>
                <c:pt idx="75">
                  <c:v>76.0</c:v>
                </c:pt>
                <c:pt idx="76">
                  <c:v>77.0</c:v>
                </c:pt>
                <c:pt idx="77">
                  <c:v>78.0</c:v>
                </c:pt>
                <c:pt idx="78">
                  <c:v>79.0</c:v>
                </c:pt>
                <c:pt idx="79">
                  <c:v>80.0</c:v>
                </c:pt>
                <c:pt idx="80">
                  <c:v>81.0</c:v>
                </c:pt>
                <c:pt idx="81">
                  <c:v>82.0</c:v>
                </c:pt>
                <c:pt idx="82">
                  <c:v>83.0</c:v>
                </c:pt>
                <c:pt idx="83">
                  <c:v>84.0</c:v>
                </c:pt>
                <c:pt idx="84">
                  <c:v>85.0</c:v>
                </c:pt>
                <c:pt idx="85">
                  <c:v>86.0</c:v>
                </c:pt>
                <c:pt idx="86">
                  <c:v>87.0</c:v>
                </c:pt>
                <c:pt idx="87">
                  <c:v>88.0</c:v>
                </c:pt>
                <c:pt idx="88">
                  <c:v>89.0</c:v>
                </c:pt>
                <c:pt idx="89">
                  <c:v>90.0</c:v>
                </c:pt>
                <c:pt idx="90">
                  <c:v>91.0</c:v>
                </c:pt>
                <c:pt idx="91">
                  <c:v>92.0</c:v>
                </c:pt>
                <c:pt idx="92">
                  <c:v>93.0</c:v>
                </c:pt>
                <c:pt idx="93">
                  <c:v>94.0</c:v>
                </c:pt>
                <c:pt idx="94">
                  <c:v>95.0</c:v>
                </c:pt>
                <c:pt idx="95">
                  <c:v>96.0</c:v>
                </c:pt>
                <c:pt idx="96">
                  <c:v>97.0</c:v>
                </c:pt>
                <c:pt idx="97">
                  <c:v>98.0</c:v>
                </c:pt>
                <c:pt idx="98">
                  <c:v>99.0</c:v>
                </c:pt>
                <c:pt idx="99">
                  <c:v>100.0</c:v>
                </c:pt>
                <c:pt idx="100">
                  <c:v>101.0</c:v>
                </c:pt>
                <c:pt idx="101">
                  <c:v>102.0</c:v>
                </c:pt>
                <c:pt idx="102">
                  <c:v>103.0</c:v>
                </c:pt>
                <c:pt idx="103">
                  <c:v>104.0</c:v>
                </c:pt>
                <c:pt idx="104">
                  <c:v>105.0</c:v>
                </c:pt>
                <c:pt idx="105">
                  <c:v>106.0</c:v>
                </c:pt>
                <c:pt idx="106">
                  <c:v>107.0</c:v>
                </c:pt>
                <c:pt idx="107">
                  <c:v>108.0</c:v>
                </c:pt>
                <c:pt idx="108">
                  <c:v>109.0</c:v>
                </c:pt>
                <c:pt idx="109">
                  <c:v>110.0</c:v>
                </c:pt>
                <c:pt idx="110">
                  <c:v>111.0</c:v>
                </c:pt>
                <c:pt idx="111">
                  <c:v>112.0</c:v>
                </c:pt>
                <c:pt idx="112">
                  <c:v>113.0</c:v>
                </c:pt>
                <c:pt idx="113">
                  <c:v>114.0</c:v>
                </c:pt>
                <c:pt idx="114">
                  <c:v>115.0</c:v>
                </c:pt>
                <c:pt idx="115">
                  <c:v>116.0</c:v>
                </c:pt>
                <c:pt idx="116">
                  <c:v>117.0</c:v>
                </c:pt>
                <c:pt idx="117">
                  <c:v>118.0</c:v>
                </c:pt>
                <c:pt idx="118">
                  <c:v>119.0</c:v>
                </c:pt>
                <c:pt idx="119">
                  <c:v>120.0</c:v>
                </c:pt>
                <c:pt idx="120">
                  <c:v>121.0</c:v>
                </c:pt>
                <c:pt idx="121">
                  <c:v>122.0</c:v>
                </c:pt>
                <c:pt idx="122">
                  <c:v>123.0</c:v>
                </c:pt>
                <c:pt idx="123">
                  <c:v>124.0</c:v>
                </c:pt>
                <c:pt idx="124">
                  <c:v>125.0</c:v>
                </c:pt>
                <c:pt idx="125">
                  <c:v>126.0</c:v>
                </c:pt>
                <c:pt idx="126">
                  <c:v>127.0</c:v>
                </c:pt>
                <c:pt idx="127">
                  <c:v>128.0</c:v>
                </c:pt>
                <c:pt idx="128">
                  <c:v>129.0</c:v>
                </c:pt>
                <c:pt idx="129">
                  <c:v>130.0</c:v>
                </c:pt>
                <c:pt idx="130">
                  <c:v>131.0</c:v>
                </c:pt>
                <c:pt idx="131">
                  <c:v>132.0</c:v>
                </c:pt>
                <c:pt idx="132">
                  <c:v>133.0</c:v>
                </c:pt>
                <c:pt idx="133">
                  <c:v>134.0</c:v>
                </c:pt>
                <c:pt idx="134">
                  <c:v>135.0</c:v>
                </c:pt>
                <c:pt idx="135">
                  <c:v>136.0</c:v>
                </c:pt>
                <c:pt idx="136">
                  <c:v>137.0</c:v>
                </c:pt>
                <c:pt idx="137">
                  <c:v>138.0</c:v>
                </c:pt>
                <c:pt idx="138">
                  <c:v>139.0</c:v>
                </c:pt>
                <c:pt idx="139">
                  <c:v>140.0</c:v>
                </c:pt>
                <c:pt idx="140">
                  <c:v>141.0</c:v>
                </c:pt>
                <c:pt idx="141">
                  <c:v>142.0</c:v>
                </c:pt>
                <c:pt idx="142">
                  <c:v>143.0</c:v>
                </c:pt>
                <c:pt idx="143">
                  <c:v>144.0</c:v>
                </c:pt>
                <c:pt idx="144">
                  <c:v>145.0</c:v>
                </c:pt>
                <c:pt idx="145">
                  <c:v>146.0</c:v>
                </c:pt>
                <c:pt idx="146">
                  <c:v>147.0</c:v>
                </c:pt>
                <c:pt idx="147">
                  <c:v>148.0</c:v>
                </c:pt>
                <c:pt idx="148">
                  <c:v>149.0</c:v>
                </c:pt>
                <c:pt idx="149">
                  <c:v>150.0</c:v>
                </c:pt>
                <c:pt idx="150">
                  <c:v>151.0</c:v>
                </c:pt>
                <c:pt idx="151">
                  <c:v>152.0</c:v>
                </c:pt>
                <c:pt idx="152">
                  <c:v>153.0</c:v>
                </c:pt>
                <c:pt idx="153">
                  <c:v>154.0</c:v>
                </c:pt>
                <c:pt idx="154">
                  <c:v>155.0</c:v>
                </c:pt>
                <c:pt idx="155">
                  <c:v>156.0</c:v>
                </c:pt>
                <c:pt idx="156">
                  <c:v>157.0</c:v>
                </c:pt>
                <c:pt idx="157">
                  <c:v>158.0</c:v>
                </c:pt>
                <c:pt idx="158">
                  <c:v>159.0</c:v>
                </c:pt>
                <c:pt idx="159">
                  <c:v>160.0</c:v>
                </c:pt>
                <c:pt idx="160">
                  <c:v>161.0</c:v>
                </c:pt>
                <c:pt idx="161">
                  <c:v>162.0</c:v>
                </c:pt>
                <c:pt idx="162">
                  <c:v>163.0</c:v>
                </c:pt>
                <c:pt idx="163">
                  <c:v>164.0</c:v>
                </c:pt>
                <c:pt idx="164">
                  <c:v>165.0</c:v>
                </c:pt>
                <c:pt idx="165">
                  <c:v>166.0</c:v>
                </c:pt>
                <c:pt idx="166">
                  <c:v>167.0</c:v>
                </c:pt>
                <c:pt idx="167">
                  <c:v>168.0</c:v>
                </c:pt>
                <c:pt idx="168">
                  <c:v>169.0</c:v>
                </c:pt>
                <c:pt idx="169">
                  <c:v>170.0</c:v>
                </c:pt>
                <c:pt idx="170">
                  <c:v>171.0</c:v>
                </c:pt>
                <c:pt idx="171">
                  <c:v>172.0</c:v>
                </c:pt>
                <c:pt idx="172">
                  <c:v>173.0</c:v>
                </c:pt>
                <c:pt idx="173">
                  <c:v>174.0</c:v>
                </c:pt>
              </c:numCache>
            </c:numRef>
          </c:xVal>
          <c:yVal>
            <c:numRef>
              <c:f>'Sheet 1 - Table 1'!$C$3:$C$176</c:f>
              <c:numCache>
                <c:formatCode>General</c:formatCode>
                <c:ptCount val="174"/>
                <c:pt idx="0">
                  <c:v>218.497</c:v>
                </c:pt>
                <c:pt idx="1">
                  <c:v>225.424</c:v>
                </c:pt>
                <c:pt idx="2">
                  <c:v>206.916</c:v>
                </c:pt>
                <c:pt idx="3">
                  <c:v>200.772</c:v>
                </c:pt>
                <c:pt idx="4">
                  <c:v>204.336</c:v>
                </c:pt>
                <c:pt idx="5">
                  <c:v>195.399</c:v>
                </c:pt>
                <c:pt idx="6">
                  <c:v>218.446</c:v>
                </c:pt>
                <c:pt idx="7">
                  <c:v>223.148</c:v>
                </c:pt>
                <c:pt idx="8">
                  <c:v>209.341</c:v>
                </c:pt>
                <c:pt idx="9">
                  <c:v>232.283</c:v>
                </c:pt>
                <c:pt idx="10">
                  <c:v>328.016</c:v>
                </c:pt>
                <c:pt idx="11">
                  <c:v>229.637</c:v>
                </c:pt>
                <c:pt idx="12">
                  <c:v>238.312</c:v>
                </c:pt>
                <c:pt idx="13">
                  <c:v>246.653</c:v>
                </c:pt>
                <c:pt idx="14">
                  <c:v>233.694</c:v>
                </c:pt>
                <c:pt idx="15">
                  <c:v>395.5269999999995</c:v>
                </c:pt>
                <c:pt idx="16">
                  <c:v>426.083</c:v>
                </c:pt>
                <c:pt idx="17">
                  <c:v>458.139</c:v>
                </c:pt>
                <c:pt idx="18">
                  <c:v>210.91</c:v>
                </c:pt>
                <c:pt idx="19">
                  <c:v>246.874</c:v>
                </c:pt>
                <c:pt idx="20">
                  <c:v>195.605</c:v>
                </c:pt>
                <c:pt idx="21">
                  <c:v>201.79</c:v>
                </c:pt>
                <c:pt idx="22">
                  <c:v>298.5489999999999</c:v>
                </c:pt>
                <c:pt idx="23">
                  <c:v>228.129</c:v>
                </c:pt>
                <c:pt idx="24">
                  <c:v>240.157</c:v>
                </c:pt>
                <c:pt idx="25">
                  <c:v>204.772</c:v>
                </c:pt>
                <c:pt idx="26">
                  <c:v>209.757</c:v>
                </c:pt>
                <c:pt idx="27">
                  <c:v>286.449</c:v>
                </c:pt>
                <c:pt idx="28">
                  <c:v>201.583</c:v>
                </c:pt>
                <c:pt idx="29">
                  <c:v>208.985</c:v>
                </c:pt>
                <c:pt idx="30">
                  <c:v>221.018</c:v>
                </c:pt>
                <c:pt idx="31">
                  <c:v>234.632</c:v>
                </c:pt>
                <c:pt idx="32">
                  <c:v>231.637</c:v>
                </c:pt>
                <c:pt idx="33">
                  <c:v>197.971</c:v>
                </c:pt>
                <c:pt idx="34">
                  <c:v>200.979</c:v>
                </c:pt>
                <c:pt idx="35">
                  <c:v>205.224</c:v>
                </c:pt>
                <c:pt idx="36">
                  <c:v>197.569</c:v>
                </c:pt>
                <c:pt idx="37">
                  <c:v>204.597</c:v>
                </c:pt>
                <c:pt idx="38">
                  <c:v>229.465</c:v>
                </c:pt>
                <c:pt idx="39">
                  <c:v>344.8969999999995</c:v>
                </c:pt>
                <c:pt idx="40">
                  <c:v>282.161</c:v>
                </c:pt>
                <c:pt idx="41">
                  <c:v>387.4569999999995</c:v>
                </c:pt>
                <c:pt idx="42">
                  <c:v>367.76</c:v>
                </c:pt>
                <c:pt idx="43">
                  <c:v>295.4759999999995</c:v>
                </c:pt>
                <c:pt idx="44">
                  <c:v>267.1809999999999</c:v>
                </c:pt>
                <c:pt idx="45">
                  <c:v>403.834</c:v>
                </c:pt>
                <c:pt idx="46">
                  <c:v>203.155</c:v>
                </c:pt>
                <c:pt idx="47">
                  <c:v>405.4</c:v>
                </c:pt>
                <c:pt idx="48">
                  <c:v>349.88</c:v>
                </c:pt>
                <c:pt idx="49">
                  <c:v>483.579</c:v>
                </c:pt>
                <c:pt idx="50">
                  <c:v>820.576</c:v>
                </c:pt>
                <c:pt idx="51">
                  <c:v>268.817</c:v>
                </c:pt>
                <c:pt idx="52">
                  <c:v>352.892</c:v>
                </c:pt>
                <c:pt idx="53">
                  <c:v>374.1</c:v>
                </c:pt>
                <c:pt idx="54">
                  <c:v>467.468</c:v>
                </c:pt>
                <c:pt idx="55">
                  <c:v>455.338</c:v>
                </c:pt>
                <c:pt idx="56">
                  <c:v>477.762</c:v>
                </c:pt>
                <c:pt idx="57">
                  <c:v>862.016</c:v>
                </c:pt>
                <c:pt idx="58">
                  <c:v>376.9619999999995</c:v>
                </c:pt>
                <c:pt idx="59">
                  <c:v>296.541</c:v>
                </c:pt>
                <c:pt idx="60">
                  <c:v>377.949</c:v>
                </c:pt>
                <c:pt idx="61">
                  <c:v>646.3129999999993</c:v>
                </c:pt>
                <c:pt idx="62">
                  <c:v>319.704</c:v>
                </c:pt>
                <c:pt idx="63">
                  <c:v>411.365</c:v>
                </c:pt>
                <c:pt idx="64">
                  <c:v>499.714</c:v>
                </c:pt>
                <c:pt idx="65">
                  <c:v>550.649</c:v>
                </c:pt>
                <c:pt idx="66">
                  <c:v>222.559</c:v>
                </c:pt>
                <c:pt idx="67">
                  <c:v>613.021</c:v>
                </c:pt>
                <c:pt idx="68">
                  <c:v>359.0</c:v>
                </c:pt>
                <c:pt idx="69">
                  <c:v>198.046</c:v>
                </c:pt>
                <c:pt idx="70">
                  <c:v>564.972</c:v>
                </c:pt>
                <c:pt idx="71">
                  <c:v>202.993</c:v>
                </c:pt>
                <c:pt idx="72">
                  <c:v>228.147</c:v>
                </c:pt>
                <c:pt idx="73">
                  <c:v>204.914</c:v>
                </c:pt>
                <c:pt idx="74">
                  <c:v>268.4069999999995</c:v>
                </c:pt>
                <c:pt idx="75">
                  <c:v>207.863</c:v>
                </c:pt>
                <c:pt idx="76">
                  <c:v>200.159</c:v>
                </c:pt>
                <c:pt idx="77">
                  <c:v>207.011</c:v>
                </c:pt>
                <c:pt idx="78">
                  <c:v>205.351</c:v>
                </c:pt>
                <c:pt idx="79">
                  <c:v>198.85</c:v>
                </c:pt>
                <c:pt idx="80">
                  <c:v>219.7</c:v>
                </c:pt>
                <c:pt idx="81">
                  <c:v>327.62</c:v>
                </c:pt>
                <c:pt idx="82">
                  <c:v>196.719</c:v>
                </c:pt>
                <c:pt idx="83">
                  <c:v>215.373</c:v>
                </c:pt>
                <c:pt idx="84">
                  <c:v>197.395</c:v>
                </c:pt>
                <c:pt idx="85">
                  <c:v>259.553</c:v>
                </c:pt>
                <c:pt idx="86">
                  <c:v>203.864</c:v>
                </c:pt>
                <c:pt idx="87">
                  <c:v>196.347</c:v>
                </c:pt>
                <c:pt idx="88">
                  <c:v>259.128</c:v>
                </c:pt>
                <c:pt idx="89">
                  <c:v>203.038</c:v>
                </c:pt>
                <c:pt idx="90">
                  <c:v>226.229</c:v>
                </c:pt>
                <c:pt idx="91">
                  <c:v>199.76</c:v>
                </c:pt>
                <c:pt idx="92">
                  <c:v>200.322</c:v>
                </c:pt>
                <c:pt idx="93">
                  <c:v>294.958</c:v>
                </c:pt>
                <c:pt idx="94">
                  <c:v>202.836</c:v>
                </c:pt>
                <c:pt idx="95">
                  <c:v>200.374</c:v>
                </c:pt>
                <c:pt idx="96">
                  <c:v>261.264</c:v>
                </c:pt>
                <c:pt idx="97">
                  <c:v>200.316</c:v>
                </c:pt>
                <c:pt idx="98">
                  <c:v>199.102</c:v>
                </c:pt>
                <c:pt idx="99">
                  <c:v>227.73</c:v>
                </c:pt>
                <c:pt idx="100">
                  <c:v>213.769</c:v>
                </c:pt>
                <c:pt idx="101">
                  <c:v>210.287</c:v>
                </c:pt>
                <c:pt idx="102">
                  <c:v>222.14</c:v>
                </c:pt>
                <c:pt idx="103">
                  <c:v>203.31</c:v>
                </c:pt>
                <c:pt idx="104">
                  <c:v>238.922</c:v>
                </c:pt>
                <c:pt idx="105">
                  <c:v>364.353</c:v>
                </c:pt>
                <c:pt idx="106">
                  <c:v>284.7119999999995</c:v>
                </c:pt>
                <c:pt idx="107">
                  <c:v>198.356</c:v>
                </c:pt>
                <c:pt idx="108">
                  <c:v>200.749</c:v>
                </c:pt>
                <c:pt idx="109">
                  <c:v>254.684</c:v>
                </c:pt>
                <c:pt idx="110">
                  <c:v>199.603</c:v>
                </c:pt>
                <c:pt idx="111">
                  <c:v>204.066</c:v>
                </c:pt>
                <c:pt idx="112">
                  <c:v>204.552</c:v>
                </c:pt>
                <c:pt idx="113">
                  <c:v>200.909</c:v>
                </c:pt>
                <c:pt idx="114">
                  <c:v>264.023</c:v>
                </c:pt>
                <c:pt idx="115">
                  <c:v>204.594</c:v>
                </c:pt>
                <c:pt idx="116">
                  <c:v>310.706</c:v>
                </c:pt>
                <c:pt idx="117">
                  <c:v>232.521</c:v>
                </c:pt>
                <c:pt idx="118">
                  <c:v>219.453</c:v>
                </c:pt>
                <c:pt idx="119">
                  <c:v>205.468</c:v>
                </c:pt>
                <c:pt idx="120">
                  <c:v>204.97</c:v>
                </c:pt>
                <c:pt idx="121">
                  <c:v>219.262</c:v>
                </c:pt>
                <c:pt idx="122">
                  <c:v>201.302</c:v>
                </c:pt>
                <c:pt idx="123">
                  <c:v>203.423</c:v>
                </c:pt>
                <c:pt idx="124">
                  <c:v>286.997</c:v>
                </c:pt>
                <c:pt idx="125">
                  <c:v>196.43</c:v>
                </c:pt>
                <c:pt idx="126">
                  <c:v>203.884</c:v>
                </c:pt>
                <c:pt idx="127">
                  <c:v>195.995</c:v>
                </c:pt>
                <c:pt idx="128">
                  <c:v>202.615</c:v>
                </c:pt>
                <c:pt idx="129">
                  <c:v>221.22</c:v>
                </c:pt>
                <c:pt idx="130">
                  <c:v>197.182</c:v>
                </c:pt>
                <c:pt idx="131">
                  <c:v>201.504</c:v>
                </c:pt>
                <c:pt idx="132">
                  <c:v>204.38</c:v>
                </c:pt>
                <c:pt idx="133">
                  <c:v>195.313</c:v>
                </c:pt>
                <c:pt idx="134">
                  <c:v>202.38</c:v>
                </c:pt>
                <c:pt idx="135">
                  <c:v>200.315</c:v>
                </c:pt>
                <c:pt idx="136">
                  <c:v>206.066</c:v>
                </c:pt>
                <c:pt idx="137">
                  <c:v>300.973</c:v>
                </c:pt>
                <c:pt idx="138">
                  <c:v>200.499</c:v>
                </c:pt>
                <c:pt idx="139">
                  <c:v>243.199</c:v>
                </c:pt>
                <c:pt idx="140">
                  <c:v>209.077</c:v>
                </c:pt>
                <c:pt idx="141">
                  <c:v>288.997</c:v>
                </c:pt>
                <c:pt idx="142">
                  <c:v>197.718</c:v>
                </c:pt>
                <c:pt idx="143">
                  <c:v>197.146</c:v>
                </c:pt>
                <c:pt idx="144">
                  <c:v>200.618</c:v>
                </c:pt>
                <c:pt idx="145">
                  <c:v>204.101</c:v>
                </c:pt>
                <c:pt idx="146">
                  <c:v>199.881</c:v>
                </c:pt>
                <c:pt idx="147">
                  <c:v>221.908</c:v>
                </c:pt>
                <c:pt idx="148">
                  <c:v>203.235</c:v>
                </c:pt>
                <c:pt idx="149">
                  <c:v>200.518</c:v>
                </c:pt>
                <c:pt idx="150">
                  <c:v>200.763</c:v>
                </c:pt>
                <c:pt idx="151">
                  <c:v>196.307</c:v>
                </c:pt>
                <c:pt idx="152">
                  <c:v>233.886</c:v>
                </c:pt>
                <c:pt idx="153">
                  <c:v>256.8369999999995</c:v>
                </c:pt>
                <c:pt idx="154">
                  <c:v>280.307</c:v>
                </c:pt>
                <c:pt idx="155">
                  <c:v>243.397</c:v>
                </c:pt>
                <c:pt idx="156">
                  <c:v>325.308</c:v>
                </c:pt>
                <c:pt idx="157">
                  <c:v>245.628</c:v>
                </c:pt>
                <c:pt idx="158">
                  <c:v>268.961</c:v>
                </c:pt>
                <c:pt idx="159">
                  <c:v>202.792</c:v>
                </c:pt>
                <c:pt idx="160">
                  <c:v>196.599</c:v>
                </c:pt>
                <c:pt idx="161">
                  <c:v>199.199</c:v>
                </c:pt>
                <c:pt idx="162">
                  <c:v>262.0959999999995</c:v>
                </c:pt>
                <c:pt idx="163">
                  <c:v>282.901</c:v>
                </c:pt>
                <c:pt idx="164">
                  <c:v>203.042</c:v>
                </c:pt>
                <c:pt idx="165">
                  <c:v>224.504</c:v>
                </c:pt>
                <c:pt idx="166">
                  <c:v>247.504</c:v>
                </c:pt>
                <c:pt idx="167">
                  <c:v>205.514</c:v>
                </c:pt>
                <c:pt idx="168">
                  <c:v>198.254</c:v>
                </c:pt>
                <c:pt idx="169">
                  <c:v>200.887</c:v>
                </c:pt>
                <c:pt idx="170">
                  <c:v>235.845</c:v>
                </c:pt>
                <c:pt idx="171">
                  <c:v>212.348</c:v>
                </c:pt>
                <c:pt idx="172">
                  <c:v>282.015</c:v>
                </c:pt>
                <c:pt idx="173">
                  <c:v>317.7269999999995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27604520"/>
        <c:axId val="-2127596568"/>
      </c:scatterChart>
      <c:valAx>
        <c:axId val="-2127604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2127596568"/>
        <c:crosses val="autoZero"/>
        <c:crossBetween val="midCat"/>
      </c:valAx>
      <c:valAx>
        <c:axId val="-21275965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27604520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'Sheet 1 - Table 1'!$C$1:$C$2</c:f>
              <c:strCache>
                <c:ptCount val="1"/>
                <c:pt idx="0">
                  <c:v>Raw</c:v>
                </c:pt>
              </c:strCache>
            </c:strRef>
          </c:tx>
          <c:spPr>
            <a:ln>
              <a:solidFill>
                <a:schemeClr val="accent5"/>
              </a:solidFill>
            </a:ln>
          </c:spPr>
          <c:marker>
            <c:symbol val="none"/>
          </c:marker>
          <c:xVal>
            <c:numRef>
              <c:f>'Sheet 1 - Table 1'!$B$3:$B$176</c:f>
              <c:numCache>
                <c:formatCode>General</c:formatCode>
                <c:ptCount val="174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  <c:pt idx="6">
                  <c:v>7.0</c:v>
                </c:pt>
                <c:pt idx="7">
                  <c:v>8.0</c:v>
                </c:pt>
                <c:pt idx="8">
                  <c:v>9.0</c:v>
                </c:pt>
                <c:pt idx="9">
                  <c:v>10.0</c:v>
                </c:pt>
                <c:pt idx="10">
                  <c:v>11.0</c:v>
                </c:pt>
                <c:pt idx="11">
                  <c:v>12.0</c:v>
                </c:pt>
                <c:pt idx="12">
                  <c:v>13.0</c:v>
                </c:pt>
                <c:pt idx="13">
                  <c:v>14.0</c:v>
                </c:pt>
                <c:pt idx="14">
                  <c:v>15.0</c:v>
                </c:pt>
                <c:pt idx="15">
                  <c:v>16.0</c:v>
                </c:pt>
                <c:pt idx="16">
                  <c:v>17.0</c:v>
                </c:pt>
                <c:pt idx="17">
                  <c:v>18.0</c:v>
                </c:pt>
                <c:pt idx="18">
                  <c:v>19.0</c:v>
                </c:pt>
                <c:pt idx="19">
                  <c:v>20.0</c:v>
                </c:pt>
                <c:pt idx="20">
                  <c:v>21.0</c:v>
                </c:pt>
                <c:pt idx="21">
                  <c:v>22.0</c:v>
                </c:pt>
                <c:pt idx="22">
                  <c:v>23.0</c:v>
                </c:pt>
                <c:pt idx="23">
                  <c:v>24.0</c:v>
                </c:pt>
                <c:pt idx="24">
                  <c:v>25.0</c:v>
                </c:pt>
                <c:pt idx="25">
                  <c:v>26.0</c:v>
                </c:pt>
                <c:pt idx="26">
                  <c:v>27.0</c:v>
                </c:pt>
                <c:pt idx="27">
                  <c:v>28.0</c:v>
                </c:pt>
                <c:pt idx="28">
                  <c:v>29.0</c:v>
                </c:pt>
                <c:pt idx="29">
                  <c:v>30.0</c:v>
                </c:pt>
                <c:pt idx="30">
                  <c:v>31.0</c:v>
                </c:pt>
                <c:pt idx="31">
                  <c:v>32.0</c:v>
                </c:pt>
                <c:pt idx="32">
                  <c:v>33.0</c:v>
                </c:pt>
                <c:pt idx="33">
                  <c:v>34.0</c:v>
                </c:pt>
                <c:pt idx="34">
                  <c:v>35.0</c:v>
                </c:pt>
                <c:pt idx="35">
                  <c:v>36.0</c:v>
                </c:pt>
                <c:pt idx="36">
                  <c:v>37.0</c:v>
                </c:pt>
                <c:pt idx="37">
                  <c:v>38.0</c:v>
                </c:pt>
                <c:pt idx="38">
                  <c:v>39.0</c:v>
                </c:pt>
                <c:pt idx="39">
                  <c:v>40.0</c:v>
                </c:pt>
                <c:pt idx="40">
                  <c:v>41.0</c:v>
                </c:pt>
                <c:pt idx="41">
                  <c:v>42.0</c:v>
                </c:pt>
                <c:pt idx="42">
                  <c:v>43.0</c:v>
                </c:pt>
                <c:pt idx="43">
                  <c:v>44.0</c:v>
                </c:pt>
                <c:pt idx="44">
                  <c:v>45.0</c:v>
                </c:pt>
                <c:pt idx="45">
                  <c:v>46.0</c:v>
                </c:pt>
                <c:pt idx="46">
                  <c:v>47.0</c:v>
                </c:pt>
                <c:pt idx="47">
                  <c:v>48.0</c:v>
                </c:pt>
                <c:pt idx="48">
                  <c:v>49.0</c:v>
                </c:pt>
                <c:pt idx="49">
                  <c:v>50.0</c:v>
                </c:pt>
                <c:pt idx="50">
                  <c:v>51.0</c:v>
                </c:pt>
                <c:pt idx="51">
                  <c:v>52.0</c:v>
                </c:pt>
                <c:pt idx="52">
                  <c:v>53.0</c:v>
                </c:pt>
                <c:pt idx="53">
                  <c:v>54.0</c:v>
                </c:pt>
                <c:pt idx="54">
                  <c:v>55.0</c:v>
                </c:pt>
                <c:pt idx="55">
                  <c:v>56.0</c:v>
                </c:pt>
                <c:pt idx="56">
                  <c:v>57.0</c:v>
                </c:pt>
                <c:pt idx="57">
                  <c:v>58.0</c:v>
                </c:pt>
                <c:pt idx="58">
                  <c:v>59.0</c:v>
                </c:pt>
                <c:pt idx="59">
                  <c:v>60.0</c:v>
                </c:pt>
                <c:pt idx="60">
                  <c:v>61.0</c:v>
                </c:pt>
                <c:pt idx="61">
                  <c:v>62.0</c:v>
                </c:pt>
                <c:pt idx="62">
                  <c:v>63.0</c:v>
                </c:pt>
                <c:pt idx="63">
                  <c:v>64.0</c:v>
                </c:pt>
                <c:pt idx="64">
                  <c:v>65.0</c:v>
                </c:pt>
                <c:pt idx="65">
                  <c:v>66.0</c:v>
                </c:pt>
                <c:pt idx="66">
                  <c:v>67.0</c:v>
                </c:pt>
                <c:pt idx="67">
                  <c:v>68.0</c:v>
                </c:pt>
                <c:pt idx="68">
                  <c:v>69.0</c:v>
                </c:pt>
                <c:pt idx="69">
                  <c:v>70.0</c:v>
                </c:pt>
                <c:pt idx="70">
                  <c:v>71.0</c:v>
                </c:pt>
                <c:pt idx="71">
                  <c:v>72.0</c:v>
                </c:pt>
                <c:pt idx="72">
                  <c:v>73.0</c:v>
                </c:pt>
                <c:pt idx="73">
                  <c:v>74.0</c:v>
                </c:pt>
                <c:pt idx="74">
                  <c:v>75.0</c:v>
                </c:pt>
                <c:pt idx="75">
                  <c:v>76.0</c:v>
                </c:pt>
                <c:pt idx="76">
                  <c:v>77.0</c:v>
                </c:pt>
                <c:pt idx="77">
                  <c:v>78.0</c:v>
                </c:pt>
                <c:pt idx="78">
                  <c:v>79.0</c:v>
                </c:pt>
                <c:pt idx="79">
                  <c:v>80.0</c:v>
                </c:pt>
                <c:pt idx="80">
                  <c:v>81.0</c:v>
                </c:pt>
                <c:pt idx="81">
                  <c:v>82.0</c:v>
                </c:pt>
                <c:pt idx="82">
                  <c:v>83.0</c:v>
                </c:pt>
                <c:pt idx="83">
                  <c:v>84.0</c:v>
                </c:pt>
                <c:pt idx="84">
                  <c:v>85.0</c:v>
                </c:pt>
                <c:pt idx="85">
                  <c:v>86.0</c:v>
                </c:pt>
                <c:pt idx="86">
                  <c:v>87.0</c:v>
                </c:pt>
                <c:pt idx="87">
                  <c:v>88.0</c:v>
                </c:pt>
                <c:pt idx="88">
                  <c:v>89.0</c:v>
                </c:pt>
                <c:pt idx="89">
                  <c:v>90.0</c:v>
                </c:pt>
                <c:pt idx="90">
                  <c:v>91.0</c:v>
                </c:pt>
                <c:pt idx="91">
                  <c:v>92.0</c:v>
                </c:pt>
                <c:pt idx="92">
                  <c:v>93.0</c:v>
                </c:pt>
                <c:pt idx="93">
                  <c:v>94.0</c:v>
                </c:pt>
                <c:pt idx="94">
                  <c:v>95.0</c:v>
                </c:pt>
                <c:pt idx="95">
                  <c:v>96.0</c:v>
                </c:pt>
                <c:pt idx="96">
                  <c:v>97.0</c:v>
                </c:pt>
                <c:pt idx="97">
                  <c:v>98.0</c:v>
                </c:pt>
                <c:pt idx="98">
                  <c:v>99.0</c:v>
                </c:pt>
                <c:pt idx="99">
                  <c:v>100.0</c:v>
                </c:pt>
                <c:pt idx="100">
                  <c:v>101.0</c:v>
                </c:pt>
                <c:pt idx="101">
                  <c:v>102.0</c:v>
                </c:pt>
                <c:pt idx="102">
                  <c:v>103.0</c:v>
                </c:pt>
                <c:pt idx="103">
                  <c:v>104.0</c:v>
                </c:pt>
                <c:pt idx="104">
                  <c:v>105.0</c:v>
                </c:pt>
                <c:pt idx="105">
                  <c:v>106.0</c:v>
                </c:pt>
                <c:pt idx="106">
                  <c:v>107.0</c:v>
                </c:pt>
                <c:pt idx="107">
                  <c:v>108.0</c:v>
                </c:pt>
                <c:pt idx="108">
                  <c:v>109.0</c:v>
                </c:pt>
                <c:pt idx="109">
                  <c:v>110.0</c:v>
                </c:pt>
                <c:pt idx="110">
                  <c:v>111.0</c:v>
                </c:pt>
                <c:pt idx="111">
                  <c:v>112.0</c:v>
                </c:pt>
                <c:pt idx="112">
                  <c:v>113.0</c:v>
                </c:pt>
                <c:pt idx="113">
                  <c:v>114.0</c:v>
                </c:pt>
                <c:pt idx="114">
                  <c:v>115.0</c:v>
                </c:pt>
                <c:pt idx="115">
                  <c:v>116.0</c:v>
                </c:pt>
                <c:pt idx="116">
                  <c:v>117.0</c:v>
                </c:pt>
                <c:pt idx="117">
                  <c:v>118.0</c:v>
                </c:pt>
                <c:pt idx="118">
                  <c:v>119.0</c:v>
                </c:pt>
                <c:pt idx="119">
                  <c:v>120.0</c:v>
                </c:pt>
                <c:pt idx="120">
                  <c:v>121.0</c:v>
                </c:pt>
                <c:pt idx="121">
                  <c:v>122.0</c:v>
                </c:pt>
                <c:pt idx="122">
                  <c:v>123.0</c:v>
                </c:pt>
                <c:pt idx="123">
                  <c:v>124.0</c:v>
                </c:pt>
                <c:pt idx="124">
                  <c:v>125.0</c:v>
                </c:pt>
                <c:pt idx="125">
                  <c:v>126.0</c:v>
                </c:pt>
                <c:pt idx="126">
                  <c:v>127.0</c:v>
                </c:pt>
                <c:pt idx="127">
                  <c:v>128.0</c:v>
                </c:pt>
                <c:pt idx="128">
                  <c:v>129.0</c:v>
                </c:pt>
                <c:pt idx="129">
                  <c:v>130.0</c:v>
                </c:pt>
                <c:pt idx="130">
                  <c:v>131.0</c:v>
                </c:pt>
                <c:pt idx="131">
                  <c:v>132.0</c:v>
                </c:pt>
                <c:pt idx="132">
                  <c:v>133.0</c:v>
                </c:pt>
                <c:pt idx="133">
                  <c:v>134.0</c:v>
                </c:pt>
                <c:pt idx="134">
                  <c:v>135.0</c:v>
                </c:pt>
                <c:pt idx="135">
                  <c:v>136.0</c:v>
                </c:pt>
                <c:pt idx="136">
                  <c:v>137.0</c:v>
                </c:pt>
                <c:pt idx="137">
                  <c:v>138.0</c:v>
                </c:pt>
                <c:pt idx="138">
                  <c:v>139.0</c:v>
                </c:pt>
                <c:pt idx="139">
                  <c:v>140.0</c:v>
                </c:pt>
                <c:pt idx="140">
                  <c:v>141.0</c:v>
                </c:pt>
                <c:pt idx="141">
                  <c:v>142.0</c:v>
                </c:pt>
                <c:pt idx="142">
                  <c:v>143.0</c:v>
                </c:pt>
                <c:pt idx="143">
                  <c:v>144.0</c:v>
                </c:pt>
                <c:pt idx="144">
                  <c:v>145.0</c:v>
                </c:pt>
                <c:pt idx="145">
                  <c:v>146.0</c:v>
                </c:pt>
                <c:pt idx="146">
                  <c:v>147.0</c:v>
                </c:pt>
                <c:pt idx="147">
                  <c:v>148.0</c:v>
                </c:pt>
                <c:pt idx="148">
                  <c:v>149.0</c:v>
                </c:pt>
                <c:pt idx="149">
                  <c:v>150.0</c:v>
                </c:pt>
                <c:pt idx="150">
                  <c:v>151.0</c:v>
                </c:pt>
                <c:pt idx="151">
                  <c:v>152.0</c:v>
                </c:pt>
                <c:pt idx="152">
                  <c:v>153.0</c:v>
                </c:pt>
                <c:pt idx="153">
                  <c:v>154.0</c:v>
                </c:pt>
                <c:pt idx="154">
                  <c:v>155.0</c:v>
                </c:pt>
                <c:pt idx="155">
                  <c:v>156.0</c:v>
                </c:pt>
                <c:pt idx="156">
                  <c:v>157.0</c:v>
                </c:pt>
                <c:pt idx="157">
                  <c:v>158.0</c:v>
                </c:pt>
                <c:pt idx="158">
                  <c:v>159.0</c:v>
                </c:pt>
                <c:pt idx="159">
                  <c:v>160.0</c:v>
                </c:pt>
                <c:pt idx="160">
                  <c:v>161.0</c:v>
                </c:pt>
                <c:pt idx="161">
                  <c:v>162.0</c:v>
                </c:pt>
                <c:pt idx="162">
                  <c:v>163.0</c:v>
                </c:pt>
                <c:pt idx="163">
                  <c:v>164.0</c:v>
                </c:pt>
                <c:pt idx="164">
                  <c:v>165.0</c:v>
                </c:pt>
                <c:pt idx="165">
                  <c:v>166.0</c:v>
                </c:pt>
                <c:pt idx="166">
                  <c:v>167.0</c:v>
                </c:pt>
                <c:pt idx="167">
                  <c:v>168.0</c:v>
                </c:pt>
                <c:pt idx="168">
                  <c:v>169.0</c:v>
                </c:pt>
                <c:pt idx="169">
                  <c:v>170.0</c:v>
                </c:pt>
                <c:pt idx="170">
                  <c:v>171.0</c:v>
                </c:pt>
                <c:pt idx="171">
                  <c:v>172.0</c:v>
                </c:pt>
                <c:pt idx="172">
                  <c:v>173.0</c:v>
                </c:pt>
                <c:pt idx="173">
                  <c:v>174.0</c:v>
                </c:pt>
              </c:numCache>
            </c:numRef>
          </c:xVal>
          <c:yVal>
            <c:numRef>
              <c:f>'Sheet 1 - Table 1'!$C$3:$C$176</c:f>
              <c:numCache>
                <c:formatCode>General</c:formatCode>
                <c:ptCount val="174"/>
                <c:pt idx="0">
                  <c:v>218.497</c:v>
                </c:pt>
                <c:pt idx="1">
                  <c:v>225.424</c:v>
                </c:pt>
                <c:pt idx="2">
                  <c:v>206.916</c:v>
                </c:pt>
                <c:pt idx="3">
                  <c:v>200.772</c:v>
                </c:pt>
                <c:pt idx="4">
                  <c:v>204.336</c:v>
                </c:pt>
                <c:pt idx="5">
                  <c:v>195.399</c:v>
                </c:pt>
                <c:pt idx="6">
                  <c:v>218.446</c:v>
                </c:pt>
                <c:pt idx="7">
                  <c:v>223.148</c:v>
                </c:pt>
                <c:pt idx="8">
                  <c:v>209.341</c:v>
                </c:pt>
                <c:pt idx="9">
                  <c:v>232.283</c:v>
                </c:pt>
                <c:pt idx="10">
                  <c:v>328.016</c:v>
                </c:pt>
                <c:pt idx="11">
                  <c:v>229.637</c:v>
                </c:pt>
                <c:pt idx="12">
                  <c:v>238.312</c:v>
                </c:pt>
                <c:pt idx="13">
                  <c:v>246.653</c:v>
                </c:pt>
                <c:pt idx="14">
                  <c:v>233.694</c:v>
                </c:pt>
                <c:pt idx="15">
                  <c:v>395.5269999999995</c:v>
                </c:pt>
                <c:pt idx="16">
                  <c:v>426.083</c:v>
                </c:pt>
                <c:pt idx="17">
                  <c:v>458.139</c:v>
                </c:pt>
                <c:pt idx="18">
                  <c:v>210.91</c:v>
                </c:pt>
                <c:pt idx="19">
                  <c:v>246.874</c:v>
                </c:pt>
                <c:pt idx="20">
                  <c:v>195.605</c:v>
                </c:pt>
                <c:pt idx="21">
                  <c:v>201.79</c:v>
                </c:pt>
                <c:pt idx="22">
                  <c:v>298.5489999999999</c:v>
                </c:pt>
                <c:pt idx="23">
                  <c:v>228.129</c:v>
                </c:pt>
                <c:pt idx="24">
                  <c:v>240.157</c:v>
                </c:pt>
                <c:pt idx="25">
                  <c:v>204.772</c:v>
                </c:pt>
                <c:pt idx="26">
                  <c:v>209.757</c:v>
                </c:pt>
                <c:pt idx="27">
                  <c:v>286.449</c:v>
                </c:pt>
                <c:pt idx="28">
                  <c:v>201.583</c:v>
                </c:pt>
                <c:pt idx="29">
                  <c:v>208.985</c:v>
                </c:pt>
                <c:pt idx="30">
                  <c:v>221.018</c:v>
                </c:pt>
                <c:pt idx="31">
                  <c:v>234.632</c:v>
                </c:pt>
                <c:pt idx="32">
                  <c:v>231.637</c:v>
                </c:pt>
                <c:pt idx="33">
                  <c:v>197.971</c:v>
                </c:pt>
                <c:pt idx="34">
                  <c:v>200.979</c:v>
                </c:pt>
                <c:pt idx="35">
                  <c:v>205.224</c:v>
                </c:pt>
                <c:pt idx="36">
                  <c:v>197.569</c:v>
                </c:pt>
                <c:pt idx="37">
                  <c:v>204.597</c:v>
                </c:pt>
                <c:pt idx="38">
                  <c:v>229.465</c:v>
                </c:pt>
                <c:pt idx="39">
                  <c:v>344.8969999999995</c:v>
                </c:pt>
                <c:pt idx="40">
                  <c:v>282.161</c:v>
                </c:pt>
                <c:pt idx="41">
                  <c:v>387.4569999999995</c:v>
                </c:pt>
                <c:pt idx="42">
                  <c:v>367.76</c:v>
                </c:pt>
                <c:pt idx="43">
                  <c:v>295.4759999999995</c:v>
                </c:pt>
                <c:pt idx="44">
                  <c:v>267.1809999999999</c:v>
                </c:pt>
                <c:pt idx="45">
                  <c:v>403.834</c:v>
                </c:pt>
                <c:pt idx="46">
                  <c:v>203.155</c:v>
                </c:pt>
                <c:pt idx="47">
                  <c:v>405.4</c:v>
                </c:pt>
                <c:pt idx="48">
                  <c:v>349.88</c:v>
                </c:pt>
                <c:pt idx="49">
                  <c:v>483.579</c:v>
                </c:pt>
                <c:pt idx="50">
                  <c:v>820.576</c:v>
                </c:pt>
                <c:pt idx="51">
                  <c:v>268.817</c:v>
                </c:pt>
                <c:pt idx="52">
                  <c:v>352.892</c:v>
                </c:pt>
                <c:pt idx="53">
                  <c:v>374.1</c:v>
                </c:pt>
                <c:pt idx="54">
                  <c:v>467.468</c:v>
                </c:pt>
                <c:pt idx="55">
                  <c:v>455.338</c:v>
                </c:pt>
                <c:pt idx="56">
                  <c:v>477.762</c:v>
                </c:pt>
                <c:pt idx="57">
                  <c:v>862.016</c:v>
                </c:pt>
                <c:pt idx="58">
                  <c:v>376.9619999999995</c:v>
                </c:pt>
                <c:pt idx="59">
                  <c:v>296.541</c:v>
                </c:pt>
                <c:pt idx="60">
                  <c:v>377.949</c:v>
                </c:pt>
                <c:pt idx="61">
                  <c:v>646.3129999999993</c:v>
                </c:pt>
                <c:pt idx="62">
                  <c:v>319.704</c:v>
                </c:pt>
                <c:pt idx="63">
                  <c:v>411.365</c:v>
                </c:pt>
                <c:pt idx="64">
                  <c:v>499.714</c:v>
                </c:pt>
                <c:pt idx="65">
                  <c:v>550.649</c:v>
                </c:pt>
                <c:pt idx="66">
                  <c:v>222.559</c:v>
                </c:pt>
                <c:pt idx="67">
                  <c:v>613.021</c:v>
                </c:pt>
                <c:pt idx="68">
                  <c:v>359.0</c:v>
                </c:pt>
                <c:pt idx="69">
                  <c:v>198.046</c:v>
                </c:pt>
                <c:pt idx="70">
                  <c:v>564.972</c:v>
                </c:pt>
                <c:pt idx="71">
                  <c:v>202.993</c:v>
                </c:pt>
                <c:pt idx="72">
                  <c:v>228.147</c:v>
                </c:pt>
                <c:pt idx="73">
                  <c:v>204.914</c:v>
                </c:pt>
                <c:pt idx="74">
                  <c:v>268.4069999999995</c:v>
                </c:pt>
                <c:pt idx="75">
                  <c:v>207.863</c:v>
                </c:pt>
                <c:pt idx="76">
                  <c:v>200.159</c:v>
                </c:pt>
                <c:pt idx="77">
                  <c:v>207.011</c:v>
                </c:pt>
                <c:pt idx="78">
                  <c:v>205.351</c:v>
                </c:pt>
                <c:pt idx="79">
                  <c:v>198.85</c:v>
                </c:pt>
                <c:pt idx="80">
                  <c:v>219.7</c:v>
                </c:pt>
                <c:pt idx="81">
                  <c:v>327.62</c:v>
                </c:pt>
                <c:pt idx="82">
                  <c:v>196.719</c:v>
                </c:pt>
                <c:pt idx="83">
                  <c:v>215.373</c:v>
                </c:pt>
                <c:pt idx="84">
                  <c:v>197.395</c:v>
                </c:pt>
                <c:pt idx="85">
                  <c:v>259.553</c:v>
                </c:pt>
                <c:pt idx="86">
                  <c:v>203.864</c:v>
                </c:pt>
                <c:pt idx="87">
                  <c:v>196.347</c:v>
                </c:pt>
                <c:pt idx="88">
                  <c:v>259.128</c:v>
                </c:pt>
                <c:pt idx="89">
                  <c:v>203.038</c:v>
                </c:pt>
                <c:pt idx="90">
                  <c:v>226.229</c:v>
                </c:pt>
                <c:pt idx="91">
                  <c:v>199.76</c:v>
                </c:pt>
                <c:pt idx="92">
                  <c:v>200.322</c:v>
                </c:pt>
                <c:pt idx="93">
                  <c:v>294.958</c:v>
                </c:pt>
                <c:pt idx="94">
                  <c:v>202.836</c:v>
                </c:pt>
                <c:pt idx="95">
                  <c:v>200.374</c:v>
                </c:pt>
                <c:pt idx="96">
                  <c:v>261.264</c:v>
                </c:pt>
                <c:pt idx="97">
                  <c:v>200.316</c:v>
                </c:pt>
                <c:pt idx="98">
                  <c:v>199.102</c:v>
                </c:pt>
                <c:pt idx="99">
                  <c:v>227.73</c:v>
                </c:pt>
                <c:pt idx="100">
                  <c:v>213.769</c:v>
                </c:pt>
                <c:pt idx="101">
                  <c:v>210.287</c:v>
                </c:pt>
                <c:pt idx="102">
                  <c:v>222.14</c:v>
                </c:pt>
                <c:pt idx="103">
                  <c:v>203.31</c:v>
                </c:pt>
                <c:pt idx="104">
                  <c:v>238.922</c:v>
                </c:pt>
                <c:pt idx="105">
                  <c:v>364.353</c:v>
                </c:pt>
                <c:pt idx="106">
                  <c:v>284.7119999999995</c:v>
                </c:pt>
                <c:pt idx="107">
                  <c:v>198.356</c:v>
                </c:pt>
                <c:pt idx="108">
                  <c:v>200.749</c:v>
                </c:pt>
                <c:pt idx="109">
                  <c:v>254.684</c:v>
                </c:pt>
                <c:pt idx="110">
                  <c:v>199.603</c:v>
                </c:pt>
                <c:pt idx="111">
                  <c:v>204.066</c:v>
                </c:pt>
                <c:pt idx="112">
                  <c:v>204.552</c:v>
                </c:pt>
                <c:pt idx="113">
                  <c:v>200.909</c:v>
                </c:pt>
                <c:pt idx="114">
                  <c:v>264.023</c:v>
                </c:pt>
                <c:pt idx="115">
                  <c:v>204.594</c:v>
                </c:pt>
                <c:pt idx="116">
                  <c:v>310.706</c:v>
                </c:pt>
                <c:pt idx="117">
                  <c:v>232.521</c:v>
                </c:pt>
                <c:pt idx="118">
                  <c:v>219.453</c:v>
                </c:pt>
                <c:pt idx="119">
                  <c:v>205.468</c:v>
                </c:pt>
                <c:pt idx="120">
                  <c:v>204.97</c:v>
                </c:pt>
                <c:pt idx="121">
                  <c:v>219.262</c:v>
                </c:pt>
                <c:pt idx="122">
                  <c:v>201.302</c:v>
                </c:pt>
                <c:pt idx="123">
                  <c:v>203.423</c:v>
                </c:pt>
                <c:pt idx="124">
                  <c:v>286.997</c:v>
                </c:pt>
                <c:pt idx="125">
                  <c:v>196.43</c:v>
                </c:pt>
                <c:pt idx="126">
                  <c:v>203.884</c:v>
                </c:pt>
                <c:pt idx="127">
                  <c:v>195.995</c:v>
                </c:pt>
                <c:pt idx="128">
                  <c:v>202.615</c:v>
                </c:pt>
                <c:pt idx="129">
                  <c:v>221.22</c:v>
                </c:pt>
                <c:pt idx="130">
                  <c:v>197.182</c:v>
                </c:pt>
                <c:pt idx="131">
                  <c:v>201.504</c:v>
                </c:pt>
                <c:pt idx="132">
                  <c:v>204.38</c:v>
                </c:pt>
                <c:pt idx="133">
                  <c:v>195.313</c:v>
                </c:pt>
                <c:pt idx="134">
                  <c:v>202.38</c:v>
                </c:pt>
                <c:pt idx="135">
                  <c:v>200.315</c:v>
                </c:pt>
                <c:pt idx="136">
                  <c:v>206.066</c:v>
                </c:pt>
                <c:pt idx="137">
                  <c:v>300.973</c:v>
                </c:pt>
                <c:pt idx="138">
                  <c:v>200.499</c:v>
                </c:pt>
                <c:pt idx="139">
                  <c:v>243.199</c:v>
                </c:pt>
                <c:pt idx="140">
                  <c:v>209.077</c:v>
                </c:pt>
                <c:pt idx="141">
                  <c:v>288.997</c:v>
                </c:pt>
                <c:pt idx="142">
                  <c:v>197.718</c:v>
                </c:pt>
                <c:pt idx="143">
                  <c:v>197.146</c:v>
                </c:pt>
                <c:pt idx="144">
                  <c:v>200.618</c:v>
                </c:pt>
                <c:pt idx="145">
                  <c:v>204.101</c:v>
                </c:pt>
                <c:pt idx="146">
                  <c:v>199.881</c:v>
                </c:pt>
                <c:pt idx="147">
                  <c:v>221.908</c:v>
                </c:pt>
                <c:pt idx="148">
                  <c:v>203.235</c:v>
                </c:pt>
                <c:pt idx="149">
                  <c:v>200.518</c:v>
                </c:pt>
                <c:pt idx="150">
                  <c:v>200.763</c:v>
                </c:pt>
                <c:pt idx="151">
                  <c:v>196.307</c:v>
                </c:pt>
                <c:pt idx="152">
                  <c:v>233.886</c:v>
                </c:pt>
                <c:pt idx="153">
                  <c:v>256.8369999999995</c:v>
                </c:pt>
                <c:pt idx="154">
                  <c:v>280.307</c:v>
                </c:pt>
                <c:pt idx="155">
                  <c:v>243.397</c:v>
                </c:pt>
                <c:pt idx="156">
                  <c:v>325.308</c:v>
                </c:pt>
                <c:pt idx="157">
                  <c:v>245.628</c:v>
                </c:pt>
                <c:pt idx="158">
                  <c:v>268.961</c:v>
                </c:pt>
                <c:pt idx="159">
                  <c:v>202.792</c:v>
                </c:pt>
                <c:pt idx="160">
                  <c:v>196.599</c:v>
                </c:pt>
                <c:pt idx="161">
                  <c:v>199.199</c:v>
                </c:pt>
                <c:pt idx="162">
                  <c:v>262.0959999999995</c:v>
                </c:pt>
                <c:pt idx="163">
                  <c:v>282.901</c:v>
                </c:pt>
                <c:pt idx="164">
                  <c:v>203.042</c:v>
                </c:pt>
                <c:pt idx="165">
                  <c:v>224.504</c:v>
                </c:pt>
                <c:pt idx="166">
                  <c:v>247.504</c:v>
                </c:pt>
                <c:pt idx="167">
                  <c:v>205.514</c:v>
                </c:pt>
                <c:pt idx="168">
                  <c:v>198.254</c:v>
                </c:pt>
                <c:pt idx="169">
                  <c:v>200.887</c:v>
                </c:pt>
                <c:pt idx="170">
                  <c:v>235.845</c:v>
                </c:pt>
                <c:pt idx="171">
                  <c:v>212.348</c:v>
                </c:pt>
                <c:pt idx="172">
                  <c:v>282.015</c:v>
                </c:pt>
                <c:pt idx="173">
                  <c:v>317.7269999999995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00599832"/>
        <c:axId val="-2100596808"/>
      </c:scatterChart>
      <c:valAx>
        <c:axId val="-2100599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2100596808"/>
        <c:crosses val="autoZero"/>
        <c:crossBetween val="midCat"/>
      </c:valAx>
      <c:valAx>
        <c:axId val="-21005968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00599832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'Sheet 1 - Table 1'!$C$1:$C$2</c:f>
              <c:strCache>
                <c:ptCount val="1"/>
                <c:pt idx="0">
                  <c:v>Raw</c:v>
                </c:pt>
              </c:strCache>
            </c:strRef>
          </c:tx>
          <c:spPr>
            <a:ln>
              <a:solidFill>
                <a:schemeClr val="accent5"/>
              </a:solidFill>
            </a:ln>
          </c:spPr>
          <c:marker>
            <c:symbol val="none"/>
          </c:marker>
          <c:xVal>
            <c:numRef>
              <c:f>'Sheet 1 - Table 1'!$B$3:$B$176</c:f>
              <c:numCache>
                <c:formatCode>General</c:formatCode>
                <c:ptCount val="174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  <c:pt idx="6">
                  <c:v>7.0</c:v>
                </c:pt>
                <c:pt idx="7">
                  <c:v>8.0</c:v>
                </c:pt>
                <c:pt idx="8">
                  <c:v>9.0</c:v>
                </c:pt>
                <c:pt idx="9">
                  <c:v>10.0</c:v>
                </c:pt>
                <c:pt idx="10">
                  <c:v>11.0</c:v>
                </c:pt>
                <c:pt idx="11">
                  <c:v>12.0</c:v>
                </c:pt>
                <c:pt idx="12">
                  <c:v>13.0</c:v>
                </c:pt>
                <c:pt idx="13">
                  <c:v>14.0</c:v>
                </c:pt>
                <c:pt idx="14">
                  <c:v>15.0</c:v>
                </c:pt>
                <c:pt idx="15">
                  <c:v>16.0</c:v>
                </c:pt>
                <c:pt idx="16">
                  <c:v>17.0</c:v>
                </c:pt>
                <c:pt idx="17">
                  <c:v>18.0</c:v>
                </c:pt>
                <c:pt idx="18">
                  <c:v>19.0</c:v>
                </c:pt>
                <c:pt idx="19">
                  <c:v>20.0</c:v>
                </c:pt>
                <c:pt idx="20">
                  <c:v>21.0</c:v>
                </c:pt>
                <c:pt idx="21">
                  <c:v>22.0</c:v>
                </c:pt>
                <c:pt idx="22">
                  <c:v>23.0</c:v>
                </c:pt>
                <c:pt idx="23">
                  <c:v>24.0</c:v>
                </c:pt>
                <c:pt idx="24">
                  <c:v>25.0</c:v>
                </c:pt>
                <c:pt idx="25">
                  <c:v>26.0</c:v>
                </c:pt>
                <c:pt idx="26">
                  <c:v>27.0</c:v>
                </c:pt>
                <c:pt idx="27">
                  <c:v>28.0</c:v>
                </c:pt>
                <c:pt idx="28">
                  <c:v>29.0</c:v>
                </c:pt>
                <c:pt idx="29">
                  <c:v>30.0</c:v>
                </c:pt>
                <c:pt idx="30">
                  <c:v>31.0</c:v>
                </c:pt>
                <c:pt idx="31">
                  <c:v>32.0</c:v>
                </c:pt>
                <c:pt idx="32">
                  <c:v>33.0</c:v>
                </c:pt>
                <c:pt idx="33">
                  <c:v>34.0</c:v>
                </c:pt>
                <c:pt idx="34">
                  <c:v>35.0</c:v>
                </c:pt>
                <c:pt idx="35">
                  <c:v>36.0</c:v>
                </c:pt>
                <c:pt idx="36">
                  <c:v>37.0</c:v>
                </c:pt>
                <c:pt idx="37">
                  <c:v>38.0</c:v>
                </c:pt>
                <c:pt idx="38">
                  <c:v>39.0</c:v>
                </c:pt>
                <c:pt idx="39">
                  <c:v>40.0</c:v>
                </c:pt>
                <c:pt idx="40">
                  <c:v>41.0</c:v>
                </c:pt>
                <c:pt idx="41">
                  <c:v>42.0</c:v>
                </c:pt>
                <c:pt idx="42">
                  <c:v>43.0</c:v>
                </c:pt>
                <c:pt idx="43">
                  <c:v>44.0</c:v>
                </c:pt>
                <c:pt idx="44">
                  <c:v>45.0</c:v>
                </c:pt>
                <c:pt idx="45">
                  <c:v>46.0</c:v>
                </c:pt>
                <c:pt idx="46">
                  <c:v>47.0</c:v>
                </c:pt>
                <c:pt idx="47">
                  <c:v>48.0</c:v>
                </c:pt>
                <c:pt idx="48">
                  <c:v>49.0</c:v>
                </c:pt>
                <c:pt idx="49">
                  <c:v>50.0</c:v>
                </c:pt>
                <c:pt idx="50">
                  <c:v>51.0</c:v>
                </c:pt>
                <c:pt idx="51">
                  <c:v>52.0</c:v>
                </c:pt>
                <c:pt idx="52">
                  <c:v>53.0</c:v>
                </c:pt>
                <c:pt idx="53">
                  <c:v>54.0</c:v>
                </c:pt>
                <c:pt idx="54">
                  <c:v>55.0</c:v>
                </c:pt>
                <c:pt idx="55">
                  <c:v>56.0</c:v>
                </c:pt>
                <c:pt idx="56">
                  <c:v>57.0</c:v>
                </c:pt>
                <c:pt idx="57">
                  <c:v>58.0</c:v>
                </c:pt>
                <c:pt idx="58">
                  <c:v>59.0</c:v>
                </c:pt>
                <c:pt idx="59">
                  <c:v>60.0</c:v>
                </c:pt>
                <c:pt idx="60">
                  <c:v>61.0</c:v>
                </c:pt>
                <c:pt idx="61">
                  <c:v>62.0</c:v>
                </c:pt>
                <c:pt idx="62">
                  <c:v>63.0</c:v>
                </c:pt>
                <c:pt idx="63">
                  <c:v>64.0</c:v>
                </c:pt>
                <c:pt idx="64">
                  <c:v>65.0</c:v>
                </c:pt>
                <c:pt idx="65">
                  <c:v>66.0</c:v>
                </c:pt>
                <c:pt idx="66">
                  <c:v>67.0</c:v>
                </c:pt>
                <c:pt idx="67">
                  <c:v>68.0</c:v>
                </c:pt>
                <c:pt idx="68">
                  <c:v>69.0</c:v>
                </c:pt>
                <c:pt idx="69">
                  <c:v>70.0</c:v>
                </c:pt>
                <c:pt idx="70">
                  <c:v>71.0</c:v>
                </c:pt>
                <c:pt idx="71">
                  <c:v>72.0</c:v>
                </c:pt>
                <c:pt idx="72">
                  <c:v>73.0</c:v>
                </c:pt>
                <c:pt idx="73">
                  <c:v>74.0</c:v>
                </c:pt>
                <c:pt idx="74">
                  <c:v>75.0</c:v>
                </c:pt>
                <c:pt idx="75">
                  <c:v>76.0</c:v>
                </c:pt>
                <c:pt idx="76">
                  <c:v>77.0</c:v>
                </c:pt>
                <c:pt idx="77">
                  <c:v>78.0</c:v>
                </c:pt>
                <c:pt idx="78">
                  <c:v>79.0</c:v>
                </c:pt>
                <c:pt idx="79">
                  <c:v>80.0</c:v>
                </c:pt>
                <c:pt idx="80">
                  <c:v>81.0</c:v>
                </c:pt>
                <c:pt idx="81">
                  <c:v>82.0</c:v>
                </c:pt>
                <c:pt idx="82">
                  <c:v>83.0</c:v>
                </c:pt>
                <c:pt idx="83">
                  <c:v>84.0</c:v>
                </c:pt>
                <c:pt idx="84">
                  <c:v>85.0</c:v>
                </c:pt>
                <c:pt idx="85">
                  <c:v>86.0</c:v>
                </c:pt>
                <c:pt idx="86">
                  <c:v>87.0</c:v>
                </c:pt>
                <c:pt idx="87">
                  <c:v>88.0</c:v>
                </c:pt>
                <c:pt idx="88">
                  <c:v>89.0</c:v>
                </c:pt>
                <c:pt idx="89">
                  <c:v>90.0</c:v>
                </c:pt>
                <c:pt idx="90">
                  <c:v>91.0</c:v>
                </c:pt>
                <c:pt idx="91">
                  <c:v>92.0</c:v>
                </c:pt>
                <c:pt idx="92">
                  <c:v>93.0</c:v>
                </c:pt>
                <c:pt idx="93">
                  <c:v>94.0</c:v>
                </c:pt>
                <c:pt idx="94">
                  <c:v>95.0</c:v>
                </c:pt>
                <c:pt idx="95">
                  <c:v>96.0</c:v>
                </c:pt>
                <c:pt idx="96">
                  <c:v>97.0</c:v>
                </c:pt>
                <c:pt idx="97">
                  <c:v>98.0</c:v>
                </c:pt>
                <c:pt idx="98">
                  <c:v>99.0</c:v>
                </c:pt>
                <c:pt idx="99">
                  <c:v>100.0</c:v>
                </c:pt>
                <c:pt idx="100">
                  <c:v>101.0</c:v>
                </c:pt>
                <c:pt idx="101">
                  <c:v>102.0</c:v>
                </c:pt>
                <c:pt idx="102">
                  <c:v>103.0</c:v>
                </c:pt>
                <c:pt idx="103">
                  <c:v>104.0</c:v>
                </c:pt>
                <c:pt idx="104">
                  <c:v>105.0</c:v>
                </c:pt>
                <c:pt idx="105">
                  <c:v>106.0</c:v>
                </c:pt>
                <c:pt idx="106">
                  <c:v>107.0</c:v>
                </c:pt>
                <c:pt idx="107">
                  <c:v>108.0</c:v>
                </c:pt>
                <c:pt idx="108">
                  <c:v>109.0</c:v>
                </c:pt>
                <c:pt idx="109">
                  <c:v>110.0</c:v>
                </c:pt>
                <c:pt idx="110">
                  <c:v>111.0</c:v>
                </c:pt>
                <c:pt idx="111">
                  <c:v>112.0</c:v>
                </c:pt>
                <c:pt idx="112">
                  <c:v>113.0</c:v>
                </c:pt>
                <c:pt idx="113">
                  <c:v>114.0</c:v>
                </c:pt>
                <c:pt idx="114">
                  <c:v>115.0</c:v>
                </c:pt>
                <c:pt idx="115">
                  <c:v>116.0</c:v>
                </c:pt>
                <c:pt idx="116">
                  <c:v>117.0</c:v>
                </c:pt>
                <c:pt idx="117">
                  <c:v>118.0</c:v>
                </c:pt>
                <c:pt idx="118">
                  <c:v>119.0</c:v>
                </c:pt>
                <c:pt idx="119">
                  <c:v>120.0</c:v>
                </c:pt>
                <c:pt idx="120">
                  <c:v>121.0</c:v>
                </c:pt>
                <c:pt idx="121">
                  <c:v>122.0</c:v>
                </c:pt>
                <c:pt idx="122">
                  <c:v>123.0</c:v>
                </c:pt>
                <c:pt idx="123">
                  <c:v>124.0</c:v>
                </c:pt>
                <c:pt idx="124">
                  <c:v>125.0</c:v>
                </c:pt>
                <c:pt idx="125">
                  <c:v>126.0</c:v>
                </c:pt>
                <c:pt idx="126">
                  <c:v>127.0</c:v>
                </c:pt>
                <c:pt idx="127">
                  <c:v>128.0</c:v>
                </c:pt>
                <c:pt idx="128">
                  <c:v>129.0</c:v>
                </c:pt>
                <c:pt idx="129">
                  <c:v>130.0</c:v>
                </c:pt>
                <c:pt idx="130">
                  <c:v>131.0</c:v>
                </c:pt>
                <c:pt idx="131">
                  <c:v>132.0</c:v>
                </c:pt>
                <c:pt idx="132">
                  <c:v>133.0</c:v>
                </c:pt>
                <c:pt idx="133">
                  <c:v>134.0</c:v>
                </c:pt>
                <c:pt idx="134">
                  <c:v>135.0</c:v>
                </c:pt>
                <c:pt idx="135">
                  <c:v>136.0</c:v>
                </c:pt>
                <c:pt idx="136">
                  <c:v>137.0</c:v>
                </c:pt>
                <c:pt idx="137">
                  <c:v>138.0</c:v>
                </c:pt>
                <c:pt idx="138">
                  <c:v>139.0</c:v>
                </c:pt>
                <c:pt idx="139">
                  <c:v>140.0</c:v>
                </c:pt>
                <c:pt idx="140">
                  <c:v>141.0</c:v>
                </c:pt>
                <c:pt idx="141">
                  <c:v>142.0</c:v>
                </c:pt>
                <c:pt idx="142">
                  <c:v>143.0</c:v>
                </c:pt>
                <c:pt idx="143">
                  <c:v>144.0</c:v>
                </c:pt>
                <c:pt idx="144">
                  <c:v>145.0</c:v>
                </c:pt>
                <c:pt idx="145">
                  <c:v>146.0</c:v>
                </c:pt>
                <c:pt idx="146">
                  <c:v>147.0</c:v>
                </c:pt>
                <c:pt idx="147">
                  <c:v>148.0</c:v>
                </c:pt>
                <c:pt idx="148">
                  <c:v>149.0</c:v>
                </c:pt>
                <c:pt idx="149">
                  <c:v>150.0</c:v>
                </c:pt>
                <c:pt idx="150">
                  <c:v>151.0</c:v>
                </c:pt>
                <c:pt idx="151">
                  <c:v>152.0</c:v>
                </c:pt>
                <c:pt idx="152">
                  <c:v>153.0</c:v>
                </c:pt>
                <c:pt idx="153">
                  <c:v>154.0</c:v>
                </c:pt>
                <c:pt idx="154">
                  <c:v>155.0</c:v>
                </c:pt>
                <c:pt idx="155">
                  <c:v>156.0</c:v>
                </c:pt>
                <c:pt idx="156">
                  <c:v>157.0</c:v>
                </c:pt>
                <c:pt idx="157">
                  <c:v>158.0</c:v>
                </c:pt>
                <c:pt idx="158">
                  <c:v>159.0</c:v>
                </c:pt>
                <c:pt idx="159">
                  <c:v>160.0</c:v>
                </c:pt>
                <c:pt idx="160">
                  <c:v>161.0</c:v>
                </c:pt>
                <c:pt idx="161">
                  <c:v>162.0</c:v>
                </c:pt>
                <c:pt idx="162">
                  <c:v>163.0</c:v>
                </c:pt>
                <c:pt idx="163">
                  <c:v>164.0</c:v>
                </c:pt>
                <c:pt idx="164">
                  <c:v>165.0</c:v>
                </c:pt>
                <c:pt idx="165">
                  <c:v>166.0</c:v>
                </c:pt>
                <c:pt idx="166">
                  <c:v>167.0</c:v>
                </c:pt>
                <c:pt idx="167">
                  <c:v>168.0</c:v>
                </c:pt>
                <c:pt idx="168">
                  <c:v>169.0</c:v>
                </c:pt>
                <c:pt idx="169">
                  <c:v>170.0</c:v>
                </c:pt>
                <c:pt idx="170">
                  <c:v>171.0</c:v>
                </c:pt>
                <c:pt idx="171">
                  <c:v>172.0</c:v>
                </c:pt>
                <c:pt idx="172">
                  <c:v>173.0</c:v>
                </c:pt>
                <c:pt idx="173">
                  <c:v>174.0</c:v>
                </c:pt>
              </c:numCache>
            </c:numRef>
          </c:xVal>
          <c:yVal>
            <c:numRef>
              <c:f>'Sheet 1 - Table 1'!$C$3:$C$176</c:f>
              <c:numCache>
                <c:formatCode>General</c:formatCode>
                <c:ptCount val="174"/>
                <c:pt idx="0">
                  <c:v>218.497</c:v>
                </c:pt>
                <c:pt idx="1">
                  <c:v>225.424</c:v>
                </c:pt>
                <c:pt idx="2">
                  <c:v>206.916</c:v>
                </c:pt>
                <c:pt idx="3">
                  <c:v>200.772</c:v>
                </c:pt>
                <c:pt idx="4">
                  <c:v>204.336</c:v>
                </c:pt>
                <c:pt idx="5">
                  <c:v>195.399</c:v>
                </c:pt>
                <c:pt idx="6">
                  <c:v>218.446</c:v>
                </c:pt>
                <c:pt idx="7">
                  <c:v>223.148</c:v>
                </c:pt>
                <c:pt idx="8">
                  <c:v>209.341</c:v>
                </c:pt>
                <c:pt idx="9">
                  <c:v>232.283</c:v>
                </c:pt>
                <c:pt idx="10">
                  <c:v>328.016</c:v>
                </c:pt>
                <c:pt idx="11">
                  <c:v>229.637</c:v>
                </c:pt>
                <c:pt idx="12">
                  <c:v>238.312</c:v>
                </c:pt>
                <c:pt idx="13">
                  <c:v>246.653</c:v>
                </c:pt>
                <c:pt idx="14">
                  <c:v>233.694</c:v>
                </c:pt>
                <c:pt idx="15">
                  <c:v>395.5269999999995</c:v>
                </c:pt>
                <c:pt idx="16">
                  <c:v>426.083</c:v>
                </c:pt>
                <c:pt idx="17">
                  <c:v>458.139</c:v>
                </c:pt>
                <c:pt idx="18">
                  <c:v>210.91</c:v>
                </c:pt>
                <c:pt idx="19">
                  <c:v>246.874</c:v>
                </c:pt>
                <c:pt idx="20">
                  <c:v>195.605</c:v>
                </c:pt>
                <c:pt idx="21">
                  <c:v>201.79</c:v>
                </c:pt>
                <c:pt idx="22">
                  <c:v>298.5489999999999</c:v>
                </c:pt>
                <c:pt idx="23">
                  <c:v>228.129</c:v>
                </c:pt>
                <c:pt idx="24">
                  <c:v>240.157</c:v>
                </c:pt>
                <c:pt idx="25">
                  <c:v>204.772</c:v>
                </c:pt>
                <c:pt idx="26">
                  <c:v>209.757</c:v>
                </c:pt>
                <c:pt idx="27">
                  <c:v>286.449</c:v>
                </c:pt>
                <c:pt idx="28">
                  <c:v>201.583</c:v>
                </c:pt>
                <c:pt idx="29">
                  <c:v>208.985</c:v>
                </c:pt>
                <c:pt idx="30">
                  <c:v>221.018</c:v>
                </c:pt>
                <c:pt idx="31">
                  <c:v>234.632</c:v>
                </c:pt>
                <c:pt idx="32">
                  <c:v>231.637</c:v>
                </c:pt>
                <c:pt idx="33">
                  <c:v>197.971</c:v>
                </c:pt>
                <c:pt idx="34">
                  <c:v>200.979</c:v>
                </c:pt>
                <c:pt idx="35">
                  <c:v>205.224</c:v>
                </c:pt>
                <c:pt idx="36">
                  <c:v>197.569</c:v>
                </c:pt>
                <c:pt idx="37">
                  <c:v>204.597</c:v>
                </c:pt>
                <c:pt idx="38">
                  <c:v>229.465</c:v>
                </c:pt>
                <c:pt idx="39">
                  <c:v>344.8969999999995</c:v>
                </c:pt>
                <c:pt idx="40">
                  <c:v>282.161</c:v>
                </c:pt>
                <c:pt idx="41">
                  <c:v>387.4569999999995</c:v>
                </c:pt>
                <c:pt idx="42">
                  <c:v>367.76</c:v>
                </c:pt>
                <c:pt idx="43">
                  <c:v>295.4759999999995</c:v>
                </c:pt>
                <c:pt idx="44">
                  <c:v>267.1809999999999</c:v>
                </c:pt>
                <c:pt idx="45">
                  <c:v>403.834</c:v>
                </c:pt>
                <c:pt idx="46">
                  <c:v>203.155</c:v>
                </c:pt>
                <c:pt idx="47">
                  <c:v>405.4</c:v>
                </c:pt>
                <c:pt idx="48">
                  <c:v>349.88</c:v>
                </c:pt>
                <c:pt idx="49">
                  <c:v>483.579</c:v>
                </c:pt>
                <c:pt idx="50">
                  <c:v>820.576</c:v>
                </c:pt>
                <c:pt idx="51">
                  <c:v>268.817</c:v>
                </c:pt>
                <c:pt idx="52">
                  <c:v>352.892</c:v>
                </c:pt>
                <c:pt idx="53">
                  <c:v>374.1</c:v>
                </c:pt>
                <c:pt idx="54">
                  <c:v>467.468</c:v>
                </c:pt>
                <c:pt idx="55">
                  <c:v>455.338</c:v>
                </c:pt>
                <c:pt idx="56">
                  <c:v>477.762</c:v>
                </c:pt>
                <c:pt idx="57">
                  <c:v>862.016</c:v>
                </c:pt>
                <c:pt idx="58">
                  <c:v>376.9619999999995</c:v>
                </c:pt>
                <c:pt idx="59">
                  <c:v>296.541</c:v>
                </c:pt>
                <c:pt idx="60">
                  <c:v>377.949</c:v>
                </c:pt>
                <c:pt idx="61">
                  <c:v>646.3129999999993</c:v>
                </c:pt>
                <c:pt idx="62">
                  <c:v>319.704</c:v>
                </c:pt>
                <c:pt idx="63">
                  <c:v>411.365</c:v>
                </c:pt>
                <c:pt idx="64">
                  <c:v>499.714</c:v>
                </c:pt>
                <c:pt idx="65">
                  <c:v>550.649</c:v>
                </c:pt>
                <c:pt idx="66">
                  <c:v>222.559</c:v>
                </c:pt>
                <c:pt idx="67">
                  <c:v>613.021</c:v>
                </c:pt>
                <c:pt idx="68">
                  <c:v>359.0</c:v>
                </c:pt>
                <c:pt idx="69">
                  <c:v>198.046</c:v>
                </c:pt>
                <c:pt idx="70">
                  <c:v>564.972</c:v>
                </c:pt>
                <c:pt idx="71">
                  <c:v>202.993</c:v>
                </c:pt>
                <c:pt idx="72">
                  <c:v>228.147</c:v>
                </c:pt>
                <c:pt idx="73">
                  <c:v>204.914</c:v>
                </c:pt>
                <c:pt idx="74">
                  <c:v>268.4069999999995</c:v>
                </c:pt>
                <c:pt idx="75">
                  <c:v>207.863</c:v>
                </c:pt>
                <c:pt idx="76">
                  <c:v>200.159</c:v>
                </c:pt>
                <c:pt idx="77">
                  <c:v>207.011</c:v>
                </c:pt>
                <c:pt idx="78">
                  <c:v>205.351</c:v>
                </c:pt>
                <c:pt idx="79">
                  <c:v>198.85</c:v>
                </c:pt>
                <c:pt idx="80">
                  <c:v>219.7</c:v>
                </c:pt>
                <c:pt idx="81">
                  <c:v>327.62</c:v>
                </c:pt>
                <c:pt idx="82">
                  <c:v>196.719</c:v>
                </c:pt>
                <c:pt idx="83">
                  <c:v>215.373</c:v>
                </c:pt>
                <c:pt idx="84">
                  <c:v>197.395</c:v>
                </c:pt>
                <c:pt idx="85">
                  <c:v>259.553</c:v>
                </c:pt>
                <c:pt idx="86">
                  <c:v>203.864</c:v>
                </c:pt>
                <c:pt idx="87">
                  <c:v>196.347</c:v>
                </c:pt>
                <c:pt idx="88">
                  <c:v>259.128</c:v>
                </c:pt>
                <c:pt idx="89">
                  <c:v>203.038</c:v>
                </c:pt>
                <c:pt idx="90">
                  <c:v>226.229</c:v>
                </c:pt>
                <c:pt idx="91">
                  <c:v>199.76</c:v>
                </c:pt>
                <c:pt idx="92">
                  <c:v>200.322</c:v>
                </c:pt>
                <c:pt idx="93">
                  <c:v>294.958</c:v>
                </c:pt>
                <c:pt idx="94">
                  <c:v>202.836</c:v>
                </c:pt>
                <c:pt idx="95">
                  <c:v>200.374</c:v>
                </c:pt>
                <c:pt idx="96">
                  <c:v>261.264</c:v>
                </c:pt>
                <c:pt idx="97">
                  <c:v>200.316</c:v>
                </c:pt>
                <c:pt idx="98">
                  <c:v>199.102</c:v>
                </c:pt>
                <c:pt idx="99">
                  <c:v>227.73</c:v>
                </c:pt>
                <c:pt idx="100">
                  <c:v>213.769</c:v>
                </c:pt>
                <c:pt idx="101">
                  <c:v>210.287</c:v>
                </c:pt>
                <c:pt idx="102">
                  <c:v>222.14</c:v>
                </c:pt>
                <c:pt idx="103">
                  <c:v>203.31</c:v>
                </c:pt>
                <c:pt idx="104">
                  <c:v>238.922</c:v>
                </c:pt>
                <c:pt idx="105">
                  <c:v>364.353</c:v>
                </c:pt>
                <c:pt idx="106">
                  <c:v>284.7119999999995</c:v>
                </c:pt>
                <c:pt idx="107">
                  <c:v>198.356</c:v>
                </c:pt>
                <c:pt idx="108">
                  <c:v>200.749</c:v>
                </c:pt>
                <c:pt idx="109">
                  <c:v>254.684</c:v>
                </c:pt>
                <c:pt idx="110">
                  <c:v>199.603</c:v>
                </c:pt>
                <c:pt idx="111">
                  <c:v>204.066</c:v>
                </c:pt>
                <c:pt idx="112">
                  <c:v>204.552</c:v>
                </c:pt>
                <c:pt idx="113">
                  <c:v>200.909</c:v>
                </c:pt>
                <c:pt idx="114">
                  <c:v>264.023</c:v>
                </c:pt>
                <c:pt idx="115">
                  <c:v>204.594</c:v>
                </c:pt>
                <c:pt idx="116">
                  <c:v>310.706</c:v>
                </c:pt>
                <c:pt idx="117">
                  <c:v>232.521</c:v>
                </c:pt>
                <c:pt idx="118">
                  <c:v>219.453</c:v>
                </c:pt>
                <c:pt idx="119">
                  <c:v>205.468</c:v>
                </c:pt>
                <c:pt idx="120">
                  <c:v>204.97</c:v>
                </c:pt>
                <c:pt idx="121">
                  <c:v>219.262</c:v>
                </c:pt>
                <c:pt idx="122">
                  <c:v>201.302</c:v>
                </c:pt>
                <c:pt idx="123">
                  <c:v>203.423</c:v>
                </c:pt>
                <c:pt idx="124">
                  <c:v>286.997</c:v>
                </c:pt>
                <c:pt idx="125">
                  <c:v>196.43</c:v>
                </c:pt>
                <c:pt idx="126">
                  <c:v>203.884</c:v>
                </c:pt>
                <c:pt idx="127">
                  <c:v>195.995</c:v>
                </c:pt>
                <c:pt idx="128">
                  <c:v>202.615</c:v>
                </c:pt>
                <c:pt idx="129">
                  <c:v>221.22</c:v>
                </c:pt>
                <c:pt idx="130">
                  <c:v>197.182</c:v>
                </c:pt>
                <c:pt idx="131">
                  <c:v>201.504</c:v>
                </c:pt>
                <c:pt idx="132">
                  <c:v>204.38</c:v>
                </c:pt>
                <c:pt idx="133">
                  <c:v>195.313</c:v>
                </c:pt>
                <c:pt idx="134">
                  <c:v>202.38</c:v>
                </c:pt>
                <c:pt idx="135">
                  <c:v>200.315</c:v>
                </c:pt>
                <c:pt idx="136">
                  <c:v>206.066</c:v>
                </c:pt>
                <c:pt idx="137">
                  <c:v>300.973</c:v>
                </c:pt>
                <c:pt idx="138">
                  <c:v>200.499</c:v>
                </c:pt>
                <c:pt idx="139">
                  <c:v>243.199</c:v>
                </c:pt>
                <c:pt idx="140">
                  <c:v>209.077</c:v>
                </c:pt>
                <c:pt idx="141">
                  <c:v>288.997</c:v>
                </c:pt>
                <c:pt idx="142">
                  <c:v>197.718</c:v>
                </c:pt>
                <c:pt idx="143">
                  <c:v>197.146</c:v>
                </c:pt>
                <c:pt idx="144">
                  <c:v>200.618</c:v>
                </c:pt>
                <c:pt idx="145">
                  <c:v>204.101</c:v>
                </c:pt>
                <c:pt idx="146">
                  <c:v>199.881</c:v>
                </c:pt>
                <c:pt idx="147">
                  <c:v>221.908</c:v>
                </c:pt>
                <c:pt idx="148">
                  <c:v>203.235</c:v>
                </c:pt>
                <c:pt idx="149">
                  <c:v>200.518</c:v>
                </c:pt>
                <c:pt idx="150">
                  <c:v>200.763</c:v>
                </c:pt>
                <c:pt idx="151">
                  <c:v>196.307</c:v>
                </c:pt>
                <c:pt idx="152">
                  <c:v>233.886</c:v>
                </c:pt>
                <c:pt idx="153">
                  <c:v>256.8369999999995</c:v>
                </c:pt>
                <c:pt idx="154">
                  <c:v>280.307</c:v>
                </c:pt>
                <c:pt idx="155">
                  <c:v>243.397</c:v>
                </c:pt>
                <c:pt idx="156">
                  <c:v>325.308</c:v>
                </c:pt>
                <c:pt idx="157">
                  <c:v>245.628</c:v>
                </c:pt>
                <c:pt idx="158">
                  <c:v>268.961</c:v>
                </c:pt>
                <c:pt idx="159">
                  <c:v>202.792</c:v>
                </c:pt>
                <c:pt idx="160">
                  <c:v>196.599</c:v>
                </c:pt>
                <c:pt idx="161">
                  <c:v>199.199</c:v>
                </c:pt>
                <c:pt idx="162">
                  <c:v>262.0959999999995</c:v>
                </c:pt>
                <c:pt idx="163">
                  <c:v>282.901</c:v>
                </c:pt>
                <c:pt idx="164">
                  <c:v>203.042</c:v>
                </c:pt>
                <c:pt idx="165">
                  <c:v>224.504</c:v>
                </c:pt>
                <c:pt idx="166">
                  <c:v>247.504</c:v>
                </c:pt>
                <c:pt idx="167">
                  <c:v>205.514</c:v>
                </c:pt>
                <c:pt idx="168">
                  <c:v>198.254</c:v>
                </c:pt>
                <c:pt idx="169">
                  <c:v>200.887</c:v>
                </c:pt>
                <c:pt idx="170">
                  <c:v>235.845</c:v>
                </c:pt>
                <c:pt idx="171">
                  <c:v>212.348</c:v>
                </c:pt>
                <c:pt idx="172">
                  <c:v>282.015</c:v>
                </c:pt>
                <c:pt idx="173">
                  <c:v>317.7269999999995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'Sheet 1 - Table 1'!$D$1:$D$2</c:f>
              <c:strCache>
                <c:ptCount val="1"/>
                <c:pt idx="0">
                  <c:v>new-rto</c:v>
                </c:pt>
              </c:strCache>
            </c:strRef>
          </c:tx>
          <c:spPr>
            <a:ln>
              <a:noFill/>
            </a:ln>
          </c:spPr>
          <c:marker>
            <c:symbol val="none"/>
          </c:marker>
          <c:xVal>
            <c:numRef>
              <c:f>'Sheet 1 - Table 1'!$B$3:$B$176</c:f>
              <c:numCache>
                <c:formatCode>General</c:formatCode>
                <c:ptCount val="174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  <c:pt idx="6">
                  <c:v>7.0</c:v>
                </c:pt>
                <c:pt idx="7">
                  <c:v>8.0</c:v>
                </c:pt>
                <c:pt idx="8">
                  <c:v>9.0</c:v>
                </c:pt>
                <c:pt idx="9">
                  <c:v>10.0</c:v>
                </c:pt>
                <c:pt idx="10">
                  <c:v>11.0</c:v>
                </c:pt>
                <c:pt idx="11">
                  <c:v>12.0</c:v>
                </c:pt>
                <c:pt idx="12">
                  <c:v>13.0</c:v>
                </c:pt>
                <c:pt idx="13">
                  <c:v>14.0</c:v>
                </c:pt>
                <c:pt idx="14">
                  <c:v>15.0</c:v>
                </c:pt>
                <c:pt idx="15">
                  <c:v>16.0</c:v>
                </c:pt>
                <c:pt idx="16">
                  <c:v>17.0</c:v>
                </c:pt>
                <c:pt idx="17">
                  <c:v>18.0</c:v>
                </c:pt>
                <c:pt idx="18">
                  <c:v>19.0</c:v>
                </c:pt>
                <c:pt idx="19">
                  <c:v>20.0</c:v>
                </c:pt>
                <c:pt idx="20">
                  <c:v>21.0</c:v>
                </c:pt>
                <c:pt idx="21">
                  <c:v>22.0</c:v>
                </c:pt>
                <c:pt idx="22">
                  <c:v>23.0</c:v>
                </c:pt>
                <c:pt idx="23">
                  <c:v>24.0</c:v>
                </c:pt>
                <c:pt idx="24">
                  <c:v>25.0</c:v>
                </c:pt>
                <c:pt idx="25">
                  <c:v>26.0</c:v>
                </c:pt>
                <c:pt idx="26">
                  <c:v>27.0</c:v>
                </c:pt>
                <c:pt idx="27">
                  <c:v>28.0</c:v>
                </c:pt>
                <c:pt idx="28">
                  <c:v>29.0</c:v>
                </c:pt>
                <c:pt idx="29">
                  <c:v>30.0</c:v>
                </c:pt>
                <c:pt idx="30">
                  <c:v>31.0</c:v>
                </c:pt>
                <c:pt idx="31">
                  <c:v>32.0</c:v>
                </c:pt>
                <c:pt idx="32">
                  <c:v>33.0</c:v>
                </c:pt>
                <c:pt idx="33">
                  <c:v>34.0</c:v>
                </c:pt>
                <c:pt idx="34">
                  <c:v>35.0</c:v>
                </c:pt>
                <c:pt idx="35">
                  <c:v>36.0</c:v>
                </c:pt>
                <c:pt idx="36">
                  <c:v>37.0</c:v>
                </c:pt>
                <c:pt idx="37">
                  <c:v>38.0</c:v>
                </c:pt>
                <c:pt idx="38">
                  <c:v>39.0</c:v>
                </c:pt>
                <c:pt idx="39">
                  <c:v>40.0</c:v>
                </c:pt>
                <c:pt idx="40">
                  <c:v>41.0</c:v>
                </c:pt>
                <c:pt idx="41">
                  <c:v>42.0</c:v>
                </c:pt>
                <c:pt idx="42">
                  <c:v>43.0</c:v>
                </c:pt>
                <c:pt idx="43">
                  <c:v>44.0</c:v>
                </c:pt>
                <c:pt idx="44">
                  <c:v>45.0</c:v>
                </c:pt>
                <c:pt idx="45">
                  <c:v>46.0</c:v>
                </c:pt>
                <c:pt idx="46">
                  <c:v>47.0</c:v>
                </c:pt>
                <c:pt idx="47">
                  <c:v>48.0</c:v>
                </c:pt>
                <c:pt idx="48">
                  <c:v>49.0</c:v>
                </c:pt>
                <c:pt idx="49">
                  <c:v>50.0</c:v>
                </c:pt>
                <c:pt idx="50">
                  <c:v>51.0</c:v>
                </c:pt>
                <c:pt idx="51">
                  <c:v>52.0</c:v>
                </c:pt>
                <c:pt idx="52">
                  <c:v>53.0</c:v>
                </c:pt>
                <c:pt idx="53">
                  <c:v>54.0</c:v>
                </c:pt>
                <c:pt idx="54">
                  <c:v>55.0</c:v>
                </c:pt>
                <c:pt idx="55">
                  <c:v>56.0</c:v>
                </c:pt>
                <c:pt idx="56">
                  <c:v>57.0</c:v>
                </c:pt>
                <c:pt idx="57">
                  <c:v>58.0</c:v>
                </c:pt>
                <c:pt idx="58">
                  <c:v>59.0</c:v>
                </c:pt>
                <c:pt idx="59">
                  <c:v>60.0</c:v>
                </c:pt>
                <c:pt idx="60">
                  <c:v>61.0</c:v>
                </c:pt>
                <c:pt idx="61">
                  <c:v>62.0</c:v>
                </c:pt>
                <c:pt idx="62">
                  <c:v>63.0</c:v>
                </c:pt>
                <c:pt idx="63">
                  <c:v>64.0</c:v>
                </c:pt>
                <c:pt idx="64">
                  <c:v>65.0</c:v>
                </c:pt>
                <c:pt idx="65">
                  <c:v>66.0</c:v>
                </c:pt>
                <c:pt idx="66">
                  <c:v>67.0</c:v>
                </c:pt>
                <c:pt idx="67">
                  <c:v>68.0</c:v>
                </c:pt>
                <c:pt idx="68">
                  <c:v>69.0</c:v>
                </c:pt>
                <c:pt idx="69">
                  <c:v>70.0</c:v>
                </c:pt>
                <c:pt idx="70">
                  <c:v>71.0</c:v>
                </c:pt>
                <c:pt idx="71">
                  <c:v>72.0</c:v>
                </c:pt>
                <c:pt idx="72">
                  <c:v>73.0</c:v>
                </c:pt>
                <c:pt idx="73">
                  <c:v>74.0</c:v>
                </c:pt>
                <c:pt idx="74">
                  <c:v>75.0</c:v>
                </c:pt>
                <c:pt idx="75">
                  <c:v>76.0</c:v>
                </c:pt>
                <c:pt idx="76">
                  <c:v>77.0</c:v>
                </c:pt>
                <c:pt idx="77">
                  <c:v>78.0</c:v>
                </c:pt>
                <c:pt idx="78">
                  <c:v>79.0</c:v>
                </c:pt>
                <c:pt idx="79">
                  <c:v>80.0</c:v>
                </c:pt>
                <c:pt idx="80">
                  <c:v>81.0</c:v>
                </c:pt>
                <c:pt idx="81">
                  <c:v>82.0</c:v>
                </c:pt>
                <c:pt idx="82">
                  <c:v>83.0</c:v>
                </c:pt>
                <c:pt idx="83">
                  <c:v>84.0</c:v>
                </c:pt>
                <c:pt idx="84">
                  <c:v>85.0</c:v>
                </c:pt>
                <c:pt idx="85">
                  <c:v>86.0</c:v>
                </c:pt>
                <c:pt idx="86">
                  <c:v>87.0</c:v>
                </c:pt>
                <c:pt idx="87">
                  <c:v>88.0</c:v>
                </c:pt>
                <c:pt idx="88">
                  <c:v>89.0</c:v>
                </c:pt>
                <c:pt idx="89">
                  <c:v>90.0</c:v>
                </c:pt>
                <c:pt idx="90">
                  <c:v>91.0</c:v>
                </c:pt>
                <c:pt idx="91">
                  <c:v>92.0</c:v>
                </c:pt>
                <c:pt idx="92">
                  <c:v>93.0</c:v>
                </c:pt>
                <c:pt idx="93">
                  <c:v>94.0</c:v>
                </c:pt>
                <c:pt idx="94">
                  <c:v>95.0</c:v>
                </c:pt>
                <c:pt idx="95">
                  <c:v>96.0</c:v>
                </c:pt>
                <c:pt idx="96">
                  <c:v>97.0</c:v>
                </c:pt>
                <c:pt idx="97">
                  <c:v>98.0</c:v>
                </c:pt>
                <c:pt idx="98">
                  <c:v>99.0</c:v>
                </c:pt>
                <c:pt idx="99">
                  <c:v>100.0</c:v>
                </c:pt>
                <c:pt idx="100">
                  <c:v>101.0</c:v>
                </c:pt>
                <c:pt idx="101">
                  <c:v>102.0</c:v>
                </c:pt>
                <c:pt idx="102">
                  <c:v>103.0</c:v>
                </c:pt>
                <c:pt idx="103">
                  <c:v>104.0</c:v>
                </c:pt>
                <c:pt idx="104">
                  <c:v>105.0</c:v>
                </c:pt>
                <c:pt idx="105">
                  <c:v>106.0</c:v>
                </c:pt>
                <c:pt idx="106">
                  <c:v>107.0</c:v>
                </c:pt>
                <c:pt idx="107">
                  <c:v>108.0</c:v>
                </c:pt>
                <c:pt idx="108">
                  <c:v>109.0</c:v>
                </c:pt>
                <c:pt idx="109">
                  <c:v>110.0</c:v>
                </c:pt>
                <c:pt idx="110">
                  <c:v>111.0</c:v>
                </c:pt>
                <c:pt idx="111">
                  <c:v>112.0</c:v>
                </c:pt>
                <c:pt idx="112">
                  <c:v>113.0</c:v>
                </c:pt>
                <c:pt idx="113">
                  <c:v>114.0</c:v>
                </c:pt>
                <c:pt idx="114">
                  <c:v>115.0</c:v>
                </c:pt>
                <c:pt idx="115">
                  <c:v>116.0</c:v>
                </c:pt>
                <c:pt idx="116">
                  <c:v>117.0</c:v>
                </c:pt>
                <c:pt idx="117">
                  <c:v>118.0</c:v>
                </c:pt>
                <c:pt idx="118">
                  <c:v>119.0</c:v>
                </c:pt>
                <c:pt idx="119">
                  <c:v>120.0</c:v>
                </c:pt>
                <c:pt idx="120">
                  <c:v>121.0</c:v>
                </c:pt>
                <c:pt idx="121">
                  <c:v>122.0</c:v>
                </c:pt>
                <c:pt idx="122">
                  <c:v>123.0</c:v>
                </c:pt>
                <c:pt idx="123">
                  <c:v>124.0</c:v>
                </c:pt>
                <c:pt idx="124">
                  <c:v>125.0</c:v>
                </c:pt>
                <c:pt idx="125">
                  <c:v>126.0</c:v>
                </c:pt>
                <c:pt idx="126">
                  <c:v>127.0</c:v>
                </c:pt>
                <c:pt idx="127">
                  <c:v>128.0</c:v>
                </c:pt>
                <c:pt idx="128">
                  <c:v>129.0</c:v>
                </c:pt>
                <c:pt idx="129">
                  <c:v>130.0</c:v>
                </c:pt>
                <c:pt idx="130">
                  <c:v>131.0</c:v>
                </c:pt>
                <c:pt idx="131">
                  <c:v>132.0</c:v>
                </c:pt>
                <c:pt idx="132">
                  <c:v>133.0</c:v>
                </c:pt>
                <c:pt idx="133">
                  <c:v>134.0</c:v>
                </c:pt>
                <c:pt idx="134">
                  <c:v>135.0</c:v>
                </c:pt>
                <c:pt idx="135">
                  <c:v>136.0</c:v>
                </c:pt>
                <c:pt idx="136">
                  <c:v>137.0</c:v>
                </c:pt>
                <c:pt idx="137">
                  <c:v>138.0</c:v>
                </c:pt>
                <c:pt idx="138">
                  <c:v>139.0</c:v>
                </c:pt>
                <c:pt idx="139">
                  <c:v>140.0</c:v>
                </c:pt>
                <c:pt idx="140">
                  <c:v>141.0</c:v>
                </c:pt>
                <c:pt idx="141">
                  <c:v>142.0</c:v>
                </c:pt>
                <c:pt idx="142">
                  <c:v>143.0</c:v>
                </c:pt>
                <c:pt idx="143">
                  <c:v>144.0</c:v>
                </c:pt>
                <c:pt idx="144">
                  <c:v>145.0</c:v>
                </c:pt>
                <c:pt idx="145">
                  <c:v>146.0</c:v>
                </c:pt>
                <c:pt idx="146">
                  <c:v>147.0</c:v>
                </c:pt>
                <c:pt idx="147">
                  <c:v>148.0</c:v>
                </c:pt>
                <c:pt idx="148">
                  <c:v>149.0</c:v>
                </c:pt>
                <c:pt idx="149">
                  <c:v>150.0</c:v>
                </c:pt>
                <c:pt idx="150">
                  <c:v>151.0</c:v>
                </c:pt>
                <c:pt idx="151">
                  <c:v>152.0</c:v>
                </c:pt>
                <c:pt idx="152">
                  <c:v>153.0</c:v>
                </c:pt>
                <c:pt idx="153">
                  <c:v>154.0</c:v>
                </c:pt>
                <c:pt idx="154">
                  <c:v>155.0</c:v>
                </c:pt>
                <c:pt idx="155">
                  <c:v>156.0</c:v>
                </c:pt>
                <c:pt idx="156">
                  <c:v>157.0</c:v>
                </c:pt>
                <c:pt idx="157">
                  <c:v>158.0</c:v>
                </c:pt>
                <c:pt idx="158">
                  <c:v>159.0</c:v>
                </c:pt>
                <c:pt idx="159">
                  <c:v>160.0</c:v>
                </c:pt>
                <c:pt idx="160">
                  <c:v>161.0</c:v>
                </c:pt>
                <c:pt idx="161">
                  <c:v>162.0</c:v>
                </c:pt>
                <c:pt idx="162">
                  <c:v>163.0</c:v>
                </c:pt>
                <c:pt idx="163">
                  <c:v>164.0</c:v>
                </c:pt>
                <c:pt idx="164">
                  <c:v>165.0</c:v>
                </c:pt>
                <c:pt idx="165">
                  <c:v>166.0</c:v>
                </c:pt>
                <c:pt idx="166">
                  <c:v>167.0</c:v>
                </c:pt>
                <c:pt idx="167">
                  <c:v>168.0</c:v>
                </c:pt>
                <c:pt idx="168">
                  <c:v>169.0</c:v>
                </c:pt>
                <c:pt idx="169">
                  <c:v>170.0</c:v>
                </c:pt>
                <c:pt idx="170">
                  <c:v>171.0</c:v>
                </c:pt>
                <c:pt idx="171">
                  <c:v>172.0</c:v>
                </c:pt>
                <c:pt idx="172">
                  <c:v>173.0</c:v>
                </c:pt>
                <c:pt idx="173">
                  <c:v>174.0</c:v>
                </c:pt>
              </c:numCache>
            </c:numRef>
          </c:xVal>
          <c:yVal>
            <c:numRef>
              <c:f>'Sheet 1 - Table 1'!$D$3:$D$176</c:f>
              <c:numCache>
                <c:formatCode>General</c:formatCode>
                <c:ptCount val="174"/>
                <c:pt idx="0">
                  <c:v>611.7916000000001</c:v>
                </c:pt>
                <c:pt idx="1">
                  <c:v>575.6485600000001</c:v>
                </c:pt>
                <c:pt idx="2">
                  <c:v>543.1938360000007</c:v>
                </c:pt>
                <c:pt idx="3">
                  <c:v>515.1401712</c:v>
                </c:pt>
                <c:pt idx="4">
                  <c:v>488.3463810000001</c:v>
                </c:pt>
                <c:pt idx="5">
                  <c:v>466.1269271280001</c:v>
                </c:pt>
                <c:pt idx="6">
                  <c:v>443.2879986100002</c:v>
                </c:pt>
                <c:pt idx="7">
                  <c:v>424.7029665243201</c:v>
                </c:pt>
                <c:pt idx="8">
                  <c:v>405.0512188741</c:v>
                </c:pt>
                <c:pt idx="9">
                  <c:v>394.3375128846992</c:v>
                </c:pt>
                <c:pt idx="10">
                  <c:v>428.0760459044376</c:v>
                </c:pt>
                <c:pt idx="11">
                  <c:v>409.1493171913814</c:v>
                </c:pt>
                <c:pt idx="12">
                  <c:v>396.014043761892</c:v>
                </c:pt>
                <c:pt idx="13">
                  <c:v>387.6343118463866</c:v>
                </c:pt>
                <c:pt idx="14">
                  <c:v>373.4757758763633</c:v>
                </c:pt>
                <c:pt idx="15">
                  <c:v>435.0527239818809</c:v>
                </c:pt>
                <c:pt idx="16">
                  <c:v>498.5905547075312</c:v>
                </c:pt>
                <c:pt idx="17">
                  <c:v>564.076882048233</c:v>
                </c:pt>
                <c:pt idx="18">
                  <c:v>555.1842993131004</c:v>
                </c:pt>
                <c:pt idx="19">
                  <c:v>535.1879243045121</c:v>
                </c:pt>
                <c:pt idx="20">
                  <c:v>529.4376613045096</c:v>
                </c:pt>
                <c:pt idx="21">
                  <c:v>519.8335216614635</c:v>
                </c:pt>
                <c:pt idx="22">
                  <c:v>511.6937456566535</c:v>
                </c:pt>
                <c:pt idx="23">
                  <c:v>496.0986625457858</c:v>
                </c:pt>
                <c:pt idx="24">
                  <c:v>477.6596686005253</c:v>
                </c:pt>
                <c:pt idx="25">
                  <c:v>469.549156818859</c:v>
                </c:pt>
                <c:pt idx="26">
                  <c:v>459.0357707075202</c:v>
                </c:pt>
                <c:pt idx="27">
                  <c:v>455.4669670232756</c:v>
                </c:pt>
                <c:pt idx="28">
                  <c:v>448.3094442730917</c:v>
                </c:pt>
                <c:pt idx="29">
                  <c:v>438.1200664027117</c:v>
                </c:pt>
                <c:pt idx="30">
                  <c:v>424.4467396636766</c:v>
                </c:pt>
                <c:pt idx="31">
                  <c:v>407.7974176084217</c:v>
                </c:pt>
                <c:pt idx="32">
                  <c:v>393.3585125675804</c:v>
                </c:pt>
                <c:pt idx="33">
                  <c:v>388.7989443588239</c:v>
                </c:pt>
                <c:pt idx="34">
                  <c:v>382.4153346661423</c:v>
                </c:pt>
                <c:pt idx="35">
                  <c:v>374.326547468409</c:v>
                </c:pt>
                <c:pt idx="36">
                  <c:v>368.0739043635615</c:v>
                </c:pt>
                <c:pt idx="37">
                  <c:v>359.4769344049985</c:v>
                </c:pt>
                <c:pt idx="38">
                  <c:v>348.4525725344847</c:v>
                </c:pt>
                <c:pt idx="39">
                  <c:v>391.4316836940235</c:v>
                </c:pt>
                <c:pt idx="40">
                  <c:v>396.9208568963096</c:v>
                </c:pt>
                <c:pt idx="41">
                  <c:v>448.6556486211982</c:v>
                </c:pt>
                <c:pt idx="42">
                  <c:v>480.888223432146</c:v>
                </c:pt>
                <c:pt idx="43">
                  <c:v>472.6146867946924</c:v>
                </c:pt>
                <c:pt idx="44">
                  <c:v>453.0166009800383</c:v>
                </c:pt>
                <c:pt idx="45">
                  <c:v>496.4426663037008</c:v>
                </c:pt>
                <c:pt idx="46">
                  <c:v>495.8484467938313</c:v>
                </c:pt>
                <c:pt idx="47">
                  <c:v>533.7507097059977</c:v>
                </c:pt>
                <c:pt idx="48">
                  <c:v>537.628835567793</c:v>
                </c:pt>
                <c:pt idx="49">
                  <c:v>600.3941691601688</c:v>
                </c:pt>
                <c:pt idx="50">
                  <c:v>805.084557678392</c:v>
                </c:pt>
                <c:pt idx="51">
                  <c:v>785.6860570197368</c:v>
                </c:pt>
                <c:pt idx="52">
                  <c:v>742.945080916029</c:v>
                </c:pt>
                <c:pt idx="53">
                  <c:v>713.2108661859862</c:v>
                </c:pt>
                <c:pt idx="54">
                  <c:v>728.684323592793</c:v>
                </c:pt>
                <c:pt idx="55">
                  <c:v>733.0258608563777</c:v>
                </c:pt>
                <c:pt idx="56">
                  <c:v>744.0806674313176</c:v>
                </c:pt>
                <c:pt idx="57">
                  <c:v>927.1287140827059</c:v>
                </c:pt>
                <c:pt idx="58">
                  <c:v>892.6024206193675</c:v>
                </c:pt>
                <c:pt idx="59">
                  <c:v>880.3891787078696</c:v>
                </c:pt>
                <c:pt idx="60">
                  <c:v>843.4918909724777</c:v>
                </c:pt>
                <c:pt idx="61">
                  <c:v>908.3729847533743</c:v>
                </c:pt>
                <c:pt idx="62">
                  <c:v>890.9462416877063</c:v>
                </c:pt>
                <c:pt idx="63">
                  <c:v>847.2862973876392</c:v>
                </c:pt>
                <c:pt idx="64">
                  <c:v>840.4663457670426</c:v>
                </c:pt>
                <c:pt idx="65">
                  <c:v>854.964761496689</c:v>
                </c:pt>
                <c:pt idx="66">
                  <c:v>870.7044500713046</c:v>
                </c:pt>
                <c:pt idx="67">
                  <c:v>914.4201868123179</c:v>
                </c:pt>
                <c:pt idx="68">
                  <c:v>887.790054557757</c:v>
                </c:pt>
                <c:pt idx="69">
                  <c:v>902.7797868859844</c:v>
                </c:pt>
                <c:pt idx="70">
                  <c:v>925.5246441917824</c:v>
                </c:pt>
                <c:pt idx="71">
                  <c:v>932.710847377648</c:v>
                </c:pt>
                <c:pt idx="72">
                  <c:v>924.6944534844213</c:v>
                </c:pt>
                <c:pt idx="73">
                  <c:v>917.2762798960639</c:v>
                </c:pt>
                <c:pt idx="74">
                  <c:v>887.6357564905334</c:v>
                </c:pt>
                <c:pt idx="75">
                  <c:v>873.176084967149</c:v>
                </c:pt>
                <c:pt idx="76">
                  <c:v>856.8136601835347</c:v>
                </c:pt>
                <c:pt idx="77">
                  <c:v>835.2120295069734</c:v>
                </c:pt>
                <c:pt idx="78">
                  <c:v>811.864298363888</c:v>
                </c:pt>
                <c:pt idx="79">
                  <c:v>788.5777631543508</c:v>
                </c:pt>
                <c:pt idx="80">
                  <c:v>758.3973920030818</c:v>
                </c:pt>
                <c:pt idx="81">
                  <c:v>730.1341881550242</c:v>
                </c:pt>
                <c:pt idx="82">
                  <c:v>710.5839475224967</c:v>
                </c:pt>
                <c:pt idx="83">
                  <c:v>684.7595631349228</c:v>
                </c:pt>
                <c:pt idx="84">
                  <c:v>663.8222261496398</c:v>
                </c:pt>
                <c:pt idx="85">
                  <c:v>626.037630930065</c:v>
                </c:pt>
                <c:pt idx="86">
                  <c:v>606.2464024929074</c:v>
                </c:pt>
                <c:pt idx="87">
                  <c:v>588.1461034338818</c:v>
                </c:pt>
                <c:pt idx="88">
                  <c:v>557.244776019256</c:v>
                </c:pt>
                <c:pt idx="89">
                  <c:v>540.2160637814433</c:v>
                </c:pt>
                <c:pt idx="90">
                  <c:v>517.0213662310027</c:v>
                </c:pt>
                <c:pt idx="91">
                  <c:v>502.2076775528349</c:v>
                </c:pt>
                <c:pt idx="92">
                  <c:v>487.0379929479903</c:v>
                </c:pt>
                <c:pt idx="93">
                  <c:v>488.3819588177964</c:v>
                </c:pt>
                <c:pt idx="94">
                  <c:v>474.4945142878722</c:v>
                </c:pt>
                <c:pt idx="95">
                  <c:v>461.1692190757557</c:v>
                </c:pt>
                <c:pt idx="96">
                  <c:v>450.4210165731764</c:v>
                </c:pt>
                <c:pt idx="97">
                  <c:v>439.0337074513619</c:v>
                </c:pt>
                <c:pt idx="98">
                  <c:v>427.738449988178</c:v>
                </c:pt>
                <c:pt idx="99">
                  <c:v>408.8596469431182</c:v>
                </c:pt>
                <c:pt idx="100">
                  <c:v>395.3863800071875</c:v>
                </c:pt>
                <c:pt idx="101">
                  <c:v>383.5621799890126</c:v>
                </c:pt>
                <c:pt idx="102">
                  <c:v>369.1700461744006</c:v>
                </c:pt>
                <c:pt idx="103">
                  <c:v>360.9379173228206</c:v>
                </c:pt>
                <c:pt idx="104">
                  <c:v>354.0381574012637</c:v>
                </c:pt>
                <c:pt idx="105">
                  <c:v>404.9964502907912</c:v>
                </c:pt>
                <c:pt idx="106">
                  <c:v>409.2313730283995</c:v>
                </c:pt>
                <c:pt idx="107">
                  <c:v>404.594964735541</c:v>
                </c:pt>
                <c:pt idx="108">
                  <c:v>398.1549043709698</c:v>
                </c:pt>
                <c:pt idx="109">
                  <c:v>390.6743314357882</c:v>
                </c:pt>
                <c:pt idx="110">
                  <c:v>385.216492540485</c:v>
                </c:pt>
                <c:pt idx="111">
                  <c:v>377.7791281098854</c:v>
                </c:pt>
                <c:pt idx="112">
                  <c:v>369.8913716400002</c:v>
                </c:pt>
                <c:pt idx="113">
                  <c:v>362.7960751829932</c:v>
                </c:pt>
                <c:pt idx="114">
                  <c:v>366.8171610284004</c:v>
                </c:pt>
                <c:pt idx="115">
                  <c:v>359.4807308982244</c:v>
                </c:pt>
                <c:pt idx="116">
                  <c:v>384.8062804330044</c:v>
                </c:pt>
                <c:pt idx="117">
                  <c:v>370.5416320275623</c:v>
                </c:pt>
                <c:pt idx="118">
                  <c:v>361.0047404988785</c:v>
                </c:pt>
                <c:pt idx="119">
                  <c:v>355.500440955656</c:v>
                </c:pt>
                <c:pt idx="120">
                  <c:v>349.6711139160885</c:v>
                </c:pt>
                <c:pt idx="121">
                  <c:v>339.7864278748789</c:v>
                </c:pt>
                <c:pt idx="122">
                  <c:v>335.24418790275</c:v>
                </c:pt>
                <c:pt idx="123">
                  <c:v>329.6740916462981</c:v>
                </c:pt>
                <c:pt idx="124">
                  <c:v>348.6422022012276</c:v>
                </c:pt>
                <c:pt idx="125">
                  <c:v>345.1128642335017</c:v>
                </c:pt>
                <c:pt idx="126">
                  <c:v>338.8292318373084</c:v>
                </c:pt>
                <c:pt idx="127">
                  <c:v>334.4411772780183</c:v>
                </c:pt>
                <c:pt idx="128">
                  <c:v>327.7811913122136</c:v>
                </c:pt>
                <c:pt idx="129">
                  <c:v>317.9525035951953</c:v>
                </c:pt>
                <c:pt idx="130">
                  <c:v>313.7844449628935</c:v>
                </c:pt>
                <c:pt idx="131">
                  <c:v>308.1185730211001</c:v>
                </c:pt>
                <c:pt idx="132">
                  <c:v>301.7153110180362</c:v>
                </c:pt>
                <c:pt idx="133">
                  <c:v>297.9127356853745</c:v>
                </c:pt>
                <c:pt idx="134">
                  <c:v>291.9692323090647</c:v>
                </c:pt>
                <c:pt idx="135">
                  <c:v>286.7960022511625</c:v>
                </c:pt>
                <c:pt idx="136">
                  <c:v>280.245615881751</c:v>
                </c:pt>
                <c:pt idx="137">
                  <c:v>315.1145218234423</c:v>
                </c:pt>
                <c:pt idx="138">
                  <c:v>310.3070588642183</c:v>
                </c:pt>
                <c:pt idx="139">
                  <c:v>312.979572676988</c:v>
                </c:pt>
                <c:pt idx="140">
                  <c:v>306.428247680017</c:v>
                </c:pt>
                <c:pt idx="141">
                  <c:v>330.0012838683604</c:v>
                </c:pt>
                <c:pt idx="142">
                  <c:v>326.8488506208137</c:v>
                </c:pt>
                <c:pt idx="143">
                  <c:v>323.1527911840928</c:v>
                </c:pt>
                <c:pt idx="144">
                  <c:v>317.9961951285073</c:v>
                </c:pt>
                <c:pt idx="145">
                  <c:v>311.7399903721989</c:v>
                </c:pt>
                <c:pt idx="146">
                  <c:v>306.693274615867</c:v>
                </c:pt>
                <c:pt idx="147">
                  <c:v>300.6192022014813</c:v>
                </c:pt>
                <c:pt idx="148">
                  <c:v>295.4390524388521</c:v>
                </c:pt>
                <c:pt idx="149">
                  <c:v>291.0275106067342</c:v>
                </c:pt>
                <c:pt idx="150">
                  <c:v>286.4853666166512</c:v>
                </c:pt>
                <c:pt idx="151">
                  <c:v>283.1075663185175</c:v>
                </c:pt>
                <c:pt idx="152">
                  <c:v>286.6378169594875</c:v>
                </c:pt>
                <c:pt idx="153">
                  <c:v>299.5272618090783</c:v>
                </c:pt>
                <c:pt idx="154">
                  <c:v>320.3370095191561</c:v>
                </c:pt>
                <c:pt idx="155">
                  <c:v>319.8140050691275</c:v>
                </c:pt>
                <c:pt idx="156">
                  <c:v>356.3052614139131</c:v>
                </c:pt>
                <c:pt idx="157">
                  <c:v>348.9004064390503</c:v>
                </c:pt>
                <c:pt idx="158">
                  <c:v>352.602929845021</c:v>
                </c:pt>
                <c:pt idx="159">
                  <c:v>350.9158592156306</c:v>
                </c:pt>
                <c:pt idx="160">
                  <c:v>349.6782734136685</c:v>
                </c:pt>
                <c:pt idx="161">
                  <c:v>346.4690361799423</c:v>
                </c:pt>
                <c:pt idx="162">
                  <c:v>350.0198314650715</c:v>
                </c:pt>
                <c:pt idx="163">
                  <c:v>361.5870373313754</c:v>
                </c:pt>
                <c:pt idx="164">
                  <c:v>358.0305934867079</c:v>
                </c:pt>
                <c:pt idx="165">
                  <c:v>348.0198680376602</c:v>
                </c:pt>
                <c:pt idx="166">
                  <c:v>343.2405407242335</c:v>
                </c:pt>
                <c:pt idx="167">
                  <c:v>339.8392531105048</c:v>
                </c:pt>
                <c:pt idx="168">
                  <c:v>337.6285576122791</c:v>
                </c:pt>
                <c:pt idx="169">
                  <c:v>333.7595686825942</c:v>
                </c:pt>
                <c:pt idx="170">
                  <c:v>327.7283416659465</c:v>
                </c:pt>
                <c:pt idx="171">
                  <c:v>321.2650206329015</c:v>
                </c:pt>
                <c:pt idx="172">
                  <c:v>337.8528967494167</c:v>
                </c:pt>
                <c:pt idx="173">
                  <c:v>367.1582174362993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'Sheet 1 - Table 1'!$E$1:$E$2</c:f>
              <c:strCache>
                <c:ptCount val="1"/>
                <c:pt idx="0">
                  <c:v>rttvar 109.2485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'Sheet 1 - Table 1'!$B$3:$B$176</c:f>
              <c:numCache>
                <c:formatCode>General</c:formatCode>
                <c:ptCount val="174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  <c:pt idx="6">
                  <c:v>7.0</c:v>
                </c:pt>
                <c:pt idx="7">
                  <c:v>8.0</c:v>
                </c:pt>
                <c:pt idx="8">
                  <c:v>9.0</c:v>
                </c:pt>
                <c:pt idx="9">
                  <c:v>10.0</c:v>
                </c:pt>
                <c:pt idx="10">
                  <c:v>11.0</c:v>
                </c:pt>
                <c:pt idx="11">
                  <c:v>12.0</c:v>
                </c:pt>
                <c:pt idx="12">
                  <c:v>13.0</c:v>
                </c:pt>
                <c:pt idx="13">
                  <c:v>14.0</c:v>
                </c:pt>
                <c:pt idx="14">
                  <c:v>15.0</c:v>
                </c:pt>
                <c:pt idx="15">
                  <c:v>16.0</c:v>
                </c:pt>
                <c:pt idx="16">
                  <c:v>17.0</c:v>
                </c:pt>
                <c:pt idx="17">
                  <c:v>18.0</c:v>
                </c:pt>
                <c:pt idx="18">
                  <c:v>19.0</c:v>
                </c:pt>
                <c:pt idx="19">
                  <c:v>20.0</c:v>
                </c:pt>
                <c:pt idx="20">
                  <c:v>21.0</c:v>
                </c:pt>
                <c:pt idx="21">
                  <c:v>22.0</c:v>
                </c:pt>
                <c:pt idx="22">
                  <c:v>23.0</c:v>
                </c:pt>
                <c:pt idx="23">
                  <c:v>24.0</c:v>
                </c:pt>
                <c:pt idx="24">
                  <c:v>25.0</c:v>
                </c:pt>
                <c:pt idx="25">
                  <c:v>26.0</c:v>
                </c:pt>
                <c:pt idx="26">
                  <c:v>27.0</c:v>
                </c:pt>
                <c:pt idx="27">
                  <c:v>28.0</c:v>
                </c:pt>
                <c:pt idx="28">
                  <c:v>29.0</c:v>
                </c:pt>
                <c:pt idx="29">
                  <c:v>30.0</c:v>
                </c:pt>
                <c:pt idx="30">
                  <c:v>31.0</c:v>
                </c:pt>
                <c:pt idx="31">
                  <c:v>32.0</c:v>
                </c:pt>
                <c:pt idx="32">
                  <c:v>33.0</c:v>
                </c:pt>
                <c:pt idx="33">
                  <c:v>34.0</c:v>
                </c:pt>
                <c:pt idx="34">
                  <c:v>35.0</c:v>
                </c:pt>
                <c:pt idx="35">
                  <c:v>36.0</c:v>
                </c:pt>
                <c:pt idx="36">
                  <c:v>37.0</c:v>
                </c:pt>
                <c:pt idx="37">
                  <c:v>38.0</c:v>
                </c:pt>
                <c:pt idx="38">
                  <c:v>39.0</c:v>
                </c:pt>
                <c:pt idx="39">
                  <c:v>40.0</c:v>
                </c:pt>
                <c:pt idx="40">
                  <c:v>41.0</c:v>
                </c:pt>
                <c:pt idx="41">
                  <c:v>42.0</c:v>
                </c:pt>
                <c:pt idx="42">
                  <c:v>43.0</c:v>
                </c:pt>
                <c:pt idx="43">
                  <c:v>44.0</c:v>
                </c:pt>
                <c:pt idx="44">
                  <c:v>45.0</c:v>
                </c:pt>
                <c:pt idx="45">
                  <c:v>46.0</c:v>
                </c:pt>
                <c:pt idx="46">
                  <c:v>47.0</c:v>
                </c:pt>
                <c:pt idx="47">
                  <c:v>48.0</c:v>
                </c:pt>
                <c:pt idx="48">
                  <c:v>49.0</c:v>
                </c:pt>
                <c:pt idx="49">
                  <c:v>50.0</c:v>
                </c:pt>
                <c:pt idx="50">
                  <c:v>51.0</c:v>
                </c:pt>
                <c:pt idx="51">
                  <c:v>52.0</c:v>
                </c:pt>
                <c:pt idx="52">
                  <c:v>53.0</c:v>
                </c:pt>
                <c:pt idx="53">
                  <c:v>54.0</c:v>
                </c:pt>
                <c:pt idx="54">
                  <c:v>55.0</c:v>
                </c:pt>
                <c:pt idx="55">
                  <c:v>56.0</c:v>
                </c:pt>
                <c:pt idx="56">
                  <c:v>57.0</c:v>
                </c:pt>
                <c:pt idx="57">
                  <c:v>58.0</c:v>
                </c:pt>
                <c:pt idx="58">
                  <c:v>59.0</c:v>
                </c:pt>
                <c:pt idx="59">
                  <c:v>60.0</c:v>
                </c:pt>
                <c:pt idx="60">
                  <c:v>61.0</c:v>
                </c:pt>
                <c:pt idx="61">
                  <c:v>62.0</c:v>
                </c:pt>
                <c:pt idx="62">
                  <c:v>63.0</c:v>
                </c:pt>
                <c:pt idx="63">
                  <c:v>64.0</c:v>
                </c:pt>
                <c:pt idx="64">
                  <c:v>65.0</c:v>
                </c:pt>
                <c:pt idx="65">
                  <c:v>66.0</c:v>
                </c:pt>
                <c:pt idx="66">
                  <c:v>67.0</c:v>
                </c:pt>
                <c:pt idx="67">
                  <c:v>68.0</c:v>
                </c:pt>
                <c:pt idx="68">
                  <c:v>69.0</c:v>
                </c:pt>
                <c:pt idx="69">
                  <c:v>70.0</c:v>
                </c:pt>
                <c:pt idx="70">
                  <c:v>71.0</c:v>
                </c:pt>
                <c:pt idx="71">
                  <c:v>72.0</c:v>
                </c:pt>
                <c:pt idx="72">
                  <c:v>73.0</c:v>
                </c:pt>
                <c:pt idx="73">
                  <c:v>74.0</c:v>
                </c:pt>
                <c:pt idx="74">
                  <c:v>75.0</c:v>
                </c:pt>
                <c:pt idx="75">
                  <c:v>76.0</c:v>
                </c:pt>
                <c:pt idx="76">
                  <c:v>77.0</c:v>
                </c:pt>
                <c:pt idx="77">
                  <c:v>78.0</c:v>
                </c:pt>
                <c:pt idx="78">
                  <c:v>79.0</c:v>
                </c:pt>
                <c:pt idx="79">
                  <c:v>80.0</c:v>
                </c:pt>
                <c:pt idx="80">
                  <c:v>81.0</c:v>
                </c:pt>
                <c:pt idx="81">
                  <c:v>82.0</c:v>
                </c:pt>
                <c:pt idx="82">
                  <c:v>83.0</c:v>
                </c:pt>
                <c:pt idx="83">
                  <c:v>84.0</c:v>
                </c:pt>
                <c:pt idx="84">
                  <c:v>85.0</c:v>
                </c:pt>
                <c:pt idx="85">
                  <c:v>86.0</c:v>
                </c:pt>
                <c:pt idx="86">
                  <c:v>87.0</c:v>
                </c:pt>
                <c:pt idx="87">
                  <c:v>88.0</c:v>
                </c:pt>
                <c:pt idx="88">
                  <c:v>89.0</c:v>
                </c:pt>
                <c:pt idx="89">
                  <c:v>90.0</c:v>
                </c:pt>
                <c:pt idx="90">
                  <c:v>91.0</c:v>
                </c:pt>
                <c:pt idx="91">
                  <c:v>92.0</c:v>
                </c:pt>
                <c:pt idx="92">
                  <c:v>93.0</c:v>
                </c:pt>
                <c:pt idx="93">
                  <c:v>94.0</c:v>
                </c:pt>
                <c:pt idx="94">
                  <c:v>95.0</c:v>
                </c:pt>
                <c:pt idx="95">
                  <c:v>96.0</c:v>
                </c:pt>
                <c:pt idx="96">
                  <c:v>97.0</c:v>
                </c:pt>
                <c:pt idx="97">
                  <c:v>98.0</c:v>
                </c:pt>
                <c:pt idx="98">
                  <c:v>99.0</c:v>
                </c:pt>
                <c:pt idx="99">
                  <c:v>100.0</c:v>
                </c:pt>
                <c:pt idx="100">
                  <c:v>101.0</c:v>
                </c:pt>
                <c:pt idx="101">
                  <c:v>102.0</c:v>
                </c:pt>
                <c:pt idx="102">
                  <c:v>103.0</c:v>
                </c:pt>
                <c:pt idx="103">
                  <c:v>104.0</c:v>
                </c:pt>
                <c:pt idx="104">
                  <c:v>105.0</c:v>
                </c:pt>
                <c:pt idx="105">
                  <c:v>106.0</c:v>
                </c:pt>
                <c:pt idx="106">
                  <c:v>107.0</c:v>
                </c:pt>
                <c:pt idx="107">
                  <c:v>108.0</c:v>
                </c:pt>
                <c:pt idx="108">
                  <c:v>109.0</c:v>
                </c:pt>
                <c:pt idx="109">
                  <c:v>110.0</c:v>
                </c:pt>
                <c:pt idx="110">
                  <c:v>111.0</c:v>
                </c:pt>
                <c:pt idx="111">
                  <c:v>112.0</c:v>
                </c:pt>
                <c:pt idx="112">
                  <c:v>113.0</c:v>
                </c:pt>
                <c:pt idx="113">
                  <c:v>114.0</c:v>
                </c:pt>
                <c:pt idx="114">
                  <c:v>115.0</c:v>
                </c:pt>
                <c:pt idx="115">
                  <c:v>116.0</c:v>
                </c:pt>
                <c:pt idx="116">
                  <c:v>117.0</c:v>
                </c:pt>
                <c:pt idx="117">
                  <c:v>118.0</c:v>
                </c:pt>
                <c:pt idx="118">
                  <c:v>119.0</c:v>
                </c:pt>
                <c:pt idx="119">
                  <c:v>120.0</c:v>
                </c:pt>
                <c:pt idx="120">
                  <c:v>121.0</c:v>
                </c:pt>
                <c:pt idx="121">
                  <c:v>122.0</c:v>
                </c:pt>
                <c:pt idx="122">
                  <c:v>123.0</c:v>
                </c:pt>
                <c:pt idx="123">
                  <c:v>124.0</c:v>
                </c:pt>
                <c:pt idx="124">
                  <c:v>125.0</c:v>
                </c:pt>
                <c:pt idx="125">
                  <c:v>126.0</c:v>
                </c:pt>
                <c:pt idx="126">
                  <c:v>127.0</c:v>
                </c:pt>
                <c:pt idx="127">
                  <c:v>128.0</c:v>
                </c:pt>
                <c:pt idx="128">
                  <c:v>129.0</c:v>
                </c:pt>
                <c:pt idx="129">
                  <c:v>130.0</c:v>
                </c:pt>
                <c:pt idx="130">
                  <c:v>131.0</c:v>
                </c:pt>
                <c:pt idx="131">
                  <c:v>132.0</c:v>
                </c:pt>
                <c:pt idx="132">
                  <c:v>133.0</c:v>
                </c:pt>
                <c:pt idx="133">
                  <c:v>134.0</c:v>
                </c:pt>
                <c:pt idx="134">
                  <c:v>135.0</c:v>
                </c:pt>
                <c:pt idx="135">
                  <c:v>136.0</c:v>
                </c:pt>
                <c:pt idx="136">
                  <c:v>137.0</c:v>
                </c:pt>
                <c:pt idx="137">
                  <c:v>138.0</c:v>
                </c:pt>
                <c:pt idx="138">
                  <c:v>139.0</c:v>
                </c:pt>
                <c:pt idx="139">
                  <c:v>140.0</c:v>
                </c:pt>
                <c:pt idx="140">
                  <c:v>141.0</c:v>
                </c:pt>
                <c:pt idx="141">
                  <c:v>142.0</c:v>
                </c:pt>
                <c:pt idx="142">
                  <c:v>143.0</c:v>
                </c:pt>
                <c:pt idx="143">
                  <c:v>144.0</c:v>
                </c:pt>
                <c:pt idx="144">
                  <c:v>145.0</c:v>
                </c:pt>
                <c:pt idx="145">
                  <c:v>146.0</c:v>
                </c:pt>
                <c:pt idx="146">
                  <c:v>147.0</c:v>
                </c:pt>
                <c:pt idx="147">
                  <c:v>148.0</c:v>
                </c:pt>
                <c:pt idx="148">
                  <c:v>149.0</c:v>
                </c:pt>
                <c:pt idx="149">
                  <c:v>150.0</c:v>
                </c:pt>
                <c:pt idx="150">
                  <c:v>151.0</c:v>
                </c:pt>
                <c:pt idx="151">
                  <c:v>152.0</c:v>
                </c:pt>
                <c:pt idx="152">
                  <c:v>153.0</c:v>
                </c:pt>
                <c:pt idx="153">
                  <c:v>154.0</c:v>
                </c:pt>
                <c:pt idx="154">
                  <c:v>155.0</c:v>
                </c:pt>
                <c:pt idx="155">
                  <c:v>156.0</c:v>
                </c:pt>
                <c:pt idx="156">
                  <c:v>157.0</c:v>
                </c:pt>
                <c:pt idx="157">
                  <c:v>158.0</c:v>
                </c:pt>
                <c:pt idx="158">
                  <c:v>159.0</c:v>
                </c:pt>
                <c:pt idx="159">
                  <c:v>160.0</c:v>
                </c:pt>
                <c:pt idx="160">
                  <c:v>161.0</c:v>
                </c:pt>
                <c:pt idx="161">
                  <c:v>162.0</c:v>
                </c:pt>
                <c:pt idx="162">
                  <c:v>163.0</c:v>
                </c:pt>
                <c:pt idx="163">
                  <c:v>164.0</c:v>
                </c:pt>
                <c:pt idx="164">
                  <c:v>165.0</c:v>
                </c:pt>
                <c:pt idx="165">
                  <c:v>166.0</c:v>
                </c:pt>
                <c:pt idx="166">
                  <c:v>167.0</c:v>
                </c:pt>
                <c:pt idx="167">
                  <c:v>168.0</c:v>
                </c:pt>
                <c:pt idx="168">
                  <c:v>169.0</c:v>
                </c:pt>
                <c:pt idx="169">
                  <c:v>170.0</c:v>
                </c:pt>
                <c:pt idx="170">
                  <c:v>171.0</c:v>
                </c:pt>
                <c:pt idx="171">
                  <c:v>172.0</c:v>
                </c:pt>
                <c:pt idx="172">
                  <c:v>173.0</c:v>
                </c:pt>
                <c:pt idx="173">
                  <c:v>174.0</c:v>
                </c:pt>
              </c:numCache>
            </c:numRef>
          </c:xVal>
          <c:yVal>
            <c:numRef>
              <c:f>'Sheet 1 - Table 1'!$E$3:$E$176</c:f>
              <c:numCache>
                <c:formatCode>General</c:formatCode>
                <c:ptCount val="174"/>
                <c:pt idx="0">
                  <c:v>98.32365000000001</c:v>
                </c:pt>
                <c:pt idx="1">
                  <c:v>89.11471500000003</c:v>
                </c:pt>
                <c:pt idx="2">
                  <c:v>81.30787650000001</c:v>
                </c:pt>
                <c:pt idx="3">
                  <c:v>74.72421855000003</c:v>
                </c:pt>
                <c:pt idx="4">
                  <c:v>68.32345342500002</c:v>
                </c:pt>
                <c:pt idx="5">
                  <c:v>63.25992913950003</c:v>
                </c:pt>
                <c:pt idx="6">
                  <c:v>57.41622727424998</c:v>
                </c:pt>
                <c:pt idx="7">
                  <c:v>52.53184649065497</c:v>
                </c:pt>
                <c:pt idx="8">
                  <c:v>47.74977409214249</c:v>
                </c:pt>
                <c:pt idx="9">
                  <c:v>44.61557565743055</c:v>
                </c:pt>
                <c:pt idx="10">
                  <c:v>50.24668916873954</c:v>
                </c:pt>
                <c:pt idx="11">
                  <c:v>45.45131422121241</c:v>
                </c:pt>
                <c:pt idx="12">
                  <c:v>41.89329737150339</c:v>
                </c:pt>
                <c:pt idx="13">
                  <c:v>39.34306074952404</c:v>
                </c:pt>
                <c:pt idx="14">
                  <c:v>35.71762847822549</c:v>
                </c:pt>
                <c:pt idx="15">
                  <c:v>46.98882205369134</c:v>
                </c:pt>
                <c:pt idx="16">
                  <c:v>58.39864062928191</c:v>
                </c:pt>
                <c:pt idx="17">
                  <c:v>69.9416472692174</c:v>
                </c:pt>
                <c:pt idx="18">
                  <c:v>69.55350890971834</c:v>
                </c:pt>
                <c:pt idx="19">
                  <c:v>65.30682174942687</c:v>
                </c:pt>
                <c:pt idx="20">
                  <c:v>65.8281469320965</c:v>
                </c:pt>
                <c:pt idx="21">
                  <c:v>65.03548886073804</c:v>
                </c:pt>
                <c:pt idx="22">
                  <c:v>62.02910901499828</c:v>
                </c:pt>
                <c:pt idx="23">
                  <c:v>59.01654597719788</c:v>
                </c:pt>
                <c:pt idx="24">
                  <c:v>54.90368445680749</c:v>
                </c:pt>
                <c:pt idx="25">
                  <c:v>54.20787978072335</c:v>
                </c:pt>
                <c:pt idx="26">
                  <c:v>52.65354919528792</c:v>
                </c:pt>
                <c:pt idx="27">
                  <c:v>50.81066262238593</c:v>
                </c:pt>
                <c:pt idx="28">
                  <c:v>50.28731484818322</c:v>
                </c:pt>
                <c:pt idx="29">
                  <c:v>48.69435000259718</c:v>
                </c:pt>
                <c:pt idx="30">
                  <c:v>45.83413497764644</c:v>
                </c:pt>
                <c:pt idx="31">
                  <c:v>41.83375945765999</c:v>
                </c:pt>
                <c:pt idx="32">
                  <c:v>38.44466769189427</c:v>
                </c:pt>
                <c:pt idx="33">
                  <c:v>38.34499668470522</c:v>
                </c:pt>
                <c:pt idx="34">
                  <c:v>37.610093202035</c:v>
                </c:pt>
                <c:pt idx="35">
                  <c:v>36.25667044905175</c:v>
                </c:pt>
                <c:pt idx="36">
                  <c:v>35.48678131464479</c:v>
                </c:pt>
                <c:pt idx="37">
                  <c:v>33.87578330262872</c:v>
                </c:pt>
                <c:pt idx="38">
                  <c:v>30.98241286486224</c:v>
                </c:pt>
                <c:pt idx="39">
                  <c:v>38.71783868162284</c:v>
                </c:pt>
                <c:pt idx="40">
                  <c:v>38.95011520638266</c:v>
                </c:pt>
                <c:pt idx="41">
                  <c:v>48.22539803937431</c:v>
                </c:pt>
                <c:pt idx="42">
                  <c:v>53.48339315370377</c:v>
                </c:pt>
                <c:pt idx="43">
                  <c:v>50.70197526477363</c:v>
                </c:pt>
                <c:pt idx="44">
                  <c:v>45.86809845450007</c:v>
                </c:pt>
                <c:pt idx="45">
                  <c:v>53.36736996446659</c:v>
                </c:pt>
                <c:pt idx="46">
                  <c:v>55.21426974814506</c:v>
                </c:pt>
                <c:pt idx="47">
                  <c:v>61.42961967121794</c:v>
                </c:pt>
                <c:pt idx="48">
                  <c:v>60.85295691219486</c:v>
                </c:pt>
                <c:pt idx="49">
                  <c:v>71.81024050826418</c:v>
                </c:pt>
                <c:pt idx="50">
                  <c:v>110.2972678159977</c:v>
                </c:pt>
                <c:pt idx="51">
                  <c:v>107.824604811694</c:v>
                </c:pt>
                <c:pt idx="52">
                  <c:v>97.17675173009094</c:v>
                </c:pt>
                <c:pt idx="53">
                  <c:v>89.24664989747216</c:v>
                </c:pt>
                <c:pt idx="54">
                  <c:v>90.33392091407607</c:v>
                </c:pt>
                <c:pt idx="55">
                  <c:v>89.21957122838451</c:v>
                </c:pt>
                <c:pt idx="56">
                  <c:v>89.44291227069048</c:v>
                </c:pt>
                <c:pt idx="57">
                  <c:v>123.3122493922514</c:v>
                </c:pt>
                <c:pt idx="58">
                  <c:v>116.1036189392593</c:v>
                </c:pt>
                <c:pt idx="59">
                  <c:v>116.3414820829431</c:v>
                </c:pt>
                <c:pt idx="60">
                  <c:v>108.0440164084976</c:v>
                </c:pt>
                <c:pt idx="61">
                  <c:v>118.3893604871839</c:v>
                </c:pt>
                <c:pt idx="62">
                  <c:v>116.910463290883</c:v>
                </c:pt>
                <c:pt idx="63">
                  <c:v>106.2939619289705</c:v>
                </c:pt>
                <c:pt idx="64">
                  <c:v>102.6488852656153</c:v>
                </c:pt>
                <c:pt idx="65">
                  <c:v>103.2540343156414</c:v>
                </c:pt>
                <c:pt idx="66">
                  <c:v>112.6736970651484</c:v>
                </c:pt>
                <c:pt idx="67">
                  <c:v>118.7773477956695</c:v>
                </c:pt>
                <c:pt idx="68">
                  <c:v>114.1275846227702</c:v>
                </c:pt>
                <c:pt idx="69">
                  <c:v>123.705860606494</c:v>
                </c:pt>
                <c:pt idx="70">
                  <c:v>125.466683544444</c:v>
                </c:pt>
                <c:pt idx="71">
                  <c:v>132.7798570912601</c:v>
                </c:pt>
                <c:pt idx="72">
                  <c:v>135.1118690932688</c:v>
                </c:pt>
                <c:pt idx="73">
                  <c:v>137.740650123963</c:v>
                </c:pt>
                <c:pt idx="74">
                  <c:v>132.7781862575858</c:v>
                </c:pt>
                <c:pt idx="75">
                  <c:v>132.8797686632443</c:v>
                </c:pt>
                <c:pt idx="76">
                  <c:v>132.3266127251954</c:v>
                </c:pt>
                <c:pt idx="77">
                  <c:v>129.9386102881237</c:v>
                </c:pt>
                <c:pt idx="78">
                  <c:v>126.8543422112144</c:v>
                </c:pt>
                <c:pt idx="79">
                  <c:v>123.6726316468058</c:v>
                </c:pt>
                <c:pt idx="80">
                  <c:v>117.9822197731667</c:v>
                </c:pt>
                <c:pt idx="81">
                  <c:v>109.8876316339127</c:v>
                </c:pt>
                <c:pt idx="82">
                  <c:v>107.346688016265</c:v>
                </c:pt>
                <c:pt idx="83">
                  <c:v>102.5361968058078</c:v>
                </c:pt>
                <c:pt idx="84">
                  <c:v>99.23235695727931</c:v>
                </c:pt>
                <c:pt idx="85">
                  <c:v>89.9697031103985</c:v>
                </c:pt>
                <c:pt idx="86">
                  <c:v>86.57926646332103</c:v>
                </c:pt>
                <c:pt idx="87">
                  <c:v>83.64375011455495</c:v>
                </c:pt>
                <c:pt idx="88">
                  <c:v>75.77949583529001</c:v>
                </c:pt>
                <c:pt idx="89">
                  <c:v>72.79953759278949</c:v>
                </c:pt>
                <c:pt idx="90">
                  <c:v>67.57058604043628</c:v>
                </c:pt>
                <c:pt idx="91">
                  <c:v>65.04163942262587</c:v>
                </c:pt>
                <c:pt idx="92">
                  <c:v>62.29219626797313</c:v>
                </c:pt>
                <c:pt idx="93">
                  <c:v>61.20096793232697</c:v>
                </c:pt>
                <c:pt idx="94">
                  <c:v>58.74765897705824</c:v>
                </c:pt>
                <c:pt idx="95">
                  <c:v>56.39458213352</c:v>
                </c:pt>
                <c:pt idx="96">
                  <c:v>53.06570377141718</c:v>
                </c:pt>
                <c:pt idx="97">
                  <c:v>51.1649315281512</c:v>
                </c:pt>
                <c:pt idx="98">
                  <c:v>49.22291669582426</c:v>
                </c:pt>
                <c:pt idx="99">
                  <c:v>44.58113551468116</c:v>
                </c:pt>
                <c:pt idx="100">
                  <c:v>41.63197140280845</c:v>
                </c:pt>
                <c:pt idx="101">
                  <c:v>39.14020875816347</c:v>
                </c:pt>
                <c:pt idx="102">
                  <c:v>35.66370892841943</c:v>
                </c:pt>
                <c:pt idx="103">
                  <c:v>34.18580697704248</c:v>
                </c:pt>
                <c:pt idx="104">
                  <c:v>32.09268423201974</c:v>
                </c:pt>
                <c:pt idx="105">
                  <c:v>41.36511796623107</c:v>
                </c:pt>
                <c:pt idx="106">
                  <c:v>41.29444811127994</c:v>
                </c:pt>
                <c:pt idx="107">
                  <c:v>41.27778555264711</c:v>
                </c:pt>
                <c:pt idx="108">
                  <c:v>40.63614102462815</c:v>
                </c:pt>
                <c:pt idx="109">
                  <c:v>38.2891562976442</c:v>
                </c:pt>
                <c:pt idx="110">
                  <c:v>37.87256422994881</c:v>
                </c:pt>
                <c:pt idx="111">
                  <c:v>36.75472901281604</c:v>
                </c:pt>
                <c:pt idx="112">
                  <c:v>35.43799519681036</c:v>
                </c:pt>
                <c:pt idx="113">
                  <c:v>34.34493085387759</c:v>
                </c:pt>
                <c:pt idx="114">
                  <c:v>34.38503610941635</c:v>
                </c:pt>
                <c:pt idx="115">
                  <c:v>33.1680039916409</c:v>
                </c:pt>
                <c:pt idx="116">
                  <c:v>37.4019592486273</c:v>
                </c:pt>
                <c:pt idx="117">
                  <c:v>33.90273323322914</c:v>
                </c:pt>
                <c:pt idx="118">
                  <c:v>31.90545282842432</c:v>
                </c:pt>
                <c:pt idx="119">
                  <c:v>31.22725117224821</c:v>
                </c:pt>
                <c:pt idx="120">
                  <c:v>30.41045531902306</c:v>
                </c:pt>
                <c:pt idx="121">
                  <c:v>28.15846612472047</c:v>
                </c:pt>
                <c:pt idx="122">
                  <c:v>27.66917021608817</c:v>
                </c:pt>
                <c:pt idx="123">
                  <c:v>26.80525882793511</c:v>
                </c:pt>
                <c:pt idx="124">
                  <c:v>29.93368787503141</c:v>
                </c:pt>
                <c:pt idx="125">
                  <c:v>29.86328965062744</c:v>
                </c:pt>
                <c:pt idx="126">
                  <c:v>28.83677419235395</c:v>
                </c:pt>
                <c:pt idx="127">
                  <c:v>28.42693892922889</c:v>
                </c:pt>
                <c:pt idx="128">
                  <c:v>27.21490297680529</c:v>
                </c:pt>
                <c:pt idx="129">
                  <c:v>24.7002705326754</c:v>
                </c:pt>
                <c:pt idx="130">
                  <c:v>24.2074914112123</c:v>
                </c:pt>
                <c:pt idx="131">
                  <c:v>23.17728540871506</c:v>
                </c:pt>
                <c:pt idx="132">
                  <c:v>21.85220569260514</c:v>
                </c:pt>
                <c:pt idx="133">
                  <c:v>21.37639906563006</c:v>
                </c:pt>
                <c:pt idx="134">
                  <c:v>20.14120170712394</c:v>
                </c:pt>
                <c:pt idx="135">
                  <c:v>19.12512982966274</c:v>
                </c:pt>
                <c:pt idx="136">
                  <c:v>17.59327031062255</c:v>
                </c:pt>
                <c:pt idx="137">
                  <c:v>24.03298516202683</c:v>
                </c:pt>
                <c:pt idx="138">
                  <c:v>23.29320895160427</c:v>
                </c:pt>
                <c:pt idx="139">
                  <c:v>23.30971798124173</c:v>
                </c:pt>
                <c:pt idx="140">
                  <c:v>21.93847925079946</c:v>
                </c:pt>
                <c:pt idx="141">
                  <c:v>26.07367156480581</c:v>
                </c:pt>
                <c:pt idx="142">
                  <c:v>25.98527819314756</c:v>
                </c:pt>
                <c:pt idx="143">
                  <c:v>25.70530678017288</c:v>
                </c:pt>
                <c:pt idx="144">
                  <c:v>24.90899686786172</c:v>
                </c:pt>
                <c:pt idx="145">
                  <c:v>23.70142587021104</c:v>
                </c:pt>
                <c:pt idx="146">
                  <c:v>22.86607910341187</c:v>
                </c:pt>
                <c:pt idx="147">
                  <c:v>21.18058495487094</c:v>
                </c:pt>
                <c:pt idx="148">
                  <c:v>20.20209407376358</c:v>
                </c:pt>
                <c:pt idx="149">
                  <c:v>19.45202551932902</c:v>
                </c:pt>
                <c:pt idx="150">
                  <c:v>18.62789973504377</c:v>
                </c:pt>
                <c:pt idx="151">
                  <c:v>18.17511885242224</c:v>
                </c:pt>
                <c:pt idx="152">
                  <c:v>18.47070878538544</c:v>
                </c:pt>
                <c:pt idx="153">
                  <c:v>20.59101954323178</c:v>
                </c:pt>
                <c:pt idx="154">
                  <c:v>24.21486106165501</c:v>
                </c:pt>
                <c:pt idx="155">
                  <c:v>23.58612408096122</c:v>
                </c:pt>
                <c:pt idx="156">
                  <c:v>30.21297588578972</c:v>
                </c:pt>
                <c:pt idx="157">
                  <c:v>28.10739608884288</c:v>
                </c:pt>
                <c:pt idx="158">
                  <c:v>28.2207724924275</c:v>
                </c:pt>
                <c:pt idx="159">
                  <c:v>28.72220083196269</c:v>
                </c:pt>
                <c:pt idx="160">
                  <c:v>29.39850577866665</c:v>
                </c:pt>
                <c:pt idx="161">
                  <c:v>29.41832772771016</c:v>
                </c:pt>
                <c:pt idx="162">
                  <c:v>29.47351968071994</c:v>
                </c:pt>
                <c:pt idx="163">
                  <c:v>31.09593996585075</c:v>
                </c:pt>
                <c:pt idx="164">
                  <c:v>31.06086094138319</c:v>
                </c:pt>
                <c:pt idx="165">
                  <c:v>28.79025832215064</c:v>
                </c:pt>
                <c:pt idx="166">
                  <c:v>27.22929736252038</c:v>
                </c:pt>
                <c:pt idx="167">
                  <c:v>27.09920924094201</c:v>
                </c:pt>
                <c:pt idx="168">
                  <c:v>27.37624577005413</c:v>
                </c:pt>
                <c:pt idx="169">
                  <c:v>27.08991290093438</c:v>
                </c:pt>
                <c:pt idx="170">
                  <c:v>25.32097907374384</c:v>
                </c:pt>
                <c:pt idx="171">
                  <c:v>24.05755944975686</c:v>
                </c:pt>
                <c:pt idx="172">
                  <c:v>26.78002304973251</c:v>
                </c:pt>
                <c:pt idx="173">
                  <c:v>31.93149833521546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'Sheet 1 - Table 1'!$F$1:$F$2</c:f>
              <c:strCache>
                <c:ptCount val="1"/>
                <c:pt idx="0">
                  <c:v>srtt 218.497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'Sheet 1 - Table 1'!$B$3:$B$176</c:f>
              <c:numCache>
                <c:formatCode>General</c:formatCode>
                <c:ptCount val="174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  <c:pt idx="6">
                  <c:v>7.0</c:v>
                </c:pt>
                <c:pt idx="7">
                  <c:v>8.0</c:v>
                </c:pt>
                <c:pt idx="8">
                  <c:v>9.0</c:v>
                </c:pt>
                <c:pt idx="9">
                  <c:v>10.0</c:v>
                </c:pt>
                <c:pt idx="10">
                  <c:v>11.0</c:v>
                </c:pt>
                <c:pt idx="11">
                  <c:v>12.0</c:v>
                </c:pt>
                <c:pt idx="12">
                  <c:v>13.0</c:v>
                </c:pt>
                <c:pt idx="13">
                  <c:v>14.0</c:v>
                </c:pt>
                <c:pt idx="14">
                  <c:v>15.0</c:v>
                </c:pt>
                <c:pt idx="15">
                  <c:v>16.0</c:v>
                </c:pt>
                <c:pt idx="16">
                  <c:v>17.0</c:v>
                </c:pt>
                <c:pt idx="17">
                  <c:v>18.0</c:v>
                </c:pt>
                <c:pt idx="18">
                  <c:v>19.0</c:v>
                </c:pt>
                <c:pt idx="19">
                  <c:v>20.0</c:v>
                </c:pt>
                <c:pt idx="20">
                  <c:v>21.0</c:v>
                </c:pt>
                <c:pt idx="21">
                  <c:v>22.0</c:v>
                </c:pt>
                <c:pt idx="22">
                  <c:v>23.0</c:v>
                </c:pt>
                <c:pt idx="23">
                  <c:v>24.0</c:v>
                </c:pt>
                <c:pt idx="24">
                  <c:v>25.0</c:v>
                </c:pt>
                <c:pt idx="25">
                  <c:v>26.0</c:v>
                </c:pt>
                <c:pt idx="26">
                  <c:v>27.0</c:v>
                </c:pt>
                <c:pt idx="27">
                  <c:v>28.0</c:v>
                </c:pt>
                <c:pt idx="28">
                  <c:v>29.0</c:v>
                </c:pt>
                <c:pt idx="29">
                  <c:v>30.0</c:v>
                </c:pt>
                <c:pt idx="30">
                  <c:v>31.0</c:v>
                </c:pt>
                <c:pt idx="31">
                  <c:v>32.0</c:v>
                </c:pt>
                <c:pt idx="32">
                  <c:v>33.0</c:v>
                </c:pt>
                <c:pt idx="33">
                  <c:v>34.0</c:v>
                </c:pt>
                <c:pt idx="34">
                  <c:v>35.0</c:v>
                </c:pt>
                <c:pt idx="35">
                  <c:v>36.0</c:v>
                </c:pt>
                <c:pt idx="36">
                  <c:v>37.0</c:v>
                </c:pt>
                <c:pt idx="37">
                  <c:v>38.0</c:v>
                </c:pt>
                <c:pt idx="38">
                  <c:v>39.0</c:v>
                </c:pt>
                <c:pt idx="39">
                  <c:v>40.0</c:v>
                </c:pt>
                <c:pt idx="40">
                  <c:v>41.0</c:v>
                </c:pt>
                <c:pt idx="41">
                  <c:v>42.0</c:v>
                </c:pt>
                <c:pt idx="42">
                  <c:v>43.0</c:v>
                </c:pt>
                <c:pt idx="43">
                  <c:v>44.0</c:v>
                </c:pt>
                <c:pt idx="44">
                  <c:v>45.0</c:v>
                </c:pt>
                <c:pt idx="45">
                  <c:v>46.0</c:v>
                </c:pt>
                <c:pt idx="46">
                  <c:v>47.0</c:v>
                </c:pt>
                <c:pt idx="47">
                  <c:v>48.0</c:v>
                </c:pt>
                <c:pt idx="48">
                  <c:v>49.0</c:v>
                </c:pt>
                <c:pt idx="49">
                  <c:v>50.0</c:v>
                </c:pt>
                <c:pt idx="50">
                  <c:v>51.0</c:v>
                </c:pt>
                <c:pt idx="51">
                  <c:v>52.0</c:v>
                </c:pt>
                <c:pt idx="52">
                  <c:v>53.0</c:v>
                </c:pt>
                <c:pt idx="53">
                  <c:v>54.0</c:v>
                </c:pt>
                <c:pt idx="54">
                  <c:v>55.0</c:v>
                </c:pt>
                <c:pt idx="55">
                  <c:v>56.0</c:v>
                </c:pt>
                <c:pt idx="56">
                  <c:v>57.0</c:v>
                </c:pt>
                <c:pt idx="57">
                  <c:v>58.0</c:v>
                </c:pt>
                <c:pt idx="58">
                  <c:v>59.0</c:v>
                </c:pt>
                <c:pt idx="59">
                  <c:v>60.0</c:v>
                </c:pt>
                <c:pt idx="60">
                  <c:v>61.0</c:v>
                </c:pt>
                <c:pt idx="61">
                  <c:v>62.0</c:v>
                </c:pt>
                <c:pt idx="62">
                  <c:v>63.0</c:v>
                </c:pt>
                <c:pt idx="63">
                  <c:v>64.0</c:v>
                </c:pt>
                <c:pt idx="64">
                  <c:v>65.0</c:v>
                </c:pt>
                <c:pt idx="65">
                  <c:v>66.0</c:v>
                </c:pt>
                <c:pt idx="66">
                  <c:v>67.0</c:v>
                </c:pt>
                <c:pt idx="67">
                  <c:v>68.0</c:v>
                </c:pt>
                <c:pt idx="68">
                  <c:v>69.0</c:v>
                </c:pt>
                <c:pt idx="69">
                  <c:v>70.0</c:v>
                </c:pt>
                <c:pt idx="70">
                  <c:v>71.0</c:v>
                </c:pt>
                <c:pt idx="71">
                  <c:v>72.0</c:v>
                </c:pt>
                <c:pt idx="72">
                  <c:v>73.0</c:v>
                </c:pt>
                <c:pt idx="73">
                  <c:v>74.0</c:v>
                </c:pt>
                <c:pt idx="74">
                  <c:v>75.0</c:v>
                </c:pt>
                <c:pt idx="75">
                  <c:v>76.0</c:v>
                </c:pt>
                <c:pt idx="76">
                  <c:v>77.0</c:v>
                </c:pt>
                <c:pt idx="77">
                  <c:v>78.0</c:v>
                </c:pt>
                <c:pt idx="78">
                  <c:v>79.0</c:v>
                </c:pt>
                <c:pt idx="79">
                  <c:v>80.0</c:v>
                </c:pt>
                <c:pt idx="80">
                  <c:v>81.0</c:v>
                </c:pt>
                <c:pt idx="81">
                  <c:v>82.0</c:v>
                </c:pt>
                <c:pt idx="82">
                  <c:v>83.0</c:v>
                </c:pt>
                <c:pt idx="83">
                  <c:v>84.0</c:v>
                </c:pt>
                <c:pt idx="84">
                  <c:v>85.0</c:v>
                </c:pt>
                <c:pt idx="85">
                  <c:v>86.0</c:v>
                </c:pt>
                <c:pt idx="86">
                  <c:v>87.0</c:v>
                </c:pt>
                <c:pt idx="87">
                  <c:v>88.0</c:v>
                </c:pt>
                <c:pt idx="88">
                  <c:v>89.0</c:v>
                </c:pt>
                <c:pt idx="89">
                  <c:v>90.0</c:v>
                </c:pt>
                <c:pt idx="90">
                  <c:v>91.0</c:v>
                </c:pt>
                <c:pt idx="91">
                  <c:v>92.0</c:v>
                </c:pt>
                <c:pt idx="92">
                  <c:v>93.0</c:v>
                </c:pt>
                <c:pt idx="93">
                  <c:v>94.0</c:v>
                </c:pt>
                <c:pt idx="94">
                  <c:v>95.0</c:v>
                </c:pt>
                <c:pt idx="95">
                  <c:v>96.0</c:v>
                </c:pt>
                <c:pt idx="96">
                  <c:v>97.0</c:v>
                </c:pt>
                <c:pt idx="97">
                  <c:v>98.0</c:v>
                </c:pt>
                <c:pt idx="98">
                  <c:v>99.0</c:v>
                </c:pt>
                <c:pt idx="99">
                  <c:v>100.0</c:v>
                </c:pt>
                <c:pt idx="100">
                  <c:v>101.0</c:v>
                </c:pt>
                <c:pt idx="101">
                  <c:v>102.0</c:v>
                </c:pt>
                <c:pt idx="102">
                  <c:v>103.0</c:v>
                </c:pt>
                <c:pt idx="103">
                  <c:v>104.0</c:v>
                </c:pt>
                <c:pt idx="104">
                  <c:v>105.0</c:v>
                </c:pt>
                <c:pt idx="105">
                  <c:v>106.0</c:v>
                </c:pt>
                <c:pt idx="106">
                  <c:v>107.0</c:v>
                </c:pt>
                <c:pt idx="107">
                  <c:v>108.0</c:v>
                </c:pt>
                <c:pt idx="108">
                  <c:v>109.0</c:v>
                </c:pt>
                <c:pt idx="109">
                  <c:v>110.0</c:v>
                </c:pt>
                <c:pt idx="110">
                  <c:v>111.0</c:v>
                </c:pt>
                <c:pt idx="111">
                  <c:v>112.0</c:v>
                </c:pt>
                <c:pt idx="112">
                  <c:v>113.0</c:v>
                </c:pt>
                <c:pt idx="113">
                  <c:v>114.0</c:v>
                </c:pt>
                <c:pt idx="114">
                  <c:v>115.0</c:v>
                </c:pt>
                <c:pt idx="115">
                  <c:v>116.0</c:v>
                </c:pt>
                <c:pt idx="116">
                  <c:v>117.0</c:v>
                </c:pt>
                <c:pt idx="117">
                  <c:v>118.0</c:v>
                </c:pt>
                <c:pt idx="118">
                  <c:v>119.0</c:v>
                </c:pt>
                <c:pt idx="119">
                  <c:v>120.0</c:v>
                </c:pt>
                <c:pt idx="120">
                  <c:v>121.0</c:v>
                </c:pt>
                <c:pt idx="121">
                  <c:v>122.0</c:v>
                </c:pt>
                <c:pt idx="122">
                  <c:v>123.0</c:v>
                </c:pt>
                <c:pt idx="123">
                  <c:v>124.0</c:v>
                </c:pt>
                <c:pt idx="124">
                  <c:v>125.0</c:v>
                </c:pt>
                <c:pt idx="125">
                  <c:v>126.0</c:v>
                </c:pt>
                <c:pt idx="126">
                  <c:v>127.0</c:v>
                </c:pt>
                <c:pt idx="127">
                  <c:v>128.0</c:v>
                </c:pt>
                <c:pt idx="128">
                  <c:v>129.0</c:v>
                </c:pt>
                <c:pt idx="129">
                  <c:v>130.0</c:v>
                </c:pt>
                <c:pt idx="130">
                  <c:v>131.0</c:v>
                </c:pt>
                <c:pt idx="131">
                  <c:v>132.0</c:v>
                </c:pt>
                <c:pt idx="132">
                  <c:v>133.0</c:v>
                </c:pt>
                <c:pt idx="133">
                  <c:v>134.0</c:v>
                </c:pt>
                <c:pt idx="134">
                  <c:v>135.0</c:v>
                </c:pt>
                <c:pt idx="135">
                  <c:v>136.0</c:v>
                </c:pt>
                <c:pt idx="136">
                  <c:v>137.0</c:v>
                </c:pt>
                <c:pt idx="137">
                  <c:v>138.0</c:v>
                </c:pt>
                <c:pt idx="138">
                  <c:v>139.0</c:v>
                </c:pt>
                <c:pt idx="139">
                  <c:v>140.0</c:v>
                </c:pt>
                <c:pt idx="140">
                  <c:v>141.0</c:v>
                </c:pt>
                <c:pt idx="141">
                  <c:v>142.0</c:v>
                </c:pt>
                <c:pt idx="142">
                  <c:v>143.0</c:v>
                </c:pt>
                <c:pt idx="143">
                  <c:v>144.0</c:v>
                </c:pt>
                <c:pt idx="144">
                  <c:v>145.0</c:v>
                </c:pt>
                <c:pt idx="145">
                  <c:v>146.0</c:v>
                </c:pt>
                <c:pt idx="146">
                  <c:v>147.0</c:v>
                </c:pt>
                <c:pt idx="147">
                  <c:v>148.0</c:v>
                </c:pt>
                <c:pt idx="148">
                  <c:v>149.0</c:v>
                </c:pt>
                <c:pt idx="149">
                  <c:v>150.0</c:v>
                </c:pt>
                <c:pt idx="150">
                  <c:v>151.0</c:v>
                </c:pt>
                <c:pt idx="151">
                  <c:v>152.0</c:v>
                </c:pt>
                <c:pt idx="152">
                  <c:v>153.0</c:v>
                </c:pt>
                <c:pt idx="153">
                  <c:v>154.0</c:v>
                </c:pt>
                <c:pt idx="154">
                  <c:v>155.0</c:v>
                </c:pt>
                <c:pt idx="155">
                  <c:v>156.0</c:v>
                </c:pt>
                <c:pt idx="156">
                  <c:v>157.0</c:v>
                </c:pt>
                <c:pt idx="157">
                  <c:v>158.0</c:v>
                </c:pt>
                <c:pt idx="158">
                  <c:v>159.0</c:v>
                </c:pt>
                <c:pt idx="159">
                  <c:v>160.0</c:v>
                </c:pt>
                <c:pt idx="160">
                  <c:v>161.0</c:v>
                </c:pt>
                <c:pt idx="161">
                  <c:v>162.0</c:v>
                </c:pt>
                <c:pt idx="162">
                  <c:v>163.0</c:v>
                </c:pt>
                <c:pt idx="163">
                  <c:v>164.0</c:v>
                </c:pt>
                <c:pt idx="164">
                  <c:v>165.0</c:v>
                </c:pt>
                <c:pt idx="165">
                  <c:v>166.0</c:v>
                </c:pt>
                <c:pt idx="166">
                  <c:v>167.0</c:v>
                </c:pt>
                <c:pt idx="167">
                  <c:v>168.0</c:v>
                </c:pt>
                <c:pt idx="168">
                  <c:v>169.0</c:v>
                </c:pt>
                <c:pt idx="169">
                  <c:v>170.0</c:v>
                </c:pt>
                <c:pt idx="170">
                  <c:v>171.0</c:v>
                </c:pt>
                <c:pt idx="171">
                  <c:v>172.0</c:v>
                </c:pt>
                <c:pt idx="172">
                  <c:v>173.0</c:v>
                </c:pt>
                <c:pt idx="173">
                  <c:v>174.0</c:v>
                </c:pt>
              </c:numCache>
            </c:numRef>
          </c:xVal>
          <c:yVal>
            <c:numRef>
              <c:f>'Sheet 1 - Table 1'!$F$3:$F$176</c:f>
              <c:numCache>
                <c:formatCode>General</c:formatCode>
                <c:ptCount val="174"/>
                <c:pt idx="0">
                  <c:v>218.497</c:v>
                </c:pt>
                <c:pt idx="1">
                  <c:v>219.1897</c:v>
                </c:pt>
                <c:pt idx="2">
                  <c:v>217.96233</c:v>
                </c:pt>
                <c:pt idx="3">
                  <c:v>216.243297</c:v>
                </c:pt>
                <c:pt idx="4">
                  <c:v>215.0525673</c:v>
                </c:pt>
                <c:pt idx="5">
                  <c:v>213.0872105700001</c:v>
                </c:pt>
                <c:pt idx="6">
                  <c:v>213.623089513</c:v>
                </c:pt>
                <c:pt idx="7">
                  <c:v>214.5755805617</c:v>
                </c:pt>
                <c:pt idx="8">
                  <c:v>214.05212250553</c:v>
                </c:pt>
                <c:pt idx="9">
                  <c:v>215.875210254977</c:v>
                </c:pt>
                <c:pt idx="10">
                  <c:v>227.0892892294793</c:v>
                </c:pt>
                <c:pt idx="11">
                  <c:v>227.3440603065314</c:v>
                </c:pt>
                <c:pt idx="12">
                  <c:v>228.4408542758781</c:v>
                </c:pt>
                <c:pt idx="13">
                  <c:v>230.2620688482905</c:v>
                </c:pt>
                <c:pt idx="14">
                  <c:v>230.6052619634613</c:v>
                </c:pt>
                <c:pt idx="15">
                  <c:v>247.0974357671153</c:v>
                </c:pt>
                <c:pt idx="16">
                  <c:v>264.9959921904037</c:v>
                </c:pt>
                <c:pt idx="17">
                  <c:v>284.3102929713634</c:v>
                </c:pt>
                <c:pt idx="18">
                  <c:v>276.9702636742271</c:v>
                </c:pt>
                <c:pt idx="19">
                  <c:v>273.9606373068042</c:v>
                </c:pt>
                <c:pt idx="20">
                  <c:v>266.125073576124</c:v>
                </c:pt>
                <c:pt idx="21">
                  <c:v>259.6915662185115</c:v>
                </c:pt>
                <c:pt idx="22">
                  <c:v>263.5773095966603</c:v>
                </c:pt>
                <c:pt idx="23">
                  <c:v>260.0324786369943</c:v>
                </c:pt>
                <c:pt idx="24">
                  <c:v>258.0449307732948</c:v>
                </c:pt>
                <c:pt idx="25">
                  <c:v>252.7176376959654</c:v>
                </c:pt>
                <c:pt idx="26">
                  <c:v>248.4215739263688</c:v>
                </c:pt>
                <c:pt idx="27">
                  <c:v>252.224316533732</c:v>
                </c:pt>
                <c:pt idx="28">
                  <c:v>247.1601848803587</c:v>
                </c:pt>
                <c:pt idx="29">
                  <c:v>243.342666392323</c:v>
                </c:pt>
                <c:pt idx="30">
                  <c:v>241.1101997530906</c:v>
                </c:pt>
                <c:pt idx="31">
                  <c:v>240.4623797777816</c:v>
                </c:pt>
                <c:pt idx="32">
                  <c:v>239.5798418000034</c:v>
                </c:pt>
                <c:pt idx="33">
                  <c:v>235.4189576200031</c:v>
                </c:pt>
                <c:pt idx="34">
                  <c:v>231.9749618580028</c:v>
                </c:pt>
                <c:pt idx="35">
                  <c:v>229.2998656722025</c:v>
                </c:pt>
                <c:pt idx="36">
                  <c:v>226.1267791049822</c:v>
                </c:pt>
                <c:pt idx="37">
                  <c:v>223.973801194484</c:v>
                </c:pt>
                <c:pt idx="38">
                  <c:v>224.5229210750357</c:v>
                </c:pt>
                <c:pt idx="39">
                  <c:v>236.5603289675321</c:v>
                </c:pt>
                <c:pt idx="40">
                  <c:v>241.120396070779</c:v>
                </c:pt>
                <c:pt idx="41">
                  <c:v>255.754056463701</c:v>
                </c:pt>
                <c:pt idx="42">
                  <c:v>266.954650817331</c:v>
                </c:pt>
                <c:pt idx="43">
                  <c:v>269.8067857355978</c:v>
                </c:pt>
                <c:pt idx="44">
                  <c:v>269.5442071620381</c:v>
                </c:pt>
                <c:pt idx="45">
                  <c:v>282.9731864458338</c:v>
                </c:pt>
                <c:pt idx="46">
                  <c:v>274.9913678012503</c:v>
                </c:pt>
                <c:pt idx="47">
                  <c:v>288.0322310211257</c:v>
                </c:pt>
                <c:pt idx="48">
                  <c:v>294.2170079190132</c:v>
                </c:pt>
                <c:pt idx="49">
                  <c:v>313.153207127112</c:v>
                </c:pt>
                <c:pt idx="50">
                  <c:v>363.8954864144008</c:v>
                </c:pt>
                <c:pt idx="51">
                  <c:v>354.3876377729607</c:v>
                </c:pt>
                <c:pt idx="52">
                  <c:v>354.2380739956642</c:v>
                </c:pt>
                <c:pt idx="53">
                  <c:v>356.2242665960983</c:v>
                </c:pt>
                <c:pt idx="54">
                  <c:v>367.3486399364885</c:v>
                </c:pt>
                <c:pt idx="55">
                  <c:v>376.1475759428396</c:v>
                </c:pt>
                <c:pt idx="56">
                  <c:v>386.3090183485556</c:v>
                </c:pt>
                <c:pt idx="57">
                  <c:v>433.8797165137002</c:v>
                </c:pt>
                <c:pt idx="58">
                  <c:v>428.1879448623302</c:v>
                </c:pt>
                <c:pt idx="59">
                  <c:v>415.0232503760971</c:v>
                </c:pt>
                <c:pt idx="60">
                  <c:v>411.3158253384875</c:v>
                </c:pt>
                <c:pt idx="61">
                  <c:v>434.8155428046387</c:v>
                </c:pt>
                <c:pt idx="62">
                  <c:v>423.3043885241748</c:v>
                </c:pt>
                <c:pt idx="63">
                  <c:v>422.1104496717574</c:v>
                </c:pt>
                <c:pt idx="64">
                  <c:v>429.8708047045817</c:v>
                </c:pt>
                <c:pt idx="65">
                  <c:v>441.9486242341235</c:v>
                </c:pt>
                <c:pt idx="66">
                  <c:v>420.0096618107116</c:v>
                </c:pt>
                <c:pt idx="67">
                  <c:v>439.3107956296401</c:v>
                </c:pt>
                <c:pt idx="68">
                  <c:v>431.2797160666756</c:v>
                </c:pt>
                <c:pt idx="69">
                  <c:v>407.9563444600082</c:v>
                </c:pt>
                <c:pt idx="70">
                  <c:v>423.6579100140076</c:v>
                </c:pt>
                <c:pt idx="71">
                  <c:v>401.5914190126064</c:v>
                </c:pt>
                <c:pt idx="72">
                  <c:v>384.2469771113462</c:v>
                </c:pt>
                <c:pt idx="73">
                  <c:v>366.3136794002115</c:v>
                </c:pt>
                <c:pt idx="74">
                  <c:v>356.5230114601899</c:v>
                </c:pt>
                <c:pt idx="75">
                  <c:v>341.6570103141714</c:v>
                </c:pt>
                <c:pt idx="76">
                  <c:v>327.5072092827542</c:v>
                </c:pt>
                <c:pt idx="77">
                  <c:v>315.4575883544788</c:v>
                </c:pt>
                <c:pt idx="78">
                  <c:v>304.446929519031</c:v>
                </c:pt>
                <c:pt idx="79">
                  <c:v>293.8872365671276</c:v>
                </c:pt>
                <c:pt idx="80">
                  <c:v>286.4685129104146</c:v>
                </c:pt>
                <c:pt idx="81">
                  <c:v>290.5836616193735</c:v>
                </c:pt>
                <c:pt idx="82">
                  <c:v>281.1971954574361</c:v>
                </c:pt>
                <c:pt idx="83">
                  <c:v>274.6147759116922</c:v>
                </c:pt>
                <c:pt idx="84">
                  <c:v>266.8927983205233</c:v>
                </c:pt>
                <c:pt idx="85">
                  <c:v>266.1588184884706</c:v>
                </c:pt>
                <c:pt idx="86">
                  <c:v>259.9293366396238</c:v>
                </c:pt>
                <c:pt idx="87">
                  <c:v>253.5711029756615</c:v>
                </c:pt>
                <c:pt idx="88">
                  <c:v>254.1267926780953</c:v>
                </c:pt>
                <c:pt idx="89">
                  <c:v>249.0179134102858</c:v>
                </c:pt>
                <c:pt idx="90">
                  <c:v>246.7390220692571</c:v>
                </c:pt>
                <c:pt idx="91">
                  <c:v>242.0411198623315</c:v>
                </c:pt>
                <c:pt idx="92">
                  <c:v>237.8692078760984</c:v>
                </c:pt>
                <c:pt idx="93">
                  <c:v>243.5780870884886</c:v>
                </c:pt>
                <c:pt idx="94">
                  <c:v>239.5038783796397</c:v>
                </c:pt>
                <c:pt idx="95">
                  <c:v>235.5908905416757</c:v>
                </c:pt>
                <c:pt idx="96">
                  <c:v>238.1582014875082</c:v>
                </c:pt>
                <c:pt idx="97">
                  <c:v>234.3739813387573</c:v>
                </c:pt>
                <c:pt idx="98">
                  <c:v>230.8467832048815</c:v>
                </c:pt>
                <c:pt idx="99">
                  <c:v>230.5351048843935</c:v>
                </c:pt>
                <c:pt idx="100">
                  <c:v>228.8584943959542</c:v>
                </c:pt>
                <c:pt idx="101">
                  <c:v>227.0013449563587</c:v>
                </c:pt>
                <c:pt idx="102">
                  <c:v>226.5152104607228</c:v>
                </c:pt>
                <c:pt idx="103">
                  <c:v>224.1946894146506</c:v>
                </c:pt>
                <c:pt idx="104">
                  <c:v>225.6674204731855</c:v>
                </c:pt>
                <c:pt idx="105">
                  <c:v>239.5359784258669</c:v>
                </c:pt>
                <c:pt idx="106">
                  <c:v>244.0535805832803</c:v>
                </c:pt>
                <c:pt idx="107">
                  <c:v>239.4838225249522</c:v>
                </c:pt>
                <c:pt idx="108">
                  <c:v>235.6103402724571</c:v>
                </c:pt>
                <c:pt idx="109">
                  <c:v>237.5177062452113</c:v>
                </c:pt>
                <c:pt idx="110">
                  <c:v>233.7262356206902</c:v>
                </c:pt>
                <c:pt idx="111">
                  <c:v>230.7602120586212</c:v>
                </c:pt>
                <c:pt idx="112">
                  <c:v>228.1393908527591</c:v>
                </c:pt>
                <c:pt idx="113">
                  <c:v>225.4163517674832</c:v>
                </c:pt>
                <c:pt idx="114">
                  <c:v>229.277016590735</c:v>
                </c:pt>
                <c:pt idx="115">
                  <c:v>226.8087149316614</c:v>
                </c:pt>
                <c:pt idx="116">
                  <c:v>235.1984434384953</c:v>
                </c:pt>
                <c:pt idx="117">
                  <c:v>234.9306990946457</c:v>
                </c:pt>
                <c:pt idx="118">
                  <c:v>233.3829291851812</c:v>
                </c:pt>
                <c:pt idx="119">
                  <c:v>230.5914362666631</c:v>
                </c:pt>
                <c:pt idx="120">
                  <c:v>228.0292926399968</c:v>
                </c:pt>
                <c:pt idx="121">
                  <c:v>227.1525633759971</c:v>
                </c:pt>
                <c:pt idx="122">
                  <c:v>224.5675070383974</c:v>
                </c:pt>
                <c:pt idx="123">
                  <c:v>222.4530563345576</c:v>
                </c:pt>
                <c:pt idx="124">
                  <c:v>228.9074507011019</c:v>
                </c:pt>
                <c:pt idx="125">
                  <c:v>225.6597056309917</c:v>
                </c:pt>
                <c:pt idx="126">
                  <c:v>223.4821350678926</c:v>
                </c:pt>
                <c:pt idx="127">
                  <c:v>220.7334215611033</c:v>
                </c:pt>
                <c:pt idx="128">
                  <c:v>218.921579404993</c:v>
                </c:pt>
                <c:pt idx="129">
                  <c:v>219.1514214644937</c:v>
                </c:pt>
                <c:pt idx="130">
                  <c:v>216.9544793180444</c:v>
                </c:pt>
                <c:pt idx="131">
                  <c:v>215.40943138624</c:v>
                </c:pt>
                <c:pt idx="132">
                  <c:v>214.306488247616</c:v>
                </c:pt>
                <c:pt idx="133">
                  <c:v>212.4071394228543</c:v>
                </c:pt>
                <c:pt idx="134">
                  <c:v>211.404425480569</c:v>
                </c:pt>
                <c:pt idx="135">
                  <c:v>210.295482932512</c:v>
                </c:pt>
                <c:pt idx="136">
                  <c:v>209.8725346392608</c:v>
                </c:pt>
                <c:pt idx="137">
                  <c:v>218.9825811753347</c:v>
                </c:pt>
                <c:pt idx="138">
                  <c:v>217.1342230578013</c:v>
                </c:pt>
                <c:pt idx="139">
                  <c:v>219.7407007520212</c:v>
                </c:pt>
                <c:pt idx="140">
                  <c:v>218.674330676819</c:v>
                </c:pt>
                <c:pt idx="141">
                  <c:v>225.7065976091371</c:v>
                </c:pt>
                <c:pt idx="142">
                  <c:v>222.9077378482234</c:v>
                </c:pt>
                <c:pt idx="143">
                  <c:v>220.331564063401</c:v>
                </c:pt>
                <c:pt idx="144">
                  <c:v>218.360207657061</c:v>
                </c:pt>
                <c:pt idx="145">
                  <c:v>216.9342868913548</c:v>
                </c:pt>
                <c:pt idx="146">
                  <c:v>215.2289582022194</c:v>
                </c:pt>
                <c:pt idx="147">
                  <c:v>215.8968623819974</c:v>
                </c:pt>
                <c:pt idx="148">
                  <c:v>214.6306761437977</c:v>
                </c:pt>
                <c:pt idx="149">
                  <c:v>213.2194085294179</c:v>
                </c:pt>
                <c:pt idx="150">
                  <c:v>211.9737676764761</c:v>
                </c:pt>
                <c:pt idx="151">
                  <c:v>210.4070909088285</c:v>
                </c:pt>
                <c:pt idx="152">
                  <c:v>212.7549818179457</c:v>
                </c:pt>
                <c:pt idx="153">
                  <c:v>217.1631836361507</c:v>
                </c:pt>
                <c:pt idx="154">
                  <c:v>223.477565272536</c:v>
                </c:pt>
                <c:pt idx="155">
                  <c:v>225.4695087452824</c:v>
                </c:pt>
                <c:pt idx="156">
                  <c:v>235.4533578707542</c:v>
                </c:pt>
                <c:pt idx="157">
                  <c:v>236.4708220836788</c:v>
                </c:pt>
                <c:pt idx="158">
                  <c:v>239.7198398753109</c:v>
                </c:pt>
                <c:pt idx="159">
                  <c:v>236.02705588778</c:v>
                </c:pt>
                <c:pt idx="160">
                  <c:v>232.0842502990018</c:v>
                </c:pt>
                <c:pt idx="161">
                  <c:v>228.7957252691012</c:v>
                </c:pt>
                <c:pt idx="162">
                  <c:v>232.1257527421915</c:v>
                </c:pt>
                <c:pt idx="163">
                  <c:v>237.2032774679724</c:v>
                </c:pt>
                <c:pt idx="164">
                  <c:v>233.7871497211752</c:v>
                </c:pt>
                <c:pt idx="165">
                  <c:v>232.8588347490576</c:v>
                </c:pt>
                <c:pt idx="166">
                  <c:v>234.3233512741517</c:v>
                </c:pt>
                <c:pt idx="167">
                  <c:v>231.4424161467368</c:v>
                </c:pt>
                <c:pt idx="168">
                  <c:v>228.123574532063</c:v>
                </c:pt>
                <c:pt idx="169">
                  <c:v>225.3999170788568</c:v>
                </c:pt>
                <c:pt idx="170">
                  <c:v>226.4444253709711</c:v>
                </c:pt>
                <c:pt idx="171">
                  <c:v>225.034782833874</c:v>
                </c:pt>
                <c:pt idx="172">
                  <c:v>230.7328045504866</c:v>
                </c:pt>
                <c:pt idx="173">
                  <c:v>239.432224095438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27481624"/>
        <c:axId val="-2127488584"/>
      </c:scatterChart>
      <c:valAx>
        <c:axId val="-2127481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2127488584"/>
        <c:crosses val="autoZero"/>
        <c:crossBetween val="midCat"/>
      </c:valAx>
      <c:valAx>
        <c:axId val="-21274885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27481624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'Sheet 1 - Table 1'!$C$1:$C$2</c:f>
              <c:strCache>
                <c:ptCount val="1"/>
                <c:pt idx="0">
                  <c:v>Raw</c:v>
                </c:pt>
              </c:strCache>
            </c:strRef>
          </c:tx>
          <c:spPr>
            <a:ln>
              <a:solidFill>
                <a:schemeClr val="accent5"/>
              </a:solidFill>
            </a:ln>
          </c:spPr>
          <c:marker>
            <c:symbol val="none"/>
          </c:marker>
          <c:xVal>
            <c:numRef>
              <c:f>'Sheet 1 - Table 1'!$B$3:$B$176</c:f>
              <c:numCache>
                <c:formatCode>General</c:formatCode>
                <c:ptCount val="174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  <c:pt idx="6">
                  <c:v>7.0</c:v>
                </c:pt>
                <c:pt idx="7">
                  <c:v>8.0</c:v>
                </c:pt>
                <c:pt idx="8">
                  <c:v>9.0</c:v>
                </c:pt>
                <c:pt idx="9">
                  <c:v>10.0</c:v>
                </c:pt>
                <c:pt idx="10">
                  <c:v>11.0</c:v>
                </c:pt>
                <c:pt idx="11">
                  <c:v>12.0</c:v>
                </c:pt>
                <c:pt idx="12">
                  <c:v>13.0</c:v>
                </c:pt>
                <c:pt idx="13">
                  <c:v>14.0</c:v>
                </c:pt>
                <c:pt idx="14">
                  <c:v>15.0</c:v>
                </c:pt>
                <c:pt idx="15">
                  <c:v>16.0</c:v>
                </c:pt>
                <c:pt idx="16">
                  <c:v>17.0</c:v>
                </c:pt>
                <c:pt idx="17">
                  <c:v>18.0</c:v>
                </c:pt>
                <c:pt idx="18">
                  <c:v>19.0</c:v>
                </c:pt>
                <c:pt idx="19">
                  <c:v>20.0</c:v>
                </c:pt>
                <c:pt idx="20">
                  <c:v>21.0</c:v>
                </c:pt>
                <c:pt idx="21">
                  <c:v>22.0</c:v>
                </c:pt>
                <c:pt idx="22">
                  <c:v>23.0</c:v>
                </c:pt>
                <c:pt idx="23">
                  <c:v>24.0</c:v>
                </c:pt>
                <c:pt idx="24">
                  <c:v>25.0</c:v>
                </c:pt>
                <c:pt idx="25">
                  <c:v>26.0</c:v>
                </c:pt>
                <c:pt idx="26">
                  <c:v>27.0</c:v>
                </c:pt>
                <c:pt idx="27">
                  <c:v>28.0</c:v>
                </c:pt>
                <c:pt idx="28">
                  <c:v>29.0</c:v>
                </c:pt>
                <c:pt idx="29">
                  <c:v>30.0</c:v>
                </c:pt>
                <c:pt idx="30">
                  <c:v>31.0</c:v>
                </c:pt>
                <c:pt idx="31">
                  <c:v>32.0</c:v>
                </c:pt>
                <c:pt idx="32">
                  <c:v>33.0</c:v>
                </c:pt>
                <c:pt idx="33">
                  <c:v>34.0</c:v>
                </c:pt>
                <c:pt idx="34">
                  <c:v>35.0</c:v>
                </c:pt>
                <c:pt idx="35">
                  <c:v>36.0</c:v>
                </c:pt>
                <c:pt idx="36">
                  <c:v>37.0</c:v>
                </c:pt>
                <c:pt idx="37">
                  <c:v>38.0</c:v>
                </c:pt>
                <c:pt idx="38">
                  <c:v>39.0</c:v>
                </c:pt>
                <c:pt idx="39">
                  <c:v>40.0</c:v>
                </c:pt>
                <c:pt idx="40">
                  <c:v>41.0</c:v>
                </c:pt>
                <c:pt idx="41">
                  <c:v>42.0</c:v>
                </c:pt>
                <c:pt idx="42">
                  <c:v>43.0</c:v>
                </c:pt>
                <c:pt idx="43">
                  <c:v>44.0</c:v>
                </c:pt>
                <c:pt idx="44">
                  <c:v>45.0</c:v>
                </c:pt>
                <c:pt idx="45">
                  <c:v>46.0</c:v>
                </c:pt>
                <c:pt idx="46">
                  <c:v>47.0</c:v>
                </c:pt>
                <c:pt idx="47">
                  <c:v>48.0</c:v>
                </c:pt>
                <c:pt idx="48">
                  <c:v>49.0</c:v>
                </c:pt>
                <c:pt idx="49">
                  <c:v>50.0</c:v>
                </c:pt>
                <c:pt idx="50">
                  <c:v>51.0</c:v>
                </c:pt>
                <c:pt idx="51">
                  <c:v>52.0</c:v>
                </c:pt>
                <c:pt idx="52">
                  <c:v>53.0</c:v>
                </c:pt>
                <c:pt idx="53">
                  <c:v>54.0</c:v>
                </c:pt>
                <c:pt idx="54">
                  <c:v>55.0</c:v>
                </c:pt>
                <c:pt idx="55">
                  <c:v>56.0</c:v>
                </c:pt>
                <c:pt idx="56">
                  <c:v>57.0</c:v>
                </c:pt>
                <c:pt idx="57">
                  <c:v>58.0</c:v>
                </c:pt>
                <c:pt idx="58">
                  <c:v>59.0</c:v>
                </c:pt>
                <c:pt idx="59">
                  <c:v>60.0</c:v>
                </c:pt>
                <c:pt idx="60">
                  <c:v>61.0</c:v>
                </c:pt>
                <c:pt idx="61">
                  <c:v>62.0</c:v>
                </c:pt>
                <c:pt idx="62">
                  <c:v>63.0</c:v>
                </c:pt>
                <c:pt idx="63">
                  <c:v>64.0</c:v>
                </c:pt>
                <c:pt idx="64">
                  <c:v>65.0</c:v>
                </c:pt>
                <c:pt idx="65">
                  <c:v>66.0</c:v>
                </c:pt>
                <c:pt idx="66">
                  <c:v>67.0</c:v>
                </c:pt>
                <c:pt idx="67">
                  <c:v>68.0</c:v>
                </c:pt>
                <c:pt idx="68">
                  <c:v>69.0</c:v>
                </c:pt>
                <c:pt idx="69">
                  <c:v>70.0</c:v>
                </c:pt>
                <c:pt idx="70">
                  <c:v>71.0</c:v>
                </c:pt>
                <c:pt idx="71">
                  <c:v>72.0</c:v>
                </c:pt>
                <c:pt idx="72">
                  <c:v>73.0</c:v>
                </c:pt>
                <c:pt idx="73">
                  <c:v>74.0</c:v>
                </c:pt>
                <c:pt idx="74">
                  <c:v>75.0</c:v>
                </c:pt>
                <c:pt idx="75">
                  <c:v>76.0</c:v>
                </c:pt>
                <c:pt idx="76">
                  <c:v>77.0</c:v>
                </c:pt>
                <c:pt idx="77">
                  <c:v>78.0</c:v>
                </c:pt>
                <c:pt idx="78">
                  <c:v>79.0</c:v>
                </c:pt>
                <c:pt idx="79">
                  <c:v>80.0</c:v>
                </c:pt>
                <c:pt idx="80">
                  <c:v>81.0</c:v>
                </c:pt>
                <c:pt idx="81">
                  <c:v>82.0</c:v>
                </c:pt>
                <c:pt idx="82">
                  <c:v>83.0</c:v>
                </c:pt>
                <c:pt idx="83">
                  <c:v>84.0</c:v>
                </c:pt>
                <c:pt idx="84">
                  <c:v>85.0</c:v>
                </c:pt>
                <c:pt idx="85">
                  <c:v>86.0</c:v>
                </c:pt>
                <c:pt idx="86">
                  <c:v>87.0</c:v>
                </c:pt>
                <c:pt idx="87">
                  <c:v>88.0</c:v>
                </c:pt>
                <c:pt idx="88">
                  <c:v>89.0</c:v>
                </c:pt>
                <c:pt idx="89">
                  <c:v>90.0</c:v>
                </c:pt>
                <c:pt idx="90">
                  <c:v>91.0</c:v>
                </c:pt>
                <c:pt idx="91">
                  <c:v>92.0</c:v>
                </c:pt>
                <c:pt idx="92">
                  <c:v>93.0</c:v>
                </c:pt>
                <c:pt idx="93">
                  <c:v>94.0</c:v>
                </c:pt>
                <c:pt idx="94">
                  <c:v>95.0</c:v>
                </c:pt>
                <c:pt idx="95">
                  <c:v>96.0</c:v>
                </c:pt>
                <c:pt idx="96">
                  <c:v>97.0</c:v>
                </c:pt>
                <c:pt idx="97">
                  <c:v>98.0</c:v>
                </c:pt>
                <c:pt idx="98">
                  <c:v>99.0</c:v>
                </c:pt>
                <c:pt idx="99">
                  <c:v>100.0</c:v>
                </c:pt>
                <c:pt idx="100">
                  <c:v>101.0</c:v>
                </c:pt>
                <c:pt idx="101">
                  <c:v>102.0</c:v>
                </c:pt>
                <c:pt idx="102">
                  <c:v>103.0</c:v>
                </c:pt>
                <c:pt idx="103">
                  <c:v>104.0</c:v>
                </c:pt>
                <c:pt idx="104">
                  <c:v>105.0</c:v>
                </c:pt>
                <c:pt idx="105">
                  <c:v>106.0</c:v>
                </c:pt>
                <c:pt idx="106">
                  <c:v>107.0</c:v>
                </c:pt>
                <c:pt idx="107">
                  <c:v>108.0</c:v>
                </c:pt>
                <c:pt idx="108">
                  <c:v>109.0</c:v>
                </c:pt>
                <c:pt idx="109">
                  <c:v>110.0</c:v>
                </c:pt>
                <c:pt idx="110">
                  <c:v>111.0</c:v>
                </c:pt>
                <c:pt idx="111">
                  <c:v>112.0</c:v>
                </c:pt>
                <c:pt idx="112">
                  <c:v>113.0</c:v>
                </c:pt>
                <c:pt idx="113">
                  <c:v>114.0</c:v>
                </c:pt>
                <c:pt idx="114">
                  <c:v>115.0</c:v>
                </c:pt>
                <c:pt idx="115">
                  <c:v>116.0</c:v>
                </c:pt>
                <c:pt idx="116">
                  <c:v>117.0</c:v>
                </c:pt>
                <c:pt idx="117">
                  <c:v>118.0</c:v>
                </c:pt>
                <c:pt idx="118">
                  <c:v>119.0</c:v>
                </c:pt>
                <c:pt idx="119">
                  <c:v>120.0</c:v>
                </c:pt>
                <c:pt idx="120">
                  <c:v>121.0</c:v>
                </c:pt>
                <c:pt idx="121">
                  <c:v>122.0</c:v>
                </c:pt>
                <c:pt idx="122">
                  <c:v>123.0</c:v>
                </c:pt>
                <c:pt idx="123">
                  <c:v>124.0</c:v>
                </c:pt>
                <c:pt idx="124">
                  <c:v>125.0</c:v>
                </c:pt>
                <c:pt idx="125">
                  <c:v>126.0</c:v>
                </c:pt>
                <c:pt idx="126">
                  <c:v>127.0</c:v>
                </c:pt>
                <c:pt idx="127">
                  <c:v>128.0</c:v>
                </c:pt>
                <c:pt idx="128">
                  <c:v>129.0</c:v>
                </c:pt>
                <c:pt idx="129">
                  <c:v>130.0</c:v>
                </c:pt>
                <c:pt idx="130">
                  <c:v>131.0</c:v>
                </c:pt>
                <c:pt idx="131">
                  <c:v>132.0</c:v>
                </c:pt>
                <c:pt idx="132">
                  <c:v>133.0</c:v>
                </c:pt>
                <c:pt idx="133">
                  <c:v>134.0</c:v>
                </c:pt>
                <c:pt idx="134">
                  <c:v>135.0</c:v>
                </c:pt>
                <c:pt idx="135">
                  <c:v>136.0</c:v>
                </c:pt>
                <c:pt idx="136">
                  <c:v>137.0</c:v>
                </c:pt>
                <c:pt idx="137">
                  <c:v>138.0</c:v>
                </c:pt>
                <c:pt idx="138">
                  <c:v>139.0</c:v>
                </c:pt>
                <c:pt idx="139">
                  <c:v>140.0</c:v>
                </c:pt>
                <c:pt idx="140">
                  <c:v>141.0</c:v>
                </c:pt>
                <c:pt idx="141">
                  <c:v>142.0</c:v>
                </c:pt>
                <c:pt idx="142">
                  <c:v>143.0</c:v>
                </c:pt>
                <c:pt idx="143">
                  <c:v>144.0</c:v>
                </c:pt>
                <c:pt idx="144">
                  <c:v>145.0</c:v>
                </c:pt>
                <c:pt idx="145">
                  <c:v>146.0</c:v>
                </c:pt>
                <c:pt idx="146">
                  <c:v>147.0</c:v>
                </c:pt>
                <c:pt idx="147">
                  <c:v>148.0</c:v>
                </c:pt>
                <c:pt idx="148">
                  <c:v>149.0</c:v>
                </c:pt>
                <c:pt idx="149">
                  <c:v>150.0</c:v>
                </c:pt>
                <c:pt idx="150">
                  <c:v>151.0</c:v>
                </c:pt>
                <c:pt idx="151">
                  <c:v>152.0</c:v>
                </c:pt>
                <c:pt idx="152">
                  <c:v>153.0</c:v>
                </c:pt>
                <c:pt idx="153">
                  <c:v>154.0</c:v>
                </c:pt>
                <c:pt idx="154">
                  <c:v>155.0</c:v>
                </c:pt>
                <c:pt idx="155">
                  <c:v>156.0</c:v>
                </c:pt>
                <c:pt idx="156">
                  <c:v>157.0</c:v>
                </c:pt>
                <c:pt idx="157">
                  <c:v>158.0</c:v>
                </c:pt>
                <c:pt idx="158">
                  <c:v>159.0</c:v>
                </c:pt>
                <c:pt idx="159">
                  <c:v>160.0</c:v>
                </c:pt>
                <c:pt idx="160">
                  <c:v>161.0</c:v>
                </c:pt>
                <c:pt idx="161">
                  <c:v>162.0</c:v>
                </c:pt>
                <c:pt idx="162">
                  <c:v>163.0</c:v>
                </c:pt>
                <c:pt idx="163">
                  <c:v>164.0</c:v>
                </c:pt>
                <c:pt idx="164">
                  <c:v>165.0</c:v>
                </c:pt>
                <c:pt idx="165">
                  <c:v>166.0</c:v>
                </c:pt>
                <c:pt idx="166">
                  <c:v>167.0</c:v>
                </c:pt>
                <c:pt idx="167">
                  <c:v>168.0</c:v>
                </c:pt>
                <c:pt idx="168">
                  <c:v>169.0</c:v>
                </c:pt>
                <c:pt idx="169">
                  <c:v>170.0</c:v>
                </c:pt>
                <c:pt idx="170">
                  <c:v>171.0</c:v>
                </c:pt>
                <c:pt idx="171">
                  <c:v>172.0</c:v>
                </c:pt>
                <c:pt idx="172">
                  <c:v>173.0</c:v>
                </c:pt>
                <c:pt idx="173">
                  <c:v>174.0</c:v>
                </c:pt>
              </c:numCache>
            </c:numRef>
          </c:xVal>
          <c:yVal>
            <c:numRef>
              <c:f>'Sheet 1 - Table 1'!$C$3:$C$176</c:f>
              <c:numCache>
                <c:formatCode>General</c:formatCode>
                <c:ptCount val="174"/>
                <c:pt idx="0">
                  <c:v>218.497</c:v>
                </c:pt>
                <c:pt idx="1">
                  <c:v>225.424</c:v>
                </c:pt>
                <c:pt idx="2">
                  <c:v>206.916</c:v>
                </c:pt>
                <c:pt idx="3">
                  <c:v>200.772</c:v>
                </c:pt>
                <c:pt idx="4">
                  <c:v>204.336</c:v>
                </c:pt>
                <c:pt idx="5">
                  <c:v>195.399</c:v>
                </c:pt>
                <c:pt idx="6">
                  <c:v>218.446</c:v>
                </c:pt>
                <c:pt idx="7">
                  <c:v>223.148</c:v>
                </c:pt>
                <c:pt idx="8">
                  <c:v>209.341</c:v>
                </c:pt>
                <c:pt idx="9">
                  <c:v>232.283</c:v>
                </c:pt>
                <c:pt idx="10">
                  <c:v>328.016</c:v>
                </c:pt>
                <c:pt idx="11">
                  <c:v>229.637</c:v>
                </c:pt>
                <c:pt idx="12">
                  <c:v>238.312</c:v>
                </c:pt>
                <c:pt idx="13">
                  <c:v>246.653</c:v>
                </c:pt>
                <c:pt idx="14">
                  <c:v>233.694</c:v>
                </c:pt>
                <c:pt idx="15">
                  <c:v>395.5269999999995</c:v>
                </c:pt>
                <c:pt idx="16">
                  <c:v>426.083</c:v>
                </c:pt>
                <c:pt idx="17">
                  <c:v>458.139</c:v>
                </c:pt>
                <c:pt idx="18">
                  <c:v>210.91</c:v>
                </c:pt>
                <c:pt idx="19">
                  <c:v>246.874</c:v>
                </c:pt>
                <c:pt idx="20">
                  <c:v>195.605</c:v>
                </c:pt>
                <c:pt idx="21">
                  <c:v>201.79</c:v>
                </c:pt>
                <c:pt idx="22">
                  <c:v>298.5489999999999</c:v>
                </c:pt>
                <c:pt idx="23">
                  <c:v>228.129</c:v>
                </c:pt>
                <c:pt idx="24">
                  <c:v>240.157</c:v>
                </c:pt>
                <c:pt idx="25">
                  <c:v>204.772</c:v>
                </c:pt>
                <c:pt idx="26">
                  <c:v>209.757</c:v>
                </c:pt>
                <c:pt idx="27">
                  <c:v>286.449</c:v>
                </c:pt>
                <c:pt idx="28">
                  <c:v>201.583</c:v>
                </c:pt>
                <c:pt idx="29">
                  <c:v>208.985</c:v>
                </c:pt>
                <c:pt idx="30">
                  <c:v>221.018</c:v>
                </c:pt>
                <c:pt idx="31">
                  <c:v>234.632</c:v>
                </c:pt>
                <c:pt idx="32">
                  <c:v>231.637</c:v>
                </c:pt>
                <c:pt idx="33">
                  <c:v>197.971</c:v>
                </c:pt>
                <c:pt idx="34">
                  <c:v>200.979</c:v>
                </c:pt>
                <c:pt idx="35">
                  <c:v>205.224</c:v>
                </c:pt>
                <c:pt idx="36">
                  <c:v>197.569</c:v>
                </c:pt>
                <c:pt idx="37">
                  <c:v>204.597</c:v>
                </c:pt>
                <c:pt idx="38">
                  <c:v>229.465</c:v>
                </c:pt>
                <c:pt idx="39">
                  <c:v>344.8969999999995</c:v>
                </c:pt>
                <c:pt idx="40">
                  <c:v>282.161</c:v>
                </c:pt>
                <c:pt idx="41">
                  <c:v>387.4569999999995</c:v>
                </c:pt>
                <c:pt idx="42">
                  <c:v>367.76</c:v>
                </c:pt>
                <c:pt idx="43">
                  <c:v>295.4759999999995</c:v>
                </c:pt>
                <c:pt idx="44">
                  <c:v>267.1809999999999</c:v>
                </c:pt>
                <c:pt idx="45">
                  <c:v>403.834</c:v>
                </c:pt>
                <c:pt idx="46">
                  <c:v>203.155</c:v>
                </c:pt>
                <c:pt idx="47">
                  <c:v>405.4</c:v>
                </c:pt>
                <c:pt idx="48">
                  <c:v>349.88</c:v>
                </c:pt>
                <c:pt idx="49">
                  <c:v>483.579</c:v>
                </c:pt>
                <c:pt idx="50">
                  <c:v>820.576</c:v>
                </c:pt>
                <c:pt idx="51">
                  <c:v>268.817</c:v>
                </c:pt>
                <c:pt idx="52">
                  <c:v>352.892</c:v>
                </c:pt>
                <c:pt idx="53">
                  <c:v>374.1</c:v>
                </c:pt>
                <c:pt idx="54">
                  <c:v>467.468</c:v>
                </c:pt>
                <c:pt idx="55">
                  <c:v>455.338</c:v>
                </c:pt>
                <c:pt idx="56">
                  <c:v>477.762</c:v>
                </c:pt>
                <c:pt idx="57">
                  <c:v>862.016</c:v>
                </c:pt>
                <c:pt idx="58">
                  <c:v>376.9619999999995</c:v>
                </c:pt>
                <c:pt idx="59">
                  <c:v>296.541</c:v>
                </c:pt>
                <c:pt idx="60">
                  <c:v>377.949</c:v>
                </c:pt>
                <c:pt idx="61">
                  <c:v>646.3129999999993</c:v>
                </c:pt>
                <c:pt idx="62">
                  <c:v>319.704</c:v>
                </c:pt>
                <c:pt idx="63">
                  <c:v>411.365</c:v>
                </c:pt>
                <c:pt idx="64">
                  <c:v>499.714</c:v>
                </c:pt>
                <c:pt idx="65">
                  <c:v>550.649</c:v>
                </c:pt>
                <c:pt idx="66">
                  <c:v>222.559</c:v>
                </c:pt>
                <c:pt idx="67">
                  <c:v>613.021</c:v>
                </c:pt>
                <c:pt idx="68">
                  <c:v>359.0</c:v>
                </c:pt>
                <c:pt idx="69">
                  <c:v>198.046</c:v>
                </c:pt>
                <c:pt idx="70">
                  <c:v>564.972</c:v>
                </c:pt>
                <c:pt idx="71">
                  <c:v>202.993</c:v>
                </c:pt>
                <c:pt idx="72">
                  <c:v>228.147</c:v>
                </c:pt>
                <c:pt idx="73">
                  <c:v>204.914</c:v>
                </c:pt>
                <c:pt idx="74">
                  <c:v>268.4069999999995</c:v>
                </c:pt>
                <c:pt idx="75">
                  <c:v>207.863</c:v>
                </c:pt>
                <c:pt idx="76">
                  <c:v>200.159</c:v>
                </c:pt>
                <c:pt idx="77">
                  <c:v>207.011</c:v>
                </c:pt>
                <c:pt idx="78">
                  <c:v>205.351</c:v>
                </c:pt>
                <c:pt idx="79">
                  <c:v>198.85</c:v>
                </c:pt>
                <c:pt idx="80">
                  <c:v>219.7</c:v>
                </c:pt>
                <c:pt idx="81">
                  <c:v>327.62</c:v>
                </c:pt>
                <c:pt idx="82">
                  <c:v>196.719</c:v>
                </c:pt>
                <c:pt idx="83">
                  <c:v>215.373</c:v>
                </c:pt>
                <c:pt idx="84">
                  <c:v>197.395</c:v>
                </c:pt>
                <c:pt idx="85">
                  <c:v>259.553</c:v>
                </c:pt>
                <c:pt idx="86">
                  <c:v>203.864</c:v>
                </c:pt>
                <c:pt idx="87">
                  <c:v>196.347</c:v>
                </c:pt>
                <c:pt idx="88">
                  <c:v>259.128</c:v>
                </c:pt>
                <c:pt idx="89">
                  <c:v>203.038</c:v>
                </c:pt>
                <c:pt idx="90">
                  <c:v>226.229</c:v>
                </c:pt>
                <c:pt idx="91">
                  <c:v>199.76</c:v>
                </c:pt>
                <c:pt idx="92">
                  <c:v>200.322</c:v>
                </c:pt>
                <c:pt idx="93">
                  <c:v>294.958</c:v>
                </c:pt>
                <c:pt idx="94">
                  <c:v>202.836</c:v>
                </c:pt>
                <c:pt idx="95">
                  <c:v>200.374</c:v>
                </c:pt>
                <c:pt idx="96">
                  <c:v>261.264</c:v>
                </c:pt>
                <c:pt idx="97">
                  <c:v>200.316</c:v>
                </c:pt>
                <c:pt idx="98">
                  <c:v>199.102</c:v>
                </c:pt>
                <c:pt idx="99">
                  <c:v>227.73</c:v>
                </c:pt>
                <c:pt idx="100">
                  <c:v>213.769</c:v>
                </c:pt>
                <c:pt idx="101">
                  <c:v>210.287</c:v>
                </c:pt>
                <c:pt idx="102">
                  <c:v>222.14</c:v>
                </c:pt>
                <c:pt idx="103">
                  <c:v>203.31</c:v>
                </c:pt>
                <c:pt idx="104">
                  <c:v>238.922</c:v>
                </c:pt>
                <c:pt idx="105">
                  <c:v>364.353</c:v>
                </c:pt>
                <c:pt idx="106">
                  <c:v>284.7119999999995</c:v>
                </c:pt>
                <c:pt idx="107">
                  <c:v>198.356</c:v>
                </c:pt>
                <c:pt idx="108">
                  <c:v>200.749</c:v>
                </c:pt>
                <c:pt idx="109">
                  <c:v>254.684</c:v>
                </c:pt>
                <c:pt idx="110">
                  <c:v>199.603</c:v>
                </c:pt>
                <c:pt idx="111">
                  <c:v>204.066</c:v>
                </c:pt>
                <c:pt idx="112">
                  <c:v>204.552</c:v>
                </c:pt>
                <c:pt idx="113">
                  <c:v>200.909</c:v>
                </c:pt>
                <c:pt idx="114">
                  <c:v>264.023</c:v>
                </c:pt>
                <c:pt idx="115">
                  <c:v>204.594</c:v>
                </c:pt>
                <c:pt idx="116">
                  <c:v>310.706</c:v>
                </c:pt>
                <c:pt idx="117">
                  <c:v>232.521</c:v>
                </c:pt>
                <c:pt idx="118">
                  <c:v>219.453</c:v>
                </c:pt>
                <c:pt idx="119">
                  <c:v>205.468</c:v>
                </c:pt>
                <c:pt idx="120">
                  <c:v>204.97</c:v>
                </c:pt>
                <c:pt idx="121">
                  <c:v>219.262</c:v>
                </c:pt>
                <c:pt idx="122">
                  <c:v>201.302</c:v>
                </c:pt>
                <c:pt idx="123">
                  <c:v>203.423</c:v>
                </c:pt>
                <c:pt idx="124">
                  <c:v>286.997</c:v>
                </c:pt>
                <c:pt idx="125">
                  <c:v>196.43</c:v>
                </c:pt>
                <c:pt idx="126">
                  <c:v>203.884</c:v>
                </c:pt>
                <c:pt idx="127">
                  <c:v>195.995</c:v>
                </c:pt>
                <c:pt idx="128">
                  <c:v>202.615</c:v>
                </c:pt>
                <c:pt idx="129">
                  <c:v>221.22</c:v>
                </c:pt>
                <c:pt idx="130">
                  <c:v>197.182</c:v>
                </c:pt>
                <c:pt idx="131">
                  <c:v>201.504</c:v>
                </c:pt>
                <c:pt idx="132">
                  <c:v>204.38</c:v>
                </c:pt>
                <c:pt idx="133">
                  <c:v>195.313</c:v>
                </c:pt>
                <c:pt idx="134">
                  <c:v>202.38</c:v>
                </c:pt>
                <c:pt idx="135">
                  <c:v>200.315</c:v>
                </c:pt>
                <c:pt idx="136">
                  <c:v>206.066</c:v>
                </c:pt>
                <c:pt idx="137">
                  <c:v>300.973</c:v>
                </c:pt>
                <c:pt idx="138">
                  <c:v>200.499</c:v>
                </c:pt>
                <c:pt idx="139">
                  <c:v>243.199</c:v>
                </c:pt>
                <c:pt idx="140">
                  <c:v>209.077</c:v>
                </c:pt>
                <c:pt idx="141">
                  <c:v>288.997</c:v>
                </c:pt>
                <c:pt idx="142">
                  <c:v>197.718</c:v>
                </c:pt>
                <c:pt idx="143">
                  <c:v>197.146</c:v>
                </c:pt>
                <c:pt idx="144">
                  <c:v>200.618</c:v>
                </c:pt>
                <c:pt idx="145">
                  <c:v>204.101</c:v>
                </c:pt>
                <c:pt idx="146">
                  <c:v>199.881</c:v>
                </c:pt>
                <c:pt idx="147">
                  <c:v>221.908</c:v>
                </c:pt>
                <c:pt idx="148">
                  <c:v>203.235</c:v>
                </c:pt>
                <c:pt idx="149">
                  <c:v>200.518</c:v>
                </c:pt>
                <c:pt idx="150">
                  <c:v>200.763</c:v>
                </c:pt>
                <c:pt idx="151">
                  <c:v>196.307</c:v>
                </c:pt>
                <c:pt idx="152">
                  <c:v>233.886</c:v>
                </c:pt>
                <c:pt idx="153">
                  <c:v>256.8369999999995</c:v>
                </c:pt>
                <c:pt idx="154">
                  <c:v>280.307</c:v>
                </c:pt>
                <c:pt idx="155">
                  <c:v>243.397</c:v>
                </c:pt>
                <c:pt idx="156">
                  <c:v>325.308</c:v>
                </c:pt>
                <c:pt idx="157">
                  <c:v>245.628</c:v>
                </c:pt>
                <c:pt idx="158">
                  <c:v>268.961</c:v>
                </c:pt>
                <c:pt idx="159">
                  <c:v>202.792</c:v>
                </c:pt>
                <c:pt idx="160">
                  <c:v>196.599</c:v>
                </c:pt>
                <c:pt idx="161">
                  <c:v>199.199</c:v>
                </c:pt>
                <c:pt idx="162">
                  <c:v>262.0959999999995</c:v>
                </c:pt>
                <c:pt idx="163">
                  <c:v>282.901</c:v>
                </c:pt>
                <c:pt idx="164">
                  <c:v>203.042</c:v>
                </c:pt>
                <c:pt idx="165">
                  <c:v>224.504</c:v>
                </c:pt>
                <c:pt idx="166">
                  <c:v>247.504</c:v>
                </c:pt>
                <c:pt idx="167">
                  <c:v>205.514</c:v>
                </c:pt>
                <c:pt idx="168">
                  <c:v>198.254</c:v>
                </c:pt>
                <c:pt idx="169">
                  <c:v>200.887</c:v>
                </c:pt>
                <c:pt idx="170">
                  <c:v>235.845</c:v>
                </c:pt>
                <c:pt idx="171">
                  <c:v>212.348</c:v>
                </c:pt>
                <c:pt idx="172">
                  <c:v>282.015</c:v>
                </c:pt>
                <c:pt idx="173">
                  <c:v>317.7269999999995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'Sheet 1 - Table 1'!$D$1:$D$2</c:f>
              <c:strCache>
                <c:ptCount val="1"/>
                <c:pt idx="0">
                  <c:v>new-rto</c:v>
                </c:pt>
              </c:strCache>
            </c:strRef>
          </c:tx>
          <c:spPr>
            <a:ln>
              <a:solidFill>
                <a:schemeClr val="accent3">
                  <a:lumMod val="40000"/>
                  <a:lumOff val="60000"/>
                </a:schemeClr>
              </a:solidFill>
            </a:ln>
          </c:spPr>
          <c:marker>
            <c:symbol val="none"/>
          </c:marker>
          <c:xVal>
            <c:numRef>
              <c:f>'Sheet 1 - Table 1'!$B$3:$B$176</c:f>
              <c:numCache>
                <c:formatCode>General</c:formatCode>
                <c:ptCount val="174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  <c:pt idx="6">
                  <c:v>7.0</c:v>
                </c:pt>
                <c:pt idx="7">
                  <c:v>8.0</c:v>
                </c:pt>
                <c:pt idx="8">
                  <c:v>9.0</c:v>
                </c:pt>
                <c:pt idx="9">
                  <c:v>10.0</c:v>
                </c:pt>
                <c:pt idx="10">
                  <c:v>11.0</c:v>
                </c:pt>
                <c:pt idx="11">
                  <c:v>12.0</c:v>
                </c:pt>
                <c:pt idx="12">
                  <c:v>13.0</c:v>
                </c:pt>
                <c:pt idx="13">
                  <c:v>14.0</c:v>
                </c:pt>
                <c:pt idx="14">
                  <c:v>15.0</c:v>
                </c:pt>
                <c:pt idx="15">
                  <c:v>16.0</c:v>
                </c:pt>
                <c:pt idx="16">
                  <c:v>17.0</c:v>
                </c:pt>
                <c:pt idx="17">
                  <c:v>18.0</c:v>
                </c:pt>
                <c:pt idx="18">
                  <c:v>19.0</c:v>
                </c:pt>
                <c:pt idx="19">
                  <c:v>20.0</c:v>
                </c:pt>
                <c:pt idx="20">
                  <c:v>21.0</c:v>
                </c:pt>
                <c:pt idx="21">
                  <c:v>22.0</c:v>
                </c:pt>
                <c:pt idx="22">
                  <c:v>23.0</c:v>
                </c:pt>
                <c:pt idx="23">
                  <c:v>24.0</c:v>
                </c:pt>
                <c:pt idx="24">
                  <c:v>25.0</c:v>
                </c:pt>
                <c:pt idx="25">
                  <c:v>26.0</c:v>
                </c:pt>
                <c:pt idx="26">
                  <c:v>27.0</c:v>
                </c:pt>
                <c:pt idx="27">
                  <c:v>28.0</c:v>
                </c:pt>
                <c:pt idx="28">
                  <c:v>29.0</c:v>
                </c:pt>
                <c:pt idx="29">
                  <c:v>30.0</c:v>
                </c:pt>
                <c:pt idx="30">
                  <c:v>31.0</c:v>
                </c:pt>
                <c:pt idx="31">
                  <c:v>32.0</c:v>
                </c:pt>
                <c:pt idx="32">
                  <c:v>33.0</c:v>
                </c:pt>
                <c:pt idx="33">
                  <c:v>34.0</c:v>
                </c:pt>
                <c:pt idx="34">
                  <c:v>35.0</c:v>
                </c:pt>
                <c:pt idx="35">
                  <c:v>36.0</c:v>
                </c:pt>
                <c:pt idx="36">
                  <c:v>37.0</c:v>
                </c:pt>
                <c:pt idx="37">
                  <c:v>38.0</c:v>
                </c:pt>
                <c:pt idx="38">
                  <c:v>39.0</c:v>
                </c:pt>
                <c:pt idx="39">
                  <c:v>40.0</c:v>
                </c:pt>
                <c:pt idx="40">
                  <c:v>41.0</c:v>
                </c:pt>
                <c:pt idx="41">
                  <c:v>42.0</c:v>
                </c:pt>
                <c:pt idx="42">
                  <c:v>43.0</c:v>
                </c:pt>
                <c:pt idx="43">
                  <c:v>44.0</c:v>
                </c:pt>
                <c:pt idx="44">
                  <c:v>45.0</c:v>
                </c:pt>
                <c:pt idx="45">
                  <c:v>46.0</c:v>
                </c:pt>
                <c:pt idx="46">
                  <c:v>47.0</c:v>
                </c:pt>
                <c:pt idx="47">
                  <c:v>48.0</c:v>
                </c:pt>
                <c:pt idx="48">
                  <c:v>49.0</c:v>
                </c:pt>
                <c:pt idx="49">
                  <c:v>50.0</c:v>
                </c:pt>
                <c:pt idx="50">
                  <c:v>51.0</c:v>
                </c:pt>
                <c:pt idx="51">
                  <c:v>52.0</c:v>
                </c:pt>
                <c:pt idx="52">
                  <c:v>53.0</c:v>
                </c:pt>
                <c:pt idx="53">
                  <c:v>54.0</c:v>
                </c:pt>
                <c:pt idx="54">
                  <c:v>55.0</c:v>
                </c:pt>
                <c:pt idx="55">
                  <c:v>56.0</c:v>
                </c:pt>
                <c:pt idx="56">
                  <c:v>57.0</c:v>
                </c:pt>
                <c:pt idx="57">
                  <c:v>58.0</c:v>
                </c:pt>
                <c:pt idx="58">
                  <c:v>59.0</c:v>
                </c:pt>
                <c:pt idx="59">
                  <c:v>60.0</c:v>
                </c:pt>
                <c:pt idx="60">
                  <c:v>61.0</c:v>
                </c:pt>
                <c:pt idx="61">
                  <c:v>62.0</c:v>
                </c:pt>
                <c:pt idx="62">
                  <c:v>63.0</c:v>
                </c:pt>
                <c:pt idx="63">
                  <c:v>64.0</c:v>
                </c:pt>
                <c:pt idx="64">
                  <c:v>65.0</c:v>
                </c:pt>
                <c:pt idx="65">
                  <c:v>66.0</c:v>
                </c:pt>
                <c:pt idx="66">
                  <c:v>67.0</c:v>
                </c:pt>
                <c:pt idx="67">
                  <c:v>68.0</c:v>
                </c:pt>
                <c:pt idx="68">
                  <c:v>69.0</c:v>
                </c:pt>
                <c:pt idx="69">
                  <c:v>70.0</c:v>
                </c:pt>
                <c:pt idx="70">
                  <c:v>71.0</c:v>
                </c:pt>
                <c:pt idx="71">
                  <c:v>72.0</c:v>
                </c:pt>
                <c:pt idx="72">
                  <c:v>73.0</c:v>
                </c:pt>
                <c:pt idx="73">
                  <c:v>74.0</c:v>
                </c:pt>
                <c:pt idx="74">
                  <c:v>75.0</c:v>
                </c:pt>
                <c:pt idx="75">
                  <c:v>76.0</c:v>
                </c:pt>
                <c:pt idx="76">
                  <c:v>77.0</c:v>
                </c:pt>
                <c:pt idx="77">
                  <c:v>78.0</c:v>
                </c:pt>
                <c:pt idx="78">
                  <c:v>79.0</c:v>
                </c:pt>
                <c:pt idx="79">
                  <c:v>80.0</c:v>
                </c:pt>
                <c:pt idx="80">
                  <c:v>81.0</c:v>
                </c:pt>
                <c:pt idx="81">
                  <c:v>82.0</c:v>
                </c:pt>
                <c:pt idx="82">
                  <c:v>83.0</c:v>
                </c:pt>
                <c:pt idx="83">
                  <c:v>84.0</c:v>
                </c:pt>
                <c:pt idx="84">
                  <c:v>85.0</c:v>
                </c:pt>
                <c:pt idx="85">
                  <c:v>86.0</c:v>
                </c:pt>
                <c:pt idx="86">
                  <c:v>87.0</c:v>
                </c:pt>
                <c:pt idx="87">
                  <c:v>88.0</c:v>
                </c:pt>
                <c:pt idx="88">
                  <c:v>89.0</c:v>
                </c:pt>
                <c:pt idx="89">
                  <c:v>90.0</c:v>
                </c:pt>
                <c:pt idx="90">
                  <c:v>91.0</c:v>
                </c:pt>
                <c:pt idx="91">
                  <c:v>92.0</c:v>
                </c:pt>
                <c:pt idx="92">
                  <c:v>93.0</c:v>
                </c:pt>
                <c:pt idx="93">
                  <c:v>94.0</c:v>
                </c:pt>
                <c:pt idx="94">
                  <c:v>95.0</c:v>
                </c:pt>
                <c:pt idx="95">
                  <c:v>96.0</c:v>
                </c:pt>
                <c:pt idx="96">
                  <c:v>97.0</c:v>
                </c:pt>
                <c:pt idx="97">
                  <c:v>98.0</c:v>
                </c:pt>
                <c:pt idx="98">
                  <c:v>99.0</c:v>
                </c:pt>
                <c:pt idx="99">
                  <c:v>100.0</c:v>
                </c:pt>
                <c:pt idx="100">
                  <c:v>101.0</c:v>
                </c:pt>
                <c:pt idx="101">
                  <c:v>102.0</c:v>
                </c:pt>
                <c:pt idx="102">
                  <c:v>103.0</c:v>
                </c:pt>
                <c:pt idx="103">
                  <c:v>104.0</c:v>
                </c:pt>
                <c:pt idx="104">
                  <c:v>105.0</c:v>
                </c:pt>
                <c:pt idx="105">
                  <c:v>106.0</c:v>
                </c:pt>
                <c:pt idx="106">
                  <c:v>107.0</c:v>
                </c:pt>
                <c:pt idx="107">
                  <c:v>108.0</c:v>
                </c:pt>
                <c:pt idx="108">
                  <c:v>109.0</c:v>
                </c:pt>
                <c:pt idx="109">
                  <c:v>110.0</c:v>
                </c:pt>
                <c:pt idx="110">
                  <c:v>111.0</c:v>
                </c:pt>
                <c:pt idx="111">
                  <c:v>112.0</c:v>
                </c:pt>
                <c:pt idx="112">
                  <c:v>113.0</c:v>
                </c:pt>
                <c:pt idx="113">
                  <c:v>114.0</c:v>
                </c:pt>
                <c:pt idx="114">
                  <c:v>115.0</c:v>
                </c:pt>
                <c:pt idx="115">
                  <c:v>116.0</c:v>
                </c:pt>
                <c:pt idx="116">
                  <c:v>117.0</c:v>
                </c:pt>
                <c:pt idx="117">
                  <c:v>118.0</c:v>
                </c:pt>
                <c:pt idx="118">
                  <c:v>119.0</c:v>
                </c:pt>
                <c:pt idx="119">
                  <c:v>120.0</c:v>
                </c:pt>
                <c:pt idx="120">
                  <c:v>121.0</c:v>
                </c:pt>
                <c:pt idx="121">
                  <c:v>122.0</c:v>
                </c:pt>
                <c:pt idx="122">
                  <c:v>123.0</c:v>
                </c:pt>
                <c:pt idx="123">
                  <c:v>124.0</c:v>
                </c:pt>
                <c:pt idx="124">
                  <c:v>125.0</c:v>
                </c:pt>
                <c:pt idx="125">
                  <c:v>126.0</c:v>
                </c:pt>
                <c:pt idx="126">
                  <c:v>127.0</c:v>
                </c:pt>
                <c:pt idx="127">
                  <c:v>128.0</c:v>
                </c:pt>
                <c:pt idx="128">
                  <c:v>129.0</c:v>
                </c:pt>
                <c:pt idx="129">
                  <c:v>130.0</c:v>
                </c:pt>
                <c:pt idx="130">
                  <c:v>131.0</c:v>
                </c:pt>
                <c:pt idx="131">
                  <c:v>132.0</c:v>
                </c:pt>
                <c:pt idx="132">
                  <c:v>133.0</c:v>
                </c:pt>
                <c:pt idx="133">
                  <c:v>134.0</c:v>
                </c:pt>
                <c:pt idx="134">
                  <c:v>135.0</c:v>
                </c:pt>
                <c:pt idx="135">
                  <c:v>136.0</c:v>
                </c:pt>
                <c:pt idx="136">
                  <c:v>137.0</c:v>
                </c:pt>
                <c:pt idx="137">
                  <c:v>138.0</c:v>
                </c:pt>
                <c:pt idx="138">
                  <c:v>139.0</c:v>
                </c:pt>
                <c:pt idx="139">
                  <c:v>140.0</c:v>
                </c:pt>
                <c:pt idx="140">
                  <c:v>141.0</c:v>
                </c:pt>
                <c:pt idx="141">
                  <c:v>142.0</c:v>
                </c:pt>
                <c:pt idx="142">
                  <c:v>143.0</c:v>
                </c:pt>
                <c:pt idx="143">
                  <c:v>144.0</c:v>
                </c:pt>
                <c:pt idx="144">
                  <c:v>145.0</c:v>
                </c:pt>
                <c:pt idx="145">
                  <c:v>146.0</c:v>
                </c:pt>
                <c:pt idx="146">
                  <c:v>147.0</c:v>
                </c:pt>
                <c:pt idx="147">
                  <c:v>148.0</c:v>
                </c:pt>
                <c:pt idx="148">
                  <c:v>149.0</c:v>
                </c:pt>
                <c:pt idx="149">
                  <c:v>150.0</c:v>
                </c:pt>
                <c:pt idx="150">
                  <c:v>151.0</c:v>
                </c:pt>
                <c:pt idx="151">
                  <c:v>152.0</c:v>
                </c:pt>
                <c:pt idx="152">
                  <c:v>153.0</c:v>
                </c:pt>
                <c:pt idx="153">
                  <c:v>154.0</c:v>
                </c:pt>
                <c:pt idx="154">
                  <c:v>155.0</c:v>
                </c:pt>
                <c:pt idx="155">
                  <c:v>156.0</c:v>
                </c:pt>
                <c:pt idx="156">
                  <c:v>157.0</c:v>
                </c:pt>
                <c:pt idx="157">
                  <c:v>158.0</c:v>
                </c:pt>
                <c:pt idx="158">
                  <c:v>159.0</c:v>
                </c:pt>
                <c:pt idx="159">
                  <c:v>160.0</c:v>
                </c:pt>
                <c:pt idx="160">
                  <c:v>161.0</c:v>
                </c:pt>
                <c:pt idx="161">
                  <c:v>162.0</c:v>
                </c:pt>
                <c:pt idx="162">
                  <c:v>163.0</c:v>
                </c:pt>
                <c:pt idx="163">
                  <c:v>164.0</c:v>
                </c:pt>
                <c:pt idx="164">
                  <c:v>165.0</c:v>
                </c:pt>
                <c:pt idx="165">
                  <c:v>166.0</c:v>
                </c:pt>
                <c:pt idx="166">
                  <c:v>167.0</c:v>
                </c:pt>
                <c:pt idx="167">
                  <c:v>168.0</c:v>
                </c:pt>
                <c:pt idx="168">
                  <c:v>169.0</c:v>
                </c:pt>
                <c:pt idx="169">
                  <c:v>170.0</c:v>
                </c:pt>
                <c:pt idx="170">
                  <c:v>171.0</c:v>
                </c:pt>
                <c:pt idx="171">
                  <c:v>172.0</c:v>
                </c:pt>
                <c:pt idx="172">
                  <c:v>173.0</c:v>
                </c:pt>
                <c:pt idx="173">
                  <c:v>174.0</c:v>
                </c:pt>
              </c:numCache>
            </c:numRef>
          </c:xVal>
          <c:yVal>
            <c:numRef>
              <c:f>'Sheet 1 - Table 1'!$D$3:$D$176</c:f>
              <c:numCache>
                <c:formatCode>General</c:formatCode>
                <c:ptCount val="174"/>
                <c:pt idx="0">
                  <c:v>611.7916000000001</c:v>
                </c:pt>
                <c:pt idx="1">
                  <c:v>575.6485600000001</c:v>
                </c:pt>
                <c:pt idx="2">
                  <c:v>543.1938360000007</c:v>
                </c:pt>
                <c:pt idx="3">
                  <c:v>515.1401712</c:v>
                </c:pt>
                <c:pt idx="4">
                  <c:v>488.3463810000001</c:v>
                </c:pt>
                <c:pt idx="5">
                  <c:v>466.1269271280001</c:v>
                </c:pt>
                <c:pt idx="6">
                  <c:v>443.2879986100002</c:v>
                </c:pt>
                <c:pt idx="7">
                  <c:v>424.7029665243201</c:v>
                </c:pt>
                <c:pt idx="8">
                  <c:v>405.0512188741</c:v>
                </c:pt>
                <c:pt idx="9">
                  <c:v>394.3375128846992</c:v>
                </c:pt>
                <c:pt idx="10">
                  <c:v>428.0760459044376</c:v>
                </c:pt>
                <c:pt idx="11">
                  <c:v>409.1493171913814</c:v>
                </c:pt>
                <c:pt idx="12">
                  <c:v>396.014043761892</c:v>
                </c:pt>
                <c:pt idx="13">
                  <c:v>387.6343118463866</c:v>
                </c:pt>
                <c:pt idx="14">
                  <c:v>373.4757758763633</c:v>
                </c:pt>
                <c:pt idx="15">
                  <c:v>435.0527239818809</c:v>
                </c:pt>
                <c:pt idx="16">
                  <c:v>498.5905547075312</c:v>
                </c:pt>
                <c:pt idx="17">
                  <c:v>564.076882048233</c:v>
                </c:pt>
                <c:pt idx="18">
                  <c:v>555.1842993131004</c:v>
                </c:pt>
                <c:pt idx="19">
                  <c:v>535.1879243045121</c:v>
                </c:pt>
                <c:pt idx="20">
                  <c:v>529.4376613045096</c:v>
                </c:pt>
                <c:pt idx="21">
                  <c:v>519.8335216614635</c:v>
                </c:pt>
                <c:pt idx="22">
                  <c:v>511.6937456566535</c:v>
                </c:pt>
                <c:pt idx="23">
                  <c:v>496.0986625457858</c:v>
                </c:pt>
                <c:pt idx="24">
                  <c:v>477.6596686005253</c:v>
                </c:pt>
                <c:pt idx="25">
                  <c:v>469.549156818859</c:v>
                </c:pt>
                <c:pt idx="26">
                  <c:v>459.0357707075202</c:v>
                </c:pt>
                <c:pt idx="27">
                  <c:v>455.4669670232756</c:v>
                </c:pt>
                <c:pt idx="28">
                  <c:v>448.3094442730917</c:v>
                </c:pt>
                <c:pt idx="29">
                  <c:v>438.1200664027117</c:v>
                </c:pt>
                <c:pt idx="30">
                  <c:v>424.4467396636766</c:v>
                </c:pt>
                <c:pt idx="31">
                  <c:v>407.7974176084217</c:v>
                </c:pt>
                <c:pt idx="32">
                  <c:v>393.3585125675804</c:v>
                </c:pt>
                <c:pt idx="33">
                  <c:v>388.7989443588239</c:v>
                </c:pt>
                <c:pt idx="34">
                  <c:v>382.4153346661423</c:v>
                </c:pt>
                <c:pt idx="35">
                  <c:v>374.326547468409</c:v>
                </c:pt>
                <c:pt idx="36">
                  <c:v>368.0739043635615</c:v>
                </c:pt>
                <c:pt idx="37">
                  <c:v>359.4769344049985</c:v>
                </c:pt>
                <c:pt idx="38">
                  <c:v>348.4525725344847</c:v>
                </c:pt>
                <c:pt idx="39">
                  <c:v>391.4316836940235</c:v>
                </c:pt>
                <c:pt idx="40">
                  <c:v>396.9208568963096</c:v>
                </c:pt>
                <c:pt idx="41">
                  <c:v>448.6556486211982</c:v>
                </c:pt>
                <c:pt idx="42">
                  <c:v>480.888223432146</c:v>
                </c:pt>
                <c:pt idx="43">
                  <c:v>472.6146867946924</c:v>
                </c:pt>
                <c:pt idx="44">
                  <c:v>453.0166009800383</c:v>
                </c:pt>
                <c:pt idx="45">
                  <c:v>496.4426663037008</c:v>
                </c:pt>
                <c:pt idx="46">
                  <c:v>495.8484467938313</c:v>
                </c:pt>
                <c:pt idx="47">
                  <c:v>533.7507097059977</c:v>
                </c:pt>
                <c:pt idx="48">
                  <c:v>537.628835567793</c:v>
                </c:pt>
                <c:pt idx="49">
                  <c:v>600.3941691601688</c:v>
                </c:pt>
                <c:pt idx="50">
                  <c:v>805.084557678392</c:v>
                </c:pt>
                <c:pt idx="51">
                  <c:v>785.6860570197368</c:v>
                </c:pt>
                <c:pt idx="52">
                  <c:v>742.945080916029</c:v>
                </c:pt>
                <c:pt idx="53">
                  <c:v>713.2108661859862</c:v>
                </c:pt>
                <c:pt idx="54">
                  <c:v>728.684323592793</c:v>
                </c:pt>
                <c:pt idx="55">
                  <c:v>733.0258608563777</c:v>
                </c:pt>
                <c:pt idx="56">
                  <c:v>744.0806674313176</c:v>
                </c:pt>
                <c:pt idx="57">
                  <c:v>927.1287140827059</c:v>
                </c:pt>
                <c:pt idx="58">
                  <c:v>892.6024206193675</c:v>
                </c:pt>
                <c:pt idx="59">
                  <c:v>880.3891787078696</c:v>
                </c:pt>
                <c:pt idx="60">
                  <c:v>843.4918909724777</c:v>
                </c:pt>
                <c:pt idx="61">
                  <c:v>908.3729847533743</c:v>
                </c:pt>
                <c:pt idx="62">
                  <c:v>890.9462416877063</c:v>
                </c:pt>
                <c:pt idx="63">
                  <c:v>847.2862973876392</c:v>
                </c:pt>
                <c:pt idx="64">
                  <c:v>840.4663457670426</c:v>
                </c:pt>
                <c:pt idx="65">
                  <c:v>854.964761496689</c:v>
                </c:pt>
                <c:pt idx="66">
                  <c:v>870.7044500713046</c:v>
                </c:pt>
                <c:pt idx="67">
                  <c:v>914.4201868123179</c:v>
                </c:pt>
                <c:pt idx="68">
                  <c:v>887.790054557757</c:v>
                </c:pt>
                <c:pt idx="69">
                  <c:v>902.7797868859844</c:v>
                </c:pt>
                <c:pt idx="70">
                  <c:v>925.5246441917824</c:v>
                </c:pt>
                <c:pt idx="71">
                  <c:v>932.710847377648</c:v>
                </c:pt>
                <c:pt idx="72">
                  <c:v>924.6944534844213</c:v>
                </c:pt>
                <c:pt idx="73">
                  <c:v>917.2762798960639</c:v>
                </c:pt>
                <c:pt idx="74">
                  <c:v>887.6357564905334</c:v>
                </c:pt>
                <c:pt idx="75">
                  <c:v>873.176084967149</c:v>
                </c:pt>
                <c:pt idx="76">
                  <c:v>856.8136601835347</c:v>
                </c:pt>
                <c:pt idx="77">
                  <c:v>835.2120295069734</c:v>
                </c:pt>
                <c:pt idx="78">
                  <c:v>811.864298363888</c:v>
                </c:pt>
                <c:pt idx="79">
                  <c:v>788.5777631543508</c:v>
                </c:pt>
                <c:pt idx="80">
                  <c:v>758.3973920030818</c:v>
                </c:pt>
                <c:pt idx="81">
                  <c:v>730.1341881550242</c:v>
                </c:pt>
                <c:pt idx="82">
                  <c:v>710.5839475224967</c:v>
                </c:pt>
                <c:pt idx="83">
                  <c:v>684.7595631349228</c:v>
                </c:pt>
                <c:pt idx="84">
                  <c:v>663.8222261496398</c:v>
                </c:pt>
                <c:pt idx="85">
                  <c:v>626.037630930065</c:v>
                </c:pt>
                <c:pt idx="86">
                  <c:v>606.2464024929074</c:v>
                </c:pt>
                <c:pt idx="87">
                  <c:v>588.1461034338818</c:v>
                </c:pt>
                <c:pt idx="88">
                  <c:v>557.244776019256</c:v>
                </c:pt>
                <c:pt idx="89">
                  <c:v>540.2160637814433</c:v>
                </c:pt>
                <c:pt idx="90">
                  <c:v>517.0213662310027</c:v>
                </c:pt>
                <c:pt idx="91">
                  <c:v>502.2076775528349</c:v>
                </c:pt>
                <c:pt idx="92">
                  <c:v>487.0379929479903</c:v>
                </c:pt>
                <c:pt idx="93">
                  <c:v>488.3819588177964</c:v>
                </c:pt>
                <c:pt idx="94">
                  <c:v>474.4945142878722</c:v>
                </c:pt>
                <c:pt idx="95">
                  <c:v>461.1692190757557</c:v>
                </c:pt>
                <c:pt idx="96">
                  <c:v>450.4210165731764</c:v>
                </c:pt>
                <c:pt idx="97">
                  <c:v>439.0337074513619</c:v>
                </c:pt>
                <c:pt idx="98">
                  <c:v>427.738449988178</c:v>
                </c:pt>
                <c:pt idx="99">
                  <c:v>408.8596469431182</c:v>
                </c:pt>
                <c:pt idx="100">
                  <c:v>395.3863800071875</c:v>
                </c:pt>
                <c:pt idx="101">
                  <c:v>383.5621799890126</c:v>
                </c:pt>
                <c:pt idx="102">
                  <c:v>369.1700461744006</c:v>
                </c:pt>
                <c:pt idx="103">
                  <c:v>360.9379173228206</c:v>
                </c:pt>
                <c:pt idx="104">
                  <c:v>354.0381574012637</c:v>
                </c:pt>
                <c:pt idx="105">
                  <c:v>404.9964502907912</c:v>
                </c:pt>
                <c:pt idx="106">
                  <c:v>409.2313730283995</c:v>
                </c:pt>
                <c:pt idx="107">
                  <c:v>404.594964735541</c:v>
                </c:pt>
                <c:pt idx="108">
                  <c:v>398.1549043709698</c:v>
                </c:pt>
                <c:pt idx="109">
                  <c:v>390.6743314357882</c:v>
                </c:pt>
                <c:pt idx="110">
                  <c:v>385.216492540485</c:v>
                </c:pt>
                <c:pt idx="111">
                  <c:v>377.7791281098854</c:v>
                </c:pt>
                <c:pt idx="112">
                  <c:v>369.8913716400002</c:v>
                </c:pt>
                <c:pt idx="113">
                  <c:v>362.7960751829932</c:v>
                </c:pt>
                <c:pt idx="114">
                  <c:v>366.8171610284004</c:v>
                </c:pt>
                <c:pt idx="115">
                  <c:v>359.4807308982244</c:v>
                </c:pt>
                <c:pt idx="116">
                  <c:v>384.8062804330044</c:v>
                </c:pt>
                <c:pt idx="117">
                  <c:v>370.5416320275623</c:v>
                </c:pt>
                <c:pt idx="118">
                  <c:v>361.0047404988785</c:v>
                </c:pt>
                <c:pt idx="119">
                  <c:v>355.500440955656</c:v>
                </c:pt>
                <c:pt idx="120">
                  <c:v>349.6711139160885</c:v>
                </c:pt>
                <c:pt idx="121">
                  <c:v>339.7864278748789</c:v>
                </c:pt>
                <c:pt idx="122">
                  <c:v>335.24418790275</c:v>
                </c:pt>
                <c:pt idx="123">
                  <c:v>329.6740916462981</c:v>
                </c:pt>
                <c:pt idx="124">
                  <c:v>348.6422022012276</c:v>
                </c:pt>
                <c:pt idx="125">
                  <c:v>345.1128642335017</c:v>
                </c:pt>
                <c:pt idx="126">
                  <c:v>338.8292318373084</c:v>
                </c:pt>
                <c:pt idx="127">
                  <c:v>334.4411772780183</c:v>
                </c:pt>
                <c:pt idx="128">
                  <c:v>327.7811913122136</c:v>
                </c:pt>
                <c:pt idx="129">
                  <c:v>317.9525035951953</c:v>
                </c:pt>
                <c:pt idx="130">
                  <c:v>313.7844449628935</c:v>
                </c:pt>
                <c:pt idx="131">
                  <c:v>308.1185730211001</c:v>
                </c:pt>
                <c:pt idx="132">
                  <c:v>301.7153110180362</c:v>
                </c:pt>
                <c:pt idx="133">
                  <c:v>297.9127356853745</c:v>
                </c:pt>
                <c:pt idx="134">
                  <c:v>291.9692323090647</c:v>
                </c:pt>
                <c:pt idx="135">
                  <c:v>286.7960022511625</c:v>
                </c:pt>
                <c:pt idx="136">
                  <c:v>280.245615881751</c:v>
                </c:pt>
                <c:pt idx="137">
                  <c:v>315.1145218234423</c:v>
                </c:pt>
                <c:pt idx="138">
                  <c:v>310.3070588642183</c:v>
                </c:pt>
                <c:pt idx="139">
                  <c:v>312.979572676988</c:v>
                </c:pt>
                <c:pt idx="140">
                  <c:v>306.428247680017</c:v>
                </c:pt>
                <c:pt idx="141">
                  <c:v>330.0012838683604</c:v>
                </c:pt>
                <c:pt idx="142">
                  <c:v>326.8488506208137</c:v>
                </c:pt>
                <c:pt idx="143">
                  <c:v>323.1527911840928</c:v>
                </c:pt>
                <c:pt idx="144">
                  <c:v>317.9961951285073</c:v>
                </c:pt>
                <c:pt idx="145">
                  <c:v>311.7399903721989</c:v>
                </c:pt>
                <c:pt idx="146">
                  <c:v>306.693274615867</c:v>
                </c:pt>
                <c:pt idx="147">
                  <c:v>300.6192022014813</c:v>
                </c:pt>
                <c:pt idx="148">
                  <c:v>295.4390524388521</c:v>
                </c:pt>
                <c:pt idx="149">
                  <c:v>291.0275106067342</c:v>
                </c:pt>
                <c:pt idx="150">
                  <c:v>286.4853666166512</c:v>
                </c:pt>
                <c:pt idx="151">
                  <c:v>283.1075663185175</c:v>
                </c:pt>
                <c:pt idx="152">
                  <c:v>286.6378169594875</c:v>
                </c:pt>
                <c:pt idx="153">
                  <c:v>299.5272618090783</c:v>
                </c:pt>
                <c:pt idx="154">
                  <c:v>320.3370095191561</c:v>
                </c:pt>
                <c:pt idx="155">
                  <c:v>319.8140050691275</c:v>
                </c:pt>
                <c:pt idx="156">
                  <c:v>356.3052614139131</c:v>
                </c:pt>
                <c:pt idx="157">
                  <c:v>348.9004064390503</c:v>
                </c:pt>
                <c:pt idx="158">
                  <c:v>352.602929845021</c:v>
                </c:pt>
                <c:pt idx="159">
                  <c:v>350.9158592156306</c:v>
                </c:pt>
                <c:pt idx="160">
                  <c:v>349.6782734136685</c:v>
                </c:pt>
                <c:pt idx="161">
                  <c:v>346.4690361799423</c:v>
                </c:pt>
                <c:pt idx="162">
                  <c:v>350.0198314650715</c:v>
                </c:pt>
                <c:pt idx="163">
                  <c:v>361.5870373313754</c:v>
                </c:pt>
                <c:pt idx="164">
                  <c:v>358.0305934867079</c:v>
                </c:pt>
                <c:pt idx="165">
                  <c:v>348.0198680376602</c:v>
                </c:pt>
                <c:pt idx="166">
                  <c:v>343.2405407242335</c:v>
                </c:pt>
                <c:pt idx="167">
                  <c:v>339.8392531105048</c:v>
                </c:pt>
                <c:pt idx="168">
                  <c:v>337.6285576122791</c:v>
                </c:pt>
                <c:pt idx="169">
                  <c:v>333.7595686825942</c:v>
                </c:pt>
                <c:pt idx="170">
                  <c:v>327.7283416659465</c:v>
                </c:pt>
                <c:pt idx="171">
                  <c:v>321.2650206329015</c:v>
                </c:pt>
                <c:pt idx="172">
                  <c:v>337.8528967494167</c:v>
                </c:pt>
                <c:pt idx="173">
                  <c:v>367.1582174362993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'Sheet 1 - Table 1'!$E$1:$E$2</c:f>
              <c:strCache>
                <c:ptCount val="1"/>
                <c:pt idx="0">
                  <c:v>rttvar 109.2485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'Sheet 1 - Table 1'!$B$3:$B$176</c:f>
              <c:numCache>
                <c:formatCode>General</c:formatCode>
                <c:ptCount val="174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  <c:pt idx="6">
                  <c:v>7.0</c:v>
                </c:pt>
                <c:pt idx="7">
                  <c:v>8.0</c:v>
                </c:pt>
                <c:pt idx="8">
                  <c:v>9.0</c:v>
                </c:pt>
                <c:pt idx="9">
                  <c:v>10.0</c:v>
                </c:pt>
                <c:pt idx="10">
                  <c:v>11.0</c:v>
                </c:pt>
                <c:pt idx="11">
                  <c:v>12.0</c:v>
                </c:pt>
                <c:pt idx="12">
                  <c:v>13.0</c:v>
                </c:pt>
                <c:pt idx="13">
                  <c:v>14.0</c:v>
                </c:pt>
                <c:pt idx="14">
                  <c:v>15.0</c:v>
                </c:pt>
                <c:pt idx="15">
                  <c:v>16.0</c:v>
                </c:pt>
                <c:pt idx="16">
                  <c:v>17.0</c:v>
                </c:pt>
                <c:pt idx="17">
                  <c:v>18.0</c:v>
                </c:pt>
                <c:pt idx="18">
                  <c:v>19.0</c:v>
                </c:pt>
                <c:pt idx="19">
                  <c:v>20.0</c:v>
                </c:pt>
                <c:pt idx="20">
                  <c:v>21.0</c:v>
                </c:pt>
                <c:pt idx="21">
                  <c:v>22.0</c:v>
                </c:pt>
                <c:pt idx="22">
                  <c:v>23.0</c:v>
                </c:pt>
                <c:pt idx="23">
                  <c:v>24.0</c:v>
                </c:pt>
                <c:pt idx="24">
                  <c:v>25.0</c:v>
                </c:pt>
                <c:pt idx="25">
                  <c:v>26.0</c:v>
                </c:pt>
                <c:pt idx="26">
                  <c:v>27.0</c:v>
                </c:pt>
                <c:pt idx="27">
                  <c:v>28.0</c:v>
                </c:pt>
                <c:pt idx="28">
                  <c:v>29.0</c:v>
                </c:pt>
                <c:pt idx="29">
                  <c:v>30.0</c:v>
                </c:pt>
                <c:pt idx="30">
                  <c:v>31.0</c:v>
                </c:pt>
                <c:pt idx="31">
                  <c:v>32.0</c:v>
                </c:pt>
                <c:pt idx="32">
                  <c:v>33.0</c:v>
                </c:pt>
                <c:pt idx="33">
                  <c:v>34.0</c:v>
                </c:pt>
                <c:pt idx="34">
                  <c:v>35.0</c:v>
                </c:pt>
                <c:pt idx="35">
                  <c:v>36.0</c:v>
                </c:pt>
                <c:pt idx="36">
                  <c:v>37.0</c:v>
                </c:pt>
                <c:pt idx="37">
                  <c:v>38.0</c:v>
                </c:pt>
                <c:pt idx="38">
                  <c:v>39.0</c:v>
                </c:pt>
                <c:pt idx="39">
                  <c:v>40.0</c:v>
                </c:pt>
                <c:pt idx="40">
                  <c:v>41.0</c:v>
                </c:pt>
                <c:pt idx="41">
                  <c:v>42.0</c:v>
                </c:pt>
                <c:pt idx="42">
                  <c:v>43.0</c:v>
                </c:pt>
                <c:pt idx="43">
                  <c:v>44.0</c:v>
                </c:pt>
                <c:pt idx="44">
                  <c:v>45.0</c:v>
                </c:pt>
                <c:pt idx="45">
                  <c:v>46.0</c:v>
                </c:pt>
                <c:pt idx="46">
                  <c:v>47.0</c:v>
                </c:pt>
                <c:pt idx="47">
                  <c:v>48.0</c:v>
                </c:pt>
                <c:pt idx="48">
                  <c:v>49.0</c:v>
                </c:pt>
                <c:pt idx="49">
                  <c:v>50.0</c:v>
                </c:pt>
                <c:pt idx="50">
                  <c:v>51.0</c:v>
                </c:pt>
                <c:pt idx="51">
                  <c:v>52.0</c:v>
                </c:pt>
                <c:pt idx="52">
                  <c:v>53.0</c:v>
                </c:pt>
                <c:pt idx="53">
                  <c:v>54.0</c:v>
                </c:pt>
                <c:pt idx="54">
                  <c:v>55.0</c:v>
                </c:pt>
                <c:pt idx="55">
                  <c:v>56.0</c:v>
                </c:pt>
                <c:pt idx="56">
                  <c:v>57.0</c:v>
                </c:pt>
                <c:pt idx="57">
                  <c:v>58.0</c:v>
                </c:pt>
                <c:pt idx="58">
                  <c:v>59.0</c:v>
                </c:pt>
                <c:pt idx="59">
                  <c:v>60.0</c:v>
                </c:pt>
                <c:pt idx="60">
                  <c:v>61.0</c:v>
                </c:pt>
                <c:pt idx="61">
                  <c:v>62.0</c:v>
                </c:pt>
                <c:pt idx="62">
                  <c:v>63.0</c:v>
                </c:pt>
                <c:pt idx="63">
                  <c:v>64.0</c:v>
                </c:pt>
                <c:pt idx="64">
                  <c:v>65.0</c:v>
                </c:pt>
                <c:pt idx="65">
                  <c:v>66.0</c:v>
                </c:pt>
                <c:pt idx="66">
                  <c:v>67.0</c:v>
                </c:pt>
                <c:pt idx="67">
                  <c:v>68.0</c:v>
                </c:pt>
                <c:pt idx="68">
                  <c:v>69.0</c:v>
                </c:pt>
                <c:pt idx="69">
                  <c:v>70.0</c:v>
                </c:pt>
                <c:pt idx="70">
                  <c:v>71.0</c:v>
                </c:pt>
                <c:pt idx="71">
                  <c:v>72.0</c:v>
                </c:pt>
                <c:pt idx="72">
                  <c:v>73.0</c:v>
                </c:pt>
                <c:pt idx="73">
                  <c:v>74.0</c:v>
                </c:pt>
                <c:pt idx="74">
                  <c:v>75.0</c:v>
                </c:pt>
                <c:pt idx="75">
                  <c:v>76.0</c:v>
                </c:pt>
                <c:pt idx="76">
                  <c:v>77.0</c:v>
                </c:pt>
                <c:pt idx="77">
                  <c:v>78.0</c:v>
                </c:pt>
                <c:pt idx="78">
                  <c:v>79.0</c:v>
                </c:pt>
                <c:pt idx="79">
                  <c:v>80.0</c:v>
                </c:pt>
                <c:pt idx="80">
                  <c:v>81.0</c:v>
                </c:pt>
                <c:pt idx="81">
                  <c:v>82.0</c:v>
                </c:pt>
                <c:pt idx="82">
                  <c:v>83.0</c:v>
                </c:pt>
                <c:pt idx="83">
                  <c:v>84.0</c:v>
                </c:pt>
                <c:pt idx="84">
                  <c:v>85.0</c:v>
                </c:pt>
                <c:pt idx="85">
                  <c:v>86.0</c:v>
                </c:pt>
                <c:pt idx="86">
                  <c:v>87.0</c:v>
                </c:pt>
                <c:pt idx="87">
                  <c:v>88.0</c:v>
                </c:pt>
                <c:pt idx="88">
                  <c:v>89.0</c:v>
                </c:pt>
                <c:pt idx="89">
                  <c:v>90.0</c:v>
                </c:pt>
                <c:pt idx="90">
                  <c:v>91.0</c:v>
                </c:pt>
                <c:pt idx="91">
                  <c:v>92.0</c:v>
                </c:pt>
                <c:pt idx="92">
                  <c:v>93.0</c:v>
                </c:pt>
                <c:pt idx="93">
                  <c:v>94.0</c:v>
                </c:pt>
                <c:pt idx="94">
                  <c:v>95.0</c:v>
                </c:pt>
                <c:pt idx="95">
                  <c:v>96.0</c:v>
                </c:pt>
                <c:pt idx="96">
                  <c:v>97.0</c:v>
                </c:pt>
                <c:pt idx="97">
                  <c:v>98.0</c:v>
                </c:pt>
                <c:pt idx="98">
                  <c:v>99.0</c:v>
                </c:pt>
                <c:pt idx="99">
                  <c:v>100.0</c:v>
                </c:pt>
                <c:pt idx="100">
                  <c:v>101.0</c:v>
                </c:pt>
                <c:pt idx="101">
                  <c:v>102.0</c:v>
                </c:pt>
                <c:pt idx="102">
                  <c:v>103.0</c:v>
                </c:pt>
                <c:pt idx="103">
                  <c:v>104.0</c:v>
                </c:pt>
                <c:pt idx="104">
                  <c:v>105.0</c:v>
                </c:pt>
                <c:pt idx="105">
                  <c:v>106.0</c:v>
                </c:pt>
                <c:pt idx="106">
                  <c:v>107.0</c:v>
                </c:pt>
                <c:pt idx="107">
                  <c:v>108.0</c:v>
                </c:pt>
                <c:pt idx="108">
                  <c:v>109.0</c:v>
                </c:pt>
                <c:pt idx="109">
                  <c:v>110.0</c:v>
                </c:pt>
                <c:pt idx="110">
                  <c:v>111.0</c:v>
                </c:pt>
                <c:pt idx="111">
                  <c:v>112.0</c:v>
                </c:pt>
                <c:pt idx="112">
                  <c:v>113.0</c:v>
                </c:pt>
                <c:pt idx="113">
                  <c:v>114.0</c:v>
                </c:pt>
                <c:pt idx="114">
                  <c:v>115.0</c:v>
                </c:pt>
                <c:pt idx="115">
                  <c:v>116.0</c:v>
                </c:pt>
                <c:pt idx="116">
                  <c:v>117.0</c:v>
                </c:pt>
                <c:pt idx="117">
                  <c:v>118.0</c:v>
                </c:pt>
                <c:pt idx="118">
                  <c:v>119.0</c:v>
                </c:pt>
                <c:pt idx="119">
                  <c:v>120.0</c:v>
                </c:pt>
                <c:pt idx="120">
                  <c:v>121.0</c:v>
                </c:pt>
                <c:pt idx="121">
                  <c:v>122.0</c:v>
                </c:pt>
                <c:pt idx="122">
                  <c:v>123.0</c:v>
                </c:pt>
                <c:pt idx="123">
                  <c:v>124.0</c:v>
                </c:pt>
                <c:pt idx="124">
                  <c:v>125.0</c:v>
                </c:pt>
                <c:pt idx="125">
                  <c:v>126.0</c:v>
                </c:pt>
                <c:pt idx="126">
                  <c:v>127.0</c:v>
                </c:pt>
                <c:pt idx="127">
                  <c:v>128.0</c:v>
                </c:pt>
                <c:pt idx="128">
                  <c:v>129.0</c:v>
                </c:pt>
                <c:pt idx="129">
                  <c:v>130.0</c:v>
                </c:pt>
                <c:pt idx="130">
                  <c:v>131.0</c:v>
                </c:pt>
                <c:pt idx="131">
                  <c:v>132.0</c:v>
                </c:pt>
                <c:pt idx="132">
                  <c:v>133.0</c:v>
                </c:pt>
                <c:pt idx="133">
                  <c:v>134.0</c:v>
                </c:pt>
                <c:pt idx="134">
                  <c:v>135.0</c:v>
                </c:pt>
                <c:pt idx="135">
                  <c:v>136.0</c:v>
                </c:pt>
                <c:pt idx="136">
                  <c:v>137.0</c:v>
                </c:pt>
                <c:pt idx="137">
                  <c:v>138.0</c:v>
                </c:pt>
                <c:pt idx="138">
                  <c:v>139.0</c:v>
                </c:pt>
                <c:pt idx="139">
                  <c:v>140.0</c:v>
                </c:pt>
                <c:pt idx="140">
                  <c:v>141.0</c:v>
                </c:pt>
                <c:pt idx="141">
                  <c:v>142.0</c:v>
                </c:pt>
                <c:pt idx="142">
                  <c:v>143.0</c:v>
                </c:pt>
                <c:pt idx="143">
                  <c:v>144.0</c:v>
                </c:pt>
                <c:pt idx="144">
                  <c:v>145.0</c:v>
                </c:pt>
                <c:pt idx="145">
                  <c:v>146.0</c:v>
                </c:pt>
                <c:pt idx="146">
                  <c:v>147.0</c:v>
                </c:pt>
                <c:pt idx="147">
                  <c:v>148.0</c:v>
                </c:pt>
                <c:pt idx="148">
                  <c:v>149.0</c:v>
                </c:pt>
                <c:pt idx="149">
                  <c:v>150.0</c:v>
                </c:pt>
                <c:pt idx="150">
                  <c:v>151.0</c:v>
                </c:pt>
                <c:pt idx="151">
                  <c:v>152.0</c:v>
                </c:pt>
                <c:pt idx="152">
                  <c:v>153.0</c:v>
                </c:pt>
                <c:pt idx="153">
                  <c:v>154.0</c:v>
                </c:pt>
                <c:pt idx="154">
                  <c:v>155.0</c:v>
                </c:pt>
                <c:pt idx="155">
                  <c:v>156.0</c:v>
                </c:pt>
                <c:pt idx="156">
                  <c:v>157.0</c:v>
                </c:pt>
                <c:pt idx="157">
                  <c:v>158.0</c:v>
                </c:pt>
                <c:pt idx="158">
                  <c:v>159.0</c:v>
                </c:pt>
                <c:pt idx="159">
                  <c:v>160.0</c:v>
                </c:pt>
                <c:pt idx="160">
                  <c:v>161.0</c:v>
                </c:pt>
                <c:pt idx="161">
                  <c:v>162.0</c:v>
                </c:pt>
                <c:pt idx="162">
                  <c:v>163.0</c:v>
                </c:pt>
                <c:pt idx="163">
                  <c:v>164.0</c:v>
                </c:pt>
                <c:pt idx="164">
                  <c:v>165.0</c:v>
                </c:pt>
                <c:pt idx="165">
                  <c:v>166.0</c:v>
                </c:pt>
                <c:pt idx="166">
                  <c:v>167.0</c:v>
                </c:pt>
                <c:pt idx="167">
                  <c:v>168.0</c:v>
                </c:pt>
                <c:pt idx="168">
                  <c:v>169.0</c:v>
                </c:pt>
                <c:pt idx="169">
                  <c:v>170.0</c:v>
                </c:pt>
                <c:pt idx="170">
                  <c:v>171.0</c:v>
                </c:pt>
                <c:pt idx="171">
                  <c:v>172.0</c:v>
                </c:pt>
                <c:pt idx="172">
                  <c:v>173.0</c:v>
                </c:pt>
                <c:pt idx="173">
                  <c:v>174.0</c:v>
                </c:pt>
              </c:numCache>
            </c:numRef>
          </c:xVal>
          <c:yVal>
            <c:numRef>
              <c:f>'Sheet 1 - Table 1'!$E$3:$E$176</c:f>
              <c:numCache>
                <c:formatCode>General</c:formatCode>
                <c:ptCount val="174"/>
                <c:pt idx="0">
                  <c:v>98.32365000000001</c:v>
                </c:pt>
                <c:pt idx="1">
                  <c:v>89.11471500000003</c:v>
                </c:pt>
                <c:pt idx="2">
                  <c:v>81.30787650000001</c:v>
                </c:pt>
                <c:pt idx="3">
                  <c:v>74.72421855000003</c:v>
                </c:pt>
                <c:pt idx="4">
                  <c:v>68.32345342500002</c:v>
                </c:pt>
                <c:pt idx="5">
                  <c:v>63.25992913950003</c:v>
                </c:pt>
                <c:pt idx="6">
                  <c:v>57.41622727424998</c:v>
                </c:pt>
                <c:pt idx="7">
                  <c:v>52.53184649065497</c:v>
                </c:pt>
                <c:pt idx="8">
                  <c:v>47.74977409214249</c:v>
                </c:pt>
                <c:pt idx="9">
                  <c:v>44.61557565743055</c:v>
                </c:pt>
                <c:pt idx="10">
                  <c:v>50.24668916873954</c:v>
                </c:pt>
                <c:pt idx="11">
                  <c:v>45.45131422121241</c:v>
                </c:pt>
                <c:pt idx="12">
                  <c:v>41.89329737150339</c:v>
                </c:pt>
                <c:pt idx="13">
                  <c:v>39.34306074952404</c:v>
                </c:pt>
                <c:pt idx="14">
                  <c:v>35.71762847822549</c:v>
                </c:pt>
                <c:pt idx="15">
                  <c:v>46.98882205369134</c:v>
                </c:pt>
                <c:pt idx="16">
                  <c:v>58.39864062928191</c:v>
                </c:pt>
                <c:pt idx="17">
                  <c:v>69.9416472692174</c:v>
                </c:pt>
                <c:pt idx="18">
                  <c:v>69.55350890971834</c:v>
                </c:pt>
                <c:pt idx="19">
                  <c:v>65.30682174942687</c:v>
                </c:pt>
                <c:pt idx="20">
                  <c:v>65.8281469320965</c:v>
                </c:pt>
                <c:pt idx="21">
                  <c:v>65.03548886073804</c:v>
                </c:pt>
                <c:pt idx="22">
                  <c:v>62.02910901499828</c:v>
                </c:pt>
                <c:pt idx="23">
                  <c:v>59.01654597719788</c:v>
                </c:pt>
                <c:pt idx="24">
                  <c:v>54.90368445680749</c:v>
                </c:pt>
                <c:pt idx="25">
                  <c:v>54.20787978072335</c:v>
                </c:pt>
                <c:pt idx="26">
                  <c:v>52.65354919528792</c:v>
                </c:pt>
                <c:pt idx="27">
                  <c:v>50.81066262238593</c:v>
                </c:pt>
                <c:pt idx="28">
                  <c:v>50.28731484818322</c:v>
                </c:pt>
                <c:pt idx="29">
                  <c:v>48.69435000259718</c:v>
                </c:pt>
                <c:pt idx="30">
                  <c:v>45.83413497764644</c:v>
                </c:pt>
                <c:pt idx="31">
                  <c:v>41.83375945765999</c:v>
                </c:pt>
                <c:pt idx="32">
                  <c:v>38.44466769189427</c:v>
                </c:pt>
                <c:pt idx="33">
                  <c:v>38.34499668470522</c:v>
                </c:pt>
                <c:pt idx="34">
                  <c:v>37.610093202035</c:v>
                </c:pt>
                <c:pt idx="35">
                  <c:v>36.25667044905175</c:v>
                </c:pt>
                <c:pt idx="36">
                  <c:v>35.48678131464479</c:v>
                </c:pt>
                <c:pt idx="37">
                  <c:v>33.87578330262872</c:v>
                </c:pt>
                <c:pt idx="38">
                  <c:v>30.98241286486224</c:v>
                </c:pt>
                <c:pt idx="39">
                  <c:v>38.71783868162284</c:v>
                </c:pt>
                <c:pt idx="40">
                  <c:v>38.95011520638266</c:v>
                </c:pt>
                <c:pt idx="41">
                  <c:v>48.22539803937431</c:v>
                </c:pt>
                <c:pt idx="42">
                  <c:v>53.48339315370377</c:v>
                </c:pt>
                <c:pt idx="43">
                  <c:v>50.70197526477363</c:v>
                </c:pt>
                <c:pt idx="44">
                  <c:v>45.86809845450007</c:v>
                </c:pt>
                <c:pt idx="45">
                  <c:v>53.36736996446659</c:v>
                </c:pt>
                <c:pt idx="46">
                  <c:v>55.21426974814506</c:v>
                </c:pt>
                <c:pt idx="47">
                  <c:v>61.42961967121794</c:v>
                </c:pt>
                <c:pt idx="48">
                  <c:v>60.85295691219486</c:v>
                </c:pt>
                <c:pt idx="49">
                  <c:v>71.81024050826418</c:v>
                </c:pt>
                <c:pt idx="50">
                  <c:v>110.2972678159977</c:v>
                </c:pt>
                <c:pt idx="51">
                  <c:v>107.824604811694</c:v>
                </c:pt>
                <c:pt idx="52">
                  <c:v>97.17675173009094</c:v>
                </c:pt>
                <c:pt idx="53">
                  <c:v>89.24664989747216</c:v>
                </c:pt>
                <c:pt idx="54">
                  <c:v>90.33392091407607</c:v>
                </c:pt>
                <c:pt idx="55">
                  <c:v>89.21957122838451</c:v>
                </c:pt>
                <c:pt idx="56">
                  <c:v>89.44291227069048</c:v>
                </c:pt>
                <c:pt idx="57">
                  <c:v>123.3122493922514</c:v>
                </c:pt>
                <c:pt idx="58">
                  <c:v>116.1036189392593</c:v>
                </c:pt>
                <c:pt idx="59">
                  <c:v>116.3414820829431</c:v>
                </c:pt>
                <c:pt idx="60">
                  <c:v>108.0440164084976</c:v>
                </c:pt>
                <c:pt idx="61">
                  <c:v>118.3893604871839</c:v>
                </c:pt>
                <c:pt idx="62">
                  <c:v>116.910463290883</c:v>
                </c:pt>
                <c:pt idx="63">
                  <c:v>106.2939619289705</c:v>
                </c:pt>
                <c:pt idx="64">
                  <c:v>102.6488852656153</c:v>
                </c:pt>
                <c:pt idx="65">
                  <c:v>103.2540343156414</c:v>
                </c:pt>
                <c:pt idx="66">
                  <c:v>112.6736970651484</c:v>
                </c:pt>
                <c:pt idx="67">
                  <c:v>118.7773477956695</c:v>
                </c:pt>
                <c:pt idx="68">
                  <c:v>114.1275846227702</c:v>
                </c:pt>
                <c:pt idx="69">
                  <c:v>123.705860606494</c:v>
                </c:pt>
                <c:pt idx="70">
                  <c:v>125.466683544444</c:v>
                </c:pt>
                <c:pt idx="71">
                  <c:v>132.7798570912601</c:v>
                </c:pt>
                <c:pt idx="72">
                  <c:v>135.1118690932688</c:v>
                </c:pt>
                <c:pt idx="73">
                  <c:v>137.740650123963</c:v>
                </c:pt>
                <c:pt idx="74">
                  <c:v>132.7781862575858</c:v>
                </c:pt>
                <c:pt idx="75">
                  <c:v>132.8797686632443</c:v>
                </c:pt>
                <c:pt idx="76">
                  <c:v>132.3266127251954</c:v>
                </c:pt>
                <c:pt idx="77">
                  <c:v>129.9386102881237</c:v>
                </c:pt>
                <c:pt idx="78">
                  <c:v>126.8543422112144</c:v>
                </c:pt>
                <c:pt idx="79">
                  <c:v>123.6726316468058</c:v>
                </c:pt>
                <c:pt idx="80">
                  <c:v>117.9822197731667</c:v>
                </c:pt>
                <c:pt idx="81">
                  <c:v>109.8876316339127</c:v>
                </c:pt>
                <c:pt idx="82">
                  <c:v>107.346688016265</c:v>
                </c:pt>
                <c:pt idx="83">
                  <c:v>102.5361968058078</c:v>
                </c:pt>
                <c:pt idx="84">
                  <c:v>99.23235695727931</c:v>
                </c:pt>
                <c:pt idx="85">
                  <c:v>89.9697031103985</c:v>
                </c:pt>
                <c:pt idx="86">
                  <c:v>86.57926646332103</c:v>
                </c:pt>
                <c:pt idx="87">
                  <c:v>83.64375011455495</c:v>
                </c:pt>
                <c:pt idx="88">
                  <c:v>75.77949583529001</c:v>
                </c:pt>
                <c:pt idx="89">
                  <c:v>72.79953759278949</c:v>
                </c:pt>
                <c:pt idx="90">
                  <c:v>67.57058604043628</c:v>
                </c:pt>
                <c:pt idx="91">
                  <c:v>65.04163942262587</c:v>
                </c:pt>
                <c:pt idx="92">
                  <c:v>62.29219626797313</c:v>
                </c:pt>
                <c:pt idx="93">
                  <c:v>61.20096793232697</c:v>
                </c:pt>
                <c:pt idx="94">
                  <c:v>58.74765897705824</c:v>
                </c:pt>
                <c:pt idx="95">
                  <c:v>56.39458213352</c:v>
                </c:pt>
                <c:pt idx="96">
                  <c:v>53.06570377141718</c:v>
                </c:pt>
                <c:pt idx="97">
                  <c:v>51.1649315281512</c:v>
                </c:pt>
                <c:pt idx="98">
                  <c:v>49.22291669582426</c:v>
                </c:pt>
                <c:pt idx="99">
                  <c:v>44.58113551468116</c:v>
                </c:pt>
                <c:pt idx="100">
                  <c:v>41.63197140280845</c:v>
                </c:pt>
                <c:pt idx="101">
                  <c:v>39.14020875816347</c:v>
                </c:pt>
                <c:pt idx="102">
                  <c:v>35.66370892841943</c:v>
                </c:pt>
                <c:pt idx="103">
                  <c:v>34.18580697704248</c:v>
                </c:pt>
                <c:pt idx="104">
                  <c:v>32.09268423201974</c:v>
                </c:pt>
                <c:pt idx="105">
                  <c:v>41.36511796623107</c:v>
                </c:pt>
                <c:pt idx="106">
                  <c:v>41.29444811127994</c:v>
                </c:pt>
                <c:pt idx="107">
                  <c:v>41.27778555264711</c:v>
                </c:pt>
                <c:pt idx="108">
                  <c:v>40.63614102462815</c:v>
                </c:pt>
                <c:pt idx="109">
                  <c:v>38.2891562976442</c:v>
                </c:pt>
                <c:pt idx="110">
                  <c:v>37.87256422994881</c:v>
                </c:pt>
                <c:pt idx="111">
                  <c:v>36.75472901281604</c:v>
                </c:pt>
                <c:pt idx="112">
                  <c:v>35.43799519681036</c:v>
                </c:pt>
                <c:pt idx="113">
                  <c:v>34.34493085387759</c:v>
                </c:pt>
                <c:pt idx="114">
                  <c:v>34.38503610941635</c:v>
                </c:pt>
                <c:pt idx="115">
                  <c:v>33.1680039916409</c:v>
                </c:pt>
                <c:pt idx="116">
                  <c:v>37.4019592486273</c:v>
                </c:pt>
                <c:pt idx="117">
                  <c:v>33.90273323322914</c:v>
                </c:pt>
                <c:pt idx="118">
                  <c:v>31.90545282842432</c:v>
                </c:pt>
                <c:pt idx="119">
                  <c:v>31.22725117224821</c:v>
                </c:pt>
                <c:pt idx="120">
                  <c:v>30.41045531902306</c:v>
                </c:pt>
                <c:pt idx="121">
                  <c:v>28.15846612472047</c:v>
                </c:pt>
                <c:pt idx="122">
                  <c:v>27.66917021608817</c:v>
                </c:pt>
                <c:pt idx="123">
                  <c:v>26.80525882793511</c:v>
                </c:pt>
                <c:pt idx="124">
                  <c:v>29.93368787503141</c:v>
                </c:pt>
                <c:pt idx="125">
                  <c:v>29.86328965062744</c:v>
                </c:pt>
                <c:pt idx="126">
                  <c:v>28.83677419235395</c:v>
                </c:pt>
                <c:pt idx="127">
                  <c:v>28.42693892922889</c:v>
                </c:pt>
                <c:pt idx="128">
                  <c:v>27.21490297680529</c:v>
                </c:pt>
                <c:pt idx="129">
                  <c:v>24.7002705326754</c:v>
                </c:pt>
                <c:pt idx="130">
                  <c:v>24.2074914112123</c:v>
                </c:pt>
                <c:pt idx="131">
                  <c:v>23.17728540871506</c:v>
                </c:pt>
                <c:pt idx="132">
                  <c:v>21.85220569260514</c:v>
                </c:pt>
                <c:pt idx="133">
                  <c:v>21.37639906563006</c:v>
                </c:pt>
                <c:pt idx="134">
                  <c:v>20.14120170712394</c:v>
                </c:pt>
                <c:pt idx="135">
                  <c:v>19.12512982966274</c:v>
                </c:pt>
                <c:pt idx="136">
                  <c:v>17.59327031062255</c:v>
                </c:pt>
                <c:pt idx="137">
                  <c:v>24.03298516202683</c:v>
                </c:pt>
                <c:pt idx="138">
                  <c:v>23.29320895160427</c:v>
                </c:pt>
                <c:pt idx="139">
                  <c:v>23.30971798124173</c:v>
                </c:pt>
                <c:pt idx="140">
                  <c:v>21.93847925079946</c:v>
                </c:pt>
                <c:pt idx="141">
                  <c:v>26.07367156480581</c:v>
                </c:pt>
                <c:pt idx="142">
                  <c:v>25.98527819314756</c:v>
                </c:pt>
                <c:pt idx="143">
                  <c:v>25.70530678017288</c:v>
                </c:pt>
                <c:pt idx="144">
                  <c:v>24.90899686786172</c:v>
                </c:pt>
                <c:pt idx="145">
                  <c:v>23.70142587021104</c:v>
                </c:pt>
                <c:pt idx="146">
                  <c:v>22.86607910341187</c:v>
                </c:pt>
                <c:pt idx="147">
                  <c:v>21.18058495487094</c:v>
                </c:pt>
                <c:pt idx="148">
                  <c:v>20.20209407376358</c:v>
                </c:pt>
                <c:pt idx="149">
                  <c:v>19.45202551932902</c:v>
                </c:pt>
                <c:pt idx="150">
                  <c:v>18.62789973504377</c:v>
                </c:pt>
                <c:pt idx="151">
                  <c:v>18.17511885242224</c:v>
                </c:pt>
                <c:pt idx="152">
                  <c:v>18.47070878538544</c:v>
                </c:pt>
                <c:pt idx="153">
                  <c:v>20.59101954323178</c:v>
                </c:pt>
                <c:pt idx="154">
                  <c:v>24.21486106165501</c:v>
                </c:pt>
                <c:pt idx="155">
                  <c:v>23.58612408096122</c:v>
                </c:pt>
                <c:pt idx="156">
                  <c:v>30.21297588578972</c:v>
                </c:pt>
                <c:pt idx="157">
                  <c:v>28.10739608884288</c:v>
                </c:pt>
                <c:pt idx="158">
                  <c:v>28.2207724924275</c:v>
                </c:pt>
                <c:pt idx="159">
                  <c:v>28.72220083196269</c:v>
                </c:pt>
                <c:pt idx="160">
                  <c:v>29.39850577866665</c:v>
                </c:pt>
                <c:pt idx="161">
                  <c:v>29.41832772771016</c:v>
                </c:pt>
                <c:pt idx="162">
                  <c:v>29.47351968071994</c:v>
                </c:pt>
                <c:pt idx="163">
                  <c:v>31.09593996585075</c:v>
                </c:pt>
                <c:pt idx="164">
                  <c:v>31.06086094138319</c:v>
                </c:pt>
                <c:pt idx="165">
                  <c:v>28.79025832215064</c:v>
                </c:pt>
                <c:pt idx="166">
                  <c:v>27.22929736252038</c:v>
                </c:pt>
                <c:pt idx="167">
                  <c:v>27.09920924094201</c:v>
                </c:pt>
                <c:pt idx="168">
                  <c:v>27.37624577005413</c:v>
                </c:pt>
                <c:pt idx="169">
                  <c:v>27.08991290093438</c:v>
                </c:pt>
                <c:pt idx="170">
                  <c:v>25.32097907374384</c:v>
                </c:pt>
                <c:pt idx="171">
                  <c:v>24.05755944975686</c:v>
                </c:pt>
                <c:pt idx="172">
                  <c:v>26.78002304973251</c:v>
                </c:pt>
                <c:pt idx="173">
                  <c:v>31.93149833521546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'Sheet 1 - Table 1'!$F$1:$F$2</c:f>
              <c:strCache>
                <c:ptCount val="1"/>
                <c:pt idx="0">
                  <c:v>srtt 218.497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'Sheet 1 - Table 1'!$B$3:$B$176</c:f>
              <c:numCache>
                <c:formatCode>General</c:formatCode>
                <c:ptCount val="174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  <c:pt idx="6">
                  <c:v>7.0</c:v>
                </c:pt>
                <c:pt idx="7">
                  <c:v>8.0</c:v>
                </c:pt>
                <c:pt idx="8">
                  <c:v>9.0</c:v>
                </c:pt>
                <c:pt idx="9">
                  <c:v>10.0</c:v>
                </c:pt>
                <c:pt idx="10">
                  <c:v>11.0</c:v>
                </c:pt>
                <c:pt idx="11">
                  <c:v>12.0</c:v>
                </c:pt>
                <c:pt idx="12">
                  <c:v>13.0</c:v>
                </c:pt>
                <c:pt idx="13">
                  <c:v>14.0</c:v>
                </c:pt>
                <c:pt idx="14">
                  <c:v>15.0</c:v>
                </c:pt>
                <c:pt idx="15">
                  <c:v>16.0</c:v>
                </c:pt>
                <c:pt idx="16">
                  <c:v>17.0</c:v>
                </c:pt>
                <c:pt idx="17">
                  <c:v>18.0</c:v>
                </c:pt>
                <c:pt idx="18">
                  <c:v>19.0</c:v>
                </c:pt>
                <c:pt idx="19">
                  <c:v>20.0</c:v>
                </c:pt>
                <c:pt idx="20">
                  <c:v>21.0</c:v>
                </c:pt>
                <c:pt idx="21">
                  <c:v>22.0</c:v>
                </c:pt>
                <c:pt idx="22">
                  <c:v>23.0</c:v>
                </c:pt>
                <c:pt idx="23">
                  <c:v>24.0</c:v>
                </c:pt>
                <c:pt idx="24">
                  <c:v>25.0</c:v>
                </c:pt>
                <c:pt idx="25">
                  <c:v>26.0</c:v>
                </c:pt>
                <c:pt idx="26">
                  <c:v>27.0</c:v>
                </c:pt>
                <c:pt idx="27">
                  <c:v>28.0</c:v>
                </c:pt>
                <c:pt idx="28">
                  <c:v>29.0</c:v>
                </c:pt>
                <c:pt idx="29">
                  <c:v>30.0</c:v>
                </c:pt>
                <c:pt idx="30">
                  <c:v>31.0</c:v>
                </c:pt>
                <c:pt idx="31">
                  <c:v>32.0</c:v>
                </c:pt>
                <c:pt idx="32">
                  <c:v>33.0</c:v>
                </c:pt>
                <c:pt idx="33">
                  <c:v>34.0</c:v>
                </c:pt>
                <c:pt idx="34">
                  <c:v>35.0</c:v>
                </c:pt>
                <c:pt idx="35">
                  <c:v>36.0</c:v>
                </c:pt>
                <c:pt idx="36">
                  <c:v>37.0</c:v>
                </c:pt>
                <c:pt idx="37">
                  <c:v>38.0</c:v>
                </c:pt>
                <c:pt idx="38">
                  <c:v>39.0</c:v>
                </c:pt>
                <c:pt idx="39">
                  <c:v>40.0</c:v>
                </c:pt>
                <c:pt idx="40">
                  <c:v>41.0</c:v>
                </c:pt>
                <c:pt idx="41">
                  <c:v>42.0</c:v>
                </c:pt>
                <c:pt idx="42">
                  <c:v>43.0</c:v>
                </c:pt>
                <c:pt idx="43">
                  <c:v>44.0</c:v>
                </c:pt>
                <c:pt idx="44">
                  <c:v>45.0</c:v>
                </c:pt>
                <c:pt idx="45">
                  <c:v>46.0</c:v>
                </c:pt>
                <c:pt idx="46">
                  <c:v>47.0</c:v>
                </c:pt>
                <c:pt idx="47">
                  <c:v>48.0</c:v>
                </c:pt>
                <c:pt idx="48">
                  <c:v>49.0</c:v>
                </c:pt>
                <c:pt idx="49">
                  <c:v>50.0</c:v>
                </c:pt>
                <c:pt idx="50">
                  <c:v>51.0</c:v>
                </c:pt>
                <c:pt idx="51">
                  <c:v>52.0</c:v>
                </c:pt>
                <c:pt idx="52">
                  <c:v>53.0</c:v>
                </c:pt>
                <c:pt idx="53">
                  <c:v>54.0</c:v>
                </c:pt>
                <c:pt idx="54">
                  <c:v>55.0</c:v>
                </c:pt>
                <c:pt idx="55">
                  <c:v>56.0</c:v>
                </c:pt>
                <c:pt idx="56">
                  <c:v>57.0</c:v>
                </c:pt>
                <c:pt idx="57">
                  <c:v>58.0</c:v>
                </c:pt>
                <c:pt idx="58">
                  <c:v>59.0</c:v>
                </c:pt>
                <c:pt idx="59">
                  <c:v>60.0</c:v>
                </c:pt>
                <c:pt idx="60">
                  <c:v>61.0</c:v>
                </c:pt>
                <c:pt idx="61">
                  <c:v>62.0</c:v>
                </c:pt>
                <c:pt idx="62">
                  <c:v>63.0</c:v>
                </c:pt>
                <c:pt idx="63">
                  <c:v>64.0</c:v>
                </c:pt>
                <c:pt idx="64">
                  <c:v>65.0</c:v>
                </c:pt>
                <c:pt idx="65">
                  <c:v>66.0</c:v>
                </c:pt>
                <c:pt idx="66">
                  <c:v>67.0</c:v>
                </c:pt>
                <c:pt idx="67">
                  <c:v>68.0</c:v>
                </c:pt>
                <c:pt idx="68">
                  <c:v>69.0</c:v>
                </c:pt>
                <c:pt idx="69">
                  <c:v>70.0</c:v>
                </c:pt>
                <c:pt idx="70">
                  <c:v>71.0</c:v>
                </c:pt>
                <c:pt idx="71">
                  <c:v>72.0</c:v>
                </c:pt>
                <c:pt idx="72">
                  <c:v>73.0</c:v>
                </c:pt>
                <c:pt idx="73">
                  <c:v>74.0</c:v>
                </c:pt>
                <c:pt idx="74">
                  <c:v>75.0</c:v>
                </c:pt>
                <c:pt idx="75">
                  <c:v>76.0</c:v>
                </c:pt>
                <c:pt idx="76">
                  <c:v>77.0</c:v>
                </c:pt>
                <c:pt idx="77">
                  <c:v>78.0</c:v>
                </c:pt>
                <c:pt idx="78">
                  <c:v>79.0</c:v>
                </c:pt>
                <c:pt idx="79">
                  <c:v>80.0</c:v>
                </c:pt>
                <c:pt idx="80">
                  <c:v>81.0</c:v>
                </c:pt>
                <c:pt idx="81">
                  <c:v>82.0</c:v>
                </c:pt>
                <c:pt idx="82">
                  <c:v>83.0</c:v>
                </c:pt>
                <c:pt idx="83">
                  <c:v>84.0</c:v>
                </c:pt>
                <c:pt idx="84">
                  <c:v>85.0</c:v>
                </c:pt>
                <c:pt idx="85">
                  <c:v>86.0</c:v>
                </c:pt>
                <c:pt idx="86">
                  <c:v>87.0</c:v>
                </c:pt>
                <c:pt idx="87">
                  <c:v>88.0</c:v>
                </c:pt>
                <c:pt idx="88">
                  <c:v>89.0</c:v>
                </c:pt>
                <c:pt idx="89">
                  <c:v>90.0</c:v>
                </c:pt>
                <c:pt idx="90">
                  <c:v>91.0</c:v>
                </c:pt>
                <c:pt idx="91">
                  <c:v>92.0</c:v>
                </c:pt>
                <c:pt idx="92">
                  <c:v>93.0</c:v>
                </c:pt>
                <c:pt idx="93">
                  <c:v>94.0</c:v>
                </c:pt>
                <c:pt idx="94">
                  <c:v>95.0</c:v>
                </c:pt>
                <c:pt idx="95">
                  <c:v>96.0</c:v>
                </c:pt>
                <c:pt idx="96">
                  <c:v>97.0</c:v>
                </c:pt>
                <c:pt idx="97">
                  <c:v>98.0</c:v>
                </c:pt>
                <c:pt idx="98">
                  <c:v>99.0</c:v>
                </c:pt>
                <c:pt idx="99">
                  <c:v>100.0</c:v>
                </c:pt>
                <c:pt idx="100">
                  <c:v>101.0</c:v>
                </c:pt>
                <c:pt idx="101">
                  <c:v>102.0</c:v>
                </c:pt>
                <c:pt idx="102">
                  <c:v>103.0</c:v>
                </c:pt>
                <c:pt idx="103">
                  <c:v>104.0</c:v>
                </c:pt>
                <c:pt idx="104">
                  <c:v>105.0</c:v>
                </c:pt>
                <c:pt idx="105">
                  <c:v>106.0</c:v>
                </c:pt>
                <c:pt idx="106">
                  <c:v>107.0</c:v>
                </c:pt>
                <c:pt idx="107">
                  <c:v>108.0</c:v>
                </c:pt>
                <c:pt idx="108">
                  <c:v>109.0</c:v>
                </c:pt>
                <c:pt idx="109">
                  <c:v>110.0</c:v>
                </c:pt>
                <c:pt idx="110">
                  <c:v>111.0</c:v>
                </c:pt>
                <c:pt idx="111">
                  <c:v>112.0</c:v>
                </c:pt>
                <c:pt idx="112">
                  <c:v>113.0</c:v>
                </c:pt>
                <c:pt idx="113">
                  <c:v>114.0</c:v>
                </c:pt>
                <c:pt idx="114">
                  <c:v>115.0</c:v>
                </c:pt>
                <c:pt idx="115">
                  <c:v>116.0</c:v>
                </c:pt>
                <c:pt idx="116">
                  <c:v>117.0</c:v>
                </c:pt>
                <c:pt idx="117">
                  <c:v>118.0</c:v>
                </c:pt>
                <c:pt idx="118">
                  <c:v>119.0</c:v>
                </c:pt>
                <c:pt idx="119">
                  <c:v>120.0</c:v>
                </c:pt>
                <c:pt idx="120">
                  <c:v>121.0</c:v>
                </c:pt>
                <c:pt idx="121">
                  <c:v>122.0</c:v>
                </c:pt>
                <c:pt idx="122">
                  <c:v>123.0</c:v>
                </c:pt>
                <c:pt idx="123">
                  <c:v>124.0</c:v>
                </c:pt>
                <c:pt idx="124">
                  <c:v>125.0</c:v>
                </c:pt>
                <c:pt idx="125">
                  <c:v>126.0</c:v>
                </c:pt>
                <c:pt idx="126">
                  <c:v>127.0</c:v>
                </c:pt>
                <c:pt idx="127">
                  <c:v>128.0</c:v>
                </c:pt>
                <c:pt idx="128">
                  <c:v>129.0</c:v>
                </c:pt>
                <c:pt idx="129">
                  <c:v>130.0</c:v>
                </c:pt>
                <c:pt idx="130">
                  <c:v>131.0</c:v>
                </c:pt>
                <c:pt idx="131">
                  <c:v>132.0</c:v>
                </c:pt>
                <c:pt idx="132">
                  <c:v>133.0</c:v>
                </c:pt>
                <c:pt idx="133">
                  <c:v>134.0</c:v>
                </c:pt>
                <c:pt idx="134">
                  <c:v>135.0</c:v>
                </c:pt>
                <c:pt idx="135">
                  <c:v>136.0</c:v>
                </c:pt>
                <c:pt idx="136">
                  <c:v>137.0</c:v>
                </c:pt>
                <c:pt idx="137">
                  <c:v>138.0</c:v>
                </c:pt>
                <c:pt idx="138">
                  <c:v>139.0</c:v>
                </c:pt>
                <c:pt idx="139">
                  <c:v>140.0</c:v>
                </c:pt>
                <c:pt idx="140">
                  <c:v>141.0</c:v>
                </c:pt>
                <c:pt idx="141">
                  <c:v>142.0</c:v>
                </c:pt>
                <c:pt idx="142">
                  <c:v>143.0</c:v>
                </c:pt>
                <c:pt idx="143">
                  <c:v>144.0</c:v>
                </c:pt>
                <c:pt idx="144">
                  <c:v>145.0</c:v>
                </c:pt>
                <c:pt idx="145">
                  <c:v>146.0</c:v>
                </c:pt>
                <c:pt idx="146">
                  <c:v>147.0</c:v>
                </c:pt>
                <c:pt idx="147">
                  <c:v>148.0</c:v>
                </c:pt>
                <c:pt idx="148">
                  <c:v>149.0</c:v>
                </c:pt>
                <c:pt idx="149">
                  <c:v>150.0</c:v>
                </c:pt>
                <c:pt idx="150">
                  <c:v>151.0</c:v>
                </c:pt>
                <c:pt idx="151">
                  <c:v>152.0</c:v>
                </c:pt>
                <c:pt idx="152">
                  <c:v>153.0</c:v>
                </c:pt>
                <c:pt idx="153">
                  <c:v>154.0</c:v>
                </c:pt>
                <c:pt idx="154">
                  <c:v>155.0</c:v>
                </c:pt>
                <c:pt idx="155">
                  <c:v>156.0</c:v>
                </c:pt>
                <c:pt idx="156">
                  <c:v>157.0</c:v>
                </c:pt>
                <c:pt idx="157">
                  <c:v>158.0</c:v>
                </c:pt>
                <c:pt idx="158">
                  <c:v>159.0</c:v>
                </c:pt>
                <c:pt idx="159">
                  <c:v>160.0</c:v>
                </c:pt>
                <c:pt idx="160">
                  <c:v>161.0</c:v>
                </c:pt>
                <c:pt idx="161">
                  <c:v>162.0</c:v>
                </c:pt>
                <c:pt idx="162">
                  <c:v>163.0</c:v>
                </c:pt>
                <c:pt idx="163">
                  <c:v>164.0</c:v>
                </c:pt>
                <c:pt idx="164">
                  <c:v>165.0</c:v>
                </c:pt>
                <c:pt idx="165">
                  <c:v>166.0</c:v>
                </c:pt>
                <c:pt idx="166">
                  <c:v>167.0</c:v>
                </c:pt>
                <c:pt idx="167">
                  <c:v>168.0</c:v>
                </c:pt>
                <c:pt idx="168">
                  <c:v>169.0</c:v>
                </c:pt>
                <c:pt idx="169">
                  <c:v>170.0</c:v>
                </c:pt>
                <c:pt idx="170">
                  <c:v>171.0</c:v>
                </c:pt>
                <c:pt idx="171">
                  <c:v>172.0</c:v>
                </c:pt>
                <c:pt idx="172">
                  <c:v>173.0</c:v>
                </c:pt>
                <c:pt idx="173">
                  <c:v>174.0</c:v>
                </c:pt>
              </c:numCache>
            </c:numRef>
          </c:xVal>
          <c:yVal>
            <c:numRef>
              <c:f>'Sheet 1 - Table 1'!$F$3:$F$176</c:f>
              <c:numCache>
                <c:formatCode>General</c:formatCode>
                <c:ptCount val="174"/>
                <c:pt idx="0">
                  <c:v>218.497</c:v>
                </c:pt>
                <c:pt idx="1">
                  <c:v>219.1897</c:v>
                </c:pt>
                <c:pt idx="2">
                  <c:v>217.96233</c:v>
                </c:pt>
                <c:pt idx="3">
                  <c:v>216.243297</c:v>
                </c:pt>
                <c:pt idx="4">
                  <c:v>215.0525673</c:v>
                </c:pt>
                <c:pt idx="5">
                  <c:v>213.0872105700001</c:v>
                </c:pt>
                <c:pt idx="6">
                  <c:v>213.623089513</c:v>
                </c:pt>
                <c:pt idx="7">
                  <c:v>214.5755805617</c:v>
                </c:pt>
                <c:pt idx="8">
                  <c:v>214.05212250553</c:v>
                </c:pt>
                <c:pt idx="9">
                  <c:v>215.875210254977</c:v>
                </c:pt>
                <c:pt idx="10">
                  <c:v>227.0892892294793</c:v>
                </c:pt>
                <c:pt idx="11">
                  <c:v>227.3440603065314</c:v>
                </c:pt>
                <c:pt idx="12">
                  <c:v>228.4408542758781</c:v>
                </c:pt>
                <c:pt idx="13">
                  <c:v>230.2620688482905</c:v>
                </c:pt>
                <c:pt idx="14">
                  <c:v>230.6052619634613</c:v>
                </c:pt>
                <c:pt idx="15">
                  <c:v>247.0974357671153</c:v>
                </c:pt>
                <c:pt idx="16">
                  <c:v>264.9959921904037</c:v>
                </c:pt>
                <c:pt idx="17">
                  <c:v>284.3102929713634</c:v>
                </c:pt>
                <c:pt idx="18">
                  <c:v>276.9702636742271</c:v>
                </c:pt>
                <c:pt idx="19">
                  <c:v>273.9606373068042</c:v>
                </c:pt>
                <c:pt idx="20">
                  <c:v>266.125073576124</c:v>
                </c:pt>
                <c:pt idx="21">
                  <c:v>259.6915662185115</c:v>
                </c:pt>
                <c:pt idx="22">
                  <c:v>263.5773095966603</c:v>
                </c:pt>
                <c:pt idx="23">
                  <c:v>260.0324786369943</c:v>
                </c:pt>
                <c:pt idx="24">
                  <c:v>258.0449307732948</c:v>
                </c:pt>
                <c:pt idx="25">
                  <c:v>252.7176376959654</c:v>
                </c:pt>
                <c:pt idx="26">
                  <c:v>248.4215739263688</c:v>
                </c:pt>
                <c:pt idx="27">
                  <c:v>252.224316533732</c:v>
                </c:pt>
                <c:pt idx="28">
                  <c:v>247.1601848803587</c:v>
                </c:pt>
                <c:pt idx="29">
                  <c:v>243.342666392323</c:v>
                </c:pt>
                <c:pt idx="30">
                  <c:v>241.1101997530906</c:v>
                </c:pt>
                <c:pt idx="31">
                  <c:v>240.4623797777816</c:v>
                </c:pt>
                <c:pt idx="32">
                  <c:v>239.5798418000034</c:v>
                </c:pt>
                <c:pt idx="33">
                  <c:v>235.4189576200031</c:v>
                </c:pt>
                <c:pt idx="34">
                  <c:v>231.9749618580028</c:v>
                </c:pt>
                <c:pt idx="35">
                  <c:v>229.2998656722025</c:v>
                </c:pt>
                <c:pt idx="36">
                  <c:v>226.1267791049822</c:v>
                </c:pt>
                <c:pt idx="37">
                  <c:v>223.973801194484</c:v>
                </c:pt>
                <c:pt idx="38">
                  <c:v>224.5229210750357</c:v>
                </c:pt>
                <c:pt idx="39">
                  <c:v>236.5603289675321</c:v>
                </c:pt>
                <c:pt idx="40">
                  <c:v>241.120396070779</c:v>
                </c:pt>
                <c:pt idx="41">
                  <c:v>255.754056463701</c:v>
                </c:pt>
                <c:pt idx="42">
                  <c:v>266.954650817331</c:v>
                </c:pt>
                <c:pt idx="43">
                  <c:v>269.8067857355978</c:v>
                </c:pt>
                <c:pt idx="44">
                  <c:v>269.5442071620381</c:v>
                </c:pt>
                <c:pt idx="45">
                  <c:v>282.9731864458338</c:v>
                </c:pt>
                <c:pt idx="46">
                  <c:v>274.9913678012503</c:v>
                </c:pt>
                <c:pt idx="47">
                  <c:v>288.0322310211257</c:v>
                </c:pt>
                <c:pt idx="48">
                  <c:v>294.2170079190132</c:v>
                </c:pt>
                <c:pt idx="49">
                  <c:v>313.153207127112</c:v>
                </c:pt>
                <c:pt idx="50">
                  <c:v>363.8954864144008</c:v>
                </c:pt>
                <c:pt idx="51">
                  <c:v>354.3876377729607</c:v>
                </c:pt>
                <c:pt idx="52">
                  <c:v>354.2380739956642</c:v>
                </c:pt>
                <c:pt idx="53">
                  <c:v>356.2242665960983</c:v>
                </c:pt>
                <c:pt idx="54">
                  <c:v>367.3486399364885</c:v>
                </c:pt>
                <c:pt idx="55">
                  <c:v>376.1475759428396</c:v>
                </c:pt>
                <c:pt idx="56">
                  <c:v>386.3090183485556</c:v>
                </c:pt>
                <c:pt idx="57">
                  <c:v>433.8797165137002</c:v>
                </c:pt>
                <c:pt idx="58">
                  <c:v>428.1879448623302</c:v>
                </c:pt>
                <c:pt idx="59">
                  <c:v>415.0232503760971</c:v>
                </c:pt>
                <c:pt idx="60">
                  <c:v>411.3158253384875</c:v>
                </c:pt>
                <c:pt idx="61">
                  <c:v>434.8155428046387</c:v>
                </c:pt>
                <c:pt idx="62">
                  <c:v>423.3043885241748</c:v>
                </c:pt>
                <c:pt idx="63">
                  <c:v>422.1104496717574</c:v>
                </c:pt>
                <c:pt idx="64">
                  <c:v>429.8708047045817</c:v>
                </c:pt>
                <c:pt idx="65">
                  <c:v>441.9486242341235</c:v>
                </c:pt>
                <c:pt idx="66">
                  <c:v>420.0096618107116</c:v>
                </c:pt>
                <c:pt idx="67">
                  <c:v>439.3107956296401</c:v>
                </c:pt>
                <c:pt idx="68">
                  <c:v>431.2797160666756</c:v>
                </c:pt>
                <c:pt idx="69">
                  <c:v>407.9563444600082</c:v>
                </c:pt>
                <c:pt idx="70">
                  <c:v>423.6579100140076</c:v>
                </c:pt>
                <c:pt idx="71">
                  <c:v>401.5914190126064</c:v>
                </c:pt>
                <c:pt idx="72">
                  <c:v>384.2469771113462</c:v>
                </c:pt>
                <c:pt idx="73">
                  <c:v>366.3136794002115</c:v>
                </c:pt>
                <c:pt idx="74">
                  <c:v>356.5230114601899</c:v>
                </c:pt>
                <c:pt idx="75">
                  <c:v>341.6570103141714</c:v>
                </c:pt>
                <c:pt idx="76">
                  <c:v>327.5072092827542</c:v>
                </c:pt>
                <c:pt idx="77">
                  <c:v>315.4575883544788</c:v>
                </c:pt>
                <c:pt idx="78">
                  <c:v>304.446929519031</c:v>
                </c:pt>
                <c:pt idx="79">
                  <c:v>293.8872365671276</c:v>
                </c:pt>
                <c:pt idx="80">
                  <c:v>286.4685129104146</c:v>
                </c:pt>
                <c:pt idx="81">
                  <c:v>290.5836616193735</c:v>
                </c:pt>
                <c:pt idx="82">
                  <c:v>281.1971954574361</c:v>
                </c:pt>
                <c:pt idx="83">
                  <c:v>274.6147759116922</c:v>
                </c:pt>
                <c:pt idx="84">
                  <c:v>266.8927983205233</c:v>
                </c:pt>
                <c:pt idx="85">
                  <c:v>266.1588184884706</c:v>
                </c:pt>
                <c:pt idx="86">
                  <c:v>259.9293366396238</c:v>
                </c:pt>
                <c:pt idx="87">
                  <c:v>253.5711029756615</c:v>
                </c:pt>
                <c:pt idx="88">
                  <c:v>254.1267926780953</c:v>
                </c:pt>
                <c:pt idx="89">
                  <c:v>249.0179134102858</c:v>
                </c:pt>
                <c:pt idx="90">
                  <c:v>246.7390220692571</c:v>
                </c:pt>
                <c:pt idx="91">
                  <c:v>242.0411198623315</c:v>
                </c:pt>
                <c:pt idx="92">
                  <c:v>237.8692078760984</c:v>
                </c:pt>
                <c:pt idx="93">
                  <c:v>243.5780870884886</c:v>
                </c:pt>
                <c:pt idx="94">
                  <c:v>239.5038783796397</c:v>
                </c:pt>
                <c:pt idx="95">
                  <c:v>235.5908905416757</c:v>
                </c:pt>
                <c:pt idx="96">
                  <c:v>238.1582014875082</c:v>
                </c:pt>
                <c:pt idx="97">
                  <c:v>234.3739813387573</c:v>
                </c:pt>
                <c:pt idx="98">
                  <c:v>230.8467832048815</c:v>
                </c:pt>
                <c:pt idx="99">
                  <c:v>230.5351048843935</c:v>
                </c:pt>
                <c:pt idx="100">
                  <c:v>228.8584943959542</c:v>
                </c:pt>
                <c:pt idx="101">
                  <c:v>227.0013449563587</c:v>
                </c:pt>
                <c:pt idx="102">
                  <c:v>226.5152104607228</c:v>
                </c:pt>
                <c:pt idx="103">
                  <c:v>224.1946894146506</c:v>
                </c:pt>
                <c:pt idx="104">
                  <c:v>225.6674204731855</c:v>
                </c:pt>
                <c:pt idx="105">
                  <c:v>239.5359784258669</c:v>
                </c:pt>
                <c:pt idx="106">
                  <c:v>244.0535805832803</c:v>
                </c:pt>
                <c:pt idx="107">
                  <c:v>239.4838225249522</c:v>
                </c:pt>
                <c:pt idx="108">
                  <c:v>235.6103402724571</c:v>
                </c:pt>
                <c:pt idx="109">
                  <c:v>237.5177062452113</c:v>
                </c:pt>
                <c:pt idx="110">
                  <c:v>233.7262356206902</c:v>
                </c:pt>
                <c:pt idx="111">
                  <c:v>230.7602120586212</c:v>
                </c:pt>
                <c:pt idx="112">
                  <c:v>228.1393908527591</c:v>
                </c:pt>
                <c:pt idx="113">
                  <c:v>225.4163517674832</c:v>
                </c:pt>
                <c:pt idx="114">
                  <c:v>229.277016590735</c:v>
                </c:pt>
                <c:pt idx="115">
                  <c:v>226.8087149316614</c:v>
                </c:pt>
                <c:pt idx="116">
                  <c:v>235.1984434384953</c:v>
                </c:pt>
                <c:pt idx="117">
                  <c:v>234.9306990946457</c:v>
                </c:pt>
                <c:pt idx="118">
                  <c:v>233.3829291851812</c:v>
                </c:pt>
                <c:pt idx="119">
                  <c:v>230.5914362666631</c:v>
                </c:pt>
                <c:pt idx="120">
                  <c:v>228.0292926399968</c:v>
                </c:pt>
                <c:pt idx="121">
                  <c:v>227.1525633759971</c:v>
                </c:pt>
                <c:pt idx="122">
                  <c:v>224.5675070383974</c:v>
                </c:pt>
                <c:pt idx="123">
                  <c:v>222.4530563345576</c:v>
                </c:pt>
                <c:pt idx="124">
                  <c:v>228.9074507011019</c:v>
                </c:pt>
                <c:pt idx="125">
                  <c:v>225.6597056309917</c:v>
                </c:pt>
                <c:pt idx="126">
                  <c:v>223.4821350678926</c:v>
                </c:pt>
                <c:pt idx="127">
                  <c:v>220.7334215611033</c:v>
                </c:pt>
                <c:pt idx="128">
                  <c:v>218.921579404993</c:v>
                </c:pt>
                <c:pt idx="129">
                  <c:v>219.1514214644937</c:v>
                </c:pt>
                <c:pt idx="130">
                  <c:v>216.9544793180444</c:v>
                </c:pt>
                <c:pt idx="131">
                  <c:v>215.40943138624</c:v>
                </c:pt>
                <c:pt idx="132">
                  <c:v>214.306488247616</c:v>
                </c:pt>
                <c:pt idx="133">
                  <c:v>212.4071394228543</c:v>
                </c:pt>
                <c:pt idx="134">
                  <c:v>211.404425480569</c:v>
                </c:pt>
                <c:pt idx="135">
                  <c:v>210.295482932512</c:v>
                </c:pt>
                <c:pt idx="136">
                  <c:v>209.8725346392608</c:v>
                </c:pt>
                <c:pt idx="137">
                  <c:v>218.9825811753347</c:v>
                </c:pt>
                <c:pt idx="138">
                  <c:v>217.1342230578013</c:v>
                </c:pt>
                <c:pt idx="139">
                  <c:v>219.7407007520212</c:v>
                </c:pt>
                <c:pt idx="140">
                  <c:v>218.674330676819</c:v>
                </c:pt>
                <c:pt idx="141">
                  <c:v>225.7065976091371</c:v>
                </c:pt>
                <c:pt idx="142">
                  <c:v>222.9077378482234</c:v>
                </c:pt>
                <c:pt idx="143">
                  <c:v>220.331564063401</c:v>
                </c:pt>
                <c:pt idx="144">
                  <c:v>218.360207657061</c:v>
                </c:pt>
                <c:pt idx="145">
                  <c:v>216.9342868913548</c:v>
                </c:pt>
                <c:pt idx="146">
                  <c:v>215.2289582022194</c:v>
                </c:pt>
                <c:pt idx="147">
                  <c:v>215.8968623819974</c:v>
                </c:pt>
                <c:pt idx="148">
                  <c:v>214.6306761437977</c:v>
                </c:pt>
                <c:pt idx="149">
                  <c:v>213.2194085294179</c:v>
                </c:pt>
                <c:pt idx="150">
                  <c:v>211.9737676764761</c:v>
                </c:pt>
                <c:pt idx="151">
                  <c:v>210.4070909088285</c:v>
                </c:pt>
                <c:pt idx="152">
                  <c:v>212.7549818179457</c:v>
                </c:pt>
                <c:pt idx="153">
                  <c:v>217.1631836361507</c:v>
                </c:pt>
                <c:pt idx="154">
                  <c:v>223.477565272536</c:v>
                </c:pt>
                <c:pt idx="155">
                  <c:v>225.4695087452824</c:v>
                </c:pt>
                <c:pt idx="156">
                  <c:v>235.4533578707542</c:v>
                </c:pt>
                <c:pt idx="157">
                  <c:v>236.4708220836788</c:v>
                </c:pt>
                <c:pt idx="158">
                  <c:v>239.7198398753109</c:v>
                </c:pt>
                <c:pt idx="159">
                  <c:v>236.02705588778</c:v>
                </c:pt>
                <c:pt idx="160">
                  <c:v>232.0842502990018</c:v>
                </c:pt>
                <c:pt idx="161">
                  <c:v>228.7957252691012</c:v>
                </c:pt>
                <c:pt idx="162">
                  <c:v>232.1257527421915</c:v>
                </c:pt>
                <c:pt idx="163">
                  <c:v>237.2032774679724</c:v>
                </c:pt>
                <c:pt idx="164">
                  <c:v>233.7871497211752</c:v>
                </c:pt>
                <c:pt idx="165">
                  <c:v>232.8588347490576</c:v>
                </c:pt>
                <c:pt idx="166">
                  <c:v>234.3233512741517</c:v>
                </c:pt>
                <c:pt idx="167">
                  <c:v>231.4424161467368</c:v>
                </c:pt>
                <c:pt idx="168">
                  <c:v>228.123574532063</c:v>
                </c:pt>
                <c:pt idx="169">
                  <c:v>225.3999170788568</c:v>
                </c:pt>
                <c:pt idx="170">
                  <c:v>226.4444253709711</c:v>
                </c:pt>
                <c:pt idx="171">
                  <c:v>225.034782833874</c:v>
                </c:pt>
                <c:pt idx="172">
                  <c:v>230.7328045504866</c:v>
                </c:pt>
                <c:pt idx="173">
                  <c:v>239.432224095438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27667736"/>
        <c:axId val="-2127674728"/>
      </c:scatterChart>
      <c:valAx>
        <c:axId val="-2127667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2127674728"/>
        <c:crosses val="autoZero"/>
        <c:crossBetween val="midCat"/>
      </c:valAx>
      <c:valAx>
        <c:axId val="-21276747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27667736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A856B4-A2D7-1D48-9AAA-2AB31330D944}" type="datetimeFigureOut">
              <a:rPr lang="en-US" smtClean="0"/>
              <a:t>5/19/13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AF0786-4318-584A-9241-4F427A668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5937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DFBF99-E6E2-45AC-967F-424D3300F3B9}" type="datetimeFigureOut">
              <a:rPr lang="en-US" smtClean="0"/>
              <a:t>5/19/13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5C2125-8E98-4A82-B6E0-5E01E26E3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636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3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4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5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7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4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5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6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1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8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9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1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4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387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4194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#6-50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2628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2628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#6-52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8722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#6-52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8722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#6-52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8722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387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#5-10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08769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#6-50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26282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#6-50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2628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Table is Fig</a:t>
            </a:r>
            <a:r>
              <a:rPr lang="en-US" baseline="0" dirty="0" smtClean="0"/>
              <a:t> 6-5 of CN5E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67032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#6-52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87227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#6-52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87227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#6-52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87227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3872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#5-10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08769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3872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#5-10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08769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Icons from </a:t>
            </a:r>
            <a:r>
              <a:rPr lang="en-US" dirty="0" err="1" smtClean="0"/>
              <a:t>pixabay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28948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Draw in scenario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27412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#6-53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7518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figures #6-36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22666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3872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#5-10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08769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Stopwatch from openclipart.org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76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33696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81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3882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84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3882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85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3872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Icons</a:t>
            </a:r>
            <a:r>
              <a:rPr lang="en-US" baseline="0" dirty="0" smtClean="0"/>
              <a:t> from cisco icon library, openclipart.org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86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08769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#6-48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88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01259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#6-48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89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01259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#6-49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90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7706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3872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#6-49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91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77064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#6-49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94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77064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#6-49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95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7706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#5-10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0876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#639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4769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#6-40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0168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387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#5-10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087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" y="1047750"/>
            <a:ext cx="5715000" cy="3581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670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76350"/>
            <a:ext cx="8686800" cy="3200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631436"/>
            <a:ext cx="9144000" cy="512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Extent of subtitles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399892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301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1947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6202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9487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2815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56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2427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4248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774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>
            <a:spLocks/>
          </p:cNvSpPr>
          <p:nvPr userDrawn="1"/>
        </p:nvSpPr>
        <p:spPr>
          <a:xfrm>
            <a:off x="5943600" y="1755340"/>
            <a:ext cx="2743200" cy="2057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148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" y="1047750"/>
            <a:ext cx="5715000" cy="3581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585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" y="1276350"/>
            <a:ext cx="5715000" cy="3352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365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" y="1276350"/>
            <a:ext cx="5715000" cy="3352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355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209550"/>
            <a:ext cx="8686800" cy="857250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 smtClean="0"/>
              <a:t>Introduction to Computer Networks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685800" y="1657350"/>
            <a:ext cx="5257800" cy="15240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762000" y="2936714"/>
            <a:ext cx="4425649" cy="876026"/>
            <a:chOff x="1204264" y="3362118"/>
            <a:chExt cx="4425649" cy="876026"/>
          </a:xfrm>
        </p:grpSpPr>
        <p:pic>
          <p:nvPicPr>
            <p:cNvPr id="10" name="Picture 6" descr="http://www.engr.washington.edu/sites/default/files/mycoe/marcom/uw/signature_left/UW.Signature_left_small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4264" y="3892522"/>
              <a:ext cx="4425649" cy="3456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1737664" y="3420600"/>
              <a:ext cx="302278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Aft>
                  <a:spcPts val="300"/>
                </a:spcAft>
              </a:pPr>
              <a:r>
                <a:rPr lang="en-US" sz="1600" dirty="0" smtClean="0">
                  <a:latin typeface="Calibri" pitchFamily="34" charset="0"/>
                  <a:cs typeface="Calibri" pitchFamily="34" charset="0"/>
                </a:rPr>
                <a:t>Computer Science &amp; Engineering</a:t>
              </a:r>
              <a:endParaRPr lang="en-US" sz="1600" dirty="0">
                <a:latin typeface="Calibri" pitchFamily="34" charset="0"/>
                <a:cs typeface="Calibri" pitchFamily="34" charset="0"/>
              </a:endParaRPr>
            </a:p>
          </p:txBody>
        </p:sp>
        <p:pic>
          <p:nvPicPr>
            <p:cNvPr id="12" name="Picture 8" descr="http://www.cs.washington.edu/images/logo/CSElogo2_144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4264" y="3362118"/>
              <a:ext cx="502920" cy="5029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" name="Title 1"/>
          <p:cNvSpPr txBox="1">
            <a:spLocks/>
          </p:cNvSpPr>
          <p:nvPr userDrawn="1"/>
        </p:nvSpPr>
        <p:spPr>
          <a:xfrm>
            <a:off x="228600" y="209550"/>
            <a:ext cx="86868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rgbClr val="FF0000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</a:lstStyle>
          <a:p>
            <a:r>
              <a:rPr lang="en-US" sz="4400" dirty="0" smtClean="0"/>
              <a:t>Introduction to Computer Networks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959554608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42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891420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76350"/>
            <a:ext cx="8686800" cy="3200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090892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6868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082278"/>
            <a:ext cx="86868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4781550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29400" y="4781550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933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6" r:id="rId2"/>
    <p:sldLayoutId id="2147483665" r:id="rId3"/>
    <p:sldLayoutId id="2147483662" r:id="rId4"/>
    <p:sldLayoutId id="2147483664" r:id="rId5"/>
    <p:sldLayoutId id="2147483661" r:id="rId6"/>
    <p:sldLayoutId id="2147483649" r:id="rId7"/>
    <p:sldLayoutId id="2147483650" r:id="rId8"/>
    <p:sldLayoutId id="2147483663" r:id="rId9"/>
    <p:sldLayoutId id="2147483668" r:id="rId10"/>
    <p:sldLayoutId id="2147483651" r:id="rId11"/>
    <p:sldLayoutId id="2147483652" r:id="rId12"/>
    <p:sldLayoutId id="2147483653" r:id="rId13"/>
    <p:sldLayoutId id="2147483654" r:id="rId14"/>
    <p:sldLayoutId id="2147483655" r:id="rId15"/>
    <p:sldLayoutId id="2147483656" r:id="rId16"/>
    <p:sldLayoutId id="2147483657" r:id="rId17"/>
    <p:sldLayoutId id="2147483658" r:id="rId18"/>
    <p:sldLayoutId id="2147483659" r:id="rId19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Calibri" pitchFamily="34" charset="0"/>
          <a:ea typeface="+mj-ea"/>
          <a:cs typeface="Calibr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32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–"/>
        <a:defRPr sz="28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7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7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4.wmf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9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7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7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4.wmf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wmf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5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3.wmf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6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wm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8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10.png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0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4.wmf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chart" Target="../charts/char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wmf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chart" Target="../charts/chart3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3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chart" Target="../charts/chart4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chart" Target="../charts/chart5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4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5.xm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8.png"/><Relationship Id="rId5" Type="http://schemas.openxmlformats.org/officeDocument/2006/relationships/image" Target="../media/image3.wmf"/><Relationship Id="rId6" Type="http://schemas.openxmlformats.org/officeDocument/2006/relationships/image" Target="../media/image9.wm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6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7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9.xml"/><Relationship Id="rId3" Type="http://schemas.openxmlformats.org/officeDocument/2006/relationships/image" Target="../media/image14.png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0.xml"/><Relationship Id="rId3" Type="http://schemas.openxmlformats.org/officeDocument/2006/relationships/image" Target="../media/image14.png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1.xml"/><Relationship Id="rId3" Type="http://schemas.openxmlformats.org/officeDocument/2006/relationships/image" Target="../media/image14.png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2.xml"/><Relationship Id="rId3" Type="http://schemas.openxmlformats.org/officeDocument/2006/relationships/image" Target="../media/image14.png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Transport Layer Overview</a:t>
            </a:r>
          </a:p>
          <a:p>
            <a:r>
              <a:rPr lang="en-US" dirty="0" smtClean="0"/>
              <a:t>(§</a:t>
            </a:r>
            <a:r>
              <a:rPr lang="en-US" dirty="0" smtClean="0">
                <a:cs typeface="Arial" pitchFamily="34" charset="0"/>
              </a:rPr>
              <a:t>6.1.2-6.1.4)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138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Application process is identified by the tuple IP address, protocol, and port</a:t>
            </a:r>
          </a:p>
          <a:p>
            <a:pPr lvl="1"/>
            <a:r>
              <a:rPr lang="en-US" sz="2000" dirty="0" smtClean="0"/>
              <a:t>Ports are 16-bit integers representing local “mailboxes” that a process leases</a:t>
            </a:r>
          </a:p>
          <a:p>
            <a:pPr lvl="4"/>
            <a:endParaRPr lang="en-US" sz="1000" dirty="0" smtClean="0"/>
          </a:p>
          <a:p>
            <a:r>
              <a:rPr lang="en-US" sz="2400" dirty="0" smtClean="0"/>
              <a:t>Servers often bind to “well-known ports”</a:t>
            </a:r>
          </a:p>
          <a:p>
            <a:pPr lvl="1"/>
            <a:r>
              <a:rPr lang="en-US" sz="2000" dirty="0" smtClean="0"/>
              <a:t>&lt;1024, require administrative privileges</a:t>
            </a:r>
          </a:p>
          <a:p>
            <a:r>
              <a:rPr lang="en-US" sz="2400" dirty="0" smtClean="0"/>
              <a:t>Clients often assigned “ephemeral” ports</a:t>
            </a:r>
          </a:p>
          <a:p>
            <a:pPr lvl="1"/>
            <a:r>
              <a:rPr lang="en-US" sz="2000" dirty="0" smtClean="0"/>
              <a:t>Chosen by OS, used temporarily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861015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Well-Known Ports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6765854"/>
              </p:ext>
            </p:extLst>
          </p:nvPr>
        </p:nvGraphicFramePr>
        <p:xfrm>
          <a:off x="1752600" y="1200150"/>
          <a:ext cx="563880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766"/>
                <a:gridCol w="1166647"/>
                <a:gridCol w="3694387"/>
              </a:tblGrid>
              <a:tr h="198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Port</a:t>
                      </a: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Protocol</a:t>
                      </a: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Use</a:t>
                      </a: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20, 21</a:t>
                      </a: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FTP</a:t>
                      </a: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File transfer</a:t>
                      </a: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22</a:t>
                      </a: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SSH</a:t>
                      </a: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Remote login, replacement for Telnet</a:t>
                      </a: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25</a:t>
                      </a: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SMTP</a:t>
                      </a: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Email</a:t>
                      </a: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80</a:t>
                      </a: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HTTP</a:t>
                      </a: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World Wide Web</a:t>
                      </a: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110</a:t>
                      </a: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POP-3</a:t>
                      </a: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Remote email access</a:t>
                      </a: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143</a:t>
                      </a: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IMAP</a:t>
                      </a: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Remote email access</a:t>
                      </a: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443</a:t>
                      </a: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HTTPS</a:t>
                      </a: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Secure Web (HTTP over SSL/TLS)</a:t>
                      </a: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543</a:t>
                      </a: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RTSP</a:t>
                      </a: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Media player control</a:t>
                      </a: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631</a:t>
                      </a: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IPP</a:t>
                      </a: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Printer sharing</a:t>
                      </a: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3413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Topics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Service models</a:t>
            </a:r>
          </a:p>
          <a:p>
            <a:pPr lvl="1"/>
            <a:r>
              <a:rPr lang="en-US" dirty="0" smtClean="0"/>
              <a:t>Socket API and ports</a:t>
            </a:r>
          </a:p>
          <a:p>
            <a:pPr lvl="1"/>
            <a:r>
              <a:rPr lang="en-US" dirty="0" smtClean="0"/>
              <a:t>Datagrams, Streams</a:t>
            </a:r>
          </a:p>
          <a:p>
            <a:r>
              <a:rPr lang="en-US" dirty="0" smtClean="0"/>
              <a:t>User Datagram Protocol (UDP)</a:t>
            </a:r>
          </a:p>
          <a:p>
            <a:r>
              <a:rPr lang="en-US" dirty="0" smtClean="0"/>
              <a:t>Connections (TCP)</a:t>
            </a:r>
          </a:p>
          <a:p>
            <a:r>
              <a:rPr lang="en-US" dirty="0" smtClean="0"/>
              <a:t>Sliding Window (TCP)</a:t>
            </a:r>
          </a:p>
          <a:p>
            <a:r>
              <a:rPr lang="en-US" dirty="0" smtClean="0"/>
              <a:t>Flow control (TCP)</a:t>
            </a:r>
          </a:p>
          <a:p>
            <a:r>
              <a:rPr lang="en-US" dirty="0" smtClean="0"/>
              <a:t>Retransmission timers (TCP)</a:t>
            </a:r>
          </a:p>
          <a:p>
            <a:pPr lvl="5"/>
            <a:endParaRPr lang="en-US" dirty="0" smtClean="0"/>
          </a:p>
          <a:p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Congestion control (TCP)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0" name="Right Brace 9"/>
          <p:cNvSpPr/>
          <p:nvPr/>
        </p:nvSpPr>
        <p:spPr>
          <a:xfrm>
            <a:off x="4362696" y="1962150"/>
            <a:ext cx="193789" cy="1676400"/>
          </a:xfrm>
          <a:prstGeom prst="rightBrace">
            <a:avLst>
              <a:gd name="adj1" fmla="val 48926"/>
              <a:gd name="adj2" fmla="val 50000"/>
            </a:avLst>
          </a:prstGeom>
          <a:ln w="1905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567961" y="2092464"/>
            <a:ext cx="6720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Next</a:t>
            </a:r>
          </a:p>
          <a:p>
            <a:pPr algn="ctr"/>
            <a:r>
              <a:rPr lang="en-US" sz="2000" dirty="0" smtClean="0"/>
              <a:t>time</a:t>
            </a:r>
          </a:p>
        </p:txBody>
      </p:sp>
      <p:sp>
        <p:nvSpPr>
          <p:cNvPr id="12" name="Right Brace 11"/>
          <p:cNvSpPr/>
          <p:nvPr/>
        </p:nvSpPr>
        <p:spPr>
          <a:xfrm>
            <a:off x="4362697" y="3790950"/>
            <a:ext cx="228600" cy="465207"/>
          </a:xfrm>
          <a:prstGeom prst="rightBrace">
            <a:avLst>
              <a:gd name="adj1" fmla="val 35361"/>
              <a:gd name="adj2" fmla="val 50000"/>
            </a:avLst>
          </a:prstGeom>
          <a:ln w="1905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564308" y="3771840"/>
            <a:ext cx="7149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Later</a:t>
            </a:r>
          </a:p>
        </p:txBody>
      </p:sp>
      <p:sp>
        <p:nvSpPr>
          <p:cNvPr id="14" name="Right Brace 13"/>
          <p:cNvSpPr/>
          <p:nvPr/>
        </p:nvSpPr>
        <p:spPr>
          <a:xfrm>
            <a:off x="4362697" y="1143060"/>
            <a:ext cx="228600" cy="465207"/>
          </a:xfrm>
          <a:prstGeom prst="rightBrace">
            <a:avLst>
              <a:gd name="adj1" fmla="val 35361"/>
              <a:gd name="adj2" fmla="val 50000"/>
            </a:avLst>
          </a:prstGeom>
          <a:ln w="1905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589797" y="1025664"/>
            <a:ext cx="6639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This</a:t>
            </a:r>
          </a:p>
          <a:p>
            <a:pPr algn="ctr"/>
            <a:r>
              <a:rPr lang="en-US" sz="2000" dirty="0" smtClean="0"/>
              <a:t>time</a:t>
            </a:r>
          </a:p>
        </p:txBody>
      </p:sp>
    </p:spTree>
    <p:extLst>
      <p:ext uri="{BB962C8B-B14F-4D97-AF65-F5344CB8AC3E}">
        <p14:creationId xmlns:p14="http://schemas.microsoft.com/office/powerpoint/2010/main" val="3623406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User Datagram Protocol (UDP) (§6.4)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6749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Topic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Sending messages with UDP</a:t>
            </a:r>
          </a:p>
          <a:p>
            <a:pPr lvl="1"/>
            <a:r>
              <a:rPr lang="en-US" sz="2400" dirty="0" smtClean="0"/>
              <a:t>A shim layer on packets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961600" y="2462370"/>
            <a:ext cx="3518171" cy="1558209"/>
            <a:chOff x="685800" y="2157570"/>
            <a:chExt cx="3518171" cy="1558209"/>
          </a:xfrm>
        </p:grpSpPr>
        <p:pic>
          <p:nvPicPr>
            <p:cNvPr id="120" name="Picture 119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8000" y="3261523"/>
              <a:ext cx="745971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24" name="Straight Connector 123"/>
            <p:cNvCxnSpPr>
              <a:stCxn id="125" idx="3"/>
              <a:endCxn id="120" idx="1"/>
            </p:cNvCxnSpPr>
            <p:nvPr/>
          </p:nvCxnSpPr>
          <p:spPr>
            <a:xfrm flipV="1">
              <a:off x="1507971" y="3443839"/>
              <a:ext cx="1950029" cy="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9" name="Rounded Rectangular Callout 118"/>
            <p:cNvSpPr/>
            <p:nvPr/>
          </p:nvSpPr>
          <p:spPr>
            <a:xfrm>
              <a:off x="685800" y="2157570"/>
              <a:ext cx="1629200" cy="642780"/>
            </a:xfrm>
            <a:prstGeom prst="wedgeRoundRectCallout">
              <a:avLst>
                <a:gd name="adj1" fmla="val -26809"/>
                <a:gd name="adj2" fmla="val 123744"/>
                <a:gd name="adj3" fmla="val 16667"/>
              </a:avLst>
            </a:prstGeom>
            <a:solidFill>
              <a:srgbClr val="FFB8F2">
                <a:alpha val="50196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bIns="0" rtlCol="0" anchor="b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I just want to send a packet!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pic>
          <p:nvPicPr>
            <p:cNvPr id="125" name="Picture 124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" y="3261524"/>
              <a:ext cx="745971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41" name="Straight Arrow Connector 40"/>
            <p:cNvCxnSpPr>
              <a:stCxn id="50" idx="3"/>
            </p:cNvCxnSpPr>
            <p:nvPr/>
          </p:nvCxnSpPr>
          <p:spPr>
            <a:xfrm>
              <a:off x="1929109" y="3110518"/>
              <a:ext cx="280691" cy="0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Rectangle 49"/>
            <p:cNvSpPr/>
            <p:nvPr/>
          </p:nvSpPr>
          <p:spPr>
            <a:xfrm>
              <a:off x="1371600" y="2993716"/>
              <a:ext cx="557509" cy="233604"/>
            </a:xfrm>
            <a:prstGeom prst="rect">
              <a:avLst/>
            </a:prstGeom>
            <a:solidFill>
              <a:schemeClr val="accent5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Cloud Callout 28"/>
            <p:cNvSpPr/>
            <p:nvPr/>
          </p:nvSpPr>
          <p:spPr>
            <a:xfrm rot="394988">
              <a:off x="2019717" y="3171899"/>
              <a:ext cx="1102080" cy="543880"/>
            </a:xfrm>
            <a:prstGeom prst="cloudCallout">
              <a:avLst>
                <a:gd name="adj1" fmla="val -8031"/>
                <a:gd name="adj2" fmla="val 16226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2304036" y="3528007"/>
            <a:ext cx="10850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Network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316498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User Datagram Protocol (UDP)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Used by apps that don’t want reliability or </a:t>
            </a:r>
            <a:r>
              <a:rPr lang="en-US" sz="2800" dirty="0" err="1" smtClean="0"/>
              <a:t>bytestreams</a:t>
            </a:r>
            <a:endParaRPr lang="en-US" sz="2800" dirty="0" smtClean="0"/>
          </a:p>
          <a:p>
            <a:pPr lvl="1"/>
            <a:r>
              <a:rPr lang="en-US" sz="2400" dirty="0" smtClean="0"/>
              <a:t>Voice-over-IP (unreliable)</a:t>
            </a:r>
          </a:p>
          <a:p>
            <a:pPr lvl="1"/>
            <a:r>
              <a:rPr lang="en-US" sz="2400" dirty="0" smtClean="0"/>
              <a:t>DNS, RPC (message-oriented)</a:t>
            </a:r>
          </a:p>
          <a:p>
            <a:pPr lvl="1"/>
            <a:r>
              <a:rPr lang="en-US" sz="2400" dirty="0" smtClean="0"/>
              <a:t>DHCP (bootstrapping)</a:t>
            </a:r>
          </a:p>
          <a:p>
            <a:pPr lvl="4"/>
            <a:endParaRPr lang="en-US" sz="1000" dirty="0" smtClean="0"/>
          </a:p>
          <a:p>
            <a:pPr marL="0" indent="0">
              <a:buNone/>
            </a:pPr>
            <a:r>
              <a:rPr lang="en-US" sz="2800" dirty="0" smtClean="0"/>
              <a:t>(If application wants reliability and messages then it has work to do!)</a:t>
            </a:r>
          </a:p>
        </p:txBody>
      </p:sp>
    </p:spTree>
    <p:extLst>
      <p:ext uri="{BB962C8B-B14F-4D97-AF65-F5344CB8AC3E}">
        <p14:creationId xmlns:p14="http://schemas.microsoft.com/office/powerpoint/2010/main" val="2368584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16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Datagram Sockets</a:t>
            </a:r>
            <a:endParaRPr lang="en-US" dirty="0"/>
          </a:p>
        </p:txBody>
      </p:sp>
      <p:grpSp>
        <p:nvGrpSpPr>
          <p:cNvPr id="31" name="Group 30"/>
          <p:cNvGrpSpPr/>
          <p:nvPr/>
        </p:nvGrpSpPr>
        <p:grpSpPr>
          <a:xfrm>
            <a:off x="1524000" y="1493283"/>
            <a:ext cx="2433741" cy="3142691"/>
            <a:chOff x="990600" y="1841598"/>
            <a:chExt cx="2861159" cy="2787552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990600" y="1841598"/>
              <a:ext cx="0" cy="278755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851759" y="1841598"/>
              <a:ext cx="0" cy="278755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711821" y="971550"/>
            <a:ext cx="16429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Client (host 1)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3099894" y="971550"/>
            <a:ext cx="17109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Server (host 2)</a:t>
            </a:r>
            <a:endParaRPr lang="en-US" sz="2000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754586" y="1314450"/>
            <a:ext cx="0" cy="3656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403368" y="971550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1880147" y="2190750"/>
            <a:ext cx="1701254" cy="1314512"/>
            <a:chOff x="1477582" y="2724176"/>
            <a:chExt cx="2133601" cy="1010888"/>
          </a:xfrm>
        </p:grpSpPr>
        <p:cxnSp>
          <p:nvCxnSpPr>
            <p:cNvPr id="16" name="Straight Arrow Connector 15"/>
            <p:cNvCxnSpPr/>
            <p:nvPr/>
          </p:nvCxnSpPr>
          <p:spPr>
            <a:xfrm>
              <a:off x="1477582" y="3008265"/>
              <a:ext cx="2133600" cy="82205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H="1">
              <a:off x="1477582" y="3617865"/>
              <a:ext cx="2133601" cy="117199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2031319" y="2724176"/>
              <a:ext cx="1230917" cy="30769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000" dirty="0" smtClean="0"/>
                <a:t>request</a:t>
              </a:r>
              <a:endParaRPr lang="en-US" sz="20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190053" y="3371074"/>
              <a:ext cx="888750" cy="30769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000" dirty="0" smtClean="0"/>
                <a:t>reply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814277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17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Datagram Sockets</a:t>
            </a:r>
            <a:endParaRPr lang="en-US" dirty="0"/>
          </a:p>
        </p:txBody>
      </p:sp>
      <p:grpSp>
        <p:nvGrpSpPr>
          <p:cNvPr id="31" name="Group 30"/>
          <p:cNvGrpSpPr/>
          <p:nvPr/>
        </p:nvGrpSpPr>
        <p:grpSpPr>
          <a:xfrm>
            <a:off x="1524000" y="1493283"/>
            <a:ext cx="2433741" cy="2678667"/>
            <a:chOff x="990600" y="1841598"/>
            <a:chExt cx="2861159" cy="2787552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990600" y="1841598"/>
              <a:ext cx="0" cy="278755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851759" y="1841598"/>
              <a:ext cx="0" cy="278755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609600" y="971550"/>
            <a:ext cx="16429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Client (host 1)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3275602" y="971550"/>
            <a:ext cx="17109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Server (host 2)</a:t>
            </a:r>
            <a:endParaRPr lang="en-US" sz="2000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754586" y="1314450"/>
            <a:ext cx="0" cy="3656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403368" y="971550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41399" y="1657350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1: socket</a:t>
            </a:r>
            <a:endParaRPr lang="en-US" sz="2000" dirty="0"/>
          </a:p>
        </p:txBody>
      </p:sp>
      <p:sp>
        <p:nvSpPr>
          <p:cNvPr id="33" name="TextBox 32"/>
          <p:cNvSpPr txBox="1"/>
          <p:nvPr/>
        </p:nvSpPr>
        <p:spPr>
          <a:xfrm>
            <a:off x="4297603" y="1790640"/>
            <a:ext cx="9044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2: bind</a:t>
            </a:r>
            <a:endParaRPr lang="en-US" sz="2000" dirty="0"/>
          </a:p>
        </p:txBody>
      </p:sp>
      <p:sp>
        <p:nvSpPr>
          <p:cNvPr id="34" name="TextBox 33"/>
          <p:cNvSpPr txBox="1"/>
          <p:nvPr/>
        </p:nvSpPr>
        <p:spPr>
          <a:xfrm>
            <a:off x="4180207" y="1485840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1: socket</a:t>
            </a:r>
            <a:endParaRPr lang="en-US" sz="2000" dirty="0"/>
          </a:p>
        </p:txBody>
      </p:sp>
      <p:sp>
        <p:nvSpPr>
          <p:cNvPr id="36" name="TextBox 35"/>
          <p:cNvSpPr txBox="1"/>
          <p:nvPr/>
        </p:nvSpPr>
        <p:spPr>
          <a:xfrm>
            <a:off x="4175606" y="3105150"/>
            <a:ext cx="11583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6</a:t>
            </a:r>
            <a:r>
              <a:rPr lang="en-US" sz="2000" dirty="0" smtClean="0"/>
              <a:t>: </a:t>
            </a:r>
            <a:r>
              <a:rPr lang="en-US" sz="2000" dirty="0" err="1" smtClean="0"/>
              <a:t>sendto</a:t>
            </a:r>
            <a:endParaRPr lang="en-US" sz="2000" dirty="0"/>
          </a:p>
        </p:txBody>
      </p:sp>
      <p:sp>
        <p:nvSpPr>
          <p:cNvPr id="37" name="TextBox 36"/>
          <p:cNvSpPr txBox="1"/>
          <p:nvPr/>
        </p:nvSpPr>
        <p:spPr>
          <a:xfrm>
            <a:off x="3992904" y="2114550"/>
            <a:ext cx="15138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3: </a:t>
            </a:r>
            <a:r>
              <a:rPr lang="en-US" sz="2000" dirty="0" err="1" smtClean="0"/>
              <a:t>recvfrom</a:t>
            </a:r>
            <a:r>
              <a:rPr lang="en-US" sz="2000" dirty="0" smtClean="0"/>
              <a:t>*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41399" y="2266950"/>
            <a:ext cx="11583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4: </a:t>
            </a:r>
            <a:r>
              <a:rPr lang="en-US" sz="2000" dirty="0" err="1" smtClean="0"/>
              <a:t>sendto</a:t>
            </a:r>
            <a:endParaRPr lang="en-US" sz="2000" dirty="0"/>
          </a:p>
        </p:txBody>
      </p:sp>
      <p:sp>
        <p:nvSpPr>
          <p:cNvPr id="40" name="TextBox 39"/>
          <p:cNvSpPr txBox="1"/>
          <p:nvPr/>
        </p:nvSpPr>
        <p:spPr>
          <a:xfrm>
            <a:off x="138490" y="2952750"/>
            <a:ext cx="15138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5</a:t>
            </a:r>
            <a:r>
              <a:rPr lang="en-US" sz="2000" dirty="0" smtClean="0"/>
              <a:t>: </a:t>
            </a:r>
            <a:r>
              <a:rPr lang="en-US" sz="2000" dirty="0" err="1" smtClean="0"/>
              <a:t>recvfrom</a:t>
            </a:r>
            <a:r>
              <a:rPr lang="en-US" sz="2000" dirty="0" smtClean="0"/>
              <a:t>*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65718" y="3790950"/>
            <a:ext cx="9733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7</a:t>
            </a:r>
            <a:r>
              <a:rPr lang="en-US" sz="2000" dirty="0" smtClean="0"/>
              <a:t>: close</a:t>
            </a:r>
            <a:endParaRPr lang="en-US" sz="2000" dirty="0"/>
          </a:p>
        </p:txBody>
      </p:sp>
      <p:sp>
        <p:nvSpPr>
          <p:cNvPr id="42" name="TextBox 41"/>
          <p:cNvSpPr txBox="1"/>
          <p:nvPr/>
        </p:nvSpPr>
        <p:spPr>
          <a:xfrm>
            <a:off x="4268131" y="3790950"/>
            <a:ext cx="9733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7: close</a:t>
            </a:r>
            <a:endParaRPr lang="en-US" sz="2000" dirty="0"/>
          </a:p>
        </p:txBody>
      </p:sp>
      <p:sp>
        <p:nvSpPr>
          <p:cNvPr id="44" name="TextBox 43"/>
          <p:cNvSpPr txBox="1"/>
          <p:nvPr/>
        </p:nvSpPr>
        <p:spPr>
          <a:xfrm>
            <a:off x="3962400" y="4171950"/>
            <a:ext cx="15587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*= call blocks</a:t>
            </a:r>
          </a:p>
        </p:txBody>
      </p:sp>
      <p:grpSp>
        <p:nvGrpSpPr>
          <p:cNvPr id="45" name="Group 44"/>
          <p:cNvGrpSpPr/>
          <p:nvPr/>
        </p:nvGrpSpPr>
        <p:grpSpPr>
          <a:xfrm>
            <a:off x="1880147" y="2190750"/>
            <a:ext cx="1701254" cy="1314512"/>
            <a:chOff x="1477582" y="2724176"/>
            <a:chExt cx="2133601" cy="1010888"/>
          </a:xfrm>
        </p:grpSpPr>
        <p:cxnSp>
          <p:nvCxnSpPr>
            <p:cNvPr id="46" name="Straight Arrow Connector 45"/>
            <p:cNvCxnSpPr/>
            <p:nvPr/>
          </p:nvCxnSpPr>
          <p:spPr>
            <a:xfrm>
              <a:off x="1477582" y="3008265"/>
              <a:ext cx="2133600" cy="82205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 flipH="1">
              <a:off x="1477582" y="3617865"/>
              <a:ext cx="2133601" cy="117199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>
              <a:off x="2031319" y="2724176"/>
              <a:ext cx="1230917" cy="30769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000" dirty="0" smtClean="0"/>
                <a:t>request</a:t>
              </a:r>
              <a:endParaRPr lang="en-US" sz="2000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2190053" y="3371074"/>
              <a:ext cx="888750" cy="30769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000" dirty="0" smtClean="0"/>
                <a:t>reply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380755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18</a:t>
            </a:fld>
            <a:endParaRPr lang="en-US"/>
          </a:p>
        </p:txBody>
      </p:sp>
      <p:sp>
        <p:nvSpPr>
          <p:cNvPr id="66" name="Title 6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UDP Buffering</a:t>
            </a:r>
            <a:endParaRPr lang="en-US" dirty="0"/>
          </a:p>
        </p:txBody>
      </p:sp>
      <p:grpSp>
        <p:nvGrpSpPr>
          <p:cNvPr id="79" name="Group 78"/>
          <p:cNvGrpSpPr/>
          <p:nvPr/>
        </p:nvGrpSpPr>
        <p:grpSpPr>
          <a:xfrm>
            <a:off x="263494" y="1123950"/>
            <a:ext cx="5222906" cy="3266380"/>
            <a:chOff x="263494" y="1276350"/>
            <a:chExt cx="5222906" cy="3266380"/>
          </a:xfrm>
        </p:grpSpPr>
        <p:grpSp>
          <p:nvGrpSpPr>
            <p:cNvPr id="65" name="Group 64"/>
            <p:cNvGrpSpPr/>
            <p:nvPr/>
          </p:nvGrpSpPr>
          <p:grpSpPr>
            <a:xfrm>
              <a:off x="263494" y="1276350"/>
              <a:ext cx="5222906" cy="3266380"/>
              <a:chOff x="223153" y="1344948"/>
              <a:chExt cx="5222906" cy="3592246"/>
            </a:xfrm>
          </p:grpSpPr>
          <p:sp>
            <p:nvSpPr>
              <p:cNvPr id="7" name="Oval 6"/>
              <p:cNvSpPr/>
              <p:nvPr/>
            </p:nvSpPr>
            <p:spPr>
              <a:xfrm>
                <a:off x="1790700" y="1344948"/>
                <a:ext cx="838200" cy="4572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App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9" name="Group 18"/>
              <p:cNvGrpSpPr/>
              <p:nvPr/>
            </p:nvGrpSpPr>
            <p:grpSpPr>
              <a:xfrm>
                <a:off x="1828800" y="2190750"/>
                <a:ext cx="762000" cy="1369901"/>
                <a:chOff x="1828800" y="2343150"/>
                <a:chExt cx="762000" cy="1369901"/>
              </a:xfrm>
            </p:grpSpPr>
            <p:sp>
              <p:nvSpPr>
                <p:cNvPr id="10" name="Rectangle 9"/>
                <p:cNvSpPr/>
                <p:nvPr/>
              </p:nvSpPr>
              <p:spPr>
                <a:xfrm>
                  <a:off x="1828800" y="2343150"/>
                  <a:ext cx="762000" cy="152400"/>
                </a:xfrm>
                <a:prstGeom prst="rect">
                  <a:avLst/>
                </a:prstGeom>
                <a:solidFill>
                  <a:schemeClr val="accent3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" name="Rectangle 10"/>
                <p:cNvSpPr/>
                <p:nvPr/>
              </p:nvSpPr>
              <p:spPr>
                <a:xfrm>
                  <a:off x="1828800" y="2495550"/>
                  <a:ext cx="762000" cy="15240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" name="Rectangle 11"/>
                <p:cNvSpPr/>
                <p:nvPr/>
              </p:nvSpPr>
              <p:spPr>
                <a:xfrm>
                  <a:off x="1828800" y="2647950"/>
                  <a:ext cx="762000" cy="15240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" name="Rectangle 12"/>
                <p:cNvSpPr/>
                <p:nvPr/>
              </p:nvSpPr>
              <p:spPr>
                <a:xfrm>
                  <a:off x="1828800" y="2799637"/>
                  <a:ext cx="762000" cy="15240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Rectangle 13"/>
                <p:cNvSpPr/>
                <p:nvPr/>
              </p:nvSpPr>
              <p:spPr>
                <a:xfrm>
                  <a:off x="1828800" y="2952037"/>
                  <a:ext cx="762000" cy="15240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Rectangle 14"/>
                <p:cNvSpPr/>
                <p:nvPr/>
              </p:nvSpPr>
              <p:spPr>
                <a:xfrm>
                  <a:off x="1828800" y="3104437"/>
                  <a:ext cx="762000" cy="15240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Rectangle 15"/>
                <p:cNvSpPr/>
                <p:nvPr/>
              </p:nvSpPr>
              <p:spPr>
                <a:xfrm>
                  <a:off x="1828800" y="3255851"/>
                  <a:ext cx="762000" cy="15240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Rectangle 16"/>
                <p:cNvSpPr/>
                <p:nvPr/>
              </p:nvSpPr>
              <p:spPr>
                <a:xfrm>
                  <a:off x="1828800" y="3408251"/>
                  <a:ext cx="762000" cy="15240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Rectangle 17"/>
                <p:cNvSpPr/>
                <p:nvPr/>
              </p:nvSpPr>
              <p:spPr>
                <a:xfrm>
                  <a:off x="1828800" y="3560651"/>
                  <a:ext cx="762000" cy="15240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0" name="Group 19"/>
              <p:cNvGrpSpPr/>
              <p:nvPr/>
            </p:nvGrpSpPr>
            <p:grpSpPr>
              <a:xfrm>
                <a:off x="3200400" y="2190750"/>
                <a:ext cx="762000" cy="1369901"/>
                <a:chOff x="1828800" y="2343150"/>
                <a:chExt cx="762000" cy="1369901"/>
              </a:xfrm>
            </p:grpSpPr>
            <p:sp>
              <p:nvSpPr>
                <p:cNvPr id="21" name="Rectangle 20"/>
                <p:cNvSpPr/>
                <p:nvPr/>
              </p:nvSpPr>
              <p:spPr>
                <a:xfrm>
                  <a:off x="1828800" y="2343150"/>
                  <a:ext cx="762000" cy="152400"/>
                </a:xfrm>
                <a:prstGeom prst="rect">
                  <a:avLst/>
                </a:prstGeom>
                <a:solidFill>
                  <a:schemeClr val="accent3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Rectangle 21"/>
                <p:cNvSpPr/>
                <p:nvPr/>
              </p:nvSpPr>
              <p:spPr>
                <a:xfrm>
                  <a:off x="1828800" y="2495550"/>
                  <a:ext cx="762000" cy="152400"/>
                </a:xfrm>
                <a:prstGeom prst="rect">
                  <a:avLst/>
                </a:prstGeom>
                <a:solidFill>
                  <a:schemeClr val="accent3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Rectangle 22"/>
                <p:cNvSpPr/>
                <p:nvPr/>
              </p:nvSpPr>
              <p:spPr>
                <a:xfrm>
                  <a:off x="1828800" y="2647950"/>
                  <a:ext cx="762000" cy="152400"/>
                </a:xfrm>
                <a:prstGeom prst="rect">
                  <a:avLst/>
                </a:prstGeom>
                <a:solidFill>
                  <a:schemeClr val="accent3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Rectangle 23"/>
                <p:cNvSpPr/>
                <p:nvPr/>
              </p:nvSpPr>
              <p:spPr>
                <a:xfrm>
                  <a:off x="1828800" y="2799637"/>
                  <a:ext cx="762000" cy="152400"/>
                </a:xfrm>
                <a:prstGeom prst="rect">
                  <a:avLst/>
                </a:prstGeom>
                <a:solidFill>
                  <a:schemeClr val="accent3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Rectangle 24"/>
                <p:cNvSpPr/>
                <p:nvPr/>
              </p:nvSpPr>
              <p:spPr>
                <a:xfrm>
                  <a:off x="1828800" y="2952037"/>
                  <a:ext cx="762000" cy="15240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Rectangle 25"/>
                <p:cNvSpPr/>
                <p:nvPr/>
              </p:nvSpPr>
              <p:spPr>
                <a:xfrm>
                  <a:off x="1828800" y="3104437"/>
                  <a:ext cx="762000" cy="15240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Rectangle 26"/>
                <p:cNvSpPr/>
                <p:nvPr/>
              </p:nvSpPr>
              <p:spPr>
                <a:xfrm>
                  <a:off x="1828800" y="3255851"/>
                  <a:ext cx="762000" cy="15240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Rectangle 27"/>
                <p:cNvSpPr/>
                <p:nvPr/>
              </p:nvSpPr>
              <p:spPr>
                <a:xfrm>
                  <a:off x="1828800" y="3408251"/>
                  <a:ext cx="762000" cy="15240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Rectangle 28"/>
                <p:cNvSpPr/>
                <p:nvPr/>
              </p:nvSpPr>
              <p:spPr>
                <a:xfrm>
                  <a:off x="1828800" y="3560651"/>
                  <a:ext cx="762000" cy="15240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" name="Group 29"/>
              <p:cNvGrpSpPr/>
              <p:nvPr/>
            </p:nvGrpSpPr>
            <p:grpSpPr>
              <a:xfrm>
                <a:off x="4572000" y="2190750"/>
                <a:ext cx="762000" cy="1369901"/>
                <a:chOff x="1828800" y="2343150"/>
                <a:chExt cx="762000" cy="1369901"/>
              </a:xfrm>
            </p:grpSpPr>
            <p:sp>
              <p:nvSpPr>
                <p:cNvPr id="31" name="Rectangle 30"/>
                <p:cNvSpPr/>
                <p:nvPr/>
              </p:nvSpPr>
              <p:spPr>
                <a:xfrm>
                  <a:off x="1828800" y="2343150"/>
                  <a:ext cx="762000" cy="15240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Rectangle 31"/>
                <p:cNvSpPr/>
                <p:nvPr/>
              </p:nvSpPr>
              <p:spPr>
                <a:xfrm>
                  <a:off x="1828800" y="2495550"/>
                  <a:ext cx="762000" cy="15240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Rectangle 32"/>
                <p:cNvSpPr/>
                <p:nvPr/>
              </p:nvSpPr>
              <p:spPr>
                <a:xfrm>
                  <a:off x="1828800" y="2647950"/>
                  <a:ext cx="762000" cy="15240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Rectangle 33"/>
                <p:cNvSpPr/>
                <p:nvPr/>
              </p:nvSpPr>
              <p:spPr>
                <a:xfrm>
                  <a:off x="1828800" y="2799637"/>
                  <a:ext cx="762000" cy="15240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Rectangle 34"/>
                <p:cNvSpPr/>
                <p:nvPr/>
              </p:nvSpPr>
              <p:spPr>
                <a:xfrm>
                  <a:off x="1828800" y="2952037"/>
                  <a:ext cx="762000" cy="15240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Rectangle 35"/>
                <p:cNvSpPr/>
                <p:nvPr/>
              </p:nvSpPr>
              <p:spPr>
                <a:xfrm>
                  <a:off x="1828800" y="3104437"/>
                  <a:ext cx="762000" cy="15240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Rectangle 36"/>
                <p:cNvSpPr/>
                <p:nvPr/>
              </p:nvSpPr>
              <p:spPr>
                <a:xfrm>
                  <a:off x="1828800" y="3255851"/>
                  <a:ext cx="762000" cy="15240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Rectangle 37"/>
                <p:cNvSpPr/>
                <p:nvPr/>
              </p:nvSpPr>
              <p:spPr>
                <a:xfrm>
                  <a:off x="1828800" y="3408251"/>
                  <a:ext cx="762000" cy="15240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Rectangle 38"/>
                <p:cNvSpPr/>
                <p:nvPr/>
              </p:nvSpPr>
              <p:spPr>
                <a:xfrm>
                  <a:off x="1828800" y="3560651"/>
                  <a:ext cx="762000" cy="15240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43" name="Straight Connector 42"/>
              <p:cNvCxnSpPr>
                <a:stCxn id="7" idx="4"/>
                <a:endCxn id="10" idx="0"/>
              </p:cNvCxnSpPr>
              <p:nvPr/>
            </p:nvCxnSpPr>
            <p:spPr>
              <a:xfrm>
                <a:off x="2209800" y="1802148"/>
                <a:ext cx="0" cy="388601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Rounded Rectangle 44"/>
              <p:cNvSpPr/>
              <p:nvPr/>
            </p:nvSpPr>
            <p:spPr>
              <a:xfrm>
                <a:off x="2631141" y="3867150"/>
                <a:ext cx="1900518" cy="381000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Port Mux/</a:t>
                </a:r>
                <a:r>
                  <a:rPr lang="en-US" dirty="0" err="1" smtClean="0">
                    <a:solidFill>
                      <a:schemeClr val="tx1"/>
                    </a:solidFill>
                  </a:rPr>
                  <a:t>Demux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47" name="Straight Arrow Connector 46"/>
              <p:cNvCxnSpPr>
                <a:endCxn id="18" idx="2"/>
              </p:cNvCxnSpPr>
              <p:nvPr/>
            </p:nvCxnSpPr>
            <p:spPr>
              <a:xfrm flipH="1" flipV="1">
                <a:off x="2209800" y="3560651"/>
                <a:ext cx="914400" cy="306499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Arrow Connector 47"/>
              <p:cNvCxnSpPr/>
              <p:nvPr/>
            </p:nvCxnSpPr>
            <p:spPr>
              <a:xfrm flipV="1">
                <a:off x="3612776" y="3560651"/>
                <a:ext cx="0" cy="30650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Arrow Connector 48"/>
              <p:cNvCxnSpPr/>
              <p:nvPr/>
            </p:nvCxnSpPr>
            <p:spPr>
              <a:xfrm flipV="1">
                <a:off x="4114800" y="3560651"/>
                <a:ext cx="914400" cy="306499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Oval 50"/>
              <p:cNvSpPr/>
              <p:nvPr/>
            </p:nvSpPr>
            <p:spPr>
              <a:xfrm>
                <a:off x="3160059" y="1344948"/>
                <a:ext cx="838200" cy="4572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App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52" name="Straight Connector 51"/>
              <p:cNvCxnSpPr>
                <a:stCxn id="51" idx="4"/>
                <a:endCxn id="21" idx="0"/>
              </p:cNvCxnSpPr>
              <p:nvPr/>
            </p:nvCxnSpPr>
            <p:spPr>
              <a:xfrm>
                <a:off x="3579159" y="1802148"/>
                <a:ext cx="2241" cy="388601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Oval 52"/>
              <p:cNvSpPr/>
              <p:nvPr/>
            </p:nvSpPr>
            <p:spPr>
              <a:xfrm>
                <a:off x="4531659" y="1344948"/>
                <a:ext cx="838200" cy="4572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App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54" name="Straight Connector 53"/>
              <p:cNvCxnSpPr>
                <a:stCxn id="53" idx="4"/>
                <a:endCxn id="31" idx="0"/>
              </p:cNvCxnSpPr>
              <p:nvPr/>
            </p:nvCxnSpPr>
            <p:spPr>
              <a:xfrm>
                <a:off x="4950759" y="1802148"/>
                <a:ext cx="2241" cy="388601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Arrow Connector 54"/>
              <p:cNvCxnSpPr/>
              <p:nvPr/>
            </p:nvCxnSpPr>
            <p:spPr>
              <a:xfrm flipV="1">
                <a:off x="3612776" y="4248150"/>
                <a:ext cx="0" cy="30650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>
                <a:off x="569259" y="2038350"/>
                <a:ext cx="48768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>
                <a:off x="569259" y="4422690"/>
                <a:ext cx="48768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0" name="TextBox 59"/>
              <p:cNvSpPr txBox="1"/>
              <p:nvPr/>
            </p:nvSpPr>
            <p:spPr>
              <a:xfrm>
                <a:off x="289260" y="1344948"/>
                <a:ext cx="1364797" cy="4400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bg2">
                        <a:lumMod val="75000"/>
                      </a:schemeClr>
                    </a:solidFill>
                  </a:rPr>
                  <a:t>Application</a:t>
                </a:r>
                <a:endParaRPr lang="en-US" sz="2000" dirty="0">
                  <a:solidFill>
                    <a:schemeClr val="bg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380151" y="2695468"/>
                <a:ext cx="1183016" cy="7785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2">
                        <a:lumMod val="75000"/>
                      </a:schemeClr>
                    </a:solidFill>
                  </a:rPr>
                  <a:t>Transport</a:t>
                </a:r>
              </a:p>
              <a:p>
                <a:pPr algn="ctr"/>
                <a:r>
                  <a:rPr lang="en-US" sz="2000" dirty="0" smtClean="0">
                    <a:solidFill>
                      <a:schemeClr val="bg2">
                        <a:lumMod val="75000"/>
                      </a:schemeClr>
                    </a:solidFill>
                  </a:rPr>
                  <a:t>(TCP)</a:t>
                </a:r>
                <a:endParaRPr lang="en-US" sz="2000" dirty="0">
                  <a:solidFill>
                    <a:schemeClr val="bg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223153" y="4497168"/>
                <a:ext cx="1497013" cy="4400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2">
                        <a:lumMod val="75000"/>
                      </a:schemeClr>
                    </a:solidFill>
                  </a:rPr>
                  <a:t>Network (IP)</a:t>
                </a:r>
                <a:endParaRPr lang="en-US" sz="2000" dirty="0">
                  <a:solidFill>
                    <a:schemeClr val="bg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3143250" y="4570451"/>
                <a:ext cx="952500" cy="296050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packet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68" name="Oval 67"/>
            <p:cNvSpPr/>
            <p:nvPr/>
          </p:nvSpPr>
          <p:spPr>
            <a:xfrm>
              <a:off x="3505200" y="1838928"/>
              <a:ext cx="228600" cy="85322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2135841" y="1836018"/>
              <a:ext cx="228600" cy="85322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4876800" y="1847447"/>
              <a:ext cx="228600" cy="85322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565981" y="3488010"/>
              <a:ext cx="192341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Message queues</a:t>
              </a:r>
              <a:endParaRPr lang="en-US" sz="200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1078108" y="1866840"/>
              <a:ext cx="72455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Ports</a:t>
              </a:r>
            </a:p>
          </p:txBody>
        </p:sp>
        <p:cxnSp>
          <p:nvCxnSpPr>
            <p:cNvPr id="74" name="Straight Arrow Connector 73"/>
            <p:cNvCxnSpPr/>
            <p:nvPr/>
          </p:nvCxnSpPr>
          <p:spPr>
            <a:xfrm flipV="1">
              <a:off x="1606128" y="3319735"/>
              <a:ext cx="529713" cy="232829"/>
            </a:xfrm>
            <a:prstGeom prst="straightConnector1">
              <a:avLst/>
            </a:prstGeom>
            <a:ln w="19050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/>
            <p:nvPr/>
          </p:nvCxnSpPr>
          <p:spPr>
            <a:xfrm flipV="1">
              <a:off x="1739839" y="1947661"/>
              <a:ext cx="396002" cy="102683"/>
            </a:xfrm>
            <a:prstGeom prst="straightConnector1">
              <a:avLst/>
            </a:prstGeom>
            <a:ln w="19050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081440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UDP Header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Uses ports to identify sending and receiving application processes</a:t>
            </a:r>
          </a:p>
          <a:p>
            <a:r>
              <a:rPr lang="en-US" sz="2800" dirty="0" smtClean="0"/>
              <a:t>Datagram length up to 64K</a:t>
            </a:r>
          </a:p>
          <a:p>
            <a:r>
              <a:rPr lang="en-US" sz="2800" dirty="0" smtClean="0"/>
              <a:t>Checksum (16 bits) for reliability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 cstate="print"/>
          <a:srcRect t="39062"/>
          <a:stretch/>
        </p:blipFill>
        <p:spPr bwMode="auto">
          <a:xfrm>
            <a:off x="304800" y="3457575"/>
            <a:ext cx="54864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3" cstate="print"/>
          <a:srcRect b="78906"/>
          <a:stretch/>
        </p:blipFill>
        <p:spPr bwMode="auto">
          <a:xfrm>
            <a:off x="304800" y="3181350"/>
            <a:ext cx="548640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17319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we are in the Course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Starting the Transport Layer!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Builds on the network layer to deliver data across networks for applications with the desired reliability or quality</a:t>
            </a:r>
          </a:p>
          <a:p>
            <a:pPr lvl="1"/>
            <a:endParaRPr lang="en-US" sz="2400" dirty="0" smtClean="0"/>
          </a:p>
        </p:txBody>
      </p:sp>
      <p:grpSp>
        <p:nvGrpSpPr>
          <p:cNvPr id="19" name="Group 18"/>
          <p:cNvGrpSpPr/>
          <p:nvPr/>
        </p:nvGrpSpPr>
        <p:grpSpPr>
          <a:xfrm>
            <a:off x="2261879" y="2632075"/>
            <a:ext cx="1466850" cy="1920875"/>
            <a:chOff x="1981200" y="2038350"/>
            <a:chExt cx="1466850" cy="1920875"/>
          </a:xfrm>
        </p:grpSpPr>
        <p:sp>
          <p:nvSpPr>
            <p:cNvPr id="17" name="Rectangle 16"/>
            <p:cNvSpPr/>
            <p:nvPr/>
          </p:nvSpPr>
          <p:spPr>
            <a:xfrm>
              <a:off x="1981200" y="3197225"/>
              <a:ext cx="1447800" cy="200055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000250" y="3397280"/>
              <a:ext cx="1447800" cy="200055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1981200" y="2038350"/>
              <a:ext cx="1466850" cy="1920875"/>
              <a:chOff x="2857500" y="2343150"/>
              <a:chExt cx="1466850" cy="1920875"/>
            </a:xfrm>
          </p:grpSpPr>
          <p:sp>
            <p:nvSpPr>
              <p:cNvPr id="6" name="Rectangle 4"/>
              <p:cNvSpPr>
                <a:spLocks noChangeArrowheads="1"/>
              </p:cNvSpPr>
              <p:nvPr/>
            </p:nvSpPr>
            <p:spPr bwMode="auto">
              <a:xfrm>
                <a:off x="2857500" y="3883025"/>
                <a:ext cx="1447800" cy="381000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" name="Rectangle 5"/>
              <p:cNvSpPr>
                <a:spLocks noChangeArrowheads="1"/>
              </p:cNvSpPr>
              <p:nvPr/>
            </p:nvSpPr>
            <p:spPr bwMode="auto">
              <a:xfrm>
                <a:off x="2857500" y="3502025"/>
                <a:ext cx="1447800" cy="381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2857500" y="3121025"/>
                <a:ext cx="1447800" cy="381000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/>
            </p:nvSpPr>
            <p:spPr bwMode="auto">
              <a:xfrm>
                <a:off x="2857500" y="2740025"/>
                <a:ext cx="1447800" cy="381000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" name="Rectangle 10"/>
              <p:cNvSpPr>
                <a:spLocks noChangeArrowheads="1"/>
              </p:cNvSpPr>
              <p:nvPr/>
            </p:nvSpPr>
            <p:spPr bwMode="auto">
              <a:xfrm>
                <a:off x="2857500" y="2362200"/>
                <a:ext cx="1447800" cy="38100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1" name="Text Box 11"/>
              <p:cNvSpPr txBox="1">
                <a:spLocks noChangeArrowheads="1"/>
              </p:cNvSpPr>
              <p:nvPr/>
            </p:nvSpPr>
            <p:spPr bwMode="auto">
              <a:xfrm>
                <a:off x="3021013" y="3867150"/>
                <a:ext cx="1131887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/>
                  <a:t>Physical</a:t>
                </a:r>
              </a:p>
            </p:txBody>
          </p:sp>
          <p:sp>
            <p:nvSpPr>
              <p:cNvPr id="12" name="Text Box 12"/>
              <p:cNvSpPr txBox="1">
                <a:spLocks noChangeArrowheads="1"/>
              </p:cNvSpPr>
              <p:nvPr/>
            </p:nvSpPr>
            <p:spPr bwMode="auto">
              <a:xfrm>
                <a:off x="3250250" y="3502025"/>
                <a:ext cx="655949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/>
                  <a:t>Link</a:t>
                </a:r>
                <a:endParaRPr lang="en-US" sz="2000" dirty="0"/>
              </a:p>
            </p:txBody>
          </p:sp>
          <p:sp>
            <p:nvSpPr>
              <p:cNvPr id="13" name="Text Box 13"/>
              <p:cNvSpPr txBox="1">
                <a:spLocks noChangeArrowheads="1"/>
              </p:cNvSpPr>
              <p:nvPr/>
            </p:nvSpPr>
            <p:spPr bwMode="auto">
              <a:xfrm>
                <a:off x="3008313" y="3136900"/>
                <a:ext cx="1116012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/>
                  <a:t>Network</a:t>
                </a:r>
              </a:p>
            </p:txBody>
          </p:sp>
          <p:sp>
            <p:nvSpPr>
              <p:cNvPr id="14" name="Text Box 14"/>
              <p:cNvSpPr txBox="1">
                <a:spLocks noChangeArrowheads="1"/>
              </p:cNvSpPr>
              <p:nvPr/>
            </p:nvSpPr>
            <p:spPr bwMode="auto">
              <a:xfrm>
                <a:off x="2922588" y="2740025"/>
                <a:ext cx="1270000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/>
                  <a:t>Transport</a:t>
                </a:r>
              </a:p>
            </p:txBody>
          </p:sp>
          <p:sp>
            <p:nvSpPr>
              <p:cNvPr id="15" name="Text Box 17"/>
              <p:cNvSpPr txBox="1">
                <a:spLocks noChangeArrowheads="1"/>
              </p:cNvSpPr>
              <p:nvPr/>
            </p:nvSpPr>
            <p:spPr bwMode="auto">
              <a:xfrm>
                <a:off x="2895600" y="2343150"/>
                <a:ext cx="1428750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/>
                  <a:t>Application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511421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UDP Header (2)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Optional checksum covers UDP segment and IP </a:t>
            </a:r>
            <a:r>
              <a:rPr lang="en-US" sz="2800" dirty="0" err="1" smtClean="0"/>
              <a:t>pseudoheader</a:t>
            </a:r>
            <a:endParaRPr lang="en-US" sz="2800" dirty="0" smtClean="0"/>
          </a:p>
          <a:p>
            <a:pPr lvl="1"/>
            <a:r>
              <a:rPr lang="en-US" sz="2400" dirty="0" smtClean="0"/>
              <a:t>Checks key IP fields (addresses)</a:t>
            </a:r>
          </a:p>
          <a:p>
            <a:pPr lvl="1"/>
            <a:r>
              <a:rPr lang="en-US" sz="2400" dirty="0" smtClean="0"/>
              <a:t>Value of zero means “no checksum”</a:t>
            </a:r>
            <a:endParaRPr lang="en-US" sz="24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 cstate="print"/>
          <a:srcRect t="24086"/>
          <a:stretch/>
        </p:blipFill>
        <p:spPr bwMode="auto">
          <a:xfrm>
            <a:off x="228601" y="3228975"/>
            <a:ext cx="5486399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4" cstate="print"/>
          <a:srcRect b="78906"/>
          <a:stretch/>
        </p:blipFill>
        <p:spPr bwMode="auto">
          <a:xfrm>
            <a:off x="228600" y="2952750"/>
            <a:ext cx="548640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252714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Connection Establishment (§6.5.6, §6.5.7, §6.2.3)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903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Topic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How to set up connections</a:t>
            </a:r>
          </a:p>
          <a:p>
            <a:pPr lvl="1"/>
            <a:r>
              <a:rPr lang="en-US" sz="2400" dirty="0" smtClean="0"/>
              <a:t>We’ll see how TCP does it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969677" y="2724150"/>
            <a:ext cx="3510094" cy="1219200"/>
            <a:chOff x="969677" y="2997308"/>
            <a:chExt cx="3510094" cy="1219200"/>
          </a:xfrm>
        </p:grpSpPr>
        <p:pic>
          <p:nvPicPr>
            <p:cNvPr id="120" name="Picture 119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33800" y="3762252"/>
              <a:ext cx="745971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24" name="Straight Connector 123"/>
            <p:cNvCxnSpPr>
              <a:stCxn id="125" idx="3"/>
              <a:endCxn id="120" idx="1"/>
            </p:cNvCxnSpPr>
            <p:nvPr/>
          </p:nvCxnSpPr>
          <p:spPr>
            <a:xfrm flipV="1">
              <a:off x="1783771" y="3944568"/>
              <a:ext cx="1950029" cy="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9" name="Rounded Rectangular Callout 118"/>
            <p:cNvSpPr/>
            <p:nvPr/>
          </p:nvSpPr>
          <p:spPr>
            <a:xfrm>
              <a:off x="969677" y="2997308"/>
              <a:ext cx="1298296" cy="330661"/>
            </a:xfrm>
            <a:prstGeom prst="wedgeRoundRectCallout">
              <a:avLst>
                <a:gd name="adj1" fmla="val -32062"/>
                <a:gd name="adj2" fmla="val 213180"/>
                <a:gd name="adj3" fmla="val 16667"/>
              </a:avLst>
            </a:prstGeom>
            <a:solidFill>
              <a:srgbClr val="FFB8F2">
                <a:alpha val="50196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bIns="0" rtlCol="0" anchor="b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SYN! ACK!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pic>
          <p:nvPicPr>
            <p:cNvPr id="125" name="Picture 124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7800" y="3762253"/>
              <a:ext cx="745971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41" name="Straight Arrow Connector 40"/>
            <p:cNvCxnSpPr>
              <a:stCxn id="50" idx="3"/>
            </p:cNvCxnSpPr>
            <p:nvPr/>
          </p:nvCxnSpPr>
          <p:spPr>
            <a:xfrm>
              <a:off x="2204909" y="3646481"/>
              <a:ext cx="280691" cy="0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Rectangle 49"/>
            <p:cNvSpPr/>
            <p:nvPr/>
          </p:nvSpPr>
          <p:spPr>
            <a:xfrm>
              <a:off x="1647400" y="3529679"/>
              <a:ext cx="557509" cy="233604"/>
            </a:xfrm>
            <a:prstGeom prst="rect">
              <a:avLst/>
            </a:prstGeom>
            <a:solidFill>
              <a:schemeClr val="accent5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Cloud Callout 28"/>
            <p:cNvSpPr/>
            <p:nvPr/>
          </p:nvSpPr>
          <p:spPr>
            <a:xfrm rot="394988">
              <a:off x="2295517" y="3672628"/>
              <a:ext cx="1102080" cy="543880"/>
            </a:xfrm>
            <a:prstGeom prst="cloudCallout">
              <a:avLst>
                <a:gd name="adj1" fmla="val -8031"/>
                <a:gd name="adj2" fmla="val 16226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304036" y="3724965"/>
              <a:ext cx="108504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Network</a:t>
              </a:r>
              <a:endParaRPr lang="en-US" sz="2000" dirty="0"/>
            </a:p>
          </p:txBody>
        </p:sp>
        <p:sp>
          <p:nvSpPr>
            <p:cNvPr id="33" name="Rounded Rectangular Callout 32"/>
            <p:cNvSpPr/>
            <p:nvPr/>
          </p:nvSpPr>
          <p:spPr>
            <a:xfrm>
              <a:off x="3389077" y="2997308"/>
              <a:ext cx="1044400" cy="321390"/>
            </a:xfrm>
            <a:prstGeom prst="wedgeRoundRectCallout">
              <a:avLst>
                <a:gd name="adj1" fmla="val 29479"/>
                <a:gd name="adj2" fmla="val 194872"/>
                <a:gd name="adj3" fmla="val 16667"/>
              </a:avLst>
            </a:prstGeom>
            <a:solidFill>
              <a:srgbClr val="FFB8F2">
                <a:alpha val="50196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bIns="0" rtlCol="0" anchor="b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SYNACK!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 flipH="1">
              <a:off x="3144450" y="3642506"/>
              <a:ext cx="280691" cy="0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ectangle 35"/>
            <p:cNvSpPr/>
            <p:nvPr/>
          </p:nvSpPr>
          <p:spPr>
            <a:xfrm>
              <a:off x="3389077" y="3525704"/>
              <a:ext cx="557509" cy="233604"/>
            </a:xfrm>
            <a:prstGeom prst="rect">
              <a:avLst/>
            </a:prstGeom>
            <a:solidFill>
              <a:schemeClr val="accent5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186790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 Establishment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Both sender and receiver must be ready before we start </a:t>
            </a:r>
            <a:r>
              <a:rPr lang="en-US" dirty="0" smtClean="0"/>
              <a:t>the transfer of </a:t>
            </a:r>
            <a:r>
              <a:rPr lang="en-US" dirty="0"/>
              <a:t>data</a:t>
            </a:r>
          </a:p>
          <a:p>
            <a:pPr lvl="1"/>
            <a:r>
              <a:rPr lang="en-US" dirty="0" smtClean="0"/>
              <a:t>Need </a:t>
            </a:r>
            <a:r>
              <a:rPr lang="en-US" dirty="0"/>
              <a:t>to agree on a set of parameters</a:t>
            </a:r>
          </a:p>
          <a:p>
            <a:pPr lvl="1"/>
            <a:r>
              <a:rPr lang="en-US" dirty="0"/>
              <a:t>e.g., the Maximum Segment Size (MSS)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is signaling</a:t>
            </a:r>
          </a:p>
          <a:p>
            <a:pPr lvl="1"/>
            <a:r>
              <a:rPr lang="en-US" dirty="0"/>
              <a:t>It sets up state at the endpoints</a:t>
            </a:r>
          </a:p>
          <a:p>
            <a:pPr lvl="1"/>
            <a:r>
              <a:rPr lang="en-US" dirty="0" smtClean="0"/>
              <a:t>Like “dialing” for a telephone call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904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Three-Way Handshake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228600" y="1047750"/>
            <a:ext cx="5029200" cy="3581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Used in TCP; opens connection for data in both directions</a:t>
            </a:r>
          </a:p>
          <a:p>
            <a:pPr lvl="4"/>
            <a:endParaRPr lang="en-US" sz="1000" dirty="0" smtClean="0"/>
          </a:p>
          <a:p>
            <a:r>
              <a:rPr lang="en-US" sz="2400" dirty="0" smtClean="0"/>
              <a:t>Each side probes the other with a fresh Initial Sequence Number (ISN)</a:t>
            </a:r>
          </a:p>
          <a:p>
            <a:pPr lvl="1"/>
            <a:r>
              <a:rPr lang="en-US" sz="2000" dirty="0" smtClean="0"/>
              <a:t>Sends on a </a:t>
            </a:r>
            <a:r>
              <a:rPr lang="en-US" sz="2000" dirty="0" err="1" smtClean="0"/>
              <a:t>SYNchronize</a:t>
            </a:r>
            <a:r>
              <a:rPr lang="en-US" sz="2000" dirty="0" smtClean="0"/>
              <a:t> segment</a:t>
            </a:r>
          </a:p>
          <a:p>
            <a:pPr lvl="1"/>
            <a:r>
              <a:rPr lang="en-US" sz="2000" dirty="0" smtClean="0"/>
              <a:t>Echo on an </a:t>
            </a:r>
            <a:r>
              <a:rPr lang="en-US" sz="2000" dirty="0" err="1" smtClean="0"/>
              <a:t>ACKnowledge</a:t>
            </a:r>
            <a:r>
              <a:rPr lang="en-US" sz="2000" dirty="0" smtClean="0"/>
              <a:t> segment</a:t>
            </a:r>
          </a:p>
          <a:p>
            <a:pPr lvl="5"/>
            <a:endParaRPr lang="en-US" sz="1000" dirty="0" smtClean="0"/>
          </a:p>
          <a:p>
            <a:r>
              <a:rPr lang="en-US" sz="2400" dirty="0" smtClean="0"/>
              <a:t>Chosen to be robust even against delayed duplicates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5318598" y="1327011"/>
            <a:ext cx="3596802" cy="3228141"/>
            <a:chOff x="5318598" y="1327011"/>
            <a:chExt cx="3596802" cy="3228141"/>
          </a:xfrm>
        </p:grpSpPr>
        <p:grpSp>
          <p:nvGrpSpPr>
            <p:cNvPr id="19" name="Group 18"/>
            <p:cNvGrpSpPr/>
            <p:nvPr/>
          </p:nvGrpSpPr>
          <p:grpSpPr>
            <a:xfrm>
              <a:off x="5318598" y="1327011"/>
              <a:ext cx="3596802" cy="561141"/>
              <a:chOff x="4803127" y="1324809"/>
              <a:chExt cx="3924478" cy="561141"/>
            </a:xfrm>
          </p:grpSpPr>
          <p:sp>
            <p:nvSpPr>
              <p:cNvPr id="30" name="Rectangle 4"/>
              <p:cNvSpPr>
                <a:spLocks noChangeArrowheads="1"/>
              </p:cNvSpPr>
              <p:nvPr/>
            </p:nvSpPr>
            <p:spPr bwMode="auto">
              <a:xfrm>
                <a:off x="4803127" y="1324809"/>
                <a:ext cx="1227126" cy="55399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dirty="0">
                    <a:solidFill>
                      <a:srgbClr val="000000"/>
                    </a:solidFill>
                  </a:rPr>
                  <a:t>Active </a:t>
                </a:r>
                <a:r>
                  <a:rPr lang="en-US" dirty="0" smtClean="0">
                    <a:solidFill>
                      <a:srgbClr val="000000"/>
                    </a:solidFill>
                  </a:rPr>
                  <a:t>party</a:t>
                </a:r>
              </a:p>
              <a:p>
                <a:pPr algn="ctr"/>
                <a:r>
                  <a:rPr lang="en-US" dirty="0" smtClean="0">
                    <a:solidFill>
                      <a:srgbClr val="000000"/>
                    </a:solidFill>
                  </a:rPr>
                  <a:t>(client)</a:t>
                </a:r>
                <a:endParaRPr lang="en-US" dirty="0"/>
              </a:p>
            </p:txBody>
          </p:sp>
          <p:sp>
            <p:nvSpPr>
              <p:cNvPr id="31" name="Rectangle 6"/>
              <p:cNvSpPr>
                <a:spLocks noChangeArrowheads="1"/>
              </p:cNvSpPr>
              <p:nvPr/>
            </p:nvSpPr>
            <p:spPr bwMode="auto">
              <a:xfrm>
                <a:off x="7395676" y="1331952"/>
                <a:ext cx="1331929" cy="55399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dirty="0">
                    <a:solidFill>
                      <a:srgbClr val="000000"/>
                    </a:solidFill>
                  </a:rPr>
                  <a:t>Passive </a:t>
                </a:r>
                <a:r>
                  <a:rPr lang="en-US" dirty="0" smtClean="0">
                    <a:solidFill>
                      <a:srgbClr val="000000"/>
                    </a:solidFill>
                  </a:rPr>
                  <a:t>party</a:t>
                </a:r>
              </a:p>
              <a:p>
                <a:pPr algn="ctr"/>
                <a:r>
                  <a:rPr lang="en-US" dirty="0" smtClean="0">
                    <a:solidFill>
                      <a:srgbClr val="000000"/>
                    </a:solidFill>
                  </a:rPr>
                  <a:t>(server)</a:t>
                </a:r>
                <a:endParaRPr lang="en-US" dirty="0"/>
              </a:p>
            </p:txBody>
          </p:sp>
        </p:grpSp>
        <p:sp>
          <p:nvSpPr>
            <p:cNvPr id="26" name="Rectangle 25"/>
            <p:cNvSpPr/>
            <p:nvPr/>
          </p:nvSpPr>
          <p:spPr>
            <a:xfrm>
              <a:off x="5699598" y="1888152"/>
              <a:ext cx="304800" cy="2667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8199907" y="1888152"/>
              <a:ext cx="304800" cy="2667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7908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Three-Way Handshake (2)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228600" y="1276350"/>
            <a:ext cx="5410200" cy="33528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Three steps:</a:t>
            </a:r>
          </a:p>
          <a:p>
            <a:pPr lvl="1"/>
            <a:r>
              <a:rPr lang="en-US" sz="2400" dirty="0" smtClean="0"/>
              <a:t>Client sends SYN(x)</a:t>
            </a:r>
          </a:p>
          <a:p>
            <a:pPr lvl="1"/>
            <a:r>
              <a:rPr lang="en-US" sz="2400" dirty="0" smtClean="0"/>
              <a:t>Server replies with SYN(y)ACK(x+1)</a:t>
            </a:r>
          </a:p>
          <a:p>
            <a:pPr lvl="1"/>
            <a:r>
              <a:rPr lang="en-US" sz="2400" dirty="0" smtClean="0"/>
              <a:t>Client replies with ACK(y+1)</a:t>
            </a:r>
          </a:p>
          <a:p>
            <a:pPr lvl="1"/>
            <a:r>
              <a:rPr lang="en-US" sz="2400" dirty="0" smtClean="0"/>
              <a:t>SYNs are retransmitted if lost</a:t>
            </a:r>
          </a:p>
          <a:p>
            <a:pPr lvl="4"/>
            <a:endParaRPr lang="en-US" sz="1000" dirty="0" smtClean="0"/>
          </a:p>
          <a:p>
            <a:r>
              <a:rPr lang="en-US" sz="2800" dirty="0" smtClean="0"/>
              <a:t>Sequence and </a:t>
            </a:r>
            <a:r>
              <a:rPr lang="en-US" sz="2800" dirty="0" err="1" smtClean="0"/>
              <a:t>ack</a:t>
            </a:r>
            <a:r>
              <a:rPr lang="en-US" sz="2800" dirty="0" smtClean="0"/>
              <a:t> numbers carried on further segments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5318598" y="1327011"/>
            <a:ext cx="3596802" cy="3228141"/>
            <a:chOff x="5318598" y="1327011"/>
            <a:chExt cx="3596802" cy="3228141"/>
          </a:xfrm>
        </p:grpSpPr>
        <p:sp>
          <p:nvSpPr>
            <p:cNvPr id="10" name="TextBox 9"/>
            <p:cNvSpPr txBox="1"/>
            <p:nvPr/>
          </p:nvSpPr>
          <p:spPr>
            <a:xfrm>
              <a:off x="6934200" y="180975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accent5"/>
                  </a:solidFill>
                </a:rPr>
                <a:t>1</a:t>
              </a:r>
              <a:endParaRPr lang="en-US" dirty="0">
                <a:solidFill>
                  <a:schemeClr val="accent5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952236" y="2458113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accent5"/>
                  </a:solidFill>
                </a:rPr>
                <a:t>2</a:t>
              </a:r>
              <a:endParaRPr lang="en-US" dirty="0">
                <a:solidFill>
                  <a:schemeClr val="accent5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996555" y="322165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5"/>
                  </a:solidFill>
                </a:rPr>
                <a:t>3</a:t>
              </a:r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5318598" y="1327011"/>
              <a:ext cx="3596802" cy="561141"/>
              <a:chOff x="4803127" y="1324809"/>
              <a:chExt cx="3924478" cy="561141"/>
            </a:xfrm>
          </p:grpSpPr>
          <p:sp>
            <p:nvSpPr>
              <p:cNvPr id="29" name="Rectangle 4"/>
              <p:cNvSpPr>
                <a:spLocks noChangeArrowheads="1"/>
              </p:cNvSpPr>
              <p:nvPr/>
            </p:nvSpPr>
            <p:spPr bwMode="auto">
              <a:xfrm>
                <a:off x="4803127" y="1324809"/>
                <a:ext cx="1227126" cy="55399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dirty="0">
                    <a:solidFill>
                      <a:srgbClr val="000000"/>
                    </a:solidFill>
                  </a:rPr>
                  <a:t>Active </a:t>
                </a:r>
                <a:r>
                  <a:rPr lang="en-US" dirty="0" smtClean="0">
                    <a:solidFill>
                      <a:srgbClr val="000000"/>
                    </a:solidFill>
                  </a:rPr>
                  <a:t>party</a:t>
                </a:r>
              </a:p>
              <a:p>
                <a:pPr algn="ctr"/>
                <a:r>
                  <a:rPr lang="en-US" dirty="0" smtClean="0">
                    <a:solidFill>
                      <a:srgbClr val="000000"/>
                    </a:solidFill>
                  </a:rPr>
                  <a:t>(client)</a:t>
                </a:r>
                <a:endParaRPr lang="en-US" dirty="0"/>
              </a:p>
            </p:txBody>
          </p:sp>
          <p:sp>
            <p:nvSpPr>
              <p:cNvPr id="30" name="Rectangle 6"/>
              <p:cNvSpPr>
                <a:spLocks noChangeArrowheads="1"/>
              </p:cNvSpPr>
              <p:nvPr/>
            </p:nvSpPr>
            <p:spPr bwMode="auto">
              <a:xfrm>
                <a:off x="7395676" y="1331952"/>
                <a:ext cx="1331929" cy="55399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dirty="0">
                    <a:solidFill>
                      <a:srgbClr val="000000"/>
                    </a:solidFill>
                  </a:rPr>
                  <a:t>Passive </a:t>
                </a:r>
                <a:r>
                  <a:rPr lang="en-US" dirty="0" smtClean="0">
                    <a:solidFill>
                      <a:srgbClr val="000000"/>
                    </a:solidFill>
                  </a:rPr>
                  <a:t>party</a:t>
                </a:r>
              </a:p>
              <a:p>
                <a:pPr algn="ctr"/>
                <a:r>
                  <a:rPr lang="en-US" dirty="0" smtClean="0">
                    <a:solidFill>
                      <a:srgbClr val="000000"/>
                    </a:solidFill>
                  </a:rPr>
                  <a:t>(server)</a:t>
                </a:r>
                <a:endParaRPr lang="en-US" dirty="0"/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 rot="803278">
              <a:off x="6636858" y="2096730"/>
              <a:ext cx="120218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SYN (SEQ=x)</a:t>
              </a:r>
              <a:endParaRPr lang="en-US" sz="1600" dirty="0"/>
            </a:p>
          </p:txBody>
        </p:sp>
        <p:sp>
          <p:nvSpPr>
            <p:cNvPr id="20" name="TextBox 19"/>
            <p:cNvSpPr txBox="1"/>
            <p:nvPr/>
          </p:nvSpPr>
          <p:spPr>
            <a:xfrm rot="20787493">
              <a:off x="6039476" y="2725602"/>
              <a:ext cx="202125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SYN (SEQ=y, ACK=x+1)</a:t>
              </a:r>
              <a:endParaRPr lang="en-US" sz="1600" dirty="0"/>
            </a:p>
          </p:txBody>
        </p:sp>
        <p:sp>
          <p:nvSpPr>
            <p:cNvPr id="21" name="TextBox 20"/>
            <p:cNvSpPr txBox="1"/>
            <p:nvPr/>
          </p:nvSpPr>
          <p:spPr>
            <a:xfrm rot="904861">
              <a:off x="6336640" y="3519177"/>
              <a:ext cx="187115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(SEQ=x+1, ACK=y+1)</a:t>
              </a:r>
              <a:endParaRPr lang="en-US" sz="1600" dirty="0"/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6080598" y="2211006"/>
              <a:ext cx="2133600" cy="43505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flipH="1">
              <a:off x="6025693" y="2806484"/>
              <a:ext cx="2152530" cy="54822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6027935" y="3484264"/>
              <a:ext cx="2150288" cy="56951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4"/>
            <p:cNvSpPr/>
            <p:nvPr/>
          </p:nvSpPr>
          <p:spPr>
            <a:xfrm>
              <a:off x="5699598" y="1888152"/>
              <a:ext cx="304800" cy="2667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8199907" y="1888152"/>
              <a:ext cx="304800" cy="2667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>
              <a:off x="6156798" y="3934158"/>
              <a:ext cx="0" cy="49728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6116861" y="3985915"/>
              <a:ext cx="6495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Time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9575915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Three-Way Handshake (3)</a:t>
            </a:r>
            <a:endParaRPr lang="en-US" dirty="0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2"/>
          </p:nvPr>
        </p:nvSpPr>
        <p:spPr>
          <a:xfrm>
            <a:off x="228600" y="1276350"/>
            <a:ext cx="5089998" cy="3352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Suppose delayed, duplicate copies of the SYN and ACK arrive at the server!</a:t>
            </a:r>
          </a:p>
          <a:p>
            <a:pPr lvl="1"/>
            <a:r>
              <a:rPr lang="en-US" sz="2400" dirty="0" smtClean="0"/>
              <a:t>Improbable, but anyhow …</a:t>
            </a:r>
          </a:p>
          <a:p>
            <a:pPr lvl="3"/>
            <a:endParaRPr lang="en-US" sz="1600" dirty="0" smtClean="0"/>
          </a:p>
        </p:txBody>
      </p:sp>
      <p:grpSp>
        <p:nvGrpSpPr>
          <p:cNvPr id="36" name="Group 35"/>
          <p:cNvGrpSpPr/>
          <p:nvPr/>
        </p:nvGrpSpPr>
        <p:grpSpPr>
          <a:xfrm>
            <a:off x="5257800" y="1324809"/>
            <a:ext cx="3596802" cy="3220998"/>
            <a:chOff x="5318598" y="1324809"/>
            <a:chExt cx="3596802" cy="3220998"/>
          </a:xfrm>
        </p:grpSpPr>
        <p:sp>
          <p:nvSpPr>
            <p:cNvPr id="37" name="Rectangle 4"/>
            <p:cNvSpPr>
              <a:spLocks noChangeArrowheads="1"/>
            </p:cNvSpPr>
            <p:nvPr/>
          </p:nvSpPr>
          <p:spPr bwMode="auto">
            <a:xfrm>
              <a:off x="5318598" y="1324809"/>
              <a:ext cx="1124667" cy="55399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</a:rPr>
                <a:t>Active </a:t>
              </a:r>
              <a:r>
                <a:rPr lang="en-US" dirty="0" smtClean="0">
                  <a:solidFill>
                    <a:srgbClr val="000000"/>
                  </a:solidFill>
                </a:rPr>
                <a:t>party</a:t>
              </a:r>
            </a:p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(client)</a:t>
              </a:r>
              <a:endParaRPr lang="en-US" dirty="0"/>
            </a:p>
          </p:txBody>
        </p:sp>
        <p:sp>
          <p:nvSpPr>
            <p:cNvPr id="38" name="Rectangle 6"/>
            <p:cNvSpPr>
              <a:spLocks noChangeArrowheads="1"/>
            </p:cNvSpPr>
            <p:nvPr/>
          </p:nvSpPr>
          <p:spPr bwMode="auto">
            <a:xfrm>
              <a:off x="7694681" y="1331952"/>
              <a:ext cx="1220719" cy="55399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</a:rPr>
                <a:t>Passive </a:t>
              </a:r>
              <a:r>
                <a:rPr lang="en-US" dirty="0" smtClean="0">
                  <a:solidFill>
                    <a:srgbClr val="000000"/>
                  </a:solidFill>
                </a:rPr>
                <a:t>party</a:t>
              </a:r>
            </a:p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(server)</a:t>
              </a:r>
              <a:endParaRPr lang="en-US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5728531" y="1878807"/>
              <a:ext cx="304800" cy="2667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8152640" y="1878807"/>
              <a:ext cx="304800" cy="2667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/>
            <p:cNvSpPr txBox="1"/>
            <p:nvPr/>
          </p:nvSpPr>
          <p:spPr>
            <a:xfrm rot="522509">
              <a:off x="6899657" y="2212836"/>
              <a:ext cx="120218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SYN (SEQ=x)</a:t>
              </a:r>
              <a:endParaRPr lang="en-US" sz="1600" dirty="0"/>
            </a:p>
          </p:txBody>
        </p:sp>
        <p:sp>
          <p:nvSpPr>
            <p:cNvPr id="43" name="TextBox 42"/>
            <p:cNvSpPr txBox="1"/>
            <p:nvPr/>
          </p:nvSpPr>
          <p:spPr>
            <a:xfrm rot="475482">
              <a:off x="6917814" y="3401703"/>
              <a:ext cx="102624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(SEQ=x+1,</a:t>
              </a:r>
            </a:p>
            <a:p>
              <a:r>
                <a:rPr lang="en-US" sz="1600" dirty="0" smtClean="0"/>
                <a:t>ACK=z+1)</a:t>
              </a:r>
              <a:endParaRPr lang="en-US" sz="1600" dirty="0"/>
            </a:p>
          </p:txBody>
        </p:sp>
        <p:cxnSp>
          <p:nvCxnSpPr>
            <p:cNvPr id="44" name="Straight Arrow Connector 43"/>
            <p:cNvCxnSpPr/>
            <p:nvPr/>
          </p:nvCxnSpPr>
          <p:spPr>
            <a:xfrm>
              <a:off x="6700359" y="2439987"/>
              <a:ext cx="1452281" cy="20796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>
              <a:off x="6624158" y="3613820"/>
              <a:ext cx="1480547" cy="21201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Explosion 1 46"/>
            <p:cNvSpPr/>
            <p:nvPr/>
          </p:nvSpPr>
          <p:spPr>
            <a:xfrm>
              <a:off x="6483130" y="2213491"/>
              <a:ext cx="434459" cy="434459"/>
            </a:xfrm>
            <a:prstGeom prst="irregularSeal1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Explosion 1 47"/>
            <p:cNvSpPr/>
            <p:nvPr/>
          </p:nvSpPr>
          <p:spPr>
            <a:xfrm>
              <a:off x="6461598" y="3362797"/>
              <a:ext cx="434459" cy="434459"/>
            </a:xfrm>
            <a:prstGeom prst="irregularSeal1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512418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635153" y="4781550"/>
            <a:ext cx="2133600" cy="273844"/>
          </a:xfrm>
        </p:spPr>
        <p:txBody>
          <a:bodyPr/>
          <a:lstStyle/>
          <a:p>
            <a:fld id="{E7CA9478-788D-42C7-BC35-88005760C6DD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Three-Way Handshake (4)</a:t>
            </a:r>
            <a:endParaRPr lang="en-US" dirty="0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2"/>
          </p:nvPr>
        </p:nvSpPr>
        <p:spPr>
          <a:xfrm>
            <a:off x="228600" y="1276350"/>
            <a:ext cx="5089998" cy="3352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Suppose delayed, duplicate copies of the SYN and ACK arrive at the server!</a:t>
            </a:r>
          </a:p>
          <a:p>
            <a:pPr lvl="1"/>
            <a:r>
              <a:rPr lang="en-US" sz="2400" dirty="0" smtClean="0"/>
              <a:t>Improbable, but anyhow …</a:t>
            </a:r>
          </a:p>
          <a:p>
            <a:pPr lvl="3"/>
            <a:endParaRPr lang="en-US" sz="1600" dirty="0" smtClean="0"/>
          </a:p>
          <a:p>
            <a:r>
              <a:rPr lang="en-US" sz="2800" dirty="0" smtClean="0"/>
              <a:t>Connection will be cleanly rejected on both sides </a:t>
            </a:r>
            <a:r>
              <a:rPr lang="en-US" sz="2800" dirty="0" smtClean="0">
                <a:sym typeface="Wingdings" pitchFamily="2" charset="2"/>
              </a:rPr>
              <a:t></a:t>
            </a:r>
            <a:endParaRPr lang="en-US" sz="2800" dirty="0" smtClean="0"/>
          </a:p>
          <a:p>
            <a:pPr lvl="1"/>
            <a:endParaRPr lang="en-US" sz="2400" dirty="0"/>
          </a:p>
        </p:txBody>
      </p:sp>
      <p:grpSp>
        <p:nvGrpSpPr>
          <p:cNvPr id="29" name="Group 28"/>
          <p:cNvGrpSpPr/>
          <p:nvPr/>
        </p:nvGrpSpPr>
        <p:grpSpPr>
          <a:xfrm>
            <a:off x="5257800" y="1324809"/>
            <a:ext cx="3596802" cy="3220998"/>
            <a:chOff x="5318598" y="1324809"/>
            <a:chExt cx="3596802" cy="3220998"/>
          </a:xfrm>
        </p:grpSpPr>
        <p:sp>
          <p:nvSpPr>
            <p:cNvPr id="8" name="Rectangle 4"/>
            <p:cNvSpPr>
              <a:spLocks noChangeArrowheads="1"/>
            </p:cNvSpPr>
            <p:nvPr/>
          </p:nvSpPr>
          <p:spPr bwMode="auto">
            <a:xfrm>
              <a:off x="5318598" y="1324809"/>
              <a:ext cx="1124667" cy="55399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</a:rPr>
                <a:t>Active </a:t>
              </a:r>
              <a:r>
                <a:rPr lang="en-US" dirty="0" smtClean="0">
                  <a:solidFill>
                    <a:srgbClr val="000000"/>
                  </a:solidFill>
                </a:rPr>
                <a:t>party</a:t>
              </a:r>
            </a:p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(client)</a:t>
              </a:r>
              <a:endParaRPr lang="en-US" dirty="0"/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7694681" y="1331952"/>
              <a:ext cx="1220719" cy="55399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</a:rPr>
                <a:t>Passive </a:t>
              </a:r>
              <a:r>
                <a:rPr lang="en-US" dirty="0" smtClean="0">
                  <a:solidFill>
                    <a:srgbClr val="000000"/>
                  </a:solidFill>
                </a:rPr>
                <a:t>party</a:t>
              </a:r>
            </a:p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(server)</a:t>
              </a:r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728531" y="1878807"/>
              <a:ext cx="304800" cy="2667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8152640" y="1878807"/>
              <a:ext cx="304800" cy="2667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 rot="522509">
              <a:off x="6899657" y="2212836"/>
              <a:ext cx="120218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SYN (SEQ=x)</a:t>
              </a:r>
              <a:endParaRPr lang="en-US" sz="1600" dirty="0"/>
            </a:p>
          </p:txBody>
        </p:sp>
        <p:sp>
          <p:nvSpPr>
            <p:cNvPr id="14" name="TextBox 13"/>
            <p:cNvSpPr txBox="1"/>
            <p:nvPr/>
          </p:nvSpPr>
          <p:spPr>
            <a:xfrm rot="20817913">
              <a:off x="6042158" y="2771617"/>
              <a:ext cx="202125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SYN (SEQ=y, ACK=x+1)</a:t>
              </a:r>
              <a:endParaRPr lang="en-US" sz="1600" dirty="0"/>
            </a:p>
          </p:txBody>
        </p:sp>
        <p:sp>
          <p:nvSpPr>
            <p:cNvPr id="15" name="TextBox 14"/>
            <p:cNvSpPr txBox="1"/>
            <p:nvPr/>
          </p:nvSpPr>
          <p:spPr>
            <a:xfrm rot="475482">
              <a:off x="6917814" y="3401703"/>
              <a:ext cx="102624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(SEQ=x+1,</a:t>
              </a:r>
            </a:p>
            <a:p>
              <a:r>
                <a:rPr lang="en-US" sz="1600" dirty="0" smtClean="0"/>
                <a:t>ACK=z+1)</a:t>
              </a:r>
              <a:endParaRPr lang="en-US" sz="1600" dirty="0"/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6700359" y="2439987"/>
              <a:ext cx="1452281" cy="20796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H="1">
              <a:off x="6059966" y="2874317"/>
              <a:ext cx="2120939" cy="53563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6624158" y="3613820"/>
              <a:ext cx="1480547" cy="21201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Explosion 1 20"/>
            <p:cNvSpPr/>
            <p:nvPr/>
          </p:nvSpPr>
          <p:spPr>
            <a:xfrm>
              <a:off x="6483130" y="2213491"/>
              <a:ext cx="434459" cy="434459"/>
            </a:xfrm>
            <a:prstGeom prst="irregularSeal1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Explosion 1 21"/>
            <p:cNvSpPr/>
            <p:nvPr/>
          </p:nvSpPr>
          <p:spPr>
            <a:xfrm>
              <a:off x="6461598" y="3362797"/>
              <a:ext cx="434459" cy="434459"/>
            </a:xfrm>
            <a:prstGeom prst="irregularSeal1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715000" y="3176885"/>
              <a:ext cx="34496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X</a:t>
              </a:r>
              <a:endParaRPr lang="en-US" sz="24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8111026" y="3580026"/>
              <a:ext cx="34496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X</a:t>
              </a:r>
              <a:endParaRPr lang="en-US" sz="24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466502" y="3497818"/>
              <a:ext cx="841962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REJECT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899507" y="3913699"/>
              <a:ext cx="841962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REJECT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87873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Connection State Machine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dirty="0" smtClean="0"/>
              <a:t>Captures the states (rectangles) and transitions (arrows)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A/B means event A triggers the transition, with action B</a:t>
            </a:r>
            <a:endParaRPr lang="en-US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28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649417" y="1885950"/>
            <a:ext cx="7189783" cy="2819400"/>
            <a:chOff x="1782603" y="1261586"/>
            <a:chExt cx="6295619" cy="2548414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b="53736"/>
            <a:stretch/>
          </p:blipFill>
          <p:spPr bwMode="auto">
            <a:xfrm>
              <a:off x="1782603" y="1261586"/>
              <a:ext cx="6295619" cy="2453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Rectangle 6"/>
            <p:cNvSpPr/>
            <p:nvPr/>
          </p:nvSpPr>
          <p:spPr>
            <a:xfrm>
              <a:off x="2590800" y="2971800"/>
              <a:ext cx="228600" cy="838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457200" y="2543711"/>
            <a:ext cx="1600200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Both parties run instances of this state machine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326661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TCP Connections (2)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Follow the path of the client: 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29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38200" y="1581150"/>
            <a:ext cx="7467600" cy="3086703"/>
            <a:chOff x="1782603" y="1261586"/>
            <a:chExt cx="6295619" cy="2548414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b="53736"/>
            <a:stretch/>
          </p:blipFill>
          <p:spPr bwMode="auto">
            <a:xfrm>
              <a:off x="1782603" y="1261586"/>
              <a:ext cx="6295619" cy="2453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Rectangle 6"/>
            <p:cNvSpPr/>
            <p:nvPr/>
          </p:nvSpPr>
          <p:spPr>
            <a:xfrm>
              <a:off x="2590800" y="2971800"/>
              <a:ext cx="228600" cy="838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159767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Transport layer provides end-to-end connectivity    across the network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</a:t>
            </a:fld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1066800" y="2077664"/>
            <a:ext cx="7010400" cy="1859578"/>
            <a:chOff x="1066800" y="2077664"/>
            <a:chExt cx="7010400" cy="1859578"/>
          </a:xfrm>
        </p:grpSpPr>
        <p:grpSp>
          <p:nvGrpSpPr>
            <p:cNvPr id="6" name="Group 5"/>
            <p:cNvGrpSpPr/>
            <p:nvPr/>
          </p:nvGrpSpPr>
          <p:grpSpPr>
            <a:xfrm>
              <a:off x="1066800" y="2563364"/>
              <a:ext cx="1066800" cy="1255021"/>
              <a:chOff x="6705600" y="2342867"/>
              <a:chExt cx="1447800" cy="1594528"/>
            </a:xfrm>
            <a:solidFill>
              <a:srgbClr val="F8F8F8"/>
            </a:solidFill>
          </p:grpSpPr>
          <p:grpSp>
            <p:nvGrpSpPr>
              <p:cNvPr id="8" name="Group 7"/>
              <p:cNvGrpSpPr/>
              <p:nvPr/>
            </p:nvGrpSpPr>
            <p:grpSpPr>
              <a:xfrm>
                <a:off x="6705600" y="2342867"/>
                <a:ext cx="1447800" cy="540068"/>
                <a:chOff x="2503170" y="3315983"/>
                <a:chExt cx="941070" cy="470535"/>
              </a:xfrm>
              <a:grpFill/>
            </p:grpSpPr>
            <p:sp>
              <p:nvSpPr>
                <p:cNvPr id="15" name="Rectangle 14"/>
                <p:cNvSpPr/>
                <p:nvPr/>
              </p:nvSpPr>
              <p:spPr>
                <a:xfrm>
                  <a:off x="2503170" y="3315983"/>
                  <a:ext cx="941070" cy="470535"/>
                </a:xfrm>
                <a:prstGeom prst="rect">
                  <a:avLst/>
                </a:prstGeom>
                <a:solidFill>
                  <a:schemeClr val="accent3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 dirty="0"/>
                </a:p>
              </p:txBody>
            </p:sp>
            <p:sp>
              <p:nvSpPr>
                <p:cNvPr id="16" name="TextBox 15"/>
                <p:cNvSpPr txBox="1"/>
                <p:nvPr/>
              </p:nvSpPr>
              <p:spPr>
                <a:xfrm>
                  <a:off x="2787237" y="3361198"/>
                  <a:ext cx="372936" cy="34859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000" dirty="0" smtClean="0"/>
                    <a:t>TCP</a:t>
                  </a:r>
                  <a:endParaRPr lang="en-US" sz="2000" dirty="0"/>
                </a:p>
              </p:txBody>
            </p:sp>
          </p:grpSp>
          <p:grpSp>
            <p:nvGrpSpPr>
              <p:cNvPr id="9" name="Group 8"/>
              <p:cNvGrpSpPr/>
              <p:nvPr/>
            </p:nvGrpSpPr>
            <p:grpSpPr>
              <a:xfrm>
                <a:off x="6705600" y="2857259"/>
                <a:ext cx="1447800" cy="540068"/>
                <a:chOff x="2503170" y="3315983"/>
                <a:chExt cx="941070" cy="470535"/>
              </a:xfrm>
              <a:grpFill/>
            </p:grpSpPr>
            <p:sp>
              <p:nvSpPr>
                <p:cNvPr id="13" name="Rectangle 12"/>
                <p:cNvSpPr/>
                <p:nvPr/>
              </p:nvSpPr>
              <p:spPr>
                <a:xfrm>
                  <a:off x="2503170" y="3315983"/>
                  <a:ext cx="941070" cy="470535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 dirty="0"/>
                </a:p>
              </p:txBody>
            </p:sp>
            <p:sp>
              <p:nvSpPr>
                <p:cNvPr id="14" name="TextBox 13"/>
                <p:cNvSpPr txBox="1"/>
                <p:nvPr/>
              </p:nvSpPr>
              <p:spPr>
                <a:xfrm>
                  <a:off x="2849608" y="3361198"/>
                  <a:ext cx="248193" cy="348596"/>
                </a:xfrm>
                <a:prstGeom prst="rect">
                  <a:avLst/>
                </a:prstGeom>
                <a:grp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000" dirty="0" smtClean="0"/>
                    <a:t>IP</a:t>
                  </a:r>
                  <a:endParaRPr lang="en-US" sz="2000" dirty="0"/>
                </a:p>
              </p:txBody>
            </p:sp>
          </p:grpSp>
          <p:grpSp>
            <p:nvGrpSpPr>
              <p:cNvPr id="10" name="Group 9"/>
              <p:cNvGrpSpPr/>
              <p:nvPr/>
            </p:nvGrpSpPr>
            <p:grpSpPr>
              <a:xfrm>
                <a:off x="6705600" y="3397327"/>
                <a:ext cx="1447800" cy="540068"/>
                <a:chOff x="2503170" y="3315983"/>
                <a:chExt cx="941070" cy="470535"/>
              </a:xfrm>
              <a:grpFill/>
            </p:grpSpPr>
            <p:sp>
              <p:nvSpPr>
                <p:cNvPr id="11" name="Rectangle 10"/>
                <p:cNvSpPr/>
                <p:nvPr/>
              </p:nvSpPr>
              <p:spPr>
                <a:xfrm>
                  <a:off x="2503170" y="3315983"/>
                  <a:ext cx="941070" cy="470535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 dirty="0"/>
                </a:p>
              </p:txBody>
            </p:sp>
            <p:sp>
              <p:nvSpPr>
                <p:cNvPr id="12" name="TextBox 11"/>
                <p:cNvSpPr txBox="1"/>
                <p:nvPr/>
              </p:nvSpPr>
              <p:spPr>
                <a:xfrm>
                  <a:off x="2681853" y="3361198"/>
                  <a:ext cx="583702" cy="348596"/>
                </a:xfrm>
                <a:prstGeom prst="rect">
                  <a:avLst/>
                </a:prstGeom>
                <a:grp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000" dirty="0" smtClean="0"/>
                    <a:t>802.11</a:t>
                  </a:r>
                  <a:endParaRPr lang="en-US" sz="2000" dirty="0"/>
                </a:p>
              </p:txBody>
            </p:sp>
          </p:grpSp>
        </p:grpSp>
        <p:grpSp>
          <p:nvGrpSpPr>
            <p:cNvPr id="45" name="Group 44"/>
            <p:cNvGrpSpPr/>
            <p:nvPr/>
          </p:nvGrpSpPr>
          <p:grpSpPr>
            <a:xfrm>
              <a:off x="1066800" y="2077664"/>
              <a:ext cx="1066800" cy="400110"/>
              <a:chOff x="6605913" y="1110963"/>
              <a:chExt cx="1524000" cy="559374"/>
            </a:xfrm>
          </p:grpSpPr>
          <p:sp>
            <p:nvSpPr>
              <p:cNvPr id="46" name="Oval 45"/>
              <p:cNvSpPr/>
              <p:nvPr/>
            </p:nvSpPr>
            <p:spPr>
              <a:xfrm>
                <a:off x="6605913" y="1123950"/>
                <a:ext cx="1524000" cy="5334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6964409" y="1110963"/>
                <a:ext cx="824860" cy="559374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app</a:t>
                </a:r>
                <a:endParaRPr lang="en-US" sz="2000" dirty="0"/>
              </a:p>
            </p:txBody>
          </p:sp>
        </p:grpSp>
        <p:cxnSp>
          <p:nvCxnSpPr>
            <p:cNvPr id="48" name="Straight Connector 47"/>
            <p:cNvCxnSpPr>
              <a:endCxn id="46" idx="4"/>
            </p:cNvCxnSpPr>
            <p:nvPr/>
          </p:nvCxnSpPr>
          <p:spPr>
            <a:xfrm flipV="1">
              <a:off x="1599257" y="2468484"/>
              <a:ext cx="943" cy="9940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2" name="Group 51"/>
            <p:cNvGrpSpPr/>
            <p:nvPr/>
          </p:nvGrpSpPr>
          <p:grpSpPr>
            <a:xfrm>
              <a:off x="3499774" y="2968231"/>
              <a:ext cx="1066800" cy="853145"/>
              <a:chOff x="6705600" y="2857259"/>
              <a:chExt cx="1447800" cy="1080136"/>
            </a:xfrm>
            <a:solidFill>
              <a:srgbClr val="F8F8F8"/>
            </a:solidFill>
          </p:grpSpPr>
          <p:grpSp>
            <p:nvGrpSpPr>
              <p:cNvPr id="59" name="Group 58"/>
              <p:cNvGrpSpPr/>
              <p:nvPr/>
            </p:nvGrpSpPr>
            <p:grpSpPr>
              <a:xfrm>
                <a:off x="6705600" y="2857259"/>
                <a:ext cx="1447800" cy="540068"/>
                <a:chOff x="2503170" y="3315983"/>
                <a:chExt cx="941070" cy="470535"/>
              </a:xfrm>
              <a:grpFill/>
            </p:grpSpPr>
            <p:sp>
              <p:nvSpPr>
                <p:cNvPr id="63" name="Rectangle 62"/>
                <p:cNvSpPr/>
                <p:nvPr/>
              </p:nvSpPr>
              <p:spPr>
                <a:xfrm>
                  <a:off x="2503170" y="3315983"/>
                  <a:ext cx="941070" cy="470535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 dirty="0"/>
                </a:p>
              </p:txBody>
            </p:sp>
            <p:sp>
              <p:nvSpPr>
                <p:cNvPr id="64" name="TextBox 63"/>
                <p:cNvSpPr txBox="1"/>
                <p:nvPr/>
              </p:nvSpPr>
              <p:spPr>
                <a:xfrm>
                  <a:off x="2849608" y="3361198"/>
                  <a:ext cx="248193" cy="348596"/>
                </a:xfrm>
                <a:prstGeom prst="rect">
                  <a:avLst/>
                </a:prstGeom>
                <a:grp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000" dirty="0" smtClean="0"/>
                    <a:t>IP</a:t>
                  </a:r>
                  <a:endParaRPr lang="en-US" sz="2000" dirty="0"/>
                </a:p>
              </p:txBody>
            </p:sp>
          </p:grpSp>
          <p:grpSp>
            <p:nvGrpSpPr>
              <p:cNvPr id="60" name="Group 59"/>
              <p:cNvGrpSpPr/>
              <p:nvPr/>
            </p:nvGrpSpPr>
            <p:grpSpPr>
              <a:xfrm>
                <a:off x="6705600" y="3397327"/>
                <a:ext cx="1447800" cy="540068"/>
                <a:chOff x="2503170" y="3315983"/>
                <a:chExt cx="941070" cy="470535"/>
              </a:xfrm>
              <a:grpFill/>
            </p:grpSpPr>
            <p:sp>
              <p:nvSpPr>
                <p:cNvPr id="61" name="Rectangle 60"/>
                <p:cNvSpPr/>
                <p:nvPr/>
              </p:nvSpPr>
              <p:spPr>
                <a:xfrm>
                  <a:off x="2503170" y="3315983"/>
                  <a:ext cx="941070" cy="470535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 dirty="0"/>
                </a:p>
              </p:txBody>
            </p:sp>
            <p:sp>
              <p:nvSpPr>
                <p:cNvPr id="62" name="TextBox 61"/>
                <p:cNvSpPr txBox="1"/>
                <p:nvPr/>
              </p:nvSpPr>
              <p:spPr>
                <a:xfrm>
                  <a:off x="2681853" y="3361198"/>
                  <a:ext cx="583702" cy="348596"/>
                </a:xfrm>
                <a:prstGeom prst="rect">
                  <a:avLst/>
                </a:prstGeom>
                <a:grp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000" dirty="0" smtClean="0"/>
                    <a:t>802.11</a:t>
                  </a:r>
                  <a:endParaRPr lang="en-US" sz="2000" dirty="0"/>
                </a:p>
              </p:txBody>
            </p:sp>
          </p:grpSp>
        </p:grpSp>
        <p:grpSp>
          <p:nvGrpSpPr>
            <p:cNvPr id="97" name="Group 96"/>
            <p:cNvGrpSpPr/>
            <p:nvPr/>
          </p:nvGrpSpPr>
          <p:grpSpPr>
            <a:xfrm>
              <a:off x="4552966" y="2965569"/>
              <a:ext cx="1094017" cy="853145"/>
              <a:chOff x="6687131" y="2857259"/>
              <a:chExt cx="1484738" cy="1080136"/>
            </a:xfrm>
            <a:solidFill>
              <a:srgbClr val="F8F8F8"/>
            </a:solidFill>
          </p:grpSpPr>
          <p:grpSp>
            <p:nvGrpSpPr>
              <p:cNvPr id="104" name="Group 103"/>
              <p:cNvGrpSpPr/>
              <p:nvPr/>
            </p:nvGrpSpPr>
            <p:grpSpPr>
              <a:xfrm>
                <a:off x="6705600" y="2857259"/>
                <a:ext cx="1447800" cy="540068"/>
                <a:chOff x="2503170" y="3315983"/>
                <a:chExt cx="941070" cy="470535"/>
              </a:xfrm>
              <a:grpFill/>
            </p:grpSpPr>
            <p:sp>
              <p:nvSpPr>
                <p:cNvPr id="108" name="Rectangle 107"/>
                <p:cNvSpPr/>
                <p:nvPr/>
              </p:nvSpPr>
              <p:spPr>
                <a:xfrm>
                  <a:off x="2503170" y="3315983"/>
                  <a:ext cx="941070" cy="470535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 dirty="0"/>
                </a:p>
              </p:txBody>
            </p:sp>
            <p:sp>
              <p:nvSpPr>
                <p:cNvPr id="109" name="TextBox 108"/>
                <p:cNvSpPr txBox="1"/>
                <p:nvPr/>
              </p:nvSpPr>
              <p:spPr>
                <a:xfrm>
                  <a:off x="2849608" y="3361198"/>
                  <a:ext cx="248193" cy="348596"/>
                </a:xfrm>
                <a:prstGeom prst="rect">
                  <a:avLst/>
                </a:prstGeom>
                <a:grp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000" dirty="0" smtClean="0"/>
                    <a:t>IP</a:t>
                  </a:r>
                  <a:endParaRPr lang="en-US" sz="2000" dirty="0"/>
                </a:p>
              </p:txBody>
            </p:sp>
          </p:grpSp>
          <p:grpSp>
            <p:nvGrpSpPr>
              <p:cNvPr id="105" name="Group 104"/>
              <p:cNvGrpSpPr/>
              <p:nvPr/>
            </p:nvGrpSpPr>
            <p:grpSpPr>
              <a:xfrm>
                <a:off x="6687131" y="3397327"/>
                <a:ext cx="1484738" cy="540068"/>
                <a:chOff x="2491166" y="3315983"/>
                <a:chExt cx="965080" cy="470535"/>
              </a:xfrm>
              <a:grpFill/>
            </p:grpSpPr>
            <p:sp>
              <p:nvSpPr>
                <p:cNvPr id="106" name="Rectangle 105"/>
                <p:cNvSpPr/>
                <p:nvPr/>
              </p:nvSpPr>
              <p:spPr>
                <a:xfrm>
                  <a:off x="2503170" y="3315983"/>
                  <a:ext cx="941070" cy="470535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 dirty="0"/>
                </a:p>
              </p:txBody>
            </p:sp>
            <p:sp>
              <p:nvSpPr>
                <p:cNvPr id="107" name="TextBox 106"/>
                <p:cNvSpPr txBox="1"/>
                <p:nvPr/>
              </p:nvSpPr>
              <p:spPr>
                <a:xfrm>
                  <a:off x="2491166" y="3361198"/>
                  <a:ext cx="965080" cy="41372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000" dirty="0" smtClean="0"/>
                    <a:t>Ethernet</a:t>
                  </a:r>
                  <a:endParaRPr lang="en-US" sz="2000" dirty="0"/>
                </a:p>
              </p:txBody>
            </p:sp>
          </p:grpSp>
        </p:grpSp>
        <p:grpSp>
          <p:nvGrpSpPr>
            <p:cNvPr id="80" name="Group 79"/>
            <p:cNvGrpSpPr/>
            <p:nvPr/>
          </p:nvGrpSpPr>
          <p:grpSpPr>
            <a:xfrm>
              <a:off x="6983182" y="2570632"/>
              <a:ext cx="1094018" cy="1247753"/>
              <a:chOff x="6687133" y="2342867"/>
              <a:chExt cx="1484738" cy="1572677"/>
            </a:xfrm>
            <a:solidFill>
              <a:srgbClr val="F8F8F8"/>
            </a:solidFill>
          </p:grpSpPr>
          <p:grpSp>
            <p:nvGrpSpPr>
              <p:cNvPr id="86" name="Group 85"/>
              <p:cNvGrpSpPr/>
              <p:nvPr/>
            </p:nvGrpSpPr>
            <p:grpSpPr>
              <a:xfrm>
                <a:off x="6705600" y="2342867"/>
                <a:ext cx="1447800" cy="540068"/>
                <a:chOff x="2503170" y="3315983"/>
                <a:chExt cx="941070" cy="470535"/>
              </a:xfrm>
              <a:grpFill/>
            </p:grpSpPr>
            <p:sp>
              <p:nvSpPr>
                <p:cNvPr id="93" name="Rectangle 92"/>
                <p:cNvSpPr/>
                <p:nvPr/>
              </p:nvSpPr>
              <p:spPr>
                <a:xfrm>
                  <a:off x="2503170" y="3315983"/>
                  <a:ext cx="941070" cy="470535"/>
                </a:xfrm>
                <a:prstGeom prst="rect">
                  <a:avLst/>
                </a:prstGeom>
                <a:solidFill>
                  <a:schemeClr val="accent3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 dirty="0"/>
                </a:p>
              </p:txBody>
            </p:sp>
            <p:sp>
              <p:nvSpPr>
                <p:cNvPr id="94" name="TextBox 93"/>
                <p:cNvSpPr txBox="1"/>
                <p:nvPr/>
              </p:nvSpPr>
              <p:spPr>
                <a:xfrm>
                  <a:off x="2787237" y="3361198"/>
                  <a:ext cx="372936" cy="34859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000" dirty="0" smtClean="0"/>
                    <a:t>TCP</a:t>
                  </a:r>
                  <a:endParaRPr lang="en-US" sz="2000" dirty="0"/>
                </a:p>
              </p:txBody>
            </p:sp>
          </p:grpSp>
          <p:grpSp>
            <p:nvGrpSpPr>
              <p:cNvPr id="87" name="Group 86"/>
              <p:cNvGrpSpPr/>
              <p:nvPr/>
            </p:nvGrpSpPr>
            <p:grpSpPr>
              <a:xfrm>
                <a:off x="6705600" y="2857259"/>
                <a:ext cx="1447800" cy="540068"/>
                <a:chOff x="2503170" y="3315983"/>
                <a:chExt cx="941070" cy="470535"/>
              </a:xfrm>
              <a:grpFill/>
            </p:grpSpPr>
            <p:sp>
              <p:nvSpPr>
                <p:cNvPr id="91" name="Rectangle 90"/>
                <p:cNvSpPr/>
                <p:nvPr/>
              </p:nvSpPr>
              <p:spPr>
                <a:xfrm>
                  <a:off x="2503170" y="3315983"/>
                  <a:ext cx="941070" cy="470535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 dirty="0"/>
                </a:p>
              </p:txBody>
            </p:sp>
            <p:sp>
              <p:nvSpPr>
                <p:cNvPr id="92" name="TextBox 91"/>
                <p:cNvSpPr txBox="1"/>
                <p:nvPr/>
              </p:nvSpPr>
              <p:spPr>
                <a:xfrm>
                  <a:off x="2849608" y="3361198"/>
                  <a:ext cx="248193" cy="348596"/>
                </a:xfrm>
                <a:prstGeom prst="rect">
                  <a:avLst/>
                </a:prstGeom>
                <a:grp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000" dirty="0" smtClean="0"/>
                    <a:t>IP</a:t>
                  </a:r>
                  <a:endParaRPr lang="en-US" sz="2000" dirty="0"/>
                </a:p>
              </p:txBody>
            </p:sp>
          </p:grpSp>
          <p:grpSp>
            <p:nvGrpSpPr>
              <p:cNvPr id="88" name="Group 87"/>
              <p:cNvGrpSpPr/>
              <p:nvPr/>
            </p:nvGrpSpPr>
            <p:grpSpPr>
              <a:xfrm>
                <a:off x="6687133" y="3375476"/>
                <a:ext cx="1484738" cy="540068"/>
                <a:chOff x="2491167" y="3296945"/>
                <a:chExt cx="965080" cy="470535"/>
              </a:xfrm>
              <a:grpFill/>
            </p:grpSpPr>
            <p:sp>
              <p:nvSpPr>
                <p:cNvPr id="89" name="Rectangle 88"/>
                <p:cNvSpPr/>
                <p:nvPr/>
              </p:nvSpPr>
              <p:spPr>
                <a:xfrm>
                  <a:off x="2502338" y="3296945"/>
                  <a:ext cx="941070" cy="470535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 dirty="0"/>
                </a:p>
              </p:txBody>
            </p:sp>
            <p:sp>
              <p:nvSpPr>
                <p:cNvPr id="90" name="TextBox 89"/>
                <p:cNvSpPr txBox="1"/>
                <p:nvPr/>
              </p:nvSpPr>
              <p:spPr>
                <a:xfrm>
                  <a:off x="2491167" y="3328635"/>
                  <a:ext cx="965080" cy="41372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000" dirty="0" smtClean="0"/>
                    <a:t>Ethernet</a:t>
                  </a:r>
                  <a:endParaRPr lang="en-US" sz="2000" dirty="0"/>
                </a:p>
              </p:txBody>
            </p:sp>
          </p:grpSp>
        </p:grpSp>
        <p:grpSp>
          <p:nvGrpSpPr>
            <p:cNvPr id="81" name="Group 80"/>
            <p:cNvGrpSpPr/>
            <p:nvPr/>
          </p:nvGrpSpPr>
          <p:grpSpPr>
            <a:xfrm>
              <a:off x="6996788" y="2079195"/>
              <a:ext cx="1066800" cy="400110"/>
              <a:chOff x="6605913" y="1113190"/>
              <a:chExt cx="1524000" cy="554922"/>
            </a:xfrm>
          </p:grpSpPr>
          <p:sp>
            <p:nvSpPr>
              <p:cNvPr id="83" name="Oval 82"/>
              <p:cNvSpPr/>
              <p:nvPr/>
            </p:nvSpPr>
            <p:spPr>
              <a:xfrm>
                <a:off x="6605913" y="1123950"/>
                <a:ext cx="1524000" cy="5334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TextBox 83"/>
              <p:cNvSpPr txBox="1"/>
              <p:nvPr/>
            </p:nvSpPr>
            <p:spPr>
              <a:xfrm>
                <a:off x="6964412" y="1113190"/>
                <a:ext cx="824860" cy="554922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app</a:t>
                </a:r>
                <a:endParaRPr lang="en-US" sz="2000" dirty="0"/>
              </a:p>
            </p:txBody>
          </p:sp>
        </p:grpSp>
        <p:cxnSp>
          <p:nvCxnSpPr>
            <p:cNvPr id="82" name="Straight Connector 81"/>
            <p:cNvCxnSpPr>
              <a:endCxn id="83" idx="4"/>
            </p:cNvCxnSpPr>
            <p:nvPr/>
          </p:nvCxnSpPr>
          <p:spPr>
            <a:xfrm flipV="1">
              <a:off x="7529245" y="2471545"/>
              <a:ext cx="943" cy="10020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7" name="Group 116"/>
            <p:cNvGrpSpPr/>
            <p:nvPr/>
          </p:nvGrpSpPr>
          <p:grpSpPr>
            <a:xfrm>
              <a:off x="5082075" y="3821275"/>
              <a:ext cx="2448116" cy="115967"/>
              <a:chOff x="3238501" y="3668379"/>
              <a:chExt cx="2498752" cy="128159"/>
            </a:xfrm>
          </p:grpSpPr>
          <p:cxnSp>
            <p:nvCxnSpPr>
              <p:cNvPr id="118" name="Elbow Connector 117"/>
              <p:cNvCxnSpPr/>
              <p:nvPr/>
            </p:nvCxnSpPr>
            <p:spPr>
              <a:xfrm rot="16200000" flipH="1">
                <a:off x="4438184" y="2497469"/>
                <a:ext cx="99385" cy="2498752"/>
              </a:xfrm>
              <a:prstGeom prst="bentConnector2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>
                <a:off x="5737253" y="3668379"/>
                <a:ext cx="0" cy="128159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0" name="Group 119"/>
            <p:cNvGrpSpPr/>
            <p:nvPr/>
          </p:nvGrpSpPr>
          <p:grpSpPr>
            <a:xfrm>
              <a:off x="1585057" y="3802225"/>
              <a:ext cx="2448116" cy="115967"/>
              <a:chOff x="3238501" y="3668379"/>
              <a:chExt cx="2498752" cy="128159"/>
            </a:xfrm>
          </p:grpSpPr>
          <p:cxnSp>
            <p:nvCxnSpPr>
              <p:cNvPr id="121" name="Elbow Connector 120"/>
              <p:cNvCxnSpPr/>
              <p:nvPr/>
            </p:nvCxnSpPr>
            <p:spPr>
              <a:xfrm rot="16200000" flipH="1">
                <a:off x="4438184" y="2497469"/>
                <a:ext cx="99385" cy="2498752"/>
              </a:xfrm>
              <a:prstGeom prst="bentConnector2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>
              <a:xfrm>
                <a:off x="5737253" y="3668379"/>
                <a:ext cx="0" cy="128159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0" name="TextBox 19"/>
          <p:cNvSpPr txBox="1"/>
          <p:nvPr/>
        </p:nvSpPr>
        <p:spPr>
          <a:xfrm>
            <a:off x="3877624" y="3990516"/>
            <a:ext cx="13887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Router</a:t>
            </a:r>
            <a:endParaRPr lang="en-US" sz="2400" dirty="0"/>
          </a:p>
        </p:txBody>
      </p:sp>
      <p:sp>
        <p:nvSpPr>
          <p:cNvPr id="98" name="TextBox 97"/>
          <p:cNvSpPr txBox="1"/>
          <p:nvPr/>
        </p:nvSpPr>
        <p:spPr>
          <a:xfrm>
            <a:off x="890680" y="3990515"/>
            <a:ext cx="13887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Host</a:t>
            </a:r>
            <a:endParaRPr lang="en-US" sz="2400" dirty="0"/>
          </a:p>
        </p:txBody>
      </p:sp>
      <p:sp>
        <p:nvSpPr>
          <p:cNvPr id="99" name="TextBox 98"/>
          <p:cNvSpPr txBox="1"/>
          <p:nvPr/>
        </p:nvSpPr>
        <p:spPr>
          <a:xfrm>
            <a:off x="6842062" y="3990516"/>
            <a:ext cx="13887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Host</a:t>
            </a:r>
            <a:endParaRPr lang="en-US" sz="2400" dirty="0"/>
          </a:p>
        </p:txBody>
      </p:sp>
      <p:cxnSp>
        <p:nvCxnSpPr>
          <p:cNvPr id="100" name="Straight Arrow Connector 99"/>
          <p:cNvCxnSpPr/>
          <p:nvPr/>
        </p:nvCxnSpPr>
        <p:spPr>
          <a:xfrm>
            <a:off x="2133600" y="2724150"/>
            <a:ext cx="4863188" cy="1530"/>
          </a:xfrm>
          <a:prstGeom prst="straightConnector1">
            <a:avLst/>
          </a:prstGeom>
          <a:ln w="19050">
            <a:solidFill>
              <a:schemeClr val="accent3">
                <a:lumMod val="40000"/>
                <a:lumOff val="60000"/>
              </a:schemeClr>
            </a:solidFill>
            <a:prstDash val="dash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6099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TCP Connections (3)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 the path of the server: 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30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38200" y="1581150"/>
            <a:ext cx="7467600" cy="3086703"/>
            <a:chOff x="1782603" y="1261586"/>
            <a:chExt cx="6295619" cy="2548414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b="53736"/>
            <a:stretch/>
          </p:blipFill>
          <p:spPr bwMode="auto">
            <a:xfrm>
              <a:off x="1782603" y="1261586"/>
              <a:ext cx="6295619" cy="2453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Rectangle 6"/>
            <p:cNvSpPr/>
            <p:nvPr/>
          </p:nvSpPr>
          <p:spPr>
            <a:xfrm>
              <a:off x="2590800" y="2971800"/>
              <a:ext cx="228600" cy="838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251919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TCP Connections </a:t>
            </a:r>
            <a:r>
              <a:rPr lang="en-US" dirty="0" smtClean="0"/>
              <a:t>(4)</a:t>
            </a:r>
            <a:endParaRPr lang="en-US" dirty="0"/>
          </a:p>
        </p:txBody>
      </p:sp>
      <p:sp>
        <p:nvSpPr>
          <p:cNvPr id="39" name="Content Placeholder 3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Again, with states 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31</a:t>
            </a:fld>
            <a:endParaRPr lang="en-US"/>
          </a:p>
        </p:txBody>
      </p:sp>
      <p:grpSp>
        <p:nvGrpSpPr>
          <p:cNvPr id="38" name="Group 37"/>
          <p:cNvGrpSpPr/>
          <p:nvPr/>
        </p:nvGrpSpPr>
        <p:grpSpPr>
          <a:xfrm>
            <a:off x="1752600" y="1723310"/>
            <a:ext cx="5619823" cy="2905840"/>
            <a:chOff x="0" y="1456550"/>
            <a:chExt cx="5619823" cy="2905840"/>
          </a:xfrm>
        </p:grpSpPr>
        <p:sp>
          <p:nvSpPr>
            <p:cNvPr id="12" name="Text Box 30"/>
            <p:cNvSpPr txBox="1">
              <a:spLocks noChangeArrowheads="1"/>
            </p:cNvSpPr>
            <p:nvPr/>
          </p:nvSpPr>
          <p:spPr bwMode="auto">
            <a:xfrm>
              <a:off x="4191000" y="2038350"/>
              <a:ext cx="81785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LISTEN</a:t>
              </a:r>
            </a:p>
          </p:txBody>
        </p:sp>
        <p:sp>
          <p:nvSpPr>
            <p:cNvPr id="13" name="Text Box 31"/>
            <p:cNvSpPr txBox="1">
              <a:spLocks noChangeArrowheads="1"/>
            </p:cNvSpPr>
            <p:nvPr/>
          </p:nvSpPr>
          <p:spPr bwMode="auto">
            <a:xfrm>
              <a:off x="4191000" y="2507218"/>
              <a:ext cx="118545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SYN_RCVD</a:t>
              </a:r>
            </a:p>
          </p:txBody>
        </p:sp>
        <p:sp>
          <p:nvSpPr>
            <p:cNvPr id="14" name="Text Box 32"/>
            <p:cNvSpPr txBox="1">
              <a:spLocks noChangeArrowheads="1"/>
            </p:cNvSpPr>
            <p:nvPr/>
          </p:nvSpPr>
          <p:spPr bwMode="auto">
            <a:xfrm>
              <a:off x="258950" y="2050018"/>
              <a:ext cx="114422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SYN_SENT</a:t>
              </a:r>
            </a:p>
          </p:txBody>
        </p:sp>
        <p:sp>
          <p:nvSpPr>
            <p:cNvPr id="15" name="Text Box 33"/>
            <p:cNvSpPr txBox="1">
              <a:spLocks noChangeArrowheads="1"/>
            </p:cNvSpPr>
            <p:nvPr/>
          </p:nvSpPr>
          <p:spPr bwMode="auto">
            <a:xfrm>
              <a:off x="0" y="3228795"/>
              <a:ext cx="141154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ESTABLISHED</a:t>
              </a:r>
            </a:p>
          </p:txBody>
        </p:sp>
        <p:sp>
          <p:nvSpPr>
            <p:cNvPr id="16" name="Text Box 34"/>
            <p:cNvSpPr txBox="1">
              <a:spLocks noChangeArrowheads="1"/>
            </p:cNvSpPr>
            <p:nvPr/>
          </p:nvSpPr>
          <p:spPr bwMode="auto">
            <a:xfrm>
              <a:off x="4208283" y="3916341"/>
              <a:ext cx="141154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ESTABLISHED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657600" y="1676400"/>
              <a:ext cx="704794" cy="1391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296624" y="1689616"/>
              <a:ext cx="704794" cy="1391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695683" y="1456550"/>
              <a:ext cx="4312758" cy="2905840"/>
              <a:chOff x="4992107" y="1449407"/>
              <a:chExt cx="4312758" cy="2905840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6934200" y="180975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accent5"/>
                    </a:solidFill>
                  </a:rPr>
                  <a:t>1</a:t>
                </a:r>
                <a:endParaRPr lang="en-US" dirty="0">
                  <a:solidFill>
                    <a:schemeClr val="accent5"/>
                  </a:solidFill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6952236" y="2458113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accent5"/>
                    </a:solidFill>
                  </a:rPr>
                  <a:t>2</a:t>
                </a:r>
                <a:endParaRPr lang="en-US" dirty="0">
                  <a:solidFill>
                    <a:schemeClr val="accent5"/>
                  </a:solidFill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6951044" y="3221652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chemeClr val="accent5"/>
                    </a:solidFill>
                  </a:rPr>
                  <a:t>3</a:t>
                </a:r>
              </a:p>
            </p:txBody>
          </p:sp>
          <p:grpSp>
            <p:nvGrpSpPr>
              <p:cNvPr id="23" name="Group 22"/>
              <p:cNvGrpSpPr/>
              <p:nvPr/>
            </p:nvGrpSpPr>
            <p:grpSpPr>
              <a:xfrm>
                <a:off x="4992107" y="1449407"/>
                <a:ext cx="4312758" cy="277000"/>
                <a:chOff x="4446893" y="1447205"/>
                <a:chExt cx="4705659" cy="277000"/>
              </a:xfrm>
            </p:grpSpPr>
            <p:sp>
              <p:nvSpPr>
                <p:cNvPr id="34" name="Rectangle 4"/>
                <p:cNvSpPr>
                  <a:spLocks noChangeArrowheads="1"/>
                </p:cNvSpPr>
                <p:nvPr/>
              </p:nvSpPr>
              <p:spPr bwMode="auto">
                <a:xfrm>
                  <a:off x="4446893" y="1447205"/>
                  <a:ext cx="2001392" cy="276999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ctr"/>
                  <a:r>
                    <a:rPr lang="en-US" dirty="0">
                      <a:solidFill>
                        <a:srgbClr val="000000"/>
                      </a:solidFill>
                    </a:rPr>
                    <a:t>Active </a:t>
                  </a:r>
                  <a:r>
                    <a:rPr lang="en-US" dirty="0" smtClean="0">
                      <a:solidFill>
                        <a:srgbClr val="000000"/>
                      </a:solidFill>
                    </a:rPr>
                    <a:t>party (client)</a:t>
                  </a:r>
                  <a:endParaRPr lang="en-US" dirty="0"/>
                </a:p>
              </p:txBody>
            </p:sp>
            <p:sp>
              <p:nvSpPr>
                <p:cNvPr id="35" name="Rectangle 6"/>
                <p:cNvSpPr>
                  <a:spLocks noChangeArrowheads="1"/>
                </p:cNvSpPr>
                <p:nvPr/>
              </p:nvSpPr>
              <p:spPr bwMode="auto">
                <a:xfrm>
                  <a:off x="6970730" y="1447206"/>
                  <a:ext cx="2181822" cy="276999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ctr"/>
                  <a:r>
                    <a:rPr lang="en-US" dirty="0">
                      <a:solidFill>
                        <a:srgbClr val="000000"/>
                      </a:solidFill>
                    </a:rPr>
                    <a:t>Passive </a:t>
                  </a:r>
                  <a:r>
                    <a:rPr lang="en-US" dirty="0" smtClean="0">
                      <a:solidFill>
                        <a:srgbClr val="000000"/>
                      </a:solidFill>
                    </a:rPr>
                    <a:t>party (server)</a:t>
                  </a:r>
                  <a:endParaRPr lang="en-US" dirty="0"/>
                </a:p>
              </p:txBody>
            </p:sp>
          </p:grpSp>
          <p:sp>
            <p:nvSpPr>
              <p:cNvPr id="24" name="TextBox 23"/>
              <p:cNvSpPr txBox="1"/>
              <p:nvPr/>
            </p:nvSpPr>
            <p:spPr>
              <a:xfrm rot="803278">
                <a:off x="6636858" y="2096730"/>
                <a:ext cx="120218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SYN (SEQ=x)</a:t>
                </a:r>
                <a:endParaRPr lang="en-US" sz="1600" dirty="0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 rot="20787493">
                <a:off x="6039476" y="2725602"/>
                <a:ext cx="202125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SYN (SEQ=y, ACK=x+1)</a:t>
                </a:r>
                <a:endParaRPr lang="en-US" sz="1600" dirty="0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 rot="904861">
                <a:off x="6336640" y="3519177"/>
                <a:ext cx="187115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(SEQ=x+1, ACK=y+1)</a:t>
                </a:r>
                <a:endParaRPr lang="en-US" sz="1600" dirty="0"/>
              </a:p>
            </p:txBody>
          </p:sp>
          <p:cxnSp>
            <p:nvCxnSpPr>
              <p:cNvPr id="27" name="Straight Arrow Connector 26"/>
              <p:cNvCxnSpPr/>
              <p:nvPr/>
            </p:nvCxnSpPr>
            <p:spPr>
              <a:xfrm>
                <a:off x="6080598" y="2211006"/>
                <a:ext cx="2133600" cy="43505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Arrow Connector 27"/>
              <p:cNvCxnSpPr/>
              <p:nvPr/>
            </p:nvCxnSpPr>
            <p:spPr>
              <a:xfrm flipH="1">
                <a:off x="6025693" y="2806484"/>
                <a:ext cx="2152530" cy="548227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Arrow Connector 28"/>
              <p:cNvCxnSpPr/>
              <p:nvPr/>
            </p:nvCxnSpPr>
            <p:spPr>
              <a:xfrm>
                <a:off x="6027935" y="3484264"/>
                <a:ext cx="2150288" cy="569511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Rectangle 29"/>
              <p:cNvSpPr/>
              <p:nvPr/>
            </p:nvSpPr>
            <p:spPr>
              <a:xfrm>
                <a:off x="5699598" y="1888152"/>
                <a:ext cx="304800" cy="246709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8199907" y="1888152"/>
                <a:ext cx="304800" cy="246709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2" name="Straight Arrow Connector 31"/>
              <p:cNvCxnSpPr/>
              <p:nvPr/>
            </p:nvCxnSpPr>
            <p:spPr>
              <a:xfrm>
                <a:off x="6156798" y="3812561"/>
                <a:ext cx="0" cy="497289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TextBox 32"/>
              <p:cNvSpPr txBox="1"/>
              <p:nvPr/>
            </p:nvSpPr>
            <p:spPr>
              <a:xfrm>
                <a:off x="6116861" y="3888761"/>
                <a:ext cx="64953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Time</a:t>
                </a:r>
                <a:endParaRPr lang="en-US" dirty="0"/>
              </a:p>
            </p:txBody>
          </p:sp>
        </p:grpSp>
        <p:sp>
          <p:nvSpPr>
            <p:cNvPr id="36" name="Text Box 30"/>
            <p:cNvSpPr txBox="1">
              <a:spLocks noChangeArrowheads="1"/>
            </p:cNvSpPr>
            <p:nvPr/>
          </p:nvSpPr>
          <p:spPr bwMode="auto">
            <a:xfrm>
              <a:off x="4191000" y="1745218"/>
              <a:ext cx="91377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/>
                <a:t>CLOSED</a:t>
              </a:r>
              <a:endParaRPr lang="en-US" dirty="0"/>
            </a:p>
          </p:txBody>
        </p:sp>
        <p:sp>
          <p:nvSpPr>
            <p:cNvPr id="37" name="Text Box 30"/>
            <p:cNvSpPr txBox="1">
              <a:spLocks noChangeArrowheads="1"/>
            </p:cNvSpPr>
            <p:nvPr/>
          </p:nvSpPr>
          <p:spPr bwMode="auto">
            <a:xfrm>
              <a:off x="489398" y="1745218"/>
              <a:ext cx="91377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/>
                <a:t>CLOSED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978193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Connections (5)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Finite state machines are a useful tool to specify and check the handling of all cases that may occur</a:t>
            </a:r>
          </a:p>
          <a:p>
            <a:pPr lvl="3"/>
            <a:endParaRPr lang="en-US" sz="1100" dirty="0" smtClean="0"/>
          </a:p>
          <a:p>
            <a:r>
              <a:rPr lang="en-US" sz="2800" dirty="0" smtClean="0"/>
              <a:t>TCP allows for simultaneous open</a:t>
            </a:r>
          </a:p>
          <a:p>
            <a:pPr lvl="1"/>
            <a:r>
              <a:rPr lang="en-US" sz="2400" dirty="0" smtClean="0"/>
              <a:t>i.e., both sides open at once instead of the client-server pattern</a:t>
            </a:r>
          </a:p>
          <a:p>
            <a:pPr lvl="1"/>
            <a:r>
              <a:rPr lang="en-US" sz="2400" dirty="0" smtClean="0"/>
              <a:t>Try at home to confirm it works </a:t>
            </a:r>
            <a:r>
              <a:rPr lang="en-US" sz="2400" dirty="0" smtClean="0">
                <a:sym typeface="Wingdings" pitchFamily="2" charset="2"/>
              </a:rPr>
              <a:t></a:t>
            </a:r>
            <a:endParaRPr lang="en-US" sz="2400" dirty="0" smtClean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51243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Connection Release </a:t>
            </a:r>
          </a:p>
          <a:p>
            <a:r>
              <a:rPr lang="en-US" dirty="0" smtClean="0"/>
              <a:t>(§6.5.6-6.5.7, §6.2.3)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6022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Topic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How to release connections</a:t>
            </a:r>
          </a:p>
          <a:p>
            <a:pPr lvl="1"/>
            <a:r>
              <a:rPr lang="en-US" sz="2400" dirty="0" smtClean="0"/>
              <a:t>We’ll see how TCP does it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037800" y="2724150"/>
            <a:ext cx="3578871" cy="1165794"/>
            <a:chOff x="1037800" y="2898314"/>
            <a:chExt cx="3578871" cy="1165794"/>
          </a:xfrm>
        </p:grpSpPr>
        <p:grpSp>
          <p:nvGrpSpPr>
            <p:cNvPr id="15" name="Group 14"/>
            <p:cNvGrpSpPr/>
            <p:nvPr/>
          </p:nvGrpSpPr>
          <p:grpSpPr>
            <a:xfrm>
              <a:off x="1037800" y="3373304"/>
              <a:ext cx="3441971" cy="690804"/>
              <a:chOff x="1037800" y="3525704"/>
              <a:chExt cx="3441971" cy="690804"/>
            </a:xfrm>
          </p:grpSpPr>
          <p:pic>
            <p:nvPicPr>
              <p:cNvPr id="120" name="Picture 119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33800" y="3762252"/>
                <a:ext cx="745971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124" name="Straight Connector 123"/>
              <p:cNvCxnSpPr>
                <a:stCxn id="125" idx="3"/>
                <a:endCxn id="120" idx="1"/>
              </p:cNvCxnSpPr>
              <p:nvPr/>
            </p:nvCxnSpPr>
            <p:spPr>
              <a:xfrm flipV="1">
                <a:off x="1783771" y="3944568"/>
                <a:ext cx="1950029" cy="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25" name="Picture 124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37800" y="3762253"/>
                <a:ext cx="745971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41" name="Straight Arrow Connector 40"/>
              <p:cNvCxnSpPr>
                <a:stCxn id="50" idx="3"/>
              </p:cNvCxnSpPr>
              <p:nvPr/>
            </p:nvCxnSpPr>
            <p:spPr>
              <a:xfrm>
                <a:off x="2204909" y="3646481"/>
                <a:ext cx="280691" cy="0"/>
              </a:xfrm>
              <a:prstGeom prst="straightConnector1">
                <a:avLst/>
              </a:prstGeom>
              <a:ln w="28575">
                <a:solidFill>
                  <a:schemeClr val="accent3">
                    <a:lumMod val="40000"/>
                    <a:lumOff val="6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Rectangle 49"/>
              <p:cNvSpPr/>
              <p:nvPr/>
            </p:nvSpPr>
            <p:spPr>
              <a:xfrm>
                <a:off x="1647400" y="3529679"/>
                <a:ext cx="557509" cy="233604"/>
              </a:xfrm>
              <a:prstGeom prst="rect">
                <a:avLst/>
              </a:prstGeom>
              <a:solidFill>
                <a:schemeClr val="accent5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Cloud Callout 28"/>
              <p:cNvSpPr/>
              <p:nvPr/>
            </p:nvSpPr>
            <p:spPr>
              <a:xfrm rot="394988">
                <a:off x="2295517" y="3672628"/>
                <a:ext cx="1102080" cy="543880"/>
              </a:xfrm>
              <a:prstGeom prst="cloudCallout">
                <a:avLst>
                  <a:gd name="adj1" fmla="val -8031"/>
                  <a:gd name="adj2" fmla="val 16226"/>
                </a:avLst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2304036" y="3724965"/>
                <a:ext cx="108504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Network</a:t>
                </a:r>
                <a:endParaRPr lang="en-US" sz="2000" dirty="0"/>
              </a:p>
            </p:txBody>
          </p:sp>
          <p:cxnSp>
            <p:nvCxnSpPr>
              <p:cNvPr id="34" name="Straight Arrow Connector 33"/>
              <p:cNvCxnSpPr/>
              <p:nvPr/>
            </p:nvCxnSpPr>
            <p:spPr>
              <a:xfrm flipH="1">
                <a:off x="3144450" y="3642506"/>
                <a:ext cx="280691" cy="0"/>
              </a:xfrm>
              <a:prstGeom prst="straightConnector1">
                <a:avLst/>
              </a:prstGeom>
              <a:ln w="28575">
                <a:solidFill>
                  <a:schemeClr val="accent3">
                    <a:lumMod val="40000"/>
                    <a:lumOff val="6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Rectangle 35"/>
              <p:cNvSpPr/>
              <p:nvPr/>
            </p:nvSpPr>
            <p:spPr>
              <a:xfrm>
                <a:off x="3389077" y="3525704"/>
                <a:ext cx="557509" cy="233604"/>
              </a:xfrm>
              <a:prstGeom prst="rect">
                <a:avLst/>
              </a:prstGeom>
              <a:solidFill>
                <a:schemeClr val="accent5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8" name="Rounded Rectangular Callout 37"/>
            <p:cNvSpPr/>
            <p:nvPr/>
          </p:nvSpPr>
          <p:spPr>
            <a:xfrm>
              <a:off x="1252898" y="2898314"/>
              <a:ext cx="620573" cy="402765"/>
            </a:xfrm>
            <a:prstGeom prst="wedgeRoundRectCallout">
              <a:avLst>
                <a:gd name="adj1" fmla="val -27249"/>
                <a:gd name="adj2" fmla="val 134462"/>
                <a:gd name="adj3" fmla="val 16667"/>
              </a:avLst>
            </a:prstGeom>
            <a:solidFill>
              <a:srgbClr val="FFB8F2">
                <a:alpha val="50196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bIns="0" rtlCol="0" anchor="b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FIN!</a:t>
              </a:r>
            </a:p>
          </p:txBody>
        </p:sp>
        <p:sp>
          <p:nvSpPr>
            <p:cNvPr id="39" name="Rounded Rectangular Callout 38"/>
            <p:cNvSpPr/>
            <p:nvPr/>
          </p:nvSpPr>
          <p:spPr>
            <a:xfrm>
              <a:off x="3996098" y="2929603"/>
              <a:ext cx="620573" cy="402765"/>
            </a:xfrm>
            <a:prstGeom prst="wedgeRoundRectCallout">
              <a:avLst>
                <a:gd name="adj1" fmla="val -27249"/>
                <a:gd name="adj2" fmla="val 127367"/>
                <a:gd name="adj3" fmla="val 16667"/>
              </a:avLst>
            </a:prstGeom>
            <a:solidFill>
              <a:srgbClr val="FFB8F2">
                <a:alpha val="50196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bIns="0" rtlCol="0" anchor="b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FIN!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126290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Connection Release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Orderly release by both parties when done</a:t>
            </a:r>
          </a:p>
          <a:p>
            <a:pPr lvl="1"/>
            <a:r>
              <a:rPr lang="en-US" dirty="0" smtClean="0"/>
              <a:t>Delivers all pending data and “hangs up”</a:t>
            </a:r>
          </a:p>
          <a:p>
            <a:pPr lvl="1"/>
            <a:r>
              <a:rPr lang="en-US" dirty="0" smtClean="0"/>
              <a:t>Cleans up state in sender and receiver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Key problem is to provide reliability while releasing</a:t>
            </a:r>
          </a:p>
          <a:p>
            <a:pPr lvl="1"/>
            <a:r>
              <a:rPr lang="en-US" dirty="0" smtClean="0"/>
              <a:t>TCP uses a “symmetric” close in which both sides shutdown independently</a:t>
            </a:r>
          </a:p>
        </p:txBody>
      </p:sp>
    </p:spTree>
    <p:extLst>
      <p:ext uri="{BB962C8B-B14F-4D97-AF65-F5344CB8AC3E}">
        <p14:creationId xmlns:p14="http://schemas.microsoft.com/office/powerpoint/2010/main" val="30770350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TCP Connection Release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228600" y="1276350"/>
            <a:ext cx="5257800" cy="3352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Two steps:</a:t>
            </a:r>
          </a:p>
          <a:p>
            <a:pPr lvl="1"/>
            <a:r>
              <a:rPr lang="en-US" sz="2400" dirty="0" smtClean="0"/>
              <a:t>Active sends FIN(x), passive ACKs</a:t>
            </a:r>
          </a:p>
          <a:p>
            <a:pPr lvl="1"/>
            <a:r>
              <a:rPr lang="en-US" sz="2400" dirty="0" smtClean="0"/>
              <a:t>Passive sends FIN(y), active ACKs</a:t>
            </a:r>
          </a:p>
          <a:p>
            <a:pPr lvl="1"/>
            <a:r>
              <a:rPr lang="en-US" sz="2400" dirty="0" smtClean="0"/>
              <a:t>FINs are retransmitted if lost</a:t>
            </a:r>
          </a:p>
          <a:p>
            <a:pPr lvl="4"/>
            <a:endParaRPr lang="en-US" sz="1800" dirty="0" smtClean="0"/>
          </a:p>
          <a:p>
            <a:r>
              <a:rPr lang="en-US" sz="2800" dirty="0" smtClean="0"/>
              <a:t>Each FIN/ACK closes one direction of data transfer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5318598" y="1327011"/>
            <a:ext cx="3596802" cy="3228141"/>
            <a:chOff x="5318598" y="1327011"/>
            <a:chExt cx="3596802" cy="3228141"/>
          </a:xfrm>
        </p:grpSpPr>
        <p:grpSp>
          <p:nvGrpSpPr>
            <p:cNvPr id="19" name="Group 18"/>
            <p:cNvGrpSpPr/>
            <p:nvPr/>
          </p:nvGrpSpPr>
          <p:grpSpPr>
            <a:xfrm>
              <a:off x="5318598" y="1327011"/>
              <a:ext cx="3596802" cy="284142"/>
              <a:chOff x="4803127" y="1324809"/>
              <a:chExt cx="3924478" cy="284142"/>
            </a:xfrm>
          </p:grpSpPr>
          <p:sp>
            <p:nvSpPr>
              <p:cNvPr id="30" name="Rectangle 4"/>
              <p:cNvSpPr>
                <a:spLocks noChangeArrowheads="1"/>
              </p:cNvSpPr>
              <p:nvPr/>
            </p:nvSpPr>
            <p:spPr bwMode="auto">
              <a:xfrm>
                <a:off x="4803127" y="1324809"/>
                <a:ext cx="1227126" cy="276999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dirty="0">
                    <a:solidFill>
                      <a:srgbClr val="000000"/>
                    </a:solidFill>
                  </a:rPr>
                  <a:t>Active </a:t>
                </a:r>
                <a:r>
                  <a:rPr lang="en-US" dirty="0" smtClean="0">
                    <a:solidFill>
                      <a:srgbClr val="000000"/>
                    </a:solidFill>
                  </a:rPr>
                  <a:t>party</a:t>
                </a:r>
              </a:p>
            </p:txBody>
          </p:sp>
          <p:sp>
            <p:nvSpPr>
              <p:cNvPr id="31" name="Rectangle 6"/>
              <p:cNvSpPr>
                <a:spLocks noChangeArrowheads="1"/>
              </p:cNvSpPr>
              <p:nvPr/>
            </p:nvSpPr>
            <p:spPr bwMode="auto">
              <a:xfrm>
                <a:off x="7395676" y="1331952"/>
                <a:ext cx="1331929" cy="276999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dirty="0">
                    <a:solidFill>
                      <a:srgbClr val="000000"/>
                    </a:solidFill>
                  </a:rPr>
                  <a:t>Passive </a:t>
                </a:r>
                <a:r>
                  <a:rPr lang="en-US" dirty="0" smtClean="0">
                    <a:solidFill>
                      <a:srgbClr val="000000"/>
                    </a:solidFill>
                  </a:rPr>
                  <a:t>party</a:t>
                </a:r>
              </a:p>
            </p:txBody>
          </p:sp>
        </p:grpSp>
        <p:sp>
          <p:nvSpPr>
            <p:cNvPr id="26" name="Rectangle 25"/>
            <p:cNvSpPr/>
            <p:nvPr/>
          </p:nvSpPr>
          <p:spPr>
            <a:xfrm>
              <a:off x="5699598" y="1888152"/>
              <a:ext cx="304800" cy="2667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8199907" y="1888152"/>
              <a:ext cx="304800" cy="2667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00459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Connection Release (2)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228600" y="1276350"/>
            <a:ext cx="5257800" cy="3352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Two steps:</a:t>
            </a:r>
          </a:p>
          <a:p>
            <a:pPr lvl="1"/>
            <a:r>
              <a:rPr lang="en-US" sz="2400" dirty="0"/>
              <a:t>Active sends FIN(x), </a:t>
            </a:r>
            <a:r>
              <a:rPr lang="en-US" sz="2400" dirty="0" smtClean="0"/>
              <a:t>ACKs</a:t>
            </a:r>
            <a:endParaRPr lang="en-US" sz="2400" dirty="0"/>
          </a:p>
          <a:p>
            <a:pPr lvl="1"/>
            <a:r>
              <a:rPr lang="en-US" sz="2400" dirty="0"/>
              <a:t>Passive sends FIN(y), </a:t>
            </a:r>
            <a:r>
              <a:rPr lang="en-US" sz="2400" dirty="0" smtClean="0"/>
              <a:t>ACKs</a:t>
            </a:r>
          </a:p>
          <a:p>
            <a:pPr lvl="1"/>
            <a:r>
              <a:rPr lang="en-US" sz="2400" dirty="0"/>
              <a:t>FINs are retransmitted if lost</a:t>
            </a:r>
          </a:p>
          <a:p>
            <a:pPr marL="1828800" lvl="4" indent="0">
              <a:buNone/>
            </a:pPr>
            <a:endParaRPr lang="en-US" sz="1800" dirty="0" smtClean="0"/>
          </a:p>
          <a:p>
            <a:r>
              <a:rPr lang="en-US" sz="2800" dirty="0" smtClean="0"/>
              <a:t>Each FIN/ACK closes one direction of data transfer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5318598" y="1327011"/>
            <a:ext cx="3596802" cy="3228141"/>
            <a:chOff x="5318598" y="1327011"/>
            <a:chExt cx="3596802" cy="3228141"/>
          </a:xfrm>
        </p:grpSpPr>
        <p:grpSp>
          <p:nvGrpSpPr>
            <p:cNvPr id="19" name="Group 18"/>
            <p:cNvGrpSpPr/>
            <p:nvPr/>
          </p:nvGrpSpPr>
          <p:grpSpPr>
            <a:xfrm>
              <a:off x="5318598" y="1327011"/>
              <a:ext cx="3596802" cy="284142"/>
              <a:chOff x="4803127" y="1324809"/>
              <a:chExt cx="3924478" cy="284142"/>
            </a:xfrm>
          </p:grpSpPr>
          <p:sp>
            <p:nvSpPr>
              <p:cNvPr id="30" name="Rectangle 4"/>
              <p:cNvSpPr>
                <a:spLocks noChangeArrowheads="1"/>
              </p:cNvSpPr>
              <p:nvPr/>
            </p:nvSpPr>
            <p:spPr bwMode="auto">
              <a:xfrm>
                <a:off x="4803127" y="1324809"/>
                <a:ext cx="1227126" cy="276999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dirty="0">
                    <a:solidFill>
                      <a:srgbClr val="000000"/>
                    </a:solidFill>
                  </a:rPr>
                  <a:t>Active </a:t>
                </a:r>
                <a:r>
                  <a:rPr lang="en-US" dirty="0" smtClean="0">
                    <a:solidFill>
                      <a:srgbClr val="000000"/>
                    </a:solidFill>
                  </a:rPr>
                  <a:t>party</a:t>
                </a:r>
              </a:p>
            </p:txBody>
          </p:sp>
          <p:sp>
            <p:nvSpPr>
              <p:cNvPr id="31" name="Rectangle 6"/>
              <p:cNvSpPr>
                <a:spLocks noChangeArrowheads="1"/>
              </p:cNvSpPr>
              <p:nvPr/>
            </p:nvSpPr>
            <p:spPr bwMode="auto">
              <a:xfrm>
                <a:off x="7395676" y="1331952"/>
                <a:ext cx="1331929" cy="276999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dirty="0">
                    <a:solidFill>
                      <a:srgbClr val="000000"/>
                    </a:solidFill>
                  </a:rPr>
                  <a:t>Passive </a:t>
                </a:r>
                <a:r>
                  <a:rPr lang="en-US" dirty="0" smtClean="0">
                    <a:solidFill>
                      <a:srgbClr val="000000"/>
                    </a:solidFill>
                  </a:rPr>
                  <a:t>party</a:t>
                </a:r>
              </a:p>
            </p:txBody>
          </p:sp>
        </p:grpSp>
        <p:sp>
          <p:nvSpPr>
            <p:cNvPr id="26" name="Rectangle 25"/>
            <p:cNvSpPr/>
            <p:nvPr/>
          </p:nvSpPr>
          <p:spPr>
            <a:xfrm>
              <a:off x="5699598" y="1888152"/>
              <a:ext cx="304800" cy="2667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8199907" y="1888152"/>
              <a:ext cx="304800" cy="2667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6934200" y="219075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1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952236" y="334541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2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 rot="407863">
            <a:off x="6569173" y="1953180"/>
            <a:ext cx="11560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FIN (SEQ=x)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 rot="20920478">
            <a:off x="6225232" y="2501843"/>
            <a:ext cx="16497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(SEQ=y, ACK=x+1)</a:t>
            </a:r>
            <a:endParaRPr lang="en-US" sz="1600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6035158" y="2108117"/>
            <a:ext cx="2133600" cy="31123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6004398" y="2647950"/>
            <a:ext cx="2173825" cy="42546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 rot="497241">
            <a:off x="6191417" y="3619235"/>
            <a:ext cx="18711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(SEQ=x+1, ACK=y+1)</a:t>
            </a:r>
            <a:endParaRPr lang="en-US" sz="1600" dirty="0"/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6050560" y="3105150"/>
            <a:ext cx="2149347" cy="42333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 rot="20920478">
            <a:off x="6102877" y="2914795"/>
            <a:ext cx="19751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FIN (SEQ=y, ACK=x+1)</a:t>
            </a:r>
            <a:endParaRPr lang="en-US" sz="1600" dirty="0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6096000" y="3784517"/>
            <a:ext cx="2133600" cy="31123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6173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2133600" y="1047750"/>
            <a:ext cx="5715000" cy="3626777"/>
            <a:chOff x="2190751" y="1557071"/>
            <a:chExt cx="5476876" cy="3443554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l="1824" t="39377" r="2820" b="216"/>
            <a:stretch/>
          </p:blipFill>
          <p:spPr bwMode="auto">
            <a:xfrm>
              <a:off x="2190751" y="1709471"/>
              <a:ext cx="5476876" cy="329115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" name="Rectangle 10"/>
            <p:cNvSpPr/>
            <p:nvPr/>
          </p:nvSpPr>
          <p:spPr>
            <a:xfrm>
              <a:off x="5334000" y="1709471"/>
              <a:ext cx="1828800" cy="4050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590800" y="1557071"/>
              <a:ext cx="1828800" cy="4050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 rot="16200000">
              <a:off x="2377067" y="2253405"/>
              <a:ext cx="1167079" cy="7920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190751" y="1972570"/>
              <a:ext cx="1009649" cy="2787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Connection State Machine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38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81000" y="2266950"/>
            <a:ext cx="1600200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Both parties run instances of this state machine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630241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2133600" y="1047750"/>
            <a:ext cx="5715000" cy="3626777"/>
            <a:chOff x="2190751" y="1557071"/>
            <a:chExt cx="5476876" cy="3443554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l="1824" t="39377" r="2820" b="216"/>
            <a:stretch/>
          </p:blipFill>
          <p:spPr bwMode="auto">
            <a:xfrm>
              <a:off x="2190751" y="1709471"/>
              <a:ext cx="5476876" cy="329115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" name="Rectangle 10"/>
            <p:cNvSpPr/>
            <p:nvPr/>
          </p:nvSpPr>
          <p:spPr>
            <a:xfrm>
              <a:off x="5334000" y="1709471"/>
              <a:ext cx="1828800" cy="4050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590800" y="1557071"/>
              <a:ext cx="1828800" cy="4050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 rot="16200000">
              <a:off x="2377067" y="2253405"/>
              <a:ext cx="1167079" cy="7920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190751" y="1972570"/>
              <a:ext cx="1009649" cy="2787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Release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Follow the active party</a:t>
            </a:r>
            <a:endParaRPr lang="en-US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4772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4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Segments carry application data across the network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Segments are carried within packets within frames</a:t>
            </a:r>
            <a:endParaRPr lang="en-US" sz="2800" dirty="0"/>
          </a:p>
        </p:txBody>
      </p:sp>
      <p:grpSp>
        <p:nvGrpSpPr>
          <p:cNvPr id="22" name="Group 21"/>
          <p:cNvGrpSpPr/>
          <p:nvPr/>
        </p:nvGrpSpPr>
        <p:grpSpPr>
          <a:xfrm>
            <a:off x="609600" y="2623038"/>
            <a:ext cx="4953000" cy="1771373"/>
            <a:chOff x="1761748" y="1860278"/>
            <a:chExt cx="5343264" cy="2373084"/>
          </a:xfrm>
        </p:grpSpPr>
        <p:sp>
          <p:nvSpPr>
            <p:cNvPr id="75" name="Rectangle 74"/>
            <p:cNvSpPr/>
            <p:nvPr/>
          </p:nvSpPr>
          <p:spPr>
            <a:xfrm>
              <a:off x="4121690" y="2571751"/>
              <a:ext cx="2983322" cy="609599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1761748" y="2381859"/>
              <a:ext cx="5343264" cy="948345"/>
              <a:chOff x="2886336" y="2581733"/>
              <a:chExt cx="2970164" cy="711259"/>
            </a:xfrm>
          </p:grpSpPr>
          <p:sp>
            <p:nvSpPr>
              <p:cNvPr id="151" name="Rectangle 150"/>
              <p:cNvSpPr/>
              <p:nvPr/>
            </p:nvSpPr>
            <p:spPr>
              <a:xfrm>
                <a:off x="4212590" y="2724150"/>
                <a:ext cx="600502" cy="4572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grpSp>
            <p:nvGrpSpPr>
              <p:cNvPr id="132" name="Group 131"/>
              <p:cNvGrpSpPr/>
              <p:nvPr/>
            </p:nvGrpSpPr>
            <p:grpSpPr>
              <a:xfrm>
                <a:off x="2886336" y="2581733"/>
                <a:ext cx="2970164" cy="711259"/>
                <a:chOff x="4509169" y="2200733"/>
                <a:chExt cx="3853614" cy="711259"/>
              </a:xfrm>
            </p:grpSpPr>
            <p:sp>
              <p:nvSpPr>
                <p:cNvPr id="133" name="Rectangle 132"/>
                <p:cNvSpPr/>
                <p:nvPr/>
              </p:nvSpPr>
              <p:spPr>
                <a:xfrm>
                  <a:off x="4509169" y="2343150"/>
                  <a:ext cx="3853614" cy="45720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TextBox 133"/>
                <p:cNvSpPr txBox="1"/>
                <p:nvPr/>
              </p:nvSpPr>
              <p:spPr>
                <a:xfrm>
                  <a:off x="4509169" y="2406320"/>
                  <a:ext cx="1115743" cy="300083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802.11</a:t>
                  </a:r>
                  <a:endParaRPr lang="en-US" sz="2000" dirty="0"/>
                </a:p>
              </p:txBody>
            </p:sp>
            <p:sp>
              <p:nvSpPr>
                <p:cNvPr id="135" name="TextBox 134"/>
                <p:cNvSpPr txBox="1"/>
                <p:nvPr/>
              </p:nvSpPr>
              <p:spPr>
                <a:xfrm>
                  <a:off x="5624912" y="2406320"/>
                  <a:ext cx="672430" cy="300083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IP</a:t>
                  </a:r>
                  <a:endParaRPr lang="en-US" sz="2000" dirty="0"/>
                </a:p>
              </p:txBody>
            </p:sp>
            <p:sp>
              <p:nvSpPr>
                <p:cNvPr id="136" name="TextBox 135"/>
                <p:cNvSpPr txBox="1"/>
                <p:nvPr/>
              </p:nvSpPr>
              <p:spPr>
                <a:xfrm>
                  <a:off x="6153292" y="2406320"/>
                  <a:ext cx="954595" cy="300083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TCP</a:t>
                  </a:r>
                  <a:endParaRPr lang="en-US" sz="2000" dirty="0"/>
                </a:p>
              </p:txBody>
            </p:sp>
            <p:sp>
              <p:nvSpPr>
                <p:cNvPr id="137" name="TextBox 136"/>
                <p:cNvSpPr txBox="1"/>
                <p:nvPr/>
              </p:nvSpPr>
              <p:spPr>
                <a:xfrm>
                  <a:off x="6979741" y="2200733"/>
                  <a:ext cx="1383042" cy="711259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App, e.g., HTTP</a:t>
                  </a:r>
                  <a:endParaRPr lang="en-US" sz="2000" dirty="0"/>
                </a:p>
              </p:txBody>
            </p:sp>
            <p:cxnSp>
              <p:nvCxnSpPr>
                <p:cNvPr id="138" name="Straight Connector 137"/>
                <p:cNvCxnSpPr/>
                <p:nvPr/>
              </p:nvCxnSpPr>
              <p:spPr>
                <a:xfrm>
                  <a:off x="7009022" y="2343150"/>
                  <a:ext cx="0" cy="4572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Straight Connector 138"/>
                <p:cNvCxnSpPr/>
                <p:nvPr/>
              </p:nvCxnSpPr>
              <p:spPr>
                <a:xfrm>
                  <a:off x="6218102" y="2343150"/>
                  <a:ext cx="0" cy="4572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Straight Connector 139"/>
                <p:cNvCxnSpPr/>
                <p:nvPr/>
              </p:nvCxnSpPr>
              <p:spPr>
                <a:xfrm>
                  <a:off x="5624912" y="2343150"/>
                  <a:ext cx="0" cy="4572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7" name="Right Brace 16"/>
            <p:cNvSpPr/>
            <p:nvPr/>
          </p:nvSpPr>
          <p:spPr>
            <a:xfrm rot="16200000" flipV="1">
              <a:off x="5473932" y="940671"/>
              <a:ext cx="304800" cy="2957360"/>
            </a:xfrm>
            <a:prstGeom prst="rightBrace">
              <a:avLst>
                <a:gd name="adj1" fmla="val 45833"/>
                <a:gd name="adj2" fmla="val 50000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826544" y="1860278"/>
              <a:ext cx="1599575" cy="4001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Segment</a:t>
              </a:r>
              <a:endParaRPr lang="en-US" sz="2000" dirty="0"/>
            </a:p>
          </p:txBody>
        </p:sp>
        <p:sp>
          <p:nvSpPr>
            <p:cNvPr id="71" name="Right Brace 70"/>
            <p:cNvSpPr/>
            <p:nvPr/>
          </p:nvSpPr>
          <p:spPr>
            <a:xfrm rot="5400000">
              <a:off x="5054502" y="1435640"/>
              <a:ext cx="304800" cy="3796220"/>
            </a:xfrm>
            <a:prstGeom prst="rightBrace">
              <a:avLst>
                <a:gd name="adj1" fmla="val 45833"/>
                <a:gd name="adj2" fmla="val 50000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4407114" y="3352727"/>
              <a:ext cx="1599576" cy="400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Packet</a:t>
              </a:r>
              <a:endParaRPr lang="en-US" sz="2000" dirty="0"/>
            </a:p>
          </p:txBody>
        </p:sp>
        <p:sp>
          <p:nvSpPr>
            <p:cNvPr id="73" name="Right Brace 72"/>
            <p:cNvSpPr/>
            <p:nvPr/>
          </p:nvSpPr>
          <p:spPr>
            <a:xfrm rot="5400000">
              <a:off x="4280980" y="1138428"/>
              <a:ext cx="304800" cy="5343264"/>
            </a:xfrm>
            <a:prstGeom prst="rightBrace">
              <a:avLst>
                <a:gd name="adj1" fmla="val 45833"/>
                <a:gd name="adj2" fmla="val 50000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3633592" y="3833251"/>
              <a:ext cx="1599575" cy="4001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Frame</a:t>
              </a:r>
              <a:endParaRPr lang="en-US" sz="2000" dirty="0"/>
            </a:p>
          </p:txBody>
        </p:sp>
        <p:cxnSp>
          <p:nvCxnSpPr>
            <p:cNvPr id="21" name="Straight Connector 20"/>
            <p:cNvCxnSpPr/>
            <p:nvPr/>
          </p:nvCxnSpPr>
          <p:spPr>
            <a:xfrm flipV="1">
              <a:off x="1761748" y="3208488"/>
              <a:ext cx="0" cy="43006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flipV="1">
              <a:off x="7104635" y="3227598"/>
              <a:ext cx="0" cy="43006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917118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2133600" y="1047750"/>
            <a:ext cx="5715000" cy="3626777"/>
            <a:chOff x="2190751" y="1557071"/>
            <a:chExt cx="5476876" cy="3443554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l="1824" t="39377" r="2820" b="216"/>
            <a:stretch/>
          </p:blipFill>
          <p:spPr bwMode="auto">
            <a:xfrm>
              <a:off x="2190751" y="1709471"/>
              <a:ext cx="5476876" cy="329115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" name="Rectangle 10"/>
            <p:cNvSpPr/>
            <p:nvPr/>
          </p:nvSpPr>
          <p:spPr>
            <a:xfrm>
              <a:off x="5334000" y="1709471"/>
              <a:ext cx="1828800" cy="4050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590800" y="1557071"/>
              <a:ext cx="1828800" cy="4050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 rot="16200000">
              <a:off x="2377067" y="2253405"/>
              <a:ext cx="1167079" cy="7920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190751" y="1972570"/>
              <a:ext cx="1009649" cy="2787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Release (2)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Follow the passive party</a:t>
            </a:r>
            <a:endParaRPr lang="en-US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909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TCP </a:t>
            </a:r>
            <a:r>
              <a:rPr lang="en-US" dirty="0" smtClean="0"/>
              <a:t>Release (3)</a:t>
            </a:r>
            <a:endParaRPr lang="en-US" dirty="0"/>
          </a:p>
        </p:txBody>
      </p:sp>
      <p:sp>
        <p:nvSpPr>
          <p:cNvPr id="39" name="Content Placeholder 3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800" dirty="0" smtClean="0"/>
              <a:t>Again, with states …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41</a:t>
            </a:fld>
            <a:endParaRPr lang="en-US"/>
          </a:p>
        </p:txBody>
      </p:sp>
      <p:grpSp>
        <p:nvGrpSpPr>
          <p:cNvPr id="40" name="Group 39"/>
          <p:cNvGrpSpPr/>
          <p:nvPr/>
        </p:nvGrpSpPr>
        <p:grpSpPr>
          <a:xfrm>
            <a:off x="2743200" y="1581150"/>
            <a:ext cx="3596802" cy="2972574"/>
            <a:chOff x="5318598" y="1582578"/>
            <a:chExt cx="3596802" cy="2972574"/>
          </a:xfrm>
        </p:grpSpPr>
        <p:grpSp>
          <p:nvGrpSpPr>
            <p:cNvPr id="41" name="Group 40"/>
            <p:cNvGrpSpPr/>
            <p:nvPr/>
          </p:nvGrpSpPr>
          <p:grpSpPr>
            <a:xfrm>
              <a:off x="5318598" y="1582578"/>
              <a:ext cx="3596802" cy="277773"/>
              <a:chOff x="4803127" y="1580376"/>
              <a:chExt cx="3924478" cy="277773"/>
            </a:xfrm>
          </p:grpSpPr>
          <p:sp>
            <p:nvSpPr>
              <p:cNvPr id="44" name="Rectangle 4"/>
              <p:cNvSpPr>
                <a:spLocks noChangeArrowheads="1"/>
              </p:cNvSpPr>
              <p:nvPr/>
            </p:nvSpPr>
            <p:spPr bwMode="auto">
              <a:xfrm>
                <a:off x="4803127" y="1580376"/>
                <a:ext cx="1227126" cy="276999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dirty="0">
                    <a:solidFill>
                      <a:srgbClr val="000000"/>
                    </a:solidFill>
                  </a:rPr>
                  <a:t>Active </a:t>
                </a:r>
                <a:r>
                  <a:rPr lang="en-US" dirty="0" smtClean="0">
                    <a:solidFill>
                      <a:srgbClr val="000000"/>
                    </a:solidFill>
                  </a:rPr>
                  <a:t>party</a:t>
                </a:r>
              </a:p>
            </p:txBody>
          </p:sp>
          <p:sp>
            <p:nvSpPr>
              <p:cNvPr id="45" name="Rectangle 6"/>
              <p:cNvSpPr>
                <a:spLocks noChangeArrowheads="1"/>
              </p:cNvSpPr>
              <p:nvPr/>
            </p:nvSpPr>
            <p:spPr bwMode="auto">
              <a:xfrm>
                <a:off x="7395676" y="1581150"/>
                <a:ext cx="1331929" cy="276999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dirty="0">
                    <a:solidFill>
                      <a:srgbClr val="000000"/>
                    </a:solidFill>
                  </a:rPr>
                  <a:t>Passive </a:t>
                </a:r>
                <a:r>
                  <a:rPr lang="en-US" dirty="0" smtClean="0">
                    <a:solidFill>
                      <a:srgbClr val="000000"/>
                    </a:solidFill>
                  </a:rPr>
                  <a:t>party</a:t>
                </a:r>
              </a:p>
            </p:txBody>
          </p:sp>
        </p:grpSp>
        <p:sp>
          <p:nvSpPr>
            <p:cNvPr id="42" name="Rectangle 41"/>
            <p:cNvSpPr/>
            <p:nvPr/>
          </p:nvSpPr>
          <p:spPr>
            <a:xfrm>
              <a:off x="5699598" y="1888152"/>
              <a:ext cx="304800" cy="2667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8199907" y="1888152"/>
              <a:ext cx="304800" cy="2667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4358802" y="226772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1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376838" y="34223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2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 rot="407863">
            <a:off x="3993775" y="2030154"/>
            <a:ext cx="11560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FIN (SEQ=x)</a:t>
            </a:r>
            <a:endParaRPr lang="en-US" sz="1600" dirty="0"/>
          </a:p>
        </p:txBody>
      </p:sp>
      <p:sp>
        <p:nvSpPr>
          <p:cNvPr id="49" name="TextBox 48"/>
          <p:cNvSpPr txBox="1"/>
          <p:nvPr/>
        </p:nvSpPr>
        <p:spPr>
          <a:xfrm rot="20920478">
            <a:off x="3649834" y="2578817"/>
            <a:ext cx="16497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(SEQ=y, ACK=x+1)</a:t>
            </a:r>
            <a:endParaRPr lang="en-US" sz="1600" dirty="0"/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3459760" y="2185091"/>
            <a:ext cx="2133600" cy="31123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H="1">
            <a:off x="3429000" y="2724924"/>
            <a:ext cx="2173825" cy="42546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 rot="497241">
            <a:off x="3616019" y="3696209"/>
            <a:ext cx="18711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(SEQ=x+1, ACK=y+1)</a:t>
            </a:r>
            <a:endParaRPr lang="en-US" sz="1600" dirty="0"/>
          </a:p>
        </p:txBody>
      </p:sp>
      <p:cxnSp>
        <p:nvCxnSpPr>
          <p:cNvPr id="53" name="Straight Arrow Connector 52"/>
          <p:cNvCxnSpPr/>
          <p:nvPr/>
        </p:nvCxnSpPr>
        <p:spPr>
          <a:xfrm flipH="1">
            <a:off x="3475162" y="3258324"/>
            <a:ext cx="2149347" cy="42333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 rot="20920478">
            <a:off x="3527479" y="3144169"/>
            <a:ext cx="19751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FIN (SEQ=y, ACK=x+1)</a:t>
            </a:r>
            <a:endParaRPr lang="en-US" sz="1600" dirty="0"/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3520602" y="3861491"/>
            <a:ext cx="2133600" cy="31123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 Box 18"/>
          <p:cNvSpPr txBox="1">
            <a:spLocks noChangeArrowheads="1"/>
          </p:cNvSpPr>
          <p:nvPr/>
        </p:nvSpPr>
        <p:spPr bwMode="auto">
          <a:xfrm>
            <a:off x="1552797" y="2191524"/>
            <a:ext cx="134280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dirty="0"/>
              <a:t>FIN_WAIT_1</a:t>
            </a:r>
          </a:p>
        </p:txBody>
      </p:sp>
      <p:sp>
        <p:nvSpPr>
          <p:cNvPr id="57" name="Text Box 19"/>
          <p:cNvSpPr txBox="1">
            <a:spLocks noChangeArrowheads="1"/>
          </p:cNvSpPr>
          <p:nvPr/>
        </p:nvSpPr>
        <p:spPr bwMode="auto">
          <a:xfrm>
            <a:off x="6143625" y="2712482"/>
            <a:ext cx="2147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CLOSE_WAIT</a:t>
            </a:r>
          </a:p>
        </p:txBody>
      </p:sp>
      <p:sp>
        <p:nvSpPr>
          <p:cNvPr id="58" name="Text Box 20"/>
          <p:cNvSpPr txBox="1">
            <a:spLocks noChangeArrowheads="1"/>
          </p:cNvSpPr>
          <p:nvPr/>
        </p:nvSpPr>
        <p:spPr bwMode="auto">
          <a:xfrm>
            <a:off x="6191250" y="3313446"/>
            <a:ext cx="1743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LAST_ACK</a:t>
            </a:r>
          </a:p>
        </p:txBody>
      </p:sp>
      <p:sp>
        <p:nvSpPr>
          <p:cNvPr id="59" name="Text Box 21"/>
          <p:cNvSpPr txBox="1">
            <a:spLocks noChangeArrowheads="1"/>
          </p:cNvSpPr>
          <p:nvPr/>
        </p:nvSpPr>
        <p:spPr bwMode="auto">
          <a:xfrm>
            <a:off x="1552797" y="3193792"/>
            <a:ext cx="134280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dirty="0"/>
              <a:t>FIN_WAIT_2</a:t>
            </a:r>
          </a:p>
        </p:txBody>
      </p:sp>
      <p:sp>
        <p:nvSpPr>
          <p:cNvPr id="60" name="Text Box 22"/>
          <p:cNvSpPr txBox="1">
            <a:spLocks noChangeArrowheads="1"/>
          </p:cNvSpPr>
          <p:nvPr/>
        </p:nvSpPr>
        <p:spPr bwMode="auto">
          <a:xfrm>
            <a:off x="1618520" y="3790950"/>
            <a:ext cx="12770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dirty="0"/>
              <a:t>TIME_WAIT</a:t>
            </a:r>
          </a:p>
        </p:txBody>
      </p:sp>
      <p:sp>
        <p:nvSpPr>
          <p:cNvPr id="61" name="Text Box 23"/>
          <p:cNvSpPr txBox="1">
            <a:spLocks noChangeArrowheads="1"/>
          </p:cNvSpPr>
          <p:nvPr/>
        </p:nvSpPr>
        <p:spPr bwMode="auto">
          <a:xfrm>
            <a:off x="6181725" y="4325124"/>
            <a:ext cx="1438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CLOSED</a:t>
            </a:r>
          </a:p>
        </p:txBody>
      </p:sp>
      <p:sp>
        <p:nvSpPr>
          <p:cNvPr id="62" name="Text Box 24"/>
          <p:cNvSpPr txBox="1">
            <a:spLocks noChangeArrowheads="1"/>
          </p:cNvSpPr>
          <p:nvPr/>
        </p:nvSpPr>
        <p:spPr bwMode="auto">
          <a:xfrm>
            <a:off x="1959828" y="4336792"/>
            <a:ext cx="9137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dirty="0"/>
              <a:t>CLOSED</a:t>
            </a:r>
          </a:p>
        </p:txBody>
      </p:sp>
      <p:sp>
        <p:nvSpPr>
          <p:cNvPr id="63" name="Text Box 24"/>
          <p:cNvSpPr txBox="1">
            <a:spLocks noChangeArrowheads="1"/>
          </p:cNvSpPr>
          <p:nvPr/>
        </p:nvSpPr>
        <p:spPr bwMode="auto">
          <a:xfrm>
            <a:off x="1484060" y="1818403"/>
            <a:ext cx="14115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dirty="0" smtClean="0"/>
              <a:t>ESTABLISHED</a:t>
            </a:r>
            <a:endParaRPr lang="en-US" dirty="0"/>
          </a:p>
        </p:txBody>
      </p:sp>
      <p:sp>
        <p:nvSpPr>
          <p:cNvPr id="64" name="Text Box 24"/>
          <p:cNvSpPr txBox="1">
            <a:spLocks noChangeArrowheads="1"/>
          </p:cNvSpPr>
          <p:nvPr/>
        </p:nvSpPr>
        <p:spPr bwMode="auto">
          <a:xfrm>
            <a:off x="1797355" y="4107418"/>
            <a:ext cx="10759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dirty="0" smtClean="0"/>
              <a:t>(timeout)</a:t>
            </a:r>
            <a:endParaRPr lang="en-US" dirty="0"/>
          </a:p>
        </p:txBody>
      </p:sp>
      <p:sp>
        <p:nvSpPr>
          <p:cNvPr id="65" name="Text Box 24"/>
          <p:cNvSpPr txBox="1">
            <a:spLocks noChangeArrowheads="1"/>
          </p:cNvSpPr>
          <p:nvPr/>
        </p:nvSpPr>
        <p:spPr bwMode="auto">
          <a:xfrm>
            <a:off x="6172200" y="1818403"/>
            <a:ext cx="14115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dirty="0" smtClean="0"/>
              <a:t>ESTABLISHED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5431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42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TIME_WAIT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We wait </a:t>
            </a:r>
            <a:r>
              <a:rPr lang="en-US" dirty="0" smtClean="0"/>
              <a:t>a long time (two </a:t>
            </a:r>
            <a:r>
              <a:rPr lang="en-US" dirty="0"/>
              <a:t>times the maximum segment lifetime of 60 seconds) </a:t>
            </a:r>
            <a:r>
              <a:rPr lang="en-US" dirty="0" smtClean="0"/>
              <a:t>after sending all segments  and before </a:t>
            </a:r>
            <a:r>
              <a:rPr lang="en-US" dirty="0"/>
              <a:t>completing the </a:t>
            </a:r>
            <a:r>
              <a:rPr lang="en-US" dirty="0" smtClean="0"/>
              <a:t>close</a:t>
            </a:r>
          </a:p>
          <a:p>
            <a:pPr lvl="3"/>
            <a:endParaRPr lang="en-US" dirty="0"/>
          </a:p>
          <a:p>
            <a:r>
              <a:rPr lang="en-US" dirty="0" smtClean="0"/>
              <a:t>Why</a:t>
            </a:r>
            <a:r>
              <a:rPr lang="en-US" dirty="0"/>
              <a:t>?</a:t>
            </a:r>
          </a:p>
          <a:p>
            <a:pPr lvl="1"/>
            <a:r>
              <a:rPr lang="en-US" dirty="0" smtClean="0"/>
              <a:t>ACK </a:t>
            </a:r>
            <a:r>
              <a:rPr lang="en-US" dirty="0"/>
              <a:t>might have been </a:t>
            </a:r>
            <a:r>
              <a:rPr lang="en-US" dirty="0" smtClean="0"/>
              <a:t>lost, in which case </a:t>
            </a:r>
            <a:r>
              <a:rPr lang="en-US" dirty="0"/>
              <a:t>FIN </a:t>
            </a:r>
            <a:r>
              <a:rPr lang="en-US" dirty="0" smtClean="0"/>
              <a:t>will be resent for an orderly close</a:t>
            </a:r>
            <a:endParaRPr lang="en-US" dirty="0"/>
          </a:p>
          <a:p>
            <a:pPr lvl="1"/>
            <a:r>
              <a:rPr lang="en-US" dirty="0"/>
              <a:t>Could </a:t>
            </a:r>
            <a:r>
              <a:rPr lang="en-US" dirty="0" smtClean="0"/>
              <a:t>otherwise interfere </a:t>
            </a:r>
            <a:r>
              <a:rPr lang="en-US" dirty="0"/>
              <a:t>with a subsequent connection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6204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Sliding Windows (§3.4, §6.5.8)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671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Topic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sliding window algorithm</a:t>
            </a:r>
          </a:p>
          <a:p>
            <a:pPr lvl="1"/>
            <a:r>
              <a:rPr lang="en-US" sz="2400" dirty="0" smtClean="0"/>
              <a:t>Pipelining and reliability</a:t>
            </a:r>
          </a:p>
          <a:p>
            <a:pPr lvl="1"/>
            <a:r>
              <a:rPr lang="en-US" sz="2400" dirty="0" smtClean="0"/>
              <a:t>Building on Stop-and-Wait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053829" y="2875521"/>
            <a:ext cx="3441971" cy="1448829"/>
            <a:chOff x="1037800" y="2723121"/>
            <a:chExt cx="3441971" cy="1448829"/>
          </a:xfrm>
        </p:grpSpPr>
        <p:grpSp>
          <p:nvGrpSpPr>
            <p:cNvPr id="12" name="Group 11"/>
            <p:cNvGrpSpPr/>
            <p:nvPr/>
          </p:nvGrpSpPr>
          <p:grpSpPr>
            <a:xfrm>
              <a:off x="1037800" y="2723121"/>
              <a:ext cx="3441971" cy="1296429"/>
              <a:chOff x="762000" y="2419350"/>
              <a:chExt cx="3441971" cy="1296429"/>
            </a:xfrm>
          </p:grpSpPr>
          <p:pic>
            <p:nvPicPr>
              <p:cNvPr id="120" name="Picture 119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58000" y="3261523"/>
                <a:ext cx="745971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124" name="Straight Connector 123"/>
              <p:cNvCxnSpPr>
                <a:stCxn id="125" idx="3"/>
                <a:endCxn id="120" idx="1"/>
              </p:cNvCxnSpPr>
              <p:nvPr/>
            </p:nvCxnSpPr>
            <p:spPr>
              <a:xfrm flipV="1">
                <a:off x="1507971" y="3443839"/>
                <a:ext cx="1950029" cy="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9" name="Rounded Rectangular Callout 118"/>
              <p:cNvSpPr/>
              <p:nvPr/>
            </p:nvSpPr>
            <p:spPr>
              <a:xfrm>
                <a:off x="867200" y="2419350"/>
                <a:ext cx="822171" cy="381000"/>
              </a:xfrm>
              <a:prstGeom prst="wedgeRoundRectCallout">
                <a:avLst>
                  <a:gd name="adj1" fmla="val -27796"/>
                  <a:gd name="adj2" fmla="val 171244"/>
                  <a:gd name="adj3" fmla="val 16667"/>
                </a:avLst>
              </a:prstGeom>
              <a:solidFill>
                <a:srgbClr val="FFB8F2">
                  <a:alpha val="50196"/>
                </a:srgb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bIns="0" rtlCol="0" anchor="b"/>
              <a:lstStyle/>
              <a:p>
                <a:pPr algn="ctr"/>
                <a:r>
                  <a:rPr lang="en-US" sz="2000" dirty="0" smtClean="0">
                    <a:solidFill>
                      <a:schemeClr val="tx1"/>
                    </a:solidFill>
                  </a:rPr>
                  <a:t>Yeah!</a:t>
                </a:r>
                <a:endParaRPr lang="en-US" sz="2000" dirty="0">
                  <a:solidFill>
                    <a:schemeClr val="tx1"/>
                  </a:solidFill>
                </a:endParaRPr>
              </a:p>
            </p:txBody>
          </p:sp>
          <p:pic>
            <p:nvPicPr>
              <p:cNvPr id="125" name="Picture 124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2000" y="3261524"/>
                <a:ext cx="745971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41" name="Straight Arrow Connector 40"/>
              <p:cNvCxnSpPr>
                <a:stCxn id="50" idx="3"/>
              </p:cNvCxnSpPr>
              <p:nvPr/>
            </p:nvCxnSpPr>
            <p:spPr>
              <a:xfrm>
                <a:off x="3878693" y="3070581"/>
                <a:ext cx="280691" cy="0"/>
              </a:xfrm>
              <a:prstGeom prst="straightConnector1">
                <a:avLst/>
              </a:prstGeom>
              <a:ln w="28575">
                <a:solidFill>
                  <a:schemeClr val="accent3">
                    <a:lumMod val="40000"/>
                    <a:lumOff val="6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Rectangle 49"/>
              <p:cNvSpPr/>
              <p:nvPr/>
            </p:nvSpPr>
            <p:spPr>
              <a:xfrm>
                <a:off x="3321184" y="2953779"/>
                <a:ext cx="557509" cy="233604"/>
              </a:xfrm>
              <a:prstGeom prst="rect">
                <a:avLst/>
              </a:prstGeom>
              <a:solidFill>
                <a:schemeClr val="accent5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Cloud Callout 28"/>
              <p:cNvSpPr/>
              <p:nvPr/>
            </p:nvSpPr>
            <p:spPr>
              <a:xfrm rot="394988">
                <a:off x="2019717" y="3171899"/>
                <a:ext cx="1102080" cy="543880"/>
              </a:xfrm>
              <a:prstGeom prst="cloudCallout">
                <a:avLst>
                  <a:gd name="adj1" fmla="val -8031"/>
                  <a:gd name="adj2" fmla="val 16226"/>
                </a:avLst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5" name="Straight Arrow Connector 14"/>
            <p:cNvCxnSpPr>
              <a:stCxn id="16" idx="3"/>
            </p:cNvCxnSpPr>
            <p:nvPr/>
          </p:nvCxnSpPr>
          <p:spPr>
            <a:xfrm>
              <a:off x="3456639" y="3374352"/>
              <a:ext cx="280691" cy="0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>
            <a:xfrm>
              <a:off x="2899130" y="3257550"/>
              <a:ext cx="557509" cy="233604"/>
            </a:xfrm>
            <a:prstGeom prst="rect">
              <a:avLst/>
            </a:prstGeom>
            <a:solidFill>
              <a:schemeClr val="accent5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Arrow Connector 16"/>
            <p:cNvCxnSpPr>
              <a:stCxn id="18" idx="3"/>
            </p:cNvCxnSpPr>
            <p:nvPr/>
          </p:nvCxnSpPr>
          <p:spPr>
            <a:xfrm>
              <a:off x="2758785" y="3374352"/>
              <a:ext cx="280691" cy="0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/>
            <p:cNvSpPr/>
            <p:nvPr/>
          </p:nvSpPr>
          <p:spPr>
            <a:xfrm>
              <a:off x="2201276" y="3257550"/>
              <a:ext cx="557509" cy="233604"/>
            </a:xfrm>
            <a:prstGeom prst="rect">
              <a:avLst/>
            </a:prstGeom>
            <a:solidFill>
              <a:schemeClr val="accent5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Straight Arrow Connector 18"/>
            <p:cNvCxnSpPr>
              <a:stCxn id="20" idx="3"/>
            </p:cNvCxnSpPr>
            <p:nvPr/>
          </p:nvCxnSpPr>
          <p:spPr>
            <a:xfrm>
              <a:off x="2062525" y="3369348"/>
              <a:ext cx="280691" cy="0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/>
            <p:cNvSpPr/>
            <p:nvPr/>
          </p:nvSpPr>
          <p:spPr>
            <a:xfrm>
              <a:off x="1505016" y="3252546"/>
              <a:ext cx="557509" cy="233604"/>
            </a:xfrm>
            <a:prstGeom prst="rect">
              <a:avLst/>
            </a:prstGeom>
            <a:solidFill>
              <a:schemeClr val="accent5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Straight Arrow Connector 20"/>
            <p:cNvCxnSpPr>
              <a:stCxn id="22" idx="3"/>
            </p:cNvCxnSpPr>
            <p:nvPr/>
          </p:nvCxnSpPr>
          <p:spPr>
            <a:xfrm flipH="1">
              <a:off x="1627351" y="4055148"/>
              <a:ext cx="298803" cy="0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1"/>
            <p:cNvSpPr/>
            <p:nvPr/>
          </p:nvSpPr>
          <p:spPr>
            <a:xfrm flipH="1">
              <a:off x="1926154" y="3938346"/>
              <a:ext cx="134304" cy="233604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" name="Straight Arrow Connector 23"/>
            <p:cNvCxnSpPr>
              <a:stCxn id="25" idx="3"/>
            </p:cNvCxnSpPr>
            <p:nvPr/>
          </p:nvCxnSpPr>
          <p:spPr>
            <a:xfrm flipH="1">
              <a:off x="2325678" y="4055148"/>
              <a:ext cx="298803" cy="0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4"/>
            <p:cNvSpPr/>
            <p:nvPr/>
          </p:nvSpPr>
          <p:spPr>
            <a:xfrm flipH="1">
              <a:off x="2624481" y="3938346"/>
              <a:ext cx="134304" cy="233604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Arrow Connector 25"/>
            <p:cNvCxnSpPr>
              <a:stCxn id="27" idx="3"/>
            </p:cNvCxnSpPr>
            <p:nvPr/>
          </p:nvCxnSpPr>
          <p:spPr>
            <a:xfrm flipH="1">
              <a:off x="3023532" y="4055148"/>
              <a:ext cx="298803" cy="0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ectangle 26"/>
            <p:cNvSpPr/>
            <p:nvPr/>
          </p:nvSpPr>
          <p:spPr>
            <a:xfrm flipH="1">
              <a:off x="3322335" y="3938346"/>
              <a:ext cx="134304" cy="233604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Arrow Connector 27"/>
            <p:cNvCxnSpPr>
              <a:stCxn id="30" idx="3"/>
            </p:cNvCxnSpPr>
            <p:nvPr/>
          </p:nvCxnSpPr>
          <p:spPr>
            <a:xfrm flipH="1">
              <a:off x="3712977" y="4055148"/>
              <a:ext cx="298803" cy="0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ectangle 29"/>
            <p:cNvSpPr/>
            <p:nvPr/>
          </p:nvSpPr>
          <p:spPr>
            <a:xfrm flipH="1">
              <a:off x="4011780" y="3938346"/>
              <a:ext cx="134304" cy="233604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304036" y="3528007"/>
              <a:ext cx="108504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Network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0190616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45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</a:t>
            </a:r>
            <a:endParaRPr 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2"/>
          </p:nvPr>
        </p:nvSpPr>
        <p:spPr>
          <a:xfrm>
            <a:off x="228600" y="1123950"/>
            <a:ext cx="5715000" cy="3581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ARQ with one message at a time is Stop-and-Wait (normal case below)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933248" y="2171640"/>
            <a:ext cx="3867352" cy="2457510"/>
            <a:chOff x="618097" y="1657350"/>
            <a:chExt cx="3867352" cy="2457510"/>
          </a:xfrm>
        </p:grpSpPr>
        <p:grpSp>
          <p:nvGrpSpPr>
            <p:cNvPr id="6" name="Group 5"/>
            <p:cNvGrpSpPr/>
            <p:nvPr/>
          </p:nvGrpSpPr>
          <p:grpSpPr>
            <a:xfrm>
              <a:off x="618097" y="1657350"/>
              <a:ext cx="3867352" cy="2429699"/>
              <a:chOff x="618097" y="1144527"/>
              <a:chExt cx="3867352" cy="2429699"/>
            </a:xfrm>
          </p:grpSpPr>
          <p:cxnSp>
            <p:nvCxnSpPr>
              <p:cNvPr id="7" name="Straight Connector 6"/>
              <p:cNvCxnSpPr/>
              <p:nvPr/>
            </p:nvCxnSpPr>
            <p:spPr>
              <a:xfrm flipH="1">
                <a:off x="1828799" y="1516826"/>
                <a:ext cx="1" cy="20574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3630612" y="1477139"/>
                <a:ext cx="0" cy="209708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>
                <a:off x="1828800" y="1733550"/>
                <a:ext cx="1772444" cy="3048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/>
              <p:cNvCxnSpPr/>
              <p:nvPr/>
            </p:nvCxnSpPr>
            <p:spPr>
              <a:xfrm flipH="1">
                <a:off x="1828800" y="2190750"/>
                <a:ext cx="1772443" cy="3810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Left Brace 10"/>
              <p:cNvSpPr/>
              <p:nvPr/>
            </p:nvSpPr>
            <p:spPr>
              <a:xfrm>
                <a:off x="1600200" y="1733550"/>
                <a:ext cx="152400" cy="1050132"/>
              </a:xfrm>
              <a:prstGeom prst="leftBrace">
                <a:avLst/>
              </a:prstGeom>
              <a:ln w="19050">
                <a:solidFill>
                  <a:schemeClr val="accent3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2292693" y="1485840"/>
                <a:ext cx="103220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Frame 0</a:t>
                </a:r>
                <a:endParaRPr lang="en-US" sz="2000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2414427" y="2010539"/>
                <a:ext cx="78874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ACK 0</a:t>
                </a:r>
                <a:endParaRPr lang="en-US" sz="2000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618097" y="2058561"/>
                <a:ext cx="105830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Timeout</a:t>
                </a:r>
                <a:endParaRPr lang="en-US" sz="2000" dirty="0"/>
              </a:p>
            </p:txBody>
          </p:sp>
          <p:cxnSp>
            <p:nvCxnSpPr>
              <p:cNvPr id="15" name="Straight Arrow Connector 14"/>
              <p:cNvCxnSpPr/>
              <p:nvPr/>
            </p:nvCxnSpPr>
            <p:spPr>
              <a:xfrm>
                <a:off x="4129881" y="2343150"/>
                <a:ext cx="0" cy="60960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TextBox 15"/>
              <p:cNvSpPr txBox="1"/>
              <p:nvPr/>
            </p:nvSpPr>
            <p:spPr>
              <a:xfrm>
                <a:off x="3783013" y="1943040"/>
                <a:ext cx="70243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Time</a:t>
                </a:r>
                <a:endParaRPr lang="en-US" sz="2000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1369379" y="1144527"/>
                <a:ext cx="91884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Sender</a:t>
                </a:r>
                <a:endParaRPr lang="en-US" sz="2000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092932" y="1144527"/>
                <a:ext cx="107535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Receiver</a:t>
                </a:r>
                <a:endParaRPr lang="en-US" sz="2000" dirty="0"/>
              </a:p>
            </p:txBody>
          </p:sp>
        </p:grpSp>
        <p:cxnSp>
          <p:nvCxnSpPr>
            <p:cNvPr id="19" name="Straight Arrow Connector 18"/>
            <p:cNvCxnSpPr/>
            <p:nvPr/>
          </p:nvCxnSpPr>
          <p:spPr>
            <a:xfrm>
              <a:off x="1828800" y="3181350"/>
              <a:ext cx="1772444" cy="3048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H="1">
              <a:off x="1828800" y="3562350"/>
              <a:ext cx="1772443" cy="3810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2292693" y="2971860"/>
              <a:ext cx="10322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Frame 1</a:t>
              </a:r>
              <a:endParaRPr lang="en-US" sz="20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414427" y="3714750"/>
              <a:ext cx="78874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ACK 1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1851535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46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 of Stop-and-Wait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It allows only a single message to be outstanding from the sender:</a:t>
            </a:r>
          </a:p>
          <a:p>
            <a:pPr lvl="1"/>
            <a:r>
              <a:rPr lang="en-US" sz="2400" dirty="0" smtClean="0"/>
              <a:t>Fine for LAN (only one frame fit)</a:t>
            </a:r>
          </a:p>
          <a:p>
            <a:pPr lvl="1"/>
            <a:r>
              <a:rPr lang="en-US" sz="2400" dirty="0" smtClean="0"/>
              <a:t>Not efficient for network paths with BD &gt;&gt; 1 packet</a:t>
            </a:r>
          </a:p>
          <a:p>
            <a:pPr lvl="4"/>
            <a:endParaRPr lang="en-US" sz="1600" dirty="0" smtClean="0"/>
          </a:p>
        </p:txBody>
      </p:sp>
      <p:grpSp>
        <p:nvGrpSpPr>
          <p:cNvPr id="9" name="Group 8"/>
          <p:cNvGrpSpPr/>
          <p:nvPr/>
        </p:nvGrpSpPr>
        <p:grpSpPr>
          <a:xfrm>
            <a:off x="1053829" y="3486150"/>
            <a:ext cx="3975371" cy="685800"/>
            <a:chOff x="1053829" y="2952750"/>
            <a:chExt cx="3975371" cy="685800"/>
          </a:xfrm>
        </p:grpSpPr>
        <p:grpSp>
          <p:nvGrpSpPr>
            <p:cNvPr id="26" name="Group 25"/>
            <p:cNvGrpSpPr/>
            <p:nvPr/>
          </p:nvGrpSpPr>
          <p:grpSpPr>
            <a:xfrm>
              <a:off x="1838325" y="2952750"/>
              <a:ext cx="2362200" cy="685800"/>
              <a:chOff x="1838325" y="2495550"/>
              <a:chExt cx="2362200" cy="685800"/>
            </a:xfrm>
          </p:grpSpPr>
          <p:sp>
            <p:nvSpPr>
              <p:cNvPr id="6" name="Line 4"/>
              <p:cNvSpPr>
                <a:spLocks noChangeShapeType="1"/>
              </p:cNvSpPr>
              <p:nvPr/>
            </p:nvSpPr>
            <p:spPr bwMode="auto">
              <a:xfrm>
                <a:off x="1914525" y="2724150"/>
                <a:ext cx="228600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" name="Line 5"/>
              <p:cNvSpPr>
                <a:spLocks noChangeShapeType="1"/>
              </p:cNvSpPr>
              <p:nvPr/>
            </p:nvSpPr>
            <p:spPr bwMode="auto">
              <a:xfrm>
                <a:off x="1838325" y="2952750"/>
                <a:ext cx="228600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 type="triangle" w="med" len="med"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3048000" y="2495550"/>
                <a:ext cx="152400" cy="38100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5" name="Rectangle 6"/>
              <p:cNvSpPr>
                <a:spLocks noChangeArrowheads="1"/>
              </p:cNvSpPr>
              <p:nvPr/>
            </p:nvSpPr>
            <p:spPr bwMode="auto">
              <a:xfrm>
                <a:off x="2809875" y="2800350"/>
                <a:ext cx="152400" cy="381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pic>
          <p:nvPicPr>
            <p:cNvPr id="11" name="Picture 10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83229" y="3105150"/>
              <a:ext cx="745971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11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3829" y="3105151"/>
              <a:ext cx="745971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4249594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Limitation of Stop-and-Wait (2)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Example: R=1 Mbps, D = 50 </a:t>
            </a:r>
            <a:r>
              <a:rPr lang="en-US" sz="2800" dirty="0" err="1" smtClean="0"/>
              <a:t>ms</a:t>
            </a:r>
            <a:r>
              <a:rPr lang="en-US" sz="2800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RTT (Round Trip Time) = 2D = 100 </a:t>
            </a:r>
            <a:r>
              <a:rPr lang="en-US" sz="2400" dirty="0" err="1" smtClean="0"/>
              <a:t>ms</a:t>
            </a: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How many packets/sec? </a:t>
            </a:r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What if R=10 Mbps?</a:t>
            </a:r>
          </a:p>
          <a:p>
            <a:pPr lvl="1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67951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Sliding Window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Generalization of stop-and-wait</a:t>
            </a:r>
          </a:p>
          <a:p>
            <a:pPr lvl="1"/>
            <a:r>
              <a:rPr lang="en-US" dirty="0" smtClean="0"/>
              <a:t>Allows W packets to be outstanding</a:t>
            </a:r>
          </a:p>
          <a:p>
            <a:pPr lvl="1"/>
            <a:r>
              <a:rPr lang="en-US" dirty="0" smtClean="0"/>
              <a:t>Can send W packets per RTT (=2D)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u="sng" dirty="0" smtClean="0"/>
              <a:t>Pipelining</a:t>
            </a:r>
            <a:r>
              <a:rPr lang="en-US" dirty="0" smtClean="0"/>
              <a:t> improves performance </a:t>
            </a:r>
          </a:p>
          <a:p>
            <a:pPr lvl="1"/>
            <a:r>
              <a:rPr lang="en-US" dirty="0" smtClean="0"/>
              <a:t>Need W=2BD to fill network path</a:t>
            </a:r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1828800" y="2736056"/>
            <a:ext cx="2731294" cy="704850"/>
            <a:chOff x="4800600" y="2362200"/>
            <a:chExt cx="2362200" cy="609600"/>
          </a:xfrm>
        </p:grpSpPr>
        <p:sp>
          <p:nvSpPr>
            <p:cNvPr id="6" name="Line 7"/>
            <p:cNvSpPr>
              <a:spLocks noChangeShapeType="1"/>
            </p:cNvSpPr>
            <p:nvPr/>
          </p:nvSpPr>
          <p:spPr bwMode="auto">
            <a:xfrm>
              <a:off x="4876800" y="2590800"/>
              <a:ext cx="2286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7" name="Line 8"/>
            <p:cNvSpPr>
              <a:spLocks noChangeShapeType="1"/>
            </p:cNvSpPr>
            <p:nvPr/>
          </p:nvSpPr>
          <p:spPr bwMode="auto">
            <a:xfrm>
              <a:off x="4800600" y="2819400"/>
              <a:ext cx="2286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 type="triangle" w="med" len="med"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5867400" y="2362200"/>
              <a:ext cx="152400" cy="381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" name="Rectangle 10"/>
            <p:cNvSpPr>
              <a:spLocks noChangeArrowheads="1"/>
            </p:cNvSpPr>
            <p:nvPr/>
          </p:nvSpPr>
          <p:spPr bwMode="auto">
            <a:xfrm>
              <a:off x="6096000" y="2362200"/>
              <a:ext cx="152400" cy="381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auto">
            <a:xfrm>
              <a:off x="6324600" y="2362200"/>
              <a:ext cx="152400" cy="381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" name="Rectangle 12"/>
            <p:cNvSpPr>
              <a:spLocks noChangeArrowheads="1"/>
            </p:cNvSpPr>
            <p:nvPr/>
          </p:nvSpPr>
          <p:spPr bwMode="auto">
            <a:xfrm>
              <a:off x="6553200" y="2362200"/>
              <a:ext cx="152400" cy="381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" name="Rectangle 13"/>
            <p:cNvSpPr>
              <a:spLocks noChangeArrowheads="1"/>
            </p:cNvSpPr>
            <p:nvPr/>
          </p:nvSpPr>
          <p:spPr bwMode="auto">
            <a:xfrm>
              <a:off x="5638800" y="2362200"/>
              <a:ext cx="152400" cy="381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3" name="Rectangle 14"/>
            <p:cNvSpPr>
              <a:spLocks noChangeArrowheads="1"/>
            </p:cNvSpPr>
            <p:nvPr/>
          </p:nvSpPr>
          <p:spPr bwMode="auto">
            <a:xfrm>
              <a:off x="5410200" y="2362200"/>
              <a:ext cx="152400" cy="381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4" name="Rectangle 15"/>
            <p:cNvSpPr>
              <a:spLocks noChangeArrowheads="1"/>
            </p:cNvSpPr>
            <p:nvPr/>
          </p:nvSpPr>
          <p:spPr bwMode="auto">
            <a:xfrm>
              <a:off x="5181600" y="2362200"/>
              <a:ext cx="152400" cy="381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5" name="Rectangle 16"/>
            <p:cNvSpPr>
              <a:spLocks noChangeArrowheads="1"/>
            </p:cNvSpPr>
            <p:nvPr/>
          </p:nvSpPr>
          <p:spPr bwMode="auto">
            <a:xfrm>
              <a:off x="6477000" y="2590800"/>
              <a:ext cx="152400" cy="381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6" name="Rectangle 17"/>
            <p:cNvSpPr>
              <a:spLocks noChangeArrowheads="1"/>
            </p:cNvSpPr>
            <p:nvPr/>
          </p:nvSpPr>
          <p:spPr bwMode="auto">
            <a:xfrm>
              <a:off x="6248400" y="2590800"/>
              <a:ext cx="152400" cy="381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7" name="Rectangle 18"/>
            <p:cNvSpPr>
              <a:spLocks noChangeArrowheads="1"/>
            </p:cNvSpPr>
            <p:nvPr/>
          </p:nvSpPr>
          <p:spPr bwMode="auto">
            <a:xfrm>
              <a:off x="5943600" y="2590800"/>
              <a:ext cx="152400" cy="381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8" name="Rectangle 19"/>
            <p:cNvSpPr>
              <a:spLocks noChangeArrowheads="1"/>
            </p:cNvSpPr>
            <p:nvPr/>
          </p:nvSpPr>
          <p:spPr bwMode="auto">
            <a:xfrm>
              <a:off x="5715000" y="2590800"/>
              <a:ext cx="152400" cy="381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9" name="Rectangle 20"/>
            <p:cNvSpPr>
              <a:spLocks noChangeArrowheads="1"/>
            </p:cNvSpPr>
            <p:nvPr/>
          </p:nvSpPr>
          <p:spPr bwMode="auto">
            <a:xfrm>
              <a:off x="5486400" y="2590800"/>
              <a:ext cx="152400" cy="381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" name="Rectangle 21"/>
            <p:cNvSpPr>
              <a:spLocks noChangeArrowheads="1"/>
            </p:cNvSpPr>
            <p:nvPr/>
          </p:nvSpPr>
          <p:spPr bwMode="auto">
            <a:xfrm>
              <a:off x="5257800" y="2590800"/>
              <a:ext cx="152400" cy="381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1" name="Rectangle 22"/>
            <p:cNvSpPr>
              <a:spLocks noChangeArrowheads="1"/>
            </p:cNvSpPr>
            <p:nvPr/>
          </p:nvSpPr>
          <p:spPr bwMode="auto">
            <a:xfrm>
              <a:off x="6705600" y="2590800"/>
              <a:ext cx="152400" cy="381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758077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Sliding Window (2)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What W will use the network capacity?</a:t>
            </a:r>
          </a:p>
          <a:p>
            <a:r>
              <a:rPr lang="en-US" dirty="0" smtClean="0"/>
              <a:t>Ex: R=1 Mbps, D = 50 </a:t>
            </a:r>
            <a:r>
              <a:rPr lang="en-US" dirty="0" err="1" smtClean="0"/>
              <a:t>ms</a:t>
            </a:r>
            <a:r>
              <a:rPr lang="en-US" dirty="0" smtClean="0"/>
              <a:t> 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Ex: What if R=10 Mbps?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188065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Transport Layer Services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Provide different kinds of data delivery across the network to applications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3718717"/>
              </p:ext>
            </p:extLst>
          </p:nvPr>
        </p:nvGraphicFramePr>
        <p:xfrm>
          <a:off x="685800" y="2884716"/>
          <a:ext cx="4876800" cy="10586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5329"/>
                <a:gridCol w="1885071"/>
                <a:gridCol w="1676400"/>
              </a:tblGrid>
              <a:tr h="352878"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Unreliable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Reliable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28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Messages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Datagrams (UDP)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28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Bytestream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Streams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(TCP)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4028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Sliding Window (3)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Ex: R=1 Mbps, D = 50 </a:t>
            </a:r>
            <a:r>
              <a:rPr lang="en-US" dirty="0" err="1" smtClean="0"/>
              <a:t>ms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2BD = 10</a:t>
            </a:r>
            <a:r>
              <a:rPr lang="en-US" sz="3800" baseline="30000" dirty="0" smtClean="0"/>
              <a:t>6</a:t>
            </a:r>
            <a:r>
              <a:rPr lang="en-US" dirty="0" smtClean="0"/>
              <a:t> b/sec x 100. 10</a:t>
            </a:r>
            <a:r>
              <a:rPr lang="en-US" sz="3800" baseline="30000" dirty="0" smtClean="0"/>
              <a:t>-3 </a:t>
            </a:r>
            <a:r>
              <a:rPr lang="en-US" dirty="0" smtClean="0"/>
              <a:t>sec = 100 </a:t>
            </a:r>
            <a:r>
              <a:rPr lang="en-US" dirty="0" err="1" smtClean="0"/>
              <a:t>kbit</a:t>
            </a:r>
            <a:endParaRPr lang="en-US" dirty="0" smtClean="0"/>
          </a:p>
          <a:p>
            <a:pPr lvl="1"/>
            <a:r>
              <a:rPr lang="en-US" dirty="0" smtClean="0"/>
              <a:t>W = 2BD = 10 packets of 1250 bytes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r>
              <a:rPr lang="en-US" dirty="0" smtClean="0"/>
              <a:t>Ex: What if R=10 Mbps?</a:t>
            </a:r>
          </a:p>
          <a:p>
            <a:pPr lvl="1"/>
            <a:r>
              <a:rPr lang="en-US" dirty="0"/>
              <a:t>2BD = </a:t>
            </a:r>
            <a:r>
              <a:rPr lang="en-US" dirty="0" smtClean="0"/>
              <a:t>1000 </a:t>
            </a:r>
            <a:r>
              <a:rPr lang="en-US" dirty="0" err="1" smtClean="0"/>
              <a:t>kbit</a:t>
            </a:r>
            <a:endParaRPr lang="en-US" dirty="0"/>
          </a:p>
          <a:p>
            <a:pPr lvl="1"/>
            <a:r>
              <a:rPr lang="en-US" dirty="0"/>
              <a:t>W = 2BD = </a:t>
            </a:r>
            <a:r>
              <a:rPr lang="en-US" dirty="0" smtClean="0"/>
              <a:t>100 </a:t>
            </a:r>
            <a:r>
              <a:rPr lang="en-US" dirty="0"/>
              <a:t>packets of 1250 </a:t>
            </a:r>
            <a:r>
              <a:rPr lang="en-US" dirty="0" smtClean="0"/>
              <a:t>bytes</a:t>
            </a:r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grpSp>
        <p:nvGrpSpPr>
          <p:cNvPr id="22" name="Group 21"/>
          <p:cNvGrpSpPr/>
          <p:nvPr/>
        </p:nvGrpSpPr>
        <p:grpSpPr>
          <a:xfrm>
            <a:off x="1535906" y="2400300"/>
            <a:ext cx="2731294" cy="704850"/>
            <a:chOff x="4800600" y="2362200"/>
            <a:chExt cx="2362200" cy="609600"/>
          </a:xfrm>
        </p:grpSpPr>
        <p:sp>
          <p:nvSpPr>
            <p:cNvPr id="6" name="Line 7"/>
            <p:cNvSpPr>
              <a:spLocks noChangeShapeType="1"/>
            </p:cNvSpPr>
            <p:nvPr/>
          </p:nvSpPr>
          <p:spPr bwMode="auto">
            <a:xfrm>
              <a:off x="4876800" y="2590800"/>
              <a:ext cx="2286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7" name="Line 8"/>
            <p:cNvSpPr>
              <a:spLocks noChangeShapeType="1"/>
            </p:cNvSpPr>
            <p:nvPr/>
          </p:nvSpPr>
          <p:spPr bwMode="auto">
            <a:xfrm>
              <a:off x="4800600" y="2819400"/>
              <a:ext cx="2286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 type="triangle" w="med" len="med"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5867400" y="2362200"/>
              <a:ext cx="152400" cy="381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" name="Rectangle 10"/>
            <p:cNvSpPr>
              <a:spLocks noChangeArrowheads="1"/>
            </p:cNvSpPr>
            <p:nvPr/>
          </p:nvSpPr>
          <p:spPr bwMode="auto">
            <a:xfrm>
              <a:off x="6096000" y="2362200"/>
              <a:ext cx="152400" cy="381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auto">
            <a:xfrm>
              <a:off x="6324600" y="2362200"/>
              <a:ext cx="152400" cy="381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" name="Rectangle 12"/>
            <p:cNvSpPr>
              <a:spLocks noChangeArrowheads="1"/>
            </p:cNvSpPr>
            <p:nvPr/>
          </p:nvSpPr>
          <p:spPr bwMode="auto">
            <a:xfrm>
              <a:off x="6553200" y="2362200"/>
              <a:ext cx="152400" cy="381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" name="Rectangle 13"/>
            <p:cNvSpPr>
              <a:spLocks noChangeArrowheads="1"/>
            </p:cNvSpPr>
            <p:nvPr/>
          </p:nvSpPr>
          <p:spPr bwMode="auto">
            <a:xfrm>
              <a:off x="5638800" y="2362200"/>
              <a:ext cx="152400" cy="381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3" name="Rectangle 14"/>
            <p:cNvSpPr>
              <a:spLocks noChangeArrowheads="1"/>
            </p:cNvSpPr>
            <p:nvPr/>
          </p:nvSpPr>
          <p:spPr bwMode="auto">
            <a:xfrm>
              <a:off x="5410200" y="2362200"/>
              <a:ext cx="152400" cy="381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4" name="Rectangle 15"/>
            <p:cNvSpPr>
              <a:spLocks noChangeArrowheads="1"/>
            </p:cNvSpPr>
            <p:nvPr/>
          </p:nvSpPr>
          <p:spPr bwMode="auto">
            <a:xfrm>
              <a:off x="5181600" y="2362200"/>
              <a:ext cx="152400" cy="381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5" name="Rectangle 16"/>
            <p:cNvSpPr>
              <a:spLocks noChangeArrowheads="1"/>
            </p:cNvSpPr>
            <p:nvPr/>
          </p:nvSpPr>
          <p:spPr bwMode="auto">
            <a:xfrm>
              <a:off x="6477000" y="2590800"/>
              <a:ext cx="152400" cy="381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6" name="Rectangle 17"/>
            <p:cNvSpPr>
              <a:spLocks noChangeArrowheads="1"/>
            </p:cNvSpPr>
            <p:nvPr/>
          </p:nvSpPr>
          <p:spPr bwMode="auto">
            <a:xfrm>
              <a:off x="6248400" y="2590800"/>
              <a:ext cx="152400" cy="381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7" name="Rectangle 18"/>
            <p:cNvSpPr>
              <a:spLocks noChangeArrowheads="1"/>
            </p:cNvSpPr>
            <p:nvPr/>
          </p:nvSpPr>
          <p:spPr bwMode="auto">
            <a:xfrm>
              <a:off x="5943600" y="2590800"/>
              <a:ext cx="152400" cy="381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8" name="Rectangle 19"/>
            <p:cNvSpPr>
              <a:spLocks noChangeArrowheads="1"/>
            </p:cNvSpPr>
            <p:nvPr/>
          </p:nvSpPr>
          <p:spPr bwMode="auto">
            <a:xfrm>
              <a:off x="5715000" y="2590800"/>
              <a:ext cx="152400" cy="381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9" name="Rectangle 20"/>
            <p:cNvSpPr>
              <a:spLocks noChangeArrowheads="1"/>
            </p:cNvSpPr>
            <p:nvPr/>
          </p:nvSpPr>
          <p:spPr bwMode="auto">
            <a:xfrm>
              <a:off x="5486400" y="2590800"/>
              <a:ext cx="152400" cy="381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" name="Rectangle 21"/>
            <p:cNvSpPr>
              <a:spLocks noChangeArrowheads="1"/>
            </p:cNvSpPr>
            <p:nvPr/>
          </p:nvSpPr>
          <p:spPr bwMode="auto">
            <a:xfrm>
              <a:off x="5257800" y="2590800"/>
              <a:ext cx="152400" cy="381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1" name="Rectangle 22"/>
            <p:cNvSpPr>
              <a:spLocks noChangeArrowheads="1"/>
            </p:cNvSpPr>
            <p:nvPr/>
          </p:nvSpPr>
          <p:spPr bwMode="auto">
            <a:xfrm>
              <a:off x="6705600" y="2590800"/>
              <a:ext cx="152400" cy="381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796445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51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Sliding Window Protocol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Many variations, depending on       how buffers, acknowledgements,    and retransmissions are handled</a:t>
            </a:r>
          </a:p>
          <a:p>
            <a:pPr lvl="4"/>
            <a:endParaRPr lang="en-US" sz="1100" dirty="0" smtClean="0"/>
          </a:p>
          <a:p>
            <a:r>
              <a:rPr lang="en-US" sz="2800" u="sng" dirty="0" smtClean="0"/>
              <a:t>Go-Back-N</a:t>
            </a:r>
            <a:r>
              <a:rPr lang="en-US" sz="2800" dirty="0" smtClean="0"/>
              <a:t> </a:t>
            </a:r>
            <a:r>
              <a:rPr lang="en-US" sz="2800" b="1" dirty="0">
                <a:solidFill>
                  <a:schemeClr val="accent5"/>
                </a:solidFill>
              </a:rPr>
              <a:t>»</a:t>
            </a:r>
            <a:endParaRPr lang="en-US" sz="2800" u="sng" dirty="0" smtClean="0"/>
          </a:p>
          <a:p>
            <a:pPr lvl="1"/>
            <a:r>
              <a:rPr lang="en-US" sz="2400" dirty="0" smtClean="0"/>
              <a:t>Simplest version, can be inefficient</a:t>
            </a:r>
          </a:p>
          <a:p>
            <a:r>
              <a:rPr lang="en-US" sz="2800" u="sng" dirty="0" smtClean="0"/>
              <a:t>Selective Repeat</a:t>
            </a:r>
            <a:r>
              <a:rPr lang="en-US" sz="2800" dirty="0" smtClean="0"/>
              <a:t> </a:t>
            </a:r>
            <a:r>
              <a:rPr lang="en-US" sz="2800" b="1" dirty="0">
                <a:solidFill>
                  <a:schemeClr val="accent5"/>
                </a:solidFill>
              </a:rPr>
              <a:t>»</a:t>
            </a:r>
            <a:endParaRPr lang="en-US" sz="2800" u="sng" dirty="0" smtClean="0"/>
          </a:p>
          <a:p>
            <a:pPr lvl="1"/>
            <a:r>
              <a:rPr lang="en-US" sz="2400" dirty="0" smtClean="0"/>
              <a:t>More complex, better performance</a:t>
            </a:r>
          </a:p>
          <a:p>
            <a:pPr marL="457200" lvl="1" indent="0">
              <a:buNone/>
            </a:pPr>
            <a:r>
              <a:rPr lang="en-US" sz="2400" dirty="0" smtClean="0"/>
              <a:t> </a:t>
            </a:r>
            <a:endParaRPr lang="en-US" sz="2400" dirty="0"/>
          </a:p>
          <a:p>
            <a:pPr marL="457200" lvl="1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94472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Sliding Window – Sender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Sender buffers up to W segments        until they are acknowledged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LFS=</a:t>
            </a:r>
            <a:r>
              <a:rPr lang="en-US" sz="2400" cap="small" dirty="0" smtClean="0"/>
              <a:t>last frame sent</a:t>
            </a:r>
            <a:r>
              <a:rPr lang="en-US" sz="2400" dirty="0" smtClean="0"/>
              <a:t>, LAR=</a:t>
            </a:r>
            <a:r>
              <a:rPr lang="en-US" sz="2400" cap="small" dirty="0"/>
              <a:t>last </a:t>
            </a:r>
            <a:r>
              <a:rPr lang="en-US" sz="2400" cap="small" dirty="0" err="1" smtClean="0"/>
              <a:t>ack</a:t>
            </a:r>
            <a:r>
              <a:rPr lang="en-US" sz="2400" cap="small" dirty="0" smtClean="0"/>
              <a:t> rec’d</a:t>
            </a: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Sends while LFS – LAR ≤ W </a:t>
            </a:r>
          </a:p>
        </p:txBody>
      </p:sp>
      <p:grpSp>
        <p:nvGrpSpPr>
          <p:cNvPr id="44" name="Group 43"/>
          <p:cNvGrpSpPr/>
          <p:nvPr/>
        </p:nvGrpSpPr>
        <p:grpSpPr>
          <a:xfrm>
            <a:off x="438880" y="2705040"/>
            <a:ext cx="5143028" cy="1924110"/>
            <a:chOff x="781668" y="3001057"/>
            <a:chExt cx="4351793" cy="1628093"/>
          </a:xfrm>
        </p:grpSpPr>
        <p:sp>
          <p:nvSpPr>
            <p:cNvPr id="6" name="TextBox 5"/>
            <p:cNvSpPr txBox="1"/>
            <p:nvPr/>
          </p:nvSpPr>
          <p:spPr>
            <a:xfrm>
              <a:off x="781668" y="3650157"/>
              <a:ext cx="264767" cy="33855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r>
                <a:rPr lang="en-US" sz="2000" dirty="0" smtClean="0"/>
                <a:t>..</a:t>
              </a:r>
              <a:endParaRPr lang="en-US" sz="20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096178" y="3619380"/>
              <a:ext cx="314510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5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410688" y="3619380"/>
              <a:ext cx="314510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6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725198" y="3619380"/>
              <a:ext cx="314510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7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039708" y="3619380"/>
              <a:ext cx="312906" cy="40011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accent3">
                      <a:lumMod val="20000"/>
                      <a:lumOff val="80000"/>
                    </a:schemeClr>
                  </a:solidFill>
                </a:rPr>
                <a:t>..</a:t>
              </a:r>
              <a:endParaRPr lang="en-US" sz="2000" dirty="0">
                <a:solidFill>
                  <a:schemeClr val="accent3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354218" y="3619380"/>
              <a:ext cx="314510" cy="40011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3">
                      <a:lumMod val="20000"/>
                      <a:lumOff val="80000"/>
                    </a:schemeClr>
                  </a:solidFill>
                </a:rPr>
                <a:t>2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668728" y="3619380"/>
              <a:ext cx="314510" cy="40011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accent3">
                      <a:lumMod val="20000"/>
                      <a:lumOff val="80000"/>
                    </a:schemeClr>
                  </a:solidFill>
                </a:rPr>
                <a:t>3</a:t>
              </a:r>
              <a:endParaRPr lang="en-US" sz="2000" dirty="0">
                <a:solidFill>
                  <a:schemeClr val="accent3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983238" y="3619380"/>
              <a:ext cx="314510" cy="40011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accent3">
                      <a:lumMod val="20000"/>
                      <a:lumOff val="80000"/>
                    </a:schemeClr>
                  </a:solidFill>
                </a:rPr>
                <a:t>4</a:t>
              </a:r>
              <a:endParaRPr lang="en-US" sz="2000" dirty="0">
                <a:solidFill>
                  <a:schemeClr val="accent3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297748" y="3619440"/>
              <a:ext cx="314510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612258" y="3619440"/>
              <a:ext cx="314510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926768" y="3619440"/>
              <a:ext cx="314510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3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241278" y="3619440"/>
              <a:ext cx="312906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..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592149" y="4229040"/>
              <a:ext cx="5806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LAR</a:t>
              </a:r>
              <a:endParaRPr lang="en-US" sz="2000" dirty="0"/>
            </a:p>
          </p:txBody>
        </p:sp>
        <p:cxnSp>
          <p:nvCxnSpPr>
            <p:cNvPr id="20" name="Straight Arrow Connector 19"/>
            <p:cNvCxnSpPr>
              <a:stCxn id="18" idx="0"/>
              <a:endCxn id="9" idx="2"/>
            </p:cNvCxnSpPr>
            <p:nvPr/>
          </p:nvCxnSpPr>
          <p:spPr>
            <a:xfrm flipV="1">
              <a:off x="1882453" y="4019490"/>
              <a:ext cx="0" cy="20955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2877664" y="4229040"/>
              <a:ext cx="5256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LFS</a:t>
              </a:r>
              <a:endParaRPr lang="en-US" sz="2000" dirty="0"/>
            </a:p>
          </p:txBody>
        </p:sp>
        <p:cxnSp>
          <p:nvCxnSpPr>
            <p:cNvPr id="22" name="Straight Arrow Connector 21"/>
            <p:cNvCxnSpPr>
              <a:stCxn id="21" idx="0"/>
              <a:endCxn id="13" idx="2"/>
            </p:cNvCxnSpPr>
            <p:nvPr/>
          </p:nvCxnSpPr>
          <p:spPr>
            <a:xfrm flipV="1">
              <a:off x="3140493" y="4019490"/>
              <a:ext cx="0" cy="20955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Left Brace 22"/>
            <p:cNvSpPr/>
            <p:nvPr/>
          </p:nvSpPr>
          <p:spPr>
            <a:xfrm rot="5400000">
              <a:off x="2673583" y="2676048"/>
              <a:ext cx="304800" cy="1572550"/>
            </a:xfrm>
            <a:prstGeom prst="leftBrace">
              <a:avLst>
                <a:gd name="adj1" fmla="val 20833"/>
                <a:gd name="adj2" fmla="val 50000"/>
              </a:avLst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486621" y="3001057"/>
              <a:ext cx="567241" cy="3385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W=5</a:t>
              </a:r>
              <a:endParaRPr lang="en-US" sz="20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184954" y="3650217"/>
              <a:ext cx="689099" cy="33855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000" dirty="0" err="1" smtClean="0"/>
                <a:t>Acked</a:t>
              </a:r>
              <a:endParaRPr lang="en-US" sz="20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134657" y="3645501"/>
              <a:ext cx="921041" cy="33855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000" dirty="0" err="1" smtClean="0"/>
                <a:t>Unacked</a:t>
              </a:r>
              <a:endParaRPr lang="en-US" sz="20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554184" y="3619440"/>
              <a:ext cx="314510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3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868694" y="3650217"/>
              <a:ext cx="264767" cy="33855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r>
                <a:rPr lang="en-US" sz="2000" dirty="0" smtClean="0"/>
                <a:t>..</a:t>
              </a:r>
              <a:endParaRPr lang="en-US" sz="20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563584" y="3664491"/>
              <a:ext cx="1187110" cy="33855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000" dirty="0" smtClean="0"/>
                <a:t>Unavailable</a:t>
              </a:r>
              <a:endParaRPr lang="en-US" sz="20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578262" y="3130011"/>
              <a:ext cx="954734" cy="33855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000" dirty="0" smtClean="0"/>
                <a:t>Available</a:t>
              </a:r>
              <a:endParaRPr lang="en-US" sz="2000" dirty="0"/>
            </a:p>
          </p:txBody>
        </p:sp>
        <p:cxnSp>
          <p:nvCxnSpPr>
            <p:cNvPr id="35" name="Straight Arrow Connector 34"/>
            <p:cNvCxnSpPr>
              <a:endCxn id="14" idx="0"/>
            </p:cNvCxnSpPr>
            <p:nvPr/>
          </p:nvCxnSpPr>
          <p:spPr>
            <a:xfrm flipH="1">
              <a:off x="3455003" y="3352860"/>
              <a:ext cx="157255" cy="26658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>
              <a:off x="4195855" y="4248150"/>
              <a:ext cx="672839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3927184" y="4264269"/>
              <a:ext cx="1157269" cy="3125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s</a:t>
              </a:r>
              <a:r>
                <a:rPr lang="en-US" dirty="0" smtClean="0"/>
                <a:t>eq. number</a:t>
              </a:r>
              <a:endParaRPr lang="en-US" dirty="0"/>
            </a:p>
          </p:txBody>
        </p:sp>
      </p:grpSp>
      <p:cxnSp>
        <p:nvCxnSpPr>
          <p:cNvPr id="36" name="Straight Arrow Connector 35"/>
          <p:cNvCxnSpPr/>
          <p:nvPr/>
        </p:nvCxnSpPr>
        <p:spPr>
          <a:xfrm>
            <a:off x="1739807" y="2912473"/>
            <a:ext cx="279885" cy="345077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771523" y="2647950"/>
            <a:ext cx="10572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Sliding</a:t>
            </a:r>
          </a:p>
          <a:p>
            <a:pPr algn="ctr"/>
            <a:r>
              <a:rPr lang="en-US" sz="2000" dirty="0" smtClean="0"/>
              <a:t>Window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41233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Sliding Window – Sender (2)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Transport accepts another segment of data from the Application ...</a:t>
            </a:r>
          </a:p>
          <a:p>
            <a:pPr lvl="1"/>
            <a:r>
              <a:rPr lang="en-US" sz="2400" dirty="0" smtClean="0"/>
              <a:t>Transport sends it (as LFS–LAR </a:t>
            </a:r>
            <a:r>
              <a:rPr lang="en-US" sz="2400" dirty="0" smtClean="0">
                <a:sym typeface="Wingdings" pitchFamily="2" charset="2"/>
              </a:rPr>
              <a:t></a:t>
            </a:r>
            <a:r>
              <a:rPr lang="en-US" sz="2400" dirty="0" smtClean="0"/>
              <a:t> 5)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438880" y="2705040"/>
            <a:ext cx="5143028" cy="1924110"/>
            <a:chOff x="438880" y="2552640"/>
            <a:chExt cx="5143028" cy="1924110"/>
          </a:xfrm>
        </p:grpSpPr>
        <p:grpSp>
          <p:nvGrpSpPr>
            <p:cNvPr id="44" name="Group 43"/>
            <p:cNvGrpSpPr/>
            <p:nvPr/>
          </p:nvGrpSpPr>
          <p:grpSpPr>
            <a:xfrm>
              <a:off x="438880" y="2552640"/>
              <a:ext cx="5143028" cy="1924110"/>
              <a:chOff x="781668" y="3001057"/>
              <a:chExt cx="4351793" cy="1628093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781668" y="3650157"/>
                <a:ext cx="264767" cy="33855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 anchor="ctr">
                <a:spAutoFit/>
              </a:bodyPr>
              <a:lstStyle/>
              <a:p>
                <a:r>
                  <a:rPr lang="en-US" sz="2000" dirty="0" smtClean="0"/>
                  <a:t>..</a:t>
                </a:r>
                <a:endParaRPr lang="en-US" sz="2000" dirty="0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1096178" y="3619380"/>
                <a:ext cx="314510" cy="40011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</a:rPr>
                  <a:t>5</a:t>
                </a:r>
                <a:endParaRPr lang="en-US" sz="2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1410688" y="3619380"/>
                <a:ext cx="314510" cy="40011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</a:rPr>
                  <a:t>6</a:t>
                </a:r>
                <a:endParaRPr lang="en-US" sz="2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725198" y="3619380"/>
                <a:ext cx="314510" cy="40011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</a:rPr>
                  <a:t>7</a:t>
                </a:r>
                <a:endParaRPr lang="en-US" sz="2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2039708" y="3619380"/>
                <a:ext cx="312906" cy="400110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rPr>
                  <a:t>..</a:t>
                </a:r>
                <a:endParaRPr lang="en-US" sz="2000" dirty="0">
                  <a:solidFill>
                    <a:schemeClr val="accent3">
                      <a:lumMod val="20000"/>
                      <a:lumOff val="80000"/>
                    </a:schemeClr>
                  </a:solidFill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2354218" y="3619380"/>
                <a:ext cx="314510" cy="400110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rPr>
                  <a:t>2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2668728" y="3619380"/>
                <a:ext cx="314510" cy="400110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rPr>
                  <a:t>3</a:t>
                </a:r>
                <a:endParaRPr lang="en-US" sz="2000" dirty="0">
                  <a:solidFill>
                    <a:schemeClr val="accent3">
                      <a:lumMod val="20000"/>
                      <a:lumOff val="80000"/>
                    </a:schemeClr>
                  </a:solidFill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2983238" y="3619380"/>
                <a:ext cx="314510" cy="400110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rPr>
                  <a:t>4</a:t>
                </a:r>
                <a:endParaRPr lang="en-US" sz="2000" dirty="0">
                  <a:solidFill>
                    <a:schemeClr val="accent3">
                      <a:lumMod val="20000"/>
                      <a:lumOff val="80000"/>
                    </a:schemeClr>
                  </a:solidFill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3297748" y="3619440"/>
                <a:ext cx="314510" cy="40011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</a:rPr>
                  <a:t>5</a:t>
                </a:r>
                <a:endParaRPr lang="en-US" sz="2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3612258" y="3619440"/>
                <a:ext cx="314510" cy="40011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chemeClr val="bg1"/>
                    </a:solidFill>
                  </a:rPr>
                  <a:t>2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3926768" y="3619440"/>
                <a:ext cx="314510" cy="40011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</a:rPr>
                  <a:t>3</a:t>
                </a:r>
                <a:endParaRPr lang="en-US" sz="2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4241278" y="3619440"/>
                <a:ext cx="312906" cy="40011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</a:rPr>
                  <a:t>..</a:t>
                </a:r>
                <a:endParaRPr lang="en-US" sz="2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1592149" y="4229040"/>
                <a:ext cx="58060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LAR</a:t>
                </a:r>
                <a:endParaRPr lang="en-US" sz="2000" dirty="0"/>
              </a:p>
            </p:txBody>
          </p:sp>
          <p:cxnSp>
            <p:nvCxnSpPr>
              <p:cNvPr id="20" name="Straight Arrow Connector 19"/>
              <p:cNvCxnSpPr>
                <a:stCxn id="18" idx="0"/>
                <a:endCxn id="9" idx="2"/>
              </p:cNvCxnSpPr>
              <p:nvPr/>
            </p:nvCxnSpPr>
            <p:spPr>
              <a:xfrm flipV="1">
                <a:off x="1882453" y="4019490"/>
                <a:ext cx="0" cy="20955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TextBox 20"/>
              <p:cNvSpPr txBox="1"/>
              <p:nvPr/>
            </p:nvSpPr>
            <p:spPr>
              <a:xfrm>
                <a:off x="3182816" y="4229040"/>
                <a:ext cx="52565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LFS</a:t>
                </a:r>
                <a:endParaRPr lang="en-US" sz="2000" dirty="0"/>
              </a:p>
            </p:txBody>
          </p:sp>
          <p:cxnSp>
            <p:nvCxnSpPr>
              <p:cNvPr id="22" name="Straight Arrow Connector 21"/>
              <p:cNvCxnSpPr>
                <a:stCxn id="21" idx="0"/>
              </p:cNvCxnSpPr>
              <p:nvPr/>
            </p:nvCxnSpPr>
            <p:spPr>
              <a:xfrm flipV="1">
                <a:off x="3445645" y="4019490"/>
                <a:ext cx="0" cy="20955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Left Brace 22"/>
              <p:cNvSpPr/>
              <p:nvPr/>
            </p:nvSpPr>
            <p:spPr>
              <a:xfrm rot="5400000">
                <a:off x="2673583" y="2676048"/>
                <a:ext cx="304800" cy="1572550"/>
              </a:xfrm>
              <a:prstGeom prst="leftBrace">
                <a:avLst>
                  <a:gd name="adj1" fmla="val 20833"/>
                  <a:gd name="adj2" fmla="val 50000"/>
                </a:avLst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2486621" y="3001057"/>
                <a:ext cx="567241" cy="3385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W=5</a:t>
                </a:r>
                <a:endParaRPr lang="en-US" sz="2000" dirty="0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1184954" y="3650217"/>
                <a:ext cx="689099" cy="338555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r>
                  <a:rPr lang="en-US" sz="2000" dirty="0" err="1" smtClean="0"/>
                  <a:t>Acked</a:t>
                </a:r>
                <a:endParaRPr lang="en-US" sz="2000" dirty="0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2134657" y="3645501"/>
                <a:ext cx="921041" cy="338555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r>
                  <a:rPr lang="en-US" sz="2000" dirty="0" err="1" smtClean="0"/>
                  <a:t>Unacked</a:t>
                </a:r>
                <a:endParaRPr lang="en-US" sz="2000" dirty="0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4554184" y="3619440"/>
                <a:ext cx="314510" cy="40011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</a:rPr>
                  <a:t>3</a:t>
                </a:r>
                <a:endParaRPr lang="en-US" sz="2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4868694" y="3650217"/>
                <a:ext cx="264767" cy="33855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 anchor="ctr">
                <a:spAutoFit/>
              </a:bodyPr>
              <a:lstStyle/>
              <a:p>
                <a:r>
                  <a:rPr lang="en-US" sz="2000" dirty="0" smtClean="0"/>
                  <a:t>..</a:t>
                </a:r>
                <a:endParaRPr lang="en-US" sz="2000" dirty="0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3563584" y="3664491"/>
                <a:ext cx="1187110" cy="338555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r>
                  <a:rPr lang="en-US" sz="2000" dirty="0" smtClean="0"/>
                  <a:t>Unavailable</a:t>
                </a:r>
                <a:endParaRPr lang="en-US" sz="2000" dirty="0"/>
              </a:p>
            </p:txBody>
          </p:sp>
          <p:cxnSp>
            <p:nvCxnSpPr>
              <p:cNvPr id="42" name="Straight Arrow Connector 41"/>
              <p:cNvCxnSpPr/>
              <p:nvPr/>
            </p:nvCxnSpPr>
            <p:spPr>
              <a:xfrm>
                <a:off x="4195855" y="4248150"/>
                <a:ext cx="672839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TextBox 42"/>
              <p:cNvSpPr txBox="1"/>
              <p:nvPr/>
            </p:nvSpPr>
            <p:spPr>
              <a:xfrm>
                <a:off x="3927184" y="4264269"/>
                <a:ext cx="1157269" cy="3125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/>
                  <a:t>s</a:t>
                </a:r>
                <a:r>
                  <a:rPr lang="en-US" dirty="0" smtClean="0"/>
                  <a:t>eq. number</a:t>
                </a:r>
                <a:endParaRPr lang="en-US" dirty="0"/>
              </a:p>
            </p:txBody>
          </p:sp>
        </p:grpSp>
        <p:sp>
          <p:nvSpPr>
            <p:cNvPr id="36" name="TextBox 35"/>
            <p:cNvSpPr txBox="1"/>
            <p:nvPr/>
          </p:nvSpPr>
          <p:spPr>
            <a:xfrm>
              <a:off x="3412429" y="3283456"/>
              <a:ext cx="371694" cy="472857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accent3">
                      <a:lumMod val="20000"/>
                      <a:lumOff val="80000"/>
                    </a:schemeClr>
                  </a:solidFill>
                </a:rPr>
                <a:t>4</a:t>
              </a:r>
              <a:endParaRPr lang="en-US" sz="2000" dirty="0">
                <a:solidFill>
                  <a:schemeClr val="accent3">
                    <a:lumMod val="20000"/>
                    <a:lumOff val="8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29081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Sliding Window – Sender (3) 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Next higher ACK arrives from peer…</a:t>
            </a:r>
          </a:p>
          <a:p>
            <a:pPr lvl="1"/>
            <a:r>
              <a:rPr lang="en-US" sz="2400" dirty="0" smtClean="0"/>
              <a:t>Window advances, buffer is freed </a:t>
            </a:r>
          </a:p>
          <a:p>
            <a:pPr lvl="1"/>
            <a:r>
              <a:rPr lang="en-US" sz="2400" dirty="0" smtClean="0"/>
              <a:t>LFS–LAR </a:t>
            </a:r>
            <a:r>
              <a:rPr lang="en-US" sz="2400" dirty="0" smtClean="0">
                <a:sym typeface="Wingdings" pitchFamily="2" charset="2"/>
              </a:rPr>
              <a:t></a:t>
            </a:r>
            <a:r>
              <a:rPr lang="en-US" sz="2400" dirty="0" smtClean="0"/>
              <a:t> 4 (can send one more) 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38880" y="3472158"/>
            <a:ext cx="312906" cy="400110"/>
          </a:xfrm>
          <a:prstGeom prst="rect">
            <a:avLst/>
          </a:prstGeom>
          <a:noFill/>
          <a:ln>
            <a:noFill/>
          </a:ln>
        </p:spPr>
        <p:txBody>
          <a:bodyPr wrap="none" rtlCol="0" anchor="ctr">
            <a:spAutoFit/>
          </a:bodyPr>
          <a:lstStyle/>
          <a:p>
            <a:r>
              <a:rPr lang="en-US" sz="2000" dirty="0" smtClean="0"/>
              <a:t>..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810574" y="3435785"/>
            <a:ext cx="371694" cy="4728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5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82267" y="3435785"/>
            <a:ext cx="371694" cy="4728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6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53961" y="3435785"/>
            <a:ext cx="371694" cy="4728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7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97348" y="3435785"/>
            <a:ext cx="371694" cy="47285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669042" y="3435785"/>
            <a:ext cx="371694" cy="47285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3</a:t>
            </a:r>
            <a:endParaRPr lang="en-US" sz="20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40735" y="3435785"/>
            <a:ext cx="371694" cy="47285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4</a:t>
            </a:r>
            <a:endParaRPr lang="en-US" sz="20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12429" y="3435856"/>
            <a:ext cx="371694" cy="4728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784123" y="3435856"/>
            <a:ext cx="371694" cy="4728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155816" y="3435856"/>
            <a:ext cx="371694" cy="4728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3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27510" y="3435856"/>
            <a:ext cx="369798" cy="4728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..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52227" y="4156293"/>
            <a:ext cx="686173" cy="4728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LAR</a:t>
            </a:r>
            <a:endParaRPr lang="en-US" sz="2000" dirty="0"/>
          </a:p>
        </p:txBody>
      </p:sp>
      <p:cxnSp>
        <p:nvCxnSpPr>
          <p:cNvPr id="20" name="Straight Arrow Connector 19"/>
          <p:cNvCxnSpPr>
            <a:stCxn id="18" idx="0"/>
          </p:cNvCxnSpPr>
          <p:nvPr/>
        </p:nvCxnSpPr>
        <p:spPr>
          <a:xfrm flipV="1">
            <a:off x="2095314" y="3908643"/>
            <a:ext cx="0" cy="24765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264969" y="4156293"/>
            <a:ext cx="621231" cy="4728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LFS</a:t>
            </a:r>
            <a:endParaRPr lang="en-US" sz="2000" dirty="0"/>
          </a:p>
        </p:txBody>
      </p:sp>
      <p:cxnSp>
        <p:nvCxnSpPr>
          <p:cNvPr id="22" name="Straight Arrow Connector 21"/>
          <p:cNvCxnSpPr>
            <a:stCxn id="21" idx="0"/>
          </p:cNvCxnSpPr>
          <p:nvPr/>
        </p:nvCxnSpPr>
        <p:spPr>
          <a:xfrm flipV="1">
            <a:off x="3575585" y="3908643"/>
            <a:ext cx="0" cy="24765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Left Brace 22"/>
          <p:cNvSpPr/>
          <p:nvPr/>
        </p:nvSpPr>
        <p:spPr>
          <a:xfrm rot="5400000">
            <a:off x="3055564" y="2320939"/>
            <a:ext cx="360218" cy="1858468"/>
          </a:xfrm>
          <a:prstGeom prst="leftBrace">
            <a:avLst>
              <a:gd name="adj1" fmla="val 20833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2895600" y="2705040"/>
            <a:ext cx="6703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W=5</a:t>
            </a:r>
            <a:endParaRPr lang="en-US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915491" y="3472229"/>
            <a:ext cx="814390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000" dirty="0" err="1" smtClean="0"/>
              <a:t>Acked</a:t>
            </a:r>
            <a:endParaRPr lang="en-US" sz="2000" dirty="0"/>
          </a:p>
        </p:txBody>
      </p:sp>
      <p:sp>
        <p:nvSpPr>
          <p:cNvPr id="31" name="TextBox 30"/>
          <p:cNvSpPr txBox="1"/>
          <p:nvPr/>
        </p:nvSpPr>
        <p:spPr>
          <a:xfrm>
            <a:off x="4897308" y="3435856"/>
            <a:ext cx="371694" cy="4728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3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69002" y="3472229"/>
            <a:ext cx="312906" cy="400110"/>
          </a:xfrm>
          <a:prstGeom prst="rect">
            <a:avLst/>
          </a:prstGeom>
          <a:noFill/>
          <a:ln>
            <a:noFill/>
          </a:ln>
        </p:spPr>
        <p:txBody>
          <a:bodyPr wrap="none" rtlCol="0" anchor="ctr">
            <a:spAutoFit/>
          </a:bodyPr>
          <a:lstStyle/>
          <a:p>
            <a:r>
              <a:rPr lang="en-US" sz="2000" dirty="0" smtClean="0"/>
              <a:t>..</a:t>
            </a:r>
            <a:endParaRPr lang="en-US" sz="2000" dirty="0"/>
          </a:p>
        </p:txBody>
      </p:sp>
      <p:sp>
        <p:nvSpPr>
          <p:cNvPr id="33" name="TextBox 32"/>
          <p:cNvSpPr txBox="1"/>
          <p:nvPr/>
        </p:nvSpPr>
        <p:spPr>
          <a:xfrm>
            <a:off x="4159652" y="3489098"/>
            <a:ext cx="102143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000" dirty="0" err="1" smtClean="0"/>
              <a:t>Unavail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34" name="TextBox 33"/>
          <p:cNvSpPr txBox="1"/>
          <p:nvPr/>
        </p:nvSpPr>
        <p:spPr>
          <a:xfrm>
            <a:off x="4108070" y="2857440"/>
            <a:ext cx="112832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000" dirty="0" smtClean="0"/>
              <a:t>Available</a:t>
            </a:r>
            <a:endParaRPr lang="en-US" sz="2000" dirty="0"/>
          </a:p>
        </p:txBody>
      </p:sp>
      <p:cxnSp>
        <p:nvCxnSpPr>
          <p:cNvPr id="35" name="Straight Arrow Connector 34"/>
          <p:cNvCxnSpPr/>
          <p:nvPr/>
        </p:nvCxnSpPr>
        <p:spPr>
          <a:xfrm flipH="1">
            <a:off x="3962400" y="3120807"/>
            <a:ext cx="185847" cy="31504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4473828" y="4178877"/>
            <a:ext cx="795173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156308" y="4197927"/>
            <a:ext cx="1367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</a:t>
            </a:r>
            <a:r>
              <a:rPr lang="en-US" dirty="0" smtClean="0"/>
              <a:t>eq. number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3414325" y="3435856"/>
            <a:ext cx="369798" cy="47285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..</a:t>
            </a:r>
            <a:endParaRPr lang="en-US" sz="20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925654" y="3436024"/>
            <a:ext cx="371694" cy="4728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492897" y="3466656"/>
            <a:ext cx="1088503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000" dirty="0" err="1" smtClean="0"/>
              <a:t>Unacked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25831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Sliding Window – Go-Back-N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Receiver keeps only a single packet buffer for the  next segment</a:t>
            </a:r>
          </a:p>
          <a:p>
            <a:pPr lvl="1"/>
            <a:r>
              <a:rPr lang="en-US" dirty="0" smtClean="0"/>
              <a:t>State variable, LAS = </a:t>
            </a:r>
            <a:r>
              <a:rPr lang="en-US" cap="small" dirty="0" smtClean="0"/>
              <a:t>last </a:t>
            </a:r>
            <a:r>
              <a:rPr lang="en-US" cap="small" dirty="0" err="1" smtClean="0"/>
              <a:t>ack</a:t>
            </a:r>
            <a:r>
              <a:rPr lang="en-US" cap="small" dirty="0" smtClean="0"/>
              <a:t> sent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On receive:</a:t>
            </a:r>
          </a:p>
          <a:p>
            <a:pPr lvl="1"/>
            <a:r>
              <a:rPr lang="en-US" dirty="0" smtClean="0"/>
              <a:t>If seq. number is LAS+1, accept and pass it to app, update LAS, send ACK</a:t>
            </a:r>
          </a:p>
          <a:p>
            <a:pPr lvl="1"/>
            <a:r>
              <a:rPr lang="en-US" dirty="0" smtClean="0"/>
              <a:t>Otherwise discard (as out of order)</a:t>
            </a:r>
          </a:p>
        </p:txBody>
      </p:sp>
    </p:spTree>
    <p:extLst>
      <p:ext uri="{BB962C8B-B14F-4D97-AF65-F5344CB8AC3E}">
        <p14:creationId xmlns:p14="http://schemas.microsoft.com/office/powerpoint/2010/main" val="1129742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56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Sliding Window – Selective Repeat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Receiver passes data to app in order,   and buffers out-of-order segments to reduce retransmissions</a:t>
            </a:r>
          </a:p>
          <a:p>
            <a:pPr lvl="5"/>
            <a:endParaRPr lang="en-US" sz="1000" dirty="0" smtClean="0"/>
          </a:p>
          <a:p>
            <a:r>
              <a:rPr lang="en-US" sz="2400" dirty="0" smtClean="0"/>
              <a:t>ACK conveys highest in-order segment, plus hints about out-of-order segments</a:t>
            </a:r>
          </a:p>
          <a:p>
            <a:pPr lvl="3"/>
            <a:endParaRPr lang="en-US" sz="1000" dirty="0" smtClean="0"/>
          </a:p>
          <a:p>
            <a:r>
              <a:rPr lang="en-US" sz="2400" dirty="0" smtClean="0"/>
              <a:t>TCP uses a selective repeat design;     we’ll see the details later</a:t>
            </a:r>
          </a:p>
        </p:txBody>
      </p:sp>
    </p:spTree>
    <p:extLst>
      <p:ext uri="{BB962C8B-B14F-4D97-AF65-F5344CB8AC3E}">
        <p14:creationId xmlns:p14="http://schemas.microsoft.com/office/powerpoint/2010/main" val="3188820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57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Sliding Window – Selective Repeat (2)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Buffers W segments, keeps state variable, LAS = </a:t>
            </a:r>
            <a:r>
              <a:rPr lang="en-US" sz="2800" cap="small" dirty="0" smtClean="0"/>
              <a:t>last </a:t>
            </a:r>
            <a:r>
              <a:rPr lang="en-US" sz="2800" cap="small" dirty="0" err="1" smtClean="0"/>
              <a:t>ack</a:t>
            </a:r>
            <a:r>
              <a:rPr lang="en-US" sz="2800" cap="small" dirty="0" smtClean="0"/>
              <a:t> sent</a:t>
            </a:r>
          </a:p>
          <a:p>
            <a:pPr lvl="5"/>
            <a:endParaRPr lang="en-US" sz="1800" dirty="0" smtClean="0"/>
          </a:p>
          <a:p>
            <a:r>
              <a:rPr lang="en-US" sz="2800" dirty="0" smtClean="0"/>
              <a:t>On receive:</a:t>
            </a:r>
          </a:p>
          <a:p>
            <a:pPr lvl="1"/>
            <a:r>
              <a:rPr lang="en-US" sz="2400" dirty="0" smtClean="0"/>
              <a:t>Buffer segments [LAS+1, LAS+W] </a:t>
            </a:r>
          </a:p>
          <a:p>
            <a:pPr lvl="1"/>
            <a:r>
              <a:rPr lang="en-US" sz="2400" dirty="0" smtClean="0"/>
              <a:t>Pass up to app in-order segments from LAS+1, and update LAS</a:t>
            </a:r>
          </a:p>
          <a:p>
            <a:pPr lvl="1"/>
            <a:r>
              <a:rPr lang="en-US" sz="2400" dirty="0" smtClean="0"/>
              <a:t>Send ACK for LAS regardless</a:t>
            </a:r>
          </a:p>
        </p:txBody>
      </p:sp>
    </p:spTree>
    <p:extLst>
      <p:ext uri="{BB962C8B-B14F-4D97-AF65-F5344CB8AC3E}">
        <p14:creationId xmlns:p14="http://schemas.microsoft.com/office/powerpoint/2010/main" val="524068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58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Sliding Window – Retransmissions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Go-Back-N sender uses a single </a:t>
            </a:r>
            <a:r>
              <a:rPr lang="en-US" sz="2400" dirty="0" smtClean="0"/>
              <a:t>timer     to </a:t>
            </a:r>
            <a:r>
              <a:rPr lang="en-US" sz="2400" dirty="0"/>
              <a:t>detect losses</a:t>
            </a:r>
          </a:p>
          <a:p>
            <a:pPr lvl="1"/>
            <a:r>
              <a:rPr lang="en-US" sz="2000" dirty="0"/>
              <a:t>On timeout, resends buffered packets </a:t>
            </a:r>
            <a:r>
              <a:rPr lang="en-US" sz="2000" dirty="0" smtClean="0"/>
              <a:t> starting </a:t>
            </a:r>
            <a:r>
              <a:rPr lang="en-US" sz="2000" dirty="0"/>
              <a:t>at </a:t>
            </a:r>
            <a:r>
              <a:rPr lang="en-US" sz="2000" dirty="0" smtClean="0"/>
              <a:t>LAR+1</a:t>
            </a:r>
          </a:p>
          <a:p>
            <a:pPr lvl="1"/>
            <a:endParaRPr lang="en-US" sz="1000" dirty="0"/>
          </a:p>
          <a:p>
            <a:r>
              <a:rPr lang="en-US" sz="2400" dirty="0" smtClean="0"/>
              <a:t>Selective Repeat </a:t>
            </a:r>
            <a:r>
              <a:rPr lang="en-US" sz="2400" dirty="0"/>
              <a:t>sender uses a </a:t>
            </a:r>
            <a:r>
              <a:rPr lang="en-US" sz="2400" dirty="0" smtClean="0"/>
              <a:t>timer    per </a:t>
            </a:r>
            <a:r>
              <a:rPr lang="en-US" sz="2400" dirty="0" err="1" smtClean="0"/>
              <a:t>unacked</a:t>
            </a:r>
            <a:r>
              <a:rPr lang="en-US" sz="2400" dirty="0" smtClean="0"/>
              <a:t> segment to </a:t>
            </a:r>
            <a:r>
              <a:rPr lang="en-US" sz="2400" dirty="0"/>
              <a:t>detect losses</a:t>
            </a:r>
          </a:p>
          <a:p>
            <a:pPr lvl="1"/>
            <a:r>
              <a:rPr lang="en-US" sz="2000" dirty="0"/>
              <a:t>On </a:t>
            </a:r>
            <a:r>
              <a:rPr lang="en-US" sz="2000" dirty="0" smtClean="0"/>
              <a:t>timeout for segment, resend it</a:t>
            </a:r>
          </a:p>
          <a:p>
            <a:pPr lvl="1"/>
            <a:r>
              <a:rPr lang="en-US" sz="2000" dirty="0" smtClean="0"/>
              <a:t>Hope to resend fewer segments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41217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59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 Numbers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Need more than 0/1 for Stop-and-Wait …</a:t>
            </a:r>
          </a:p>
          <a:p>
            <a:pPr lvl="1"/>
            <a:r>
              <a:rPr lang="en-US" dirty="0" smtClean="0"/>
              <a:t>But how many?</a:t>
            </a:r>
          </a:p>
          <a:p>
            <a:pPr lvl="1"/>
            <a:endParaRPr lang="en-US" sz="1600" dirty="0" smtClean="0"/>
          </a:p>
          <a:p>
            <a:r>
              <a:rPr lang="en-US" dirty="0" smtClean="0"/>
              <a:t>For Selective Repeat, need W numbers for packets, plus W for </a:t>
            </a:r>
            <a:r>
              <a:rPr lang="en-US" dirty="0" err="1" smtClean="0"/>
              <a:t>acks</a:t>
            </a:r>
            <a:r>
              <a:rPr lang="en-US" dirty="0" smtClean="0"/>
              <a:t> of earlier packets</a:t>
            </a:r>
          </a:p>
          <a:p>
            <a:pPr lvl="1"/>
            <a:r>
              <a:rPr lang="en-US" dirty="0" smtClean="0"/>
              <a:t>2W seq. numbers</a:t>
            </a:r>
          </a:p>
          <a:p>
            <a:pPr lvl="1"/>
            <a:r>
              <a:rPr lang="en-US" dirty="0" smtClean="0"/>
              <a:t>Fewer for Go-Back-N (W+1)</a:t>
            </a:r>
          </a:p>
          <a:p>
            <a:pPr lvl="1"/>
            <a:endParaRPr lang="en-US" sz="1600" dirty="0"/>
          </a:p>
          <a:p>
            <a:r>
              <a:rPr lang="en-US" dirty="0" smtClean="0"/>
              <a:t>Typically implement seq. number with an N-bit counter that wraps around at 2</a:t>
            </a:r>
            <a:r>
              <a:rPr lang="en-US" baseline="30000" dirty="0" smtClean="0"/>
              <a:t>N</a:t>
            </a:r>
            <a:r>
              <a:rPr lang="en-US" dirty="0" smtClean="0"/>
              <a:t>—1 </a:t>
            </a:r>
          </a:p>
          <a:p>
            <a:pPr lvl="1"/>
            <a:r>
              <a:rPr lang="en-US" dirty="0" smtClean="0"/>
              <a:t>E.g., N=8:   …, 253, 254, 255, 0, 1, 2, 3,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8389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of Internet Transports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TCP is full-featured, UDP is a glorified packet</a:t>
            </a:r>
            <a:endParaRPr lang="en-US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6546378"/>
              </p:ext>
            </p:extLst>
          </p:nvPr>
        </p:nvGraphicFramePr>
        <p:xfrm>
          <a:off x="1828800" y="1733550"/>
          <a:ext cx="5410200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667000"/>
              </a:tblGrid>
              <a:tr h="309652"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TCP (Streams)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UDP (Datagrams)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9652"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Connections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Datagrams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9348"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Bytes are delivered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once, reliably, and in order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Messages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may be lost, reordered, duplicated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9652"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Arbitrary length content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Limited message size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9348"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Flow control matches sender to receiver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Can send regardless</a:t>
                      </a:r>
                    </a:p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of receiver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state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9348"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Congestion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control matches sender to network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Can send regardless</a:t>
                      </a:r>
                    </a:p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of network state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3444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60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 Time Plot</a:t>
            </a:r>
            <a:endParaRPr lang="en-US" dirty="0"/>
          </a:p>
        </p:txBody>
      </p:sp>
      <p:grpSp>
        <p:nvGrpSpPr>
          <p:cNvPr id="113" name="Group 112"/>
          <p:cNvGrpSpPr/>
          <p:nvPr/>
        </p:nvGrpSpPr>
        <p:grpSpPr>
          <a:xfrm>
            <a:off x="152400" y="1315538"/>
            <a:ext cx="5562601" cy="3039530"/>
            <a:chOff x="527152" y="1391738"/>
            <a:chExt cx="6102251" cy="3039530"/>
          </a:xfrm>
        </p:grpSpPr>
        <p:cxnSp>
          <p:nvCxnSpPr>
            <p:cNvPr id="8" name="Straight Arrow Connector 7"/>
            <p:cNvCxnSpPr/>
            <p:nvPr/>
          </p:nvCxnSpPr>
          <p:spPr>
            <a:xfrm flipV="1">
              <a:off x="904461" y="1391738"/>
              <a:ext cx="0" cy="300881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904461" y="4403035"/>
              <a:ext cx="551407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7" name="Group 76"/>
            <p:cNvGrpSpPr/>
            <p:nvPr/>
          </p:nvGrpSpPr>
          <p:grpSpPr>
            <a:xfrm>
              <a:off x="914400" y="1506191"/>
              <a:ext cx="5714999" cy="2925077"/>
              <a:chOff x="302314" y="1194557"/>
              <a:chExt cx="6212482" cy="3236711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1219200" y="2800660"/>
                <a:ext cx="1833770" cy="1606103"/>
                <a:chOff x="4562061" y="733011"/>
                <a:chExt cx="3667539" cy="3670024"/>
              </a:xfrm>
            </p:grpSpPr>
            <p:grpSp>
              <p:nvGrpSpPr>
                <p:cNvPr id="20" name="Group 19"/>
                <p:cNvGrpSpPr/>
                <p:nvPr/>
              </p:nvGrpSpPr>
              <p:grpSpPr>
                <a:xfrm>
                  <a:off x="4562061" y="2568023"/>
                  <a:ext cx="1833769" cy="1835012"/>
                  <a:chOff x="4562061" y="733012"/>
                  <a:chExt cx="3667538" cy="3670023"/>
                </a:xfrm>
              </p:grpSpPr>
              <p:sp>
                <p:nvSpPr>
                  <p:cNvPr id="24" name="Freeform 23"/>
                  <p:cNvSpPr/>
                  <p:nvPr/>
                </p:nvSpPr>
                <p:spPr>
                  <a:xfrm>
                    <a:off x="4562061" y="2564297"/>
                    <a:ext cx="1833769" cy="1838738"/>
                  </a:xfrm>
                  <a:custGeom>
                    <a:avLst/>
                    <a:gdLst>
                      <a:gd name="connsiteX0" fmla="*/ 0 w 3667539"/>
                      <a:gd name="connsiteY0" fmla="*/ 3677478 h 3677478"/>
                      <a:gd name="connsiteX1" fmla="*/ 0 w 3667539"/>
                      <a:gd name="connsiteY1" fmla="*/ 2763078 h 3677478"/>
                      <a:gd name="connsiteX2" fmla="*/ 914400 w 3667539"/>
                      <a:gd name="connsiteY2" fmla="*/ 2763078 h 3677478"/>
                      <a:gd name="connsiteX3" fmla="*/ 914400 w 3667539"/>
                      <a:gd name="connsiteY3" fmla="*/ 1828800 h 3677478"/>
                      <a:gd name="connsiteX4" fmla="*/ 1828800 w 3667539"/>
                      <a:gd name="connsiteY4" fmla="*/ 1828800 h 3677478"/>
                      <a:gd name="connsiteX5" fmla="*/ 1828800 w 3667539"/>
                      <a:gd name="connsiteY5" fmla="*/ 924339 h 3677478"/>
                      <a:gd name="connsiteX6" fmla="*/ 2753139 w 3667539"/>
                      <a:gd name="connsiteY6" fmla="*/ 924339 h 3677478"/>
                      <a:gd name="connsiteX7" fmla="*/ 2753139 w 3667539"/>
                      <a:gd name="connsiteY7" fmla="*/ 9939 h 3677478"/>
                      <a:gd name="connsiteX8" fmla="*/ 3667539 w 3667539"/>
                      <a:gd name="connsiteY8" fmla="*/ 9939 h 3677478"/>
                      <a:gd name="connsiteX9" fmla="*/ 3667539 w 3667539"/>
                      <a:gd name="connsiteY9" fmla="*/ 0 h 36774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3667539" h="3677478">
                        <a:moveTo>
                          <a:pt x="0" y="3677478"/>
                        </a:moveTo>
                        <a:lnTo>
                          <a:pt x="0" y="2763078"/>
                        </a:lnTo>
                        <a:lnTo>
                          <a:pt x="914400" y="2763078"/>
                        </a:lnTo>
                        <a:lnTo>
                          <a:pt x="914400" y="1828800"/>
                        </a:lnTo>
                        <a:lnTo>
                          <a:pt x="1828800" y="1828800"/>
                        </a:lnTo>
                        <a:lnTo>
                          <a:pt x="1828800" y="924339"/>
                        </a:lnTo>
                        <a:lnTo>
                          <a:pt x="2753139" y="924339"/>
                        </a:lnTo>
                        <a:lnTo>
                          <a:pt x="2753139" y="9939"/>
                        </a:lnTo>
                        <a:lnTo>
                          <a:pt x="3667539" y="9939"/>
                        </a:lnTo>
                        <a:lnTo>
                          <a:pt x="3667539" y="0"/>
                        </a:lnTo>
                      </a:path>
                    </a:pathLst>
                  </a:custGeom>
                  <a:noFill/>
                  <a:ln w="28575">
                    <a:solidFill>
                      <a:schemeClr val="accent3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" name="Freeform 24"/>
                  <p:cNvSpPr/>
                  <p:nvPr/>
                </p:nvSpPr>
                <p:spPr>
                  <a:xfrm>
                    <a:off x="6395830" y="733012"/>
                    <a:ext cx="1833769" cy="1838738"/>
                  </a:xfrm>
                  <a:custGeom>
                    <a:avLst/>
                    <a:gdLst>
                      <a:gd name="connsiteX0" fmla="*/ 0 w 3667539"/>
                      <a:gd name="connsiteY0" fmla="*/ 3677478 h 3677478"/>
                      <a:gd name="connsiteX1" fmla="*/ 0 w 3667539"/>
                      <a:gd name="connsiteY1" fmla="*/ 2763078 h 3677478"/>
                      <a:gd name="connsiteX2" fmla="*/ 914400 w 3667539"/>
                      <a:gd name="connsiteY2" fmla="*/ 2763078 h 3677478"/>
                      <a:gd name="connsiteX3" fmla="*/ 914400 w 3667539"/>
                      <a:gd name="connsiteY3" fmla="*/ 1828800 h 3677478"/>
                      <a:gd name="connsiteX4" fmla="*/ 1828800 w 3667539"/>
                      <a:gd name="connsiteY4" fmla="*/ 1828800 h 3677478"/>
                      <a:gd name="connsiteX5" fmla="*/ 1828800 w 3667539"/>
                      <a:gd name="connsiteY5" fmla="*/ 924339 h 3677478"/>
                      <a:gd name="connsiteX6" fmla="*/ 2753139 w 3667539"/>
                      <a:gd name="connsiteY6" fmla="*/ 924339 h 3677478"/>
                      <a:gd name="connsiteX7" fmla="*/ 2753139 w 3667539"/>
                      <a:gd name="connsiteY7" fmla="*/ 9939 h 3677478"/>
                      <a:gd name="connsiteX8" fmla="*/ 3667539 w 3667539"/>
                      <a:gd name="connsiteY8" fmla="*/ 9939 h 3677478"/>
                      <a:gd name="connsiteX9" fmla="*/ 3667539 w 3667539"/>
                      <a:gd name="connsiteY9" fmla="*/ 0 h 36774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3667539" h="3677478">
                        <a:moveTo>
                          <a:pt x="0" y="3677478"/>
                        </a:moveTo>
                        <a:lnTo>
                          <a:pt x="0" y="2763078"/>
                        </a:lnTo>
                        <a:lnTo>
                          <a:pt x="914400" y="2763078"/>
                        </a:lnTo>
                        <a:lnTo>
                          <a:pt x="914400" y="1828800"/>
                        </a:lnTo>
                        <a:lnTo>
                          <a:pt x="1828800" y="1828800"/>
                        </a:lnTo>
                        <a:lnTo>
                          <a:pt x="1828800" y="924339"/>
                        </a:lnTo>
                        <a:lnTo>
                          <a:pt x="2753139" y="924339"/>
                        </a:lnTo>
                        <a:lnTo>
                          <a:pt x="2753139" y="9939"/>
                        </a:lnTo>
                        <a:lnTo>
                          <a:pt x="3667539" y="9939"/>
                        </a:lnTo>
                        <a:lnTo>
                          <a:pt x="3667539" y="0"/>
                        </a:lnTo>
                      </a:path>
                    </a:pathLst>
                  </a:custGeom>
                  <a:noFill/>
                  <a:ln w="28575">
                    <a:solidFill>
                      <a:schemeClr val="accent3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1" name="Group 20"/>
                <p:cNvGrpSpPr/>
                <p:nvPr/>
              </p:nvGrpSpPr>
              <p:grpSpPr>
                <a:xfrm>
                  <a:off x="6395831" y="733011"/>
                  <a:ext cx="1833769" cy="1835012"/>
                  <a:chOff x="4562061" y="733012"/>
                  <a:chExt cx="3667538" cy="3670023"/>
                </a:xfrm>
              </p:grpSpPr>
              <p:sp>
                <p:nvSpPr>
                  <p:cNvPr id="22" name="Freeform 21"/>
                  <p:cNvSpPr/>
                  <p:nvPr/>
                </p:nvSpPr>
                <p:spPr>
                  <a:xfrm>
                    <a:off x="4562061" y="2564297"/>
                    <a:ext cx="1833769" cy="1838738"/>
                  </a:xfrm>
                  <a:custGeom>
                    <a:avLst/>
                    <a:gdLst>
                      <a:gd name="connsiteX0" fmla="*/ 0 w 3667539"/>
                      <a:gd name="connsiteY0" fmla="*/ 3677478 h 3677478"/>
                      <a:gd name="connsiteX1" fmla="*/ 0 w 3667539"/>
                      <a:gd name="connsiteY1" fmla="*/ 2763078 h 3677478"/>
                      <a:gd name="connsiteX2" fmla="*/ 914400 w 3667539"/>
                      <a:gd name="connsiteY2" fmla="*/ 2763078 h 3677478"/>
                      <a:gd name="connsiteX3" fmla="*/ 914400 w 3667539"/>
                      <a:gd name="connsiteY3" fmla="*/ 1828800 h 3677478"/>
                      <a:gd name="connsiteX4" fmla="*/ 1828800 w 3667539"/>
                      <a:gd name="connsiteY4" fmla="*/ 1828800 h 3677478"/>
                      <a:gd name="connsiteX5" fmla="*/ 1828800 w 3667539"/>
                      <a:gd name="connsiteY5" fmla="*/ 924339 h 3677478"/>
                      <a:gd name="connsiteX6" fmla="*/ 2753139 w 3667539"/>
                      <a:gd name="connsiteY6" fmla="*/ 924339 h 3677478"/>
                      <a:gd name="connsiteX7" fmla="*/ 2753139 w 3667539"/>
                      <a:gd name="connsiteY7" fmla="*/ 9939 h 3677478"/>
                      <a:gd name="connsiteX8" fmla="*/ 3667539 w 3667539"/>
                      <a:gd name="connsiteY8" fmla="*/ 9939 h 3677478"/>
                      <a:gd name="connsiteX9" fmla="*/ 3667539 w 3667539"/>
                      <a:gd name="connsiteY9" fmla="*/ 0 h 36774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3667539" h="3677478">
                        <a:moveTo>
                          <a:pt x="0" y="3677478"/>
                        </a:moveTo>
                        <a:lnTo>
                          <a:pt x="0" y="2763078"/>
                        </a:lnTo>
                        <a:lnTo>
                          <a:pt x="914400" y="2763078"/>
                        </a:lnTo>
                        <a:lnTo>
                          <a:pt x="914400" y="1828800"/>
                        </a:lnTo>
                        <a:lnTo>
                          <a:pt x="1828800" y="1828800"/>
                        </a:lnTo>
                        <a:lnTo>
                          <a:pt x="1828800" y="924339"/>
                        </a:lnTo>
                        <a:lnTo>
                          <a:pt x="2753139" y="924339"/>
                        </a:lnTo>
                        <a:lnTo>
                          <a:pt x="2753139" y="9939"/>
                        </a:lnTo>
                        <a:lnTo>
                          <a:pt x="3667539" y="9939"/>
                        </a:lnTo>
                        <a:lnTo>
                          <a:pt x="3667539" y="0"/>
                        </a:lnTo>
                      </a:path>
                    </a:pathLst>
                  </a:custGeom>
                  <a:noFill/>
                  <a:ln w="28575">
                    <a:solidFill>
                      <a:schemeClr val="accent3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" name="Freeform 22"/>
                  <p:cNvSpPr/>
                  <p:nvPr/>
                </p:nvSpPr>
                <p:spPr>
                  <a:xfrm>
                    <a:off x="6395830" y="733012"/>
                    <a:ext cx="1833769" cy="1838738"/>
                  </a:xfrm>
                  <a:custGeom>
                    <a:avLst/>
                    <a:gdLst>
                      <a:gd name="connsiteX0" fmla="*/ 0 w 3667539"/>
                      <a:gd name="connsiteY0" fmla="*/ 3677478 h 3677478"/>
                      <a:gd name="connsiteX1" fmla="*/ 0 w 3667539"/>
                      <a:gd name="connsiteY1" fmla="*/ 2763078 h 3677478"/>
                      <a:gd name="connsiteX2" fmla="*/ 914400 w 3667539"/>
                      <a:gd name="connsiteY2" fmla="*/ 2763078 h 3677478"/>
                      <a:gd name="connsiteX3" fmla="*/ 914400 w 3667539"/>
                      <a:gd name="connsiteY3" fmla="*/ 1828800 h 3677478"/>
                      <a:gd name="connsiteX4" fmla="*/ 1828800 w 3667539"/>
                      <a:gd name="connsiteY4" fmla="*/ 1828800 h 3677478"/>
                      <a:gd name="connsiteX5" fmla="*/ 1828800 w 3667539"/>
                      <a:gd name="connsiteY5" fmla="*/ 924339 h 3677478"/>
                      <a:gd name="connsiteX6" fmla="*/ 2753139 w 3667539"/>
                      <a:gd name="connsiteY6" fmla="*/ 924339 h 3677478"/>
                      <a:gd name="connsiteX7" fmla="*/ 2753139 w 3667539"/>
                      <a:gd name="connsiteY7" fmla="*/ 9939 h 3677478"/>
                      <a:gd name="connsiteX8" fmla="*/ 3667539 w 3667539"/>
                      <a:gd name="connsiteY8" fmla="*/ 9939 h 3677478"/>
                      <a:gd name="connsiteX9" fmla="*/ 3667539 w 3667539"/>
                      <a:gd name="connsiteY9" fmla="*/ 0 h 36774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3667539" h="3677478">
                        <a:moveTo>
                          <a:pt x="0" y="3677478"/>
                        </a:moveTo>
                        <a:lnTo>
                          <a:pt x="0" y="2763078"/>
                        </a:lnTo>
                        <a:lnTo>
                          <a:pt x="914400" y="2763078"/>
                        </a:lnTo>
                        <a:lnTo>
                          <a:pt x="914400" y="1828800"/>
                        </a:lnTo>
                        <a:lnTo>
                          <a:pt x="1828800" y="1828800"/>
                        </a:lnTo>
                        <a:lnTo>
                          <a:pt x="1828800" y="924339"/>
                        </a:lnTo>
                        <a:lnTo>
                          <a:pt x="2753139" y="924339"/>
                        </a:lnTo>
                        <a:lnTo>
                          <a:pt x="2753139" y="9939"/>
                        </a:lnTo>
                        <a:lnTo>
                          <a:pt x="3667539" y="9939"/>
                        </a:lnTo>
                        <a:lnTo>
                          <a:pt x="3667539" y="0"/>
                        </a:lnTo>
                      </a:path>
                    </a:pathLst>
                  </a:custGeom>
                  <a:noFill/>
                  <a:ln w="28575">
                    <a:solidFill>
                      <a:schemeClr val="accent3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6" name="Group 25"/>
              <p:cNvGrpSpPr/>
              <p:nvPr/>
            </p:nvGrpSpPr>
            <p:grpSpPr>
              <a:xfrm>
                <a:off x="1235558" y="1969019"/>
                <a:ext cx="1833771" cy="1637957"/>
                <a:chOff x="4562061" y="733011"/>
                <a:chExt cx="3667539" cy="3670024"/>
              </a:xfrm>
            </p:grpSpPr>
            <p:grpSp>
              <p:nvGrpSpPr>
                <p:cNvPr id="27" name="Group 26"/>
                <p:cNvGrpSpPr/>
                <p:nvPr/>
              </p:nvGrpSpPr>
              <p:grpSpPr>
                <a:xfrm>
                  <a:off x="4562061" y="2568023"/>
                  <a:ext cx="1833769" cy="1835012"/>
                  <a:chOff x="4562061" y="733012"/>
                  <a:chExt cx="3667538" cy="3670023"/>
                </a:xfrm>
              </p:grpSpPr>
              <p:sp>
                <p:nvSpPr>
                  <p:cNvPr id="31" name="Freeform 30"/>
                  <p:cNvSpPr/>
                  <p:nvPr/>
                </p:nvSpPr>
                <p:spPr>
                  <a:xfrm>
                    <a:off x="4562061" y="2564297"/>
                    <a:ext cx="1833769" cy="1838738"/>
                  </a:xfrm>
                  <a:custGeom>
                    <a:avLst/>
                    <a:gdLst>
                      <a:gd name="connsiteX0" fmla="*/ 0 w 3667539"/>
                      <a:gd name="connsiteY0" fmla="*/ 3677478 h 3677478"/>
                      <a:gd name="connsiteX1" fmla="*/ 0 w 3667539"/>
                      <a:gd name="connsiteY1" fmla="*/ 2763078 h 3677478"/>
                      <a:gd name="connsiteX2" fmla="*/ 914400 w 3667539"/>
                      <a:gd name="connsiteY2" fmla="*/ 2763078 h 3677478"/>
                      <a:gd name="connsiteX3" fmla="*/ 914400 w 3667539"/>
                      <a:gd name="connsiteY3" fmla="*/ 1828800 h 3677478"/>
                      <a:gd name="connsiteX4" fmla="*/ 1828800 w 3667539"/>
                      <a:gd name="connsiteY4" fmla="*/ 1828800 h 3677478"/>
                      <a:gd name="connsiteX5" fmla="*/ 1828800 w 3667539"/>
                      <a:gd name="connsiteY5" fmla="*/ 924339 h 3677478"/>
                      <a:gd name="connsiteX6" fmla="*/ 2753139 w 3667539"/>
                      <a:gd name="connsiteY6" fmla="*/ 924339 h 3677478"/>
                      <a:gd name="connsiteX7" fmla="*/ 2753139 w 3667539"/>
                      <a:gd name="connsiteY7" fmla="*/ 9939 h 3677478"/>
                      <a:gd name="connsiteX8" fmla="*/ 3667539 w 3667539"/>
                      <a:gd name="connsiteY8" fmla="*/ 9939 h 3677478"/>
                      <a:gd name="connsiteX9" fmla="*/ 3667539 w 3667539"/>
                      <a:gd name="connsiteY9" fmla="*/ 0 h 36774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3667539" h="3677478">
                        <a:moveTo>
                          <a:pt x="0" y="3677478"/>
                        </a:moveTo>
                        <a:lnTo>
                          <a:pt x="0" y="2763078"/>
                        </a:lnTo>
                        <a:lnTo>
                          <a:pt x="914400" y="2763078"/>
                        </a:lnTo>
                        <a:lnTo>
                          <a:pt x="914400" y="1828800"/>
                        </a:lnTo>
                        <a:lnTo>
                          <a:pt x="1828800" y="1828800"/>
                        </a:lnTo>
                        <a:lnTo>
                          <a:pt x="1828800" y="924339"/>
                        </a:lnTo>
                        <a:lnTo>
                          <a:pt x="2753139" y="924339"/>
                        </a:lnTo>
                        <a:lnTo>
                          <a:pt x="2753139" y="9939"/>
                        </a:lnTo>
                        <a:lnTo>
                          <a:pt x="3667539" y="9939"/>
                        </a:lnTo>
                        <a:lnTo>
                          <a:pt x="3667539" y="0"/>
                        </a:lnTo>
                      </a:path>
                    </a:pathLst>
                  </a:custGeom>
                  <a:noFill/>
                  <a:ln>
                    <a:solidFill>
                      <a:schemeClr val="accent5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" name="Freeform 31"/>
                  <p:cNvSpPr/>
                  <p:nvPr/>
                </p:nvSpPr>
                <p:spPr>
                  <a:xfrm>
                    <a:off x="6395830" y="733012"/>
                    <a:ext cx="1833769" cy="1838738"/>
                  </a:xfrm>
                  <a:custGeom>
                    <a:avLst/>
                    <a:gdLst>
                      <a:gd name="connsiteX0" fmla="*/ 0 w 3667539"/>
                      <a:gd name="connsiteY0" fmla="*/ 3677478 h 3677478"/>
                      <a:gd name="connsiteX1" fmla="*/ 0 w 3667539"/>
                      <a:gd name="connsiteY1" fmla="*/ 2763078 h 3677478"/>
                      <a:gd name="connsiteX2" fmla="*/ 914400 w 3667539"/>
                      <a:gd name="connsiteY2" fmla="*/ 2763078 h 3677478"/>
                      <a:gd name="connsiteX3" fmla="*/ 914400 w 3667539"/>
                      <a:gd name="connsiteY3" fmla="*/ 1828800 h 3677478"/>
                      <a:gd name="connsiteX4" fmla="*/ 1828800 w 3667539"/>
                      <a:gd name="connsiteY4" fmla="*/ 1828800 h 3677478"/>
                      <a:gd name="connsiteX5" fmla="*/ 1828800 w 3667539"/>
                      <a:gd name="connsiteY5" fmla="*/ 924339 h 3677478"/>
                      <a:gd name="connsiteX6" fmla="*/ 2753139 w 3667539"/>
                      <a:gd name="connsiteY6" fmla="*/ 924339 h 3677478"/>
                      <a:gd name="connsiteX7" fmla="*/ 2753139 w 3667539"/>
                      <a:gd name="connsiteY7" fmla="*/ 9939 h 3677478"/>
                      <a:gd name="connsiteX8" fmla="*/ 3667539 w 3667539"/>
                      <a:gd name="connsiteY8" fmla="*/ 9939 h 3677478"/>
                      <a:gd name="connsiteX9" fmla="*/ 3667539 w 3667539"/>
                      <a:gd name="connsiteY9" fmla="*/ 0 h 36774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3667539" h="3677478">
                        <a:moveTo>
                          <a:pt x="0" y="3677478"/>
                        </a:moveTo>
                        <a:lnTo>
                          <a:pt x="0" y="2763078"/>
                        </a:lnTo>
                        <a:lnTo>
                          <a:pt x="914400" y="2763078"/>
                        </a:lnTo>
                        <a:lnTo>
                          <a:pt x="914400" y="1828800"/>
                        </a:lnTo>
                        <a:lnTo>
                          <a:pt x="1828800" y="1828800"/>
                        </a:lnTo>
                        <a:lnTo>
                          <a:pt x="1828800" y="924339"/>
                        </a:lnTo>
                        <a:lnTo>
                          <a:pt x="2753139" y="924339"/>
                        </a:lnTo>
                        <a:lnTo>
                          <a:pt x="2753139" y="9939"/>
                        </a:lnTo>
                        <a:lnTo>
                          <a:pt x="3667539" y="9939"/>
                        </a:lnTo>
                        <a:lnTo>
                          <a:pt x="3667539" y="0"/>
                        </a:lnTo>
                      </a:path>
                    </a:pathLst>
                  </a:custGeom>
                  <a:noFill/>
                  <a:ln>
                    <a:solidFill>
                      <a:schemeClr val="accent5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8" name="Group 27"/>
                <p:cNvGrpSpPr/>
                <p:nvPr/>
              </p:nvGrpSpPr>
              <p:grpSpPr>
                <a:xfrm>
                  <a:off x="6395831" y="733011"/>
                  <a:ext cx="1833769" cy="1835012"/>
                  <a:chOff x="4562061" y="733012"/>
                  <a:chExt cx="3667538" cy="3670023"/>
                </a:xfrm>
              </p:grpSpPr>
              <p:sp>
                <p:nvSpPr>
                  <p:cNvPr id="29" name="Freeform 28"/>
                  <p:cNvSpPr/>
                  <p:nvPr/>
                </p:nvSpPr>
                <p:spPr>
                  <a:xfrm>
                    <a:off x="4562061" y="2564297"/>
                    <a:ext cx="1833769" cy="1838738"/>
                  </a:xfrm>
                  <a:custGeom>
                    <a:avLst/>
                    <a:gdLst>
                      <a:gd name="connsiteX0" fmla="*/ 0 w 3667539"/>
                      <a:gd name="connsiteY0" fmla="*/ 3677478 h 3677478"/>
                      <a:gd name="connsiteX1" fmla="*/ 0 w 3667539"/>
                      <a:gd name="connsiteY1" fmla="*/ 2763078 h 3677478"/>
                      <a:gd name="connsiteX2" fmla="*/ 914400 w 3667539"/>
                      <a:gd name="connsiteY2" fmla="*/ 2763078 h 3677478"/>
                      <a:gd name="connsiteX3" fmla="*/ 914400 w 3667539"/>
                      <a:gd name="connsiteY3" fmla="*/ 1828800 h 3677478"/>
                      <a:gd name="connsiteX4" fmla="*/ 1828800 w 3667539"/>
                      <a:gd name="connsiteY4" fmla="*/ 1828800 h 3677478"/>
                      <a:gd name="connsiteX5" fmla="*/ 1828800 w 3667539"/>
                      <a:gd name="connsiteY5" fmla="*/ 924339 h 3677478"/>
                      <a:gd name="connsiteX6" fmla="*/ 2753139 w 3667539"/>
                      <a:gd name="connsiteY6" fmla="*/ 924339 h 3677478"/>
                      <a:gd name="connsiteX7" fmla="*/ 2753139 w 3667539"/>
                      <a:gd name="connsiteY7" fmla="*/ 9939 h 3677478"/>
                      <a:gd name="connsiteX8" fmla="*/ 3667539 w 3667539"/>
                      <a:gd name="connsiteY8" fmla="*/ 9939 h 3677478"/>
                      <a:gd name="connsiteX9" fmla="*/ 3667539 w 3667539"/>
                      <a:gd name="connsiteY9" fmla="*/ 0 h 36774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3667539" h="3677478">
                        <a:moveTo>
                          <a:pt x="0" y="3677478"/>
                        </a:moveTo>
                        <a:lnTo>
                          <a:pt x="0" y="2763078"/>
                        </a:lnTo>
                        <a:lnTo>
                          <a:pt x="914400" y="2763078"/>
                        </a:lnTo>
                        <a:lnTo>
                          <a:pt x="914400" y="1828800"/>
                        </a:lnTo>
                        <a:lnTo>
                          <a:pt x="1828800" y="1828800"/>
                        </a:lnTo>
                        <a:lnTo>
                          <a:pt x="1828800" y="924339"/>
                        </a:lnTo>
                        <a:lnTo>
                          <a:pt x="2753139" y="924339"/>
                        </a:lnTo>
                        <a:lnTo>
                          <a:pt x="2753139" y="9939"/>
                        </a:lnTo>
                        <a:lnTo>
                          <a:pt x="3667539" y="9939"/>
                        </a:lnTo>
                        <a:lnTo>
                          <a:pt x="3667539" y="0"/>
                        </a:lnTo>
                      </a:path>
                    </a:pathLst>
                  </a:custGeom>
                  <a:noFill/>
                  <a:ln>
                    <a:solidFill>
                      <a:schemeClr val="accent5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" name="Freeform 29"/>
                  <p:cNvSpPr/>
                  <p:nvPr/>
                </p:nvSpPr>
                <p:spPr>
                  <a:xfrm>
                    <a:off x="6395830" y="733012"/>
                    <a:ext cx="1833769" cy="1838738"/>
                  </a:xfrm>
                  <a:custGeom>
                    <a:avLst/>
                    <a:gdLst>
                      <a:gd name="connsiteX0" fmla="*/ 0 w 3667539"/>
                      <a:gd name="connsiteY0" fmla="*/ 3677478 h 3677478"/>
                      <a:gd name="connsiteX1" fmla="*/ 0 w 3667539"/>
                      <a:gd name="connsiteY1" fmla="*/ 2763078 h 3677478"/>
                      <a:gd name="connsiteX2" fmla="*/ 914400 w 3667539"/>
                      <a:gd name="connsiteY2" fmla="*/ 2763078 h 3677478"/>
                      <a:gd name="connsiteX3" fmla="*/ 914400 w 3667539"/>
                      <a:gd name="connsiteY3" fmla="*/ 1828800 h 3677478"/>
                      <a:gd name="connsiteX4" fmla="*/ 1828800 w 3667539"/>
                      <a:gd name="connsiteY4" fmla="*/ 1828800 h 3677478"/>
                      <a:gd name="connsiteX5" fmla="*/ 1828800 w 3667539"/>
                      <a:gd name="connsiteY5" fmla="*/ 924339 h 3677478"/>
                      <a:gd name="connsiteX6" fmla="*/ 2753139 w 3667539"/>
                      <a:gd name="connsiteY6" fmla="*/ 924339 h 3677478"/>
                      <a:gd name="connsiteX7" fmla="*/ 2753139 w 3667539"/>
                      <a:gd name="connsiteY7" fmla="*/ 9939 h 3677478"/>
                      <a:gd name="connsiteX8" fmla="*/ 3667539 w 3667539"/>
                      <a:gd name="connsiteY8" fmla="*/ 9939 h 3677478"/>
                      <a:gd name="connsiteX9" fmla="*/ 3667539 w 3667539"/>
                      <a:gd name="connsiteY9" fmla="*/ 0 h 36774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3667539" h="3677478">
                        <a:moveTo>
                          <a:pt x="0" y="3677478"/>
                        </a:moveTo>
                        <a:lnTo>
                          <a:pt x="0" y="2763078"/>
                        </a:lnTo>
                        <a:lnTo>
                          <a:pt x="914400" y="2763078"/>
                        </a:lnTo>
                        <a:lnTo>
                          <a:pt x="914400" y="1828800"/>
                        </a:lnTo>
                        <a:lnTo>
                          <a:pt x="1828800" y="1828800"/>
                        </a:lnTo>
                        <a:lnTo>
                          <a:pt x="1828800" y="924339"/>
                        </a:lnTo>
                        <a:lnTo>
                          <a:pt x="2753139" y="924339"/>
                        </a:lnTo>
                        <a:lnTo>
                          <a:pt x="2753139" y="9939"/>
                        </a:lnTo>
                        <a:lnTo>
                          <a:pt x="3667539" y="9939"/>
                        </a:lnTo>
                        <a:lnTo>
                          <a:pt x="3667539" y="0"/>
                        </a:lnTo>
                      </a:path>
                    </a:pathLst>
                  </a:custGeom>
                  <a:noFill/>
                  <a:ln>
                    <a:solidFill>
                      <a:schemeClr val="accent5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55" name="Group 54"/>
              <p:cNvGrpSpPr/>
              <p:nvPr/>
            </p:nvGrpSpPr>
            <p:grpSpPr>
              <a:xfrm>
                <a:off x="3764141" y="1194557"/>
                <a:ext cx="1833770" cy="1606103"/>
                <a:chOff x="5537142" y="733011"/>
                <a:chExt cx="3667540" cy="3670024"/>
              </a:xfrm>
            </p:grpSpPr>
            <p:grpSp>
              <p:nvGrpSpPr>
                <p:cNvPr id="56" name="Group 55"/>
                <p:cNvGrpSpPr/>
                <p:nvPr/>
              </p:nvGrpSpPr>
              <p:grpSpPr>
                <a:xfrm>
                  <a:off x="5537142" y="2568023"/>
                  <a:ext cx="1833770" cy="1835012"/>
                  <a:chOff x="6512217" y="733012"/>
                  <a:chExt cx="3667538" cy="3670023"/>
                </a:xfrm>
              </p:grpSpPr>
              <p:sp>
                <p:nvSpPr>
                  <p:cNvPr id="60" name="Freeform 59"/>
                  <p:cNvSpPr/>
                  <p:nvPr/>
                </p:nvSpPr>
                <p:spPr>
                  <a:xfrm>
                    <a:off x="6512217" y="2564299"/>
                    <a:ext cx="1833771" cy="1838736"/>
                  </a:xfrm>
                  <a:custGeom>
                    <a:avLst/>
                    <a:gdLst>
                      <a:gd name="connsiteX0" fmla="*/ 0 w 3667539"/>
                      <a:gd name="connsiteY0" fmla="*/ 3677478 h 3677478"/>
                      <a:gd name="connsiteX1" fmla="*/ 0 w 3667539"/>
                      <a:gd name="connsiteY1" fmla="*/ 2763078 h 3677478"/>
                      <a:gd name="connsiteX2" fmla="*/ 914400 w 3667539"/>
                      <a:gd name="connsiteY2" fmla="*/ 2763078 h 3677478"/>
                      <a:gd name="connsiteX3" fmla="*/ 914400 w 3667539"/>
                      <a:gd name="connsiteY3" fmla="*/ 1828800 h 3677478"/>
                      <a:gd name="connsiteX4" fmla="*/ 1828800 w 3667539"/>
                      <a:gd name="connsiteY4" fmla="*/ 1828800 h 3677478"/>
                      <a:gd name="connsiteX5" fmla="*/ 1828800 w 3667539"/>
                      <a:gd name="connsiteY5" fmla="*/ 924339 h 3677478"/>
                      <a:gd name="connsiteX6" fmla="*/ 2753139 w 3667539"/>
                      <a:gd name="connsiteY6" fmla="*/ 924339 h 3677478"/>
                      <a:gd name="connsiteX7" fmla="*/ 2753139 w 3667539"/>
                      <a:gd name="connsiteY7" fmla="*/ 9939 h 3677478"/>
                      <a:gd name="connsiteX8" fmla="*/ 3667539 w 3667539"/>
                      <a:gd name="connsiteY8" fmla="*/ 9939 h 3677478"/>
                      <a:gd name="connsiteX9" fmla="*/ 3667539 w 3667539"/>
                      <a:gd name="connsiteY9" fmla="*/ 0 h 36774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3667539" h="3677478">
                        <a:moveTo>
                          <a:pt x="0" y="3677478"/>
                        </a:moveTo>
                        <a:lnTo>
                          <a:pt x="0" y="2763078"/>
                        </a:lnTo>
                        <a:lnTo>
                          <a:pt x="914400" y="2763078"/>
                        </a:lnTo>
                        <a:lnTo>
                          <a:pt x="914400" y="1828800"/>
                        </a:lnTo>
                        <a:lnTo>
                          <a:pt x="1828800" y="1828800"/>
                        </a:lnTo>
                        <a:lnTo>
                          <a:pt x="1828800" y="924339"/>
                        </a:lnTo>
                        <a:lnTo>
                          <a:pt x="2753139" y="924339"/>
                        </a:lnTo>
                        <a:lnTo>
                          <a:pt x="2753139" y="9939"/>
                        </a:lnTo>
                        <a:lnTo>
                          <a:pt x="3667539" y="9939"/>
                        </a:lnTo>
                        <a:lnTo>
                          <a:pt x="3667539" y="0"/>
                        </a:lnTo>
                      </a:path>
                    </a:pathLst>
                  </a:custGeom>
                  <a:noFill/>
                  <a:ln>
                    <a:solidFill>
                      <a:schemeClr val="accent5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1" name="Freeform 60"/>
                  <p:cNvSpPr/>
                  <p:nvPr/>
                </p:nvSpPr>
                <p:spPr>
                  <a:xfrm>
                    <a:off x="8345988" y="733012"/>
                    <a:ext cx="1833767" cy="1838736"/>
                  </a:xfrm>
                  <a:custGeom>
                    <a:avLst/>
                    <a:gdLst>
                      <a:gd name="connsiteX0" fmla="*/ 0 w 3667539"/>
                      <a:gd name="connsiteY0" fmla="*/ 3677478 h 3677478"/>
                      <a:gd name="connsiteX1" fmla="*/ 0 w 3667539"/>
                      <a:gd name="connsiteY1" fmla="*/ 2763078 h 3677478"/>
                      <a:gd name="connsiteX2" fmla="*/ 914400 w 3667539"/>
                      <a:gd name="connsiteY2" fmla="*/ 2763078 h 3677478"/>
                      <a:gd name="connsiteX3" fmla="*/ 914400 w 3667539"/>
                      <a:gd name="connsiteY3" fmla="*/ 1828800 h 3677478"/>
                      <a:gd name="connsiteX4" fmla="*/ 1828800 w 3667539"/>
                      <a:gd name="connsiteY4" fmla="*/ 1828800 h 3677478"/>
                      <a:gd name="connsiteX5" fmla="*/ 1828800 w 3667539"/>
                      <a:gd name="connsiteY5" fmla="*/ 924339 h 3677478"/>
                      <a:gd name="connsiteX6" fmla="*/ 2753139 w 3667539"/>
                      <a:gd name="connsiteY6" fmla="*/ 924339 h 3677478"/>
                      <a:gd name="connsiteX7" fmla="*/ 2753139 w 3667539"/>
                      <a:gd name="connsiteY7" fmla="*/ 9939 h 3677478"/>
                      <a:gd name="connsiteX8" fmla="*/ 3667539 w 3667539"/>
                      <a:gd name="connsiteY8" fmla="*/ 9939 h 3677478"/>
                      <a:gd name="connsiteX9" fmla="*/ 3667539 w 3667539"/>
                      <a:gd name="connsiteY9" fmla="*/ 0 h 36774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3667539" h="3677478">
                        <a:moveTo>
                          <a:pt x="0" y="3677478"/>
                        </a:moveTo>
                        <a:lnTo>
                          <a:pt x="0" y="2763078"/>
                        </a:lnTo>
                        <a:lnTo>
                          <a:pt x="914400" y="2763078"/>
                        </a:lnTo>
                        <a:lnTo>
                          <a:pt x="914400" y="1828800"/>
                        </a:lnTo>
                        <a:lnTo>
                          <a:pt x="1828800" y="1828800"/>
                        </a:lnTo>
                        <a:lnTo>
                          <a:pt x="1828800" y="924339"/>
                        </a:lnTo>
                        <a:lnTo>
                          <a:pt x="2753139" y="924339"/>
                        </a:lnTo>
                        <a:lnTo>
                          <a:pt x="2753139" y="9939"/>
                        </a:lnTo>
                        <a:lnTo>
                          <a:pt x="3667539" y="9939"/>
                        </a:lnTo>
                        <a:lnTo>
                          <a:pt x="3667539" y="0"/>
                        </a:lnTo>
                      </a:path>
                    </a:pathLst>
                  </a:custGeom>
                  <a:noFill/>
                  <a:ln>
                    <a:solidFill>
                      <a:schemeClr val="accent5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7" name="Group 56"/>
                <p:cNvGrpSpPr/>
                <p:nvPr/>
              </p:nvGrpSpPr>
              <p:grpSpPr>
                <a:xfrm>
                  <a:off x="7370912" y="733011"/>
                  <a:ext cx="1833770" cy="1835012"/>
                  <a:chOff x="6512217" y="733012"/>
                  <a:chExt cx="3667538" cy="3670023"/>
                </a:xfrm>
              </p:grpSpPr>
              <p:sp>
                <p:nvSpPr>
                  <p:cNvPr id="58" name="Freeform 57"/>
                  <p:cNvSpPr/>
                  <p:nvPr/>
                </p:nvSpPr>
                <p:spPr>
                  <a:xfrm>
                    <a:off x="6512217" y="2564299"/>
                    <a:ext cx="1833769" cy="1838736"/>
                  </a:xfrm>
                  <a:custGeom>
                    <a:avLst/>
                    <a:gdLst>
                      <a:gd name="connsiteX0" fmla="*/ 0 w 3667539"/>
                      <a:gd name="connsiteY0" fmla="*/ 3677478 h 3677478"/>
                      <a:gd name="connsiteX1" fmla="*/ 0 w 3667539"/>
                      <a:gd name="connsiteY1" fmla="*/ 2763078 h 3677478"/>
                      <a:gd name="connsiteX2" fmla="*/ 914400 w 3667539"/>
                      <a:gd name="connsiteY2" fmla="*/ 2763078 h 3677478"/>
                      <a:gd name="connsiteX3" fmla="*/ 914400 w 3667539"/>
                      <a:gd name="connsiteY3" fmla="*/ 1828800 h 3677478"/>
                      <a:gd name="connsiteX4" fmla="*/ 1828800 w 3667539"/>
                      <a:gd name="connsiteY4" fmla="*/ 1828800 h 3677478"/>
                      <a:gd name="connsiteX5" fmla="*/ 1828800 w 3667539"/>
                      <a:gd name="connsiteY5" fmla="*/ 924339 h 3677478"/>
                      <a:gd name="connsiteX6" fmla="*/ 2753139 w 3667539"/>
                      <a:gd name="connsiteY6" fmla="*/ 924339 h 3677478"/>
                      <a:gd name="connsiteX7" fmla="*/ 2753139 w 3667539"/>
                      <a:gd name="connsiteY7" fmla="*/ 9939 h 3677478"/>
                      <a:gd name="connsiteX8" fmla="*/ 3667539 w 3667539"/>
                      <a:gd name="connsiteY8" fmla="*/ 9939 h 3677478"/>
                      <a:gd name="connsiteX9" fmla="*/ 3667539 w 3667539"/>
                      <a:gd name="connsiteY9" fmla="*/ 0 h 36774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3667539" h="3677478">
                        <a:moveTo>
                          <a:pt x="0" y="3677478"/>
                        </a:moveTo>
                        <a:lnTo>
                          <a:pt x="0" y="2763078"/>
                        </a:lnTo>
                        <a:lnTo>
                          <a:pt x="914400" y="2763078"/>
                        </a:lnTo>
                        <a:lnTo>
                          <a:pt x="914400" y="1828800"/>
                        </a:lnTo>
                        <a:lnTo>
                          <a:pt x="1828800" y="1828800"/>
                        </a:lnTo>
                        <a:lnTo>
                          <a:pt x="1828800" y="924339"/>
                        </a:lnTo>
                        <a:lnTo>
                          <a:pt x="2753139" y="924339"/>
                        </a:lnTo>
                        <a:lnTo>
                          <a:pt x="2753139" y="9939"/>
                        </a:lnTo>
                        <a:lnTo>
                          <a:pt x="3667539" y="9939"/>
                        </a:lnTo>
                        <a:lnTo>
                          <a:pt x="3667539" y="0"/>
                        </a:lnTo>
                      </a:path>
                    </a:pathLst>
                  </a:custGeom>
                  <a:noFill/>
                  <a:ln>
                    <a:solidFill>
                      <a:schemeClr val="accent5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9" name="Freeform 58"/>
                  <p:cNvSpPr/>
                  <p:nvPr/>
                </p:nvSpPr>
                <p:spPr>
                  <a:xfrm>
                    <a:off x="8345984" y="733012"/>
                    <a:ext cx="1833771" cy="1838736"/>
                  </a:xfrm>
                  <a:custGeom>
                    <a:avLst/>
                    <a:gdLst>
                      <a:gd name="connsiteX0" fmla="*/ 0 w 3667539"/>
                      <a:gd name="connsiteY0" fmla="*/ 3677478 h 3677478"/>
                      <a:gd name="connsiteX1" fmla="*/ 0 w 3667539"/>
                      <a:gd name="connsiteY1" fmla="*/ 2763078 h 3677478"/>
                      <a:gd name="connsiteX2" fmla="*/ 914400 w 3667539"/>
                      <a:gd name="connsiteY2" fmla="*/ 2763078 h 3677478"/>
                      <a:gd name="connsiteX3" fmla="*/ 914400 w 3667539"/>
                      <a:gd name="connsiteY3" fmla="*/ 1828800 h 3677478"/>
                      <a:gd name="connsiteX4" fmla="*/ 1828800 w 3667539"/>
                      <a:gd name="connsiteY4" fmla="*/ 1828800 h 3677478"/>
                      <a:gd name="connsiteX5" fmla="*/ 1828800 w 3667539"/>
                      <a:gd name="connsiteY5" fmla="*/ 924339 h 3677478"/>
                      <a:gd name="connsiteX6" fmla="*/ 2753139 w 3667539"/>
                      <a:gd name="connsiteY6" fmla="*/ 924339 h 3677478"/>
                      <a:gd name="connsiteX7" fmla="*/ 2753139 w 3667539"/>
                      <a:gd name="connsiteY7" fmla="*/ 9939 h 3677478"/>
                      <a:gd name="connsiteX8" fmla="*/ 3667539 w 3667539"/>
                      <a:gd name="connsiteY8" fmla="*/ 9939 h 3677478"/>
                      <a:gd name="connsiteX9" fmla="*/ 3667539 w 3667539"/>
                      <a:gd name="connsiteY9" fmla="*/ 0 h 36774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3667539" h="3677478">
                        <a:moveTo>
                          <a:pt x="0" y="3677478"/>
                        </a:moveTo>
                        <a:lnTo>
                          <a:pt x="0" y="2763078"/>
                        </a:lnTo>
                        <a:lnTo>
                          <a:pt x="914400" y="2763078"/>
                        </a:lnTo>
                        <a:lnTo>
                          <a:pt x="914400" y="1828800"/>
                        </a:lnTo>
                        <a:lnTo>
                          <a:pt x="1828800" y="1828800"/>
                        </a:lnTo>
                        <a:lnTo>
                          <a:pt x="1828800" y="924339"/>
                        </a:lnTo>
                        <a:lnTo>
                          <a:pt x="2753139" y="924339"/>
                        </a:lnTo>
                        <a:lnTo>
                          <a:pt x="2753139" y="9939"/>
                        </a:lnTo>
                        <a:lnTo>
                          <a:pt x="3667539" y="9939"/>
                        </a:lnTo>
                        <a:lnTo>
                          <a:pt x="3667539" y="0"/>
                        </a:lnTo>
                      </a:path>
                    </a:pathLst>
                  </a:custGeom>
                  <a:noFill/>
                  <a:ln>
                    <a:solidFill>
                      <a:schemeClr val="accent5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62" name="Group 61"/>
              <p:cNvGrpSpPr/>
              <p:nvPr/>
            </p:nvGrpSpPr>
            <p:grpSpPr>
              <a:xfrm>
                <a:off x="4681025" y="1194557"/>
                <a:ext cx="1833771" cy="1606103"/>
                <a:chOff x="5537140" y="733011"/>
                <a:chExt cx="3667541" cy="3670024"/>
              </a:xfrm>
            </p:grpSpPr>
            <p:grpSp>
              <p:nvGrpSpPr>
                <p:cNvPr id="63" name="Group 62"/>
                <p:cNvGrpSpPr/>
                <p:nvPr/>
              </p:nvGrpSpPr>
              <p:grpSpPr>
                <a:xfrm>
                  <a:off x="5537140" y="2568023"/>
                  <a:ext cx="1833777" cy="1835012"/>
                  <a:chOff x="6512218" y="733012"/>
                  <a:chExt cx="3667554" cy="3670023"/>
                </a:xfrm>
              </p:grpSpPr>
              <p:sp>
                <p:nvSpPr>
                  <p:cNvPr id="67" name="Freeform 66"/>
                  <p:cNvSpPr/>
                  <p:nvPr/>
                </p:nvSpPr>
                <p:spPr>
                  <a:xfrm>
                    <a:off x="6512218" y="2564299"/>
                    <a:ext cx="1833768" cy="1838736"/>
                  </a:xfrm>
                  <a:custGeom>
                    <a:avLst/>
                    <a:gdLst>
                      <a:gd name="connsiteX0" fmla="*/ 0 w 3667539"/>
                      <a:gd name="connsiteY0" fmla="*/ 3677478 h 3677478"/>
                      <a:gd name="connsiteX1" fmla="*/ 0 w 3667539"/>
                      <a:gd name="connsiteY1" fmla="*/ 2763078 h 3677478"/>
                      <a:gd name="connsiteX2" fmla="*/ 914400 w 3667539"/>
                      <a:gd name="connsiteY2" fmla="*/ 2763078 h 3677478"/>
                      <a:gd name="connsiteX3" fmla="*/ 914400 w 3667539"/>
                      <a:gd name="connsiteY3" fmla="*/ 1828800 h 3677478"/>
                      <a:gd name="connsiteX4" fmla="*/ 1828800 w 3667539"/>
                      <a:gd name="connsiteY4" fmla="*/ 1828800 h 3677478"/>
                      <a:gd name="connsiteX5" fmla="*/ 1828800 w 3667539"/>
                      <a:gd name="connsiteY5" fmla="*/ 924339 h 3677478"/>
                      <a:gd name="connsiteX6" fmla="*/ 2753139 w 3667539"/>
                      <a:gd name="connsiteY6" fmla="*/ 924339 h 3677478"/>
                      <a:gd name="connsiteX7" fmla="*/ 2753139 w 3667539"/>
                      <a:gd name="connsiteY7" fmla="*/ 9939 h 3677478"/>
                      <a:gd name="connsiteX8" fmla="*/ 3667539 w 3667539"/>
                      <a:gd name="connsiteY8" fmla="*/ 9939 h 3677478"/>
                      <a:gd name="connsiteX9" fmla="*/ 3667539 w 3667539"/>
                      <a:gd name="connsiteY9" fmla="*/ 0 h 36774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3667539" h="3677478">
                        <a:moveTo>
                          <a:pt x="0" y="3677478"/>
                        </a:moveTo>
                        <a:lnTo>
                          <a:pt x="0" y="2763078"/>
                        </a:lnTo>
                        <a:lnTo>
                          <a:pt x="914400" y="2763078"/>
                        </a:lnTo>
                        <a:lnTo>
                          <a:pt x="914400" y="1828800"/>
                        </a:lnTo>
                        <a:lnTo>
                          <a:pt x="1828800" y="1828800"/>
                        </a:lnTo>
                        <a:lnTo>
                          <a:pt x="1828800" y="924339"/>
                        </a:lnTo>
                        <a:lnTo>
                          <a:pt x="2753139" y="924339"/>
                        </a:lnTo>
                        <a:lnTo>
                          <a:pt x="2753139" y="9939"/>
                        </a:lnTo>
                        <a:lnTo>
                          <a:pt x="3667539" y="9939"/>
                        </a:lnTo>
                        <a:lnTo>
                          <a:pt x="3667539" y="0"/>
                        </a:lnTo>
                      </a:path>
                    </a:pathLst>
                  </a:custGeom>
                  <a:noFill/>
                  <a:ln w="28575">
                    <a:solidFill>
                      <a:schemeClr val="accent3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8" name="Freeform 67"/>
                  <p:cNvSpPr/>
                  <p:nvPr/>
                </p:nvSpPr>
                <p:spPr>
                  <a:xfrm>
                    <a:off x="8345995" y="733012"/>
                    <a:ext cx="1833777" cy="1838736"/>
                  </a:xfrm>
                  <a:custGeom>
                    <a:avLst/>
                    <a:gdLst>
                      <a:gd name="connsiteX0" fmla="*/ 0 w 3667539"/>
                      <a:gd name="connsiteY0" fmla="*/ 3677478 h 3677478"/>
                      <a:gd name="connsiteX1" fmla="*/ 0 w 3667539"/>
                      <a:gd name="connsiteY1" fmla="*/ 2763078 h 3677478"/>
                      <a:gd name="connsiteX2" fmla="*/ 914400 w 3667539"/>
                      <a:gd name="connsiteY2" fmla="*/ 2763078 h 3677478"/>
                      <a:gd name="connsiteX3" fmla="*/ 914400 w 3667539"/>
                      <a:gd name="connsiteY3" fmla="*/ 1828800 h 3677478"/>
                      <a:gd name="connsiteX4" fmla="*/ 1828800 w 3667539"/>
                      <a:gd name="connsiteY4" fmla="*/ 1828800 h 3677478"/>
                      <a:gd name="connsiteX5" fmla="*/ 1828800 w 3667539"/>
                      <a:gd name="connsiteY5" fmla="*/ 924339 h 3677478"/>
                      <a:gd name="connsiteX6" fmla="*/ 2753139 w 3667539"/>
                      <a:gd name="connsiteY6" fmla="*/ 924339 h 3677478"/>
                      <a:gd name="connsiteX7" fmla="*/ 2753139 w 3667539"/>
                      <a:gd name="connsiteY7" fmla="*/ 9939 h 3677478"/>
                      <a:gd name="connsiteX8" fmla="*/ 3667539 w 3667539"/>
                      <a:gd name="connsiteY8" fmla="*/ 9939 h 3677478"/>
                      <a:gd name="connsiteX9" fmla="*/ 3667539 w 3667539"/>
                      <a:gd name="connsiteY9" fmla="*/ 0 h 36774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3667539" h="3677478">
                        <a:moveTo>
                          <a:pt x="0" y="3677478"/>
                        </a:moveTo>
                        <a:lnTo>
                          <a:pt x="0" y="2763078"/>
                        </a:lnTo>
                        <a:lnTo>
                          <a:pt x="914400" y="2763078"/>
                        </a:lnTo>
                        <a:lnTo>
                          <a:pt x="914400" y="1828800"/>
                        </a:lnTo>
                        <a:lnTo>
                          <a:pt x="1828800" y="1828800"/>
                        </a:lnTo>
                        <a:lnTo>
                          <a:pt x="1828800" y="924339"/>
                        </a:lnTo>
                        <a:lnTo>
                          <a:pt x="2753139" y="924339"/>
                        </a:lnTo>
                        <a:lnTo>
                          <a:pt x="2753139" y="9939"/>
                        </a:lnTo>
                        <a:lnTo>
                          <a:pt x="3667539" y="9939"/>
                        </a:lnTo>
                        <a:lnTo>
                          <a:pt x="3667539" y="0"/>
                        </a:lnTo>
                      </a:path>
                    </a:pathLst>
                  </a:custGeom>
                  <a:noFill/>
                  <a:ln w="28575">
                    <a:solidFill>
                      <a:schemeClr val="accent3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64" name="Group 63"/>
                <p:cNvGrpSpPr/>
                <p:nvPr/>
              </p:nvGrpSpPr>
              <p:grpSpPr>
                <a:xfrm>
                  <a:off x="7370911" y="733011"/>
                  <a:ext cx="1833770" cy="1835012"/>
                  <a:chOff x="6512217" y="733012"/>
                  <a:chExt cx="3667538" cy="3670023"/>
                </a:xfrm>
              </p:grpSpPr>
              <p:sp>
                <p:nvSpPr>
                  <p:cNvPr id="65" name="Freeform 64"/>
                  <p:cNvSpPr/>
                  <p:nvPr/>
                </p:nvSpPr>
                <p:spPr>
                  <a:xfrm>
                    <a:off x="6512217" y="2564299"/>
                    <a:ext cx="1833771" cy="1838736"/>
                  </a:xfrm>
                  <a:custGeom>
                    <a:avLst/>
                    <a:gdLst>
                      <a:gd name="connsiteX0" fmla="*/ 0 w 3667539"/>
                      <a:gd name="connsiteY0" fmla="*/ 3677478 h 3677478"/>
                      <a:gd name="connsiteX1" fmla="*/ 0 w 3667539"/>
                      <a:gd name="connsiteY1" fmla="*/ 2763078 h 3677478"/>
                      <a:gd name="connsiteX2" fmla="*/ 914400 w 3667539"/>
                      <a:gd name="connsiteY2" fmla="*/ 2763078 h 3677478"/>
                      <a:gd name="connsiteX3" fmla="*/ 914400 w 3667539"/>
                      <a:gd name="connsiteY3" fmla="*/ 1828800 h 3677478"/>
                      <a:gd name="connsiteX4" fmla="*/ 1828800 w 3667539"/>
                      <a:gd name="connsiteY4" fmla="*/ 1828800 h 3677478"/>
                      <a:gd name="connsiteX5" fmla="*/ 1828800 w 3667539"/>
                      <a:gd name="connsiteY5" fmla="*/ 924339 h 3677478"/>
                      <a:gd name="connsiteX6" fmla="*/ 2753139 w 3667539"/>
                      <a:gd name="connsiteY6" fmla="*/ 924339 h 3677478"/>
                      <a:gd name="connsiteX7" fmla="*/ 2753139 w 3667539"/>
                      <a:gd name="connsiteY7" fmla="*/ 9939 h 3677478"/>
                      <a:gd name="connsiteX8" fmla="*/ 3667539 w 3667539"/>
                      <a:gd name="connsiteY8" fmla="*/ 9939 h 3677478"/>
                      <a:gd name="connsiteX9" fmla="*/ 3667539 w 3667539"/>
                      <a:gd name="connsiteY9" fmla="*/ 0 h 36774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3667539" h="3677478">
                        <a:moveTo>
                          <a:pt x="0" y="3677478"/>
                        </a:moveTo>
                        <a:lnTo>
                          <a:pt x="0" y="2763078"/>
                        </a:lnTo>
                        <a:lnTo>
                          <a:pt x="914400" y="2763078"/>
                        </a:lnTo>
                        <a:lnTo>
                          <a:pt x="914400" y="1828800"/>
                        </a:lnTo>
                        <a:lnTo>
                          <a:pt x="1828800" y="1828800"/>
                        </a:lnTo>
                        <a:lnTo>
                          <a:pt x="1828800" y="924339"/>
                        </a:lnTo>
                        <a:lnTo>
                          <a:pt x="2753139" y="924339"/>
                        </a:lnTo>
                        <a:lnTo>
                          <a:pt x="2753139" y="9939"/>
                        </a:lnTo>
                        <a:lnTo>
                          <a:pt x="3667539" y="9939"/>
                        </a:lnTo>
                        <a:lnTo>
                          <a:pt x="3667539" y="0"/>
                        </a:lnTo>
                      </a:path>
                    </a:pathLst>
                  </a:custGeom>
                  <a:noFill/>
                  <a:ln w="28575">
                    <a:solidFill>
                      <a:schemeClr val="accent3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6" name="Freeform 65"/>
                  <p:cNvSpPr/>
                  <p:nvPr/>
                </p:nvSpPr>
                <p:spPr>
                  <a:xfrm>
                    <a:off x="8345984" y="733012"/>
                    <a:ext cx="1833771" cy="1838736"/>
                  </a:xfrm>
                  <a:custGeom>
                    <a:avLst/>
                    <a:gdLst>
                      <a:gd name="connsiteX0" fmla="*/ 0 w 3667539"/>
                      <a:gd name="connsiteY0" fmla="*/ 3677478 h 3677478"/>
                      <a:gd name="connsiteX1" fmla="*/ 0 w 3667539"/>
                      <a:gd name="connsiteY1" fmla="*/ 2763078 h 3677478"/>
                      <a:gd name="connsiteX2" fmla="*/ 914400 w 3667539"/>
                      <a:gd name="connsiteY2" fmla="*/ 2763078 h 3677478"/>
                      <a:gd name="connsiteX3" fmla="*/ 914400 w 3667539"/>
                      <a:gd name="connsiteY3" fmla="*/ 1828800 h 3677478"/>
                      <a:gd name="connsiteX4" fmla="*/ 1828800 w 3667539"/>
                      <a:gd name="connsiteY4" fmla="*/ 1828800 h 3677478"/>
                      <a:gd name="connsiteX5" fmla="*/ 1828800 w 3667539"/>
                      <a:gd name="connsiteY5" fmla="*/ 924339 h 3677478"/>
                      <a:gd name="connsiteX6" fmla="*/ 2753139 w 3667539"/>
                      <a:gd name="connsiteY6" fmla="*/ 924339 h 3677478"/>
                      <a:gd name="connsiteX7" fmla="*/ 2753139 w 3667539"/>
                      <a:gd name="connsiteY7" fmla="*/ 9939 h 3677478"/>
                      <a:gd name="connsiteX8" fmla="*/ 3667539 w 3667539"/>
                      <a:gd name="connsiteY8" fmla="*/ 9939 h 3677478"/>
                      <a:gd name="connsiteX9" fmla="*/ 3667539 w 3667539"/>
                      <a:gd name="connsiteY9" fmla="*/ 0 h 36774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3667539" h="3677478">
                        <a:moveTo>
                          <a:pt x="0" y="3677478"/>
                        </a:moveTo>
                        <a:lnTo>
                          <a:pt x="0" y="2763078"/>
                        </a:lnTo>
                        <a:lnTo>
                          <a:pt x="914400" y="2763078"/>
                        </a:lnTo>
                        <a:lnTo>
                          <a:pt x="914400" y="1828800"/>
                        </a:lnTo>
                        <a:lnTo>
                          <a:pt x="1828800" y="1828800"/>
                        </a:lnTo>
                        <a:lnTo>
                          <a:pt x="1828800" y="924339"/>
                        </a:lnTo>
                        <a:lnTo>
                          <a:pt x="2753139" y="924339"/>
                        </a:lnTo>
                        <a:lnTo>
                          <a:pt x="2753139" y="9939"/>
                        </a:lnTo>
                        <a:lnTo>
                          <a:pt x="3667539" y="9939"/>
                        </a:lnTo>
                        <a:lnTo>
                          <a:pt x="3667539" y="0"/>
                        </a:lnTo>
                      </a:path>
                    </a:pathLst>
                  </a:custGeom>
                  <a:noFill/>
                  <a:ln w="28575">
                    <a:solidFill>
                      <a:schemeClr val="accent3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cxnSp>
            <p:nvCxnSpPr>
              <p:cNvPr id="69" name="Straight Connector 68"/>
              <p:cNvCxnSpPr>
                <a:endCxn id="67" idx="0"/>
              </p:cNvCxnSpPr>
              <p:nvPr/>
            </p:nvCxnSpPr>
            <p:spPr>
              <a:xfrm flipV="1">
                <a:off x="3060115" y="2800660"/>
                <a:ext cx="1620910" cy="724"/>
              </a:xfrm>
              <a:prstGeom prst="line">
                <a:avLst/>
              </a:prstGeom>
              <a:ln w="28575">
                <a:solidFill>
                  <a:schemeClr val="accent3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2" name="Freeform 71"/>
              <p:cNvSpPr/>
              <p:nvPr/>
            </p:nvSpPr>
            <p:spPr>
              <a:xfrm>
                <a:off x="302314" y="4020947"/>
                <a:ext cx="458443" cy="410321"/>
              </a:xfrm>
              <a:custGeom>
                <a:avLst/>
                <a:gdLst>
                  <a:gd name="connsiteX0" fmla="*/ 0 w 3667539"/>
                  <a:gd name="connsiteY0" fmla="*/ 3677478 h 3677478"/>
                  <a:gd name="connsiteX1" fmla="*/ 0 w 3667539"/>
                  <a:gd name="connsiteY1" fmla="*/ 2763078 h 3677478"/>
                  <a:gd name="connsiteX2" fmla="*/ 914400 w 3667539"/>
                  <a:gd name="connsiteY2" fmla="*/ 2763078 h 3677478"/>
                  <a:gd name="connsiteX3" fmla="*/ 914400 w 3667539"/>
                  <a:gd name="connsiteY3" fmla="*/ 1828800 h 3677478"/>
                  <a:gd name="connsiteX4" fmla="*/ 1828800 w 3667539"/>
                  <a:gd name="connsiteY4" fmla="*/ 1828800 h 3677478"/>
                  <a:gd name="connsiteX5" fmla="*/ 1828800 w 3667539"/>
                  <a:gd name="connsiteY5" fmla="*/ 924339 h 3677478"/>
                  <a:gd name="connsiteX6" fmla="*/ 2753139 w 3667539"/>
                  <a:gd name="connsiteY6" fmla="*/ 924339 h 3677478"/>
                  <a:gd name="connsiteX7" fmla="*/ 2753139 w 3667539"/>
                  <a:gd name="connsiteY7" fmla="*/ 9939 h 3677478"/>
                  <a:gd name="connsiteX8" fmla="*/ 3667539 w 3667539"/>
                  <a:gd name="connsiteY8" fmla="*/ 9939 h 3677478"/>
                  <a:gd name="connsiteX9" fmla="*/ 3667539 w 3667539"/>
                  <a:gd name="connsiteY9" fmla="*/ 0 h 36774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667539" h="3677478">
                    <a:moveTo>
                      <a:pt x="0" y="3677478"/>
                    </a:moveTo>
                    <a:lnTo>
                      <a:pt x="0" y="2763078"/>
                    </a:lnTo>
                    <a:lnTo>
                      <a:pt x="914400" y="2763078"/>
                    </a:lnTo>
                    <a:lnTo>
                      <a:pt x="914400" y="1828800"/>
                    </a:lnTo>
                    <a:lnTo>
                      <a:pt x="1828800" y="1828800"/>
                    </a:lnTo>
                    <a:lnTo>
                      <a:pt x="1828800" y="924339"/>
                    </a:lnTo>
                    <a:lnTo>
                      <a:pt x="2753139" y="924339"/>
                    </a:lnTo>
                    <a:lnTo>
                      <a:pt x="2753139" y="9939"/>
                    </a:lnTo>
                    <a:lnTo>
                      <a:pt x="3667539" y="9939"/>
                    </a:lnTo>
                    <a:lnTo>
                      <a:pt x="3667539" y="0"/>
                    </a:lnTo>
                  </a:path>
                </a:pathLst>
              </a:custGeom>
              <a:noFill/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Freeform 72"/>
              <p:cNvSpPr/>
              <p:nvPr/>
            </p:nvSpPr>
            <p:spPr>
              <a:xfrm>
                <a:off x="760757" y="3612289"/>
                <a:ext cx="458443" cy="410321"/>
              </a:xfrm>
              <a:custGeom>
                <a:avLst/>
                <a:gdLst>
                  <a:gd name="connsiteX0" fmla="*/ 0 w 3667539"/>
                  <a:gd name="connsiteY0" fmla="*/ 3677478 h 3677478"/>
                  <a:gd name="connsiteX1" fmla="*/ 0 w 3667539"/>
                  <a:gd name="connsiteY1" fmla="*/ 2763078 h 3677478"/>
                  <a:gd name="connsiteX2" fmla="*/ 914400 w 3667539"/>
                  <a:gd name="connsiteY2" fmla="*/ 2763078 h 3677478"/>
                  <a:gd name="connsiteX3" fmla="*/ 914400 w 3667539"/>
                  <a:gd name="connsiteY3" fmla="*/ 1828800 h 3677478"/>
                  <a:gd name="connsiteX4" fmla="*/ 1828800 w 3667539"/>
                  <a:gd name="connsiteY4" fmla="*/ 1828800 h 3677478"/>
                  <a:gd name="connsiteX5" fmla="*/ 1828800 w 3667539"/>
                  <a:gd name="connsiteY5" fmla="*/ 924339 h 3677478"/>
                  <a:gd name="connsiteX6" fmla="*/ 2753139 w 3667539"/>
                  <a:gd name="connsiteY6" fmla="*/ 924339 h 3677478"/>
                  <a:gd name="connsiteX7" fmla="*/ 2753139 w 3667539"/>
                  <a:gd name="connsiteY7" fmla="*/ 9939 h 3677478"/>
                  <a:gd name="connsiteX8" fmla="*/ 3667539 w 3667539"/>
                  <a:gd name="connsiteY8" fmla="*/ 9939 h 3677478"/>
                  <a:gd name="connsiteX9" fmla="*/ 3667539 w 3667539"/>
                  <a:gd name="connsiteY9" fmla="*/ 0 h 36774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667539" h="3677478">
                    <a:moveTo>
                      <a:pt x="0" y="3677478"/>
                    </a:moveTo>
                    <a:lnTo>
                      <a:pt x="0" y="2763078"/>
                    </a:lnTo>
                    <a:lnTo>
                      <a:pt x="914400" y="2763078"/>
                    </a:lnTo>
                    <a:lnTo>
                      <a:pt x="914400" y="1828800"/>
                    </a:lnTo>
                    <a:lnTo>
                      <a:pt x="1828800" y="1828800"/>
                    </a:lnTo>
                    <a:lnTo>
                      <a:pt x="1828800" y="924339"/>
                    </a:lnTo>
                    <a:lnTo>
                      <a:pt x="2753139" y="924339"/>
                    </a:lnTo>
                    <a:lnTo>
                      <a:pt x="2753139" y="9939"/>
                    </a:lnTo>
                    <a:lnTo>
                      <a:pt x="3667539" y="9939"/>
                    </a:lnTo>
                    <a:lnTo>
                      <a:pt x="3667539" y="0"/>
                    </a:lnTo>
                  </a:path>
                </a:pathLst>
              </a:custGeom>
              <a:noFill/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5" name="Straight Arrow Connector 74"/>
              <p:cNvCxnSpPr>
                <a:stCxn id="30" idx="8"/>
              </p:cNvCxnSpPr>
              <p:nvPr/>
            </p:nvCxnSpPr>
            <p:spPr>
              <a:xfrm>
                <a:off x="3069330" y="1970128"/>
                <a:ext cx="695417" cy="831256"/>
              </a:xfrm>
              <a:prstGeom prst="straightConnector1">
                <a:avLst/>
              </a:prstGeom>
              <a:ln w="28575">
                <a:solidFill>
                  <a:schemeClr val="accent5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0" name="TextBox 79"/>
            <p:cNvSpPr txBox="1"/>
            <p:nvPr/>
          </p:nvSpPr>
          <p:spPr>
            <a:xfrm>
              <a:off x="5542696" y="4019550"/>
              <a:ext cx="70243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Time</a:t>
              </a:r>
              <a:endParaRPr lang="en-US" sz="2000" dirty="0"/>
            </a:p>
          </p:txBody>
        </p:sp>
        <p:sp>
          <p:nvSpPr>
            <p:cNvPr id="81" name="TextBox 80"/>
            <p:cNvSpPr txBox="1"/>
            <p:nvPr/>
          </p:nvSpPr>
          <p:spPr>
            <a:xfrm rot="16200000">
              <a:off x="-45601" y="2652428"/>
              <a:ext cx="154561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Seq. Number</a:t>
              </a:r>
              <a:endParaRPr lang="en-US" sz="2000" dirty="0"/>
            </a:p>
          </p:txBody>
        </p:sp>
        <p:cxnSp>
          <p:nvCxnSpPr>
            <p:cNvPr id="84" name="Straight Arrow Connector 83"/>
            <p:cNvCxnSpPr/>
            <p:nvPr/>
          </p:nvCxnSpPr>
          <p:spPr>
            <a:xfrm flipH="1" flipV="1">
              <a:off x="5083503" y="2800350"/>
              <a:ext cx="375604" cy="41457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TextBox 85"/>
            <p:cNvSpPr txBox="1"/>
            <p:nvPr/>
          </p:nvSpPr>
          <p:spPr>
            <a:xfrm>
              <a:off x="4986316" y="2930664"/>
              <a:ext cx="1643087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err="1" smtClean="0"/>
                <a:t>Acks</a:t>
              </a:r>
              <a:endParaRPr lang="en-US" sz="2000" dirty="0" smtClean="0"/>
            </a:p>
            <a:p>
              <a:pPr algn="ctr"/>
              <a:r>
                <a:rPr lang="en-US" sz="2000" dirty="0" smtClean="0"/>
                <a:t>(at Receiver)</a:t>
              </a:r>
              <a:endParaRPr lang="en-US" sz="2000" dirty="0"/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3078541" y="3543240"/>
              <a:ext cx="18790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Delay (=RTT/2)</a:t>
              </a:r>
              <a:endParaRPr lang="en-US" sz="2000" dirty="0"/>
            </a:p>
          </p:txBody>
        </p:sp>
        <p:cxnSp>
          <p:nvCxnSpPr>
            <p:cNvPr id="105" name="Straight Arrow Connector 104"/>
            <p:cNvCxnSpPr/>
            <p:nvPr/>
          </p:nvCxnSpPr>
          <p:spPr>
            <a:xfrm>
              <a:off x="2839695" y="2097909"/>
              <a:ext cx="278822" cy="34352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TextBox 105"/>
            <p:cNvSpPr txBox="1"/>
            <p:nvPr/>
          </p:nvSpPr>
          <p:spPr>
            <a:xfrm>
              <a:off x="1251439" y="1733550"/>
              <a:ext cx="179192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Transmissions</a:t>
              </a:r>
            </a:p>
            <a:p>
              <a:pPr algn="ctr"/>
              <a:r>
                <a:rPr lang="en-US" sz="2000" dirty="0" smtClean="0"/>
                <a:t>(at Sender)</a:t>
              </a:r>
              <a:endParaRPr lang="en-US" sz="2000" dirty="0"/>
            </a:p>
          </p:txBody>
        </p:sp>
      </p:grpSp>
      <p:cxnSp>
        <p:nvCxnSpPr>
          <p:cNvPr id="118" name="Straight Arrow Connector 117"/>
          <p:cNvCxnSpPr/>
          <p:nvPr/>
        </p:nvCxnSpPr>
        <p:spPr>
          <a:xfrm>
            <a:off x="1834976" y="3105150"/>
            <a:ext cx="679624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 flipH="1" flipV="1">
            <a:off x="2134458" y="3105150"/>
            <a:ext cx="343701" cy="48574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81591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61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 Time Plot (2)</a:t>
            </a:r>
            <a:endParaRPr lang="en-US" dirty="0"/>
          </a:p>
        </p:txBody>
      </p:sp>
      <p:grpSp>
        <p:nvGrpSpPr>
          <p:cNvPr id="113" name="Group 112"/>
          <p:cNvGrpSpPr/>
          <p:nvPr/>
        </p:nvGrpSpPr>
        <p:grpSpPr>
          <a:xfrm>
            <a:off x="152400" y="1315538"/>
            <a:ext cx="5562600" cy="3039530"/>
            <a:chOff x="527152" y="1391738"/>
            <a:chExt cx="6102247" cy="3039530"/>
          </a:xfrm>
        </p:grpSpPr>
        <p:cxnSp>
          <p:nvCxnSpPr>
            <p:cNvPr id="8" name="Straight Arrow Connector 7"/>
            <p:cNvCxnSpPr/>
            <p:nvPr/>
          </p:nvCxnSpPr>
          <p:spPr>
            <a:xfrm flipV="1">
              <a:off x="904461" y="1391738"/>
              <a:ext cx="0" cy="300881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904461" y="4403035"/>
              <a:ext cx="551407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7" name="Group 76"/>
            <p:cNvGrpSpPr/>
            <p:nvPr/>
          </p:nvGrpSpPr>
          <p:grpSpPr>
            <a:xfrm>
              <a:off x="914400" y="1506191"/>
              <a:ext cx="5714999" cy="2925077"/>
              <a:chOff x="302314" y="1194557"/>
              <a:chExt cx="6212482" cy="3236711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1219200" y="2800660"/>
                <a:ext cx="1833770" cy="1606103"/>
                <a:chOff x="4562061" y="733011"/>
                <a:chExt cx="3667539" cy="3670024"/>
              </a:xfrm>
            </p:grpSpPr>
            <p:grpSp>
              <p:nvGrpSpPr>
                <p:cNvPr id="20" name="Group 19"/>
                <p:cNvGrpSpPr/>
                <p:nvPr/>
              </p:nvGrpSpPr>
              <p:grpSpPr>
                <a:xfrm>
                  <a:off x="4562061" y="2568023"/>
                  <a:ext cx="1833769" cy="1835012"/>
                  <a:chOff x="4562061" y="733012"/>
                  <a:chExt cx="3667538" cy="3670023"/>
                </a:xfrm>
              </p:grpSpPr>
              <p:sp>
                <p:nvSpPr>
                  <p:cNvPr id="24" name="Freeform 23"/>
                  <p:cNvSpPr/>
                  <p:nvPr/>
                </p:nvSpPr>
                <p:spPr>
                  <a:xfrm>
                    <a:off x="4562061" y="2564297"/>
                    <a:ext cx="1833769" cy="1838738"/>
                  </a:xfrm>
                  <a:custGeom>
                    <a:avLst/>
                    <a:gdLst>
                      <a:gd name="connsiteX0" fmla="*/ 0 w 3667539"/>
                      <a:gd name="connsiteY0" fmla="*/ 3677478 h 3677478"/>
                      <a:gd name="connsiteX1" fmla="*/ 0 w 3667539"/>
                      <a:gd name="connsiteY1" fmla="*/ 2763078 h 3677478"/>
                      <a:gd name="connsiteX2" fmla="*/ 914400 w 3667539"/>
                      <a:gd name="connsiteY2" fmla="*/ 2763078 h 3677478"/>
                      <a:gd name="connsiteX3" fmla="*/ 914400 w 3667539"/>
                      <a:gd name="connsiteY3" fmla="*/ 1828800 h 3677478"/>
                      <a:gd name="connsiteX4" fmla="*/ 1828800 w 3667539"/>
                      <a:gd name="connsiteY4" fmla="*/ 1828800 h 3677478"/>
                      <a:gd name="connsiteX5" fmla="*/ 1828800 w 3667539"/>
                      <a:gd name="connsiteY5" fmla="*/ 924339 h 3677478"/>
                      <a:gd name="connsiteX6" fmla="*/ 2753139 w 3667539"/>
                      <a:gd name="connsiteY6" fmla="*/ 924339 h 3677478"/>
                      <a:gd name="connsiteX7" fmla="*/ 2753139 w 3667539"/>
                      <a:gd name="connsiteY7" fmla="*/ 9939 h 3677478"/>
                      <a:gd name="connsiteX8" fmla="*/ 3667539 w 3667539"/>
                      <a:gd name="connsiteY8" fmla="*/ 9939 h 3677478"/>
                      <a:gd name="connsiteX9" fmla="*/ 3667539 w 3667539"/>
                      <a:gd name="connsiteY9" fmla="*/ 0 h 36774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3667539" h="3677478">
                        <a:moveTo>
                          <a:pt x="0" y="3677478"/>
                        </a:moveTo>
                        <a:lnTo>
                          <a:pt x="0" y="2763078"/>
                        </a:lnTo>
                        <a:lnTo>
                          <a:pt x="914400" y="2763078"/>
                        </a:lnTo>
                        <a:lnTo>
                          <a:pt x="914400" y="1828800"/>
                        </a:lnTo>
                        <a:lnTo>
                          <a:pt x="1828800" y="1828800"/>
                        </a:lnTo>
                        <a:lnTo>
                          <a:pt x="1828800" y="924339"/>
                        </a:lnTo>
                        <a:lnTo>
                          <a:pt x="2753139" y="924339"/>
                        </a:lnTo>
                        <a:lnTo>
                          <a:pt x="2753139" y="9939"/>
                        </a:lnTo>
                        <a:lnTo>
                          <a:pt x="3667539" y="9939"/>
                        </a:lnTo>
                        <a:lnTo>
                          <a:pt x="3667539" y="0"/>
                        </a:lnTo>
                      </a:path>
                    </a:pathLst>
                  </a:custGeom>
                  <a:noFill/>
                  <a:ln w="28575">
                    <a:solidFill>
                      <a:schemeClr val="accent3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" name="Freeform 24"/>
                  <p:cNvSpPr/>
                  <p:nvPr/>
                </p:nvSpPr>
                <p:spPr>
                  <a:xfrm>
                    <a:off x="6395830" y="733012"/>
                    <a:ext cx="1833769" cy="1838738"/>
                  </a:xfrm>
                  <a:custGeom>
                    <a:avLst/>
                    <a:gdLst>
                      <a:gd name="connsiteX0" fmla="*/ 0 w 3667539"/>
                      <a:gd name="connsiteY0" fmla="*/ 3677478 h 3677478"/>
                      <a:gd name="connsiteX1" fmla="*/ 0 w 3667539"/>
                      <a:gd name="connsiteY1" fmla="*/ 2763078 h 3677478"/>
                      <a:gd name="connsiteX2" fmla="*/ 914400 w 3667539"/>
                      <a:gd name="connsiteY2" fmla="*/ 2763078 h 3677478"/>
                      <a:gd name="connsiteX3" fmla="*/ 914400 w 3667539"/>
                      <a:gd name="connsiteY3" fmla="*/ 1828800 h 3677478"/>
                      <a:gd name="connsiteX4" fmla="*/ 1828800 w 3667539"/>
                      <a:gd name="connsiteY4" fmla="*/ 1828800 h 3677478"/>
                      <a:gd name="connsiteX5" fmla="*/ 1828800 w 3667539"/>
                      <a:gd name="connsiteY5" fmla="*/ 924339 h 3677478"/>
                      <a:gd name="connsiteX6" fmla="*/ 2753139 w 3667539"/>
                      <a:gd name="connsiteY6" fmla="*/ 924339 h 3677478"/>
                      <a:gd name="connsiteX7" fmla="*/ 2753139 w 3667539"/>
                      <a:gd name="connsiteY7" fmla="*/ 9939 h 3677478"/>
                      <a:gd name="connsiteX8" fmla="*/ 3667539 w 3667539"/>
                      <a:gd name="connsiteY8" fmla="*/ 9939 h 3677478"/>
                      <a:gd name="connsiteX9" fmla="*/ 3667539 w 3667539"/>
                      <a:gd name="connsiteY9" fmla="*/ 0 h 36774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3667539" h="3677478">
                        <a:moveTo>
                          <a:pt x="0" y="3677478"/>
                        </a:moveTo>
                        <a:lnTo>
                          <a:pt x="0" y="2763078"/>
                        </a:lnTo>
                        <a:lnTo>
                          <a:pt x="914400" y="2763078"/>
                        </a:lnTo>
                        <a:lnTo>
                          <a:pt x="914400" y="1828800"/>
                        </a:lnTo>
                        <a:lnTo>
                          <a:pt x="1828800" y="1828800"/>
                        </a:lnTo>
                        <a:lnTo>
                          <a:pt x="1828800" y="924339"/>
                        </a:lnTo>
                        <a:lnTo>
                          <a:pt x="2753139" y="924339"/>
                        </a:lnTo>
                        <a:lnTo>
                          <a:pt x="2753139" y="9939"/>
                        </a:lnTo>
                        <a:lnTo>
                          <a:pt x="3667539" y="9939"/>
                        </a:lnTo>
                        <a:lnTo>
                          <a:pt x="3667539" y="0"/>
                        </a:lnTo>
                      </a:path>
                    </a:pathLst>
                  </a:custGeom>
                  <a:noFill/>
                  <a:ln w="28575">
                    <a:solidFill>
                      <a:schemeClr val="accent3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1" name="Group 20"/>
                <p:cNvGrpSpPr/>
                <p:nvPr/>
              </p:nvGrpSpPr>
              <p:grpSpPr>
                <a:xfrm>
                  <a:off x="6395831" y="733011"/>
                  <a:ext cx="1833769" cy="1835012"/>
                  <a:chOff x="4562061" y="733012"/>
                  <a:chExt cx="3667538" cy="3670023"/>
                </a:xfrm>
              </p:grpSpPr>
              <p:sp>
                <p:nvSpPr>
                  <p:cNvPr id="22" name="Freeform 21"/>
                  <p:cNvSpPr/>
                  <p:nvPr/>
                </p:nvSpPr>
                <p:spPr>
                  <a:xfrm>
                    <a:off x="4562061" y="2564297"/>
                    <a:ext cx="1833769" cy="1838738"/>
                  </a:xfrm>
                  <a:custGeom>
                    <a:avLst/>
                    <a:gdLst>
                      <a:gd name="connsiteX0" fmla="*/ 0 w 3667539"/>
                      <a:gd name="connsiteY0" fmla="*/ 3677478 h 3677478"/>
                      <a:gd name="connsiteX1" fmla="*/ 0 w 3667539"/>
                      <a:gd name="connsiteY1" fmla="*/ 2763078 h 3677478"/>
                      <a:gd name="connsiteX2" fmla="*/ 914400 w 3667539"/>
                      <a:gd name="connsiteY2" fmla="*/ 2763078 h 3677478"/>
                      <a:gd name="connsiteX3" fmla="*/ 914400 w 3667539"/>
                      <a:gd name="connsiteY3" fmla="*/ 1828800 h 3677478"/>
                      <a:gd name="connsiteX4" fmla="*/ 1828800 w 3667539"/>
                      <a:gd name="connsiteY4" fmla="*/ 1828800 h 3677478"/>
                      <a:gd name="connsiteX5" fmla="*/ 1828800 w 3667539"/>
                      <a:gd name="connsiteY5" fmla="*/ 924339 h 3677478"/>
                      <a:gd name="connsiteX6" fmla="*/ 2753139 w 3667539"/>
                      <a:gd name="connsiteY6" fmla="*/ 924339 h 3677478"/>
                      <a:gd name="connsiteX7" fmla="*/ 2753139 w 3667539"/>
                      <a:gd name="connsiteY7" fmla="*/ 9939 h 3677478"/>
                      <a:gd name="connsiteX8" fmla="*/ 3667539 w 3667539"/>
                      <a:gd name="connsiteY8" fmla="*/ 9939 h 3677478"/>
                      <a:gd name="connsiteX9" fmla="*/ 3667539 w 3667539"/>
                      <a:gd name="connsiteY9" fmla="*/ 0 h 36774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3667539" h="3677478">
                        <a:moveTo>
                          <a:pt x="0" y="3677478"/>
                        </a:moveTo>
                        <a:lnTo>
                          <a:pt x="0" y="2763078"/>
                        </a:lnTo>
                        <a:lnTo>
                          <a:pt x="914400" y="2763078"/>
                        </a:lnTo>
                        <a:lnTo>
                          <a:pt x="914400" y="1828800"/>
                        </a:lnTo>
                        <a:lnTo>
                          <a:pt x="1828800" y="1828800"/>
                        </a:lnTo>
                        <a:lnTo>
                          <a:pt x="1828800" y="924339"/>
                        </a:lnTo>
                        <a:lnTo>
                          <a:pt x="2753139" y="924339"/>
                        </a:lnTo>
                        <a:lnTo>
                          <a:pt x="2753139" y="9939"/>
                        </a:lnTo>
                        <a:lnTo>
                          <a:pt x="3667539" y="9939"/>
                        </a:lnTo>
                        <a:lnTo>
                          <a:pt x="3667539" y="0"/>
                        </a:lnTo>
                      </a:path>
                    </a:pathLst>
                  </a:custGeom>
                  <a:noFill/>
                  <a:ln w="28575">
                    <a:solidFill>
                      <a:schemeClr val="accent3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" name="Freeform 22"/>
                  <p:cNvSpPr/>
                  <p:nvPr/>
                </p:nvSpPr>
                <p:spPr>
                  <a:xfrm>
                    <a:off x="6395830" y="733012"/>
                    <a:ext cx="1833769" cy="1838738"/>
                  </a:xfrm>
                  <a:custGeom>
                    <a:avLst/>
                    <a:gdLst>
                      <a:gd name="connsiteX0" fmla="*/ 0 w 3667539"/>
                      <a:gd name="connsiteY0" fmla="*/ 3677478 h 3677478"/>
                      <a:gd name="connsiteX1" fmla="*/ 0 w 3667539"/>
                      <a:gd name="connsiteY1" fmla="*/ 2763078 h 3677478"/>
                      <a:gd name="connsiteX2" fmla="*/ 914400 w 3667539"/>
                      <a:gd name="connsiteY2" fmla="*/ 2763078 h 3677478"/>
                      <a:gd name="connsiteX3" fmla="*/ 914400 w 3667539"/>
                      <a:gd name="connsiteY3" fmla="*/ 1828800 h 3677478"/>
                      <a:gd name="connsiteX4" fmla="*/ 1828800 w 3667539"/>
                      <a:gd name="connsiteY4" fmla="*/ 1828800 h 3677478"/>
                      <a:gd name="connsiteX5" fmla="*/ 1828800 w 3667539"/>
                      <a:gd name="connsiteY5" fmla="*/ 924339 h 3677478"/>
                      <a:gd name="connsiteX6" fmla="*/ 2753139 w 3667539"/>
                      <a:gd name="connsiteY6" fmla="*/ 924339 h 3677478"/>
                      <a:gd name="connsiteX7" fmla="*/ 2753139 w 3667539"/>
                      <a:gd name="connsiteY7" fmla="*/ 9939 h 3677478"/>
                      <a:gd name="connsiteX8" fmla="*/ 3667539 w 3667539"/>
                      <a:gd name="connsiteY8" fmla="*/ 9939 h 3677478"/>
                      <a:gd name="connsiteX9" fmla="*/ 3667539 w 3667539"/>
                      <a:gd name="connsiteY9" fmla="*/ 0 h 36774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3667539" h="3677478">
                        <a:moveTo>
                          <a:pt x="0" y="3677478"/>
                        </a:moveTo>
                        <a:lnTo>
                          <a:pt x="0" y="2763078"/>
                        </a:lnTo>
                        <a:lnTo>
                          <a:pt x="914400" y="2763078"/>
                        </a:lnTo>
                        <a:lnTo>
                          <a:pt x="914400" y="1828800"/>
                        </a:lnTo>
                        <a:lnTo>
                          <a:pt x="1828800" y="1828800"/>
                        </a:lnTo>
                        <a:lnTo>
                          <a:pt x="1828800" y="924339"/>
                        </a:lnTo>
                        <a:lnTo>
                          <a:pt x="2753139" y="924339"/>
                        </a:lnTo>
                        <a:lnTo>
                          <a:pt x="2753139" y="9939"/>
                        </a:lnTo>
                        <a:lnTo>
                          <a:pt x="3667539" y="9939"/>
                        </a:lnTo>
                        <a:lnTo>
                          <a:pt x="3667539" y="0"/>
                        </a:lnTo>
                      </a:path>
                    </a:pathLst>
                  </a:custGeom>
                  <a:noFill/>
                  <a:ln w="28575">
                    <a:solidFill>
                      <a:schemeClr val="accent3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6" name="Group 25"/>
              <p:cNvGrpSpPr/>
              <p:nvPr/>
            </p:nvGrpSpPr>
            <p:grpSpPr>
              <a:xfrm>
                <a:off x="1235558" y="1969019"/>
                <a:ext cx="1833771" cy="1637957"/>
                <a:chOff x="4562061" y="733011"/>
                <a:chExt cx="3667539" cy="3670024"/>
              </a:xfrm>
            </p:grpSpPr>
            <p:grpSp>
              <p:nvGrpSpPr>
                <p:cNvPr id="27" name="Group 26"/>
                <p:cNvGrpSpPr/>
                <p:nvPr/>
              </p:nvGrpSpPr>
              <p:grpSpPr>
                <a:xfrm>
                  <a:off x="4562061" y="2568023"/>
                  <a:ext cx="1833769" cy="1835012"/>
                  <a:chOff x="4562061" y="733012"/>
                  <a:chExt cx="3667538" cy="3670023"/>
                </a:xfrm>
              </p:grpSpPr>
              <p:sp>
                <p:nvSpPr>
                  <p:cNvPr id="31" name="Freeform 30"/>
                  <p:cNvSpPr/>
                  <p:nvPr/>
                </p:nvSpPr>
                <p:spPr>
                  <a:xfrm>
                    <a:off x="4562061" y="2564297"/>
                    <a:ext cx="1833769" cy="1838738"/>
                  </a:xfrm>
                  <a:custGeom>
                    <a:avLst/>
                    <a:gdLst>
                      <a:gd name="connsiteX0" fmla="*/ 0 w 3667539"/>
                      <a:gd name="connsiteY0" fmla="*/ 3677478 h 3677478"/>
                      <a:gd name="connsiteX1" fmla="*/ 0 w 3667539"/>
                      <a:gd name="connsiteY1" fmla="*/ 2763078 h 3677478"/>
                      <a:gd name="connsiteX2" fmla="*/ 914400 w 3667539"/>
                      <a:gd name="connsiteY2" fmla="*/ 2763078 h 3677478"/>
                      <a:gd name="connsiteX3" fmla="*/ 914400 w 3667539"/>
                      <a:gd name="connsiteY3" fmla="*/ 1828800 h 3677478"/>
                      <a:gd name="connsiteX4" fmla="*/ 1828800 w 3667539"/>
                      <a:gd name="connsiteY4" fmla="*/ 1828800 h 3677478"/>
                      <a:gd name="connsiteX5" fmla="*/ 1828800 w 3667539"/>
                      <a:gd name="connsiteY5" fmla="*/ 924339 h 3677478"/>
                      <a:gd name="connsiteX6" fmla="*/ 2753139 w 3667539"/>
                      <a:gd name="connsiteY6" fmla="*/ 924339 h 3677478"/>
                      <a:gd name="connsiteX7" fmla="*/ 2753139 w 3667539"/>
                      <a:gd name="connsiteY7" fmla="*/ 9939 h 3677478"/>
                      <a:gd name="connsiteX8" fmla="*/ 3667539 w 3667539"/>
                      <a:gd name="connsiteY8" fmla="*/ 9939 h 3677478"/>
                      <a:gd name="connsiteX9" fmla="*/ 3667539 w 3667539"/>
                      <a:gd name="connsiteY9" fmla="*/ 0 h 36774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3667539" h="3677478">
                        <a:moveTo>
                          <a:pt x="0" y="3677478"/>
                        </a:moveTo>
                        <a:lnTo>
                          <a:pt x="0" y="2763078"/>
                        </a:lnTo>
                        <a:lnTo>
                          <a:pt x="914400" y="2763078"/>
                        </a:lnTo>
                        <a:lnTo>
                          <a:pt x="914400" y="1828800"/>
                        </a:lnTo>
                        <a:lnTo>
                          <a:pt x="1828800" y="1828800"/>
                        </a:lnTo>
                        <a:lnTo>
                          <a:pt x="1828800" y="924339"/>
                        </a:lnTo>
                        <a:lnTo>
                          <a:pt x="2753139" y="924339"/>
                        </a:lnTo>
                        <a:lnTo>
                          <a:pt x="2753139" y="9939"/>
                        </a:lnTo>
                        <a:lnTo>
                          <a:pt x="3667539" y="9939"/>
                        </a:lnTo>
                        <a:lnTo>
                          <a:pt x="3667539" y="0"/>
                        </a:lnTo>
                      </a:path>
                    </a:pathLst>
                  </a:custGeom>
                  <a:noFill/>
                  <a:ln>
                    <a:solidFill>
                      <a:schemeClr val="accent5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" name="Freeform 31"/>
                  <p:cNvSpPr/>
                  <p:nvPr/>
                </p:nvSpPr>
                <p:spPr>
                  <a:xfrm>
                    <a:off x="6395830" y="733012"/>
                    <a:ext cx="1833769" cy="1838738"/>
                  </a:xfrm>
                  <a:custGeom>
                    <a:avLst/>
                    <a:gdLst>
                      <a:gd name="connsiteX0" fmla="*/ 0 w 3667539"/>
                      <a:gd name="connsiteY0" fmla="*/ 3677478 h 3677478"/>
                      <a:gd name="connsiteX1" fmla="*/ 0 w 3667539"/>
                      <a:gd name="connsiteY1" fmla="*/ 2763078 h 3677478"/>
                      <a:gd name="connsiteX2" fmla="*/ 914400 w 3667539"/>
                      <a:gd name="connsiteY2" fmla="*/ 2763078 h 3677478"/>
                      <a:gd name="connsiteX3" fmla="*/ 914400 w 3667539"/>
                      <a:gd name="connsiteY3" fmla="*/ 1828800 h 3677478"/>
                      <a:gd name="connsiteX4" fmla="*/ 1828800 w 3667539"/>
                      <a:gd name="connsiteY4" fmla="*/ 1828800 h 3677478"/>
                      <a:gd name="connsiteX5" fmla="*/ 1828800 w 3667539"/>
                      <a:gd name="connsiteY5" fmla="*/ 924339 h 3677478"/>
                      <a:gd name="connsiteX6" fmla="*/ 2753139 w 3667539"/>
                      <a:gd name="connsiteY6" fmla="*/ 924339 h 3677478"/>
                      <a:gd name="connsiteX7" fmla="*/ 2753139 w 3667539"/>
                      <a:gd name="connsiteY7" fmla="*/ 9939 h 3677478"/>
                      <a:gd name="connsiteX8" fmla="*/ 3667539 w 3667539"/>
                      <a:gd name="connsiteY8" fmla="*/ 9939 h 3677478"/>
                      <a:gd name="connsiteX9" fmla="*/ 3667539 w 3667539"/>
                      <a:gd name="connsiteY9" fmla="*/ 0 h 36774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3667539" h="3677478">
                        <a:moveTo>
                          <a:pt x="0" y="3677478"/>
                        </a:moveTo>
                        <a:lnTo>
                          <a:pt x="0" y="2763078"/>
                        </a:lnTo>
                        <a:lnTo>
                          <a:pt x="914400" y="2763078"/>
                        </a:lnTo>
                        <a:lnTo>
                          <a:pt x="914400" y="1828800"/>
                        </a:lnTo>
                        <a:lnTo>
                          <a:pt x="1828800" y="1828800"/>
                        </a:lnTo>
                        <a:lnTo>
                          <a:pt x="1828800" y="924339"/>
                        </a:lnTo>
                        <a:lnTo>
                          <a:pt x="2753139" y="924339"/>
                        </a:lnTo>
                        <a:lnTo>
                          <a:pt x="2753139" y="9939"/>
                        </a:lnTo>
                        <a:lnTo>
                          <a:pt x="3667539" y="9939"/>
                        </a:lnTo>
                        <a:lnTo>
                          <a:pt x="3667539" y="0"/>
                        </a:lnTo>
                      </a:path>
                    </a:pathLst>
                  </a:custGeom>
                  <a:noFill/>
                  <a:ln>
                    <a:solidFill>
                      <a:schemeClr val="accent5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8" name="Group 27"/>
                <p:cNvGrpSpPr/>
                <p:nvPr/>
              </p:nvGrpSpPr>
              <p:grpSpPr>
                <a:xfrm>
                  <a:off x="6395831" y="733011"/>
                  <a:ext cx="1833769" cy="1835012"/>
                  <a:chOff x="4562061" y="733012"/>
                  <a:chExt cx="3667538" cy="3670023"/>
                </a:xfrm>
              </p:grpSpPr>
              <p:sp>
                <p:nvSpPr>
                  <p:cNvPr id="29" name="Freeform 28"/>
                  <p:cNvSpPr/>
                  <p:nvPr/>
                </p:nvSpPr>
                <p:spPr>
                  <a:xfrm>
                    <a:off x="4562061" y="2564297"/>
                    <a:ext cx="1833769" cy="1838738"/>
                  </a:xfrm>
                  <a:custGeom>
                    <a:avLst/>
                    <a:gdLst>
                      <a:gd name="connsiteX0" fmla="*/ 0 w 3667539"/>
                      <a:gd name="connsiteY0" fmla="*/ 3677478 h 3677478"/>
                      <a:gd name="connsiteX1" fmla="*/ 0 w 3667539"/>
                      <a:gd name="connsiteY1" fmla="*/ 2763078 h 3677478"/>
                      <a:gd name="connsiteX2" fmla="*/ 914400 w 3667539"/>
                      <a:gd name="connsiteY2" fmla="*/ 2763078 h 3677478"/>
                      <a:gd name="connsiteX3" fmla="*/ 914400 w 3667539"/>
                      <a:gd name="connsiteY3" fmla="*/ 1828800 h 3677478"/>
                      <a:gd name="connsiteX4" fmla="*/ 1828800 w 3667539"/>
                      <a:gd name="connsiteY4" fmla="*/ 1828800 h 3677478"/>
                      <a:gd name="connsiteX5" fmla="*/ 1828800 w 3667539"/>
                      <a:gd name="connsiteY5" fmla="*/ 924339 h 3677478"/>
                      <a:gd name="connsiteX6" fmla="*/ 2753139 w 3667539"/>
                      <a:gd name="connsiteY6" fmla="*/ 924339 h 3677478"/>
                      <a:gd name="connsiteX7" fmla="*/ 2753139 w 3667539"/>
                      <a:gd name="connsiteY7" fmla="*/ 9939 h 3677478"/>
                      <a:gd name="connsiteX8" fmla="*/ 3667539 w 3667539"/>
                      <a:gd name="connsiteY8" fmla="*/ 9939 h 3677478"/>
                      <a:gd name="connsiteX9" fmla="*/ 3667539 w 3667539"/>
                      <a:gd name="connsiteY9" fmla="*/ 0 h 36774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3667539" h="3677478">
                        <a:moveTo>
                          <a:pt x="0" y="3677478"/>
                        </a:moveTo>
                        <a:lnTo>
                          <a:pt x="0" y="2763078"/>
                        </a:lnTo>
                        <a:lnTo>
                          <a:pt x="914400" y="2763078"/>
                        </a:lnTo>
                        <a:lnTo>
                          <a:pt x="914400" y="1828800"/>
                        </a:lnTo>
                        <a:lnTo>
                          <a:pt x="1828800" y="1828800"/>
                        </a:lnTo>
                        <a:lnTo>
                          <a:pt x="1828800" y="924339"/>
                        </a:lnTo>
                        <a:lnTo>
                          <a:pt x="2753139" y="924339"/>
                        </a:lnTo>
                        <a:lnTo>
                          <a:pt x="2753139" y="9939"/>
                        </a:lnTo>
                        <a:lnTo>
                          <a:pt x="3667539" y="9939"/>
                        </a:lnTo>
                        <a:lnTo>
                          <a:pt x="3667539" y="0"/>
                        </a:lnTo>
                      </a:path>
                    </a:pathLst>
                  </a:custGeom>
                  <a:noFill/>
                  <a:ln>
                    <a:solidFill>
                      <a:schemeClr val="accent5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" name="Freeform 29"/>
                  <p:cNvSpPr/>
                  <p:nvPr/>
                </p:nvSpPr>
                <p:spPr>
                  <a:xfrm>
                    <a:off x="6395830" y="733012"/>
                    <a:ext cx="1833769" cy="1838738"/>
                  </a:xfrm>
                  <a:custGeom>
                    <a:avLst/>
                    <a:gdLst>
                      <a:gd name="connsiteX0" fmla="*/ 0 w 3667539"/>
                      <a:gd name="connsiteY0" fmla="*/ 3677478 h 3677478"/>
                      <a:gd name="connsiteX1" fmla="*/ 0 w 3667539"/>
                      <a:gd name="connsiteY1" fmla="*/ 2763078 h 3677478"/>
                      <a:gd name="connsiteX2" fmla="*/ 914400 w 3667539"/>
                      <a:gd name="connsiteY2" fmla="*/ 2763078 h 3677478"/>
                      <a:gd name="connsiteX3" fmla="*/ 914400 w 3667539"/>
                      <a:gd name="connsiteY3" fmla="*/ 1828800 h 3677478"/>
                      <a:gd name="connsiteX4" fmla="*/ 1828800 w 3667539"/>
                      <a:gd name="connsiteY4" fmla="*/ 1828800 h 3677478"/>
                      <a:gd name="connsiteX5" fmla="*/ 1828800 w 3667539"/>
                      <a:gd name="connsiteY5" fmla="*/ 924339 h 3677478"/>
                      <a:gd name="connsiteX6" fmla="*/ 2753139 w 3667539"/>
                      <a:gd name="connsiteY6" fmla="*/ 924339 h 3677478"/>
                      <a:gd name="connsiteX7" fmla="*/ 2753139 w 3667539"/>
                      <a:gd name="connsiteY7" fmla="*/ 9939 h 3677478"/>
                      <a:gd name="connsiteX8" fmla="*/ 3667539 w 3667539"/>
                      <a:gd name="connsiteY8" fmla="*/ 9939 h 3677478"/>
                      <a:gd name="connsiteX9" fmla="*/ 3667539 w 3667539"/>
                      <a:gd name="connsiteY9" fmla="*/ 0 h 36774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3667539" h="3677478">
                        <a:moveTo>
                          <a:pt x="0" y="3677478"/>
                        </a:moveTo>
                        <a:lnTo>
                          <a:pt x="0" y="2763078"/>
                        </a:lnTo>
                        <a:lnTo>
                          <a:pt x="914400" y="2763078"/>
                        </a:lnTo>
                        <a:lnTo>
                          <a:pt x="914400" y="1828800"/>
                        </a:lnTo>
                        <a:lnTo>
                          <a:pt x="1828800" y="1828800"/>
                        </a:lnTo>
                        <a:lnTo>
                          <a:pt x="1828800" y="924339"/>
                        </a:lnTo>
                        <a:lnTo>
                          <a:pt x="2753139" y="924339"/>
                        </a:lnTo>
                        <a:lnTo>
                          <a:pt x="2753139" y="9939"/>
                        </a:lnTo>
                        <a:lnTo>
                          <a:pt x="3667539" y="9939"/>
                        </a:lnTo>
                        <a:lnTo>
                          <a:pt x="3667539" y="0"/>
                        </a:lnTo>
                      </a:path>
                    </a:pathLst>
                  </a:custGeom>
                  <a:noFill/>
                  <a:ln>
                    <a:solidFill>
                      <a:schemeClr val="accent5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55" name="Group 54"/>
              <p:cNvGrpSpPr/>
              <p:nvPr/>
            </p:nvGrpSpPr>
            <p:grpSpPr>
              <a:xfrm>
                <a:off x="3764141" y="1194557"/>
                <a:ext cx="1833770" cy="1606103"/>
                <a:chOff x="5537142" y="733011"/>
                <a:chExt cx="3667540" cy="3670024"/>
              </a:xfrm>
            </p:grpSpPr>
            <p:grpSp>
              <p:nvGrpSpPr>
                <p:cNvPr id="56" name="Group 55"/>
                <p:cNvGrpSpPr/>
                <p:nvPr/>
              </p:nvGrpSpPr>
              <p:grpSpPr>
                <a:xfrm>
                  <a:off x="5537142" y="2568023"/>
                  <a:ext cx="1833770" cy="1835012"/>
                  <a:chOff x="6512217" y="733012"/>
                  <a:chExt cx="3667538" cy="3670023"/>
                </a:xfrm>
              </p:grpSpPr>
              <p:sp>
                <p:nvSpPr>
                  <p:cNvPr id="60" name="Freeform 59"/>
                  <p:cNvSpPr/>
                  <p:nvPr/>
                </p:nvSpPr>
                <p:spPr>
                  <a:xfrm>
                    <a:off x="6512217" y="2564299"/>
                    <a:ext cx="1833771" cy="1838736"/>
                  </a:xfrm>
                  <a:custGeom>
                    <a:avLst/>
                    <a:gdLst>
                      <a:gd name="connsiteX0" fmla="*/ 0 w 3667539"/>
                      <a:gd name="connsiteY0" fmla="*/ 3677478 h 3677478"/>
                      <a:gd name="connsiteX1" fmla="*/ 0 w 3667539"/>
                      <a:gd name="connsiteY1" fmla="*/ 2763078 h 3677478"/>
                      <a:gd name="connsiteX2" fmla="*/ 914400 w 3667539"/>
                      <a:gd name="connsiteY2" fmla="*/ 2763078 h 3677478"/>
                      <a:gd name="connsiteX3" fmla="*/ 914400 w 3667539"/>
                      <a:gd name="connsiteY3" fmla="*/ 1828800 h 3677478"/>
                      <a:gd name="connsiteX4" fmla="*/ 1828800 w 3667539"/>
                      <a:gd name="connsiteY4" fmla="*/ 1828800 h 3677478"/>
                      <a:gd name="connsiteX5" fmla="*/ 1828800 w 3667539"/>
                      <a:gd name="connsiteY5" fmla="*/ 924339 h 3677478"/>
                      <a:gd name="connsiteX6" fmla="*/ 2753139 w 3667539"/>
                      <a:gd name="connsiteY6" fmla="*/ 924339 h 3677478"/>
                      <a:gd name="connsiteX7" fmla="*/ 2753139 w 3667539"/>
                      <a:gd name="connsiteY7" fmla="*/ 9939 h 3677478"/>
                      <a:gd name="connsiteX8" fmla="*/ 3667539 w 3667539"/>
                      <a:gd name="connsiteY8" fmla="*/ 9939 h 3677478"/>
                      <a:gd name="connsiteX9" fmla="*/ 3667539 w 3667539"/>
                      <a:gd name="connsiteY9" fmla="*/ 0 h 36774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3667539" h="3677478">
                        <a:moveTo>
                          <a:pt x="0" y="3677478"/>
                        </a:moveTo>
                        <a:lnTo>
                          <a:pt x="0" y="2763078"/>
                        </a:lnTo>
                        <a:lnTo>
                          <a:pt x="914400" y="2763078"/>
                        </a:lnTo>
                        <a:lnTo>
                          <a:pt x="914400" y="1828800"/>
                        </a:lnTo>
                        <a:lnTo>
                          <a:pt x="1828800" y="1828800"/>
                        </a:lnTo>
                        <a:lnTo>
                          <a:pt x="1828800" y="924339"/>
                        </a:lnTo>
                        <a:lnTo>
                          <a:pt x="2753139" y="924339"/>
                        </a:lnTo>
                        <a:lnTo>
                          <a:pt x="2753139" y="9939"/>
                        </a:lnTo>
                        <a:lnTo>
                          <a:pt x="3667539" y="9939"/>
                        </a:lnTo>
                        <a:lnTo>
                          <a:pt x="3667539" y="0"/>
                        </a:lnTo>
                      </a:path>
                    </a:pathLst>
                  </a:custGeom>
                  <a:noFill/>
                  <a:ln>
                    <a:solidFill>
                      <a:schemeClr val="accent5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1" name="Freeform 60"/>
                  <p:cNvSpPr/>
                  <p:nvPr/>
                </p:nvSpPr>
                <p:spPr>
                  <a:xfrm>
                    <a:off x="8345988" y="733012"/>
                    <a:ext cx="1833767" cy="1838736"/>
                  </a:xfrm>
                  <a:custGeom>
                    <a:avLst/>
                    <a:gdLst>
                      <a:gd name="connsiteX0" fmla="*/ 0 w 3667539"/>
                      <a:gd name="connsiteY0" fmla="*/ 3677478 h 3677478"/>
                      <a:gd name="connsiteX1" fmla="*/ 0 w 3667539"/>
                      <a:gd name="connsiteY1" fmla="*/ 2763078 h 3677478"/>
                      <a:gd name="connsiteX2" fmla="*/ 914400 w 3667539"/>
                      <a:gd name="connsiteY2" fmla="*/ 2763078 h 3677478"/>
                      <a:gd name="connsiteX3" fmla="*/ 914400 w 3667539"/>
                      <a:gd name="connsiteY3" fmla="*/ 1828800 h 3677478"/>
                      <a:gd name="connsiteX4" fmla="*/ 1828800 w 3667539"/>
                      <a:gd name="connsiteY4" fmla="*/ 1828800 h 3677478"/>
                      <a:gd name="connsiteX5" fmla="*/ 1828800 w 3667539"/>
                      <a:gd name="connsiteY5" fmla="*/ 924339 h 3677478"/>
                      <a:gd name="connsiteX6" fmla="*/ 2753139 w 3667539"/>
                      <a:gd name="connsiteY6" fmla="*/ 924339 h 3677478"/>
                      <a:gd name="connsiteX7" fmla="*/ 2753139 w 3667539"/>
                      <a:gd name="connsiteY7" fmla="*/ 9939 h 3677478"/>
                      <a:gd name="connsiteX8" fmla="*/ 3667539 w 3667539"/>
                      <a:gd name="connsiteY8" fmla="*/ 9939 h 3677478"/>
                      <a:gd name="connsiteX9" fmla="*/ 3667539 w 3667539"/>
                      <a:gd name="connsiteY9" fmla="*/ 0 h 36774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3667539" h="3677478">
                        <a:moveTo>
                          <a:pt x="0" y="3677478"/>
                        </a:moveTo>
                        <a:lnTo>
                          <a:pt x="0" y="2763078"/>
                        </a:lnTo>
                        <a:lnTo>
                          <a:pt x="914400" y="2763078"/>
                        </a:lnTo>
                        <a:lnTo>
                          <a:pt x="914400" y="1828800"/>
                        </a:lnTo>
                        <a:lnTo>
                          <a:pt x="1828800" y="1828800"/>
                        </a:lnTo>
                        <a:lnTo>
                          <a:pt x="1828800" y="924339"/>
                        </a:lnTo>
                        <a:lnTo>
                          <a:pt x="2753139" y="924339"/>
                        </a:lnTo>
                        <a:lnTo>
                          <a:pt x="2753139" y="9939"/>
                        </a:lnTo>
                        <a:lnTo>
                          <a:pt x="3667539" y="9939"/>
                        </a:lnTo>
                        <a:lnTo>
                          <a:pt x="3667539" y="0"/>
                        </a:lnTo>
                      </a:path>
                    </a:pathLst>
                  </a:custGeom>
                  <a:noFill/>
                  <a:ln>
                    <a:solidFill>
                      <a:schemeClr val="accent5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7" name="Group 56"/>
                <p:cNvGrpSpPr/>
                <p:nvPr/>
              </p:nvGrpSpPr>
              <p:grpSpPr>
                <a:xfrm>
                  <a:off x="7370912" y="733011"/>
                  <a:ext cx="1833770" cy="1835012"/>
                  <a:chOff x="6512217" y="733012"/>
                  <a:chExt cx="3667538" cy="3670023"/>
                </a:xfrm>
              </p:grpSpPr>
              <p:sp>
                <p:nvSpPr>
                  <p:cNvPr id="58" name="Freeform 57"/>
                  <p:cNvSpPr/>
                  <p:nvPr/>
                </p:nvSpPr>
                <p:spPr>
                  <a:xfrm>
                    <a:off x="6512217" y="2564299"/>
                    <a:ext cx="1833769" cy="1838736"/>
                  </a:xfrm>
                  <a:custGeom>
                    <a:avLst/>
                    <a:gdLst>
                      <a:gd name="connsiteX0" fmla="*/ 0 w 3667539"/>
                      <a:gd name="connsiteY0" fmla="*/ 3677478 h 3677478"/>
                      <a:gd name="connsiteX1" fmla="*/ 0 w 3667539"/>
                      <a:gd name="connsiteY1" fmla="*/ 2763078 h 3677478"/>
                      <a:gd name="connsiteX2" fmla="*/ 914400 w 3667539"/>
                      <a:gd name="connsiteY2" fmla="*/ 2763078 h 3677478"/>
                      <a:gd name="connsiteX3" fmla="*/ 914400 w 3667539"/>
                      <a:gd name="connsiteY3" fmla="*/ 1828800 h 3677478"/>
                      <a:gd name="connsiteX4" fmla="*/ 1828800 w 3667539"/>
                      <a:gd name="connsiteY4" fmla="*/ 1828800 h 3677478"/>
                      <a:gd name="connsiteX5" fmla="*/ 1828800 w 3667539"/>
                      <a:gd name="connsiteY5" fmla="*/ 924339 h 3677478"/>
                      <a:gd name="connsiteX6" fmla="*/ 2753139 w 3667539"/>
                      <a:gd name="connsiteY6" fmla="*/ 924339 h 3677478"/>
                      <a:gd name="connsiteX7" fmla="*/ 2753139 w 3667539"/>
                      <a:gd name="connsiteY7" fmla="*/ 9939 h 3677478"/>
                      <a:gd name="connsiteX8" fmla="*/ 3667539 w 3667539"/>
                      <a:gd name="connsiteY8" fmla="*/ 9939 h 3677478"/>
                      <a:gd name="connsiteX9" fmla="*/ 3667539 w 3667539"/>
                      <a:gd name="connsiteY9" fmla="*/ 0 h 36774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3667539" h="3677478">
                        <a:moveTo>
                          <a:pt x="0" y="3677478"/>
                        </a:moveTo>
                        <a:lnTo>
                          <a:pt x="0" y="2763078"/>
                        </a:lnTo>
                        <a:lnTo>
                          <a:pt x="914400" y="2763078"/>
                        </a:lnTo>
                        <a:lnTo>
                          <a:pt x="914400" y="1828800"/>
                        </a:lnTo>
                        <a:lnTo>
                          <a:pt x="1828800" y="1828800"/>
                        </a:lnTo>
                        <a:lnTo>
                          <a:pt x="1828800" y="924339"/>
                        </a:lnTo>
                        <a:lnTo>
                          <a:pt x="2753139" y="924339"/>
                        </a:lnTo>
                        <a:lnTo>
                          <a:pt x="2753139" y="9939"/>
                        </a:lnTo>
                        <a:lnTo>
                          <a:pt x="3667539" y="9939"/>
                        </a:lnTo>
                        <a:lnTo>
                          <a:pt x="3667539" y="0"/>
                        </a:lnTo>
                      </a:path>
                    </a:pathLst>
                  </a:custGeom>
                  <a:noFill/>
                  <a:ln>
                    <a:solidFill>
                      <a:schemeClr val="accent5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9" name="Freeform 58"/>
                  <p:cNvSpPr/>
                  <p:nvPr/>
                </p:nvSpPr>
                <p:spPr>
                  <a:xfrm>
                    <a:off x="8345984" y="733012"/>
                    <a:ext cx="1833771" cy="1838736"/>
                  </a:xfrm>
                  <a:custGeom>
                    <a:avLst/>
                    <a:gdLst>
                      <a:gd name="connsiteX0" fmla="*/ 0 w 3667539"/>
                      <a:gd name="connsiteY0" fmla="*/ 3677478 h 3677478"/>
                      <a:gd name="connsiteX1" fmla="*/ 0 w 3667539"/>
                      <a:gd name="connsiteY1" fmla="*/ 2763078 h 3677478"/>
                      <a:gd name="connsiteX2" fmla="*/ 914400 w 3667539"/>
                      <a:gd name="connsiteY2" fmla="*/ 2763078 h 3677478"/>
                      <a:gd name="connsiteX3" fmla="*/ 914400 w 3667539"/>
                      <a:gd name="connsiteY3" fmla="*/ 1828800 h 3677478"/>
                      <a:gd name="connsiteX4" fmla="*/ 1828800 w 3667539"/>
                      <a:gd name="connsiteY4" fmla="*/ 1828800 h 3677478"/>
                      <a:gd name="connsiteX5" fmla="*/ 1828800 w 3667539"/>
                      <a:gd name="connsiteY5" fmla="*/ 924339 h 3677478"/>
                      <a:gd name="connsiteX6" fmla="*/ 2753139 w 3667539"/>
                      <a:gd name="connsiteY6" fmla="*/ 924339 h 3677478"/>
                      <a:gd name="connsiteX7" fmla="*/ 2753139 w 3667539"/>
                      <a:gd name="connsiteY7" fmla="*/ 9939 h 3677478"/>
                      <a:gd name="connsiteX8" fmla="*/ 3667539 w 3667539"/>
                      <a:gd name="connsiteY8" fmla="*/ 9939 h 3677478"/>
                      <a:gd name="connsiteX9" fmla="*/ 3667539 w 3667539"/>
                      <a:gd name="connsiteY9" fmla="*/ 0 h 36774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3667539" h="3677478">
                        <a:moveTo>
                          <a:pt x="0" y="3677478"/>
                        </a:moveTo>
                        <a:lnTo>
                          <a:pt x="0" y="2763078"/>
                        </a:lnTo>
                        <a:lnTo>
                          <a:pt x="914400" y="2763078"/>
                        </a:lnTo>
                        <a:lnTo>
                          <a:pt x="914400" y="1828800"/>
                        </a:lnTo>
                        <a:lnTo>
                          <a:pt x="1828800" y="1828800"/>
                        </a:lnTo>
                        <a:lnTo>
                          <a:pt x="1828800" y="924339"/>
                        </a:lnTo>
                        <a:lnTo>
                          <a:pt x="2753139" y="924339"/>
                        </a:lnTo>
                        <a:lnTo>
                          <a:pt x="2753139" y="9939"/>
                        </a:lnTo>
                        <a:lnTo>
                          <a:pt x="3667539" y="9939"/>
                        </a:lnTo>
                        <a:lnTo>
                          <a:pt x="3667539" y="0"/>
                        </a:lnTo>
                      </a:path>
                    </a:pathLst>
                  </a:custGeom>
                  <a:noFill/>
                  <a:ln>
                    <a:solidFill>
                      <a:schemeClr val="accent5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62" name="Group 61"/>
              <p:cNvGrpSpPr/>
              <p:nvPr/>
            </p:nvGrpSpPr>
            <p:grpSpPr>
              <a:xfrm>
                <a:off x="4681025" y="1194557"/>
                <a:ext cx="1833771" cy="1606103"/>
                <a:chOff x="5537140" y="733011"/>
                <a:chExt cx="3667541" cy="3670024"/>
              </a:xfrm>
            </p:grpSpPr>
            <p:grpSp>
              <p:nvGrpSpPr>
                <p:cNvPr id="63" name="Group 62"/>
                <p:cNvGrpSpPr/>
                <p:nvPr/>
              </p:nvGrpSpPr>
              <p:grpSpPr>
                <a:xfrm>
                  <a:off x="5537140" y="2568023"/>
                  <a:ext cx="1833777" cy="1835012"/>
                  <a:chOff x="6512218" y="733012"/>
                  <a:chExt cx="3667554" cy="3670023"/>
                </a:xfrm>
              </p:grpSpPr>
              <p:sp>
                <p:nvSpPr>
                  <p:cNvPr id="67" name="Freeform 66"/>
                  <p:cNvSpPr/>
                  <p:nvPr/>
                </p:nvSpPr>
                <p:spPr>
                  <a:xfrm>
                    <a:off x="6512218" y="2564299"/>
                    <a:ext cx="1833768" cy="1838736"/>
                  </a:xfrm>
                  <a:custGeom>
                    <a:avLst/>
                    <a:gdLst>
                      <a:gd name="connsiteX0" fmla="*/ 0 w 3667539"/>
                      <a:gd name="connsiteY0" fmla="*/ 3677478 h 3677478"/>
                      <a:gd name="connsiteX1" fmla="*/ 0 w 3667539"/>
                      <a:gd name="connsiteY1" fmla="*/ 2763078 h 3677478"/>
                      <a:gd name="connsiteX2" fmla="*/ 914400 w 3667539"/>
                      <a:gd name="connsiteY2" fmla="*/ 2763078 h 3677478"/>
                      <a:gd name="connsiteX3" fmla="*/ 914400 w 3667539"/>
                      <a:gd name="connsiteY3" fmla="*/ 1828800 h 3677478"/>
                      <a:gd name="connsiteX4" fmla="*/ 1828800 w 3667539"/>
                      <a:gd name="connsiteY4" fmla="*/ 1828800 h 3677478"/>
                      <a:gd name="connsiteX5" fmla="*/ 1828800 w 3667539"/>
                      <a:gd name="connsiteY5" fmla="*/ 924339 h 3677478"/>
                      <a:gd name="connsiteX6" fmla="*/ 2753139 w 3667539"/>
                      <a:gd name="connsiteY6" fmla="*/ 924339 h 3677478"/>
                      <a:gd name="connsiteX7" fmla="*/ 2753139 w 3667539"/>
                      <a:gd name="connsiteY7" fmla="*/ 9939 h 3677478"/>
                      <a:gd name="connsiteX8" fmla="*/ 3667539 w 3667539"/>
                      <a:gd name="connsiteY8" fmla="*/ 9939 h 3677478"/>
                      <a:gd name="connsiteX9" fmla="*/ 3667539 w 3667539"/>
                      <a:gd name="connsiteY9" fmla="*/ 0 h 36774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3667539" h="3677478">
                        <a:moveTo>
                          <a:pt x="0" y="3677478"/>
                        </a:moveTo>
                        <a:lnTo>
                          <a:pt x="0" y="2763078"/>
                        </a:lnTo>
                        <a:lnTo>
                          <a:pt x="914400" y="2763078"/>
                        </a:lnTo>
                        <a:lnTo>
                          <a:pt x="914400" y="1828800"/>
                        </a:lnTo>
                        <a:lnTo>
                          <a:pt x="1828800" y="1828800"/>
                        </a:lnTo>
                        <a:lnTo>
                          <a:pt x="1828800" y="924339"/>
                        </a:lnTo>
                        <a:lnTo>
                          <a:pt x="2753139" y="924339"/>
                        </a:lnTo>
                        <a:lnTo>
                          <a:pt x="2753139" y="9939"/>
                        </a:lnTo>
                        <a:lnTo>
                          <a:pt x="3667539" y="9939"/>
                        </a:lnTo>
                        <a:lnTo>
                          <a:pt x="3667539" y="0"/>
                        </a:lnTo>
                      </a:path>
                    </a:pathLst>
                  </a:custGeom>
                  <a:noFill/>
                  <a:ln w="28575">
                    <a:solidFill>
                      <a:schemeClr val="accent3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8" name="Freeform 67"/>
                  <p:cNvSpPr/>
                  <p:nvPr/>
                </p:nvSpPr>
                <p:spPr>
                  <a:xfrm>
                    <a:off x="8345995" y="733012"/>
                    <a:ext cx="1833777" cy="1838736"/>
                  </a:xfrm>
                  <a:custGeom>
                    <a:avLst/>
                    <a:gdLst>
                      <a:gd name="connsiteX0" fmla="*/ 0 w 3667539"/>
                      <a:gd name="connsiteY0" fmla="*/ 3677478 h 3677478"/>
                      <a:gd name="connsiteX1" fmla="*/ 0 w 3667539"/>
                      <a:gd name="connsiteY1" fmla="*/ 2763078 h 3677478"/>
                      <a:gd name="connsiteX2" fmla="*/ 914400 w 3667539"/>
                      <a:gd name="connsiteY2" fmla="*/ 2763078 h 3677478"/>
                      <a:gd name="connsiteX3" fmla="*/ 914400 w 3667539"/>
                      <a:gd name="connsiteY3" fmla="*/ 1828800 h 3677478"/>
                      <a:gd name="connsiteX4" fmla="*/ 1828800 w 3667539"/>
                      <a:gd name="connsiteY4" fmla="*/ 1828800 h 3677478"/>
                      <a:gd name="connsiteX5" fmla="*/ 1828800 w 3667539"/>
                      <a:gd name="connsiteY5" fmla="*/ 924339 h 3677478"/>
                      <a:gd name="connsiteX6" fmla="*/ 2753139 w 3667539"/>
                      <a:gd name="connsiteY6" fmla="*/ 924339 h 3677478"/>
                      <a:gd name="connsiteX7" fmla="*/ 2753139 w 3667539"/>
                      <a:gd name="connsiteY7" fmla="*/ 9939 h 3677478"/>
                      <a:gd name="connsiteX8" fmla="*/ 3667539 w 3667539"/>
                      <a:gd name="connsiteY8" fmla="*/ 9939 h 3677478"/>
                      <a:gd name="connsiteX9" fmla="*/ 3667539 w 3667539"/>
                      <a:gd name="connsiteY9" fmla="*/ 0 h 36774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3667539" h="3677478">
                        <a:moveTo>
                          <a:pt x="0" y="3677478"/>
                        </a:moveTo>
                        <a:lnTo>
                          <a:pt x="0" y="2763078"/>
                        </a:lnTo>
                        <a:lnTo>
                          <a:pt x="914400" y="2763078"/>
                        </a:lnTo>
                        <a:lnTo>
                          <a:pt x="914400" y="1828800"/>
                        </a:lnTo>
                        <a:lnTo>
                          <a:pt x="1828800" y="1828800"/>
                        </a:lnTo>
                        <a:lnTo>
                          <a:pt x="1828800" y="924339"/>
                        </a:lnTo>
                        <a:lnTo>
                          <a:pt x="2753139" y="924339"/>
                        </a:lnTo>
                        <a:lnTo>
                          <a:pt x="2753139" y="9939"/>
                        </a:lnTo>
                        <a:lnTo>
                          <a:pt x="3667539" y="9939"/>
                        </a:lnTo>
                        <a:lnTo>
                          <a:pt x="3667539" y="0"/>
                        </a:lnTo>
                      </a:path>
                    </a:pathLst>
                  </a:custGeom>
                  <a:noFill/>
                  <a:ln w="28575">
                    <a:solidFill>
                      <a:schemeClr val="accent3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64" name="Group 63"/>
                <p:cNvGrpSpPr/>
                <p:nvPr/>
              </p:nvGrpSpPr>
              <p:grpSpPr>
                <a:xfrm>
                  <a:off x="7370911" y="733011"/>
                  <a:ext cx="1833770" cy="1835012"/>
                  <a:chOff x="6512217" y="733012"/>
                  <a:chExt cx="3667538" cy="3670023"/>
                </a:xfrm>
              </p:grpSpPr>
              <p:sp>
                <p:nvSpPr>
                  <p:cNvPr id="65" name="Freeform 64"/>
                  <p:cNvSpPr/>
                  <p:nvPr/>
                </p:nvSpPr>
                <p:spPr>
                  <a:xfrm>
                    <a:off x="6512217" y="2564299"/>
                    <a:ext cx="1833771" cy="1838736"/>
                  </a:xfrm>
                  <a:custGeom>
                    <a:avLst/>
                    <a:gdLst>
                      <a:gd name="connsiteX0" fmla="*/ 0 w 3667539"/>
                      <a:gd name="connsiteY0" fmla="*/ 3677478 h 3677478"/>
                      <a:gd name="connsiteX1" fmla="*/ 0 w 3667539"/>
                      <a:gd name="connsiteY1" fmla="*/ 2763078 h 3677478"/>
                      <a:gd name="connsiteX2" fmla="*/ 914400 w 3667539"/>
                      <a:gd name="connsiteY2" fmla="*/ 2763078 h 3677478"/>
                      <a:gd name="connsiteX3" fmla="*/ 914400 w 3667539"/>
                      <a:gd name="connsiteY3" fmla="*/ 1828800 h 3677478"/>
                      <a:gd name="connsiteX4" fmla="*/ 1828800 w 3667539"/>
                      <a:gd name="connsiteY4" fmla="*/ 1828800 h 3677478"/>
                      <a:gd name="connsiteX5" fmla="*/ 1828800 w 3667539"/>
                      <a:gd name="connsiteY5" fmla="*/ 924339 h 3677478"/>
                      <a:gd name="connsiteX6" fmla="*/ 2753139 w 3667539"/>
                      <a:gd name="connsiteY6" fmla="*/ 924339 h 3677478"/>
                      <a:gd name="connsiteX7" fmla="*/ 2753139 w 3667539"/>
                      <a:gd name="connsiteY7" fmla="*/ 9939 h 3677478"/>
                      <a:gd name="connsiteX8" fmla="*/ 3667539 w 3667539"/>
                      <a:gd name="connsiteY8" fmla="*/ 9939 h 3677478"/>
                      <a:gd name="connsiteX9" fmla="*/ 3667539 w 3667539"/>
                      <a:gd name="connsiteY9" fmla="*/ 0 h 36774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3667539" h="3677478">
                        <a:moveTo>
                          <a:pt x="0" y="3677478"/>
                        </a:moveTo>
                        <a:lnTo>
                          <a:pt x="0" y="2763078"/>
                        </a:lnTo>
                        <a:lnTo>
                          <a:pt x="914400" y="2763078"/>
                        </a:lnTo>
                        <a:lnTo>
                          <a:pt x="914400" y="1828800"/>
                        </a:lnTo>
                        <a:lnTo>
                          <a:pt x="1828800" y="1828800"/>
                        </a:lnTo>
                        <a:lnTo>
                          <a:pt x="1828800" y="924339"/>
                        </a:lnTo>
                        <a:lnTo>
                          <a:pt x="2753139" y="924339"/>
                        </a:lnTo>
                        <a:lnTo>
                          <a:pt x="2753139" y="9939"/>
                        </a:lnTo>
                        <a:lnTo>
                          <a:pt x="3667539" y="9939"/>
                        </a:lnTo>
                        <a:lnTo>
                          <a:pt x="3667539" y="0"/>
                        </a:lnTo>
                      </a:path>
                    </a:pathLst>
                  </a:custGeom>
                  <a:noFill/>
                  <a:ln w="28575">
                    <a:solidFill>
                      <a:schemeClr val="accent3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6" name="Freeform 65"/>
                  <p:cNvSpPr/>
                  <p:nvPr/>
                </p:nvSpPr>
                <p:spPr>
                  <a:xfrm>
                    <a:off x="8345984" y="733012"/>
                    <a:ext cx="1833771" cy="1838736"/>
                  </a:xfrm>
                  <a:custGeom>
                    <a:avLst/>
                    <a:gdLst>
                      <a:gd name="connsiteX0" fmla="*/ 0 w 3667539"/>
                      <a:gd name="connsiteY0" fmla="*/ 3677478 h 3677478"/>
                      <a:gd name="connsiteX1" fmla="*/ 0 w 3667539"/>
                      <a:gd name="connsiteY1" fmla="*/ 2763078 h 3677478"/>
                      <a:gd name="connsiteX2" fmla="*/ 914400 w 3667539"/>
                      <a:gd name="connsiteY2" fmla="*/ 2763078 h 3677478"/>
                      <a:gd name="connsiteX3" fmla="*/ 914400 w 3667539"/>
                      <a:gd name="connsiteY3" fmla="*/ 1828800 h 3677478"/>
                      <a:gd name="connsiteX4" fmla="*/ 1828800 w 3667539"/>
                      <a:gd name="connsiteY4" fmla="*/ 1828800 h 3677478"/>
                      <a:gd name="connsiteX5" fmla="*/ 1828800 w 3667539"/>
                      <a:gd name="connsiteY5" fmla="*/ 924339 h 3677478"/>
                      <a:gd name="connsiteX6" fmla="*/ 2753139 w 3667539"/>
                      <a:gd name="connsiteY6" fmla="*/ 924339 h 3677478"/>
                      <a:gd name="connsiteX7" fmla="*/ 2753139 w 3667539"/>
                      <a:gd name="connsiteY7" fmla="*/ 9939 h 3677478"/>
                      <a:gd name="connsiteX8" fmla="*/ 3667539 w 3667539"/>
                      <a:gd name="connsiteY8" fmla="*/ 9939 h 3677478"/>
                      <a:gd name="connsiteX9" fmla="*/ 3667539 w 3667539"/>
                      <a:gd name="connsiteY9" fmla="*/ 0 h 36774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3667539" h="3677478">
                        <a:moveTo>
                          <a:pt x="0" y="3677478"/>
                        </a:moveTo>
                        <a:lnTo>
                          <a:pt x="0" y="2763078"/>
                        </a:lnTo>
                        <a:lnTo>
                          <a:pt x="914400" y="2763078"/>
                        </a:lnTo>
                        <a:lnTo>
                          <a:pt x="914400" y="1828800"/>
                        </a:lnTo>
                        <a:lnTo>
                          <a:pt x="1828800" y="1828800"/>
                        </a:lnTo>
                        <a:lnTo>
                          <a:pt x="1828800" y="924339"/>
                        </a:lnTo>
                        <a:lnTo>
                          <a:pt x="2753139" y="924339"/>
                        </a:lnTo>
                        <a:lnTo>
                          <a:pt x="2753139" y="9939"/>
                        </a:lnTo>
                        <a:lnTo>
                          <a:pt x="3667539" y="9939"/>
                        </a:lnTo>
                        <a:lnTo>
                          <a:pt x="3667539" y="0"/>
                        </a:lnTo>
                      </a:path>
                    </a:pathLst>
                  </a:custGeom>
                  <a:noFill/>
                  <a:ln w="28575">
                    <a:solidFill>
                      <a:schemeClr val="accent3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cxnSp>
            <p:nvCxnSpPr>
              <p:cNvPr id="69" name="Straight Connector 68"/>
              <p:cNvCxnSpPr>
                <a:endCxn id="67" idx="0"/>
              </p:cNvCxnSpPr>
              <p:nvPr/>
            </p:nvCxnSpPr>
            <p:spPr>
              <a:xfrm flipV="1">
                <a:off x="3060115" y="2800660"/>
                <a:ext cx="1620910" cy="724"/>
              </a:xfrm>
              <a:prstGeom prst="line">
                <a:avLst/>
              </a:prstGeom>
              <a:ln w="28575">
                <a:solidFill>
                  <a:schemeClr val="accent3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2" name="Freeform 71"/>
              <p:cNvSpPr/>
              <p:nvPr/>
            </p:nvSpPr>
            <p:spPr>
              <a:xfrm>
                <a:off x="302314" y="4020947"/>
                <a:ext cx="458443" cy="410321"/>
              </a:xfrm>
              <a:custGeom>
                <a:avLst/>
                <a:gdLst>
                  <a:gd name="connsiteX0" fmla="*/ 0 w 3667539"/>
                  <a:gd name="connsiteY0" fmla="*/ 3677478 h 3677478"/>
                  <a:gd name="connsiteX1" fmla="*/ 0 w 3667539"/>
                  <a:gd name="connsiteY1" fmla="*/ 2763078 h 3677478"/>
                  <a:gd name="connsiteX2" fmla="*/ 914400 w 3667539"/>
                  <a:gd name="connsiteY2" fmla="*/ 2763078 h 3677478"/>
                  <a:gd name="connsiteX3" fmla="*/ 914400 w 3667539"/>
                  <a:gd name="connsiteY3" fmla="*/ 1828800 h 3677478"/>
                  <a:gd name="connsiteX4" fmla="*/ 1828800 w 3667539"/>
                  <a:gd name="connsiteY4" fmla="*/ 1828800 h 3677478"/>
                  <a:gd name="connsiteX5" fmla="*/ 1828800 w 3667539"/>
                  <a:gd name="connsiteY5" fmla="*/ 924339 h 3677478"/>
                  <a:gd name="connsiteX6" fmla="*/ 2753139 w 3667539"/>
                  <a:gd name="connsiteY6" fmla="*/ 924339 h 3677478"/>
                  <a:gd name="connsiteX7" fmla="*/ 2753139 w 3667539"/>
                  <a:gd name="connsiteY7" fmla="*/ 9939 h 3677478"/>
                  <a:gd name="connsiteX8" fmla="*/ 3667539 w 3667539"/>
                  <a:gd name="connsiteY8" fmla="*/ 9939 h 3677478"/>
                  <a:gd name="connsiteX9" fmla="*/ 3667539 w 3667539"/>
                  <a:gd name="connsiteY9" fmla="*/ 0 h 36774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667539" h="3677478">
                    <a:moveTo>
                      <a:pt x="0" y="3677478"/>
                    </a:moveTo>
                    <a:lnTo>
                      <a:pt x="0" y="2763078"/>
                    </a:lnTo>
                    <a:lnTo>
                      <a:pt x="914400" y="2763078"/>
                    </a:lnTo>
                    <a:lnTo>
                      <a:pt x="914400" y="1828800"/>
                    </a:lnTo>
                    <a:lnTo>
                      <a:pt x="1828800" y="1828800"/>
                    </a:lnTo>
                    <a:lnTo>
                      <a:pt x="1828800" y="924339"/>
                    </a:lnTo>
                    <a:lnTo>
                      <a:pt x="2753139" y="924339"/>
                    </a:lnTo>
                    <a:lnTo>
                      <a:pt x="2753139" y="9939"/>
                    </a:lnTo>
                    <a:lnTo>
                      <a:pt x="3667539" y="9939"/>
                    </a:lnTo>
                    <a:lnTo>
                      <a:pt x="3667539" y="0"/>
                    </a:lnTo>
                  </a:path>
                </a:pathLst>
              </a:custGeom>
              <a:noFill/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Freeform 72"/>
              <p:cNvSpPr/>
              <p:nvPr/>
            </p:nvSpPr>
            <p:spPr>
              <a:xfrm>
                <a:off x="760757" y="3612289"/>
                <a:ext cx="458443" cy="410321"/>
              </a:xfrm>
              <a:custGeom>
                <a:avLst/>
                <a:gdLst>
                  <a:gd name="connsiteX0" fmla="*/ 0 w 3667539"/>
                  <a:gd name="connsiteY0" fmla="*/ 3677478 h 3677478"/>
                  <a:gd name="connsiteX1" fmla="*/ 0 w 3667539"/>
                  <a:gd name="connsiteY1" fmla="*/ 2763078 h 3677478"/>
                  <a:gd name="connsiteX2" fmla="*/ 914400 w 3667539"/>
                  <a:gd name="connsiteY2" fmla="*/ 2763078 h 3677478"/>
                  <a:gd name="connsiteX3" fmla="*/ 914400 w 3667539"/>
                  <a:gd name="connsiteY3" fmla="*/ 1828800 h 3677478"/>
                  <a:gd name="connsiteX4" fmla="*/ 1828800 w 3667539"/>
                  <a:gd name="connsiteY4" fmla="*/ 1828800 h 3677478"/>
                  <a:gd name="connsiteX5" fmla="*/ 1828800 w 3667539"/>
                  <a:gd name="connsiteY5" fmla="*/ 924339 h 3677478"/>
                  <a:gd name="connsiteX6" fmla="*/ 2753139 w 3667539"/>
                  <a:gd name="connsiteY6" fmla="*/ 924339 h 3677478"/>
                  <a:gd name="connsiteX7" fmla="*/ 2753139 w 3667539"/>
                  <a:gd name="connsiteY7" fmla="*/ 9939 h 3677478"/>
                  <a:gd name="connsiteX8" fmla="*/ 3667539 w 3667539"/>
                  <a:gd name="connsiteY8" fmla="*/ 9939 h 3677478"/>
                  <a:gd name="connsiteX9" fmla="*/ 3667539 w 3667539"/>
                  <a:gd name="connsiteY9" fmla="*/ 0 h 36774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667539" h="3677478">
                    <a:moveTo>
                      <a:pt x="0" y="3677478"/>
                    </a:moveTo>
                    <a:lnTo>
                      <a:pt x="0" y="2763078"/>
                    </a:lnTo>
                    <a:lnTo>
                      <a:pt x="914400" y="2763078"/>
                    </a:lnTo>
                    <a:lnTo>
                      <a:pt x="914400" y="1828800"/>
                    </a:lnTo>
                    <a:lnTo>
                      <a:pt x="1828800" y="1828800"/>
                    </a:lnTo>
                    <a:lnTo>
                      <a:pt x="1828800" y="924339"/>
                    </a:lnTo>
                    <a:lnTo>
                      <a:pt x="2753139" y="924339"/>
                    </a:lnTo>
                    <a:lnTo>
                      <a:pt x="2753139" y="9939"/>
                    </a:lnTo>
                    <a:lnTo>
                      <a:pt x="3667539" y="9939"/>
                    </a:lnTo>
                    <a:lnTo>
                      <a:pt x="3667539" y="0"/>
                    </a:lnTo>
                  </a:path>
                </a:pathLst>
              </a:custGeom>
              <a:noFill/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5" name="Straight Arrow Connector 74"/>
              <p:cNvCxnSpPr>
                <a:stCxn id="30" idx="8"/>
              </p:cNvCxnSpPr>
              <p:nvPr/>
            </p:nvCxnSpPr>
            <p:spPr>
              <a:xfrm>
                <a:off x="3069330" y="1970128"/>
                <a:ext cx="695417" cy="831256"/>
              </a:xfrm>
              <a:prstGeom prst="straightConnector1">
                <a:avLst/>
              </a:prstGeom>
              <a:ln w="28575">
                <a:solidFill>
                  <a:schemeClr val="accent5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0" name="TextBox 79"/>
            <p:cNvSpPr txBox="1"/>
            <p:nvPr/>
          </p:nvSpPr>
          <p:spPr>
            <a:xfrm>
              <a:off x="5542696" y="4019550"/>
              <a:ext cx="70243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Time</a:t>
              </a:r>
              <a:endParaRPr lang="en-US" sz="2000" dirty="0"/>
            </a:p>
          </p:txBody>
        </p:sp>
        <p:sp>
          <p:nvSpPr>
            <p:cNvPr id="81" name="TextBox 80"/>
            <p:cNvSpPr txBox="1"/>
            <p:nvPr/>
          </p:nvSpPr>
          <p:spPr>
            <a:xfrm rot="16200000">
              <a:off x="-45601" y="2652428"/>
              <a:ext cx="154561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Seq. Number</a:t>
              </a:r>
              <a:endParaRPr lang="en-US" sz="2000" dirty="0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1178794" y="1211682"/>
            <a:ext cx="2230098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Go-Back-N scenario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180974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62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 Time Plot (3)</a:t>
            </a:r>
            <a:endParaRPr lang="en-US" dirty="0"/>
          </a:p>
        </p:txBody>
      </p:sp>
      <p:grpSp>
        <p:nvGrpSpPr>
          <p:cNvPr id="113" name="Group 112"/>
          <p:cNvGrpSpPr/>
          <p:nvPr/>
        </p:nvGrpSpPr>
        <p:grpSpPr>
          <a:xfrm>
            <a:off x="152400" y="1276350"/>
            <a:ext cx="5562600" cy="3078718"/>
            <a:chOff x="527152" y="1352550"/>
            <a:chExt cx="6102247" cy="3078718"/>
          </a:xfrm>
        </p:grpSpPr>
        <p:cxnSp>
          <p:nvCxnSpPr>
            <p:cNvPr id="8" name="Straight Arrow Connector 7"/>
            <p:cNvCxnSpPr/>
            <p:nvPr/>
          </p:nvCxnSpPr>
          <p:spPr>
            <a:xfrm flipV="1">
              <a:off x="904461" y="1391738"/>
              <a:ext cx="0" cy="300881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904461" y="4403035"/>
              <a:ext cx="551407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7" name="Group 76"/>
            <p:cNvGrpSpPr/>
            <p:nvPr/>
          </p:nvGrpSpPr>
          <p:grpSpPr>
            <a:xfrm>
              <a:off x="914400" y="1506191"/>
              <a:ext cx="5714999" cy="2925077"/>
              <a:chOff x="302314" y="1194557"/>
              <a:chExt cx="6212482" cy="3236711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1219200" y="2800660"/>
                <a:ext cx="1833770" cy="1606103"/>
                <a:chOff x="4562061" y="733011"/>
                <a:chExt cx="3667539" cy="3670024"/>
              </a:xfrm>
            </p:grpSpPr>
            <p:grpSp>
              <p:nvGrpSpPr>
                <p:cNvPr id="20" name="Group 19"/>
                <p:cNvGrpSpPr/>
                <p:nvPr/>
              </p:nvGrpSpPr>
              <p:grpSpPr>
                <a:xfrm>
                  <a:off x="4562061" y="2568023"/>
                  <a:ext cx="1833769" cy="1835012"/>
                  <a:chOff x="4562061" y="733012"/>
                  <a:chExt cx="3667538" cy="3670023"/>
                </a:xfrm>
              </p:grpSpPr>
              <p:sp>
                <p:nvSpPr>
                  <p:cNvPr id="24" name="Freeform 23"/>
                  <p:cNvSpPr/>
                  <p:nvPr/>
                </p:nvSpPr>
                <p:spPr>
                  <a:xfrm>
                    <a:off x="4562061" y="2564297"/>
                    <a:ext cx="1833769" cy="1838738"/>
                  </a:xfrm>
                  <a:custGeom>
                    <a:avLst/>
                    <a:gdLst>
                      <a:gd name="connsiteX0" fmla="*/ 0 w 3667539"/>
                      <a:gd name="connsiteY0" fmla="*/ 3677478 h 3677478"/>
                      <a:gd name="connsiteX1" fmla="*/ 0 w 3667539"/>
                      <a:gd name="connsiteY1" fmla="*/ 2763078 h 3677478"/>
                      <a:gd name="connsiteX2" fmla="*/ 914400 w 3667539"/>
                      <a:gd name="connsiteY2" fmla="*/ 2763078 h 3677478"/>
                      <a:gd name="connsiteX3" fmla="*/ 914400 w 3667539"/>
                      <a:gd name="connsiteY3" fmla="*/ 1828800 h 3677478"/>
                      <a:gd name="connsiteX4" fmla="*/ 1828800 w 3667539"/>
                      <a:gd name="connsiteY4" fmla="*/ 1828800 h 3677478"/>
                      <a:gd name="connsiteX5" fmla="*/ 1828800 w 3667539"/>
                      <a:gd name="connsiteY5" fmla="*/ 924339 h 3677478"/>
                      <a:gd name="connsiteX6" fmla="*/ 2753139 w 3667539"/>
                      <a:gd name="connsiteY6" fmla="*/ 924339 h 3677478"/>
                      <a:gd name="connsiteX7" fmla="*/ 2753139 w 3667539"/>
                      <a:gd name="connsiteY7" fmla="*/ 9939 h 3677478"/>
                      <a:gd name="connsiteX8" fmla="*/ 3667539 w 3667539"/>
                      <a:gd name="connsiteY8" fmla="*/ 9939 h 3677478"/>
                      <a:gd name="connsiteX9" fmla="*/ 3667539 w 3667539"/>
                      <a:gd name="connsiteY9" fmla="*/ 0 h 36774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3667539" h="3677478">
                        <a:moveTo>
                          <a:pt x="0" y="3677478"/>
                        </a:moveTo>
                        <a:lnTo>
                          <a:pt x="0" y="2763078"/>
                        </a:lnTo>
                        <a:lnTo>
                          <a:pt x="914400" y="2763078"/>
                        </a:lnTo>
                        <a:lnTo>
                          <a:pt x="914400" y="1828800"/>
                        </a:lnTo>
                        <a:lnTo>
                          <a:pt x="1828800" y="1828800"/>
                        </a:lnTo>
                        <a:lnTo>
                          <a:pt x="1828800" y="924339"/>
                        </a:lnTo>
                        <a:lnTo>
                          <a:pt x="2753139" y="924339"/>
                        </a:lnTo>
                        <a:lnTo>
                          <a:pt x="2753139" y="9939"/>
                        </a:lnTo>
                        <a:lnTo>
                          <a:pt x="3667539" y="9939"/>
                        </a:lnTo>
                        <a:lnTo>
                          <a:pt x="3667539" y="0"/>
                        </a:lnTo>
                      </a:path>
                    </a:pathLst>
                  </a:custGeom>
                  <a:noFill/>
                  <a:ln w="28575">
                    <a:solidFill>
                      <a:schemeClr val="accent3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" name="Freeform 24"/>
                  <p:cNvSpPr/>
                  <p:nvPr/>
                </p:nvSpPr>
                <p:spPr>
                  <a:xfrm>
                    <a:off x="6395830" y="733012"/>
                    <a:ext cx="1833769" cy="1838738"/>
                  </a:xfrm>
                  <a:custGeom>
                    <a:avLst/>
                    <a:gdLst>
                      <a:gd name="connsiteX0" fmla="*/ 0 w 3667539"/>
                      <a:gd name="connsiteY0" fmla="*/ 3677478 h 3677478"/>
                      <a:gd name="connsiteX1" fmla="*/ 0 w 3667539"/>
                      <a:gd name="connsiteY1" fmla="*/ 2763078 h 3677478"/>
                      <a:gd name="connsiteX2" fmla="*/ 914400 w 3667539"/>
                      <a:gd name="connsiteY2" fmla="*/ 2763078 h 3677478"/>
                      <a:gd name="connsiteX3" fmla="*/ 914400 w 3667539"/>
                      <a:gd name="connsiteY3" fmla="*/ 1828800 h 3677478"/>
                      <a:gd name="connsiteX4" fmla="*/ 1828800 w 3667539"/>
                      <a:gd name="connsiteY4" fmla="*/ 1828800 h 3677478"/>
                      <a:gd name="connsiteX5" fmla="*/ 1828800 w 3667539"/>
                      <a:gd name="connsiteY5" fmla="*/ 924339 h 3677478"/>
                      <a:gd name="connsiteX6" fmla="*/ 2753139 w 3667539"/>
                      <a:gd name="connsiteY6" fmla="*/ 924339 h 3677478"/>
                      <a:gd name="connsiteX7" fmla="*/ 2753139 w 3667539"/>
                      <a:gd name="connsiteY7" fmla="*/ 9939 h 3677478"/>
                      <a:gd name="connsiteX8" fmla="*/ 3667539 w 3667539"/>
                      <a:gd name="connsiteY8" fmla="*/ 9939 h 3677478"/>
                      <a:gd name="connsiteX9" fmla="*/ 3667539 w 3667539"/>
                      <a:gd name="connsiteY9" fmla="*/ 0 h 36774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3667539" h="3677478">
                        <a:moveTo>
                          <a:pt x="0" y="3677478"/>
                        </a:moveTo>
                        <a:lnTo>
                          <a:pt x="0" y="2763078"/>
                        </a:lnTo>
                        <a:lnTo>
                          <a:pt x="914400" y="2763078"/>
                        </a:lnTo>
                        <a:lnTo>
                          <a:pt x="914400" y="1828800"/>
                        </a:lnTo>
                        <a:lnTo>
                          <a:pt x="1828800" y="1828800"/>
                        </a:lnTo>
                        <a:lnTo>
                          <a:pt x="1828800" y="924339"/>
                        </a:lnTo>
                        <a:lnTo>
                          <a:pt x="2753139" y="924339"/>
                        </a:lnTo>
                        <a:lnTo>
                          <a:pt x="2753139" y="9939"/>
                        </a:lnTo>
                        <a:lnTo>
                          <a:pt x="3667539" y="9939"/>
                        </a:lnTo>
                        <a:lnTo>
                          <a:pt x="3667539" y="0"/>
                        </a:lnTo>
                      </a:path>
                    </a:pathLst>
                  </a:custGeom>
                  <a:noFill/>
                  <a:ln w="28575">
                    <a:solidFill>
                      <a:schemeClr val="accent3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1" name="Group 20"/>
                <p:cNvGrpSpPr/>
                <p:nvPr/>
              </p:nvGrpSpPr>
              <p:grpSpPr>
                <a:xfrm>
                  <a:off x="6395831" y="733011"/>
                  <a:ext cx="1833769" cy="1835012"/>
                  <a:chOff x="4562061" y="733012"/>
                  <a:chExt cx="3667538" cy="3670023"/>
                </a:xfrm>
              </p:grpSpPr>
              <p:sp>
                <p:nvSpPr>
                  <p:cNvPr id="22" name="Freeform 21"/>
                  <p:cNvSpPr/>
                  <p:nvPr/>
                </p:nvSpPr>
                <p:spPr>
                  <a:xfrm>
                    <a:off x="4562061" y="2564297"/>
                    <a:ext cx="1833769" cy="1838738"/>
                  </a:xfrm>
                  <a:custGeom>
                    <a:avLst/>
                    <a:gdLst>
                      <a:gd name="connsiteX0" fmla="*/ 0 w 3667539"/>
                      <a:gd name="connsiteY0" fmla="*/ 3677478 h 3677478"/>
                      <a:gd name="connsiteX1" fmla="*/ 0 w 3667539"/>
                      <a:gd name="connsiteY1" fmla="*/ 2763078 h 3677478"/>
                      <a:gd name="connsiteX2" fmla="*/ 914400 w 3667539"/>
                      <a:gd name="connsiteY2" fmla="*/ 2763078 h 3677478"/>
                      <a:gd name="connsiteX3" fmla="*/ 914400 w 3667539"/>
                      <a:gd name="connsiteY3" fmla="*/ 1828800 h 3677478"/>
                      <a:gd name="connsiteX4" fmla="*/ 1828800 w 3667539"/>
                      <a:gd name="connsiteY4" fmla="*/ 1828800 h 3677478"/>
                      <a:gd name="connsiteX5" fmla="*/ 1828800 w 3667539"/>
                      <a:gd name="connsiteY5" fmla="*/ 924339 h 3677478"/>
                      <a:gd name="connsiteX6" fmla="*/ 2753139 w 3667539"/>
                      <a:gd name="connsiteY6" fmla="*/ 924339 h 3677478"/>
                      <a:gd name="connsiteX7" fmla="*/ 2753139 w 3667539"/>
                      <a:gd name="connsiteY7" fmla="*/ 9939 h 3677478"/>
                      <a:gd name="connsiteX8" fmla="*/ 3667539 w 3667539"/>
                      <a:gd name="connsiteY8" fmla="*/ 9939 h 3677478"/>
                      <a:gd name="connsiteX9" fmla="*/ 3667539 w 3667539"/>
                      <a:gd name="connsiteY9" fmla="*/ 0 h 36774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3667539" h="3677478">
                        <a:moveTo>
                          <a:pt x="0" y="3677478"/>
                        </a:moveTo>
                        <a:lnTo>
                          <a:pt x="0" y="2763078"/>
                        </a:lnTo>
                        <a:lnTo>
                          <a:pt x="914400" y="2763078"/>
                        </a:lnTo>
                        <a:lnTo>
                          <a:pt x="914400" y="1828800"/>
                        </a:lnTo>
                        <a:lnTo>
                          <a:pt x="1828800" y="1828800"/>
                        </a:lnTo>
                        <a:lnTo>
                          <a:pt x="1828800" y="924339"/>
                        </a:lnTo>
                        <a:lnTo>
                          <a:pt x="2753139" y="924339"/>
                        </a:lnTo>
                        <a:lnTo>
                          <a:pt x="2753139" y="9939"/>
                        </a:lnTo>
                        <a:lnTo>
                          <a:pt x="3667539" y="9939"/>
                        </a:lnTo>
                        <a:lnTo>
                          <a:pt x="3667539" y="0"/>
                        </a:lnTo>
                      </a:path>
                    </a:pathLst>
                  </a:custGeom>
                  <a:noFill/>
                  <a:ln w="28575">
                    <a:solidFill>
                      <a:schemeClr val="accent3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" name="Freeform 22"/>
                  <p:cNvSpPr/>
                  <p:nvPr/>
                </p:nvSpPr>
                <p:spPr>
                  <a:xfrm>
                    <a:off x="6395830" y="733012"/>
                    <a:ext cx="1833769" cy="1838738"/>
                  </a:xfrm>
                  <a:custGeom>
                    <a:avLst/>
                    <a:gdLst>
                      <a:gd name="connsiteX0" fmla="*/ 0 w 3667539"/>
                      <a:gd name="connsiteY0" fmla="*/ 3677478 h 3677478"/>
                      <a:gd name="connsiteX1" fmla="*/ 0 w 3667539"/>
                      <a:gd name="connsiteY1" fmla="*/ 2763078 h 3677478"/>
                      <a:gd name="connsiteX2" fmla="*/ 914400 w 3667539"/>
                      <a:gd name="connsiteY2" fmla="*/ 2763078 h 3677478"/>
                      <a:gd name="connsiteX3" fmla="*/ 914400 w 3667539"/>
                      <a:gd name="connsiteY3" fmla="*/ 1828800 h 3677478"/>
                      <a:gd name="connsiteX4" fmla="*/ 1828800 w 3667539"/>
                      <a:gd name="connsiteY4" fmla="*/ 1828800 h 3677478"/>
                      <a:gd name="connsiteX5" fmla="*/ 1828800 w 3667539"/>
                      <a:gd name="connsiteY5" fmla="*/ 924339 h 3677478"/>
                      <a:gd name="connsiteX6" fmla="*/ 2753139 w 3667539"/>
                      <a:gd name="connsiteY6" fmla="*/ 924339 h 3677478"/>
                      <a:gd name="connsiteX7" fmla="*/ 2753139 w 3667539"/>
                      <a:gd name="connsiteY7" fmla="*/ 9939 h 3677478"/>
                      <a:gd name="connsiteX8" fmla="*/ 3667539 w 3667539"/>
                      <a:gd name="connsiteY8" fmla="*/ 9939 h 3677478"/>
                      <a:gd name="connsiteX9" fmla="*/ 3667539 w 3667539"/>
                      <a:gd name="connsiteY9" fmla="*/ 0 h 36774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3667539" h="3677478">
                        <a:moveTo>
                          <a:pt x="0" y="3677478"/>
                        </a:moveTo>
                        <a:lnTo>
                          <a:pt x="0" y="2763078"/>
                        </a:lnTo>
                        <a:lnTo>
                          <a:pt x="914400" y="2763078"/>
                        </a:lnTo>
                        <a:lnTo>
                          <a:pt x="914400" y="1828800"/>
                        </a:lnTo>
                        <a:lnTo>
                          <a:pt x="1828800" y="1828800"/>
                        </a:lnTo>
                        <a:lnTo>
                          <a:pt x="1828800" y="924339"/>
                        </a:lnTo>
                        <a:lnTo>
                          <a:pt x="2753139" y="924339"/>
                        </a:lnTo>
                        <a:lnTo>
                          <a:pt x="2753139" y="9939"/>
                        </a:lnTo>
                        <a:lnTo>
                          <a:pt x="3667539" y="9939"/>
                        </a:lnTo>
                        <a:lnTo>
                          <a:pt x="3667539" y="0"/>
                        </a:lnTo>
                      </a:path>
                    </a:pathLst>
                  </a:custGeom>
                  <a:noFill/>
                  <a:ln w="28575">
                    <a:solidFill>
                      <a:schemeClr val="accent3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6" name="Group 25"/>
              <p:cNvGrpSpPr/>
              <p:nvPr/>
            </p:nvGrpSpPr>
            <p:grpSpPr>
              <a:xfrm>
                <a:off x="1235558" y="1969019"/>
                <a:ext cx="1833771" cy="1637957"/>
                <a:chOff x="4562061" y="733011"/>
                <a:chExt cx="3667539" cy="3670024"/>
              </a:xfrm>
            </p:grpSpPr>
            <p:grpSp>
              <p:nvGrpSpPr>
                <p:cNvPr id="27" name="Group 26"/>
                <p:cNvGrpSpPr/>
                <p:nvPr/>
              </p:nvGrpSpPr>
              <p:grpSpPr>
                <a:xfrm>
                  <a:off x="4562061" y="2568023"/>
                  <a:ext cx="1833769" cy="1835012"/>
                  <a:chOff x="4562061" y="733012"/>
                  <a:chExt cx="3667538" cy="3670023"/>
                </a:xfrm>
              </p:grpSpPr>
              <p:sp>
                <p:nvSpPr>
                  <p:cNvPr id="31" name="Freeform 30"/>
                  <p:cNvSpPr/>
                  <p:nvPr/>
                </p:nvSpPr>
                <p:spPr>
                  <a:xfrm>
                    <a:off x="4562061" y="2564297"/>
                    <a:ext cx="1833769" cy="1838738"/>
                  </a:xfrm>
                  <a:custGeom>
                    <a:avLst/>
                    <a:gdLst>
                      <a:gd name="connsiteX0" fmla="*/ 0 w 3667539"/>
                      <a:gd name="connsiteY0" fmla="*/ 3677478 h 3677478"/>
                      <a:gd name="connsiteX1" fmla="*/ 0 w 3667539"/>
                      <a:gd name="connsiteY1" fmla="*/ 2763078 h 3677478"/>
                      <a:gd name="connsiteX2" fmla="*/ 914400 w 3667539"/>
                      <a:gd name="connsiteY2" fmla="*/ 2763078 h 3677478"/>
                      <a:gd name="connsiteX3" fmla="*/ 914400 w 3667539"/>
                      <a:gd name="connsiteY3" fmla="*/ 1828800 h 3677478"/>
                      <a:gd name="connsiteX4" fmla="*/ 1828800 w 3667539"/>
                      <a:gd name="connsiteY4" fmla="*/ 1828800 h 3677478"/>
                      <a:gd name="connsiteX5" fmla="*/ 1828800 w 3667539"/>
                      <a:gd name="connsiteY5" fmla="*/ 924339 h 3677478"/>
                      <a:gd name="connsiteX6" fmla="*/ 2753139 w 3667539"/>
                      <a:gd name="connsiteY6" fmla="*/ 924339 h 3677478"/>
                      <a:gd name="connsiteX7" fmla="*/ 2753139 w 3667539"/>
                      <a:gd name="connsiteY7" fmla="*/ 9939 h 3677478"/>
                      <a:gd name="connsiteX8" fmla="*/ 3667539 w 3667539"/>
                      <a:gd name="connsiteY8" fmla="*/ 9939 h 3677478"/>
                      <a:gd name="connsiteX9" fmla="*/ 3667539 w 3667539"/>
                      <a:gd name="connsiteY9" fmla="*/ 0 h 36774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3667539" h="3677478">
                        <a:moveTo>
                          <a:pt x="0" y="3677478"/>
                        </a:moveTo>
                        <a:lnTo>
                          <a:pt x="0" y="2763078"/>
                        </a:lnTo>
                        <a:lnTo>
                          <a:pt x="914400" y="2763078"/>
                        </a:lnTo>
                        <a:lnTo>
                          <a:pt x="914400" y="1828800"/>
                        </a:lnTo>
                        <a:lnTo>
                          <a:pt x="1828800" y="1828800"/>
                        </a:lnTo>
                        <a:lnTo>
                          <a:pt x="1828800" y="924339"/>
                        </a:lnTo>
                        <a:lnTo>
                          <a:pt x="2753139" y="924339"/>
                        </a:lnTo>
                        <a:lnTo>
                          <a:pt x="2753139" y="9939"/>
                        </a:lnTo>
                        <a:lnTo>
                          <a:pt x="3667539" y="9939"/>
                        </a:lnTo>
                        <a:lnTo>
                          <a:pt x="3667539" y="0"/>
                        </a:lnTo>
                      </a:path>
                    </a:pathLst>
                  </a:custGeom>
                  <a:noFill/>
                  <a:ln>
                    <a:solidFill>
                      <a:schemeClr val="accent5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" name="Freeform 31"/>
                  <p:cNvSpPr/>
                  <p:nvPr/>
                </p:nvSpPr>
                <p:spPr>
                  <a:xfrm>
                    <a:off x="6395830" y="733012"/>
                    <a:ext cx="1833769" cy="1838738"/>
                  </a:xfrm>
                  <a:custGeom>
                    <a:avLst/>
                    <a:gdLst>
                      <a:gd name="connsiteX0" fmla="*/ 0 w 3667539"/>
                      <a:gd name="connsiteY0" fmla="*/ 3677478 h 3677478"/>
                      <a:gd name="connsiteX1" fmla="*/ 0 w 3667539"/>
                      <a:gd name="connsiteY1" fmla="*/ 2763078 h 3677478"/>
                      <a:gd name="connsiteX2" fmla="*/ 914400 w 3667539"/>
                      <a:gd name="connsiteY2" fmla="*/ 2763078 h 3677478"/>
                      <a:gd name="connsiteX3" fmla="*/ 914400 w 3667539"/>
                      <a:gd name="connsiteY3" fmla="*/ 1828800 h 3677478"/>
                      <a:gd name="connsiteX4" fmla="*/ 1828800 w 3667539"/>
                      <a:gd name="connsiteY4" fmla="*/ 1828800 h 3677478"/>
                      <a:gd name="connsiteX5" fmla="*/ 1828800 w 3667539"/>
                      <a:gd name="connsiteY5" fmla="*/ 924339 h 3677478"/>
                      <a:gd name="connsiteX6" fmla="*/ 2753139 w 3667539"/>
                      <a:gd name="connsiteY6" fmla="*/ 924339 h 3677478"/>
                      <a:gd name="connsiteX7" fmla="*/ 2753139 w 3667539"/>
                      <a:gd name="connsiteY7" fmla="*/ 9939 h 3677478"/>
                      <a:gd name="connsiteX8" fmla="*/ 3667539 w 3667539"/>
                      <a:gd name="connsiteY8" fmla="*/ 9939 h 3677478"/>
                      <a:gd name="connsiteX9" fmla="*/ 3667539 w 3667539"/>
                      <a:gd name="connsiteY9" fmla="*/ 0 h 36774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3667539" h="3677478">
                        <a:moveTo>
                          <a:pt x="0" y="3677478"/>
                        </a:moveTo>
                        <a:lnTo>
                          <a:pt x="0" y="2763078"/>
                        </a:lnTo>
                        <a:lnTo>
                          <a:pt x="914400" y="2763078"/>
                        </a:lnTo>
                        <a:lnTo>
                          <a:pt x="914400" y="1828800"/>
                        </a:lnTo>
                        <a:lnTo>
                          <a:pt x="1828800" y="1828800"/>
                        </a:lnTo>
                        <a:lnTo>
                          <a:pt x="1828800" y="924339"/>
                        </a:lnTo>
                        <a:lnTo>
                          <a:pt x="2753139" y="924339"/>
                        </a:lnTo>
                        <a:lnTo>
                          <a:pt x="2753139" y="9939"/>
                        </a:lnTo>
                        <a:lnTo>
                          <a:pt x="3667539" y="9939"/>
                        </a:lnTo>
                        <a:lnTo>
                          <a:pt x="3667539" y="0"/>
                        </a:lnTo>
                      </a:path>
                    </a:pathLst>
                  </a:custGeom>
                  <a:noFill/>
                  <a:ln>
                    <a:solidFill>
                      <a:schemeClr val="accent5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8" name="Group 27"/>
                <p:cNvGrpSpPr/>
                <p:nvPr/>
              </p:nvGrpSpPr>
              <p:grpSpPr>
                <a:xfrm>
                  <a:off x="6395831" y="733011"/>
                  <a:ext cx="1833769" cy="1835012"/>
                  <a:chOff x="4562061" y="733012"/>
                  <a:chExt cx="3667538" cy="3670023"/>
                </a:xfrm>
              </p:grpSpPr>
              <p:sp>
                <p:nvSpPr>
                  <p:cNvPr id="29" name="Freeform 28"/>
                  <p:cNvSpPr/>
                  <p:nvPr/>
                </p:nvSpPr>
                <p:spPr>
                  <a:xfrm>
                    <a:off x="4562061" y="2564297"/>
                    <a:ext cx="1833769" cy="1838738"/>
                  </a:xfrm>
                  <a:custGeom>
                    <a:avLst/>
                    <a:gdLst>
                      <a:gd name="connsiteX0" fmla="*/ 0 w 3667539"/>
                      <a:gd name="connsiteY0" fmla="*/ 3677478 h 3677478"/>
                      <a:gd name="connsiteX1" fmla="*/ 0 w 3667539"/>
                      <a:gd name="connsiteY1" fmla="*/ 2763078 h 3677478"/>
                      <a:gd name="connsiteX2" fmla="*/ 914400 w 3667539"/>
                      <a:gd name="connsiteY2" fmla="*/ 2763078 h 3677478"/>
                      <a:gd name="connsiteX3" fmla="*/ 914400 w 3667539"/>
                      <a:gd name="connsiteY3" fmla="*/ 1828800 h 3677478"/>
                      <a:gd name="connsiteX4" fmla="*/ 1828800 w 3667539"/>
                      <a:gd name="connsiteY4" fmla="*/ 1828800 h 3677478"/>
                      <a:gd name="connsiteX5" fmla="*/ 1828800 w 3667539"/>
                      <a:gd name="connsiteY5" fmla="*/ 924339 h 3677478"/>
                      <a:gd name="connsiteX6" fmla="*/ 2753139 w 3667539"/>
                      <a:gd name="connsiteY6" fmla="*/ 924339 h 3677478"/>
                      <a:gd name="connsiteX7" fmla="*/ 2753139 w 3667539"/>
                      <a:gd name="connsiteY7" fmla="*/ 9939 h 3677478"/>
                      <a:gd name="connsiteX8" fmla="*/ 3667539 w 3667539"/>
                      <a:gd name="connsiteY8" fmla="*/ 9939 h 3677478"/>
                      <a:gd name="connsiteX9" fmla="*/ 3667539 w 3667539"/>
                      <a:gd name="connsiteY9" fmla="*/ 0 h 36774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3667539" h="3677478">
                        <a:moveTo>
                          <a:pt x="0" y="3677478"/>
                        </a:moveTo>
                        <a:lnTo>
                          <a:pt x="0" y="2763078"/>
                        </a:lnTo>
                        <a:lnTo>
                          <a:pt x="914400" y="2763078"/>
                        </a:lnTo>
                        <a:lnTo>
                          <a:pt x="914400" y="1828800"/>
                        </a:lnTo>
                        <a:lnTo>
                          <a:pt x="1828800" y="1828800"/>
                        </a:lnTo>
                        <a:lnTo>
                          <a:pt x="1828800" y="924339"/>
                        </a:lnTo>
                        <a:lnTo>
                          <a:pt x="2753139" y="924339"/>
                        </a:lnTo>
                        <a:lnTo>
                          <a:pt x="2753139" y="9939"/>
                        </a:lnTo>
                        <a:lnTo>
                          <a:pt x="3667539" y="9939"/>
                        </a:lnTo>
                        <a:lnTo>
                          <a:pt x="3667539" y="0"/>
                        </a:lnTo>
                      </a:path>
                    </a:pathLst>
                  </a:custGeom>
                  <a:noFill/>
                  <a:ln>
                    <a:solidFill>
                      <a:schemeClr val="accent5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" name="Freeform 29"/>
                  <p:cNvSpPr/>
                  <p:nvPr/>
                </p:nvSpPr>
                <p:spPr>
                  <a:xfrm>
                    <a:off x="6395830" y="733012"/>
                    <a:ext cx="1833769" cy="1838738"/>
                  </a:xfrm>
                  <a:custGeom>
                    <a:avLst/>
                    <a:gdLst>
                      <a:gd name="connsiteX0" fmla="*/ 0 w 3667539"/>
                      <a:gd name="connsiteY0" fmla="*/ 3677478 h 3677478"/>
                      <a:gd name="connsiteX1" fmla="*/ 0 w 3667539"/>
                      <a:gd name="connsiteY1" fmla="*/ 2763078 h 3677478"/>
                      <a:gd name="connsiteX2" fmla="*/ 914400 w 3667539"/>
                      <a:gd name="connsiteY2" fmla="*/ 2763078 h 3677478"/>
                      <a:gd name="connsiteX3" fmla="*/ 914400 w 3667539"/>
                      <a:gd name="connsiteY3" fmla="*/ 1828800 h 3677478"/>
                      <a:gd name="connsiteX4" fmla="*/ 1828800 w 3667539"/>
                      <a:gd name="connsiteY4" fmla="*/ 1828800 h 3677478"/>
                      <a:gd name="connsiteX5" fmla="*/ 1828800 w 3667539"/>
                      <a:gd name="connsiteY5" fmla="*/ 924339 h 3677478"/>
                      <a:gd name="connsiteX6" fmla="*/ 2753139 w 3667539"/>
                      <a:gd name="connsiteY6" fmla="*/ 924339 h 3677478"/>
                      <a:gd name="connsiteX7" fmla="*/ 2753139 w 3667539"/>
                      <a:gd name="connsiteY7" fmla="*/ 9939 h 3677478"/>
                      <a:gd name="connsiteX8" fmla="*/ 3667539 w 3667539"/>
                      <a:gd name="connsiteY8" fmla="*/ 9939 h 3677478"/>
                      <a:gd name="connsiteX9" fmla="*/ 3667539 w 3667539"/>
                      <a:gd name="connsiteY9" fmla="*/ 0 h 36774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3667539" h="3677478">
                        <a:moveTo>
                          <a:pt x="0" y="3677478"/>
                        </a:moveTo>
                        <a:lnTo>
                          <a:pt x="0" y="2763078"/>
                        </a:lnTo>
                        <a:lnTo>
                          <a:pt x="914400" y="2763078"/>
                        </a:lnTo>
                        <a:lnTo>
                          <a:pt x="914400" y="1828800"/>
                        </a:lnTo>
                        <a:lnTo>
                          <a:pt x="1828800" y="1828800"/>
                        </a:lnTo>
                        <a:lnTo>
                          <a:pt x="1828800" y="924339"/>
                        </a:lnTo>
                        <a:lnTo>
                          <a:pt x="2753139" y="924339"/>
                        </a:lnTo>
                        <a:lnTo>
                          <a:pt x="2753139" y="9939"/>
                        </a:lnTo>
                        <a:lnTo>
                          <a:pt x="3667539" y="9939"/>
                        </a:lnTo>
                        <a:lnTo>
                          <a:pt x="3667539" y="0"/>
                        </a:lnTo>
                      </a:path>
                    </a:pathLst>
                  </a:custGeom>
                  <a:noFill/>
                  <a:ln>
                    <a:solidFill>
                      <a:schemeClr val="accent5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55" name="Group 54"/>
              <p:cNvGrpSpPr/>
              <p:nvPr/>
            </p:nvGrpSpPr>
            <p:grpSpPr>
              <a:xfrm>
                <a:off x="3764141" y="1194557"/>
                <a:ext cx="1833770" cy="1606103"/>
                <a:chOff x="5537142" y="733011"/>
                <a:chExt cx="3667540" cy="3670024"/>
              </a:xfrm>
            </p:grpSpPr>
            <p:grpSp>
              <p:nvGrpSpPr>
                <p:cNvPr id="56" name="Group 55"/>
                <p:cNvGrpSpPr/>
                <p:nvPr/>
              </p:nvGrpSpPr>
              <p:grpSpPr>
                <a:xfrm>
                  <a:off x="5537142" y="2568023"/>
                  <a:ext cx="1833770" cy="1835012"/>
                  <a:chOff x="6512217" y="733012"/>
                  <a:chExt cx="3667538" cy="3670023"/>
                </a:xfrm>
              </p:grpSpPr>
              <p:sp>
                <p:nvSpPr>
                  <p:cNvPr id="60" name="Freeform 59"/>
                  <p:cNvSpPr/>
                  <p:nvPr/>
                </p:nvSpPr>
                <p:spPr>
                  <a:xfrm>
                    <a:off x="6512217" y="2564299"/>
                    <a:ext cx="1833771" cy="1838736"/>
                  </a:xfrm>
                  <a:custGeom>
                    <a:avLst/>
                    <a:gdLst>
                      <a:gd name="connsiteX0" fmla="*/ 0 w 3667539"/>
                      <a:gd name="connsiteY0" fmla="*/ 3677478 h 3677478"/>
                      <a:gd name="connsiteX1" fmla="*/ 0 w 3667539"/>
                      <a:gd name="connsiteY1" fmla="*/ 2763078 h 3677478"/>
                      <a:gd name="connsiteX2" fmla="*/ 914400 w 3667539"/>
                      <a:gd name="connsiteY2" fmla="*/ 2763078 h 3677478"/>
                      <a:gd name="connsiteX3" fmla="*/ 914400 w 3667539"/>
                      <a:gd name="connsiteY3" fmla="*/ 1828800 h 3677478"/>
                      <a:gd name="connsiteX4" fmla="*/ 1828800 w 3667539"/>
                      <a:gd name="connsiteY4" fmla="*/ 1828800 h 3677478"/>
                      <a:gd name="connsiteX5" fmla="*/ 1828800 w 3667539"/>
                      <a:gd name="connsiteY5" fmla="*/ 924339 h 3677478"/>
                      <a:gd name="connsiteX6" fmla="*/ 2753139 w 3667539"/>
                      <a:gd name="connsiteY6" fmla="*/ 924339 h 3677478"/>
                      <a:gd name="connsiteX7" fmla="*/ 2753139 w 3667539"/>
                      <a:gd name="connsiteY7" fmla="*/ 9939 h 3677478"/>
                      <a:gd name="connsiteX8" fmla="*/ 3667539 w 3667539"/>
                      <a:gd name="connsiteY8" fmla="*/ 9939 h 3677478"/>
                      <a:gd name="connsiteX9" fmla="*/ 3667539 w 3667539"/>
                      <a:gd name="connsiteY9" fmla="*/ 0 h 36774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3667539" h="3677478">
                        <a:moveTo>
                          <a:pt x="0" y="3677478"/>
                        </a:moveTo>
                        <a:lnTo>
                          <a:pt x="0" y="2763078"/>
                        </a:lnTo>
                        <a:lnTo>
                          <a:pt x="914400" y="2763078"/>
                        </a:lnTo>
                        <a:lnTo>
                          <a:pt x="914400" y="1828800"/>
                        </a:lnTo>
                        <a:lnTo>
                          <a:pt x="1828800" y="1828800"/>
                        </a:lnTo>
                        <a:lnTo>
                          <a:pt x="1828800" y="924339"/>
                        </a:lnTo>
                        <a:lnTo>
                          <a:pt x="2753139" y="924339"/>
                        </a:lnTo>
                        <a:lnTo>
                          <a:pt x="2753139" y="9939"/>
                        </a:lnTo>
                        <a:lnTo>
                          <a:pt x="3667539" y="9939"/>
                        </a:lnTo>
                        <a:lnTo>
                          <a:pt x="3667539" y="0"/>
                        </a:lnTo>
                      </a:path>
                    </a:pathLst>
                  </a:custGeom>
                  <a:noFill/>
                  <a:ln>
                    <a:solidFill>
                      <a:schemeClr val="accent5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1" name="Freeform 60"/>
                  <p:cNvSpPr/>
                  <p:nvPr/>
                </p:nvSpPr>
                <p:spPr>
                  <a:xfrm>
                    <a:off x="8345988" y="733012"/>
                    <a:ext cx="1833767" cy="1838736"/>
                  </a:xfrm>
                  <a:custGeom>
                    <a:avLst/>
                    <a:gdLst>
                      <a:gd name="connsiteX0" fmla="*/ 0 w 3667539"/>
                      <a:gd name="connsiteY0" fmla="*/ 3677478 h 3677478"/>
                      <a:gd name="connsiteX1" fmla="*/ 0 w 3667539"/>
                      <a:gd name="connsiteY1" fmla="*/ 2763078 h 3677478"/>
                      <a:gd name="connsiteX2" fmla="*/ 914400 w 3667539"/>
                      <a:gd name="connsiteY2" fmla="*/ 2763078 h 3677478"/>
                      <a:gd name="connsiteX3" fmla="*/ 914400 w 3667539"/>
                      <a:gd name="connsiteY3" fmla="*/ 1828800 h 3677478"/>
                      <a:gd name="connsiteX4" fmla="*/ 1828800 w 3667539"/>
                      <a:gd name="connsiteY4" fmla="*/ 1828800 h 3677478"/>
                      <a:gd name="connsiteX5" fmla="*/ 1828800 w 3667539"/>
                      <a:gd name="connsiteY5" fmla="*/ 924339 h 3677478"/>
                      <a:gd name="connsiteX6" fmla="*/ 2753139 w 3667539"/>
                      <a:gd name="connsiteY6" fmla="*/ 924339 h 3677478"/>
                      <a:gd name="connsiteX7" fmla="*/ 2753139 w 3667539"/>
                      <a:gd name="connsiteY7" fmla="*/ 9939 h 3677478"/>
                      <a:gd name="connsiteX8" fmla="*/ 3667539 w 3667539"/>
                      <a:gd name="connsiteY8" fmla="*/ 9939 h 3677478"/>
                      <a:gd name="connsiteX9" fmla="*/ 3667539 w 3667539"/>
                      <a:gd name="connsiteY9" fmla="*/ 0 h 36774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3667539" h="3677478">
                        <a:moveTo>
                          <a:pt x="0" y="3677478"/>
                        </a:moveTo>
                        <a:lnTo>
                          <a:pt x="0" y="2763078"/>
                        </a:lnTo>
                        <a:lnTo>
                          <a:pt x="914400" y="2763078"/>
                        </a:lnTo>
                        <a:lnTo>
                          <a:pt x="914400" y="1828800"/>
                        </a:lnTo>
                        <a:lnTo>
                          <a:pt x="1828800" y="1828800"/>
                        </a:lnTo>
                        <a:lnTo>
                          <a:pt x="1828800" y="924339"/>
                        </a:lnTo>
                        <a:lnTo>
                          <a:pt x="2753139" y="924339"/>
                        </a:lnTo>
                        <a:lnTo>
                          <a:pt x="2753139" y="9939"/>
                        </a:lnTo>
                        <a:lnTo>
                          <a:pt x="3667539" y="9939"/>
                        </a:lnTo>
                        <a:lnTo>
                          <a:pt x="3667539" y="0"/>
                        </a:lnTo>
                      </a:path>
                    </a:pathLst>
                  </a:custGeom>
                  <a:noFill/>
                  <a:ln>
                    <a:solidFill>
                      <a:schemeClr val="accent5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7" name="Group 56"/>
                <p:cNvGrpSpPr/>
                <p:nvPr/>
              </p:nvGrpSpPr>
              <p:grpSpPr>
                <a:xfrm>
                  <a:off x="7370912" y="733011"/>
                  <a:ext cx="1833770" cy="1835012"/>
                  <a:chOff x="6512217" y="733012"/>
                  <a:chExt cx="3667538" cy="3670023"/>
                </a:xfrm>
              </p:grpSpPr>
              <p:sp>
                <p:nvSpPr>
                  <p:cNvPr id="58" name="Freeform 57"/>
                  <p:cNvSpPr/>
                  <p:nvPr/>
                </p:nvSpPr>
                <p:spPr>
                  <a:xfrm>
                    <a:off x="6512217" y="2564299"/>
                    <a:ext cx="1833769" cy="1838736"/>
                  </a:xfrm>
                  <a:custGeom>
                    <a:avLst/>
                    <a:gdLst>
                      <a:gd name="connsiteX0" fmla="*/ 0 w 3667539"/>
                      <a:gd name="connsiteY0" fmla="*/ 3677478 h 3677478"/>
                      <a:gd name="connsiteX1" fmla="*/ 0 w 3667539"/>
                      <a:gd name="connsiteY1" fmla="*/ 2763078 h 3677478"/>
                      <a:gd name="connsiteX2" fmla="*/ 914400 w 3667539"/>
                      <a:gd name="connsiteY2" fmla="*/ 2763078 h 3677478"/>
                      <a:gd name="connsiteX3" fmla="*/ 914400 w 3667539"/>
                      <a:gd name="connsiteY3" fmla="*/ 1828800 h 3677478"/>
                      <a:gd name="connsiteX4" fmla="*/ 1828800 w 3667539"/>
                      <a:gd name="connsiteY4" fmla="*/ 1828800 h 3677478"/>
                      <a:gd name="connsiteX5" fmla="*/ 1828800 w 3667539"/>
                      <a:gd name="connsiteY5" fmla="*/ 924339 h 3677478"/>
                      <a:gd name="connsiteX6" fmla="*/ 2753139 w 3667539"/>
                      <a:gd name="connsiteY6" fmla="*/ 924339 h 3677478"/>
                      <a:gd name="connsiteX7" fmla="*/ 2753139 w 3667539"/>
                      <a:gd name="connsiteY7" fmla="*/ 9939 h 3677478"/>
                      <a:gd name="connsiteX8" fmla="*/ 3667539 w 3667539"/>
                      <a:gd name="connsiteY8" fmla="*/ 9939 h 3677478"/>
                      <a:gd name="connsiteX9" fmla="*/ 3667539 w 3667539"/>
                      <a:gd name="connsiteY9" fmla="*/ 0 h 36774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3667539" h="3677478">
                        <a:moveTo>
                          <a:pt x="0" y="3677478"/>
                        </a:moveTo>
                        <a:lnTo>
                          <a:pt x="0" y="2763078"/>
                        </a:lnTo>
                        <a:lnTo>
                          <a:pt x="914400" y="2763078"/>
                        </a:lnTo>
                        <a:lnTo>
                          <a:pt x="914400" y="1828800"/>
                        </a:lnTo>
                        <a:lnTo>
                          <a:pt x="1828800" y="1828800"/>
                        </a:lnTo>
                        <a:lnTo>
                          <a:pt x="1828800" y="924339"/>
                        </a:lnTo>
                        <a:lnTo>
                          <a:pt x="2753139" y="924339"/>
                        </a:lnTo>
                        <a:lnTo>
                          <a:pt x="2753139" y="9939"/>
                        </a:lnTo>
                        <a:lnTo>
                          <a:pt x="3667539" y="9939"/>
                        </a:lnTo>
                        <a:lnTo>
                          <a:pt x="3667539" y="0"/>
                        </a:lnTo>
                      </a:path>
                    </a:pathLst>
                  </a:custGeom>
                  <a:noFill/>
                  <a:ln>
                    <a:solidFill>
                      <a:schemeClr val="accent5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9" name="Freeform 58"/>
                  <p:cNvSpPr/>
                  <p:nvPr/>
                </p:nvSpPr>
                <p:spPr>
                  <a:xfrm>
                    <a:off x="8345984" y="733012"/>
                    <a:ext cx="1833771" cy="1838736"/>
                  </a:xfrm>
                  <a:custGeom>
                    <a:avLst/>
                    <a:gdLst>
                      <a:gd name="connsiteX0" fmla="*/ 0 w 3667539"/>
                      <a:gd name="connsiteY0" fmla="*/ 3677478 h 3677478"/>
                      <a:gd name="connsiteX1" fmla="*/ 0 w 3667539"/>
                      <a:gd name="connsiteY1" fmla="*/ 2763078 h 3677478"/>
                      <a:gd name="connsiteX2" fmla="*/ 914400 w 3667539"/>
                      <a:gd name="connsiteY2" fmla="*/ 2763078 h 3677478"/>
                      <a:gd name="connsiteX3" fmla="*/ 914400 w 3667539"/>
                      <a:gd name="connsiteY3" fmla="*/ 1828800 h 3677478"/>
                      <a:gd name="connsiteX4" fmla="*/ 1828800 w 3667539"/>
                      <a:gd name="connsiteY4" fmla="*/ 1828800 h 3677478"/>
                      <a:gd name="connsiteX5" fmla="*/ 1828800 w 3667539"/>
                      <a:gd name="connsiteY5" fmla="*/ 924339 h 3677478"/>
                      <a:gd name="connsiteX6" fmla="*/ 2753139 w 3667539"/>
                      <a:gd name="connsiteY6" fmla="*/ 924339 h 3677478"/>
                      <a:gd name="connsiteX7" fmla="*/ 2753139 w 3667539"/>
                      <a:gd name="connsiteY7" fmla="*/ 9939 h 3677478"/>
                      <a:gd name="connsiteX8" fmla="*/ 3667539 w 3667539"/>
                      <a:gd name="connsiteY8" fmla="*/ 9939 h 3677478"/>
                      <a:gd name="connsiteX9" fmla="*/ 3667539 w 3667539"/>
                      <a:gd name="connsiteY9" fmla="*/ 0 h 36774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3667539" h="3677478">
                        <a:moveTo>
                          <a:pt x="0" y="3677478"/>
                        </a:moveTo>
                        <a:lnTo>
                          <a:pt x="0" y="2763078"/>
                        </a:lnTo>
                        <a:lnTo>
                          <a:pt x="914400" y="2763078"/>
                        </a:lnTo>
                        <a:lnTo>
                          <a:pt x="914400" y="1828800"/>
                        </a:lnTo>
                        <a:lnTo>
                          <a:pt x="1828800" y="1828800"/>
                        </a:lnTo>
                        <a:lnTo>
                          <a:pt x="1828800" y="924339"/>
                        </a:lnTo>
                        <a:lnTo>
                          <a:pt x="2753139" y="924339"/>
                        </a:lnTo>
                        <a:lnTo>
                          <a:pt x="2753139" y="9939"/>
                        </a:lnTo>
                        <a:lnTo>
                          <a:pt x="3667539" y="9939"/>
                        </a:lnTo>
                        <a:lnTo>
                          <a:pt x="3667539" y="0"/>
                        </a:lnTo>
                      </a:path>
                    </a:pathLst>
                  </a:custGeom>
                  <a:noFill/>
                  <a:ln>
                    <a:solidFill>
                      <a:schemeClr val="accent5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62" name="Group 61"/>
              <p:cNvGrpSpPr/>
              <p:nvPr/>
            </p:nvGrpSpPr>
            <p:grpSpPr>
              <a:xfrm>
                <a:off x="4681025" y="1194557"/>
                <a:ext cx="1833771" cy="1606103"/>
                <a:chOff x="5537140" y="733011"/>
                <a:chExt cx="3667541" cy="3670024"/>
              </a:xfrm>
            </p:grpSpPr>
            <p:grpSp>
              <p:nvGrpSpPr>
                <p:cNvPr id="63" name="Group 62"/>
                <p:cNvGrpSpPr/>
                <p:nvPr/>
              </p:nvGrpSpPr>
              <p:grpSpPr>
                <a:xfrm>
                  <a:off x="5537140" y="2568023"/>
                  <a:ext cx="1833777" cy="1835012"/>
                  <a:chOff x="6512218" y="733012"/>
                  <a:chExt cx="3667554" cy="3670023"/>
                </a:xfrm>
              </p:grpSpPr>
              <p:sp>
                <p:nvSpPr>
                  <p:cNvPr id="67" name="Freeform 66"/>
                  <p:cNvSpPr/>
                  <p:nvPr/>
                </p:nvSpPr>
                <p:spPr>
                  <a:xfrm>
                    <a:off x="6512218" y="2564299"/>
                    <a:ext cx="1833768" cy="1838736"/>
                  </a:xfrm>
                  <a:custGeom>
                    <a:avLst/>
                    <a:gdLst>
                      <a:gd name="connsiteX0" fmla="*/ 0 w 3667539"/>
                      <a:gd name="connsiteY0" fmla="*/ 3677478 h 3677478"/>
                      <a:gd name="connsiteX1" fmla="*/ 0 w 3667539"/>
                      <a:gd name="connsiteY1" fmla="*/ 2763078 h 3677478"/>
                      <a:gd name="connsiteX2" fmla="*/ 914400 w 3667539"/>
                      <a:gd name="connsiteY2" fmla="*/ 2763078 h 3677478"/>
                      <a:gd name="connsiteX3" fmla="*/ 914400 w 3667539"/>
                      <a:gd name="connsiteY3" fmla="*/ 1828800 h 3677478"/>
                      <a:gd name="connsiteX4" fmla="*/ 1828800 w 3667539"/>
                      <a:gd name="connsiteY4" fmla="*/ 1828800 h 3677478"/>
                      <a:gd name="connsiteX5" fmla="*/ 1828800 w 3667539"/>
                      <a:gd name="connsiteY5" fmla="*/ 924339 h 3677478"/>
                      <a:gd name="connsiteX6" fmla="*/ 2753139 w 3667539"/>
                      <a:gd name="connsiteY6" fmla="*/ 924339 h 3677478"/>
                      <a:gd name="connsiteX7" fmla="*/ 2753139 w 3667539"/>
                      <a:gd name="connsiteY7" fmla="*/ 9939 h 3677478"/>
                      <a:gd name="connsiteX8" fmla="*/ 3667539 w 3667539"/>
                      <a:gd name="connsiteY8" fmla="*/ 9939 h 3677478"/>
                      <a:gd name="connsiteX9" fmla="*/ 3667539 w 3667539"/>
                      <a:gd name="connsiteY9" fmla="*/ 0 h 36774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3667539" h="3677478">
                        <a:moveTo>
                          <a:pt x="0" y="3677478"/>
                        </a:moveTo>
                        <a:lnTo>
                          <a:pt x="0" y="2763078"/>
                        </a:lnTo>
                        <a:lnTo>
                          <a:pt x="914400" y="2763078"/>
                        </a:lnTo>
                        <a:lnTo>
                          <a:pt x="914400" y="1828800"/>
                        </a:lnTo>
                        <a:lnTo>
                          <a:pt x="1828800" y="1828800"/>
                        </a:lnTo>
                        <a:lnTo>
                          <a:pt x="1828800" y="924339"/>
                        </a:lnTo>
                        <a:lnTo>
                          <a:pt x="2753139" y="924339"/>
                        </a:lnTo>
                        <a:lnTo>
                          <a:pt x="2753139" y="9939"/>
                        </a:lnTo>
                        <a:lnTo>
                          <a:pt x="3667539" y="9939"/>
                        </a:lnTo>
                        <a:lnTo>
                          <a:pt x="3667539" y="0"/>
                        </a:lnTo>
                      </a:path>
                    </a:pathLst>
                  </a:custGeom>
                  <a:noFill/>
                  <a:ln w="28575">
                    <a:solidFill>
                      <a:schemeClr val="accent3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8" name="Freeform 67"/>
                  <p:cNvSpPr/>
                  <p:nvPr/>
                </p:nvSpPr>
                <p:spPr>
                  <a:xfrm>
                    <a:off x="8345995" y="733012"/>
                    <a:ext cx="1833777" cy="1838736"/>
                  </a:xfrm>
                  <a:custGeom>
                    <a:avLst/>
                    <a:gdLst>
                      <a:gd name="connsiteX0" fmla="*/ 0 w 3667539"/>
                      <a:gd name="connsiteY0" fmla="*/ 3677478 h 3677478"/>
                      <a:gd name="connsiteX1" fmla="*/ 0 w 3667539"/>
                      <a:gd name="connsiteY1" fmla="*/ 2763078 h 3677478"/>
                      <a:gd name="connsiteX2" fmla="*/ 914400 w 3667539"/>
                      <a:gd name="connsiteY2" fmla="*/ 2763078 h 3677478"/>
                      <a:gd name="connsiteX3" fmla="*/ 914400 w 3667539"/>
                      <a:gd name="connsiteY3" fmla="*/ 1828800 h 3677478"/>
                      <a:gd name="connsiteX4" fmla="*/ 1828800 w 3667539"/>
                      <a:gd name="connsiteY4" fmla="*/ 1828800 h 3677478"/>
                      <a:gd name="connsiteX5" fmla="*/ 1828800 w 3667539"/>
                      <a:gd name="connsiteY5" fmla="*/ 924339 h 3677478"/>
                      <a:gd name="connsiteX6" fmla="*/ 2753139 w 3667539"/>
                      <a:gd name="connsiteY6" fmla="*/ 924339 h 3677478"/>
                      <a:gd name="connsiteX7" fmla="*/ 2753139 w 3667539"/>
                      <a:gd name="connsiteY7" fmla="*/ 9939 h 3677478"/>
                      <a:gd name="connsiteX8" fmla="*/ 3667539 w 3667539"/>
                      <a:gd name="connsiteY8" fmla="*/ 9939 h 3677478"/>
                      <a:gd name="connsiteX9" fmla="*/ 3667539 w 3667539"/>
                      <a:gd name="connsiteY9" fmla="*/ 0 h 36774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3667539" h="3677478">
                        <a:moveTo>
                          <a:pt x="0" y="3677478"/>
                        </a:moveTo>
                        <a:lnTo>
                          <a:pt x="0" y="2763078"/>
                        </a:lnTo>
                        <a:lnTo>
                          <a:pt x="914400" y="2763078"/>
                        </a:lnTo>
                        <a:lnTo>
                          <a:pt x="914400" y="1828800"/>
                        </a:lnTo>
                        <a:lnTo>
                          <a:pt x="1828800" y="1828800"/>
                        </a:lnTo>
                        <a:lnTo>
                          <a:pt x="1828800" y="924339"/>
                        </a:lnTo>
                        <a:lnTo>
                          <a:pt x="2753139" y="924339"/>
                        </a:lnTo>
                        <a:lnTo>
                          <a:pt x="2753139" y="9939"/>
                        </a:lnTo>
                        <a:lnTo>
                          <a:pt x="3667539" y="9939"/>
                        </a:lnTo>
                        <a:lnTo>
                          <a:pt x="3667539" y="0"/>
                        </a:lnTo>
                      </a:path>
                    </a:pathLst>
                  </a:custGeom>
                  <a:noFill/>
                  <a:ln w="28575">
                    <a:solidFill>
                      <a:schemeClr val="accent3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64" name="Group 63"/>
                <p:cNvGrpSpPr/>
                <p:nvPr/>
              </p:nvGrpSpPr>
              <p:grpSpPr>
                <a:xfrm>
                  <a:off x="7370911" y="733011"/>
                  <a:ext cx="1833770" cy="1835012"/>
                  <a:chOff x="6512217" y="733012"/>
                  <a:chExt cx="3667538" cy="3670023"/>
                </a:xfrm>
              </p:grpSpPr>
              <p:sp>
                <p:nvSpPr>
                  <p:cNvPr id="65" name="Freeform 64"/>
                  <p:cNvSpPr/>
                  <p:nvPr/>
                </p:nvSpPr>
                <p:spPr>
                  <a:xfrm>
                    <a:off x="6512217" y="2564299"/>
                    <a:ext cx="1833771" cy="1838736"/>
                  </a:xfrm>
                  <a:custGeom>
                    <a:avLst/>
                    <a:gdLst>
                      <a:gd name="connsiteX0" fmla="*/ 0 w 3667539"/>
                      <a:gd name="connsiteY0" fmla="*/ 3677478 h 3677478"/>
                      <a:gd name="connsiteX1" fmla="*/ 0 w 3667539"/>
                      <a:gd name="connsiteY1" fmla="*/ 2763078 h 3677478"/>
                      <a:gd name="connsiteX2" fmla="*/ 914400 w 3667539"/>
                      <a:gd name="connsiteY2" fmla="*/ 2763078 h 3677478"/>
                      <a:gd name="connsiteX3" fmla="*/ 914400 w 3667539"/>
                      <a:gd name="connsiteY3" fmla="*/ 1828800 h 3677478"/>
                      <a:gd name="connsiteX4" fmla="*/ 1828800 w 3667539"/>
                      <a:gd name="connsiteY4" fmla="*/ 1828800 h 3677478"/>
                      <a:gd name="connsiteX5" fmla="*/ 1828800 w 3667539"/>
                      <a:gd name="connsiteY5" fmla="*/ 924339 h 3677478"/>
                      <a:gd name="connsiteX6" fmla="*/ 2753139 w 3667539"/>
                      <a:gd name="connsiteY6" fmla="*/ 924339 h 3677478"/>
                      <a:gd name="connsiteX7" fmla="*/ 2753139 w 3667539"/>
                      <a:gd name="connsiteY7" fmla="*/ 9939 h 3677478"/>
                      <a:gd name="connsiteX8" fmla="*/ 3667539 w 3667539"/>
                      <a:gd name="connsiteY8" fmla="*/ 9939 h 3677478"/>
                      <a:gd name="connsiteX9" fmla="*/ 3667539 w 3667539"/>
                      <a:gd name="connsiteY9" fmla="*/ 0 h 36774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3667539" h="3677478">
                        <a:moveTo>
                          <a:pt x="0" y="3677478"/>
                        </a:moveTo>
                        <a:lnTo>
                          <a:pt x="0" y="2763078"/>
                        </a:lnTo>
                        <a:lnTo>
                          <a:pt x="914400" y="2763078"/>
                        </a:lnTo>
                        <a:lnTo>
                          <a:pt x="914400" y="1828800"/>
                        </a:lnTo>
                        <a:lnTo>
                          <a:pt x="1828800" y="1828800"/>
                        </a:lnTo>
                        <a:lnTo>
                          <a:pt x="1828800" y="924339"/>
                        </a:lnTo>
                        <a:lnTo>
                          <a:pt x="2753139" y="924339"/>
                        </a:lnTo>
                        <a:lnTo>
                          <a:pt x="2753139" y="9939"/>
                        </a:lnTo>
                        <a:lnTo>
                          <a:pt x="3667539" y="9939"/>
                        </a:lnTo>
                        <a:lnTo>
                          <a:pt x="3667539" y="0"/>
                        </a:lnTo>
                      </a:path>
                    </a:pathLst>
                  </a:custGeom>
                  <a:noFill/>
                  <a:ln w="28575">
                    <a:solidFill>
                      <a:schemeClr val="accent3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6" name="Freeform 65"/>
                  <p:cNvSpPr/>
                  <p:nvPr/>
                </p:nvSpPr>
                <p:spPr>
                  <a:xfrm>
                    <a:off x="8345984" y="733012"/>
                    <a:ext cx="1833771" cy="1838736"/>
                  </a:xfrm>
                  <a:custGeom>
                    <a:avLst/>
                    <a:gdLst>
                      <a:gd name="connsiteX0" fmla="*/ 0 w 3667539"/>
                      <a:gd name="connsiteY0" fmla="*/ 3677478 h 3677478"/>
                      <a:gd name="connsiteX1" fmla="*/ 0 w 3667539"/>
                      <a:gd name="connsiteY1" fmla="*/ 2763078 h 3677478"/>
                      <a:gd name="connsiteX2" fmla="*/ 914400 w 3667539"/>
                      <a:gd name="connsiteY2" fmla="*/ 2763078 h 3677478"/>
                      <a:gd name="connsiteX3" fmla="*/ 914400 w 3667539"/>
                      <a:gd name="connsiteY3" fmla="*/ 1828800 h 3677478"/>
                      <a:gd name="connsiteX4" fmla="*/ 1828800 w 3667539"/>
                      <a:gd name="connsiteY4" fmla="*/ 1828800 h 3677478"/>
                      <a:gd name="connsiteX5" fmla="*/ 1828800 w 3667539"/>
                      <a:gd name="connsiteY5" fmla="*/ 924339 h 3677478"/>
                      <a:gd name="connsiteX6" fmla="*/ 2753139 w 3667539"/>
                      <a:gd name="connsiteY6" fmla="*/ 924339 h 3677478"/>
                      <a:gd name="connsiteX7" fmla="*/ 2753139 w 3667539"/>
                      <a:gd name="connsiteY7" fmla="*/ 9939 h 3677478"/>
                      <a:gd name="connsiteX8" fmla="*/ 3667539 w 3667539"/>
                      <a:gd name="connsiteY8" fmla="*/ 9939 h 3677478"/>
                      <a:gd name="connsiteX9" fmla="*/ 3667539 w 3667539"/>
                      <a:gd name="connsiteY9" fmla="*/ 0 h 36774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3667539" h="3677478">
                        <a:moveTo>
                          <a:pt x="0" y="3677478"/>
                        </a:moveTo>
                        <a:lnTo>
                          <a:pt x="0" y="2763078"/>
                        </a:lnTo>
                        <a:lnTo>
                          <a:pt x="914400" y="2763078"/>
                        </a:lnTo>
                        <a:lnTo>
                          <a:pt x="914400" y="1828800"/>
                        </a:lnTo>
                        <a:lnTo>
                          <a:pt x="1828800" y="1828800"/>
                        </a:lnTo>
                        <a:lnTo>
                          <a:pt x="1828800" y="924339"/>
                        </a:lnTo>
                        <a:lnTo>
                          <a:pt x="2753139" y="924339"/>
                        </a:lnTo>
                        <a:lnTo>
                          <a:pt x="2753139" y="9939"/>
                        </a:lnTo>
                        <a:lnTo>
                          <a:pt x="3667539" y="9939"/>
                        </a:lnTo>
                        <a:lnTo>
                          <a:pt x="3667539" y="0"/>
                        </a:lnTo>
                      </a:path>
                    </a:pathLst>
                  </a:custGeom>
                  <a:noFill/>
                  <a:ln w="28575">
                    <a:solidFill>
                      <a:schemeClr val="accent3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cxnSp>
            <p:nvCxnSpPr>
              <p:cNvPr id="69" name="Straight Connector 68"/>
              <p:cNvCxnSpPr>
                <a:endCxn id="67" idx="0"/>
              </p:cNvCxnSpPr>
              <p:nvPr/>
            </p:nvCxnSpPr>
            <p:spPr>
              <a:xfrm flipV="1">
                <a:off x="3060115" y="2800660"/>
                <a:ext cx="1620910" cy="724"/>
              </a:xfrm>
              <a:prstGeom prst="line">
                <a:avLst/>
              </a:prstGeom>
              <a:ln w="28575">
                <a:solidFill>
                  <a:schemeClr val="accent3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2" name="Freeform 71"/>
              <p:cNvSpPr/>
              <p:nvPr/>
            </p:nvSpPr>
            <p:spPr>
              <a:xfrm>
                <a:off x="302314" y="4020947"/>
                <a:ext cx="458443" cy="410321"/>
              </a:xfrm>
              <a:custGeom>
                <a:avLst/>
                <a:gdLst>
                  <a:gd name="connsiteX0" fmla="*/ 0 w 3667539"/>
                  <a:gd name="connsiteY0" fmla="*/ 3677478 h 3677478"/>
                  <a:gd name="connsiteX1" fmla="*/ 0 w 3667539"/>
                  <a:gd name="connsiteY1" fmla="*/ 2763078 h 3677478"/>
                  <a:gd name="connsiteX2" fmla="*/ 914400 w 3667539"/>
                  <a:gd name="connsiteY2" fmla="*/ 2763078 h 3677478"/>
                  <a:gd name="connsiteX3" fmla="*/ 914400 w 3667539"/>
                  <a:gd name="connsiteY3" fmla="*/ 1828800 h 3677478"/>
                  <a:gd name="connsiteX4" fmla="*/ 1828800 w 3667539"/>
                  <a:gd name="connsiteY4" fmla="*/ 1828800 h 3677478"/>
                  <a:gd name="connsiteX5" fmla="*/ 1828800 w 3667539"/>
                  <a:gd name="connsiteY5" fmla="*/ 924339 h 3677478"/>
                  <a:gd name="connsiteX6" fmla="*/ 2753139 w 3667539"/>
                  <a:gd name="connsiteY6" fmla="*/ 924339 h 3677478"/>
                  <a:gd name="connsiteX7" fmla="*/ 2753139 w 3667539"/>
                  <a:gd name="connsiteY7" fmla="*/ 9939 h 3677478"/>
                  <a:gd name="connsiteX8" fmla="*/ 3667539 w 3667539"/>
                  <a:gd name="connsiteY8" fmla="*/ 9939 h 3677478"/>
                  <a:gd name="connsiteX9" fmla="*/ 3667539 w 3667539"/>
                  <a:gd name="connsiteY9" fmla="*/ 0 h 36774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667539" h="3677478">
                    <a:moveTo>
                      <a:pt x="0" y="3677478"/>
                    </a:moveTo>
                    <a:lnTo>
                      <a:pt x="0" y="2763078"/>
                    </a:lnTo>
                    <a:lnTo>
                      <a:pt x="914400" y="2763078"/>
                    </a:lnTo>
                    <a:lnTo>
                      <a:pt x="914400" y="1828800"/>
                    </a:lnTo>
                    <a:lnTo>
                      <a:pt x="1828800" y="1828800"/>
                    </a:lnTo>
                    <a:lnTo>
                      <a:pt x="1828800" y="924339"/>
                    </a:lnTo>
                    <a:lnTo>
                      <a:pt x="2753139" y="924339"/>
                    </a:lnTo>
                    <a:lnTo>
                      <a:pt x="2753139" y="9939"/>
                    </a:lnTo>
                    <a:lnTo>
                      <a:pt x="3667539" y="9939"/>
                    </a:lnTo>
                    <a:lnTo>
                      <a:pt x="3667539" y="0"/>
                    </a:lnTo>
                  </a:path>
                </a:pathLst>
              </a:custGeom>
              <a:noFill/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Freeform 72"/>
              <p:cNvSpPr/>
              <p:nvPr/>
            </p:nvSpPr>
            <p:spPr>
              <a:xfrm>
                <a:off x="760757" y="3612289"/>
                <a:ext cx="458443" cy="410321"/>
              </a:xfrm>
              <a:custGeom>
                <a:avLst/>
                <a:gdLst>
                  <a:gd name="connsiteX0" fmla="*/ 0 w 3667539"/>
                  <a:gd name="connsiteY0" fmla="*/ 3677478 h 3677478"/>
                  <a:gd name="connsiteX1" fmla="*/ 0 w 3667539"/>
                  <a:gd name="connsiteY1" fmla="*/ 2763078 h 3677478"/>
                  <a:gd name="connsiteX2" fmla="*/ 914400 w 3667539"/>
                  <a:gd name="connsiteY2" fmla="*/ 2763078 h 3677478"/>
                  <a:gd name="connsiteX3" fmla="*/ 914400 w 3667539"/>
                  <a:gd name="connsiteY3" fmla="*/ 1828800 h 3677478"/>
                  <a:gd name="connsiteX4" fmla="*/ 1828800 w 3667539"/>
                  <a:gd name="connsiteY4" fmla="*/ 1828800 h 3677478"/>
                  <a:gd name="connsiteX5" fmla="*/ 1828800 w 3667539"/>
                  <a:gd name="connsiteY5" fmla="*/ 924339 h 3677478"/>
                  <a:gd name="connsiteX6" fmla="*/ 2753139 w 3667539"/>
                  <a:gd name="connsiteY6" fmla="*/ 924339 h 3677478"/>
                  <a:gd name="connsiteX7" fmla="*/ 2753139 w 3667539"/>
                  <a:gd name="connsiteY7" fmla="*/ 9939 h 3677478"/>
                  <a:gd name="connsiteX8" fmla="*/ 3667539 w 3667539"/>
                  <a:gd name="connsiteY8" fmla="*/ 9939 h 3677478"/>
                  <a:gd name="connsiteX9" fmla="*/ 3667539 w 3667539"/>
                  <a:gd name="connsiteY9" fmla="*/ 0 h 36774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667539" h="3677478">
                    <a:moveTo>
                      <a:pt x="0" y="3677478"/>
                    </a:moveTo>
                    <a:lnTo>
                      <a:pt x="0" y="2763078"/>
                    </a:lnTo>
                    <a:lnTo>
                      <a:pt x="914400" y="2763078"/>
                    </a:lnTo>
                    <a:lnTo>
                      <a:pt x="914400" y="1828800"/>
                    </a:lnTo>
                    <a:lnTo>
                      <a:pt x="1828800" y="1828800"/>
                    </a:lnTo>
                    <a:lnTo>
                      <a:pt x="1828800" y="924339"/>
                    </a:lnTo>
                    <a:lnTo>
                      <a:pt x="2753139" y="924339"/>
                    </a:lnTo>
                    <a:lnTo>
                      <a:pt x="2753139" y="9939"/>
                    </a:lnTo>
                    <a:lnTo>
                      <a:pt x="3667539" y="9939"/>
                    </a:lnTo>
                    <a:lnTo>
                      <a:pt x="3667539" y="0"/>
                    </a:lnTo>
                  </a:path>
                </a:pathLst>
              </a:custGeom>
              <a:noFill/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5" name="Straight Arrow Connector 74"/>
              <p:cNvCxnSpPr>
                <a:stCxn id="30" idx="8"/>
              </p:cNvCxnSpPr>
              <p:nvPr/>
            </p:nvCxnSpPr>
            <p:spPr>
              <a:xfrm>
                <a:off x="3069330" y="1970128"/>
                <a:ext cx="695417" cy="831256"/>
              </a:xfrm>
              <a:prstGeom prst="straightConnector1">
                <a:avLst/>
              </a:prstGeom>
              <a:ln w="28575">
                <a:solidFill>
                  <a:schemeClr val="accent5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0" name="TextBox 79"/>
            <p:cNvSpPr txBox="1"/>
            <p:nvPr/>
          </p:nvSpPr>
          <p:spPr>
            <a:xfrm>
              <a:off x="5542696" y="4019550"/>
              <a:ext cx="70243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Time</a:t>
              </a:r>
              <a:endParaRPr lang="en-US" sz="2000" dirty="0"/>
            </a:p>
          </p:txBody>
        </p:sp>
        <p:sp>
          <p:nvSpPr>
            <p:cNvPr id="81" name="TextBox 80"/>
            <p:cNvSpPr txBox="1"/>
            <p:nvPr/>
          </p:nvSpPr>
          <p:spPr>
            <a:xfrm rot="16200000">
              <a:off x="-45601" y="2652428"/>
              <a:ext cx="154561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Seq. Number</a:t>
              </a:r>
              <a:endParaRPr lang="en-US" sz="2000" dirty="0"/>
            </a:p>
          </p:txBody>
        </p:sp>
        <p:sp>
          <p:nvSpPr>
            <p:cNvPr id="82" name="Oval 81"/>
            <p:cNvSpPr/>
            <p:nvPr/>
          </p:nvSpPr>
          <p:spPr>
            <a:xfrm>
              <a:off x="3248973" y="2876550"/>
              <a:ext cx="195816" cy="19581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4" name="Straight Arrow Connector 83"/>
            <p:cNvCxnSpPr>
              <a:endCxn id="82" idx="1"/>
            </p:cNvCxnSpPr>
            <p:nvPr/>
          </p:nvCxnSpPr>
          <p:spPr>
            <a:xfrm>
              <a:off x="2667000" y="2413725"/>
              <a:ext cx="610650" cy="49150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TextBox 85"/>
            <p:cNvSpPr txBox="1"/>
            <p:nvPr/>
          </p:nvSpPr>
          <p:spPr>
            <a:xfrm>
              <a:off x="2179595" y="2050122"/>
              <a:ext cx="62869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Loss</a:t>
              </a:r>
              <a:endParaRPr lang="en-US" sz="2000" dirty="0"/>
            </a:p>
          </p:txBody>
        </p:sp>
        <p:sp>
          <p:nvSpPr>
            <p:cNvPr id="87" name="Left Brace 86"/>
            <p:cNvSpPr/>
            <p:nvPr/>
          </p:nvSpPr>
          <p:spPr>
            <a:xfrm rot="3105262">
              <a:off x="4250854" y="1846914"/>
              <a:ext cx="304800" cy="1076476"/>
            </a:xfrm>
            <a:prstGeom prst="leftBrace">
              <a:avLst>
                <a:gd name="adj1" fmla="val 34420"/>
                <a:gd name="adj2" fmla="val 50000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Left Brace 87"/>
            <p:cNvSpPr/>
            <p:nvPr/>
          </p:nvSpPr>
          <p:spPr>
            <a:xfrm rot="16200000" flipV="1">
              <a:off x="3149436" y="2394114"/>
              <a:ext cx="304800" cy="1574472"/>
            </a:xfrm>
            <a:prstGeom prst="leftBrace">
              <a:avLst>
                <a:gd name="adj1" fmla="val 34420"/>
                <a:gd name="adj2" fmla="val 50000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2987487" y="3425236"/>
              <a:ext cx="105830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Timeout</a:t>
              </a:r>
              <a:endParaRPr lang="en-US" sz="2000" dirty="0"/>
            </a:p>
          </p:txBody>
        </p:sp>
        <p:cxnSp>
          <p:nvCxnSpPr>
            <p:cNvPr id="105" name="Straight Arrow Connector 104"/>
            <p:cNvCxnSpPr/>
            <p:nvPr/>
          </p:nvCxnSpPr>
          <p:spPr>
            <a:xfrm>
              <a:off x="3689694" y="1733550"/>
              <a:ext cx="610650" cy="49150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TextBox 105"/>
            <p:cNvSpPr txBox="1"/>
            <p:nvPr/>
          </p:nvSpPr>
          <p:spPr>
            <a:xfrm>
              <a:off x="2743200" y="1352550"/>
              <a:ext cx="18727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Retransmissions</a:t>
              </a:r>
              <a:endParaRPr lang="en-US" sz="2000" dirty="0"/>
            </a:p>
          </p:txBody>
        </p:sp>
        <p:cxnSp>
          <p:nvCxnSpPr>
            <p:cNvPr id="107" name="Straight Arrow Connector 106"/>
            <p:cNvCxnSpPr/>
            <p:nvPr/>
          </p:nvCxnSpPr>
          <p:spPr>
            <a:xfrm>
              <a:off x="3436950" y="2190750"/>
              <a:ext cx="113505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630660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Flow Control </a:t>
            </a:r>
            <a:r>
              <a:rPr lang="en-US" smtClean="0"/>
              <a:t>(§6.5.8)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0972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64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Topic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Adding flow control to the sliding window algorithm</a:t>
            </a:r>
          </a:p>
          <a:p>
            <a:pPr lvl="1"/>
            <a:r>
              <a:rPr lang="en-US" sz="2400" dirty="0" smtClean="0"/>
              <a:t>To slow the over-enthusiastic sender 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609600" y="2931292"/>
            <a:ext cx="4813571" cy="1316858"/>
            <a:chOff x="1053829" y="2871546"/>
            <a:chExt cx="4813571" cy="1316858"/>
          </a:xfrm>
        </p:grpSpPr>
        <p:cxnSp>
          <p:nvCxnSpPr>
            <p:cNvPr id="124" name="Straight Connector 123"/>
            <p:cNvCxnSpPr>
              <a:stCxn id="125" idx="3"/>
            </p:cNvCxnSpPr>
            <p:nvPr/>
          </p:nvCxnSpPr>
          <p:spPr>
            <a:xfrm flipV="1">
              <a:off x="1799800" y="3900010"/>
              <a:ext cx="1950029" cy="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25" name="Picture 124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3829" y="3717695"/>
              <a:ext cx="745971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41" name="Straight Arrow Connector 40"/>
            <p:cNvCxnSpPr>
              <a:stCxn id="50" idx="3"/>
            </p:cNvCxnSpPr>
            <p:nvPr/>
          </p:nvCxnSpPr>
          <p:spPr>
            <a:xfrm>
              <a:off x="3605509" y="3385802"/>
              <a:ext cx="280691" cy="0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Rectangle 49"/>
            <p:cNvSpPr/>
            <p:nvPr/>
          </p:nvSpPr>
          <p:spPr>
            <a:xfrm>
              <a:off x="3048000" y="3269000"/>
              <a:ext cx="557509" cy="233604"/>
            </a:xfrm>
            <a:prstGeom prst="rect">
              <a:avLst/>
            </a:prstGeom>
            <a:solidFill>
              <a:schemeClr val="accent5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Arrow Connector 14"/>
            <p:cNvCxnSpPr>
              <a:stCxn id="16" idx="3"/>
            </p:cNvCxnSpPr>
            <p:nvPr/>
          </p:nvCxnSpPr>
          <p:spPr>
            <a:xfrm>
              <a:off x="3224509" y="3467006"/>
              <a:ext cx="280691" cy="0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>
            <a:xfrm>
              <a:off x="2667000" y="3350204"/>
              <a:ext cx="557509" cy="233604"/>
            </a:xfrm>
            <a:prstGeom prst="rect">
              <a:avLst/>
            </a:prstGeom>
            <a:solidFill>
              <a:schemeClr val="accent5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Arrow Connector 16"/>
            <p:cNvCxnSpPr>
              <a:stCxn id="18" idx="3"/>
            </p:cNvCxnSpPr>
            <p:nvPr/>
          </p:nvCxnSpPr>
          <p:spPr>
            <a:xfrm>
              <a:off x="2843509" y="3543206"/>
              <a:ext cx="280691" cy="0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/>
            <p:cNvSpPr/>
            <p:nvPr/>
          </p:nvSpPr>
          <p:spPr>
            <a:xfrm>
              <a:off x="2286000" y="3426404"/>
              <a:ext cx="557509" cy="233604"/>
            </a:xfrm>
            <a:prstGeom prst="rect">
              <a:avLst/>
            </a:prstGeom>
            <a:solidFill>
              <a:schemeClr val="accent5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Straight Arrow Connector 18"/>
            <p:cNvCxnSpPr>
              <a:stCxn id="20" idx="3"/>
            </p:cNvCxnSpPr>
            <p:nvPr/>
          </p:nvCxnSpPr>
          <p:spPr>
            <a:xfrm>
              <a:off x="2483663" y="3614402"/>
              <a:ext cx="280691" cy="0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/>
            <p:cNvSpPr/>
            <p:nvPr/>
          </p:nvSpPr>
          <p:spPr>
            <a:xfrm>
              <a:off x="1926154" y="3497600"/>
              <a:ext cx="557509" cy="233604"/>
            </a:xfrm>
            <a:prstGeom prst="rect">
              <a:avLst/>
            </a:prstGeom>
            <a:solidFill>
              <a:schemeClr val="accent5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1" name="Picture 30"/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36813" y="3447041"/>
              <a:ext cx="914400" cy="741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32" name="Straight Arrow Connector 31"/>
            <p:cNvCxnSpPr>
              <a:stCxn id="33" idx="3"/>
            </p:cNvCxnSpPr>
            <p:nvPr/>
          </p:nvCxnSpPr>
          <p:spPr>
            <a:xfrm>
              <a:off x="2105618" y="3674148"/>
              <a:ext cx="280691" cy="0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32"/>
            <p:cNvSpPr/>
            <p:nvPr/>
          </p:nvSpPr>
          <p:spPr>
            <a:xfrm>
              <a:off x="1548109" y="3557346"/>
              <a:ext cx="557509" cy="233604"/>
            </a:xfrm>
            <a:prstGeom prst="rect">
              <a:avLst/>
            </a:prstGeom>
            <a:solidFill>
              <a:schemeClr val="accent5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Rounded Rectangular Callout 118"/>
            <p:cNvSpPr/>
            <p:nvPr/>
          </p:nvSpPr>
          <p:spPr>
            <a:xfrm>
              <a:off x="3745854" y="2871546"/>
              <a:ext cx="2121546" cy="381000"/>
            </a:xfrm>
            <a:prstGeom prst="wedgeRoundRectCallout">
              <a:avLst>
                <a:gd name="adj1" fmla="val -34824"/>
                <a:gd name="adj2" fmla="val 160809"/>
                <a:gd name="adj3" fmla="val 16667"/>
              </a:avLst>
            </a:prstGeom>
            <a:solidFill>
              <a:srgbClr val="FFB8F2">
                <a:alpha val="50196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bIns="0" rtlCol="0" anchor="b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Please slow down!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29" name="Cloud Callout 28"/>
            <p:cNvSpPr/>
            <p:nvPr/>
          </p:nvSpPr>
          <p:spPr>
            <a:xfrm rot="394988">
              <a:off x="2311546" y="3628070"/>
              <a:ext cx="1102080" cy="543880"/>
            </a:xfrm>
            <a:prstGeom prst="cloudCallout">
              <a:avLst>
                <a:gd name="adj1" fmla="val -8031"/>
                <a:gd name="adj2" fmla="val 16226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320065" y="3680407"/>
              <a:ext cx="108504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Network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662874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65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Sliding window uses pipelining to keep the network busy</a:t>
            </a:r>
          </a:p>
          <a:p>
            <a:pPr lvl="1"/>
            <a:r>
              <a:rPr lang="en-US" sz="2400" dirty="0"/>
              <a:t>W</a:t>
            </a:r>
            <a:r>
              <a:rPr lang="en-US" sz="2400" dirty="0" smtClean="0"/>
              <a:t>hat if the receiver is overloaded?</a:t>
            </a:r>
            <a:endParaRPr lang="en-US" sz="2400" dirty="0"/>
          </a:p>
        </p:txBody>
      </p:sp>
      <p:pic>
        <p:nvPicPr>
          <p:cNvPr id="1026" name="Picture 2" descr="phone, internet, screen, cell, mobile, smartpho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1438" y="3005998"/>
            <a:ext cx="733424" cy="747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0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160" y="2779643"/>
            <a:ext cx="8350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ight Arrow 5"/>
          <p:cNvSpPr/>
          <p:nvPr/>
        </p:nvSpPr>
        <p:spPr>
          <a:xfrm>
            <a:off x="1939410" y="3028950"/>
            <a:ext cx="2251590" cy="533400"/>
          </a:xfrm>
          <a:prstGeom prst="rightArrow">
            <a:avLst/>
          </a:prstGeom>
          <a:solidFill>
            <a:schemeClr val="accent5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804680" y="3562350"/>
            <a:ext cx="18772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Streaming video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544724" y="3952905"/>
            <a:ext cx="9804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Big Iron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3804902" y="3952905"/>
            <a:ext cx="14528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Wee Mobile</a:t>
            </a:r>
            <a:endParaRPr lang="en-US" sz="2000" dirty="0"/>
          </a:p>
        </p:txBody>
      </p:sp>
      <p:sp>
        <p:nvSpPr>
          <p:cNvPr id="13" name="Rounded Rectangular Callout 12"/>
          <p:cNvSpPr/>
          <p:nvPr/>
        </p:nvSpPr>
        <p:spPr>
          <a:xfrm>
            <a:off x="3814360" y="2571750"/>
            <a:ext cx="693181" cy="381000"/>
          </a:xfrm>
          <a:prstGeom prst="wedgeRoundRectCallout">
            <a:avLst>
              <a:gd name="adj1" fmla="val 54003"/>
              <a:gd name="adj2" fmla="val 116462"/>
              <a:gd name="adj3" fmla="val 16667"/>
            </a:avLst>
          </a:prstGeom>
          <a:solidFill>
            <a:srgbClr val="FFB8F2">
              <a:alpha val="50196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0" rtlCol="0" anchor="b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Arg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…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1895226" y="3113017"/>
            <a:ext cx="2251590" cy="533400"/>
          </a:xfrm>
          <a:prstGeom prst="rightArrow">
            <a:avLst/>
          </a:prstGeom>
          <a:solidFill>
            <a:schemeClr val="accent5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1804680" y="3211341"/>
            <a:ext cx="2251590" cy="533400"/>
          </a:xfrm>
          <a:prstGeom prst="rightArrow">
            <a:avLst/>
          </a:prstGeom>
          <a:solidFill>
            <a:schemeClr val="accent5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767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66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Sliding Window – Receiver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Consider receiver with W buffers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LAS=</a:t>
            </a:r>
            <a:r>
              <a:rPr lang="en-US" sz="2400" cap="small" dirty="0" smtClean="0"/>
              <a:t>last </a:t>
            </a:r>
            <a:r>
              <a:rPr lang="en-US" sz="2400" cap="small" dirty="0" err="1" smtClean="0"/>
              <a:t>ack</a:t>
            </a:r>
            <a:r>
              <a:rPr lang="en-US" sz="2400" cap="small" dirty="0" smtClean="0"/>
              <a:t> sent, </a:t>
            </a:r>
            <a:r>
              <a:rPr lang="en-US" sz="2400" dirty="0" smtClean="0"/>
              <a:t>app pulls in-order data from buffer with </a:t>
            </a:r>
            <a:r>
              <a:rPr lang="en-US" sz="2400" dirty="0" err="1" smtClean="0"/>
              <a:t>recv</a:t>
            </a:r>
            <a:r>
              <a:rPr lang="en-US" sz="2400" dirty="0" smtClean="0"/>
              <a:t>() call</a:t>
            </a:r>
            <a:r>
              <a:rPr lang="en-US" sz="2400" cap="small" dirty="0" smtClean="0"/>
              <a:t> </a:t>
            </a:r>
            <a:endParaRPr lang="en-US" sz="2400" dirty="0" smtClean="0"/>
          </a:p>
        </p:txBody>
      </p:sp>
      <p:grpSp>
        <p:nvGrpSpPr>
          <p:cNvPr id="62" name="Group 61"/>
          <p:cNvGrpSpPr/>
          <p:nvPr/>
        </p:nvGrpSpPr>
        <p:grpSpPr>
          <a:xfrm>
            <a:off x="438880" y="2438460"/>
            <a:ext cx="5143028" cy="1867020"/>
            <a:chOff x="438880" y="2705040"/>
            <a:chExt cx="5143028" cy="1867020"/>
          </a:xfrm>
        </p:grpSpPr>
        <p:sp>
          <p:nvSpPr>
            <p:cNvPr id="6" name="TextBox 5"/>
            <p:cNvSpPr txBox="1"/>
            <p:nvPr/>
          </p:nvSpPr>
          <p:spPr>
            <a:xfrm>
              <a:off x="438880" y="3472158"/>
              <a:ext cx="312906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r>
                <a:rPr lang="en-US" sz="2000" dirty="0" smtClean="0"/>
                <a:t>..</a:t>
              </a:r>
              <a:endParaRPr lang="en-US" sz="20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10574" y="3435785"/>
              <a:ext cx="371694" cy="4728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5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182267" y="3435785"/>
              <a:ext cx="371694" cy="4728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6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553961" y="3435785"/>
              <a:ext cx="371694" cy="4728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7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412429" y="3435856"/>
              <a:ext cx="371694" cy="4728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784123" y="3435856"/>
              <a:ext cx="371694" cy="4728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155816" y="3435856"/>
              <a:ext cx="371694" cy="4728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3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527510" y="3435856"/>
              <a:ext cx="369798" cy="4728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..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459923" y="4171950"/>
              <a:ext cx="55976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LAS</a:t>
              </a:r>
              <a:endParaRPr lang="en-US" sz="2000" dirty="0"/>
            </a:p>
          </p:txBody>
        </p:sp>
        <p:cxnSp>
          <p:nvCxnSpPr>
            <p:cNvPr id="20" name="Straight Arrow Connector 19"/>
            <p:cNvCxnSpPr>
              <a:stCxn id="18" idx="0"/>
              <a:endCxn id="9" idx="2"/>
            </p:cNvCxnSpPr>
            <p:nvPr/>
          </p:nvCxnSpPr>
          <p:spPr>
            <a:xfrm flipV="1">
              <a:off x="1739808" y="3908642"/>
              <a:ext cx="0" cy="26330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Left Brace 22"/>
            <p:cNvSpPr/>
            <p:nvPr/>
          </p:nvSpPr>
          <p:spPr>
            <a:xfrm rot="5400000">
              <a:off x="2674779" y="2320938"/>
              <a:ext cx="360218" cy="1858468"/>
            </a:xfrm>
            <a:prstGeom prst="leftBrace">
              <a:avLst>
                <a:gd name="adj1" fmla="val 20833"/>
                <a:gd name="adj2" fmla="val 50000"/>
              </a:avLst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453824" y="2705040"/>
              <a:ext cx="67037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W=5</a:t>
              </a:r>
              <a:endParaRPr lang="en-US" sz="20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915491" y="3472229"/>
              <a:ext cx="1055097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000" dirty="0" smtClean="0"/>
                <a:t>Finished</a:t>
              </a:r>
              <a:endParaRPr lang="en-US" sz="20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897308" y="3435856"/>
              <a:ext cx="371694" cy="4728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3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269002" y="3472229"/>
              <a:ext cx="312906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r>
                <a:rPr lang="en-US" sz="2000" dirty="0" smtClean="0"/>
                <a:t>..</a:t>
              </a:r>
              <a:endParaRPr lang="en-US" sz="20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886200" y="3489098"/>
              <a:ext cx="1062791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000" dirty="0" smtClean="0"/>
                <a:t>Too high</a:t>
              </a:r>
              <a:endParaRPr lang="en-US" sz="2000" dirty="0"/>
            </a:p>
          </p:txBody>
        </p:sp>
        <p:cxnSp>
          <p:nvCxnSpPr>
            <p:cNvPr id="42" name="Straight Arrow Connector 41"/>
            <p:cNvCxnSpPr/>
            <p:nvPr/>
          </p:nvCxnSpPr>
          <p:spPr>
            <a:xfrm>
              <a:off x="4473828" y="4178877"/>
              <a:ext cx="795173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4156308" y="4197927"/>
              <a:ext cx="13676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s</a:t>
              </a:r>
              <a:r>
                <a:rPr lang="en-US" dirty="0" smtClean="0"/>
                <a:t>eq. number</a:t>
              </a:r>
              <a:endParaRPr lang="en-US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040734" y="3435856"/>
              <a:ext cx="371694" cy="4728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2297350" y="3435856"/>
              <a:ext cx="371694" cy="4728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925655" y="3435856"/>
              <a:ext cx="371694" cy="4728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669044" y="3435856"/>
              <a:ext cx="371694" cy="4728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162653" y="3466656"/>
              <a:ext cx="1342547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000" dirty="0" smtClean="0"/>
                <a:t>Acceptable</a:t>
              </a:r>
              <a:endParaRPr lang="en-US" sz="2000" dirty="0"/>
            </a:p>
          </p:txBody>
        </p:sp>
      </p:grpSp>
      <p:cxnSp>
        <p:nvCxnSpPr>
          <p:cNvPr id="64" name="Straight Arrow Connector 63"/>
          <p:cNvCxnSpPr/>
          <p:nvPr/>
        </p:nvCxnSpPr>
        <p:spPr>
          <a:xfrm>
            <a:off x="1739807" y="2638515"/>
            <a:ext cx="279885" cy="345077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730709" y="2284572"/>
            <a:ext cx="10572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Sliding</a:t>
            </a:r>
          </a:p>
          <a:p>
            <a:pPr algn="ctr"/>
            <a:r>
              <a:rPr lang="en-US" sz="2000" dirty="0" smtClean="0"/>
              <a:t>Window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4128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67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Sliding Window – Receiver (2)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Suppose the next two segments arrive but app does not call </a:t>
            </a:r>
            <a:r>
              <a:rPr lang="en-US" sz="2800" dirty="0" err="1" smtClean="0"/>
              <a:t>recv</a:t>
            </a:r>
            <a:r>
              <a:rPr lang="en-US" sz="2800" dirty="0" smtClean="0"/>
              <a:t>()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438880" y="2438460"/>
            <a:ext cx="5143028" cy="1862219"/>
            <a:chOff x="438880" y="2438460"/>
            <a:chExt cx="5143028" cy="1862219"/>
          </a:xfrm>
        </p:grpSpPr>
        <p:sp>
          <p:nvSpPr>
            <p:cNvPr id="6" name="TextBox 5"/>
            <p:cNvSpPr txBox="1"/>
            <p:nvPr/>
          </p:nvSpPr>
          <p:spPr>
            <a:xfrm>
              <a:off x="438880" y="3205578"/>
              <a:ext cx="312906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r>
                <a:rPr lang="en-US" sz="2000" dirty="0" smtClean="0"/>
                <a:t>..</a:t>
              </a:r>
              <a:endParaRPr lang="en-US" sz="20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10574" y="3169205"/>
              <a:ext cx="371694" cy="4728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5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182267" y="3169205"/>
              <a:ext cx="371694" cy="4728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6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553961" y="3169205"/>
              <a:ext cx="371694" cy="4728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7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412429" y="3169276"/>
              <a:ext cx="371694" cy="4728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784123" y="3169276"/>
              <a:ext cx="371694" cy="4728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155816" y="3169276"/>
              <a:ext cx="371694" cy="4728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3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527510" y="3169276"/>
              <a:ext cx="369798" cy="4728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..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494989" y="3900569"/>
              <a:ext cx="55976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LAS</a:t>
              </a:r>
              <a:endParaRPr lang="en-US" sz="2000" dirty="0"/>
            </a:p>
          </p:txBody>
        </p:sp>
        <p:cxnSp>
          <p:nvCxnSpPr>
            <p:cNvPr id="20" name="Straight Arrow Connector 19"/>
            <p:cNvCxnSpPr>
              <a:stCxn id="18" idx="0"/>
            </p:cNvCxnSpPr>
            <p:nvPr/>
          </p:nvCxnSpPr>
          <p:spPr>
            <a:xfrm flipV="1">
              <a:off x="1774874" y="3637261"/>
              <a:ext cx="0" cy="26330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Left Brace 22"/>
            <p:cNvSpPr/>
            <p:nvPr/>
          </p:nvSpPr>
          <p:spPr>
            <a:xfrm rot="5400000">
              <a:off x="2674779" y="2054358"/>
              <a:ext cx="360218" cy="1858468"/>
            </a:xfrm>
            <a:prstGeom prst="leftBrace">
              <a:avLst>
                <a:gd name="adj1" fmla="val 20833"/>
                <a:gd name="adj2" fmla="val 50000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453824" y="2438460"/>
              <a:ext cx="67037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W=5</a:t>
              </a:r>
              <a:endParaRPr lang="en-US" sz="20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915491" y="3205649"/>
              <a:ext cx="1055097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000" dirty="0" smtClean="0"/>
                <a:t>Finished</a:t>
              </a:r>
              <a:endParaRPr lang="en-US" sz="20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897308" y="3169276"/>
              <a:ext cx="371694" cy="4728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3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269002" y="3205649"/>
              <a:ext cx="312906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r>
                <a:rPr lang="en-US" sz="2000" dirty="0" smtClean="0"/>
                <a:t>..</a:t>
              </a:r>
              <a:endParaRPr lang="en-US" sz="20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886200" y="3222518"/>
              <a:ext cx="1062791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000" dirty="0" smtClean="0"/>
                <a:t>Too high</a:t>
              </a:r>
              <a:endParaRPr lang="en-US" sz="20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634291" y="2438460"/>
              <a:ext cx="1342547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000" dirty="0" smtClean="0"/>
                <a:t>Acceptable</a:t>
              </a:r>
              <a:endParaRPr lang="en-US" sz="2000" dirty="0"/>
            </a:p>
          </p:txBody>
        </p:sp>
        <p:cxnSp>
          <p:nvCxnSpPr>
            <p:cNvPr id="35" name="Straight Arrow Connector 34"/>
            <p:cNvCxnSpPr/>
            <p:nvPr/>
          </p:nvCxnSpPr>
          <p:spPr>
            <a:xfrm flipH="1">
              <a:off x="3239582" y="2826067"/>
              <a:ext cx="358694" cy="31504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>
              <a:off x="4473828" y="3912297"/>
              <a:ext cx="795173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4156308" y="3931347"/>
              <a:ext cx="13676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s</a:t>
              </a:r>
              <a:r>
                <a:rPr lang="en-US" dirty="0" smtClean="0"/>
                <a:t>eq. number</a:t>
              </a:r>
              <a:endParaRPr lang="en-US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040734" y="3169276"/>
              <a:ext cx="371694" cy="4728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2297350" y="3169276"/>
              <a:ext cx="371694" cy="4728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925655" y="3169276"/>
              <a:ext cx="371694" cy="4728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669044" y="3169276"/>
              <a:ext cx="371694" cy="4728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</a:rPr>
                <a:t>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080083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68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Sliding Window – Receiver (3)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Suppose the next two segments arrive but app does not call </a:t>
            </a:r>
            <a:r>
              <a:rPr lang="en-US" sz="2800" dirty="0" err="1"/>
              <a:t>recv</a:t>
            </a:r>
            <a:r>
              <a:rPr lang="en-US" sz="2800" dirty="0"/>
              <a:t>()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LAS rises, but we can’t slide window!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438880" y="2438460"/>
            <a:ext cx="5143028" cy="1867020"/>
            <a:chOff x="438880" y="2438460"/>
            <a:chExt cx="5143028" cy="1867020"/>
          </a:xfrm>
        </p:grpSpPr>
        <p:sp>
          <p:nvSpPr>
            <p:cNvPr id="6" name="TextBox 5"/>
            <p:cNvSpPr txBox="1"/>
            <p:nvPr/>
          </p:nvSpPr>
          <p:spPr>
            <a:xfrm>
              <a:off x="438880" y="3205578"/>
              <a:ext cx="312906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r>
                <a:rPr lang="en-US" sz="2000" dirty="0" smtClean="0"/>
                <a:t>..</a:t>
              </a:r>
              <a:endParaRPr lang="en-US" sz="20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10574" y="3169205"/>
              <a:ext cx="371694" cy="4728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5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182267" y="3169205"/>
              <a:ext cx="371694" cy="4728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6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553961" y="3169205"/>
              <a:ext cx="371694" cy="4728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7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412429" y="3169276"/>
              <a:ext cx="371694" cy="4728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784123" y="3169276"/>
              <a:ext cx="371694" cy="4728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155816" y="3169276"/>
              <a:ext cx="371694" cy="4728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3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527510" y="3169276"/>
              <a:ext cx="369798" cy="4728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..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209800" y="3905370"/>
              <a:ext cx="55976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LAS</a:t>
              </a:r>
              <a:endParaRPr lang="en-US" sz="2000" dirty="0"/>
            </a:p>
          </p:txBody>
        </p:sp>
        <p:cxnSp>
          <p:nvCxnSpPr>
            <p:cNvPr id="20" name="Straight Arrow Connector 19"/>
            <p:cNvCxnSpPr>
              <a:stCxn id="18" idx="0"/>
            </p:cNvCxnSpPr>
            <p:nvPr/>
          </p:nvCxnSpPr>
          <p:spPr>
            <a:xfrm flipV="1">
              <a:off x="2489685" y="3642062"/>
              <a:ext cx="0" cy="26330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Left Brace 22"/>
            <p:cNvSpPr/>
            <p:nvPr/>
          </p:nvSpPr>
          <p:spPr>
            <a:xfrm rot="5400000">
              <a:off x="2674779" y="2054358"/>
              <a:ext cx="360218" cy="1858468"/>
            </a:xfrm>
            <a:prstGeom prst="leftBrace">
              <a:avLst>
                <a:gd name="adj1" fmla="val 20833"/>
                <a:gd name="adj2" fmla="val 50000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453824" y="2438460"/>
              <a:ext cx="67037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W=5</a:t>
              </a:r>
              <a:endParaRPr lang="en-US" sz="20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915491" y="3205649"/>
              <a:ext cx="1055097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000" dirty="0" smtClean="0"/>
                <a:t>Finished</a:t>
              </a:r>
              <a:endParaRPr lang="en-US" sz="20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897308" y="3169276"/>
              <a:ext cx="371694" cy="4728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3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269002" y="3205649"/>
              <a:ext cx="312906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r>
                <a:rPr lang="en-US" sz="2000" dirty="0" smtClean="0"/>
                <a:t>..</a:t>
              </a:r>
              <a:endParaRPr lang="en-US" sz="20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886200" y="3222518"/>
              <a:ext cx="1062791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000" dirty="0" smtClean="0"/>
                <a:t>Too high</a:t>
              </a:r>
              <a:endParaRPr lang="en-US" sz="20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634291" y="2438460"/>
              <a:ext cx="1342547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000" dirty="0" smtClean="0"/>
                <a:t>Acceptable</a:t>
              </a:r>
              <a:endParaRPr lang="en-US" sz="2000" dirty="0"/>
            </a:p>
          </p:txBody>
        </p:sp>
        <p:cxnSp>
          <p:nvCxnSpPr>
            <p:cNvPr id="35" name="Straight Arrow Connector 34"/>
            <p:cNvCxnSpPr/>
            <p:nvPr/>
          </p:nvCxnSpPr>
          <p:spPr>
            <a:xfrm flipH="1">
              <a:off x="3239582" y="2826067"/>
              <a:ext cx="358694" cy="31504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>
              <a:off x="4473828" y="3912297"/>
              <a:ext cx="795173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4156308" y="3931347"/>
              <a:ext cx="13676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s</a:t>
              </a:r>
              <a:r>
                <a:rPr lang="en-US" dirty="0" smtClean="0"/>
                <a:t>eq. number</a:t>
              </a:r>
              <a:endParaRPr lang="en-US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040734" y="3169276"/>
              <a:ext cx="371694" cy="4728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2297350" y="3169276"/>
              <a:ext cx="371694" cy="4728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925655" y="3169276"/>
              <a:ext cx="371694" cy="4728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669044" y="3169276"/>
              <a:ext cx="371694" cy="4728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297350" y="3169620"/>
              <a:ext cx="371694" cy="472857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accent3">
                      <a:lumMod val="20000"/>
                      <a:lumOff val="80000"/>
                    </a:schemeClr>
                  </a:solidFill>
                </a:rPr>
                <a:t>4</a:t>
              </a:r>
              <a:endParaRPr lang="en-US" sz="2000" dirty="0">
                <a:solidFill>
                  <a:schemeClr val="accent3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925656" y="3169204"/>
              <a:ext cx="371694" cy="472857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accent3">
                      <a:lumMod val="20000"/>
                      <a:lumOff val="80000"/>
                    </a:schemeClr>
                  </a:solidFill>
                </a:rPr>
                <a:t>4</a:t>
              </a:r>
              <a:endParaRPr lang="en-US" sz="2000" dirty="0">
                <a:solidFill>
                  <a:schemeClr val="accent3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882281" y="3205993"/>
              <a:ext cx="814390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000" dirty="0" err="1" smtClean="0"/>
                <a:t>Acked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325093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69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Sliding Window – Receiver (4)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If further segments arrive (even in order) we can fill the buffer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Must drop segments until app </a:t>
            </a:r>
            <a:r>
              <a:rPr lang="en-US" sz="2400" dirty="0" err="1" smtClean="0"/>
              <a:t>recvs</a:t>
            </a:r>
            <a:r>
              <a:rPr lang="en-US" sz="2400" dirty="0" smtClean="0"/>
              <a:t>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8880" y="3205578"/>
            <a:ext cx="312906" cy="400110"/>
          </a:xfrm>
          <a:prstGeom prst="rect">
            <a:avLst/>
          </a:prstGeom>
          <a:noFill/>
          <a:ln>
            <a:noFill/>
          </a:ln>
        </p:spPr>
        <p:txBody>
          <a:bodyPr wrap="none" rtlCol="0" anchor="ctr">
            <a:spAutoFit/>
          </a:bodyPr>
          <a:lstStyle/>
          <a:p>
            <a:r>
              <a:rPr lang="en-US" sz="2000" dirty="0" smtClean="0"/>
              <a:t>..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810574" y="3169205"/>
            <a:ext cx="371694" cy="4728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5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82267" y="3169205"/>
            <a:ext cx="371694" cy="4728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6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53961" y="3169205"/>
            <a:ext cx="371694" cy="4728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7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12429" y="3169276"/>
            <a:ext cx="371694" cy="4728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784123" y="3169276"/>
            <a:ext cx="371694" cy="4728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155816" y="3169276"/>
            <a:ext cx="371694" cy="4728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3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27510" y="3169276"/>
            <a:ext cx="369798" cy="4728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..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26431" y="3905370"/>
            <a:ext cx="5597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LAS</a:t>
            </a:r>
            <a:endParaRPr lang="en-US" sz="2000" dirty="0"/>
          </a:p>
        </p:txBody>
      </p:sp>
      <p:cxnSp>
        <p:nvCxnSpPr>
          <p:cNvPr id="20" name="Straight Arrow Connector 19"/>
          <p:cNvCxnSpPr>
            <a:stCxn id="18" idx="0"/>
          </p:cNvCxnSpPr>
          <p:nvPr/>
        </p:nvCxnSpPr>
        <p:spPr>
          <a:xfrm flipV="1">
            <a:off x="3606316" y="3642062"/>
            <a:ext cx="0" cy="26330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Left Brace 22"/>
          <p:cNvSpPr/>
          <p:nvPr/>
        </p:nvSpPr>
        <p:spPr>
          <a:xfrm rot="5400000">
            <a:off x="2674779" y="2054358"/>
            <a:ext cx="360218" cy="1858468"/>
          </a:xfrm>
          <a:prstGeom prst="leftBrace">
            <a:avLst>
              <a:gd name="adj1" fmla="val 20833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2453824" y="2438460"/>
            <a:ext cx="6703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W=5</a:t>
            </a:r>
            <a:endParaRPr lang="en-US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915491" y="3205649"/>
            <a:ext cx="1055097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000" dirty="0" smtClean="0"/>
              <a:t>Finished</a:t>
            </a:r>
            <a:endParaRPr lang="en-US" sz="2000" dirty="0"/>
          </a:p>
        </p:txBody>
      </p:sp>
      <p:sp>
        <p:nvSpPr>
          <p:cNvPr id="31" name="TextBox 30"/>
          <p:cNvSpPr txBox="1"/>
          <p:nvPr/>
        </p:nvSpPr>
        <p:spPr>
          <a:xfrm>
            <a:off x="4897308" y="3169276"/>
            <a:ext cx="371694" cy="4728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3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69002" y="3205649"/>
            <a:ext cx="312906" cy="400110"/>
          </a:xfrm>
          <a:prstGeom prst="rect">
            <a:avLst/>
          </a:prstGeom>
          <a:noFill/>
          <a:ln>
            <a:noFill/>
          </a:ln>
        </p:spPr>
        <p:txBody>
          <a:bodyPr wrap="none" rtlCol="0" anchor="ctr">
            <a:spAutoFit/>
          </a:bodyPr>
          <a:lstStyle/>
          <a:p>
            <a:r>
              <a:rPr lang="en-US" sz="2000" dirty="0" smtClean="0"/>
              <a:t>..</a:t>
            </a:r>
            <a:endParaRPr lang="en-US" sz="2000" dirty="0"/>
          </a:p>
        </p:txBody>
      </p:sp>
      <p:sp>
        <p:nvSpPr>
          <p:cNvPr id="33" name="TextBox 32"/>
          <p:cNvSpPr txBox="1"/>
          <p:nvPr/>
        </p:nvSpPr>
        <p:spPr>
          <a:xfrm>
            <a:off x="3886200" y="3222518"/>
            <a:ext cx="1062791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000" dirty="0" smtClean="0"/>
              <a:t>Too high</a:t>
            </a:r>
            <a:endParaRPr lang="en-US" sz="2000" dirty="0"/>
          </a:p>
        </p:txBody>
      </p:sp>
      <p:sp>
        <p:nvSpPr>
          <p:cNvPr id="34" name="TextBox 33"/>
          <p:cNvSpPr txBox="1"/>
          <p:nvPr/>
        </p:nvSpPr>
        <p:spPr>
          <a:xfrm>
            <a:off x="3762853" y="2473464"/>
            <a:ext cx="1342547" cy="70788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000" dirty="0" smtClean="0"/>
              <a:t>Nothing</a:t>
            </a:r>
          </a:p>
          <a:p>
            <a:pPr algn="ctr"/>
            <a:r>
              <a:rPr lang="en-US" sz="2000" dirty="0" smtClean="0"/>
              <a:t>Acceptable</a:t>
            </a:r>
            <a:endParaRPr lang="en-US" sz="2000" dirty="0"/>
          </a:p>
        </p:txBody>
      </p:sp>
      <p:cxnSp>
        <p:nvCxnSpPr>
          <p:cNvPr id="35" name="Straight Arrow Connector 34"/>
          <p:cNvCxnSpPr/>
          <p:nvPr/>
        </p:nvCxnSpPr>
        <p:spPr>
          <a:xfrm flipH="1">
            <a:off x="3239583" y="2803483"/>
            <a:ext cx="646617" cy="33763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4473828" y="3912297"/>
            <a:ext cx="795173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156308" y="3931347"/>
            <a:ext cx="1367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</a:t>
            </a:r>
            <a:r>
              <a:rPr lang="en-US" dirty="0" smtClean="0"/>
              <a:t>eq. number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3040734" y="3169276"/>
            <a:ext cx="371694" cy="4728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297350" y="3165497"/>
            <a:ext cx="371694" cy="4728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925655" y="3169276"/>
            <a:ext cx="371694" cy="4728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669044" y="3169276"/>
            <a:ext cx="371694" cy="4728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297349" y="3167269"/>
            <a:ext cx="371694" cy="47285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4</a:t>
            </a:r>
            <a:endParaRPr lang="en-US" sz="20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925656" y="3169204"/>
            <a:ext cx="371694" cy="47285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4</a:t>
            </a:r>
            <a:endParaRPr lang="en-US" sz="20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882281" y="3205993"/>
            <a:ext cx="814390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000" dirty="0" err="1" smtClean="0"/>
              <a:t>Acked</a:t>
            </a:r>
            <a:endParaRPr lang="en-US" sz="2000" dirty="0"/>
          </a:p>
        </p:txBody>
      </p:sp>
      <p:sp>
        <p:nvSpPr>
          <p:cNvPr id="40" name="TextBox 39"/>
          <p:cNvSpPr txBox="1"/>
          <p:nvPr/>
        </p:nvSpPr>
        <p:spPr>
          <a:xfrm>
            <a:off x="3412428" y="3169203"/>
            <a:ext cx="371694" cy="47285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4</a:t>
            </a:r>
            <a:endParaRPr lang="en-US" sz="20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675537" y="3165841"/>
            <a:ext cx="371694" cy="47285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4</a:t>
            </a:r>
            <a:endParaRPr lang="en-US" sz="20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047235" y="3165841"/>
            <a:ext cx="371694" cy="47285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4</a:t>
            </a:r>
            <a:endParaRPr lang="en-US" sz="20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884505" y="3216417"/>
            <a:ext cx="814390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000" dirty="0" err="1" smtClean="0"/>
              <a:t>Acked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34915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Socket API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>
            <a:noAutofit/>
          </a:bodyPr>
          <a:lstStyle/>
          <a:p>
            <a:r>
              <a:rPr lang="en-US" sz="2600" dirty="0" smtClean="0"/>
              <a:t>Simple abstraction to use the network</a:t>
            </a:r>
          </a:p>
          <a:p>
            <a:pPr lvl="1"/>
            <a:r>
              <a:rPr lang="en-US" sz="2200" dirty="0" smtClean="0"/>
              <a:t>The “network” API (really Transport service) used to write all Internet apps</a:t>
            </a:r>
          </a:p>
          <a:p>
            <a:pPr lvl="1"/>
            <a:r>
              <a:rPr lang="en-US" sz="2200" dirty="0" smtClean="0"/>
              <a:t>Part of all major </a:t>
            </a:r>
            <a:r>
              <a:rPr lang="en-US" sz="2200" dirty="0" err="1" smtClean="0"/>
              <a:t>OSes</a:t>
            </a:r>
            <a:r>
              <a:rPr lang="en-US" sz="2200" dirty="0" smtClean="0"/>
              <a:t> and languages; originally Berkeley (Unix) ~1983</a:t>
            </a:r>
          </a:p>
          <a:p>
            <a:pPr lvl="6"/>
            <a:endParaRPr lang="en-US" sz="1100" dirty="0" smtClean="0"/>
          </a:p>
          <a:p>
            <a:r>
              <a:rPr lang="en-US" sz="2600" dirty="0" smtClean="0"/>
              <a:t>Supports both Internet transport   services (Streams and Datagrams)</a:t>
            </a:r>
          </a:p>
        </p:txBody>
      </p:sp>
    </p:spTree>
    <p:extLst>
      <p:ext uri="{BB962C8B-B14F-4D97-AF65-F5344CB8AC3E}">
        <p14:creationId xmlns:p14="http://schemas.microsoft.com/office/powerpoint/2010/main" val="29716844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70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Sliding Window – Receiver (5)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App </a:t>
            </a:r>
            <a:r>
              <a:rPr lang="en-US" sz="2800" dirty="0" err="1" smtClean="0"/>
              <a:t>recv</a:t>
            </a:r>
            <a:r>
              <a:rPr lang="en-US" sz="2800" dirty="0" smtClean="0"/>
              <a:t>() takes two segments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Window slides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8880" y="3205578"/>
            <a:ext cx="312906" cy="400110"/>
          </a:xfrm>
          <a:prstGeom prst="rect">
            <a:avLst/>
          </a:prstGeom>
          <a:noFill/>
          <a:ln>
            <a:noFill/>
          </a:ln>
        </p:spPr>
        <p:txBody>
          <a:bodyPr wrap="none" rtlCol="0" anchor="ctr">
            <a:spAutoFit/>
          </a:bodyPr>
          <a:lstStyle/>
          <a:p>
            <a:r>
              <a:rPr lang="en-US" sz="2000" dirty="0" smtClean="0"/>
              <a:t>..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810574" y="3169205"/>
            <a:ext cx="371694" cy="4728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5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82267" y="3169205"/>
            <a:ext cx="371694" cy="4728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6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53961" y="3169205"/>
            <a:ext cx="371694" cy="4728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7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12429" y="3169276"/>
            <a:ext cx="371694" cy="4728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784123" y="3169276"/>
            <a:ext cx="371694" cy="4728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155816" y="3169276"/>
            <a:ext cx="371694" cy="4728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3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27510" y="3169276"/>
            <a:ext cx="369798" cy="4728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..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26431" y="3905370"/>
            <a:ext cx="5597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LAS</a:t>
            </a:r>
            <a:endParaRPr lang="en-US" sz="2000" dirty="0"/>
          </a:p>
        </p:txBody>
      </p:sp>
      <p:cxnSp>
        <p:nvCxnSpPr>
          <p:cNvPr id="20" name="Straight Arrow Connector 19"/>
          <p:cNvCxnSpPr>
            <a:stCxn id="18" idx="0"/>
          </p:cNvCxnSpPr>
          <p:nvPr/>
        </p:nvCxnSpPr>
        <p:spPr>
          <a:xfrm flipV="1">
            <a:off x="3606316" y="3642062"/>
            <a:ext cx="0" cy="26330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Left Brace 22"/>
          <p:cNvSpPr/>
          <p:nvPr/>
        </p:nvSpPr>
        <p:spPr>
          <a:xfrm rot="5400000">
            <a:off x="3416125" y="2054358"/>
            <a:ext cx="360218" cy="1858468"/>
          </a:xfrm>
          <a:prstGeom prst="leftBrace">
            <a:avLst>
              <a:gd name="adj1" fmla="val 20833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3195170" y="2438460"/>
            <a:ext cx="6703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W=5</a:t>
            </a:r>
            <a:endParaRPr lang="en-US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1230903" y="3205649"/>
            <a:ext cx="1055097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000" dirty="0" smtClean="0"/>
              <a:t>Finished</a:t>
            </a:r>
            <a:endParaRPr lang="en-US" sz="2000" dirty="0"/>
          </a:p>
        </p:txBody>
      </p:sp>
      <p:sp>
        <p:nvSpPr>
          <p:cNvPr id="31" name="TextBox 30"/>
          <p:cNvSpPr txBox="1"/>
          <p:nvPr/>
        </p:nvSpPr>
        <p:spPr>
          <a:xfrm>
            <a:off x="4897308" y="3169276"/>
            <a:ext cx="371694" cy="4728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3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69002" y="3205649"/>
            <a:ext cx="312906" cy="400110"/>
          </a:xfrm>
          <a:prstGeom prst="rect">
            <a:avLst/>
          </a:prstGeom>
          <a:noFill/>
          <a:ln>
            <a:noFill/>
          </a:ln>
        </p:spPr>
        <p:txBody>
          <a:bodyPr wrap="none" rtlCol="0" anchor="ctr">
            <a:spAutoFit/>
          </a:bodyPr>
          <a:lstStyle/>
          <a:p>
            <a:r>
              <a:rPr lang="en-US" sz="2000" dirty="0" smtClean="0"/>
              <a:t>..</a:t>
            </a:r>
            <a:endParaRPr lang="en-US" sz="2000" dirty="0"/>
          </a:p>
        </p:txBody>
      </p:sp>
      <p:sp>
        <p:nvSpPr>
          <p:cNvPr id="33" name="TextBox 32"/>
          <p:cNvSpPr txBox="1"/>
          <p:nvPr/>
        </p:nvSpPr>
        <p:spPr>
          <a:xfrm>
            <a:off x="4499809" y="3222518"/>
            <a:ext cx="1062791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000" dirty="0" smtClean="0"/>
              <a:t>Too high</a:t>
            </a:r>
            <a:endParaRPr lang="en-US" sz="2000" dirty="0"/>
          </a:p>
        </p:txBody>
      </p:sp>
      <p:sp>
        <p:nvSpPr>
          <p:cNvPr id="34" name="TextBox 33"/>
          <p:cNvSpPr txBox="1"/>
          <p:nvPr/>
        </p:nvSpPr>
        <p:spPr>
          <a:xfrm>
            <a:off x="4153881" y="2438460"/>
            <a:ext cx="1342547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000" dirty="0" smtClean="0"/>
              <a:t>Acceptable</a:t>
            </a:r>
            <a:endParaRPr lang="en-US" sz="2000" dirty="0"/>
          </a:p>
        </p:txBody>
      </p:sp>
      <p:cxnSp>
        <p:nvCxnSpPr>
          <p:cNvPr id="35" name="Straight Arrow Connector 34"/>
          <p:cNvCxnSpPr/>
          <p:nvPr/>
        </p:nvCxnSpPr>
        <p:spPr>
          <a:xfrm flipH="1">
            <a:off x="4038600" y="2803483"/>
            <a:ext cx="209882" cy="33326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4473828" y="3912297"/>
            <a:ext cx="795173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156308" y="3931347"/>
            <a:ext cx="1367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</a:t>
            </a:r>
            <a:r>
              <a:rPr lang="en-US" dirty="0" smtClean="0"/>
              <a:t>eq. number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3040734" y="3169276"/>
            <a:ext cx="371694" cy="4728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303847" y="3165497"/>
            <a:ext cx="371694" cy="4728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925655" y="3169276"/>
            <a:ext cx="371694" cy="4728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669044" y="3169276"/>
            <a:ext cx="371694" cy="4728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412428" y="3169203"/>
            <a:ext cx="371694" cy="47285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4</a:t>
            </a:r>
            <a:endParaRPr lang="en-US" sz="20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675537" y="3165841"/>
            <a:ext cx="371694" cy="47285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4</a:t>
            </a:r>
            <a:endParaRPr lang="en-US" sz="20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047235" y="3165841"/>
            <a:ext cx="371694" cy="47285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4</a:t>
            </a:r>
            <a:endParaRPr lang="en-US" sz="20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884505" y="3216417"/>
            <a:ext cx="814390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000" dirty="0" err="1" smtClean="0"/>
              <a:t>Acked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22010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71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 Control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Avoid loss at receiver by telling sender the available buffer space</a:t>
            </a:r>
          </a:p>
          <a:p>
            <a:pPr lvl="1"/>
            <a:r>
              <a:rPr lang="en-US" sz="2400" cap="small" dirty="0" smtClean="0"/>
              <a:t>win=</a:t>
            </a:r>
            <a:r>
              <a:rPr lang="en-US" sz="2400" dirty="0" smtClean="0"/>
              <a:t>#Acceptable, not W (from LAS)</a:t>
            </a:r>
            <a:endParaRPr lang="en-US" sz="2400" dirty="0"/>
          </a:p>
        </p:txBody>
      </p:sp>
      <p:grpSp>
        <p:nvGrpSpPr>
          <p:cNvPr id="6" name="Group 5"/>
          <p:cNvGrpSpPr/>
          <p:nvPr/>
        </p:nvGrpSpPr>
        <p:grpSpPr>
          <a:xfrm>
            <a:off x="438880" y="2438460"/>
            <a:ext cx="5143028" cy="1867020"/>
            <a:chOff x="438880" y="2438460"/>
            <a:chExt cx="5143028" cy="1867020"/>
          </a:xfrm>
        </p:grpSpPr>
        <p:sp>
          <p:nvSpPr>
            <p:cNvPr id="7" name="TextBox 6"/>
            <p:cNvSpPr txBox="1"/>
            <p:nvPr/>
          </p:nvSpPr>
          <p:spPr>
            <a:xfrm>
              <a:off x="438880" y="3205578"/>
              <a:ext cx="312906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r>
                <a:rPr lang="en-US" sz="2000" dirty="0" smtClean="0"/>
                <a:t>..</a:t>
              </a:r>
              <a:endParaRPr lang="en-US" sz="20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10574" y="3169205"/>
              <a:ext cx="371694" cy="4728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5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182267" y="3169205"/>
              <a:ext cx="371694" cy="4728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6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553961" y="3169205"/>
              <a:ext cx="371694" cy="4728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7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412429" y="3169276"/>
              <a:ext cx="371694" cy="472857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txBody>
            <a:bodyPr wrap="none" rtlCol="0">
              <a:noAutofit/>
            </a:bodyPr>
            <a:lstStyle/>
            <a:p>
              <a:r>
                <a:rPr lang="en-US" sz="2000" dirty="0">
                  <a:solidFill>
                    <a:schemeClr val="accent5"/>
                  </a:solidFill>
                </a:rPr>
                <a:t>5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784123" y="3169276"/>
              <a:ext cx="371694" cy="4728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155816" y="3169276"/>
              <a:ext cx="371694" cy="4728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3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527510" y="3169276"/>
              <a:ext cx="369798" cy="4728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..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209800" y="3905370"/>
              <a:ext cx="55976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LAS</a:t>
              </a:r>
              <a:endParaRPr lang="en-US" sz="2000" dirty="0"/>
            </a:p>
          </p:txBody>
        </p:sp>
        <p:cxnSp>
          <p:nvCxnSpPr>
            <p:cNvPr id="16" name="Straight Arrow Connector 15"/>
            <p:cNvCxnSpPr>
              <a:stCxn id="15" idx="0"/>
            </p:cNvCxnSpPr>
            <p:nvPr/>
          </p:nvCxnSpPr>
          <p:spPr>
            <a:xfrm flipV="1">
              <a:off x="2489685" y="3642062"/>
              <a:ext cx="0" cy="26330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Left Brace 16"/>
            <p:cNvSpPr/>
            <p:nvPr/>
          </p:nvSpPr>
          <p:spPr>
            <a:xfrm rot="5400000">
              <a:off x="2674779" y="2054358"/>
              <a:ext cx="360218" cy="1858468"/>
            </a:xfrm>
            <a:prstGeom prst="leftBrace">
              <a:avLst>
                <a:gd name="adj1" fmla="val 20833"/>
                <a:gd name="adj2" fmla="val 50000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453824" y="2438460"/>
              <a:ext cx="67037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W=5</a:t>
              </a:r>
              <a:endParaRPr lang="en-US" sz="20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915491" y="3205649"/>
              <a:ext cx="1055097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000" dirty="0" smtClean="0"/>
                <a:t>Finished</a:t>
              </a:r>
              <a:endParaRPr lang="en-US" sz="20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897308" y="3169276"/>
              <a:ext cx="371694" cy="4728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3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269002" y="3205649"/>
              <a:ext cx="312906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r>
                <a:rPr lang="en-US" sz="2000" dirty="0" smtClean="0"/>
                <a:t>..</a:t>
              </a:r>
              <a:endParaRPr lang="en-US" sz="20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886200" y="3222518"/>
              <a:ext cx="1062791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000" dirty="0" smtClean="0"/>
                <a:t>Too high</a:t>
              </a:r>
              <a:endParaRPr lang="en-US" sz="20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634291" y="2438460"/>
              <a:ext cx="1342547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000" dirty="0" smtClean="0"/>
                <a:t>Acceptable</a:t>
              </a:r>
              <a:endParaRPr lang="en-US" sz="2000" dirty="0"/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 flipH="1">
              <a:off x="3239582" y="2826067"/>
              <a:ext cx="358694" cy="31504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>
              <a:off x="4473828" y="3912297"/>
              <a:ext cx="795173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4156308" y="3931347"/>
              <a:ext cx="13676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s</a:t>
              </a:r>
              <a:r>
                <a:rPr lang="en-US" dirty="0" smtClean="0"/>
                <a:t>eq. number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040734" y="3169276"/>
              <a:ext cx="371694" cy="472857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txBody>
            <a:bodyPr wrap="none" rtlCol="0">
              <a:noAutofit/>
            </a:bodyPr>
            <a:lstStyle/>
            <a:p>
              <a:r>
                <a:rPr lang="en-US" sz="2000" dirty="0">
                  <a:solidFill>
                    <a:schemeClr val="accent5"/>
                  </a:solidFill>
                </a:rPr>
                <a:t>5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297350" y="3169276"/>
              <a:ext cx="371694" cy="4728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925655" y="3169276"/>
              <a:ext cx="371694" cy="4728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669044" y="3169276"/>
              <a:ext cx="371694" cy="472857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txBody>
            <a:bodyPr wrap="none" rtlCol="0">
              <a:noAutofit/>
            </a:bodyPr>
            <a:lstStyle/>
            <a:p>
              <a:r>
                <a:rPr lang="en-US" sz="2000" dirty="0">
                  <a:solidFill>
                    <a:schemeClr val="accent5"/>
                  </a:solidFill>
                </a:rPr>
                <a:t>5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297350" y="3169620"/>
              <a:ext cx="371694" cy="472857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accent3">
                      <a:lumMod val="20000"/>
                      <a:lumOff val="80000"/>
                    </a:schemeClr>
                  </a:solidFill>
                </a:rPr>
                <a:t>4</a:t>
              </a:r>
              <a:endParaRPr lang="en-US" sz="2000" dirty="0">
                <a:solidFill>
                  <a:schemeClr val="accent3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925656" y="3169204"/>
              <a:ext cx="371694" cy="472857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accent3">
                      <a:lumMod val="20000"/>
                      <a:lumOff val="80000"/>
                    </a:schemeClr>
                  </a:solidFill>
                </a:rPr>
                <a:t>4</a:t>
              </a:r>
              <a:endParaRPr lang="en-US" sz="2000" dirty="0">
                <a:solidFill>
                  <a:schemeClr val="accent3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882281" y="3205993"/>
              <a:ext cx="814390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000" dirty="0" err="1" smtClean="0"/>
                <a:t>Acked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704698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72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Flow Control (2)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Sender uses the lower of the sliding window and </a:t>
            </a:r>
            <a:r>
              <a:rPr lang="en-US" sz="2800" u="sng" dirty="0" smtClean="0"/>
              <a:t>flow control window </a:t>
            </a:r>
            <a:r>
              <a:rPr lang="en-US" sz="2800" dirty="0" smtClean="0"/>
              <a:t>(</a:t>
            </a:r>
            <a:r>
              <a:rPr lang="en-US" sz="2800" cap="small" dirty="0" smtClean="0"/>
              <a:t>win</a:t>
            </a:r>
            <a:r>
              <a:rPr lang="en-US" sz="2800" dirty="0" smtClean="0"/>
              <a:t>) as the effective window size</a:t>
            </a:r>
            <a:endParaRPr lang="en-US" sz="2400" dirty="0"/>
          </a:p>
        </p:txBody>
      </p:sp>
      <p:grpSp>
        <p:nvGrpSpPr>
          <p:cNvPr id="6" name="Group 5"/>
          <p:cNvGrpSpPr/>
          <p:nvPr/>
        </p:nvGrpSpPr>
        <p:grpSpPr>
          <a:xfrm>
            <a:off x="438880" y="2438460"/>
            <a:ext cx="5143028" cy="1867020"/>
            <a:chOff x="438880" y="2438460"/>
            <a:chExt cx="5143028" cy="1867020"/>
          </a:xfrm>
        </p:grpSpPr>
        <p:sp>
          <p:nvSpPr>
            <p:cNvPr id="7" name="TextBox 6"/>
            <p:cNvSpPr txBox="1"/>
            <p:nvPr/>
          </p:nvSpPr>
          <p:spPr>
            <a:xfrm>
              <a:off x="438880" y="3205578"/>
              <a:ext cx="312906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r>
                <a:rPr lang="en-US" sz="2000" dirty="0" smtClean="0"/>
                <a:t>..</a:t>
              </a:r>
              <a:endParaRPr lang="en-US" sz="20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10574" y="3169205"/>
              <a:ext cx="371694" cy="4728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5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182267" y="3169205"/>
              <a:ext cx="371694" cy="4728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6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553961" y="3169205"/>
              <a:ext cx="371694" cy="4728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7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412429" y="3169276"/>
              <a:ext cx="371694" cy="472857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txBody>
            <a:bodyPr wrap="none" rtlCol="0">
              <a:noAutofit/>
            </a:bodyPr>
            <a:lstStyle/>
            <a:p>
              <a:r>
                <a:rPr lang="en-US" sz="2000" dirty="0">
                  <a:solidFill>
                    <a:schemeClr val="accent5"/>
                  </a:solidFill>
                </a:rPr>
                <a:t>5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784123" y="3169276"/>
              <a:ext cx="371694" cy="4728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155816" y="3169276"/>
              <a:ext cx="371694" cy="4728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3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527510" y="3169276"/>
              <a:ext cx="369798" cy="4728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..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209800" y="3905370"/>
              <a:ext cx="55976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LAS</a:t>
              </a:r>
              <a:endParaRPr lang="en-US" sz="2000" dirty="0"/>
            </a:p>
          </p:txBody>
        </p:sp>
        <p:cxnSp>
          <p:nvCxnSpPr>
            <p:cNvPr id="16" name="Straight Arrow Connector 15"/>
            <p:cNvCxnSpPr>
              <a:stCxn id="15" idx="0"/>
            </p:cNvCxnSpPr>
            <p:nvPr/>
          </p:nvCxnSpPr>
          <p:spPr>
            <a:xfrm flipV="1">
              <a:off x="2489685" y="3642062"/>
              <a:ext cx="0" cy="26330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Left Brace 16"/>
            <p:cNvSpPr/>
            <p:nvPr/>
          </p:nvSpPr>
          <p:spPr>
            <a:xfrm rot="5400000">
              <a:off x="3060287" y="2439866"/>
              <a:ext cx="360218" cy="1087451"/>
            </a:xfrm>
            <a:prstGeom prst="leftBrace">
              <a:avLst>
                <a:gd name="adj1" fmla="val 20833"/>
                <a:gd name="adj2" fmla="val 50000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743200" y="2438460"/>
              <a:ext cx="89960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WIN=3</a:t>
              </a:r>
              <a:endParaRPr lang="en-US" sz="20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915491" y="3205649"/>
              <a:ext cx="1055097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000" dirty="0" smtClean="0"/>
                <a:t>Finished</a:t>
              </a:r>
              <a:endParaRPr lang="en-US" sz="20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897308" y="3169276"/>
              <a:ext cx="371694" cy="4728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3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269002" y="3205649"/>
              <a:ext cx="312906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r>
                <a:rPr lang="en-US" sz="2000" dirty="0" smtClean="0"/>
                <a:t>..</a:t>
              </a:r>
              <a:endParaRPr lang="en-US" sz="20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886200" y="3222518"/>
              <a:ext cx="1062791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000" dirty="0" smtClean="0"/>
                <a:t>Too high</a:t>
              </a:r>
              <a:endParaRPr lang="en-US" sz="2000" dirty="0"/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>
              <a:off x="4473828" y="3912297"/>
              <a:ext cx="795173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4156308" y="3931347"/>
              <a:ext cx="13676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s</a:t>
              </a:r>
              <a:r>
                <a:rPr lang="en-US" dirty="0" smtClean="0"/>
                <a:t>eq. number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040734" y="3169276"/>
              <a:ext cx="371694" cy="472857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txBody>
            <a:bodyPr wrap="none" rtlCol="0">
              <a:noAutofit/>
            </a:bodyPr>
            <a:lstStyle/>
            <a:p>
              <a:r>
                <a:rPr lang="en-US" sz="2000" dirty="0">
                  <a:solidFill>
                    <a:schemeClr val="accent5"/>
                  </a:solidFill>
                </a:rPr>
                <a:t>5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297350" y="3169276"/>
              <a:ext cx="371694" cy="4728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925655" y="3169276"/>
              <a:ext cx="371694" cy="4728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669044" y="3169276"/>
              <a:ext cx="371694" cy="472857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txBody>
            <a:bodyPr wrap="none" rtlCol="0">
              <a:noAutofit/>
            </a:bodyPr>
            <a:lstStyle/>
            <a:p>
              <a:r>
                <a:rPr lang="en-US" sz="2000" dirty="0">
                  <a:solidFill>
                    <a:schemeClr val="accent5"/>
                  </a:solidFill>
                </a:rPr>
                <a:t>5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297350" y="3169620"/>
              <a:ext cx="371694" cy="472857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accent3">
                      <a:lumMod val="20000"/>
                      <a:lumOff val="80000"/>
                    </a:schemeClr>
                  </a:solidFill>
                </a:rPr>
                <a:t>4</a:t>
              </a:r>
              <a:endParaRPr lang="en-US" sz="2000" dirty="0">
                <a:solidFill>
                  <a:schemeClr val="accent3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925656" y="3169204"/>
              <a:ext cx="371694" cy="472857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accent3">
                      <a:lumMod val="20000"/>
                      <a:lumOff val="80000"/>
                    </a:schemeClr>
                  </a:solidFill>
                </a:rPr>
                <a:t>4</a:t>
              </a:r>
              <a:endParaRPr lang="en-US" sz="2000" dirty="0">
                <a:solidFill>
                  <a:schemeClr val="accent3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882281" y="3205993"/>
              <a:ext cx="814390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000" dirty="0" err="1" smtClean="0"/>
                <a:t>Acked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155411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73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 Control (3)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TCP-style example</a:t>
            </a:r>
          </a:p>
          <a:p>
            <a:pPr marL="574675" lvl="1" indent="-234950"/>
            <a:r>
              <a:rPr lang="en-US" sz="2400" cap="small" dirty="0" err="1"/>
              <a:t>s</a:t>
            </a:r>
            <a:r>
              <a:rPr lang="en-US" sz="2400" cap="small" dirty="0" err="1" smtClean="0"/>
              <a:t>eq</a:t>
            </a:r>
            <a:r>
              <a:rPr lang="en-US" sz="2400" cap="small" dirty="0" smtClean="0"/>
              <a:t>/</a:t>
            </a:r>
            <a:r>
              <a:rPr lang="en-US" sz="2400" cap="small" dirty="0" err="1" smtClean="0"/>
              <a:t>ack</a:t>
            </a:r>
            <a:r>
              <a:rPr lang="en-US" sz="2400" dirty="0" smtClean="0"/>
              <a:t> sliding window</a:t>
            </a:r>
          </a:p>
          <a:p>
            <a:pPr marL="574675" lvl="1" indent="-234950"/>
            <a:r>
              <a:rPr lang="en-US" sz="2400" dirty="0" smtClean="0"/>
              <a:t>Flow control with </a:t>
            </a:r>
            <a:r>
              <a:rPr lang="en-US" sz="2400" cap="small" dirty="0" smtClean="0"/>
              <a:t>win</a:t>
            </a:r>
          </a:p>
          <a:p>
            <a:pPr marL="574675" lvl="1" indent="-234950"/>
            <a:r>
              <a:rPr lang="en-US" sz="2400" cap="small" dirty="0" err="1" smtClean="0"/>
              <a:t>seq</a:t>
            </a:r>
            <a:r>
              <a:rPr lang="en-US" sz="2400" cap="small" dirty="0" smtClean="0"/>
              <a:t> + </a:t>
            </a:r>
            <a:r>
              <a:rPr lang="en-US" sz="2400" dirty="0" smtClean="0"/>
              <a:t>length </a:t>
            </a:r>
            <a:r>
              <a:rPr lang="en-US" sz="2400" cap="small" dirty="0" smtClean="0"/>
              <a:t>&lt; </a:t>
            </a:r>
            <a:r>
              <a:rPr lang="en-US" sz="2400" cap="small" dirty="0" err="1" smtClean="0"/>
              <a:t>ack+win</a:t>
            </a:r>
            <a:r>
              <a:rPr lang="en-US" sz="2400" cap="small" dirty="0" smtClean="0"/>
              <a:t> </a:t>
            </a:r>
          </a:p>
          <a:p>
            <a:pPr marL="574675" lvl="1" indent="-234950"/>
            <a:r>
              <a:rPr lang="en-US" sz="2400" dirty="0" smtClean="0"/>
              <a:t>4KB buffer at receiver</a:t>
            </a:r>
          </a:p>
          <a:p>
            <a:pPr marL="574675" lvl="1" indent="-234950"/>
            <a:r>
              <a:rPr lang="en-US" sz="2400" dirty="0" smtClean="0"/>
              <a:t>Circular buffer of bytes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 l="2479" t="2626" r="3078" b="2424"/>
          <a:stretch>
            <a:fillRect/>
          </a:stretch>
        </p:blipFill>
        <p:spPr bwMode="auto">
          <a:xfrm>
            <a:off x="3990975" y="971550"/>
            <a:ext cx="4848225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reeform 6"/>
          <p:cNvSpPr/>
          <p:nvPr/>
        </p:nvSpPr>
        <p:spPr>
          <a:xfrm>
            <a:off x="7849578" y="4345224"/>
            <a:ext cx="1095685" cy="131526"/>
          </a:xfrm>
          <a:custGeom>
            <a:avLst/>
            <a:gdLst>
              <a:gd name="connsiteX0" fmla="*/ 915043 w 1095685"/>
              <a:gd name="connsiteY0" fmla="*/ 9728 h 433440"/>
              <a:gd name="connsiteX1" fmla="*/ 1090141 w 1095685"/>
              <a:gd name="connsiteY1" fmla="*/ 184825 h 433440"/>
              <a:gd name="connsiteX2" fmla="*/ 730218 w 1095685"/>
              <a:gd name="connsiteY2" fmla="*/ 418289 h 433440"/>
              <a:gd name="connsiteX3" fmla="*/ 253562 w 1095685"/>
              <a:gd name="connsiteY3" fmla="*/ 379379 h 433440"/>
              <a:gd name="connsiteX4" fmla="*/ 643 w 1095685"/>
              <a:gd name="connsiteY4" fmla="*/ 126459 h 433440"/>
              <a:gd name="connsiteX5" fmla="*/ 195196 w 1095685"/>
              <a:gd name="connsiteY5" fmla="*/ 0 h 433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5685" h="433440">
                <a:moveTo>
                  <a:pt x="915043" y="9728"/>
                </a:moveTo>
                <a:cubicBezTo>
                  <a:pt x="1017994" y="63230"/>
                  <a:pt x="1120945" y="116732"/>
                  <a:pt x="1090141" y="184825"/>
                </a:cubicBezTo>
                <a:cubicBezTo>
                  <a:pt x="1059337" y="252918"/>
                  <a:pt x="869648" y="385863"/>
                  <a:pt x="730218" y="418289"/>
                </a:cubicBezTo>
                <a:cubicBezTo>
                  <a:pt x="590788" y="450715"/>
                  <a:pt x="375158" y="428017"/>
                  <a:pt x="253562" y="379379"/>
                </a:cubicBezTo>
                <a:cubicBezTo>
                  <a:pt x="131966" y="330741"/>
                  <a:pt x="10371" y="189689"/>
                  <a:pt x="643" y="126459"/>
                </a:cubicBezTo>
                <a:cubicBezTo>
                  <a:pt x="-9085" y="63229"/>
                  <a:pt x="93055" y="31614"/>
                  <a:pt x="195196" y="0"/>
                </a:cubicBezTo>
              </a:path>
            </a:pathLst>
          </a:custGeom>
          <a:noFill/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8080443" y="1639111"/>
            <a:ext cx="0" cy="2286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8400663" y="3181350"/>
            <a:ext cx="0" cy="2286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8088586" y="2343150"/>
            <a:ext cx="0" cy="2286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8382000" y="3943350"/>
            <a:ext cx="0" cy="2286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6200000">
            <a:off x="8555513" y="1909863"/>
            <a:ext cx="0" cy="2286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reeform 15"/>
          <p:cNvSpPr/>
          <p:nvPr/>
        </p:nvSpPr>
        <p:spPr>
          <a:xfrm>
            <a:off x="7848600" y="3583224"/>
            <a:ext cx="1095685" cy="131526"/>
          </a:xfrm>
          <a:custGeom>
            <a:avLst/>
            <a:gdLst>
              <a:gd name="connsiteX0" fmla="*/ 915043 w 1095685"/>
              <a:gd name="connsiteY0" fmla="*/ 9728 h 433440"/>
              <a:gd name="connsiteX1" fmla="*/ 1090141 w 1095685"/>
              <a:gd name="connsiteY1" fmla="*/ 184825 h 433440"/>
              <a:gd name="connsiteX2" fmla="*/ 730218 w 1095685"/>
              <a:gd name="connsiteY2" fmla="*/ 418289 h 433440"/>
              <a:gd name="connsiteX3" fmla="*/ 253562 w 1095685"/>
              <a:gd name="connsiteY3" fmla="*/ 379379 h 433440"/>
              <a:gd name="connsiteX4" fmla="*/ 643 w 1095685"/>
              <a:gd name="connsiteY4" fmla="*/ 126459 h 433440"/>
              <a:gd name="connsiteX5" fmla="*/ 195196 w 1095685"/>
              <a:gd name="connsiteY5" fmla="*/ 0 h 433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5685" h="433440">
                <a:moveTo>
                  <a:pt x="915043" y="9728"/>
                </a:moveTo>
                <a:cubicBezTo>
                  <a:pt x="1017994" y="63230"/>
                  <a:pt x="1120945" y="116732"/>
                  <a:pt x="1090141" y="184825"/>
                </a:cubicBezTo>
                <a:cubicBezTo>
                  <a:pt x="1059337" y="252918"/>
                  <a:pt x="869648" y="385863"/>
                  <a:pt x="730218" y="418289"/>
                </a:cubicBezTo>
                <a:cubicBezTo>
                  <a:pt x="590788" y="450715"/>
                  <a:pt x="375158" y="428017"/>
                  <a:pt x="253562" y="379379"/>
                </a:cubicBezTo>
                <a:cubicBezTo>
                  <a:pt x="131966" y="330741"/>
                  <a:pt x="10371" y="189689"/>
                  <a:pt x="643" y="126459"/>
                </a:cubicBezTo>
                <a:cubicBezTo>
                  <a:pt x="-9085" y="63229"/>
                  <a:pt x="93055" y="31614"/>
                  <a:pt x="195196" y="0"/>
                </a:cubicBezTo>
              </a:path>
            </a:pathLst>
          </a:custGeom>
          <a:noFill/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7848600" y="2745024"/>
            <a:ext cx="1095685" cy="131526"/>
          </a:xfrm>
          <a:custGeom>
            <a:avLst/>
            <a:gdLst>
              <a:gd name="connsiteX0" fmla="*/ 915043 w 1095685"/>
              <a:gd name="connsiteY0" fmla="*/ 9728 h 433440"/>
              <a:gd name="connsiteX1" fmla="*/ 1090141 w 1095685"/>
              <a:gd name="connsiteY1" fmla="*/ 184825 h 433440"/>
              <a:gd name="connsiteX2" fmla="*/ 730218 w 1095685"/>
              <a:gd name="connsiteY2" fmla="*/ 418289 h 433440"/>
              <a:gd name="connsiteX3" fmla="*/ 253562 w 1095685"/>
              <a:gd name="connsiteY3" fmla="*/ 379379 h 433440"/>
              <a:gd name="connsiteX4" fmla="*/ 643 w 1095685"/>
              <a:gd name="connsiteY4" fmla="*/ 126459 h 433440"/>
              <a:gd name="connsiteX5" fmla="*/ 195196 w 1095685"/>
              <a:gd name="connsiteY5" fmla="*/ 0 h 433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5685" h="433440">
                <a:moveTo>
                  <a:pt x="915043" y="9728"/>
                </a:moveTo>
                <a:cubicBezTo>
                  <a:pt x="1017994" y="63230"/>
                  <a:pt x="1120945" y="116732"/>
                  <a:pt x="1090141" y="184825"/>
                </a:cubicBezTo>
                <a:cubicBezTo>
                  <a:pt x="1059337" y="252918"/>
                  <a:pt x="869648" y="385863"/>
                  <a:pt x="730218" y="418289"/>
                </a:cubicBezTo>
                <a:cubicBezTo>
                  <a:pt x="590788" y="450715"/>
                  <a:pt x="375158" y="428017"/>
                  <a:pt x="253562" y="379379"/>
                </a:cubicBezTo>
                <a:cubicBezTo>
                  <a:pt x="131966" y="330741"/>
                  <a:pt x="10371" y="189689"/>
                  <a:pt x="643" y="126459"/>
                </a:cubicBezTo>
                <a:cubicBezTo>
                  <a:pt x="-9085" y="63229"/>
                  <a:pt x="93055" y="31614"/>
                  <a:pt x="195196" y="0"/>
                </a:cubicBezTo>
              </a:path>
            </a:pathLst>
          </a:custGeom>
          <a:noFill/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462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Retransmission Timeouts </a:t>
            </a:r>
            <a:r>
              <a:rPr lang="en-US" smtClean="0"/>
              <a:t>(§6.5.9)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5503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75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Topic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How to set the timeout for   sending a retransmission</a:t>
            </a:r>
          </a:p>
          <a:p>
            <a:pPr lvl="1"/>
            <a:r>
              <a:rPr lang="en-US" sz="2400" dirty="0"/>
              <a:t>A</a:t>
            </a:r>
            <a:r>
              <a:rPr lang="en-US" sz="2400" dirty="0" smtClean="0"/>
              <a:t>dapting to the network path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037800" y="2818371"/>
            <a:ext cx="3441971" cy="1277379"/>
            <a:chOff x="762000" y="2438400"/>
            <a:chExt cx="3441971" cy="1277379"/>
          </a:xfrm>
        </p:grpSpPr>
        <p:pic>
          <p:nvPicPr>
            <p:cNvPr id="120" name="Picture 119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8000" y="3261523"/>
              <a:ext cx="745971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24" name="Straight Connector 123"/>
            <p:cNvCxnSpPr>
              <a:stCxn id="125" idx="3"/>
              <a:endCxn id="120" idx="1"/>
            </p:cNvCxnSpPr>
            <p:nvPr/>
          </p:nvCxnSpPr>
          <p:spPr>
            <a:xfrm flipV="1">
              <a:off x="1507971" y="3443839"/>
              <a:ext cx="1950029" cy="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9" name="Rounded Rectangular Callout 118"/>
            <p:cNvSpPr/>
            <p:nvPr/>
          </p:nvSpPr>
          <p:spPr>
            <a:xfrm>
              <a:off x="818658" y="2438400"/>
              <a:ext cx="822171" cy="381000"/>
            </a:xfrm>
            <a:prstGeom prst="wedgeRoundRectCallout">
              <a:avLst>
                <a:gd name="adj1" fmla="val -26809"/>
                <a:gd name="adj2" fmla="val 166244"/>
                <a:gd name="adj3" fmla="val 16667"/>
              </a:avLst>
            </a:prstGeom>
            <a:solidFill>
              <a:srgbClr val="FFB8F2">
                <a:alpha val="50196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bIns="0" rtlCol="0" anchor="b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Lost?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pic>
          <p:nvPicPr>
            <p:cNvPr id="125" name="Picture 124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" y="3261524"/>
              <a:ext cx="745971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41" name="Straight Arrow Connector 40"/>
            <p:cNvCxnSpPr>
              <a:stCxn id="50" idx="3"/>
            </p:cNvCxnSpPr>
            <p:nvPr/>
          </p:nvCxnSpPr>
          <p:spPr>
            <a:xfrm>
              <a:off x="3428095" y="2994381"/>
              <a:ext cx="280691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Rectangle 49"/>
            <p:cNvSpPr/>
            <p:nvPr/>
          </p:nvSpPr>
          <p:spPr>
            <a:xfrm>
              <a:off x="2870586" y="2877579"/>
              <a:ext cx="557509" cy="23360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Cloud Callout 28"/>
            <p:cNvSpPr/>
            <p:nvPr/>
          </p:nvSpPr>
          <p:spPr>
            <a:xfrm rot="394988">
              <a:off x="2019717" y="3171899"/>
              <a:ext cx="1102080" cy="543880"/>
            </a:xfrm>
            <a:prstGeom prst="cloudCallout">
              <a:avLst>
                <a:gd name="adj1" fmla="val -8031"/>
                <a:gd name="adj2" fmla="val 16226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2304036" y="3528007"/>
            <a:ext cx="10850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Network</a:t>
            </a:r>
            <a:endParaRPr lang="en-US" sz="2000" dirty="0"/>
          </a:p>
        </p:txBody>
      </p:sp>
      <p:sp>
        <p:nvSpPr>
          <p:cNvPr id="7" name="Explosion 2 6"/>
          <p:cNvSpPr/>
          <p:nvPr/>
        </p:nvSpPr>
        <p:spPr>
          <a:xfrm rot="960821">
            <a:off x="3149979" y="3139684"/>
            <a:ext cx="596184" cy="469338"/>
          </a:xfrm>
          <a:prstGeom prst="irregularSeal2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143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76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Retransmissions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With sliding window, the strategy for detecting loss is the </a:t>
            </a:r>
            <a:r>
              <a:rPr lang="en-US" sz="2800" u="sng" dirty="0" smtClean="0"/>
              <a:t>timeout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Set timer when a segment is sent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Cancel timer when </a:t>
            </a:r>
            <a:r>
              <a:rPr lang="en-US" sz="2400" dirty="0" err="1" smtClean="0"/>
              <a:t>ack</a:t>
            </a:r>
            <a:r>
              <a:rPr lang="en-US" sz="2400" dirty="0" smtClean="0"/>
              <a:t> is received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If timer fires, </a:t>
            </a:r>
            <a:r>
              <a:rPr lang="en-US" sz="2400" u="sng" dirty="0" smtClean="0"/>
              <a:t>retransmit</a:t>
            </a:r>
            <a:r>
              <a:rPr lang="en-US" sz="2400" dirty="0" smtClean="0"/>
              <a:t> data as lost</a:t>
            </a:r>
            <a:endParaRPr lang="en-US" sz="2400" dirty="0"/>
          </a:p>
        </p:txBody>
      </p:sp>
      <p:grpSp>
        <p:nvGrpSpPr>
          <p:cNvPr id="19" name="Group 18"/>
          <p:cNvGrpSpPr/>
          <p:nvPr/>
        </p:nvGrpSpPr>
        <p:grpSpPr>
          <a:xfrm>
            <a:off x="1240845" y="3257550"/>
            <a:ext cx="3611911" cy="1244700"/>
            <a:chOff x="1240845" y="3308250"/>
            <a:chExt cx="3611911" cy="1244700"/>
          </a:xfrm>
        </p:grpSpPr>
        <p:grpSp>
          <p:nvGrpSpPr>
            <p:cNvPr id="6" name="Group 5"/>
            <p:cNvGrpSpPr/>
            <p:nvPr/>
          </p:nvGrpSpPr>
          <p:grpSpPr>
            <a:xfrm>
              <a:off x="1410785" y="3308250"/>
              <a:ext cx="3441971" cy="1244700"/>
              <a:chOff x="762000" y="2471079"/>
              <a:chExt cx="3441971" cy="1244700"/>
            </a:xfrm>
          </p:grpSpPr>
          <p:pic>
            <p:nvPicPr>
              <p:cNvPr id="7" name="Picture 6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58000" y="3261523"/>
                <a:ext cx="745971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8" name="Straight Connector 7"/>
              <p:cNvCxnSpPr>
                <a:stCxn id="10" idx="3"/>
                <a:endCxn id="7" idx="1"/>
              </p:cNvCxnSpPr>
              <p:nvPr/>
            </p:nvCxnSpPr>
            <p:spPr>
              <a:xfrm flipV="1">
                <a:off x="1507971" y="3443839"/>
                <a:ext cx="1950029" cy="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Rounded Rectangular Callout 8"/>
              <p:cNvSpPr/>
              <p:nvPr/>
            </p:nvSpPr>
            <p:spPr>
              <a:xfrm>
                <a:off x="1282102" y="2471079"/>
                <a:ext cx="1420142" cy="381000"/>
              </a:xfrm>
              <a:prstGeom prst="wedgeRoundRectCallout">
                <a:avLst>
                  <a:gd name="adj1" fmla="val -67052"/>
                  <a:gd name="adj2" fmla="val 46244"/>
                  <a:gd name="adj3" fmla="val 16667"/>
                </a:avLst>
              </a:prstGeom>
              <a:solidFill>
                <a:srgbClr val="FFB8F2">
                  <a:alpha val="50196"/>
                </a:srgb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bIns="0" rtlCol="0" anchor="b"/>
              <a:lstStyle/>
              <a:p>
                <a:pPr algn="ctr"/>
                <a:r>
                  <a:rPr lang="en-US" sz="2000" dirty="0" smtClean="0">
                    <a:solidFill>
                      <a:schemeClr val="tx1"/>
                    </a:solidFill>
                  </a:rPr>
                  <a:t>Retransmit!</a:t>
                </a:r>
                <a:endParaRPr lang="en-US" sz="2000" dirty="0">
                  <a:solidFill>
                    <a:schemeClr val="tx1"/>
                  </a:solidFill>
                </a:endParaRPr>
              </a:p>
            </p:txBody>
          </p:sp>
          <p:pic>
            <p:nvPicPr>
              <p:cNvPr id="10" name="Picture 9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2000" y="3261524"/>
                <a:ext cx="745971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11" name="Straight Arrow Connector 10"/>
              <p:cNvCxnSpPr>
                <a:stCxn id="12" idx="3"/>
              </p:cNvCxnSpPr>
              <p:nvPr/>
            </p:nvCxnSpPr>
            <p:spPr>
              <a:xfrm>
                <a:off x="2186709" y="3144721"/>
                <a:ext cx="280691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Rectangle 11"/>
              <p:cNvSpPr/>
              <p:nvPr/>
            </p:nvSpPr>
            <p:spPr>
              <a:xfrm>
                <a:off x="1629200" y="3027919"/>
                <a:ext cx="557509" cy="233604"/>
              </a:xfrm>
              <a:prstGeom prst="rect">
                <a:avLst/>
              </a:prstGeom>
              <a:solidFill>
                <a:schemeClr val="accent5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Cloud Callout 12"/>
              <p:cNvSpPr/>
              <p:nvPr/>
            </p:nvSpPr>
            <p:spPr>
              <a:xfrm rot="394988">
                <a:off x="2019717" y="3171899"/>
                <a:ext cx="1102080" cy="543880"/>
              </a:xfrm>
              <a:prstGeom prst="cloudCallout">
                <a:avLst>
                  <a:gd name="adj1" fmla="val -8031"/>
                  <a:gd name="adj2" fmla="val 16226"/>
                </a:avLst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1026" name="Picture 2" descr="stopwatch by markroth8 - 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40845" y="3514320"/>
              <a:ext cx="571442" cy="6868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603073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77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Timeout Problem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Timeout should be “just right”</a:t>
            </a:r>
          </a:p>
          <a:p>
            <a:pPr lvl="1"/>
            <a:r>
              <a:rPr lang="en-US" sz="2400" dirty="0" smtClean="0"/>
              <a:t>Too long wastes network capacity</a:t>
            </a:r>
          </a:p>
          <a:p>
            <a:pPr lvl="1"/>
            <a:r>
              <a:rPr lang="en-US" sz="2400" dirty="0" smtClean="0"/>
              <a:t>Too short leads to spurious resends</a:t>
            </a:r>
          </a:p>
          <a:p>
            <a:pPr lvl="1"/>
            <a:r>
              <a:rPr lang="en-US" sz="2400" dirty="0" smtClean="0"/>
              <a:t>But what is “just right”?</a:t>
            </a:r>
          </a:p>
          <a:p>
            <a:pPr lvl="4"/>
            <a:endParaRPr lang="en-US" sz="1600" dirty="0" smtClean="0"/>
          </a:p>
          <a:p>
            <a:r>
              <a:rPr lang="en-US" sz="2800" dirty="0" smtClean="0"/>
              <a:t>Easy to set on a LAN (Link)</a:t>
            </a:r>
          </a:p>
          <a:p>
            <a:pPr lvl="1"/>
            <a:r>
              <a:rPr lang="en-US" sz="2400" dirty="0" smtClean="0"/>
              <a:t>Short, fixed, predictable RTT</a:t>
            </a:r>
          </a:p>
          <a:p>
            <a:r>
              <a:rPr lang="en-US" sz="2800" dirty="0" smtClean="0"/>
              <a:t>Hard on the Internet (Transport)</a:t>
            </a:r>
          </a:p>
          <a:p>
            <a:pPr lvl="1"/>
            <a:r>
              <a:rPr lang="en-US" sz="2400" dirty="0" smtClean="0"/>
              <a:t>Wide range, variable RTT</a:t>
            </a:r>
          </a:p>
        </p:txBody>
      </p:sp>
    </p:spTree>
    <p:extLst>
      <p:ext uri="{BB962C8B-B14F-4D97-AF65-F5344CB8AC3E}">
        <p14:creationId xmlns:p14="http://schemas.microsoft.com/office/powerpoint/2010/main" val="193027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RTTs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78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723902" y="1023938"/>
            <a:ext cx="6981852" cy="3669506"/>
            <a:chOff x="876302" y="1035844"/>
            <a:chExt cx="6981852" cy="3669506"/>
          </a:xfrm>
        </p:grpSpPr>
        <p:graphicFrame>
          <p:nvGraphicFramePr>
            <p:cNvPr id="6" name="Chart 5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086629536"/>
                </p:ext>
              </p:extLst>
            </p:nvPr>
          </p:nvGraphicFramePr>
          <p:xfrm>
            <a:off x="1114454" y="1035844"/>
            <a:ext cx="6743700" cy="366950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8" name="TextBox 7"/>
            <p:cNvSpPr txBox="1"/>
            <p:nvPr/>
          </p:nvSpPr>
          <p:spPr>
            <a:xfrm>
              <a:off x="6438900" y="4305240"/>
              <a:ext cx="104336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S</a:t>
              </a:r>
              <a:r>
                <a:rPr lang="en-US" sz="2000" dirty="0" smtClean="0"/>
                <a:t>econds</a:t>
              </a:r>
              <a:endParaRPr lang="en-US" sz="2000" dirty="0"/>
            </a:p>
          </p:txBody>
        </p:sp>
        <p:sp>
          <p:nvSpPr>
            <p:cNvPr id="9" name="TextBox 8"/>
            <p:cNvSpPr txBox="1"/>
            <p:nvPr/>
          </p:nvSpPr>
          <p:spPr>
            <a:xfrm rot="16200000">
              <a:off x="-125895" y="2480851"/>
              <a:ext cx="240450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Round Trip Time (</a:t>
              </a:r>
              <a:r>
                <a:rPr lang="en-US" sz="2000" dirty="0" err="1" smtClean="0"/>
                <a:t>ms</a:t>
              </a:r>
              <a:r>
                <a:rPr lang="en-US" sz="2000" dirty="0" smtClean="0"/>
                <a:t>)</a:t>
              </a:r>
              <a:endParaRPr lang="en-US" sz="2000" dirty="0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1743074" y="975923"/>
            <a:ext cx="2143126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BCN</a:t>
            </a:r>
            <a:r>
              <a:rPr lang="en-US" sz="2000" dirty="0" smtClean="0">
                <a:sym typeface="Wingdings" pitchFamily="2" charset="2"/>
              </a:rPr>
              <a:t></a:t>
            </a:r>
            <a:r>
              <a:rPr lang="en-US" sz="2000" dirty="0" smtClean="0"/>
              <a:t>SEA</a:t>
            </a:r>
            <a:r>
              <a:rPr lang="en-US" sz="2000" dirty="0" smtClean="0">
                <a:sym typeface="Wingdings" pitchFamily="2" charset="2"/>
              </a:rPr>
              <a:t></a:t>
            </a:r>
            <a:r>
              <a:rPr lang="en-US" sz="2000" dirty="0" smtClean="0"/>
              <a:t>BCN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4673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RTTs (2)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79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723902" y="1023938"/>
            <a:ext cx="7429498" cy="3669506"/>
            <a:chOff x="876302" y="1035844"/>
            <a:chExt cx="7429498" cy="3669506"/>
          </a:xfrm>
        </p:grpSpPr>
        <p:graphicFrame>
          <p:nvGraphicFramePr>
            <p:cNvPr id="6" name="Chart 5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517440365"/>
                </p:ext>
              </p:extLst>
            </p:nvPr>
          </p:nvGraphicFramePr>
          <p:xfrm>
            <a:off x="1114454" y="1035844"/>
            <a:ext cx="6743700" cy="366950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8" name="TextBox 7"/>
            <p:cNvSpPr txBox="1"/>
            <p:nvPr/>
          </p:nvSpPr>
          <p:spPr>
            <a:xfrm>
              <a:off x="6438900" y="4305240"/>
              <a:ext cx="104336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S</a:t>
              </a:r>
              <a:r>
                <a:rPr lang="en-US" sz="2000" dirty="0" smtClean="0"/>
                <a:t>econds</a:t>
              </a:r>
              <a:endParaRPr lang="en-US" sz="2000" dirty="0"/>
            </a:p>
          </p:txBody>
        </p:sp>
        <p:sp>
          <p:nvSpPr>
            <p:cNvPr id="9" name="TextBox 8"/>
            <p:cNvSpPr txBox="1"/>
            <p:nvPr/>
          </p:nvSpPr>
          <p:spPr>
            <a:xfrm rot="16200000">
              <a:off x="-125895" y="2480851"/>
              <a:ext cx="240450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Round Trip Time (</a:t>
              </a:r>
              <a:r>
                <a:rPr lang="en-US" sz="2000" dirty="0" err="1" smtClean="0"/>
                <a:t>ms</a:t>
              </a:r>
              <a:r>
                <a:rPr lang="en-US" sz="2000" dirty="0" smtClean="0"/>
                <a:t>)</a:t>
              </a:r>
              <a:endParaRPr lang="en-US" sz="2000" dirty="0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H="1">
              <a:off x="4114800" y="2079306"/>
              <a:ext cx="990600" cy="492444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4343400" y="1371420"/>
              <a:ext cx="3962400" cy="70788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Variation due to queuing at routers, changes in network paths, etc.</a:t>
              </a:r>
              <a:endParaRPr lang="en-US" sz="2000" dirty="0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1743074" y="975923"/>
            <a:ext cx="2143126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BCN</a:t>
            </a:r>
            <a:r>
              <a:rPr lang="en-US" sz="2000" dirty="0" smtClean="0">
                <a:sym typeface="Wingdings" pitchFamily="2" charset="2"/>
              </a:rPr>
              <a:t></a:t>
            </a:r>
            <a:r>
              <a:rPr lang="en-US" sz="2000" dirty="0" smtClean="0"/>
              <a:t>SEA</a:t>
            </a:r>
            <a:r>
              <a:rPr lang="en-US" sz="2000" dirty="0" smtClean="0">
                <a:sym typeface="Wingdings" pitchFamily="2" charset="2"/>
              </a:rPr>
              <a:t></a:t>
            </a:r>
            <a:r>
              <a:rPr lang="en-US" sz="2000" dirty="0" smtClean="0"/>
              <a:t>BCN</a:t>
            </a:r>
            <a:endParaRPr lang="en-US" sz="200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621109" y="3686205"/>
            <a:ext cx="5715000" cy="0"/>
          </a:xfrm>
          <a:prstGeom prst="line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067050" y="3743265"/>
            <a:ext cx="4343400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Propagation (+transmission) delay ≈ 2D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87931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8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Socket API (2)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 marL="571500" indent="-457200"/>
            <a:r>
              <a:rPr lang="en-US" sz="2800" u="sng" dirty="0" smtClean="0"/>
              <a:t>Sockets</a:t>
            </a:r>
            <a:r>
              <a:rPr lang="en-US" sz="2800" dirty="0" smtClean="0"/>
              <a:t> let apps attach to the local network at different </a:t>
            </a:r>
            <a:r>
              <a:rPr lang="en-US" sz="2800" u="sng" dirty="0" smtClean="0"/>
              <a:t>ports</a:t>
            </a:r>
          </a:p>
        </p:txBody>
      </p:sp>
      <p:grpSp>
        <p:nvGrpSpPr>
          <p:cNvPr id="75" name="Group 74"/>
          <p:cNvGrpSpPr/>
          <p:nvPr/>
        </p:nvGrpSpPr>
        <p:grpSpPr>
          <a:xfrm>
            <a:off x="1786915" y="2468890"/>
            <a:ext cx="2099285" cy="1907140"/>
            <a:chOff x="1863115" y="2492139"/>
            <a:chExt cx="2099285" cy="1907140"/>
          </a:xfrm>
        </p:grpSpPr>
        <p:cxnSp>
          <p:nvCxnSpPr>
            <p:cNvPr id="33" name="Straight Connector 32"/>
            <p:cNvCxnSpPr/>
            <p:nvPr/>
          </p:nvCxnSpPr>
          <p:spPr>
            <a:xfrm>
              <a:off x="1863115" y="3196848"/>
              <a:ext cx="18288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3059034" y="3733171"/>
              <a:ext cx="429143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1" name="Picture 40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35635" y="3387654"/>
              <a:ext cx="1247742" cy="1011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5" name="Group 34"/>
            <p:cNvGrpSpPr>
              <a:grpSpLocks/>
            </p:cNvGrpSpPr>
            <p:nvPr/>
          </p:nvGrpSpPr>
          <p:grpSpPr bwMode="auto">
            <a:xfrm>
              <a:off x="2954656" y="2495671"/>
              <a:ext cx="525373" cy="431974"/>
              <a:chOff x="-5784" y="2227"/>
              <a:chExt cx="1125" cy="925"/>
            </a:xfrm>
          </p:grpSpPr>
          <p:sp>
            <p:nvSpPr>
              <p:cNvPr id="52" name="Rectangle 51"/>
              <p:cNvSpPr>
                <a:spLocks noChangeArrowheads="1"/>
              </p:cNvSpPr>
              <p:nvPr/>
            </p:nvSpPr>
            <p:spPr bwMode="auto">
              <a:xfrm>
                <a:off x="-5784" y="2438"/>
                <a:ext cx="1125" cy="714"/>
              </a:xfrm>
              <a:prstGeom prst="rect">
                <a:avLst/>
              </a:prstGeom>
              <a:solidFill>
                <a:srgbClr val="C0C0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82124" tIns="41061" rIns="82124" bIns="41061" anchor="ctr">
                <a:spAutoFit/>
              </a:bodyPr>
              <a:lstStyle>
                <a:defPPr>
                  <a:defRPr lang="en-US"/>
                </a:defPPr>
                <a:lvl1pPr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53" name="Rectangle 52"/>
              <p:cNvSpPr>
                <a:spLocks noChangeArrowheads="1"/>
              </p:cNvSpPr>
              <p:nvPr/>
            </p:nvSpPr>
            <p:spPr bwMode="auto">
              <a:xfrm>
                <a:off x="-5784" y="2227"/>
                <a:ext cx="1125" cy="200"/>
              </a:xfrm>
              <a:prstGeom prst="rect">
                <a:avLst/>
              </a:prstGeom>
              <a:solidFill>
                <a:srgbClr val="8E8E9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82124" tIns="41061" rIns="82124" bIns="41061" anchor="ctr">
                <a:spAutoFit/>
              </a:bodyPr>
              <a:lstStyle>
                <a:defPPr>
                  <a:defRPr lang="en-US"/>
                </a:defPPr>
                <a:lvl1pPr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</p:grpSp>
        <p:cxnSp>
          <p:nvCxnSpPr>
            <p:cNvPr id="37" name="Straight Connector 36"/>
            <p:cNvCxnSpPr>
              <a:stCxn id="52" idx="2"/>
            </p:cNvCxnSpPr>
            <p:nvPr/>
          </p:nvCxnSpPr>
          <p:spPr>
            <a:xfrm>
              <a:off x="3219744" y="2928072"/>
              <a:ext cx="1" cy="35989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>
              <a:off x="3111402" y="2918030"/>
              <a:ext cx="0" cy="177626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 flipV="1">
              <a:off x="3374784" y="2918030"/>
              <a:ext cx="0" cy="177626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Oval 55"/>
            <p:cNvSpPr/>
            <p:nvPr/>
          </p:nvSpPr>
          <p:spPr>
            <a:xfrm>
              <a:off x="2991145" y="3105327"/>
              <a:ext cx="457200" cy="170644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9" name="Group 58"/>
            <p:cNvGrpSpPr>
              <a:grpSpLocks/>
            </p:cNvGrpSpPr>
            <p:nvPr/>
          </p:nvGrpSpPr>
          <p:grpSpPr bwMode="auto">
            <a:xfrm>
              <a:off x="2001498" y="2492139"/>
              <a:ext cx="525373" cy="431974"/>
              <a:chOff x="-5784" y="2227"/>
              <a:chExt cx="1125" cy="925"/>
            </a:xfrm>
          </p:grpSpPr>
          <p:sp>
            <p:nvSpPr>
              <p:cNvPr id="65" name="Rectangle 64"/>
              <p:cNvSpPr>
                <a:spLocks noChangeArrowheads="1"/>
              </p:cNvSpPr>
              <p:nvPr/>
            </p:nvSpPr>
            <p:spPr bwMode="auto">
              <a:xfrm>
                <a:off x="-5784" y="2438"/>
                <a:ext cx="1125" cy="714"/>
              </a:xfrm>
              <a:prstGeom prst="rect">
                <a:avLst/>
              </a:prstGeom>
              <a:solidFill>
                <a:srgbClr val="C0C0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82124" tIns="41061" rIns="82124" bIns="41061" anchor="ctr">
                <a:spAutoFit/>
              </a:bodyPr>
              <a:lstStyle>
                <a:defPPr>
                  <a:defRPr lang="en-US"/>
                </a:defPPr>
                <a:lvl1pPr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66" name="Rectangle 65"/>
              <p:cNvSpPr>
                <a:spLocks noChangeArrowheads="1"/>
              </p:cNvSpPr>
              <p:nvPr/>
            </p:nvSpPr>
            <p:spPr bwMode="auto">
              <a:xfrm>
                <a:off x="-5784" y="2227"/>
                <a:ext cx="1125" cy="200"/>
              </a:xfrm>
              <a:prstGeom prst="rect">
                <a:avLst/>
              </a:prstGeom>
              <a:solidFill>
                <a:srgbClr val="8E8E9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82124" tIns="41061" rIns="82124" bIns="41061" anchor="ctr">
                <a:spAutoFit/>
              </a:bodyPr>
              <a:lstStyle>
                <a:defPPr>
                  <a:defRPr lang="en-US"/>
                </a:defPPr>
                <a:lvl1pPr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</p:grpSp>
        <p:cxnSp>
          <p:nvCxnSpPr>
            <p:cNvPr id="60" name="Straight Connector 59"/>
            <p:cNvCxnSpPr>
              <a:stCxn id="65" idx="2"/>
            </p:cNvCxnSpPr>
            <p:nvPr/>
          </p:nvCxnSpPr>
          <p:spPr>
            <a:xfrm>
              <a:off x="2266586" y="2924540"/>
              <a:ext cx="1" cy="35989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/>
            <p:nvPr/>
          </p:nvCxnSpPr>
          <p:spPr>
            <a:xfrm>
              <a:off x="2158244" y="2914498"/>
              <a:ext cx="0" cy="177626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/>
            <p:nvPr/>
          </p:nvCxnSpPr>
          <p:spPr>
            <a:xfrm flipV="1">
              <a:off x="2421626" y="2914498"/>
              <a:ext cx="0" cy="177626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Oval 63"/>
            <p:cNvSpPr/>
            <p:nvPr/>
          </p:nvSpPr>
          <p:spPr>
            <a:xfrm>
              <a:off x="2037987" y="3101795"/>
              <a:ext cx="457200" cy="170644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/>
            <p:cNvCxnSpPr/>
            <p:nvPr/>
          </p:nvCxnSpPr>
          <p:spPr>
            <a:xfrm>
              <a:off x="2777515" y="3187117"/>
              <a:ext cx="0" cy="20053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3472912" y="3733171"/>
              <a:ext cx="489488" cy="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6" name="Rectangle 75"/>
          <p:cNvSpPr/>
          <p:nvPr/>
        </p:nvSpPr>
        <p:spPr>
          <a:xfrm>
            <a:off x="381000" y="3409950"/>
            <a:ext cx="1149636" cy="306248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/>
            <a:r>
              <a:rPr lang="en-US" sz="2400" dirty="0" smtClean="0"/>
              <a:t>Socket,</a:t>
            </a:r>
          </a:p>
          <a:p>
            <a:pPr algn="ctr"/>
            <a:r>
              <a:rPr lang="en-US" sz="2400" dirty="0" smtClean="0"/>
              <a:t>Port #1</a:t>
            </a:r>
            <a:endParaRPr lang="en-US" sz="2400" dirty="0"/>
          </a:p>
        </p:txBody>
      </p:sp>
      <p:cxnSp>
        <p:nvCxnSpPr>
          <p:cNvPr id="78" name="Straight Arrow Connector 77"/>
          <p:cNvCxnSpPr/>
          <p:nvPr/>
        </p:nvCxnSpPr>
        <p:spPr>
          <a:xfrm flipV="1">
            <a:off x="1399369" y="3264834"/>
            <a:ext cx="457200" cy="3048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3886200" y="3409950"/>
            <a:ext cx="1149636" cy="306248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/>
            <a:r>
              <a:rPr lang="en-US" sz="2400" dirty="0" smtClean="0"/>
              <a:t>Socket,</a:t>
            </a:r>
          </a:p>
          <a:p>
            <a:pPr algn="ctr"/>
            <a:r>
              <a:rPr lang="en-US" sz="2400" dirty="0" smtClean="0"/>
              <a:t>Port #2</a:t>
            </a:r>
            <a:endParaRPr lang="en-US" sz="2400" dirty="0"/>
          </a:p>
        </p:txBody>
      </p:sp>
      <p:cxnSp>
        <p:nvCxnSpPr>
          <p:cNvPr id="80" name="Straight Arrow Connector 79"/>
          <p:cNvCxnSpPr/>
          <p:nvPr/>
        </p:nvCxnSpPr>
        <p:spPr>
          <a:xfrm flipH="1" flipV="1">
            <a:off x="3450133" y="3257550"/>
            <a:ext cx="457200" cy="3048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88123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RTTs (3)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80</a:t>
            </a:fld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723902" y="1035844"/>
            <a:ext cx="7010398" cy="3669506"/>
            <a:chOff x="876302" y="1035844"/>
            <a:chExt cx="7010398" cy="3669506"/>
          </a:xfrm>
        </p:grpSpPr>
        <p:graphicFrame>
          <p:nvGraphicFramePr>
            <p:cNvPr id="6" name="Chart 5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093562420"/>
                </p:ext>
              </p:extLst>
            </p:nvPr>
          </p:nvGraphicFramePr>
          <p:xfrm>
            <a:off x="1143000" y="1035844"/>
            <a:ext cx="6743700" cy="366950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8" name="TextBox 7"/>
            <p:cNvSpPr txBox="1"/>
            <p:nvPr/>
          </p:nvSpPr>
          <p:spPr>
            <a:xfrm>
              <a:off x="6438900" y="4305240"/>
              <a:ext cx="104336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S</a:t>
              </a:r>
              <a:r>
                <a:rPr lang="en-US" sz="2000" dirty="0" smtClean="0"/>
                <a:t>econds</a:t>
              </a:r>
              <a:endParaRPr lang="en-US" sz="2000" dirty="0"/>
            </a:p>
          </p:txBody>
        </p:sp>
        <p:sp>
          <p:nvSpPr>
            <p:cNvPr id="9" name="TextBox 8"/>
            <p:cNvSpPr txBox="1"/>
            <p:nvPr/>
          </p:nvSpPr>
          <p:spPr>
            <a:xfrm rot="16200000">
              <a:off x="-125895" y="2480851"/>
              <a:ext cx="240450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Round Trip Time (</a:t>
              </a:r>
              <a:r>
                <a:rPr lang="en-US" sz="2000" dirty="0" err="1" smtClean="0"/>
                <a:t>ms</a:t>
              </a:r>
              <a:r>
                <a:rPr lang="en-US" sz="2000" dirty="0" smtClean="0"/>
                <a:t>)</a:t>
              </a:r>
              <a:endParaRPr lang="en-US" sz="2000" dirty="0"/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1905000" y="3105150"/>
              <a:ext cx="5715000" cy="0"/>
            </a:xfrm>
            <a:prstGeom prst="line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1905000" y="1504950"/>
              <a:ext cx="5715000" cy="0"/>
            </a:xfrm>
            <a:prstGeom prst="line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5372100" y="1304895"/>
              <a:ext cx="1786647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Timer too high!</a:t>
              </a:r>
              <a:endParaRPr lang="en-US" sz="20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410200" y="2828895"/>
              <a:ext cx="1710447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Timer too low!</a:t>
              </a:r>
              <a:endParaRPr lang="en-US" sz="2000" dirty="0"/>
            </a:p>
          </p:txBody>
        </p:sp>
        <p:cxnSp>
          <p:nvCxnSpPr>
            <p:cNvPr id="16" name="Straight Arrow Connector 15"/>
            <p:cNvCxnSpPr>
              <a:stCxn id="12" idx="2"/>
              <a:endCxn id="14" idx="0"/>
            </p:cNvCxnSpPr>
            <p:nvPr/>
          </p:nvCxnSpPr>
          <p:spPr>
            <a:xfrm>
              <a:off x="6265424" y="1705005"/>
              <a:ext cx="0" cy="1123890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5084323" y="1885950"/>
              <a:ext cx="2362200" cy="70788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Need to adapt to the network conditions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98493926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81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Adaptive Timeout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Keep smoothed estimates of the RTT (</a:t>
            </a:r>
            <a:r>
              <a:rPr lang="en-US" sz="2400" dirty="0" smtClean="0">
                <a:solidFill>
                  <a:schemeClr val="accent5"/>
                </a:solidFill>
              </a:rPr>
              <a:t>1</a:t>
            </a:r>
            <a:r>
              <a:rPr lang="en-US" sz="2400" dirty="0" smtClean="0"/>
              <a:t>) and variance in RTT (</a:t>
            </a:r>
            <a:r>
              <a:rPr lang="en-US" sz="2400" dirty="0" smtClean="0">
                <a:solidFill>
                  <a:schemeClr val="accent5"/>
                </a:solidFill>
              </a:rPr>
              <a:t>2</a:t>
            </a:r>
            <a:r>
              <a:rPr lang="en-US" sz="2400" dirty="0" smtClean="0"/>
              <a:t>)</a:t>
            </a:r>
          </a:p>
          <a:p>
            <a:pPr lvl="1"/>
            <a:r>
              <a:rPr lang="en-US" sz="2000" dirty="0" smtClean="0"/>
              <a:t>Update estimates with a moving average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000" dirty="0" smtClean="0"/>
              <a:t>SRTT</a:t>
            </a:r>
            <a:r>
              <a:rPr lang="en-US" sz="2000" baseline="-25000" dirty="0" smtClean="0"/>
              <a:t>N+1</a:t>
            </a:r>
            <a:r>
              <a:rPr lang="en-US" sz="2000" dirty="0" smtClean="0"/>
              <a:t> = 0.9*SRTT</a:t>
            </a:r>
            <a:r>
              <a:rPr lang="en-US" sz="2000" baseline="-25000" dirty="0" smtClean="0"/>
              <a:t>N</a:t>
            </a:r>
            <a:r>
              <a:rPr lang="en-US" sz="2000" dirty="0" smtClean="0"/>
              <a:t> + 0.1*RTT</a:t>
            </a:r>
            <a:r>
              <a:rPr lang="en-US" sz="2000" baseline="-25000" dirty="0"/>
              <a:t>N</a:t>
            </a:r>
            <a:r>
              <a:rPr lang="en-US" sz="2000" baseline="-25000" dirty="0" smtClean="0"/>
              <a:t>+1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000" dirty="0" smtClean="0"/>
              <a:t>Svar</a:t>
            </a:r>
            <a:r>
              <a:rPr lang="en-US" sz="2000" baseline="-25000" dirty="0"/>
              <a:t>N</a:t>
            </a:r>
            <a:r>
              <a:rPr lang="en-US" sz="2000" baseline="-25000" dirty="0" smtClean="0"/>
              <a:t>+1</a:t>
            </a:r>
            <a:r>
              <a:rPr lang="en-US" sz="2000" dirty="0" smtClean="0"/>
              <a:t> = 0.9*</a:t>
            </a:r>
            <a:r>
              <a:rPr lang="en-US" sz="2000" dirty="0" err="1" smtClean="0"/>
              <a:t>Svar</a:t>
            </a:r>
            <a:r>
              <a:rPr lang="en-US" sz="2000" baseline="-25000" dirty="0" err="1"/>
              <a:t>N</a:t>
            </a:r>
            <a:r>
              <a:rPr lang="en-US" sz="2000" dirty="0" smtClean="0"/>
              <a:t> + 0.1*|RTT</a:t>
            </a:r>
            <a:r>
              <a:rPr lang="en-US" sz="2000" baseline="-25000" dirty="0"/>
              <a:t>N</a:t>
            </a:r>
            <a:r>
              <a:rPr lang="en-US" sz="2000" baseline="-25000" dirty="0" smtClean="0"/>
              <a:t>+1</a:t>
            </a:r>
            <a:r>
              <a:rPr lang="en-US" sz="2000" dirty="0" smtClean="0"/>
              <a:t>– SRTT</a:t>
            </a:r>
            <a:r>
              <a:rPr lang="en-US" sz="2000" baseline="-25000" dirty="0"/>
              <a:t>N</a:t>
            </a:r>
            <a:r>
              <a:rPr lang="en-US" sz="2000" baseline="-25000" dirty="0" smtClean="0"/>
              <a:t>+1</a:t>
            </a:r>
            <a:r>
              <a:rPr lang="en-US" sz="2000" dirty="0" smtClean="0"/>
              <a:t>|</a:t>
            </a:r>
          </a:p>
          <a:p>
            <a:pPr lvl="3"/>
            <a:endParaRPr lang="en-US" sz="1200" dirty="0" smtClean="0"/>
          </a:p>
          <a:p>
            <a:r>
              <a:rPr lang="en-US" sz="2400" dirty="0" smtClean="0"/>
              <a:t>Set timeout to a multiple of estimates</a:t>
            </a:r>
          </a:p>
          <a:p>
            <a:pPr lvl="1"/>
            <a:r>
              <a:rPr lang="en-US" sz="2000" dirty="0" smtClean="0"/>
              <a:t>To estimate the upper RTT in practice</a:t>
            </a:r>
          </a:p>
          <a:p>
            <a:pPr lvl="1"/>
            <a:r>
              <a:rPr lang="en-US" sz="2000" dirty="0" smtClean="0"/>
              <a:t>TCP </a:t>
            </a:r>
            <a:r>
              <a:rPr lang="en-US" sz="2000" dirty="0" err="1" smtClean="0"/>
              <a:t>Timeout</a:t>
            </a:r>
            <a:r>
              <a:rPr lang="en-US" sz="2000" baseline="-25000" dirty="0" err="1" smtClean="0"/>
              <a:t>N</a:t>
            </a:r>
            <a:r>
              <a:rPr lang="en-US" sz="2000" dirty="0" smtClean="0"/>
              <a:t> = SRTT</a:t>
            </a:r>
            <a:r>
              <a:rPr lang="en-US" sz="2000" baseline="-25000" dirty="0"/>
              <a:t>N</a:t>
            </a:r>
            <a:r>
              <a:rPr lang="en-US" sz="2000" dirty="0" smtClean="0"/>
              <a:t> + 4*</a:t>
            </a:r>
            <a:r>
              <a:rPr lang="en-US" sz="2000" dirty="0" err="1" smtClean="0"/>
              <a:t>Svar</a:t>
            </a:r>
            <a:r>
              <a:rPr lang="en-US" sz="2000" baseline="-25000" dirty="0" err="1"/>
              <a:t>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30879052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Adaptive </a:t>
            </a:r>
            <a:r>
              <a:rPr lang="en-US" dirty="0"/>
              <a:t>Timeout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82</a:t>
            </a:fld>
            <a:endParaRPr lang="en-US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0345290"/>
              </p:ext>
            </p:extLst>
          </p:nvPr>
        </p:nvGraphicFramePr>
        <p:xfrm>
          <a:off x="1085850" y="1035844"/>
          <a:ext cx="6743700" cy="36695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286500" y="4305240"/>
            <a:ext cx="10433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</a:t>
            </a:r>
            <a:r>
              <a:rPr lang="en-US" sz="2000" dirty="0" smtClean="0"/>
              <a:t>econds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375856" y="2480851"/>
            <a:ext cx="10961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RTT (</a:t>
            </a:r>
            <a:r>
              <a:rPr lang="en-US" sz="2000" dirty="0" err="1" smtClean="0"/>
              <a:t>ms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3886200" y="2776156"/>
            <a:ext cx="838200" cy="46240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724400" y="2552640"/>
            <a:ext cx="693844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SRTT</a:t>
            </a:r>
            <a:endParaRPr lang="en-US" sz="2000" dirty="0"/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4494774" y="3895695"/>
            <a:ext cx="382026" cy="23337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876800" y="3714750"/>
            <a:ext cx="625236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Svar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21658301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Adaptive Timeout (2)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83</a:t>
            </a:fld>
            <a:endParaRPr lang="en-US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1548153"/>
              </p:ext>
            </p:extLst>
          </p:nvPr>
        </p:nvGraphicFramePr>
        <p:xfrm>
          <a:off x="1085850" y="1035844"/>
          <a:ext cx="6743700" cy="36695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286500" y="4305240"/>
            <a:ext cx="10433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</a:t>
            </a:r>
            <a:r>
              <a:rPr lang="en-US" sz="2000" dirty="0" smtClean="0"/>
              <a:t>econds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375856" y="2480851"/>
            <a:ext cx="10961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RTT (</a:t>
            </a:r>
            <a:r>
              <a:rPr lang="en-US" sz="2000" dirty="0" err="1" smtClean="0"/>
              <a:t>ms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4191000" y="1809750"/>
            <a:ext cx="685800" cy="35306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857750" y="1586170"/>
            <a:ext cx="2724592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Timeout (SRTT + 4*</a:t>
            </a:r>
            <a:r>
              <a:rPr lang="en-US" sz="2000" dirty="0" err="1" smtClean="0"/>
              <a:t>Svar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4" name="Oval 3"/>
          <p:cNvSpPr/>
          <p:nvPr/>
        </p:nvSpPr>
        <p:spPr>
          <a:xfrm>
            <a:off x="3093115" y="1697960"/>
            <a:ext cx="223580" cy="22358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828799" y="1178064"/>
            <a:ext cx="1028187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Early</a:t>
            </a:r>
          </a:p>
          <a:p>
            <a:pPr algn="ctr"/>
            <a:r>
              <a:rPr lang="en-US" sz="2000" dirty="0" smtClean="0"/>
              <a:t>timeout</a:t>
            </a:r>
            <a:endParaRPr lang="en-US" sz="2000" dirty="0"/>
          </a:p>
        </p:txBody>
      </p:sp>
      <p:cxnSp>
        <p:nvCxnSpPr>
          <p:cNvPr id="18" name="Straight Arrow Connector 17"/>
          <p:cNvCxnSpPr>
            <a:endCxn id="4" idx="1"/>
          </p:cNvCxnSpPr>
          <p:nvPr/>
        </p:nvCxnSpPr>
        <p:spPr>
          <a:xfrm>
            <a:off x="2856987" y="1552848"/>
            <a:ext cx="268871" cy="17785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0753281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84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Adaptive Timeout (2)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Simple to compute, does a good  job of tracking actual RTT</a:t>
            </a:r>
          </a:p>
          <a:p>
            <a:pPr lvl="1"/>
            <a:r>
              <a:rPr lang="en-US" sz="2400" dirty="0" smtClean="0"/>
              <a:t>Little “headroom” to lower</a:t>
            </a:r>
          </a:p>
          <a:p>
            <a:pPr lvl="1"/>
            <a:r>
              <a:rPr lang="en-US" sz="2400" dirty="0" smtClean="0"/>
              <a:t>Yet very few early timeouts</a:t>
            </a:r>
          </a:p>
          <a:p>
            <a:pPr lvl="5"/>
            <a:endParaRPr lang="en-US" sz="1600" dirty="0" smtClean="0"/>
          </a:p>
          <a:p>
            <a:r>
              <a:rPr lang="en-US" sz="2800" dirty="0" smtClean="0"/>
              <a:t>Turns out to be important for good performance and robustness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492514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Transmission Control Protocol (TCP) (§6.5)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642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86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Topic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How TCP works!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The transport protocol used for     most content on the Internet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934159" y="2530418"/>
            <a:ext cx="3833304" cy="1869839"/>
            <a:chOff x="533400" y="2570534"/>
            <a:chExt cx="3833304" cy="1869839"/>
          </a:xfrm>
        </p:grpSpPr>
        <p:cxnSp>
          <p:nvCxnSpPr>
            <p:cNvPr id="124" name="Straight Connector 123"/>
            <p:cNvCxnSpPr>
              <a:stCxn id="125" idx="3"/>
            </p:cNvCxnSpPr>
            <p:nvPr/>
          </p:nvCxnSpPr>
          <p:spPr>
            <a:xfrm flipV="1">
              <a:off x="1478999" y="3927774"/>
              <a:ext cx="1950029" cy="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25" name="Picture 124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3028" y="3745459"/>
              <a:ext cx="745971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41" name="Straight Arrow Connector 40"/>
            <p:cNvCxnSpPr>
              <a:stCxn id="50" idx="3"/>
            </p:cNvCxnSpPr>
            <p:nvPr/>
          </p:nvCxnSpPr>
          <p:spPr>
            <a:xfrm>
              <a:off x="3392014" y="3496579"/>
              <a:ext cx="280691" cy="0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Rectangle 49"/>
            <p:cNvSpPr/>
            <p:nvPr/>
          </p:nvSpPr>
          <p:spPr>
            <a:xfrm>
              <a:off x="2834505" y="3379777"/>
              <a:ext cx="557509" cy="233604"/>
            </a:xfrm>
            <a:prstGeom prst="rect">
              <a:avLst/>
            </a:prstGeom>
            <a:solidFill>
              <a:schemeClr val="accent5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TCP</a:t>
              </a:r>
              <a:endParaRPr lang="en-US" dirty="0"/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2506798" y="3501583"/>
              <a:ext cx="280691" cy="0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/>
            <p:cNvSpPr/>
            <p:nvPr/>
          </p:nvSpPr>
          <p:spPr>
            <a:xfrm>
              <a:off x="1957185" y="3384781"/>
              <a:ext cx="557509" cy="233604"/>
            </a:xfrm>
            <a:prstGeom prst="rect">
              <a:avLst/>
            </a:prstGeom>
            <a:solidFill>
              <a:schemeClr val="accent5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TCP</a:t>
              </a:r>
              <a:endParaRPr lang="en-US" dirty="0"/>
            </a:p>
          </p:txBody>
        </p:sp>
        <p:cxnSp>
          <p:nvCxnSpPr>
            <p:cNvPr id="32" name="Straight Arrow Connector 31"/>
            <p:cNvCxnSpPr>
              <a:stCxn id="33" idx="3"/>
            </p:cNvCxnSpPr>
            <p:nvPr/>
          </p:nvCxnSpPr>
          <p:spPr>
            <a:xfrm>
              <a:off x="1663523" y="3501583"/>
              <a:ext cx="280691" cy="0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32"/>
            <p:cNvSpPr/>
            <p:nvPr/>
          </p:nvSpPr>
          <p:spPr>
            <a:xfrm>
              <a:off x="1106014" y="3384781"/>
              <a:ext cx="557509" cy="233604"/>
            </a:xfrm>
            <a:prstGeom prst="rect">
              <a:avLst/>
            </a:prstGeom>
            <a:solidFill>
              <a:schemeClr val="accent5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TCP</a:t>
              </a:r>
              <a:endParaRPr lang="en-US" dirty="0"/>
            </a:p>
          </p:txBody>
        </p:sp>
        <p:sp>
          <p:nvSpPr>
            <p:cNvPr id="119" name="Rounded Rectangular Callout 118"/>
            <p:cNvSpPr/>
            <p:nvPr/>
          </p:nvSpPr>
          <p:spPr>
            <a:xfrm>
              <a:off x="1557186" y="2570534"/>
              <a:ext cx="2121546" cy="381000"/>
            </a:xfrm>
            <a:prstGeom prst="wedgeRoundRectCallout">
              <a:avLst>
                <a:gd name="adj1" fmla="val -70130"/>
                <a:gd name="adj2" fmla="val 109745"/>
                <a:gd name="adj3" fmla="val 16667"/>
              </a:avLst>
            </a:prstGeom>
            <a:solidFill>
              <a:srgbClr val="FFB8F2">
                <a:alpha val="50196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bIns="0" rtlCol="0" anchor="b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We love TCP/IP!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29" name="Cloud Callout 28"/>
            <p:cNvSpPr/>
            <p:nvPr/>
          </p:nvSpPr>
          <p:spPr>
            <a:xfrm rot="394988">
              <a:off x="1982731" y="3657643"/>
              <a:ext cx="1102080" cy="543880"/>
            </a:xfrm>
            <a:prstGeom prst="cloudCallout">
              <a:avLst>
                <a:gd name="adj1" fmla="val -8031"/>
                <a:gd name="adj2" fmla="val 16226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991250" y="3709980"/>
              <a:ext cx="108504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Network</a:t>
              </a:r>
              <a:endParaRPr lang="en-US" sz="2000" dirty="0"/>
            </a:p>
          </p:txBody>
        </p:sp>
        <p:pic>
          <p:nvPicPr>
            <p:cNvPr id="36" name="Picture 2" descr="phone, internet, screen, cell, mobile, smartphone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400" y="3091619"/>
              <a:ext cx="733424" cy="7474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" name="Picture 30"/>
            <p:cNvPicPr>
              <a:picLocks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4200" y="3699010"/>
              <a:ext cx="914400" cy="741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7" name="Picture 10"/>
            <p:cNvPicPr>
              <a:picLocks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0000" y="3333750"/>
              <a:ext cx="556704" cy="800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8" name="Rounded Rectangular Callout 37"/>
            <p:cNvSpPr/>
            <p:nvPr/>
          </p:nvSpPr>
          <p:spPr>
            <a:xfrm>
              <a:off x="1536054" y="2571750"/>
              <a:ext cx="2121546" cy="381000"/>
            </a:xfrm>
            <a:prstGeom prst="wedgeRoundRectCallout">
              <a:avLst>
                <a:gd name="adj1" fmla="val -55916"/>
                <a:gd name="adj2" fmla="val 252724"/>
                <a:gd name="adj3" fmla="val 16667"/>
              </a:avLst>
            </a:prstGeom>
            <a:solidFill>
              <a:srgbClr val="FFB8F2">
                <a:alpha val="50196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bIns="0" rtlCol="0" anchor="b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We love TCP/IP!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39" name="Rounded Rectangular Callout 38"/>
            <p:cNvSpPr/>
            <p:nvPr/>
          </p:nvSpPr>
          <p:spPr>
            <a:xfrm>
              <a:off x="1541431" y="2571750"/>
              <a:ext cx="2121546" cy="381000"/>
            </a:xfrm>
            <a:prstGeom prst="wedgeRoundRectCallout">
              <a:avLst>
                <a:gd name="adj1" fmla="val 66050"/>
                <a:gd name="adj2" fmla="val 153149"/>
                <a:gd name="adj3" fmla="val 16667"/>
              </a:avLst>
            </a:prstGeom>
            <a:solidFill>
              <a:srgbClr val="FFB8F2">
                <a:alpha val="50196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bIns="0" rtlCol="0" anchor="b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We love TCP/IP!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40" name="Rounded Rectangular Callout 39"/>
            <p:cNvSpPr/>
            <p:nvPr/>
          </p:nvSpPr>
          <p:spPr>
            <a:xfrm>
              <a:off x="1534433" y="2570534"/>
              <a:ext cx="2121546" cy="381000"/>
            </a:xfrm>
            <a:prstGeom prst="wedgeRoundRectCallout">
              <a:avLst>
                <a:gd name="adj1" fmla="val 46334"/>
                <a:gd name="adj2" fmla="val 257830"/>
                <a:gd name="adj3" fmla="val 16667"/>
              </a:avLst>
            </a:prstGeom>
            <a:solidFill>
              <a:srgbClr val="FFD9F8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bIns="0" rtlCol="0" anchor="b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We </a:t>
              </a:r>
              <a:r>
                <a:rPr lang="en-US" sz="2400" dirty="0" smtClean="0">
                  <a:solidFill>
                    <a:schemeClr val="tx1"/>
                  </a:solidFill>
                  <a:sym typeface="Symbol"/>
                </a:rPr>
                <a:t> </a:t>
              </a:r>
              <a:r>
                <a:rPr lang="en-US" sz="2000" dirty="0" smtClean="0">
                  <a:solidFill>
                    <a:schemeClr val="tx1"/>
                  </a:solidFill>
                </a:rPr>
                <a:t>TCP/IP!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505555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87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TCP Features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A reliable </a:t>
            </a:r>
            <a:r>
              <a:rPr lang="en-US" sz="2800" dirty="0" err="1" smtClean="0"/>
              <a:t>bytestream</a:t>
            </a:r>
            <a:r>
              <a:rPr lang="en-US" sz="2800" dirty="0" smtClean="0"/>
              <a:t> service </a:t>
            </a:r>
            <a:r>
              <a:rPr lang="en-US" sz="2800" b="1" dirty="0">
                <a:solidFill>
                  <a:schemeClr val="accent5"/>
                </a:solidFill>
              </a:rPr>
              <a:t>»</a:t>
            </a:r>
            <a:endParaRPr lang="en-US" sz="2800" dirty="0" smtClean="0"/>
          </a:p>
          <a:p>
            <a:r>
              <a:rPr lang="en-US" sz="2800" dirty="0" smtClean="0"/>
              <a:t>Based on connections </a:t>
            </a:r>
          </a:p>
          <a:p>
            <a:r>
              <a:rPr lang="en-US" sz="2800" dirty="0"/>
              <a:t>S</a:t>
            </a:r>
            <a:r>
              <a:rPr lang="en-US" sz="2800" dirty="0" smtClean="0"/>
              <a:t>liding window for reliability </a:t>
            </a:r>
            <a:r>
              <a:rPr lang="en-US" sz="2800" b="1" dirty="0">
                <a:solidFill>
                  <a:schemeClr val="accent5"/>
                </a:solidFill>
              </a:rPr>
              <a:t>»</a:t>
            </a:r>
            <a:endParaRPr lang="en-US" sz="2800" dirty="0" smtClean="0"/>
          </a:p>
          <a:p>
            <a:pPr lvl="1"/>
            <a:r>
              <a:rPr lang="en-US" sz="2400" dirty="0" smtClean="0"/>
              <a:t>With adaptive timeout</a:t>
            </a:r>
          </a:p>
          <a:p>
            <a:r>
              <a:rPr lang="en-US" sz="2800" dirty="0" smtClean="0"/>
              <a:t>Flow control for slow receivers</a:t>
            </a:r>
          </a:p>
          <a:p>
            <a:pPr lvl="3"/>
            <a:endParaRPr lang="en-US" sz="1100" dirty="0" smtClean="0"/>
          </a:p>
          <a:p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</a:rPr>
              <a:t>Congestion control to allocate network bandwidth</a:t>
            </a:r>
          </a:p>
          <a:p>
            <a:endParaRPr lang="en-US" sz="2800" dirty="0"/>
          </a:p>
        </p:txBody>
      </p:sp>
      <p:sp>
        <p:nvSpPr>
          <p:cNvPr id="6" name="Right Brace 5"/>
          <p:cNvSpPr/>
          <p:nvPr/>
        </p:nvSpPr>
        <p:spPr>
          <a:xfrm>
            <a:off x="4837950" y="1371600"/>
            <a:ext cx="213086" cy="2003898"/>
          </a:xfrm>
          <a:prstGeom prst="rightBrace">
            <a:avLst>
              <a:gd name="adj1" fmla="val 48926"/>
              <a:gd name="adj2" fmla="val 50000"/>
            </a:avLst>
          </a:prstGeom>
          <a:ln w="1905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051036" y="2065407"/>
            <a:ext cx="6639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This</a:t>
            </a:r>
          </a:p>
          <a:p>
            <a:pPr algn="ctr"/>
            <a:r>
              <a:rPr lang="en-US" sz="2000" dirty="0" smtClean="0"/>
              <a:t>time</a:t>
            </a:r>
          </a:p>
        </p:txBody>
      </p:sp>
      <p:sp>
        <p:nvSpPr>
          <p:cNvPr id="8" name="Right Brace 7"/>
          <p:cNvSpPr/>
          <p:nvPr/>
        </p:nvSpPr>
        <p:spPr>
          <a:xfrm>
            <a:off x="4847997" y="3660636"/>
            <a:ext cx="228600" cy="587514"/>
          </a:xfrm>
          <a:prstGeom prst="rightBrace">
            <a:avLst>
              <a:gd name="adj1" fmla="val 35361"/>
              <a:gd name="adj2" fmla="val 50000"/>
            </a:avLst>
          </a:prstGeom>
          <a:ln w="1905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986972" y="3616464"/>
            <a:ext cx="6720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Next</a:t>
            </a:r>
          </a:p>
          <a:p>
            <a:pPr algn="ctr"/>
            <a:r>
              <a:rPr lang="en-US" sz="2000" dirty="0" smtClean="0"/>
              <a:t>time</a:t>
            </a:r>
          </a:p>
        </p:txBody>
      </p:sp>
    </p:spTree>
    <p:extLst>
      <p:ext uri="{BB962C8B-B14F-4D97-AF65-F5344CB8AC3E}">
        <p14:creationId xmlns:p14="http://schemas.microsoft.com/office/powerpoint/2010/main" val="4110012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Reliable </a:t>
            </a:r>
            <a:r>
              <a:rPr lang="en-US" dirty="0" err="1" smtClean="0"/>
              <a:t>Bytestream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Message boundaries not preserved from send() to </a:t>
            </a:r>
            <a:r>
              <a:rPr lang="en-US" sz="2800" dirty="0" err="1" smtClean="0"/>
              <a:t>recv</a:t>
            </a:r>
            <a:r>
              <a:rPr lang="en-US" sz="2800" dirty="0" smtClean="0"/>
              <a:t>()</a:t>
            </a:r>
          </a:p>
          <a:p>
            <a:pPr lvl="1"/>
            <a:r>
              <a:rPr lang="en-US" sz="2400" dirty="0" smtClean="0"/>
              <a:t>But reliable and ordered (receive bytes in same order as sent) </a:t>
            </a:r>
            <a:endParaRPr lang="en-US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88</a:t>
            </a:fld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486182" y="2045849"/>
            <a:ext cx="8132526" cy="2479322"/>
            <a:chOff x="466725" y="1801396"/>
            <a:chExt cx="8328091" cy="2538943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b="23295"/>
            <a:stretch>
              <a:fillRect/>
            </a:stretch>
          </p:blipFill>
          <p:spPr bwMode="auto">
            <a:xfrm>
              <a:off x="466725" y="2070252"/>
              <a:ext cx="4543426" cy="1357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 b="29655"/>
            <a:stretch>
              <a:fillRect/>
            </a:stretch>
          </p:blipFill>
          <p:spPr bwMode="auto">
            <a:xfrm>
              <a:off x="6137358" y="2475063"/>
              <a:ext cx="2195430" cy="971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TextBox 7"/>
            <p:cNvSpPr txBox="1"/>
            <p:nvPr/>
          </p:nvSpPr>
          <p:spPr>
            <a:xfrm>
              <a:off x="798089" y="3645368"/>
              <a:ext cx="39243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Four segments, each with 512 bytes of data and carried in an IP packet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787958" y="3694008"/>
              <a:ext cx="300685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2048 bytes of data delivered to app in a single </a:t>
              </a:r>
              <a:r>
                <a:rPr lang="en-US" dirty="0" err="1" smtClean="0"/>
                <a:t>recv</a:t>
              </a:r>
              <a:r>
                <a:rPr lang="en-US" dirty="0" smtClean="0"/>
                <a:t>() call</a:t>
              </a:r>
              <a:endParaRPr lang="en-US" dirty="0"/>
            </a:p>
          </p:txBody>
        </p:sp>
        <p:cxnSp>
          <p:nvCxnSpPr>
            <p:cNvPr id="10" name="Straight Arrow Connector 9"/>
            <p:cNvCxnSpPr/>
            <p:nvPr/>
          </p:nvCxnSpPr>
          <p:spPr bwMode="auto">
            <a:xfrm rot="16200000" flipH="1">
              <a:off x="7148513" y="3545611"/>
              <a:ext cx="295275" cy="158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accent3">
                  <a:lumMod val="40000"/>
                  <a:lumOff val="6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1" name="Straight Arrow Connector 10"/>
            <p:cNvCxnSpPr/>
            <p:nvPr/>
          </p:nvCxnSpPr>
          <p:spPr bwMode="auto">
            <a:xfrm rot="5400000" flipH="1" flipV="1">
              <a:off x="1973603" y="3545611"/>
              <a:ext cx="295275" cy="158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accent3">
                  <a:lumMod val="40000"/>
                  <a:lumOff val="6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2" name="Straight Arrow Connector 11"/>
            <p:cNvCxnSpPr/>
            <p:nvPr/>
          </p:nvCxnSpPr>
          <p:spPr bwMode="auto">
            <a:xfrm rot="5400000" flipH="1" flipV="1">
              <a:off x="4291013" y="3545613"/>
              <a:ext cx="295275" cy="158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accent3">
                  <a:lumMod val="40000"/>
                  <a:lumOff val="6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 bwMode="auto">
            <a:xfrm rot="5400000" flipH="1" flipV="1">
              <a:off x="773859" y="3525765"/>
              <a:ext cx="295275" cy="158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accent3">
                  <a:lumMod val="40000"/>
                  <a:lumOff val="6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5" name="Straight Arrow Connector 14"/>
            <p:cNvCxnSpPr/>
            <p:nvPr/>
          </p:nvCxnSpPr>
          <p:spPr bwMode="auto">
            <a:xfrm rot="5400000" flipH="1" flipV="1">
              <a:off x="3144166" y="3525766"/>
              <a:ext cx="295275" cy="158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accent3">
                  <a:lumMod val="40000"/>
                  <a:lumOff val="6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6" name="TextBox 15"/>
            <p:cNvSpPr txBox="1"/>
            <p:nvPr/>
          </p:nvSpPr>
          <p:spPr>
            <a:xfrm>
              <a:off x="2227883" y="1801396"/>
              <a:ext cx="106471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Sender</a:t>
              </a:r>
              <a:endParaRPr lang="en-US" sz="24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609131" y="1801793"/>
              <a:ext cx="125188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Receiver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615807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89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Reliable </a:t>
            </a:r>
            <a:r>
              <a:rPr lang="en-US" dirty="0" err="1" smtClean="0"/>
              <a:t>Bytestream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Bidirectional data transfer</a:t>
            </a:r>
          </a:p>
          <a:p>
            <a:pPr lvl="1"/>
            <a:r>
              <a:rPr lang="en-US" sz="2400" dirty="0" smtClean="0"/>
              <a:t>Control information (e.g., </a:t>
            </a:r>
            <a:r>
              <a:rPr lang="en-US" sz="2400" cap="small" dirty="0" err="1" smtClean="0"/>
              <a:t>ack</a:t>
            </a:r>
            <a:r>
              <a:rPr lang="en-US" sz="2400" dirty="0" smtClean="0"/>
              <a:t>) piggybacks on data segments in reverse direction </a:t>
            </a:r>
            <a:endParaRPr lang="en-US" sz="2400" dirty="0"/>
          </a:p>
        </p:txBody>
      </p:sp>
      <p:grpSp>
        <p:nvGrpSpPr>
          <p:cNvPr id="36" name="Group 35"/>
          <p:cNvGrpSpPr/>
          <p:nvPr/>
        </p:nvGrpSpPr>
        <p:grpSpPr>
          <a:xfrm>
            <a:off x="798416" y="2851014"/>
            <a:ext cx="4280012" cy="1174045"/>
            <a:chOff x="798416" y="2851014"/>
            <a:chExt cx="4280012" cy="1174045"/>
          </a:xfrm>
        </p:grpSpPr>
        <p:cxnSp>
          <p:nvCxnSpPr>
            <p:cNvPr id="20" name="Straight Connector 19"/>
            <p:cNvCxnSpPr>
              <a:stCxn id="25" idx="3"/>
              <a:endCxn id="26" idx="1"/>
            </p:cNvCxnSpPr>
            <p:nvPr/>
          </p:nvCxnSpPr>
          <p:spPr>
            <a:xfrm>
              <a:off x="1161016" y="3668012"/>
              <a:ext cx="3566034" cy="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798416" y="3437179"/>
              <a:ext cx="362600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A</a:t>
              </a:r>
              <a:endParaRPr lang="en-US" sz="24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727050" y="3437181"/>
              <a:ext cx="351378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B</a:t>
              </a:r>
            </a:p>
          </p:txBody>
        </p:sp>
        <p:grpSp>
          <p:nvGrpSpPr>
            <p:cNvPr id="34" name="Group 33"/>
            <p:cNvGrpSpPr/>
            <p:nvPr/>
          </p:nvGrpSpPr>
          <p:grpSpPr>
            <a:xfrm>
              <a:off x="1352874" y="3268653"/>
              <a:ext cx="1771326" cy="756406"/>
              <a:chOff x="1360519" y="2833102"/>
              <a:chExt cx="1771326" cy="756406"/>
            </a:xfrm>
          </p:grpSpPr>
          <p:cxnSp>
            <p:nvCxnSpPr>
              <p:cNvPr id="21" name="Straight Arrow Connector 20"/>
              <p:cNvCxnSpPr/>
              <p:nvPr/>
            </p:nvCxnSpPr>
            <p:spPr>
              <a:xfrm flipH="1">
                <a:off x="1360519" y="3453996"/>
                <a:ext cx="280691" cy="0"/>
              </a:xfrm>
              <a:prstGeom prst="straightConnector1">
                <a:avLst/>
              </a:prstGeom>
              <a:ln w="28575">
                <a:solidFill>
                  <a:schemeClr val="accent3">
                    <a:lumMod val="40000"/>
                    <a:lumOff val="6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Rectangle 21"/>
              <p:cNvSpPr/>
              <p:nvPr/>
            </p:nvSpPr>
            <p:spPr>
              <a:xfrm>
                <a:off x="1650939" y="3314225"/>
                <a:ext cx="281698" cy="275283"/>
              </a:xfrm>
              <a:prstGeom prst="rect">
                <a:avLst/>
              </a:prstGeom>
              <a:solidFill>
                <a:schemeClr val="accent5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1932637" y="3314225"/>
                <a:ext cx="1199208" cy="275283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>
                    <a:solidFill>
                      <a:schemeClr val="tx1"/>
                    </a:solidFill>
                  </a:rPr>
                  <a:t>data </a:t>
                </a:r>
                <a:r>
                  <a:rPr lang="en-US" sz="2000" cap="small" dirty="0" err="1">
                    <a:solidFill>
                      <a:schemeClr val="tx1"/>
                    </a:solidFill>
                  </a:rPr>
                  <a:t>b</a:t>
                </a:r>
                <a:r>
                  <a:rPr lang="en-US" sz="1600" cap="small" dirty="0" err="1" smtClean="0">
                    <a:solidFill>
                      <a:schemeClr val="tx1"/>
                    </a:solidFill>
                    <a:sym typeface="Wingdings" pitchFamily="2" charset="2"/>
                  </a:rPr>
                  <a:t></a:t>
                </a:r>
                <a:r>
                  <a:rPr lang="en-US" sz="2000" cap="small" dirty="0" err="1">
                    <a:solidFill>
                      <a:schemeClr val="tx1"/>
                    </a:solidFill>
                    <a:sym typeface="Wingdings" pitchFamily="2" charset="2"/>
                  </a:rPr>
                  <a:t>a</a:t>
                </a:r>
                <a:endParaRPr lang="en-US" sz="2000" cap="small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2" name="Rounded Rectangular Callout 31"/>
              <p:cNvSpPr/>
              <p:nvPr/>
            </p:nvSpPr>
            <p:spPr>
              <a:xfrm>
                <a:off x="1530175" y="2833102"/>
                <a:ext cx="1005282" cy="297535"/>
              </a:xfrm>
              <a:prstGeom prst="wedgeRoundRectCallout">
                <a:avLst>
                  <a:gd name="adj1" fmla="val -22964"/>
                  <a:gd name="adj2" fmla="val 128241"/>
                  <a:gd name="adj3" fmla="val 16667"/>
                </a:avLst>
              </a:prstGeom>
              <a:solidFill>
                <a:schemeClr val="tx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bIns="0" rtlCol="0" anchor="b"/>
              <a:lstStyle/>
              <a:p>
                <a:pPr algn="ctr"/>
                <a:r>
                  <a:rPr lang="en-US" sz="2000" cap="small" dirty="0" err="1">
                    <a:solidFill>
                      <a:schemeClr val="tx1"/>
                    </a:solidFill>
                  </a:rPr>
                  <a:t>a</a:t>
                </a:r>
                <a:r>
                  <a:rPr lang="en-US" sz="2000" cap="small" dirty="0" err="1" smtClean="0">
                    <a:solidFill>
                      <a:schemeClr val="tx1"/>
                    </a:solidFill>
                  </a:rPr>
                  <a:t>ck</a:t>
                </a:r>
                <a:r>
                  <a:rPr lang="en-US" sz="2000" cap="small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000" cap="small" dirty="0" err="1">
                    <a:solidFill>
                      <a:schemeClr val="tx1"/>
                    </a:solidFill>
                  </a:rPr>
                  <a:t>a</a:t>
                </a:r>
                <a:r>
                  <a:rPr lang="en-US" sz="1600" cap="small" dirty="0" err="1" smtClean="0">
                    <a:solidFill>
                      <a:schemeClr val="tx1"/>
                    </a:solidFill>
                    <a:sym typeface="Wingdings" pitchFamily="2" charset="2"/>
                  </a:rPr>
                  <a:t></a:t>
                </a:r>
                <a:r>
                  <a:rPr lang="en-US" sz="2000" cap="small" dirty="0" err="1" smtClean="0">
                    <a:solidFill>
                      <a:schemeClr val="tx1"/>
                    </a:solidFill>
                    <a:sym typeface="Wingdings" pitchFamily="2" charset="2"/>
                  </a:rPr>
                  <a:t>b</a:t>
                </a:r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2895393" y="2851014"/>
              <a:ext cx="1796212" cy="738663"/>
              <a:chOff x="3080225" y="2500806"/>
              <a:chExt cx="1796212" cy="738663"/>
            </a:xfrm>
          </p:grpSpPr>
          <p:sp>
            <p:nvSpPr>
              <p:cNvPr id="23" name="Rounded Rectangular Callout 22"/>
              <p:cNvSpPr/>
              <p:nvPr/>
            </p:nvSpPr>
            <p:spPr>
              <a:xfrm>
                <a:off x="3765461" y="2500806"/>
                <a:ext cx="1005282" cy="297535"/>
              </a:xfrm>
              <a:prstGeom prst="wedgeRoundRectCallout">
                <a:avLst>
                  <a:gd name="adj1" fmla="val 18645"/>
                  <a:gd name="adj2" fmla="val 118433"/>
                  <a:gd name="adj3" fmla="val 16667"/>
                </a:avLst>
              </a:prstGeom>
              <a:solidFill>
                <a:schemeClr val="tx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bIns="0" rtlCol="0" anchor="b"/>
              <a:lstStyle/>
              <a:p>
                <a:pPr algn="ctr"/>
                <a:r>
                  <a:rPr lang="en-US" sz="2000" cap="small" dirty="0" err="1">
                    <a:solidFill>
                      <a:schemeClr val="tx1"/>
                    </a:solidFill>
                  </a:rPr>
                  <a:t>a</a:t>
                </a:r>
                <a:r>
                  <a:rPr lang="en-US" sz="2000" cap="small" dirty="0" err="1" smtClean="0">
                    <a:solidFill>
                      <a:schemeClr val="tx1"/>
                    </a:solidFill>
                  </a:rPr>
                  <a:t>ck</a:t>
                </a:r>
                <a:r>
                  <a:rPr lang="en-US" sz="2000" cap="small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000" cap="small" dirty="0" err="1" smtClean="0">
                    <a:solidFill>
                      <a:schemeClr val="tx1"/>
                    </a:solidFill>
                  </a:rPr>
                  <a:t>b</a:t>
                </a:r>
                <a:r>
                  <a:rPr lang="en-US" sz="1600" cap="small" dirty="0" err="1" smtClean="0">
                    <a:solidFill>
                      <a:schemeClr val="tx1"/>
                    </a:solidFill>
                    <a:sym typeface="Wingdings" pitchFamily="2" charset="2"/>
                  </a:rPr>
                  <a:t></a:t>
                </a:r>
                <a:r>
                  <a:rPr lang="en-US" sz="2000" cap="small" dirty="0" err="1">
                    <a:solidFill>
                      <a:schemeClr val="tx1"/>
                    </a:solidFill>
                    <a:sym typeface="Wingdings" pitchFamily="2" charset="2"/>
                  </a:rPr>
                  <a:t>a</a:t>
                </a:r>
                <a:endParaRPr lang="en-US" sz="20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0" name="Straight Arrow Connector 29"/>
              <p:cNvCxnSpPr/>
              <p:nvPr/>
            </p:nvCxnSpPr>
            <p:spPr>
              <a:xfrm>
                <a:off x="4595746" y="3103957"/>
                <a:ext cx="280691" cy="0"/>
              </a:xfrm>
              <a:prstGeom prst="straightConnector1">
                <a:avLst/>
              </a:prstGeom>
              <a:ln w="28575">
                <a:solidFill>
                  <a:schemeClr val="accent3">
                    <a:lumMod val="40000"/>
                    <a:lumOff val="6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Rectangle 30"/>
              <p:cNvSpPr/>
              <p:nvPr/>
            </p:nvSpPr>
            <p:spPr>
              <a:xfrm>
                <a:off x="4297286" y="2963692"/>
                <a:ext cx="281698" cy="275283"/>
              </a:xfrm>
              <a:prstGeom prst="rect">
                <a:avLst/>
              </a:prstGeom>
              <a:solidFill>
                <a:schemeClr val="accent5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3080225" y="2964186"/>
                <a:ext cx="1220214" cy="275283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>
                    <a:solidFill>
                      <a:schemeClr val="tx1"/>
                    </a:solidFill>
                  </a:rPr>
                  <a:t>data </a:t>
                </a:r>
                <a:r>
                  <a:rPr lang="en-US" sz="2000" cap="small" dirty="0" err="1" smtClean="0">
                    <a:solidFill>
                      <a:schemeClr val="tx1"/>
                    </a:solidFill>
                  </a:rPr>
                  <a:t>a</a:t>
                </a:r>
                <a:r>
                  <a:rPr lang="en-US" sz="1600" cap="small" dirty="0" err="1" smtClean="0">
                    <a:solidFill>
                      <a:schemeClr val="tx1"/>
                    </a:solidFill>
                    <a:sym typeface="Wingdings" pitchFamily="2" charset="2"/>
                  </a:rPr>
                  <a:t></a:t>
                </a:r>
                <a:r>
                  <a:rPr lang="en-US" sz="2000" cap="small" dirty="0" err="1" smtClean="0">
                    <a:solidFill>
                      <a:schemeClr val="tx1"/>
                    </a:solidFill>
                    <a:sym typeface="Wingdings" pitchFamily="2" charset="2"/>
                  </a:rPr>
                  <a:t>b</a:t>
                </a:r>
                <a:endParaRPr lang="en-US" sz="2000" cap="small" dirty="0">
                  <a:solidFill>
                    <a:schemeClr val="tx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28210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Socket API (3)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28600" y="1015496"/>
            <a:ext cx="8686800" cy="339447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Same API used for Streams and Datagrams</a:t>
            </a:r>
            <a:endParaRPr lang="en-US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7764045"/>
              </p:ext>
            </p:extLst>
          </p:nvPr>
        </p:nvGraphicFramePr>
        <p:xfrm>
          <a:off x="2209800" y="1678686"/>
          <a:ext cx="5867400" cy="2798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4267200"/>
              </a:tblGrid>
              <a:tr h="2516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Primitive</a:t>
                      </a: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Meaning</a:t>
                      </a: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163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SOCKET</a:t>
                      </a: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Create a new communication endpoint</a:t>
                      </a: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163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BIND</a:t>
                      </a: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Associate a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local address (port)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with a socket</a:t>
                      </a: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163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LISTEN</a:t>
                      </a: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Announce willingness to accept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connections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163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ACCEPT</a:t>
                      </a: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Passively establish an incoming connection</a:t>
                      </a: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163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CONNECT</a:t>
                      </a: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Actively attempt to establish a connection</a:t>
                      </a: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163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SEND(TO)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Send some data over the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socket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163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RECEIVE(FROM)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Receive some data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over the socket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163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CLOSE</a:t>
                      </a: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Release the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socket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Left Brace 4"/>
          <p:cNvSpPr/>
          <p:nvPr/>
        </p:nvSpPr>
        <p:spPr>
          <a:xfrm>
            <a:off x="1895475" y="2620518"/>
            <a:ext cx="304800" cy="914400"/>
          </a:xfrm>
          <a:prstGeom prst="leftBrace">
            <a:avLst>
              <a:gd name="adj1" fmla="val 42708"/>
              <a:gd name="adj2" fmla="val 50000"/>
            </a:avLst>
          </a:prstGeom>
          <a:ln w="1905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1000" y="2702064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dirty="0" smtClean="0"/>
              <a:t>Only needed for Streams</a:t>
            </a:r>
            <a:endParaRPr lang="en-US" sz="2000" dirty="0"/>
          </a:p>
        </p:txBody>
      </p:sp>
      <p:sp>
        <p:nvSpPr>
          <p:cNvPr id="9" name="Left Brace 8"/>
          <p:cNvSpPr/>
          <p:nvPr/>
        </p:nvSpPr>
        <p:spPr>
          <a:xfrm>
            <a:off x="1895475" y="3562350"/>
            <a:ext cx="304800" cy="609600"/>
          </a:xfrm>
          <a:prstGeom prst="leftBrace">
            <a:avLst>
              <a:gd name="adj1" fmla="val 42708"/>
              <a:gd name="adj2" fmla="val 50000"/>
            </a:avLst>
          </a:prstGeom>
          <a:ln w="1905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81000" y="3461087"/>
            <a:ext cx="167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dirty="0" smtClean="0"/>
              <a:t>To/From forms for </a:t>
            </a:r>
          </a:p>
          <a:p>
            <a:pPr algn="ctr">
              <a:lnSpc>
                <a:spcPct val="90000"/>
              </a:lnSpc>
            </a:pPr>
            <a:r>
              <a:rPr lang="en-US" sz="2000" dirty="0" smtClean="0"/>
              <a:t>Datagrams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284491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90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Header (1)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Ports identify apps (socket API)</a:t>
            </a:r>
          </a:p>
          <a:p>
            <a:pPr lvl="1"/>
            <a:r>
              <a:rPr lang="en-US" sz="2400" dirty="0" smtClean="0"/>
              <a:t>16-bit identifiers</a:t>
            </a:r>
            <a:endParaRPr lang="en-US" sz="24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 cstate="print"/>
          <a:srcRect t="12151" b="16789"/>
          <a:stretch/>
        </p:blipFill>
        <p:spPr bwMode="auto">
          <a:xfrm>
            <a:off x="329062" y="2110901"/>
            <a:ext cx="5462138" cy="247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457200" y="2188723"/>
            <a:ext cx="2602931" cy="373299"/>
          </a:xfrm>
          <a:prstGeom prst="rect">
            <a:avLst/>
          </a:prstGeom>
          <a:solidFill>
            <a:srgbClr val="FFD9F8">
              <a:alpha val="5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060131" y="2189129"/>
            <a:ext cx="2602931" cy="373299"/>
          </a:xfrm>
          <a:prstGeom prst="rect">
            <a:avLst/>
          </a:prstGeom>
          <a:solidFill>
            <a:srgbClr val="FFD9F8">
              <a:alpha val="5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6173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91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Header (2)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cap="small" dirty="0" err="1"/>
              <a:t>seq</a:t>
            </a:r>
            <a:r>
              <a:rPr lang="en-US" sz="2800" cap="small" dirty="0"/>
              <a:t>/</a:t>
            </a:r>
            <a:r>
              <a:rPr lang="en-US" sz="2800" cap="small" dirty="0" err="1"/>
              <a:t>ack</a:t>
            </a:r>
            <a:r>
              <a:rPr lang="en-US" sz="2800" dirty="0"/>
              <a:t> used for sliding </a:t>
            </a:r>
            <a:r>
              <a:rPr lang="en-US" sz="2800" dirty="0" smtClean="0"/>
              <a:t>window</a:t>
            </a:r>
          </a:p>
          <a:p>
            <a:pPr lvl="1"/>
            <a:r>
              <a:rPr lang="en-US" sz="2400" dirty="0" smtClean="0"/>
              <a:t>Selective Repeat, with byte positions</a:t>
            </a:r>
            <a:endParaRPr lang="en-US" sz="24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 cstate="print"/>
          <a:srcRect t="12151" b="16789"/>
          <a:stretch/>
        </p:blipFill>
        <p:spPr bwMode="auto">
          <a:xfrm>
            <a:off x="329062" y="2110901"/>
            <a:ext cx="5462138" cy="247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" name="Group 9"/>
          <p:cNvGrpSpPr/>
          <p:nvPr/>
        </p:nvGrpSpPr>
        <p:grpSpPr>
          <a:xfrm>
            <a:off x="457200" y="2558387"/>
            <a:ext cx="5205862" cy="758744"/>
            <a:chOff x="457200" y="2597299"/>
            <a:chExt cx="5205862" cy="373705"/>
          </a:xfrm>
        </p:grpSpPr>
        <p:sp>
          <p:nvSpPr>
            <p:cNvPr id="11" name="Rectangle 10"/>
            <p:cNvSpPr/>
            <p:nvPr/>
          </p:nvSpPr>
          <p:spPr>
            <a:xfrm>
              <a:off x="457200" y="2597299"/>
              <a:ext cx="2602931" cy="373299"/>
            </a:xfrm>
            <a:prstGeom prst="rect">
              <a:avLst/>
            </a:prstGeom>
            <a:solidFill>
              <a:srgbClr val="FFD9F8">
                <a:alpha val="50196"/>
              </a:srgb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60131" y="2597705"/>
              <a:ext cx="2602931" cy="373299"/>
            </a:xfrm>
            <a:prstGeom prst="rect">
              <a:avLst/>
            </a:prstGeom>
            <a:solidFill>
              <a:srgbClr val="FFD9F8">
                <a:alpha val="50196"/>
              </a:srgb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18648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92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TCP Sliding Window – Receiver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u="sng" dirty="0" smtClean="0"/>
              <a:t>Cumulative </a:t>
            </a:r>
            <a:r>
              <a:rPr lang="en-US" sz="2800" u="sng" cap="small" dirty="0" err="1" smtClean="0"/>
              <a:t>ack</a:t>
            </a:r>
            <a:r>
              <a:rPr lang="en-US" sz="2800" dirty="0" smtClean="0"/>
              <a:t> tells next expected byte sequence number (“LAS+1”)</a:t>
            </a:r>
          </a:p>
          <a:p>
            <a:r>
              <a:rPr lang="en-US" sz="2800" dirty="0" smtClean="0"/>
              <a:t>Optionally, </a:t>
            </a:r>
            <a:r>
              <a:rPr lang="en-US" sz="2800" u="sng" dirty="0" smtClean="0"/>
              <a:t>selective </a:t>
            </a:r>
            <a:r>
              <a:rPr lang="en-US" sz="2800" u="sng" cap="small" dirty="0" err="1" smtClean="0"/>
              <a:t>ack</a:t>
            </a:r>
            <a:r>
              <a:rPr lang="en-US" sz="2800" u="sng" dirty="0" err="1" smtClean="0"/>
              <a:t>s</a:t>
            </a:r>
            <a:r>
              <a:rPr lang="en-US" sz="2800" dirty="0" smtClean="0"/>
              <a:t> (SACK) give hints for receiver buffer state</a:t>
            </a:r>
          </a:p>
          <a:p>
            <a:pPr lvl="1"/>
            <a:r>
              <a:rPr lang="en-US" sz="2400" dirty="0" smtClean="0"/>
              <a:t>List up to 3 ranges of received bytes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1482029" y="3503193"/>
            <a:ext cx="3099699" cy="932619"/>
            <a:chOff x="1511213" y="3483737"/>
            <a:chExt cx="3099699" cy="932619"/>
          </a:xfrm>
        </p:grpSpPr>
        <p:cxnSp>
          <p:nvCxnSpPr>
            <p:cNvPr id="10" name="Straight Connector 9"/>
            <p:cNvCxnSpPr/>
            <p:nvPr/>
          </p:nvCxnSpPr>
          <p:spPr>
            <a:xfrm flipV="1">
              <a:off x="1511213" y="4200175"/>
              <a:ext cx="2399306" cy="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H="1">
              <a:off x="2148476" y="4200175"/>
              <a:ext cx="280691" cy="0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2438896" y="4060404"/>
              <a:ext cx="281698" cy="355952"/>
            </a:xfrm>
            <a:prstGeom prst="rect">
              <a:avLst/>
            </a:prstGeom>
            <a:solidFill>
              <a:schemeClr val="accent5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ounded Rectangular Callout 13"/>
            <p:cNvSpPr/>
            <p:nvPr/>
          </p:nvSpPr>
          <p:spPr>
            <a:xfrm>
              <a:off x="1715312" y="3483737"/>
              <a:ext cx="2895600" cy="381000"/>
            </a:xfrm>
            <a:prstGeom prst="wedgeRoundRectCallout">
              <a:avLst>
                <a:gd name="adj1" fmla="val -20060"/>
                <a:gd name="adj2" fmla="val 102085"/>
                <a:gd name="adj3" fmla="val 16667"/>
              </a:avLst>
            </a:prstGeom>
            <a:solidFill>
              <a:srgbClr val="FFD9F8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bIns="0" rtlCol="0" anchor="b"/>
            <a:lstStyle/>
            <a:p>
              <a:pPr algn="ctr"/>
              <a:r>
                <a:rPr lang="en-US" sz="2000" cap="small" dirty="0" err="1">
                  <a:solidFill>
                    <a:schemeClr val="tx1"/>
                  </a:solidFill>
                </a:rPr>
                <a:t>a</a:t>
              </a:r>
              <a:r>
                <a:rPr lang="en-US" sz="2000" cap="small" dirty="0" err="1" smtClean="0">
                  <a:solidFill>
                    <a:schemeClr val="tx1"/>
                  </a:solidFill>
                </a:rPr>
                <a:t>ck</a:t>
              </a:r>
              <a:r>
                <a:rPr lang="en-US" sz="2000" dirty="0" smtClean="0">
                  <a:solidFill>
                    <a:schemeClr val="tx1"/>
                  </a:solidFill>
                </a:rPr>
                <a:t> up to 100 and 200-299 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79388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93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Sliding Window – Sender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/>
              <a:t>Uses an adaptive retransmission    timeout to resend data from LAS+1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Uses heuristics to infer loss quickly       and resend to avoid timeouts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“Three duplicate </a:t>
            </a:r>
            <a:r>
              <a:rPr lang="en-US" sz="2000" cap="small" dirty="0" err="1" smtClean="0"/>
              <a:t>ack</a:t>
            </a:r>
            <a:r>
              <a:rPr lang="en-US" sz="2000" dirty="0" err="1" smtClean="0"/>
              <a:t>s</a:t>
            </a:r>
            <a:r>
              <a:rPr lang="en-US" sz="2000" dirty="0" smtClean="0"/>
              <a:t>” treated as loss 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476655" y="3073925"/>
            <a:ext cx="4634511" cy="1470208"/>
            <a:chOff x="350191" y="3103109"/>
            <a:chExt cx="4634511" cy="1470208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350191" y="3932347"/>
              <a:ext cx="4595599" cy="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Group 8"/>
            <p:cNvGrpSpPr/>
            <p:nvPr/>
          </p:nvGrpSpPr>
          <p:grpSpPr>
            <a:xfrm>
              <a:off x="549234" y="3310985"/>
              <a:ext cx="1048790" cy="806177"/>
              <a:chOff x="549234" y="3758473"/>
              <a:chExt cx="1048790" cy="806177"/>
            </a:xfrm>
          </p:grpSpPr>
          <p:cxnSp>
            <p:nvCxnSpPr>
              <p:cNvPr id="11" name="Straight Arrow Connector 10"/>
              <p:cNvCxnSpPr/>
              <p:nvPr/>
            </p:nvCxnSpPr>
            <p:spPr>
              <a:xfrm flipH="1">
                <a:off x="549234" y="4363977"/>
                <a:ext cx="280691" cy="0"/>
              </a:xfrm>
              <a:prstGeom prst="straightConnector1">
                <a:avLst/>
              </a:prstGeom>
              <a:ln w="28575">
                <a:solidFill>
                  <a:schemeClr val="accent3">
                    <a:lumMod val="40000"/>
                    <a:lumOff val="6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Rectangle 11"/>
              <p:cNvSpPr/>
              <p:nvPr/>
            </p:nvSpPr>
            <p:spPr>
              <a:xfrm>
                <a:off x="829926" y="4195021"/>
                <a:ext cx="181746" cy="369629"/>
              </a:xfrm>
              <a:prstGeom prst="rect">
                <a:avLst/>
              </a:prstGeom>
              <a:solidFill>
                <a:schemeClr val="accent5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ounded Rectangular Callout 13"/>
              <p:cNvSpPr/>
              <p:nvPr/>
            </p:nvSpPr>
            <p:spPr>
              <a:xfrm>
                <a:off x="602470" y="3758473"/>
                <a:ext cx="995554" cy="299249"/>
              </a:xfrm>
              <a:prstGeom prst="wedgeRoundRectCallout">
                <a:avLst>
                  <a:gd name="adj1" fmla="val -20060"/>
                  <a:gd name="adj2" fmla="val 102085"/>
                  <a:gd name="adj3" fmla="val 16667"/>
                </a:avLst>
              </a:prstGeom>
              <a:solidFill>
                <a:srgbClr val="FFD9F8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bIns="0" rtlCol="0" anchor="b"/>
              <a:lstStyle/>
              <a:p>
                <a:pPr algn="ctr"/>
                <a:r>
                  <a:rPr lang="en-US" sz="2000" cap="small" dirty="0" err="1">
                    <a:solidFill>
                      <a:schemeClr val="tx1"/>
                    </a:solidFill>
                  </a:rPr>
                  <a:t>a</a:t>
                </a:r>
                <a:r>
                  <a:rPr lang="en-US" sz="2000" cap="small" dirty="0" err="1" smtClean="0">
                    <a:solidFill>
                      <a:schemeClr val="tx1"/>
                    </a:solidFill>
                  </a:rPr>
                  <a:t>ck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 100</a:t>
                </a:r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1675848" y="3103109"/>
              <a:ext cx="1048790" cy="1014053"/>
              <a:chOff x="3503203" y="3566456"/>
              <a:chExt cx="1048790" cy="1014053"/>
            </a:xfrm>
          </p:grpSpPr>
          <p:cxnSp>
            <p:nvCxnSpPr>
              <p:cNvPr id="13" name="Straight Arrow Connector 12"/>
              <p:cNvCxnSpPr/>
              <p:nvPr/>
            </p:nvCxnSpPr>
            <p:spPr>
              <a:xfrm flipH="1">
                <a:off x="3503203" y="4379836"/>
                <a:ext cx="280691" cy="0"/>
              </a:xfrm>
              <a:prstGeom prst="straightConnector1">
                <a:avLst/>
              </a:prstGeom>
              <a:ln w="28575">
                <a:solidFill>
                  <a:schemeClr val="accent3">
                    <a:lumMod val="40000"/>
                    <a:lumOff val="6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Rectangle 15"/>
              <p:cNvSpPr/>
              <p:nvPr/>
            </p:nvSpPr>
            <p:spPr>
              <a:xfrm>
                <a:off x="3783895" y="4210880"/>
                <a:ext cx="181746" cy="369629"/>
              </a:xfrm>
              <a:prstGeom prst="rect">
                <a:avLst/>
              </a:prstGeom>
              <a:solidFill>
                <a:schemeClr val="accent5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ounded Rectangular Callout 16"/>
              <p:cNvSpPr/>
              <p:nvPr/>
            </p:nvSpPr>
            <p:spPr>
              <a:xfrm>
                <a:off x="3556439" y="3566456"/>
                <a:ext cx="995554" cy="546037"/>
              </a:xfrm>
              <a:prstGeom prst="wedgeRoundRectCallout">
                <a:avLst>
                  <a:gd name="adj1" fmla="val -21037"/>
                  <a:gd name="adj2" fmla="val 86051"/>
                  <a:gd name="adj3" fmla="val 16667"/>
                </a:avLst>
              </a:prstGeom>
              <a:solidFill>
                <a:srgbClr val="FFD9F8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bIns="0" rtlCol="0" anchor="b"/>
              <a:lstStyle/>
              <a:p>
                <a:pPr algn="ctr">
                  <a:lnSpc>
                    <a:spcPct val="80000"/>
                  </a:lnSpc>
                </a:pPr>
                <a:r>
                  <a:rPr lang="en-US" sz="2000" cap="small" dirty="0" err="1">
                    <a:solidFill>
                      <a:schemeClr val="tx1"/>
                    </a:solidFill>
                  </a:rPr>
                  <a:t>a</a:t>
                </a:r>
                <a:r>
                  <a:rPr lang="en-US" sz="2000" cap="small" dirty="0" err="1" smtClean="0">
                    <a:solidFill>
                      <a:schemeClr val="tx1"/>
                    </a:solidFill>
                  </a:rPr>
                  <a:t>ck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 100, 200-299</a:t>
                </a:r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2802462" y="3103109"/>
              <a:ext cx="1048790" cy="1014053"/>
              <a:chOff x="3581027" y="3566456"/>
              <a:chExt cx="1048790" cy="1014053"/>
            </a:xfrm>
          </p:grpSpPr>
          <p:cxnSp>
            <p:nvCxnSpPr>
              <p:cNvPr id="22" name="Straight Arrow Connector 21"/>
              <p:cNvCxnSpPr/>
              <p:nvPr/>
            </p:nvCxnSpPr>
            <p:spPr>
              <a:xfrm flipH="1">
                <a:off x="3581027" y="4379836"/>
                <a:ext cx="280691" cy="0"/>
              </a:xfrm>
              <a:prstGeom prst="straightConnector1">
                <a:avLst/>
              </a:prstGeom>
              <a:ln w="28575">
                <a:solidFill>
                  <a:schemeClr val="accent3">
                    <a:lumMod val="40000"/>
                    <a:lumOff val="6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Rectangle 22"/>
              <p:cNvSpPr/>
              <p:nvPr/>
            </p:nvSpPr>
            <p:spPr>
              <a:xfrm>
                <a:off x="3861719" y="4210880"/>
                <a:ext cx="181746" cy="369629"/>
              </a:xfrm>
              <a:prstGeom prst="rect">
                <a:avLst/>
              </a:prstGeom>
              <a:solidFill>
                <a:schemeClr val="accent5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ounded Rectangular Callout 23"/>
              <p:cNvSpPr/>
              <p:nvPr/>
            </p:nvSpPr>
            <p:spPr>
              <a:xfrm>
                <a:off x="3634263" y="3566456"/>
                <a:ext cx="995554" cy="546037"/>
              </a:xfrm>
              <a:prstGeom prst="wedgeRoundRectCallout">
                <a:avLst>
                  <a:gd name="adj1" fmla="val -21037"/>
                  <a:gd name="adj2" fmla="val 86051"/>
                  <a:gd name="adj3" fmla="val 16667"/>
                </a:avLst>
              </a:prstGeom>
              <a:solidFill>
                <a:srgbClr val="FFD9F8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bIns="0" rtlCol="0" anchor="b"/>
              <a:lstStyle/>
              <a:p>
                <a:pPr algn="ctr">
                  <a:lnSpc>
                    <a:spcPct val="80000"/>
                  </a:lnSpc>
                </a:pPr>
                <a:r>
                  <a:rPr lang="en-US" sz="2000" cap="small" dirty="0" err="1">
                    <a:solidFill>
                      <a:schemeClr val="tx1"/>
                    </a:solidFill>
                  </a:rPr>
                  <a:t>a</a:t>
                </a:r>
                <a:r>
                  <a:rPr lang="en-US" sz="2000" cap="small" dirty="0" err="1" smtClean="0">
                    <a:solidFill>
                      <a:schemeClr val="tx1"/>
                    </a:solidFill>
                  </a:rPr>
                  <a:t>ck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 100, 200-399</a:t>
                </a:r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3935912" y="3103109"/>
              <a:ext cx="1048790" cy="1014053"/>
              <a:chOff x="3619939" y="3566456"/>
              <a:chExt cx="1048790" cy="1014053"/>
            </a:xfrm>
          </p:grpSpPr>
          <p:cxnSp>
            <p:nvCxnSpPr>
              <p:cNvPr id="26" name="Straight Arrow Connector 25"/>
              <p:cNvCxnSpPr/>
              <p:nvPr/>
            </p:nvCxnSpPr>
            <p:spPr>
              <a:xfrm flipH="1">
                <a:off x="3619939" y="4379836"/>
                <a:ext cx="280691" cy="0"/>
              </a:xfrm>
              <a:prstGeom prst="straightConnector1">
                <a:avLst/>
              </a:prstGeom>
              <a:ln w="28575">
                <a:solidFill>
                  <a:schemeClr val="accent3">
                    <a:lumMod val="40000"/>
                    <a:lumOff val="6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Rectangle 26"/>
              <p:cNvSpPr/>
              <p:nvPr/>
            </p:nvSpPr>
            <p:spPr>
              <a:xfrm>
                <a:off x="3900631" y="4210880"/>
                <a:ext cx="181746" cy="369629"/>
              </a:xfrm>
              <a:prstGeom prst="rect">
                <a:avLst/>
              </a:prstGeom>
              <a:solidFill>
                <a:schemeClr val="accent5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ounded Rectangular Callout 27"/>
              <p:cNvSpPr/>
              <p:nvPr/>
            </p:nvSpPr>
            <p:spPr>
              <a:xfrm>
                <a:off x="3673175" y="3566456"/>
                <a:ext cx="995554" cy="546037"/>
              </a:xfrm>
              <a:prstGeom prst="wedgeRoundRectCallout">
                <a:avLst>
                  <a:gd name="adj1" fmla="val -21037"/>
                  <a:gd name="adj2" fmla="val 86051"/>
                  <a:gd name="adj3" fmla="val 16667"/>
                </a:avLst>
              </a:prstGeom>
              <a:solidFill>
                <a:srgbClr val="FFD9F8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bIns="0" rtlCol="0" anchor="b"/>
              <a:lstStyle/>
              <a:p>
                <a:pPr algn="ctr">
                  <a:lnSpc>
                    <a:spcPct val="80000"/>
                  </a:lnSpc>
                </a:pPr>
                <a:r>
                  <a:rPr lang="en-US" sz="2000" cap="small" dirty="0" err="1">
                    <a:solidFill>
                      <a:schemeClr val="tx1"/>
                    </a:solidFill>
                  </a:rPr>
                  <a:t>a</a:t>
                </a:r>
                <a:r>
                  <a:rPr lang="en-US" sz="2000" cap="small" dirty="0" err="1" smtClean="0">
                    <a:solidFill>
                      <a:schemeClr val="tx1"/>
                    </a:solidFill>
                  </a:rPr>
                  <a:t>ck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 100, 200-499</a:t>
                </a:r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30" name="Straight Arrow Connector 29"/>
            <p:cNvCxnSpPr/>
            <p:nvPr/>
          </p:nvCxnSpPr>
          <p:spPr>
            <a:xfrm flipV="1">
              <a:off x="4037345" y="4117162"/>
              <a:ext cx="231220" cy="16418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1333610" y="4203985"/>
              <a:ext cx="30258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Sender decides 100-199 is lost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9815508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94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Header (3)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cap="small" dirty="0" err="1" smtClean="0"/>
              <a:t>syn</a:t>
            </a:r>
            <a:r>
              <a:rPr lang="en-US" sz="2800" cap="small" dirty="0" smtClean="0"/>
              <a:t>/fin/</a:t>
            </a:r>
            <a:r>
              <a:rPr lang="en-US" sz="2800" cap="small" dirty="0" err="1" smtClean="0"/>
              <a:t>rst</a:t>
            </a:r>
            <a:r>
              <a:rPr lang="en-US" sz="2800" cap="small" dirty="0" smtClean="0"/>
              <a:t> </a:t>
            </a:r>
            <a:r>
              <a:rPr lang="en-US" sz="2800" dirty="0" smtClean="0"/>
              <a:t>flags for connections</a:t>
            </a:r>
          </a:p>
          <a:p>
            <a:pPr lvl="1"/>
            <a:r>
              <a:rPr lang="en-US" sz="2400" dirty="0" smtClean="0"/>
              <a:t>Flag indicates segment is a </a:t>
            </a:r>
            <a:r>
              <a:rPr lang="en-US" sz="2400" cap="small" dirty="0" err="1" smtClean="0"/>
              <a:t>syn</a:t>
            </a:r>
            <a:r>
              <a:rPr lang="en-US" sz="2400" cap="small" dirty="0" smtClean="0"/>
              <a:t> </a:t>
            </a:r>
            <a:r>
              <a:rPr lang="en-US" sz="2400" dirty="0" smtClean="0"/>
              <a:t>etc.</a:t>
            </a:r>
            <a:endParaRPr lang="en-US" sz="24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 cstate="print"/>
          <a:srcRect t="12151" b="16789"/>
          <a:stretch/>
        </p:blipFill>
        <p:spPr bwMode="auto">
          <a:xfrm>
            <a:off x="329062" y="2110901"/>
            <a:ext cx="5462138" cy="247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>
          <a:xfrm>
            <a:off x="2542220" y="3350569"/>
            <a:ext cx="527640" cy="491855"/>
          </a:xfrm>
          <a:prstGeom prst="rect">
            <a:avLst/>
          </a:prstGeom>
          <a:solidFill>
            <a:srgbClr val="FFD9F8">
              <a:alpha val="5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004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95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Header (4)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Window size for flow control</a:t>
            </a:r>
          </a:p>
          <a:p>
            <a:pPr lvl="1"/>
            <a:r>
              <a:rPr lang="en-US" sz="2400" dirty="0" smtClean="0"/>
              <a:t>Relative to </a:t>
            </a:r>
            <a:r>
              <a:rPr lang="en-US" sz="2400" cap="small" dirty="0" err="1" smtClean="0"/>
              <a:t>ack</a:t>
            </a:r>
            <a:r>
              <a:rPr lang="en-US" sz="2400" dirty="0" smtClean="0"/>
              <a:t>, and in bytes</a:t>
            </a:r>
            <a:endParaRPr lang="en-US" sz="24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 cstate="print"/>
          <a:srcRect t="12151" b="16789"/>
          <a:stretch/>
        </p:blipFill>
        <p:spPr bwMode="auto">
          <a:xfrm>
            <a:off x="329062" y="2110901"/>
            <a:ext cx="5462138" cy="247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>
          <a:xfrm>
            <a:off x="3085288" y="3350569"/>
            <a:ext cx="2576210" cy="491855"/>
          </a:xfrm>
          <a:prstGeom prst="rect">
            <a:avLst/>
          </a:prstGeom>
          <a:solidFill>
            <a:srgbClr val="FFD9F8">
              <a:alpha val="5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0289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96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TCP Details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Many, many quirks you can       learn about  its operation</a:t>
            </a:r>
          </a:p>
          <a:p>
            <a:pPr lvl="1"/>
            <a:r>
              <a:rPr lang="en-US" sz="2400" dirty="0" smtClean="0"/>
              <a:t>But they are the details</a:t>
            </a:r>
          </a:p>
          <a:p>
            <a:pPr lvl="3"/>
            <a:endParaRPr lang="en-US" sz="1000" dirty="0"/>
          </a:p>
          <a:p>
            <a:r>
              <a:rPr lang="en-US" sz="2800" dirty="0" smtClean="0"/>
              <a:t>Biggest remaining mystery is the workings of congestion control</a:t>
            </a:r>
          </a:p>
          <a:p>
            <a:pPr lvl="1"/>
            <a:r>
              <a:rPr lang="en-US" sz="2400" dirty="0" smtClean="0"/>
              <a:t>We’ll tackle this next time!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688029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69151</TotalTime>
  <Words>4476</Words>
  <Application>Microsoft Macintosh PowerPoint</Application>
  <PresentationFormat>On-screen Show (16:9)</PresentationFormat>
  <Paragraphs>1168</Paragraphs>
  <Slides>96</Slides>
  <Notes>42</Notes>
  <HiddenSlides>39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96</vt:i4>
      </vt:variant>
    </vt:vector>
  </HeadingPairs>
  <TitlesOfParts>
    <vt:vector size="97" baseType="lpstr">
      <vt:lpstr>Office Theme</vt:lpstr>
      <vt:lpstr>PowerPoint Presentation</vt:lpstr>
      <vt:lpstr>Where we are in the Course</vt:lpstr>
      <vt:lpstr>Recall</vt:lpstr>
      <vt:lpstr>Recall (2)</vt:lpstr>
      <vt:lpstr>Transport Layer Services</vt:lpstr>
      <vt:lpstr>Comparison of Internet Transports</vt:lpstr>
      <vt:lpstr>Socket API</vt:lpstr>
      <vt:lpstr>Socket API (2)</vt:lpstr>
      <vt:lpstr>Socket API (3)</vt:lpstr>
      <vt:lpstr>Ports</vt:lpstr>
      <vt:lpstr>Some Well-Known Ports</vt:lpstr>
      <vt:lpstr>Topics</vt:lpstr>
      <vt:lpstr>PowerPoint Presentation</vt:lpstr>
      <vt:lpstr>Topic</vt:lpstr>
      <vt:lpstr>User Datagram Protocol (UDP)</vt:lpstr>
      <vt:lpstr>Datagram Sockets</vt:lpstr>
      <vt:lpstr>Datagram Sockets</vt:lpstr>
      <vt:lpstr>UDP Buffering</vt:lpstr>
      <vt:lpstr>UDP Header</vt:lpstr>
      <vt:lpstr>UDP Header (2)</vt:lpstr>
      <vt:lpstr>PowerPoint Presentation</vt:lpstr>
      <vt:lpstr>Topic</vt:lpstr>
      <vt:lpstr>Connection Establishment</vt:lpstr>
      <vt:lpstr>Three-Way Handshake</vt:lpstr>
      <vt:lpstr>Three-Way Handshake (2)</vt:lpstr>
      <vt:lpstr>Three-Way Handshake (3)</vt:lpstr>
      <vt:lpstr>Three-Way Handshake (4)</vt:lpstr>
      <vt:lpstr>TCP Connection State Machine</vt:lpstr>
      <vt:lpstr>TCP Connections (2)</vt:lpstr>
      <vt:lpstr>TCP Connections (3)</vt:lpstr>
      <vt:lpstr>TCP Connections (4)</vt:lpstr>
      <vt:lpstr>TCP Connections (5)</vt:lpstr>
      <vt:lpstr>PowerPoint Presentation</vt:lpstr>
      <vt:lpstr>Topic</vt:lpstr>
      <vt:lpstr>Connection Release</vt:lpstr>
      <vt:lpstr>TCP Connection Release</vt:lpstr>
      <vt:lpstr>TCP Connection Release (2)</vt:lpstr>
      <vt:lpstr>TCP Connection State Machine</vt:lpstr>
      <vt:lpstr>TCP Release</vt:lpstr>
      <vt:lpstr>TCP Release (2)</vt:lpstr>
      <vt:lpstr>TCP Release (3)</vt:lpstr>
      <vt:lpstr>TIME_WAIT State</vt:lpstr>
      <vt:lpstr>PowerPoint Presentation</vt:lpstr>
      <vt:lpstr>Topic</vt:lpstr>
      <vt:lpstr>Recall</vt:lpstr>
      <vt:lpstr>Limitation of Stop-and-Wait</vt:lpstr>
      <vt:lpstr>Limitation of Stop-and-Wait (2)</vt:lpstr>
      <vt:lpstr>Sliding Window</vt:lpstr>
      <vt:lpstr>Sliding Window (2)</vt:lpstr>
      <vt:lpstr>Sliding Window (3)</vt:lpstr>
      <vt:lpstr>Sliding Window Protocol</vt:lpstr>
      <vt:lpstr>Sliding Window – Sender </vt:lpstr>
      <vt:lpstr>Sliding Window – Sender (2) </vt:lpstr>
      <vt:lpstr>Sliding Window – Sender (3) </vt:lpstr>
      <vt:lpstr>Sliding Window – Go-Back-N</vt:lpstr>
      <vt:lpstr>Sliding Window – Selective Repeat</vt:lpstr>
      <vt:lpstr>Sliding Window – Selective Repeat (2)</vt:lpstr>
      <vt:lpstr>Sliding Window – Retransmissions</vt:lpstr>
      <vt:lpstr>Sequence Numbers</vt:lpstr>
      <vt:lpstr>Sequence Time Plot</vt:lpstr>
      <vt:lpstr>Sequence Time Plot (2)</vt:lpstr>
      <vt:lpstr>Sequence Time Plot (3)</vt:lpstr>
      <vt:lpstr>PowerPoint Presentation</vt:lpstr>
      <vt:lpstr>Topic</vt:lpstr>
      <vt:lpstr>Problem</vt:lpstr>
      <vt:lpstr>Sliding Window – Receiver </vt:lpstr>
      <vt:lpstr>Sliding Window – Receiver (2) </vt:lpstr>
      <vt:lpstr>Sliding Window – Receiver (3) </vt:lpstr>
      <vt:lpstr>Sliding Window – Receiver (4) </vt:lpstr>
      <vt:lpstr>Sliding Window – Receiver (5) </vt:lpstr>
      <vt:lpstr>Flow Control</vt:lpstr>
      <vt:lpstr>Flow Control (2)</vt:lpstr>
      <vt:lpstr>Flow Control (3)</vt:lpstr>
      <vt:lpstr>PowerPoint Presentation</vt:lpstr>
      <vt:lpstr>Topic</vt:lpstr>
      <vt:lpstr>Retransmissions</vt:lpstr>
      <vt:lpstr>Timeout Problem</vt:lpstr>
      <vt:lpstr>Example of RTTs</vt:lpstr>
      <vt:lpstr>Example of RTTs (2)</vt:lpstr>
      <vt:lpstr>Example of RTTs (3)</vt:lpstr>
      <vt:lpstr>Adaptive Timeout</vt:lpstr>
      <vt:lpstr>Example of Adaptive Timeout</vt:lpstr>
      <vt:lpstr>Example of Adaptive Timeout (2)</vt:lpstr>
      <vt:lpstr>Adaptive Timeout (2)</vt:lpstr>
      <vt:lpstr>PowerPoint Presentation</vt:lpstr>
      <vt:lpstr>Topic</vt:lpstr>
      <vt:lpstr>TCP Features</vt:lpstr>
      <vt:lpstr>Reliable Bytestream</vt:lpstr>
      <vt:lpstr>Reliable Bytestream (2)</vt:lpstr>
      <vt:lpstr>TCP Header (1)</vt:lpstr>
      <vt:lpstr>TCP Header (2)</vt:lpstr>
      <vt:lpstr>TCP Sliding Window – Receiver </vt:lpstr>
      <vt:lpstr>TCP Sliding Window – Sender</vt:lpstr>
      <vt:lpstr>TCP Header (3)</vt:lpstr>
      <vt:lpstr>TCP Header (4)</vt:lpstr>
      <vt:lpstr>Other TCP Details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CSE</dc:creator>
  <cp:lastModifiedBy>SHYAM GOLLAKOTA</cp:lastModifiedBy>
  <cp:revision>155</cp:revision>
  <cp:lastPrinted>2013-02-25T05:26:20Z</cp:lastPrinted>
  <dcterms:created xsi:type="dcterms:W3CDTF">2012-10-22T20:55:18Z</dcterms:created>
  <dcterms:modified xsi:type="dcterms:W3CDTF">2013-05-20T21:54:31Z</dcterms:modified>
</cp:coreProperties>
</file>