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handoutMasterIdLst>
    <p:handoutMasterId r:id="rId112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1" r:id="rId103"/>
    <p:sldId id="362" r:id="rId104"/>
    <p:sldId id="363" r:id="rId105"/>
    <p:sldId id="364" r:id="rId106"/>
    <p:sldId id="365" r:id="rId107"/>
    <p:sldId id="366" r:id="rId108"/>
    <p:sldId id="367" r:id="rId109"/>
    <p:sldId id="368" r:id="rId1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66" autoAdjust="0"/>
  </p:normalViewPr>
  <p:slideViewPr>
    <p:cSldViewPr>
      <p:cViewPr>
        <p:scale>
          <a:sx n="95" d="100"/>
          <a:sy n="95" d="100"/>
        </p:scale>
        <p:origin x="-1992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slide" Target="slides/slide109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notesMaster" Target="notesMasters/notesMaster1.xml"/><Relationship Id="rId112" Type="http://schemas.openxmlformats.org/officeDocument/2006/relationships/handoutMaster" Target="handoutMasters/handoutMaster1.xml"/><Relationship Id="rId113" Type="http://schemas.openxmlformats.org/officeDocument/2006/relationships/printerSettings" Target="printerSettings/printerSettings1.bin"/><Relationship Id="rId114" Type="http://schemas.openxmlformats.org/officeDocument/2006/relationships/presProps" Target="presProps.xml"/><Relationship Id="rId115" Type="http://schemas.openxmlformats.org/officeDocument/2006/relationships/viewProps" Target="viewProps.xml"/><Relationship Id="rId116" Type="http://schemas.openxmlformats.org/officeDocument/2006/relationships/theme" Target="theme/theme1.xml"/><Relationship Id="rId11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856B4-A2D7-1D48-9AAA-2AB31330D944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0786-4318-584A-9241-4F427A66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9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.org/" TargetMode="External"/><Relationship Id="rId4" Type="http://schemas.openxmlformats.org/officeDocument/2006/relationships/hyperlink" Target="mailto:survey@isc.org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#5-16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73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r>
              <a:rPr lang="en-US" baseline="0" dirty="0" smtClean="0"/>
              <a:t> from http://www.isc.org/solutions/survey with permission via </a:t>
            </a:r>
            <a:r>
              <a:rPr lang="en-US" dirty="0" smtClean="0"/>
              <a:t>http://www.isc.org/solutions/survey/faq:</a:t>
            </a:r>
          </a:p>
          <a:p>
            <a:r>
              <a:rPr lang="en-US" b="1" dirty="0" smtClean="0"/>
              <a:t>Can I have permission to reproduce your data or charts?</a:t>
            </a:r>
            <a:endParaRPr lang="en-US" dirty="0" smtClean="0"/>
          </a:p>
          <a:p>
            <a:r>
              <a:rPr lang="en-US" dirty="0" smtClean="0"/>
              <a:t>You have permission to reproduce our data provided that you mention the source as "Source: Internet Systems Consortium, Inc. (</a:t>
            </a:r>
            <a:r>
              <a:rPr lang="en-US" dirty="0" smtClean="0">
                <a:hlinkClick r:id="rId3" tooltip="http://www.isc.org/"/>
              </a:rPr>
              <a:t>http://www.isc.org/</a:t>
            </a:r>
            <a:r>
              <a:rPr lang="en-US" dirty="0" smtClean="0"/>
              <a:t>)". However you must </a:t>
            </a:r>
            <a:r>
              <a:rPr lang="en-US" dirty="0" smtClean="0">
                <a:hlinkClick r:id="rId4"/>
              </a:rPr>
              <a:t>ask our permission</a:t>
            </a:r>
            <a:r>
              <a:rPr lang="en-US" dirty="0" smtClean="0"/>
              <a:t> to publish derivative works based on our data. In those cases you must say your data or charts are "Based on data from Internet Systems Consortium, Inc. (</a:t>
            </a:r>
            <a:r>
              <a:rPr lang="en-US" dirty="0" smtClean="0">
                <a:hlinkClick r:id="rId3" tooltip="http://www.isc.org/"/>
              </a:rPr>
              <a:t>http://www.isc.org/</a:t>
            </a:r>
            <a:r>
              <a:rPr lang="en-US" dirty="0" smtClean="0"/>
              <a:t>)"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07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#5-64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726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552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#5-82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794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794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9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9989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936714"/>
            <a:ext cx="4425649" cy="876026"/>
            <a:chOff x="1204264" y="3362118"/>
            <a:chExt cx="4425649" cy="876026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37664" y="3420600"/>
              <a:ext cx="30227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5" r:id="rId3"/>
    <p:sldLayoutId id="2147483662" r:id="rId4"/>
    <p:sldLayoutId id="2147483664" r:id="rId5"/>
    <p:sldLayoutId id="2147483661" r:id="rId6"/>
    <p:sldLayoutId id="2147483649" r:id="rId7"/>
    <p:sldLayoutId id="2147483650" r:id="rId8"/>
    <p:sldLayoutId id="2147483663" r:id="rId9"/>
    <p:sldLayoutId id="2147483668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0.png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1.png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1.png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1.png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1.png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wmf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7.pn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8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9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0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“Best” </a:t>
            </a:r>
            <a:r>
              <a:rPr lang="en-US" dirty="0"/>
              <a:t>p</a:t>
            </a:r>
            <a:r>
              <a:rPr lang="en-US" dirty="0" smtClean="0"/>
              <a:t>aths anyhow?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Many possibilities:</a:t>
            </a:r>
          </a:p>
          <a:p>
            <a:pPr lvl="1"/>
            <a:r>
              <a:rPr lang="en-US" sz="2400" dirty="0" smtClean="0"/>
              <a:t>Latency, avoid circuitous paths</a:t>
            </a:r>
          </a:p>
          <a:p>
            <a:pPr lvl="1"/>
            <a:r>
              <a:rPr lang="en-US" sz="2400" dirty="0" smtClean="0"/>
              <a:t>Bandwidth, avoid slow links</a:t>
            </a:r>
          </a:p>
          <a:p>
            <a:pPr lvl="1"/>
            <a:r>
              <a:rPr lang="en-US" sz="2400" dirty="0" smtClean="0"/>
              <a:t>Money, avoid expensive links</a:t>
            </a:r>
          </a:p>
          <a:p>
            <a:pPr lvl="1"/>
            <a:r>
              <a:rPr lang="en-US" sz="2400" dirty="0" smtClean="0"/>
              <a:t>Hops, to reduce switching</a:t>
            </a:r>
          </a:p>
          <a:p>
            <a:pPr lvl="4"/>
            <a:endParaRPr lang="en-US" sz="900" dirty="0"/>
          </a:p>
          <a:p>
            <a:r>
              <a:rPr lang="en-US" sz="2800" dirty="0" smtClean="0"/>
              <a:t>But only consider topology</a:t>
            </a:r>
          </a:p>
          <a:p>
            <a:pPr lvl="1"/>
            <a:r>
              <a:rPr lang="en-US" sz="2400" dirty="0" smtClean="0"/>
              <a:t>Ignore workload, e.g., hotspots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029200" y="1155526"/>
            <a:ext cx="3842337" cy="3101465"/>
            <a:chOff x="5029200" y="1155526"/>
            <a:chExt cx="3842337" cy="3101465"/>
          </a:xfrm>
        </p:grpSpPr>
        <p:grpSp>
          <p:nvGrpSpPr>
            <p:cNvPr id="15" name="Group 14"/>
            <p:cNvGrpSpPr/>
            <p:nvPr/>
          </p:nvGrpSpPr>
          <p:grpSpPr>
            <a:xfrm>
              <a:off x="5029200" y="1155526"/>
              <a:ext cx="3842337" cy="3101465"/>
              <a:chOff x="3829902" y="952440"/>
              <a:chExt cx="4859367" cy="3101465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8" idx="0"/>
              <a:endCxn id="32" idx="4"/>
            </p:cNvCxnSpPr>
            <p:nvPr/>
          </p:nvCxnSpPr>
          <p:spPr>
            <a:xfrm flipH="1" flipV="1">
              <a:off x="7526101" y="2349561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974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Policies – Peer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4864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Both party (ISPs in example) get </a:t>
            </a:r>
            <a:r>
              <a:rPr lang="en-US" sz="2800" cap="small" dirty="0" smtClean="0"/>
              <a:t>peer</a:t>
            </a:r>
            <a:r>
              <a:rPr lang="en-US" sz="2800" dirty="0" smtClean="0"/>
              <a:t> service from each other</a:t>
            </a:r>
          </a:p>
          <a:p>
            <a:pPr lvl="1"/>
            <a:r>
              <a:rPr lang="en-US" sz="2400" dirty="0" smtClean="0"/>
              <a:t>Each ISP accepts traffic from the other ISP only for their customers</a:t>
            </a:r>
          </a:p>
          <a:p>
            <a:pPr lvl="1"/>
            <a:r>
              <a:rPr lang="en-US" sz="2400" dirty="0" smtClean="0"/>
              <a:t>ISPs do not carry traffic to the rest  of the Internet for each other</a:t>
            </a:r>
          </a:p>
          <a:p>
            <a:pPr lvl="1"/>
            <a:r>
              <a:rPr lang="en-US" sz="2400" dirty="0" smtClean="0"/>
              <a:t>ISPs don’t pay each other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970635"/>
            <a:ext cx="1236350" cy="16864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2952750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5717320" y="2448829"/>
            <a:ext cx="12118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A1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29058" y="158115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ISP A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6267146" y="2251798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945312" y="2251798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53325" y="3182037"/>
            <a:ext cx="12118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A2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927952" y="2823112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951350" y="3321104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494801" y="1970635"/>
            <a:ext cx="1236350" cy="16864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001000" y="2952750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7501129" y="2448829"/>
            <a:ext cx="120385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B1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714470" y="1581150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ISP B</a:t>
            </a:r>
            <a:endParaRPr 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8046947" y="2251798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TextBox 28"/>
          <p:cNvSpPr txBox="1"/>
          <p:nvPr/>
        </p:nvSpPr>
        <p:spPr>
          <a:xfrm>
            <a:off x="7537134" y="3182037"/>
            <a:ext cx="120385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B2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347924" y="2800350"/>
            <a:ext cx="1663248" cy="226926"/>
          </a:xfrm>
          <a:custGeom>
            <a:avLst/>
            <a:gdLst>
              <a:gd name="connsiteX0" fmla="*/ 1175657 w 1175657"/>
              <a:gd name="connsiteY0" fmla="*/ 150904 h 150904"/>
              <a:gd name="connsiteX1" fmla="*/ 1045028 w 1175657"/>
              <a:gd name="connsiteY1" fmla="*/ 40373 h 150904"/>
              <a:gd name="connsiteX2" fmla="*/ 612949 w 1175657"/>
              <a:gd name="connsiteY2" fmla="*/ 179 h 150904"/>
              <a:gd name="connsiteX3" fmla="*/ 160773 w 1175657"/>
              <a:gd name="connsiteY3" fmla="*/ 30324 h 150904"/>
              <a:gd name="connsiteX4" fmla="*/ 0 w 1175657"/>
              <a:gd name="connsiteY4" fmla="*/ 130808 h 150904"/>
              <a:gd name="connsiteX0" fmla="*/ 1175657 w 1175657"/>
              <a:gd name="connsiteY0" fmla="*/ 150904 h 150904"/>
              <a:gd name="connsiteX1" fmla="*/ 1045028 w 1175657"/>
              <a:gd name="connsiteY1" fmla="*/ 40373 h 150904"/>
              <a:gd name="connsiteX2" fmla="*/ 612949 w 1175657"/>
              <a:gd name="connsiteY2" fmla="*/ 179 h 150904"/>
              <a:gd name="connsiteX3" fmla="*/ 231112 w 1175657"/>
              <a:gd name="connsiteY3" fmla="*/ 30324 h 150904"/>
              <a:gd name="connsiteX4" fmla="*/ 0 w 1175657"/>
              <a:gd name="connsiteY4" fmla="*/ 130808 h 150904"/>
              <a:gd name="connsiteX0" fmla="*/ 1175657 w 1175657"/>
              <a:gd name="connsiteY0" fmla="*/ 150725 h 150725"/>
              <a:gd name="connsiteX1" fmla="*/ 954593 w 1175657"/>
              <a:gd name="connsiteY1" fmla="*/ 30146 h 150725"/>
              <a:gd name="connsiteX2" fmla="*/ 612949 w 1175657"/>
              <a:gd name="connsiteY2" fmla="*/ 0 h 150725"/>
              <a:gd name="connsiteX3" fmla="*/ 231112 w 1175657"/>
              <a:gd name="connsiteY3" fmla="*/ 30145 h 150725"/>
              <a:gd name="connsiteX4" fmla="*/ 0 w 1175657"/>
              <a:gd name="connsiteY4" fmla="*/ 130629 h 15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657" h="150725">
                <a:moveTo>
                  <a:pt x="1175657" y="150725"/>
                </a:moveTo>
                <a:cubicBezTo>
                  <a:pt x="1157235" y="108020"/>
                  <a:pt x="1048378" y="55267"/>
                  <a:pt x="954593" y="30146"/>
                </a:cubicBezTo>
                <a:cubicBezTo>
                  <a:pt x="860808" y="5025"/>
                  <a:pt x="733529" y="0"/>
                  <a:pt x="612949" y="0"/>
                </a:cubicBezTo>
                <a:cubicBezTo>
                  <a:pt x="492369" y="0"/>
                  <a:pt x="333270" y="8374"/>
                  <a:pt x="231112" y="30145"/>
                </a:cubicBezTo>
                <a:cubicBezTo>
                  <a:pt x="128954" y="51916"/>
                  <a:pt x="29307" y="91272"/>
                  <a:pt x="0" y="130629"/>
                </a:cubicBezTo>
              </a:path>
            </a:pathLst>
          </a:custGeom>
          <a:noFill/>
          <a:ln w="38100">
            <a:solidFill>
              <a:schemeClr val="accent5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6307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Routing with BGP (Border Gateway Protocol)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BGP is the </a:t>
            </a:r>
            <a:r>
              <a:rPr lang="en-US" sz="2800" u="sng" dirty="0" err="1" smtClean="0"/>
              <a:t>interdomain</a:t>
            </a:r>
            <a:r>
              <a:rPr lang="en-US" sz="2800" dirty="0" smtClean="0"/>
              <a:t> routing protocol used in the Internet</a:t>
            </a:r>
          </a:p>
          <a:p>
            <a:pPr lvl="1"/>
            <a:r>
              <a:rPr lang="en-US" sz="2400" dirty="0" smtClean="0"/>
              <a:t>Path vector, a kind of distance vector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85800" y="2509157"/>
            <a:ext cx="4499702" cy="1956682"/>
            <a:chOff x="3806098" y="2337647"/>
            <a:chExt cx="4499702" cy="1956682"/>
          </a:xfrm>
        </p:grpSpPr>
        <p:cxnSp>
          <p:nvCxnSpPr>
            <p:cNvPr id="69" name="Straight Connector 68"/>
            <p:cNvCxnSpPr>
              <a:endCxn id="75" idx="1"/>
            </p:cNvCxnSpPr>
            <p:nvPr/>
          </p:nvCxnSpPr>
          <p:spPr>
            <a:xfrm>
              <a:off x="4818536" y="3645768"/>
              <a:ext cx="363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5138252" y="2980046"/>
              <a:ext cx="280129" cy="6890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5" idx="3"/>
              <a:endCxn id="87" idx="0"/>
            </p:cNvCxnSpPr>
            <p:nvPr/>
          </p:nvCxnSpPr>
          <p:spPr>
            <a:xfrm flipV="1">
              <a:off x="5791200" y="3613260"/>
              <a:ext cx="246297" cy="325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4490075" y="3146326"/>
              <a:ext cx="509993" cy="477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6029704" y="3238440"/>
              <a:ext cx="2276096" cy="877753"/>
              <a:chOff x="6400800" y="2643420"/>
              <a:chExt cx="2276096" cy="877753"/>
            </a:xfrm>
          </p:grpSpPr>
          <p:sp>
            <p:nvSpPr>
              <p:cNvPr id="87" name="Cloud Callout 86"/>
              <p:cNvSpPr/>
              <p:nvPr/>
            </p:nvSpPr>
            <p:spPr>
              <a:xfrm rot="394988">
                <a:off x="6400800" y="265451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658108" y="2818168"/>
                <a:ext cx="7072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A</a:t>
                </a:r>
                <a:endParaRPr lang="en-US" sz="2000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7378124" y="273014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561718" y="2643420"/>
                <a:ext cx="1115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A1</a:t>
                </a:r>
                <a:endParaRPr lang="en-US" sz="2000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7239000" y="310515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7535785" y="3071069"/>
                <a:ext cx="11151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A2</a:t>
                </a:r>
                <a:endParaRPr lang="en-US" sz="20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6098" y="3427673"/>
              <a:ext cx="2137502" cy="866656"/>
              <a:chOff x="5282333" y="1782156"/>
              <a:chExt cx="2137502" cy="866656"/>
            </a:xfrm>
          </p:grpSpPr>
          <p:sp>
            <p:nvSpPr>
              <p:cNvPr id="83" name="Cloud Callout 82"/>
              <p:cNvSpPr/>
              <p:nvPr/>
            </p:nvSpPr>
            <p:spPr>
              <a:xfrm rot="394988">
                <a:off x="5282333" y="1782156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523485" y="1907623"/>
                <a:ext cx="7395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F</a:t>
                </a:r>
                <a:endParaRPr lang="en-US" sz="2000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188611" y="2332675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35114" y="2239685"/>
                <a:ext cx="10847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F1</a:t>
                </a:r>
                <a:endParaRPr lang="en-US" sz="2000" dirty="0"/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>
              <a:off x="5181600" y="3486150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076041" y="2337647"/>
              <a:ext cx="1791359" cy="996103"/>
              <a:chOff x="4810152" y="1756503"/>
              <a:chExt cx="1791359" cy="996103"/>
            </a:xfrm>
          </p:grpSpPr>
          <p:sp>
            <p:nvSpPr>
              <p:cNvPr id="79" name="Cloud Callout 78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641769" y="2049601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B</a:t>
                </a:r>
                <a:endParaRPr lang="en-US" sz="2000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799111" y="1875817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810152" y="1756503"/>
                <a:ext cx="11055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B1</a:t>
                </a:r>
                <a:endParaRPr lang="en-US" sz="2000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4607561" y="3006227"/>
              <a:ext cx="1964061" cy="982969"/>
            </a:xfrm>
            <a:custGeom>
              <a:avLst/>
              <a:gdLst>
                <a:gd name="connsiteX0" fmla="*/ 195551 w 1964061"/>
                <a:gd name="connsiteY0" fmla="*/ 982969 h 982969"/>
                <a:gd name="connsiteX1" fmla="*/ 74971 w 1964061"/>
                <a:gd name="connsiteY1" fmla="*/ 782002 h 982969"/>
                <a:gd name="connsiteX2" fmla="*/ 4632 w 1964061"/>
                <a:gd name="connsiteY2" fmla="*/ 460454 h 982969"/>
                <a:gd name="connsiteX3" fmla="*/ 205599 w 1964061"/>
                <a:gd name="connsiteY3" fmla="*/ 98714 h 982969"/>
                <a:gd name="connsiteX4" fmla="*/ 627630 w 1964061"/>
                <a:gd name="connsiteY4" fmla="*/ 18327 h 982969"/>
                <a:gd name="connsiteX5" fmla="*/ 828597 w 1964061"/>
                <a:gd name="connsiteY5" fmla="*/ 390116 h 982969"/>
                <a:gd name="connsiteX6" fmla="*/ 1029564 w 1964061"/>
                <a:gd name="connsiteY6" fmla="*/ 550889 h 982969"/>
                <a:gd name="connsiteX7" fmla="*/ 1572175 w 1964061"/>
                <a:gd name="connsiteY7" fmla="*/ 540841 h 982969"/>
                <a:gd name="connsiteX8" fmla="*/ 1964061 w 1964061"/>
                <a:gd name="connsiteY8" fmla="*/ 339874 h 98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4061" h="982969">
                  <a:moveTo>
                    <a:pt x="195551" y="982969"/>
                  </a:moveTo>
                  <a:cubicBezTo>
                    <a:pt x="151171" y="926028"/>
                    <a:pt x="106791" y="869088"/>
                    <a:pt x="74971" y="782002"/>
                  </a:cubicBezTo>
                  <a:cubicBezTo>
                    <a:pt x="43151" y="694916"/>
                    <a:pt x="-17139" y="574335"/>
                    <a:pt x="4632" y="460454"/>
                  </a:cubicBezTo>
                  <a:cubicBezTo>
                    <a:pt x="26403" y="346573"/>
                    <a:pt x="101766" y="172402"/>
                    <a:pt x="205599" y="98714"/>
                  </a:cubicBezTo>
                  <a:cubicBezTo>
                    <a:pt x="309432" y="25026"/>
                    <a:pt x="523797" y="-30240"/>
                    <a:pt x="627630" y="18327"/>
                  </a:cubicBezTo>
                  <a:cubicBezTo>
                    <a:pt x="731463" y="66894"/>
                    <a:pt x="761608" y="301356"/>
                    <a:pt x="828597" y="390116"/>
                  </a:cubicBezTo>
                  <a:cubicBezTo>
                    <a:pt x="895586" y="478876"/>
                    <a:pt x="905634" y="525768"/>
                    <a:pt x="1029564" y="550889"/>
                  </a:cubicBezTo>
                  <a:cubicBezTo>
                    <a:pt x="1153494" y="576010"/>
                    <a:pt x="1416426" y="576010"/>
                    <a:pt x="1572175" y="540841"/>
                  </a:cubicBezTo>
                  <a:cubicBezTo>
                    <a:pt x="1727925" y="505672"/>
                    <a:pt x="1845993" y="422773"/>
                    <a:pt x="1964061" y="339874"/>
                  </a:cubicBezTo>
                </a:path>
              </a:pathLst>
            </a:custGeom>
            <a:noFill/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ular Callout 77"/>
            <p:cNvSpPr/>
            <p:nvPr/>
          </p:nvSpPr>
          <p:spPr>
            <a:xfrm>
              <a:off x="6129109" y="2524095"/>
              <a:ext cx="1902340" cy="581055"/>
            </a:xfrm>
            <a:prstGeom prst="wedgeRoundRectCallout">
              <a:avLst>
                <a:gd name="adj1" fmla="val -33695"/>
                <a:gd name="adj2" fmla="val 90494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Prefix F1 via ISP B, Net F at IXP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584381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with BGP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Different parties like ISPs are called     AS (Autonomous Systems)</a:t>
            </a:r>
          </a:p>
          <a:p>
            <a:r>
              <a:rPr lang="en-US" dirty="0" smtClean="0"/>
              <a:t>Border routers of </a:t>
            </a:r>
            <a:r>
              <a:rPr lang="en-US" dirty="0" err="1" smtClean="0"/>
              <a:t>ASes</a:t>
            </a:r>
            <a:r>
              <a:rPr lang="en-US" dirty="0" smtClean="0"/>
              <a:t> announce      BGP routes to each other</a:t>
            </a:r>
          </a:p>
          <a:p>
            <a:pPr lvl="3"/>
            <a:endParaRPr lang="en-US" sz="1300" dirty="0" smtClean="0"/>
          </a:p>
          <a:p>
            <a:r>
              <a:rPr lang="en-US" dirty="0" smtClean="0"/>
              <a:t>Route announcements contain an IP prefix, path vector, next hop</a:t>
            </a:r>
          </a:p>
          <a:p>
            <a:pPr lvl="1"/>
            <a:r>
              <a:rPr lang="en-US" dirty="0" smtClean="0"/>
              <a:t>Path vector is list of </a:t>
            </a:r>
            <a:r>
              <a:rPr lang="en-US" dirty="0" err="1" smtClean="0"/>
              <a:t>ASes</a:t>
            </a:r>
            <a:r>
              <a:rPr lang="en-US" dirty="0" smtClean="0"/>
              <a:t> on the way       to the prefix; list is to find loops</a:t>
            </a:r>
          </a:p>
          <a:p>
            <a:r>
              <a:rPr lang="en-US" dirty="0" smtClean="0"/>
              <a:t>Route announcements move in the opposite direction to traffic</a:t>
            </a:r>
          </a:p>
        </p:txBody>
      </p:sp>
    </p:spTree>
    <p:extLst>
      <p:ext uri="{BB962C8B-B14F-4D97-AF65-F5344CB8AC3E}">
        <p14:creationId xmlns:p14="http://schemas.microsoft.com/office/powerpoint/2010/main" val="21349718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103</a:t>
            </a:fld>
            <a:endParaRPr lang="en-US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271" b="2778"/>
          <a:stretch/>
        </p:blipFill>
        <p:spPr bwMode="auto">
          <a:xfrm>
            <a:off x="813001" y="1047750"/>
            <a:ext cx="7517998" cy="35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7010400" y="2217807"/>
            <a:ext cx="114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Prefix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431045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Policy is implemented in two ways:</a:t>
            </a:r>
          </a:p>
          <a:p>
            <a:pPr marL="1257300" lvl="3" indent="0">
              <a:buNone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Border routers of ISP announce  paths only to other parties who    may use those paths</a:t>
            </a:r>
          </a:p>
          <a:p>
            <a:pPr lvl="1"/>
            <a:r>
              <a:rPr lang="en-US" sz="2400" dirty="0" smtClean="0"/>
              <a:t>Filter out paths others can’t use</a:t>
            </a:r>
          </a:p>
          <a:p>
            <a:pPr lvl="4"/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Border routers of ISP select the    best path of the ones they hear        in any, non-shortest way</a:t>
            </a:r>
          </a:p>
        </p:txBody>
      </p:sp>
    </p:spTree>
    <p:extLst>
      <p:ext uri="{BB962C8B-B14F-4D97-AF65-F5344CB8AC3E}">
        <p14:creationId xmlns:p14="http://schemas.microsoft.com/office/powerpoint/2010/main" val="15683231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transit</a:t>
            </a:r>
            <a:r>
              <a:rPr lang="en-US" sz="2400" dirty="0" smtClean="0"/>
              <a:t>: AS1 says [B, (AS1, AS3)], [C, (AS1, AS4)] to AS2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078734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(6)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customer</a:t>
            </a:r>
            <a:r>
              <a:rPr lang="en-US" sz="2400" dirty="0" smtClean="0"/>
              <a:t> (other side of </a:t>
            </a:r>
            <a:r>
              <a:rPr lang="en-US" sz="2400" cap="small" dirty="0" smtClean="0"/>
              <a:t>transit</a:t>
            </a:r>
            <a:r>
              <a:rPr lang="en-US" sz="2400" dirty="0" smtClean="0"/>
              <a:t>): AS2 says [A, (AS2)] to AS1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60602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(7)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peer</a:t>
            </a:r>
            <a:r>
              <a:rPr lang="en-US" sz="2400" dirty="0" smtClean="0"/>
              <a:t>: AS2 says [A, (AS2)] to AS3, AS3 says [B, (AS3)] to AS2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807637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AS2</a:t>
            </a:r>
            <a:r>
              <a:rPr lang="en-US" sz="2400" dirty="0"/>
              <a:t> </a:t>
            </a:r>
            <a:r>
              <a:rPr lang="en-US" sz="2400" dirty="0" smtClean="0"/>
              <a:t>hears two routes to B (via AS1, AS3) and chooses AS3 (Free!)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002576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Thoughts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Much more beyond basics to explore!</a:t>
            </a:r>
          </a:p>
          <a:p>
            <a:pPr lvl="3"/>
            <a:endParaRPr lang="en-US" sz="1000" dirty="0" smtClean="0"/>
          </a:p>
          <a:p>
            <a:r>
              <a:rPr lang="en-US" sz="2800" dirty="0" smtClean="0"/>
              <a:t>Policy is a substantial factor</a:t>
            </a:r>
          </a:p>
          <a:p>
            <a:pPr lvl="1"/>
            <a:r>
              <a:rPr lang="en-US" sz="2400" dirty="0" smtClean="0"/>
              <a:t>Can we even be independent decisions will be sensible overall?</a:t>
            </a:r>
          </a:p>
          <a:p>
            <a:r>
              <a:rPr lang="en-US" sz="2800" dirty="0" smtClean="0"/>
              <a:t>Other important factors:</a:t>
            </a:r>
          </a:p>
          <a:p>
            <a:pPr lvl="1"/>
            <a:r>
              <a:rPr lang="en-US" sz="2400" dirty="0" smtClean="0"/>
              <a:t>Convergence effects</a:t>
            </a:r>
          </a:p>
          <a:p>
            <a:pPr lvl="1"/>
            <a:r>
              <a:rPr lang="en-US" sz="2400" dirty="0" smtClean="0"/>
              <a:t>How well it scales</a:t>
            </a:r>
          </a:p>
          <a:p>
            <a:pPr lvl="1"/>
            <a:r>
              <a:rPr lang="en-US" sz="2400" dirty="0" smtClean="0"/>
              <a:t>Integration with </a:t>
            </a:r>
            <a:r>
              <a:rPr lang="en-US" sz="2400" dirty="0" err="1" smtClean="0"/>
              <a:t>intradomain</a:t>
            </a:r>
            <a:r>
              <a:rPr lang="en-US" sz="2400" dirty="0" smtClean="0"/>
              <a:t> routing</a:t>
            </a:r>
          </a:p>
          <a:p>
            <a:pPr lvl="1"/>
            <a:r>
              <a:rPr lang="en-US" sz="2400" dirty="0" smtClean="0"/>
              <a:t>And more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0451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We’ll approximate “best” by a cost function that captures the factors</a:t>
            </a:r>
          </a:p>
          <a:p>
            <a:pPr lvl="1"/>
            <a:r>
              <a:rPr lang="en-US" sz="2400" dirty="0" smtClean="0"/>
              <a:t>Often call lowest “shortest”</a:t>
            </a:r>
          </a:p>
          <a:p>
            <a:pPr lvl="3"/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each link a cost (distance)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best path between each     pair of nodes as the path that has  the lowest total cost (or is shortest)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Pick randomly to any break 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989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Shortest Paths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 the shortest path A </a:t>
            </a:r>
            <a:r>
              <a:rPr lang="en-US" sz="2800" dirty="0" smtClean="0">
                <a:sym typeface="Wingdings" pitchFamily="2" charset="2"/>
              </a:rPr>
              <a:t> 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endParaRPr lang="en-US" sz="2800" dirty="0" smtClean="0"/>
          </a:p>
          <a:p>
            <a:r>
              <a:rPr lang="en-US" sz="2800" dirty="0" smtClean="0"/>
              <a:t>All links are bidirectional, with equal costs in each direction</a:t>
            </a:r>
          </a:p>
          <a:p>
            <a:pPr lvl="1"/>
            <a:r>
              <a:rPr lang="en-US" sz="2400" dirty="0" smtClean="0"/>
              <a:t>Can extend model to unequal         costs if needed</a:t>
            </a:r>
            <a:endParaRPr lang="en-US" sz="2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5181599" y="971550"/>
            <a:ext cx="4038601" cy="3447860"/>
            <a:chOff x="4520490" y="1062542"/>
            <a:chExt cx="3842337" cy="3101465"/>
          </a:xfrm>
        </p:grpSpPr>
        <p:grpSp>
          <p:nvGrpSpPr>
            <p:cNvPr id="40" name="Group 39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0472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Shortest Paths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ABCE is a shortest path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(ABCE) = 4 + 2 + 1 = 7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This is less than: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(ABE) = 8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ist</a:t>
            </a:r>
            <a:r>
              <a:rPr lang="en-US" dirty="0" smtClean="0"/>
              <a:t>(ABFE) = 9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(AE) = 10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(ABCDE) = 10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4952999" y="952690"/>
            <a:ext cx="4038601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259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Optimality property:</a:t>
            </a:r>
          </a:p>
          <a:p>
            <a:pPr lvl="1"/>
            <a:r>
              <a:rPr lang="en-US" dirty="0" err="1" smtClean="0"/>
              <a:t>Subpaths</a:t>
            </a:r>
            <a:r>
              <a:rPr lang="en-US" dirty="0" smtClean="0"/>
              <a:t> of shortest paths                are also shortest paths </a:t>
            </a:r>
          </a:p>
          <a:p>
            <a:r>
              <a:rPr lang="en-US" dirty="0" smtClean="0"/>
              <a:t>ABCE is a shortest path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So are ABC</a:t>
            </a:r>
            <a:r>
              <a:rPr lang="en-US" dirty="0" smtClean="0">
                <a:sym typeface="Wingdings" pitchFamily="2" charset="2"/>
              </a:rPr>
              <a:t>, AB, BCE, BC</a:t>
            </a:r>
            <a:r>
              <a:rPr lang="en-US" smtClean="0">
                <a:sym typeface="Wingdings" pitchFamily="2" charset="2"/>
              </a:rPr>
              <a:t>, CE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4952999" y="952690"/>
            <a:ext cx="4038601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6549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Sink Trees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Sink tree for a destination is         the union of all shortest paths    towards the destination</a:t>
            </a:r>
          </a:p>
          <a:p>
            <a:pPr lvl="1"/>
            <a:r>
              <a:rPr lang="en-US" sz="2400" dirty="0" smtClean="0"/>
              <a:t>Similarly source tree</a:t>
            </a:r>
          </a:p>
          <a:p>
            <a:pPr lvl="1"/>
            <a:endParaRPr lang="en-US" sz="2400" dirty="0" smtClean="0"/>
          </a:p>
          <a:p>
            <a:pPr lvl="3"/>
            <a:endParaRPr lang="en-US" sz="1800" dirty="0" smtClean="0"/>
          </a:p>
          <a:p>
            <a:pPr lvl="1"/>
            <a:endParaRPr lang="en-US" sz="2400" dirty="0"/>
          </a:p>
        </p:txBody>
      </p:sp>
      <p:grpSp>
        <p:nvGrpSpPr>
          <p:cNvPr id="84" name="Group 83"/>
          <p:cNvGrpSpPr/>
          <p:nvPr/>
        </p:nvGrpSpPr>
        <p:grpSpPr>
          <a:xfrm>
            <a:off x="4912234" y="1047750"/>
            <a:ext cx="4182323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093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Sink Trees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Implications:</a:t>
            </a:r>
          </a:p>
          <a:p>
            <a:pPr lvl="1"/>
            <a:r>
              <a:rPr lang="en-US" dirty="0" smtClean="0"/>
              <a:t>Only need to use destination               to follow shortest paths</a:t>
            </a:r>
          </a:p>
          <a:p>
            <a:pPr lvl="1"/>
            <a:r>
              <a:rPr lang="en-US" dirty="0" smtClean="0"/>
              <a:t>Each node only need to send               to the next hop</a:t>
            </a:r>
          </a:p>
          <a:p>
            <a:pPr lvl="1"/>
            <a:endParaRPr lang="en-US" dirty="0" smtClean="0"/>
          </a:p>
          <a:p>
            <a:r>
              <a:rPr lang="en-US" u="sng" dirty="0"/>
              <a:t>F</a:t>
            </a:r>
            <a:r>
              <a:rPr lang="en-US" u="sng" dirty="0" smtClean="0"/>
              <a:t>orwarding table </a:t>
            </a:r>
            <a:r>
              <a:rPr lang="en-US" dirty="0" smtClean="0"/>
              <a:t>at a node</a:t>
            </a:r>
          </a:p>
          <a:p>
            <a:pPr lvl="1"/>
            <a:r>
              <a:rPr lang="en-US" dirty="0" smtClean="0"/>
              <a:t>Lists next hop for each destination</a:t>
            </a:r>
          </a:p>
          <a:p>
            <a:pPr lvl="1"/>
            <a:r>
              <a:rPr lang="en-US" dirty="0" smtClean="0"/>
              <a:t>Routing table may know more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4912234" y="1047750"/>
            <a:ext cx="4182323" cy="3447860"/>
            <a:chOff x="2895601" y="972610"/>
            <a:chExt cx="4818388" cy="3447860"/>
          </a:xfrm>
        </p:grpSpPr>
        <p:grpSp>
          <p:nvGrpSpPr>
            <p:cNvPr id="90" name="Group 89"/>
            <p:cNvGrpSpPr/>
            <p:nvPr/>
          </p:nvGrpSpPr>
          <p:grpSpPr>
            <a:xfrm>
              <a:off x="2895601" y="972610"/>
              <a:ext cx="4818388" cy="3447860"/>
              <a:chOff x="4520490" y="1062542"/>
              <a:chExt cx="3842337" cy="3101465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4520490" y="1062542"/>
                <a:ext cx="3842337" cy="3101465"/>
                <a:chOff x="4520490" y="1062542"/>
                <a:chExt cx="3842337" cy="3101465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4" name="Oval 123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Oval 128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134" name="TextBox 133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136" name="TextBox 135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139" name="TextBox 138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100" name="TextBox 99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96" name="Straight Arrow Connector 95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Arrow Connector 90"/>
            <p:cNvCxnSpPr>
              <a:endCxn id="125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130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124" idx="1"/>
              <a:endCxn id="128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9436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Dijkstra’s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Algorithm</a:t>
            </a:r>
            <a:r>
              <a:rPr lang="en-US" sz="2800" dirty="0" smtClean="0"/>
              <a:t>:</a:t>
            </a:r>
          </a:p>
          <a:p>
            <a:r>
              <a:rPr lang="en-US" dirty="0" smtClean="0"/>
              <a:t>Mark all nodes tentative, set distances from source to 0 (zero) for source, and ∞ (infinity) for all other nodes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While tentative nodes remain:</a:t>
            </a:r>
          </a:p>
          <a:p>
            <a:pPr lvl="1"/>
            <a:r>
              <a:rPr lang="en-US" dirty="0" smtClean="0"/>
              <a:t>Extract N, the one with lowest distance</a:t>
            </a:r>
          </a:p>
          <a:p>
            <a:pPr lvl="1"/>
            <a:r>
              <a:rPr lang="en-US" dirty="0" smtClean="0"/>
              <a:t>Add link to N to the shortest path  tree</a:t>
            </a:r>
          </a:p>
          <a:p>
            <a:pPr lvl="1"/>
            <a:r>
              <a:rPr lang="en-US" dirty="0" smtClean="0"/>
              <a:t>Relax the distances of neighbors of  N by lowering any better distance estimates</a:t>
            </a:r>
          </a:p>
        </p:txBody>
      </p:sp>
    </p:spTree>
    <p:extLst>
      <p:ext uri="{BB962C8B-B14F-4D97-AF65-F5344CB8AC3E}">
        <p14:creationId xmlns:p14="http://schemas.microsoft.com/office/powerpoint/2010/main" val="1105990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(2)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50607" y="1352550"/>
              <a:ext cx="4697737" cy="3187171"/>
              <a:chOff x="2550607" y="1352550"/>
              <a:chExt cx="4697737" cy="318717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96618" y="2983382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34199" y="2800349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50607" y="2048531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01154" y="214212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00158" y="3139384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53731" y="395353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350512" y="135255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64" name="Straight Arrow Connector 63"/>
          <p:cNvCxnSpPr/>
          <p:nvPr/>
        </p:nvCxnSpPr>
        <p:spPr>
          <a:xfrm flipV="1">
            <a:off x="1453686" y="3339780"/>
            <a:ext cx="834441" cy="19971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6200" y="3570296"/>
            <a:ext cx="2550528" cy="9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We’ll compute shortest paths to/from A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4114800" y="4019550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∞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87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(3)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50607" y="1352550"/>
              <a:ext cx="4697737" cy="3187171"/>
              <a:chOff x="2550607" y="1352550"/>
              <a:chExt cx="4697737" cy="318717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34199" y="2800349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50607" y="2048531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18910" y="2142120"/>
                <a:ext cx="378632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10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54515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53731" y="395353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350512" y="135255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5691432" y="2140291"/>
            <a:ext cx="857305" cy="64568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37950" y="3066801"/>
            <a:ext cx="857305" cy="64568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114800" y="4019550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∞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7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versus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Forwarding</a:t>
            </a:r>
            <a:r>
              <a:rPr lang="en-US" sz="2800" dirty="0" smtClean="0"/>
              <a:t> is the process of sending a packet on its way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/>
              <a:t>Routing</a:t>
            </a:r>
            <a:r>
              <a:rPr lang="en-US" dirty="0"/>
              <a:t> is the process of </a:t>
            </a:r>
            <a:r>
              <a:rPr lang="en-US" dirty="0" smtClean="0"/>
              <a:t>deciding in </a:t>
            </a:r>
            <a:r>
              <a:rPr lang="en-US" dirty="0"/>
              <a:t>which direction to send traffic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62000" y="2800348"/>
            <a:ext cx="3256102" cy="1371599"/>
            <a:chOff x="988750" y="2722876"/>
            <a:chExt cx="3870326" cy="1296674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ounded Rectangular Callout 22"/>
            <p:cNvSpPr/>
            <p:nvPr/>
          </p:nvSpPr>
          <p:spPr>
            <a:xfrm>
              <a:off x="1715722" y="2722876"/>
              <a:ext cx="1126553" cy="232762"/>
            </a:xfrm>
            <a:prstGeom prst="wedgeRoundRectCallout">
              <a:avLst>
                <a:gd name="adj1" fmla="val 38214"/>
                <a:gd name="adj2" fmla="val 995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Forward!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4" idx="3"/>
            </p:cNvCxnSpPr>
            <p:nvPr/>
          </p:nvCxnSpPr>
          <p:spPr>
            <a:xfrm flipV="1">
              <a:off x="3909659" y="2955640"/>
              <a:ext cx="304796" cy="485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86202" y="2866950"/>
              <a:ext cx="1023456" cy="2744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packet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04782" y="2800348"/>
            <a:ext cx="3324817" cy="1676402"/>
            <a:chOff x="988750" y="2724148"/>
            <a:chExt cx="3870326" cy="1676402"/>
          </a:xfrm>
        </p:grpSpPr>
        <p:grpSp>
          <p:nvGrpSpPr>
            <p:cNvPr id="32" name="Group 31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41" name="Picture 4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4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3" name="Straight Connector 42"/>
                <p:cNvCxnSpPr>
                  <a:stCxn id="41" idx="3"/>
                  <a:endCxn id="45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37" idx="3"/>
                  <a:endCxn id="42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5" name="Picture 44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4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7" name="Straight Connector 46"/>
                <p:cNvCxnSpPr>
                  <a:stCxn id="49" idx="3"/>
                  <a:endCxn id="41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stCxn id="46" idx="3"/>
                  <a:endCxn id="37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9" name="Picture 4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7" name="Picture 3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8" name="Straight Connector 37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37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ounded Rectangular Callout 32"/>
            <p:cNvSpPr/>
            <p:nvPr/>
          </p:nvSpPr>
          <p:spPr>
            <a:xfrm>
              <a:off x="3276599" y="2724148"/>
              <a:ext cx="1194761" cy="228602"/>
            </a:xfrm>
            <a:prstGeom prst="wedgeRoundRectCallout">
              <a:avLst>
                <a:gd name="adj1" fmla="val 34229"/>
                <a:gd name="adj2" fmla="val 9334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ular Callout 33"/>
            <p:cNvSpPr/>
            <p:nvPr/>
          </p:nvSpPr>
          <p:spPr>
            <a:xfrm>
              <a:off x="2417888" y="4171950"/>
              <a:ext cx="1207631" cy="228600"/>
            </a:xfrm>
            <a:prstGeom prst="wedgeRoundRectCallout">
              <a:avLst>
                <a:gd name="adj1" fmla="val -12906"/>
                <a:gd name="adj2" fmla="val -10790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ular Callout 34"/>
            <p:cNvSpPr/>
            <p:nvPr/>
          </p:nvSpPr>
          <p:spPr>
            <a:xfrm>
              <a:off x="1091238" y="2724148"/>
              <a:ext cx="1194761" cy="228602"/>
            </a:xfrm>
            <a:prstGeom prst="wedgeRoundRectCallout">
              <a:avLst>
                <a:gd name="adj1" fmla="val -7227"/>
                <a:gd name="adj2" fmla="val 10271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514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B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4674984" cy="1464078"/>
              <a:chOff x="2573360" y="2142120"/>
              <a:chExt cx="4674984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34199" y="2731081"/>
                <a:ext cx="414145" cy="5861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8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366776" y="1749566"/>
            <a:ext cx="473605" cy="52285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805887" y="1354393"/>
            <a:ext cx="2550528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Distance fell!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14800" y="4019550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∞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51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C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7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366776" y="1749566"/>
            <a:ext cx="473605" cy="52285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83872" y="1354393"/>
            <a:ext cx="2550528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Distance fell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again!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71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(6)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7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4727075" y="1483088"/>
            <a:ext cx="835525" cy="20400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87975" y="1285501"/>
            <a:ext cx="2550528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Didn’t fall …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7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544274" y="2571750"/>
            <a:ext cx="1670423" cy="73345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16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(7)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F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7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4727075" y="1483088"/>
            <a:ext cx="835525" cy="20400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562600" y="1299298"/>
            <a:ext cx="255052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Relax has no effect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7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544274" y="2571750"/>
            <a:ext cx="1670423" cy="73345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4" idx="0"/>
            <a:endCxn id="33" idx="4"/>
          </p:cNvCxnSpPr>
          <p:nvPr/>
        </p:nvCxnSpPr>
        <p:spPr>
          <a:xfrm flipV="1">
            <a:off x="4300577" y="1815988"/>
            <a:ext cx="11690" cy="146416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12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(8)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7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7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544274" y="2571750"/>
            <a:ext cx="1670423" cy="73345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6" idx="4"/>
          </p:cNvCxnSpPr>
          <p:nvPr/>
        </p:nvCxnSpPr>
        <p:spPr>
          <a:xfrm flipH="1" flipV="1">
            <a:off x="5929096" y="2537351"/>
            <a:ext cx="396" cy="142924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300577" y="1815988"/>
            <a:ext cx="11690" cy="146416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714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(9)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D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7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7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8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544274" y="2571750"/>
            <a:ext cx="1670423" cy="73345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6" idx="4"/>
          </p:cNvCxnSpPr>
          <p:nvPr/>
        </p:nvCxnSpPr>
        <p:spPr>
          <a:xfrm flipH="1" flipV="1">
            <a:off x="5929096" y="2537351"/>
            <a:ext cx="396" cy="142924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300577" y="1815988"/>
            <a:ext cx="11690" cy="146416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32" idx="3"/>
          </p:cNvCxnSpPr>
          <p:nvPr/>
        </p:nvCxnSpPr>
        <p:spPr>
          <a:xfrm flipV="1">
            <a:off x="6020196" y="3246016"/>
            <a:ext cx="1447447" cy="77353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0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(10)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Finally, H 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942580" y="1352550"/>
            <a:ext cx="6134620" cy="3124200"/>
            <a:chOff x="1942580" y="1352550"/>
            <a:chExt cx="6134620" cy="3124200"/>
          </a:xfrm>
        </p:grpSpPr>
        <p:grpSp>
          <p:nvGrpSpPr>
            <p:cNvPr id="62" name="Group 61"/>
            <p:cNvGrpSpPr/>
            <p:nvPr/>
          </p:nvGrpSpPr>
          <p:grpSpPr>
            <a:xfrm>
              <a:off x="1942580" y="1352550"/>
              <a:ext cx="6134620" cy="3077479"/>
              <a:chOff x="2278920" y="1194406"/>
              <a:chExt cx="5227300" cy="344786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78920" y="1194406"/>
                <a:ext cx="5227300" cy="3447860"/>
                <a:chOff x="4520490" y="1062542"/>
                <a:chExt cx="3842337" cy="3101465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Oval 31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8" name="TextBox 7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2573360" y="2142120"/>
                <a:ext cx="3568862" cy="1464078"/>
                <a:chOff x="2573360" y="2142120"/>
                <a:chExt cx="3568862" cy="1464078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2573360" y="2983382"/>
                  <a:ext cx="3145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accent5"/>
                      </a:solidFill>
                    </a:rPr>
                    <a:t>0</a:t>
                  </a:r>
                  <a:endParaRPr lang="en-US" sz="2000" b="1" dirty="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5874229" y="2142120"/>
                  <a:ext cx="267993" cy="4482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accent5"/>
                      </a:solidFill>
                    </a:rPr>
                    <a:t>7</a:t>
                  </a:r>
                  <a:endParaRPr lang="en-US" sz="2000" b="1" dirty="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473233" y="3157934"/>
                  <a:ext cx="267993" cy="4482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accent5"/>
                      </a:solidFill>
                    </a:rPr>
                    <a:t>4</a:t>
                  </a:r>
                </a:p>
              </p:txBody>
            </p:sp>
          </p:grpSp>
        </p:grpSp>
        <p:cxnSp>
          <p:nvCxnSpPr>
            <p:cNvPr id="61" name="Straight Arrow Connector 60"/>
            <p:cNvCxnSpPr/>
            <p:nvPr/>
          </p:nvCxnSpPr>
          <p:spPr>
            <a:xfrm>
              <a:off x="2536648" y="3348733"/>
              <a:ext cx="167804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104320" y="3862078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5"/>
                  </a:solidFill>
                </a:rPr>
                <a:t>6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97129" y="14830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/>
                  </a:solidFill>
                </a:rPr>
                <a:t>7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15422" y="2129553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5"/>
                  </a:solidFill>
                </a:rPr>
                <a:t>7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4395131" y="3394463"/>
              <a:ext cx="1469626" cy="638551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374294" y="2709014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5"/>
                  </a:solidFill>
                </a:rPr>
                <a:t>8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57491" y="4076640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5"/>
                  </a:solidFill>
                </a:rPr>
                <a:t>9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 flipV="1">
              <a:off x="2544274" y="2571750"/>
              <a:ext cx="1670423" cy="73345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36" idx="4"/>
            </p:cNvCxnSpPr>
            <p:nvPr/>
          </p:nvCxnSpPr>
          <p:spPr>
            <a:xfrm flipH="1" flipV="1">
              <a:off x="5929096" y="2537351"/>
              <a:ext cx="396" cy="142924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4300577" y="1815988"/>
              <a:ext cx="11690" cy="1464168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endCxn id="32" idx="3"/>
            </p:cNvCxnSpPr>
            <p:nvPr/>
          </p:nvCxnSpPr>
          <p:spPr>
            <a:xfrm flipV="1">
              <a:off x="6020196" y="3246016"/>
              <a:ext cx="1447447" cy="77353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4436338" y="4052234"/>
              <a:ext cx="1408251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2796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Comments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Dynamic programming algorithm; leverages optimality property</a:t>
            </a:r>
          </a:p>
          <a:p>
            <a:pPr lvl="2"/>
            <a:endParaRPr lang="en-US" sz="1100" dirty="0" smtClean="0"/>
          </a:p>
          <a:p>
            <a:r>
              <a:rPr lang="en-US" sz="2800" dirty="0" smtClean="0"/>
              <a:t>Runtime depends on efficiency of extracting min-cost node</a:t>
            </a:r>
          </a:p>
          <a:p>
            <a:pPr lvl="3"/>
            <a:endParaRPr lang="en-US" sz="1100" dirty="0" smtClean="0"/>
          </a:p>
          <a:p>
            <a:r>
              <a:rPr lang="en-US" sz="2800" dirty="0" smtClean="0"/>
              <a:t>Gives us complete information on the shortest paths to/from one node</a:t>
            </a:r>
          </a:p>
          <a:p>
            <a:pPr lvl="1"/>
            <a:r>
              <a:rPr lang="en-US" sz="2400" dirty="0" smtClean="0"/>
              <a:t>But requires complete topology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2124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</a:t>
            </a:r>
            <a:r>
              <a:rPr lang="en-US" smtClean="0"/>
              <a:t>Vector Routing (§5.2.4)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2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compute shortest paths  in a distributed network</a:t>
            </a:r>
          </a:p>
          <a:p>
            <a:pPr lvl="1"/>
            <a:r>
              <a:rPr lang="en-US" sz="2400" dirty="0" smtClean="0"/>
              <a:t>The Distance Vector (DV) approach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96802" y="2800350"/>
            <a:ext cx="4637198" cy="1148572"/>
            <a:chOff x="392002" y="2870978"/>
            <a:chExt cx="4637198" cy="1148572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408" y="364355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20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02" y="3654919"/>
              <a:ext cx="745970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2" name="Straight Connector 121"/>
            <p:cNvCxnSpPr>
              <a:stCxn id="120" idx="3"/>
            </p:cNvCxnSpPr>
            <p:nvPr/>
          </p:nvCxnSpPr>
          <p:spPr>
            <a:xfrm>
              <a:off x="3598379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64355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endCxn id="120" idx="1"/>
            </p:cNvCxnSpPr>
            <p:nvPr/>
          </p:nvCxnSpPr>
          <p:spPr>
            <a:xfrm>
              <a:off x="2449402" y="3825870"/>
              <a:ext cx="4030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494536" y="2870978"/>
              <a:ext cx="1928532" cy="362272"/>
            </a:xfrm>
            <a:prstGeom prst="wedgeRoundRectCallout">
              <a:avLst>
                <a:gd name="adj1" fmla="val 24035"/>
                <a:gd name="adj2" fmla="val 165540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Here’s my vector!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202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072776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411" y="364734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1334385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ular Callout 126"/>
            <p:cNvSpPr/>
            <p:nvPr/>
          </p:nvSpPr>
          <p:spPr>
            <a:xfrm>
              <a:off x="3352799" y="2870978"/>
              <a:ext cx="1403553" cy="359179"/>
            </a:xfrm>
            <a:prstGeom prst="wedgeRoundRectCallout">
              <a:avLst>
                <a:gd name="adj1" fmla="val -38058"/>
                <a:gd name="adj2" fmla="val 16696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Here’s mine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46638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10" idx="3"/>
              <a:endCxn id="128" idx="1"/>
            </p:cNvCxnSpPr>
            <p:nvPr/>
          </p:nvCxnSpPr>
          <p:spPr>
            <a:xfrm>
              <a:off x="2538709" y="3398875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797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on the Spanning Tree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Spanning tree provides basic connectivity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s</a:t>
            </a:r>
            <a:r>
              <a:rPr lang="en-US" sz="2400" dirty="0" smtClean="0"/>
              <a:t>ome path B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39" name="Content Placeholder 13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Routing uses all links to find “best” paths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use BC, BE, and 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137870" y="3039946"/>
            <a:ext cx="3177382" cy="1306291"/>
            <a:chOff x="1500981" y="2571750"/>
            <a:chExt cx="3177382" cy="1460177"/>
          </a:xfrm>
        </p:grpSpPr>
        <p:grpSp>
          <p:nvGrpSpPr>
            <p:cNvPr id="77" name="Group 76"/>
            <p:cNvGrpSpPr/>
            <p:nvPr/>
          </p:nvGrpSpPr>
          <p:grpSpPr>
            <a:xfrm>
              <a:off x="1500981" y="2574431"/>
              <a:ext cx="3177382" cy="1457496"/>
              <a:chOff x="1053306" y="2574431"/>
              <a:chExt cx="3625057" cy="145749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053306" y="2574431"/>
                <a:ext cx="3625057" cy="1457496"/>
                <a:chOff x="1053306" y="2574431"/>
                <a:chExt cx="3625057" cy="1457496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053306" y="2574431"/>
                  <a:ext cx="3625057" cy="1457496"/>
                  <a:chOff x="-176747" y="2735883"/>
                  <a:chExt cx="3625057" cy="1457496"/>
                </a:xfrm>
              </p:grpSpPr>
              <p:pic>
                <p:nvPicPr>
                  <p:cNvPr id="10" name="Picture 9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61912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" name="Picture 10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3828746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2" name="Straight Connector 11"/>
                  <p:cNvCxnSpPr>
                    <a:stCxn id="10" idx="3"/>
                    <a:endCxn id="14" idx="1"/>
                  </p:cNvCxnSpPr>
                  <p:nvPr/>
                </p:nvCxnSpPr>
                <p:spPr>
                  <a:xfrm>
                    <a:off x="2030275" y="2918199"/>
                    <a:ext cx="54967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9" idx="3"/>
                    <a:endCxn id="11" idx="1"/>
                  </p:cNvCxnSpPr>
                  <p:nvPr/>
                </p:nvCxnSpPr>
                <p:spPr>
                  <a:xfrm flipV="1">
                    <a:off x="2001511" y="4011062"/>
                    <a:ext cx="578436" cy="2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4" name="Picture 13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" name="Picture 14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76747" y="3828748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6" name="Straight Connector 15"/>
                  <p:cNvCxnSpPr>
                    <a:stCxn id="18" idx="3"/>
                    <a:endCxn id="10" idx="1"/>
                  </p:cNvCxnSpPr>
                  <p:nvPr/>
                </p:nvCxnSpPr>
                <p:spPr>
                  <a:xfrm>
                    <a:off x="705110" y="2918199"/>
                    <a:ext cx="45680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5" idx="3"/>
                    <a:endCxn id="19" idx="1"/>
                  </p:cNvCxnSpPr>
                  <p:nvPr/>
                </p:nvCxnSpPr>
                <p:spPr>
                  <a:xfrm>
                    <a:off x="691616" y="4011064"/>
                    <a:ext cx="44153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8" name="Picture 17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63253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9" name="Picture 1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3201" y="3667296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856116" y="2939062"/>
                  <a:ext cx="551978" cy="728234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3260328" y="2939062"/>
                  <a:ext cx="549672" cy="775690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9" idx="0"/>
                  <a:endCxn id="10" idx="2"/>
                </p:cNvCxnSpPr>
                <p:nvPr/>
              </p:nvCxnSpPr>
              <p:spPr>
                <a:xfrm flipV="1">
                  <a:off x="2797383" y="2939062"/>
                  <a:ext cx="28764" cy="728234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flipV="1">
                <a:off x="3258430" y="3849610"/>
                <a:ext cx="533543" cy="2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917136" y="2756747"/>
                <a:ext cx="456802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1838089" y="2939062"/>
                <a:ext cx="551978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3242301" y="2939062"/>
                <a:ext cx="549672" cy="775690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 flipV="1">
                <a:off x="2808120" y="2939062"/>
                <a:ext cx="16129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/>
            <p:cNvSpPr txBox="1"/>
            <p:nvPr/>
          </p:nvSpPr>
          <p:spPr>
            <a:xfrm>
              <a:off x="1812121" y="2574431"/>
              <a:ext cx="241413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923187" y="2571750"/>
              <a:ext cx="23179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83505" y="2574431"/>
              <a:ext cx="22858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768657" y="3666755"/>
              <a:ext cx="24942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77711" y="3677632"/>
              <a:ext cx="21736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202186" y="3680314"/>
              <a:ext cx="21095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422920" y="3039946"/>
            <a:ext cx="3177382" cy="1306289"/>
            <a:chOff x="1500981" y="2571750"/>
            <a:chExt cx="3177382" cy="1460177"/>
          </a:xfrm>
        </p:grpSpPr>
        <p:grpSp>
          <p:nvGrpSpPr>
            <p:cNvPr id="108" name="Group 107"/>
            <p:cNvGrpSpPr/>
            <p:nvPr/>
          </p:nvGrpSpPr>
          <p:grpSpPr>
            <a:xfrm>
              <a:off x="1500981" y="2574431"/>
              <a:ext cx="3177382" cy="1457496"/>
              <a:chOff x="1053306" y="2574431"/>
              <a:chExt cx="3625057" cy="1457496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1053306" y="2574431"/>
                <a:ext cx="3625057" cy="1457496"/>
                <a:chOff x="1053306" y="2574431"/>
                <a:chExt cx="3625057" cy="1457496"/>
              </a:xfrm>
            </p:grpSpPr>
            <p:grpSp>
              <p:nvGrpSpPr>
                <p:cNvPr id="121" name="Group 120"/>
                <p:cNvGrpSpPr/>
                <p:nvPr/>
              </p:nvGrpSpPr>
              <p:grpSpPr>
                <a:xfrm>
                  <a:off x="1053306" y="2574431"/>
                  <a:ext cx="3625057" cy="1457496"/>
                  <a:chOff x="-176747" y="2735883"/>
                  <a:chExt cx="3625057" cy="1457496"/>
                </a:xfrm>
              </p:grpSpPr>
              <p:pic>
                <p:nvPicPr>
                  <p:cNvPr id="126" name="Picture 125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61912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27" name="Picture 126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3828746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28" name="Straight Connector 127"/>
                  <p:cNvCxnSpPr>
                    <a:stCxn id="126" idx="3"/>
                    <a:endCxn id="130" idx="1"/>
                  </p:cNvCxnSpPr>
                  <p:nvPr/>
                </p:nvCxnSpPr>
                <p:spPr>
                  <a:xfrm>
                    <a:off x="2030275" y="2918199"/>
                    <a:ext cx="54967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>
                    <a:stCxn id="122" idx="3"/>
                    <a:endCxn id="127" idx="1"/>
                  </p:cNvCxnSpPr>
                  <p:nvPr/>
                </p:nvCxnSpPr>
                <p:spPr>
                  <a:xfrm flipV="1">
                    <a:off x="1981146" y="4011063"/>
                    <a:ext cx="598801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0" name="Picture 129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31" name="Picture 130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76747" y="3828748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32" name="Straight Connector 131"/>
                  <p:cNvCxnSpPr>
                    <a:stCxn id="134" idx="3"/>
                    <a:endCxn id="126" idx="1"/>
                  </p:cNvCxnSpPr>
                  <p:nvPr/>
                </p:nvCxnSpPr>
                <p:spPr>
                  <a:xfrm>
                    <a:off x="705110" y="2918199"/>
                    <a:ext cx="45680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>
                    <a:stCxn id="131" idx="3"/>
                    <a:endCxn id="122" idx="1"/>
                  </p:cNvCxnSpPr>
                  <p:nvPr/>
                </p:nvCxnSpPr>
                <p:spPr>
                  <a:xfrm>
                    <a:off x="691616" y="4011064"/>
                    <a:ext cx="421167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4" name="Picture 133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63253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22" name="Picture 12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42836" y="3667296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1856116" y="2939062"/>
                  <a:ext cx="551978" cy="7282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3260328" y="2939062"/>
                  <a:ext cx="549672" cy="775690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>
                  <a:stCxn id="122" idx="0"/>
                  <a:endCxn id="126" idx="2"/>
                </p:cNvCxnSpPr>
                <p:nvPr/>
              </p:nvCxnSpPr>
              <p:spPr>
                <a:xfrm flipV="1">
                  <a:off x="2777018" y="2939062"/>
                  <a:ext cx="49129" cy="728233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7" name="Straight Connector 116"/>
              <p:cNvCxnSpPr>
                <a:stCxn id="126" idx="3"/>
              </p:cNvCxnSpPr>
              <p:nvPr/>
            </p:nvCxnSpPr>
            <p:spPr>
              <a:xfrm>
                <a:off x="3260328" y="2756747"/>
                <a:ext cx="574934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V="1">
                <a:off x="3242301" y="2939062"/>
                <a:ext cx="549672" cy="77569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H="1" flipV="1">
                <a:off x="2808120" y="2939062"/>
                <a:ext cx="16129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xtBox 108"/>
            <p:cNvSpPr txBox="1"/>
            <p:nvPr/>
          </p:nvSpPr>
          <p:spPr>
            <a:xfrm>
              <a:off x="1812121" y="2574431"/>
              <a:ext cx="241413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923187" y="2571750"/>
              <a:ext cx="23179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183505" y="2574431"/>
              <a:ext cx="22858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768657" y="3666757"/>
              <a:ext cx="24942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936061" y="3677632"/>
              <a:ext cx="21736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02186" y="3680314"/>
              <a:ext cx="21095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>
            <a:off x="3200400" y="2800350"/>
            <a:ext cx="119900" cy="37726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285886" y="249555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</a:t>
            </a:r>
            <a:r>
              <a:rPr lang="en-US" sz="2000" dirty="0" smtClean="0"/>
              <a:t>nused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622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Simple, early routing approach</a:t>
            </a:r>
          </a:p>
          <a:p>
            <a:pPr lvl="1"/>
            <a:r>
              <a:rPr lang="en-US" dirty="0" smtClean="0"/>
              <a:t>Used in ARPANET, and “RIP”</a:t>
            </a:r>
          </a:p>
          <a:p>
            <a:pPr lvl="4"/>
            <a:endParaRPr lang="en-US" sz="1100" dirty="0" smtClean="0"/>
          </a:p>
          <a:p>
            <a:r>
              <a:rPr lang="en-US" dirty="0" smtClean="0"/>
              <a:t>One of two main approaches to routing</a:t>
            </a:r>
          </a:p>
          <a:p>
            <a:pPr lvl="1"/>
            <a:r>
              <a:rPr lang="en-US" dirty="0" smtClean="0"/>
              <a:t>Distributed version of Bellman-Ford</a:t>
            </a:r>
          </a:p>
          <a:p>
            <a:pPr lvl="1"/>
            <a:r>
              <a:rPr lang="en-US" dirty="0" smtClean="0"/>
              <a:t>Works, but very slow convergence after some failures </a:t>
            </a:r>
          </a:p>
          <a:p>
            <a:pPr lvl="3"/>
            <a:endParaRPr lang="en-US" sz="1100" dirty="0" smtClean="0"/>
          </a:p>
          <a:p>
            <a:r>
              <a:rPr lang="en-US" dirty="0" smtClean="0"/>
              <a:t>Link-state algorithms are now typically used in practice</a:t>
            </a:r>
          </a:p>
          <a:p>
            <a:pPr lvl="1"/>
            <a:r>
              <a:rPr lang="en-US" dirty="0" smtClean="0"/>
              <a:t>More involved, better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02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Setting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Each node computes its forwarding table            in a distributed setting:</a:t>
            </a:r>
          </a:p>
          <a:p>
            <a:pPr lvl="3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know only the cost to their neighbors; not the topology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can talk only to their neighbors  using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nodes run the same algorithm concurrently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and links may fail, messages may    be lost</a:t>
            </a:r>
          </a:p>
        </p:txBody>
      </p:sp>
    </p:spTree>
    <p:extLst>
      <p:ext uri="{BB962C8B-B14F-4D97-AF65-F5344CB8AC3E}">
        <p14:creationId xmlns:p14="http://schemas.microsoft.com/office/powerpoint/2010/main" val="427336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Each node maintains a vector of    distances to all destinations</a:t>
            </a:r>
          </a:p>
          <a:p>
            <a:pPr marL="1714500" lvl="4" indent="0">
              <a:buNone/>
            </a:pP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vector with 0 (zero) cost to self, ∞ (infinity) to other destinations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Periodically send vector to neighbors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vector for each destination by selecting the shortest distance heard, after adding cost of neighbor link</a:t>
            </a:r>
          </a:p>
          <a:p>
            <a:pPr lvl="1"/>
            <a:r>
              <a:rPr lang="en-US" dirty="0" smtClean="0"/>
              <a:t>Use the best neighbor for forwarding</a:t>
            </a:r>
          </a:p>
        </p:txBody>
      </p:sp>
    </p:spTree>
    <p:extLst>
      <p:ext uri="{BB962C8B-B14F-4D97-AF65-F5344CB8AC3E}">
        <p14:creationId xmlns:p14="http://schemas.microsoft.com/office/powerpoint/2010/main" val="79534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(2)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from the point of view of node A</a:t>
            </a:r>
          </a:p>
          <a:p>
            <a:pPr lvl="1"/>
            <a:r>
              <a:rPr lang="en-US" sz="2400" dirty="0" smtClean="0"/>
              <a:t>Can only talk to nodes B and 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91000" y="1657350"/>
            <a:ext cx="4597152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6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502206"/>
              </p:ext>
            </p:extLst>
          </p:nvPr>
        </p:nvGraphicFramePr>
        <p:xfrm>
          <a:off x="1981200" y="2114550"/>
          <a:ext cx="1228881" cy="227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flipV="1">
            <a:off x="1371600" y="2876550"/>
            <a:ext cx="457200" cy="10288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86324" y="2709306"/>
            <a:ext cx="1516034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Initial</a:t>
            </a:r>
          </a:p>
          <a:p>
            <a:pPr algn="ctr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dirty="0" smtClean="0"/>
              <a:t>ector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481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(3)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 exchange with B, E; learn best 1-hop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213340"/>
              </p:ext>
            </p:extLst>
          </p:nvPr>
        </p:nvGraphicFramePr>
        <p:xfrm>
          <a:off x="3800738" y="1657350"/>
          <a:ext cx="999862" cy="26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608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892772"/>
              </p:ext>
            </p:extLst>
          </p:nvPr>
        </p:nvGraphicFramePr>
        <p:xfrm>
          <a:off x="438749" y="1657350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20901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00866"/>
              </p:ext>
            </p:extLst>
          </p:nvPr>
        </p:nvGraphicFramePr>
        <p:xfrm>
          <a:off x="2362200" y="1657350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20901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429000" y="3486150"/>
            <a:ext cx="304800" cy="78197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527983" y="4241352"/>
            <a:ext cx="334881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Learned better route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436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Second exchange; learn best 2-hop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97956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026020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209283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55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Third exchange; learn best 3-hop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276137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145101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705838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29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Subsequent exchanges; converged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692522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673472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516430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63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Dynamics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Adding routes:</a:t>
            </a:r>
          </a:p>
          <a:p>
            <a:pPr lvl="1"/>
            <a:r>
              <a:rPr lang="en-US" dirty="0" smtClean="0"/>
              <a:t>News travels one hop per exchange</a:t>
            </a:r>
          </a:p>
          <a:p>
            <a:r>
              <a:rPr lang="en-US" dirty="0" smtClean="0"/>
              <a:t>Removing routes</a:t>
            </a:r>
          </a:p>
          <a:p>
            <a:pPr lvl="1"/>
            <a:r>
              <a:rPr lang="en-US" dirty="0" smtClean="0"/>
              <a:t>When a node fails, no more exchanges, other nodes forget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</a:t>
            </a:r>
            <a:r>
              <a:rPr lang="en-US" u="sng" dirty="0" smtClean="0"/>
              <a:t>partitions</a:t>
            </a:r>
            <a:r>
              <a:rPr lang="en-US" dirty="0" smtClean="0"/>
              <a:t> (unreachable nodes in divided network) are a problem</a:t>
            </a:r>
          </a:p>
          <a:p>
            <a:pPr lvl="1"/>
            <a:r>
              <a:rPr lang="en-US" dirty="0" smtClean="0"/>
              <a:t>“Count to infinity</a:t>
            </a:r>
            <a:r>
              <a:rPr lang="en-US" smtClean="0"/>
              <a:t>”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1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Good news travels quickly, bad news slowly (inferred)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778558"/>
            <a:ext cx="8239125" cy="2850592"/>
            <a:chOff x="381000" y="1778558"/>
            <a:chExt cx="8239125" cy="285059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4092" b="13333"/>
            <a:stretch/>
          </p:blipFill>
          <p:spPr bwMode="auto">
            <a:xfrm>
              <a:off x="381000" y="1778558"/>
              <a:ext cx="8239125" cy="283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4723962" y="4229040"/>
              <a:ext cx="312463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“Count to infinity” scenario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7924" y="3695640"/>
              <a:ext cx="2354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Desired convergence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31825" y="186684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X</a:t>
              </a:r>
              <a:endPara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069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on Bandwidth Allocation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Routing allocates network bandwidth adapting to failures; other mechanisms used at other timescales 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4101"/>
              </p:ext>
            </p:extLst>
          </p:nvPr>
        </p:nvGraphicFramePr>
        <p:xfrm>
          <a:off x="1600200" y="2266950"/>
          <a:ext cx="6477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688"/>
                <a:gridCol w="3643312"/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Mechanism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Timescale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/ Adaptation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Load-sensitive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routing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Seconds / Traffic hotspots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Routing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Minutes / Equipment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failures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Traffic Engineering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Hours / Network load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Provisioning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Months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/ Network customers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45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Dynamics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Various heuristics to address</a:t>
            </a:r>
          </a:p>
          <a:p>
            <a:pPr lvl="1"/>
            <a:r>
              <a:rPr lang="en-US" sz="2400" dirty="0" err="1" smtClean="0"/>
              <a:t>e.g.,“Split</a:t>
            </a:r>
            <a:r>
              <a:rPr lang="en-US" sz="2400" dirty="0" smtClean="0"/>
              <a:t> horizon, poison reverse”   (Don’t send route back to where            you learned it from.)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But none are very effective</a:t>
            </a:r>
          </a:p>
          <a:p>
            <a:pPr lvl="1"/>
            <a:r>
              <a:rPr lang="en-US" sz="2400" dirty="0" smtClean="0"/>
              <a:t>Link state now favored in practice</a:t>
            </a:r>
          </a:p>
          <a:p>
            <a:pPr lvl="1"/>
            <a:r>
              <a:rPr lang="en-US" sz="2400" dirty="0" smtClean="0"/>
              <a:t>Except when very resource-limited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408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RIP (Routing Information Protocol)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DV protocol with hop count as metric</a:t>
            </a:r>
          </a:p>
          <a:p>
            <a:pPr lvl="1"/>
            <a:r>
              <a:rPr lang="en-US" dirty="0" smtClean="0"/>
              <a:t>Infinity is 16 hops; limits network size</a:t>
            </a:r>
          </a:p>
          <a:p>
            <a:pPr lvl="1"/>
            <a:r>
              <a:rPr lang="en-US" dirty="0" smtClean="0"/>
              <a:t>Includes split horizon, poison reverse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Routers send vectors every 30 seconds</a:t>
            </a:r>
          </a:p>
          <a:p>
            <a:pPr lvl="1"/>
            <a:r>
              <a:rPr lang="en-US" dirty="0" smtClean="0"/>
              <a:t>Runs on top of UDP</a:t>
            </a:r>
          </a:p>
          <a:p>
            <a:pPr lvl="1"/>
            <a:r>
              <a:rPr lang="en-US" dirty="0" smtClean="0"/>
              <a:t>Time-out in 180 </a:t>
            </a:r>
            <a:r>
              <a:rPr lang="en-US" dirty="0" err="1" smtClean="0"/>
              <a:t>secs</a:t>
            </a:r>
            <a:r>
              <a:rPr lang="en-US" dirty="0" smtClean="0"/>
              <a:t> to detect failures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RIPv1 specified in RFC1058 (1988)</a:t>
            </a:r>
          </a:p>
        </p:txBody>
      </p:sp>
    </p:spTree>
    <p:extLst>
      <p:ext uri="{BB962C8B-B14F-4D97-AF65-F5344CB8AC3E}">
        <p14:creationId xmlns:p14="http://schemas.microsoft.com/office/powerpoint/2010/main" val="222209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Flooding (§5.2.3)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9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broadcast a message </a:t>
            </a:r>
            <a:r>
              <a:rPr lang="en-US" sz="2800" dirty="0"/>
              <a:t>to all nodes in the </a:t>
            </a:r>
            <a:r>
              <a:rPr lang="en-US" sz="2800" dirty="0" smtClean="0"/>
              <a:t>network with </a:t>
            </a:r>
            <a:r>
              <a:rPr lang="en-US" sz="2800" u="sng" dirty="0" smtClean="0"/>
              <a:t>flooding</a:t>
            </a:r>
            <a:endParaRPr lang="en-US" sz="2800" u="sng" dirty="0"/>
          </a:p>
          <a:p>
            <a:pPr lvl="1"/>
            <a:r>
              <a:rPr lang="en-US" sz="2400" dirty="0" smtClean="0"/>
              <a:t>Simple mechanism, but inefficient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295400" y="2724150"/>
            <a:ext cx="3657600" cy="1595891"/>
            <a:chOff x="1676400" y="2857387"/>
            <a:chExt cx="3657600" cy="1595891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2378" y="359366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</p:cNvCxnSpPr>
            <p:nvPr/>
          </p:nvCxnSpPr>
          <p:spPr>
            <a:xfrm>
              <a:off x="2422371" y="3363666"/>
              <a:ext cx="734837" cy="4056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2890258" y="2857387"/>
              <a:ext cx="936404" cy="362272"/>
            </a:xfrm>
            <a:prstGeom prst="wedgeRoundRectCallout">
              <a:avLst>
                <a:gd name="adj1" fmla="val 30473"/>
                <a:gd name="adj2" fmla="val 17940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Flood!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318135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2825450" y="330418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720115" y="3293148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1" y="408824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Straight Connector 23"/>
            <p:cNvCxnSpPr>
              <a:stCxn id="21" idx="3"/>
            </p:cNvCxnSpPr>
            <p:nvPr/>
          </p:nvCxnSpPr>
          <p:spPr>
            <a:xfrm flipV="1">
              <a:off x="2422372" y="3907642"/>
              <a:ext cx="764631" cy="3629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830849" y="3846421"/>
              <a:ext cx="893551" cy="3532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8029" y="321965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8029" y="4088647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8" name="Straight Connector 27"/>
            <p:cNvCxnSpPr>
              <a:stCxn id="120" idx="3"/>
              <a:endCxn id="26" idx="1"/>
            </p:cNvCxnSpPr>
            <p:nvPr/>
          </p:nvCxnSpPr>
          <p:spPr>
            <a:xfrm flipV="1">
              <a:off x="3888349" y="3401975"/>
              <a:ext cx="699680" cy="3740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265886" y="3183313"/>
              <a:ext cx="407023" cy="21408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202622" y="4224470"/>
              <a:ext cx="369378" cy="21784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 flipV="1">
              <a:off x="2487643" y="3222003"/>
              <a:ext cx="337808" cy="18794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2487643" y="4219267"/>
              <a:ext cx="370912" cy="22305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825451" y="4118789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80317" y="4118789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164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Rule used at each node:</a:t>
            </a:r>
          </a:p>
          <a:p>
            <a:pPr lvl="1"/>
            <a:r>
              <a:rPr lang="en-US" dirty="0" smtClean="0"/>
              <a:t>Sends an incoming message on to     all other neighbors</a:t>
            </a:r>
          </a:p>
          <a:p>
            <a:pPr lvl="1"/>
            <a:r>
              <a:rPr lang="en-US" dirty="0" smtClean="0"/>
              <a:t>Remember the message so that it        is only flood once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Inefficient because one node may receive multiple copies of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8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a flood from A; first reaches B via AB, E via AE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1627283"/>
            <a:ext cx="5181600" cy="3077479"/>
            <a:chOff x="3829902" y="952440"/>
            <a:chExt cx="4859367" cy="31014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259183" y="2959240"/>
              <a:ext cx="1447800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06983" y="2959241"/>
              <a:ext cx="1295400" cy="723899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002383" y="2082940"/>
              <a:ext cx="0" cy="160020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06983" y="2082940"/>
              <a:ext cx="1295400" cy="87630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59183" y="2082940"/>
              <a:ext cx="27432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706983" y="1352550"/>
              <a:ext cx="8017" cy="160669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259183" y="2140090"/>
              <a:ext cx="1447800" cy="81915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259183" y="1352550"/>
              <a:ext cx="1455817" cy="7875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1352550"/>
              <a:ext cx="1287383" cy="730390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2383" y="2082940"/>
              <a:ext cx="1287383" cy="730390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002383" y="2813330"/>
              <a:ext cx="1287383" cy="86981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706983" y="3683140"/>
              <a:ext cx="1295400" cy="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186819" y="2746390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640043" y="1285610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630783" y="289507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920769" y="3586855"/>
              <a:ext cx="134507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20769" y="2012595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192243" y="2082940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71382" y="3612013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182551" y="2886923"/>
              <a:ext cx="134508" cy="1392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93310" y="2932081"/>
              <a:ext cx="312990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492763" y="2933640"/>
              <a:ext cx="40992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99450" y="3653795"/>
              <a:ext cx="40586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57047" y="2613275"/>
              <a:ext cx="43222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25306" y="1679425"/>
              <a:ext cx="391676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15202" y="952440"/>
              <a:ext cx="38356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29902" y="1946420"/>
              <a:ext cx="438304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20371" y="3472004"/>
              <a:ext cx="43627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662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Next B floods BC, BE, BF, BG, and </a:t>
            </a:r>
            <a:r>
              <a:rPr lang="en-US" sz="2800" dirty="0"/>
              <a:t>E floods EB, EC, ED, </a:t>
            </a:r>
            <a:r>
              <a:rPr lang="en-US" sz="2800" dirty="0" smtClean="0"/>
              <a:t>EF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41600" y="1625736"/>
            <a:ext cx="5061638" cy="3080573"/>
            <a:chOff x="3886546" y="950881"/>
            <a:chExt cx="4746865" cy="310458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259183" y="2959240"/>
              <a:ext cx="1447800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06983" y="2959241"/>
              <a:ext cx="1295400" cy="723899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002383" y="2082940"/>
              <a:ext cx="0" cy="1600202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06983" y="2082940"/>
              <a:ext cx="12954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59183" y="2082940"/>
              <a:ext cx="27432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706983" y="1352550"/>
              <a:ext cx="8017" cy="160669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259183" y="2140090"/>
              <a:ext cx="1447800" cy="81915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259183" y="1352550"/>
              <a:ext cx="1455817" cy="7875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135255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2383" y="208294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002383" y="2813330"/>
              <a:ext cx="1287383" cy="86981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706983" y="3683140"/>
              <a:ext cx="1295400" cy="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186819" y="274639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640043" y="128561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630783" y="289507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920769" y="3586855"/>
              <a:ext cx="134507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20769" y="2012595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192243" y="208294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71382" y="3612013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182551" y="2886923"/>
              <a:ext cx="134508" cy="1392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8763" y="2933640"/>
              <a:ext cx="4220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45738" y="2932081"/>
              <a:ext cx="303971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51901" y="3652236"/>
              <a:ext cx="300965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12904" y="2611715"/>
              <a:ext cx="32050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75924" y="1677866"/>
              <a:ext cx="290440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64772" y="950881"/>
              <a:ext cx="28442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86546" y="1944861"/>
              <a:ext cx="32501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20371" y="3472004"/>
              <a:ext cx="43627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/>
                <a:t>H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 flipV="1">
            <a:off x="4874094" y="2679239"/>
            <a:ext cx="1374306" cy="53558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210850" y="1997519"/>
            <a:ext cx="567405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08750" y="1795577"/>
            <a:ext cx="2067850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F gets 2 copies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050430" y="2387686"/>
            <a:ext cx="206785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 and B send to each 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31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(4)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 floods CD, CH; D floods DC; F floods FG; G floods GF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41600" y="1625736"/>
            <a:ext cx="5061638" cy="3080573"/>
            <a:chOff x="3886546" y="950881"/>
            <a:chExt cx="4746865" cy="310458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259183" y="2959240"/>
              <a:ext cx="1447800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06983" y="2959241"/>
              <a:ext cx="1295400" cy="723899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002383" y="2082940"/>
              <a:ext cx="0" cy="16002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06983" y="2082940"/>
              <a:ext cx="12954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59183" y="2082940"/>
              <a:ext cx="27432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706983" y="1352550"/>
              <a:ext cx="8017" cy="160669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259183" y="2140090"/>
              <a:ext cx="1447800" cy="81915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259183" y="1352550"/>
              <a:ext cx="1455817" cy="787541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135255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2383" y="208294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002383" y="2813330"/>
              <a:ext cx="1287383" cy="869811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706983" y="3683140"/>
              <a:ext cx="1295400" cy="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186819" y="274639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640043" y="128561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630783" y="289507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920769" y="3586855"/>
              <a:ext cx="134507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20769" y="2012595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192243" y="208294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71382" y="3612013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182551" y="2886923"/>
              <a:ext cx="134508" cy="1392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8763" y="2933640"/>
              <a:ext cx="4220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45738" y="2932081"/>
              <a:ext cx="303971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51901" y="3652236"/>
              <a:ext cx="300965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12904" y="2611715"/>
              <a:ext cx="32050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75924" y="1677866"/>
              <a:ext cx="290440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64772" y="950881"/>
              <a:ext cx="28442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86546" y="1944861"/>
              <a:ext cx="32501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20371" y="3472004"/>
              <a:ext cx="43627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/>
                <a:t>H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>
            <a:off x="3210850" y="1997519"/>
            <a:ext cx="567405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" y="1795577"/>
            <a:ext cx="2667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F gets another copy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260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(5)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 has no-one to flood … and we’re done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41600" y="1625736"/>
            <a:ext cx="5061638" cy="3080573"/>
            <a:chOff x="3886546" y="950881"/>
            <a:chExt cx="4746865" cy="310458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259183" y="2959240"/>
              <a:ext cx="1447800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06983" y="2959241"/>
              <a:ext cx="1295400" cy="723899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002383" y="2082940"/>
              <a:ext cx="0" cy="16002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06983" y="2082940"/>
              <a:ext cx="12954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59183" y="2082940"/>
              <a:ext cx="27432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706983" y="1352550"/>
              <a:ext cx="8017" cy="160669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259183" y="2140090"/>
              <a:ext cx="1447800" cy="81915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259183" y="1352550"/>
              <a:ext cx="1455817" cy="78754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135255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2383" y="208294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002383" y="2813330"/>
              <a:ext cx="1287383" cy="86981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706983" y="3683140"/>
              <a:ext cx="1295400" cy="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186819" y="274639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640043" y="128561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630783" y="289507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920769" y="3586855"/>
              <a:ext cx="134507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20769" y="2012595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192243" y="208294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71382" y="3612013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182551" y="2886923"/>
              <a:ext cx="134508" cy="1392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8763" y="2933640"/>
              <a:ext cx="4220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45738" y="2932081"/>
              <a:ext cx="303971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51901" y="3652236"/>
              <a:ext cx="300965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12904" y="2611715"/>
              <a:ext cx="32050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75924" y="1677866"/>
              <a:ext cx="290440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64772" y="950881"/>
              <a:ext cx="28442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86546" y="1944861"/>
              <a:ext cx="325017" cy="403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20371" y="3472004"/>
              <a:ext cx="43627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/>
                <a:t>H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flipH="1" flipV="1">
            <a:off x="2878973" y="2873861"/>
            <a:ext cx="473827" cy="23754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288297" y="2800350"/>
            <a:ext cx="567405" cy="14155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389700" y="3714750"/>
            <a:ext cx="567405" cy="26296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486611" y="3092541"/>
            <a:ext cx="537261" cy="36237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766727" y="2829403"/>
            <a:ext cx="481673" cy="28200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927147" y="3714750"/>
            <a:ext cx="567405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087550" y="2347101"/>
            <a:ext cx="1" cy="53478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4419844" y="4476750"/>
            <a:ext cx="480138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4571999" y="2190750"/>
            <a:ext cx="451873" cy="22427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906483" y="3846232"/>
            <a:ext cx="494317" cy="28112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2861595" y="2090721"/>
            <a:ext cx="567405" cy="32430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461867" y="3258197"/>
            <a:ext cx="0" cy="53347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07563" y="1809750"/>
            <a:ext cx="2679237" cy="9787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Each link carries the message, and in at least one direction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194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Remember message (to stop flood) using source and sequence number</a:t>
            </a:r>
          </a:p>
          <a:p>
            <a:pPr lvl="1"/>
            <a:r>
              <a:rPr lang="en-US" sz="2400" dirty="0" smtClean="0"/>
              <a:t>So next message (with higher sequence number) will go through</a:t>
            </a:r>
          </a:p>
          <a:p>
            <a:pPr lvl="3"/>
            <a:endParaRPr lang="en-US" sz="1200" dirty="0" smtClean="0"/>
          </a:p>
          <a:p>
            <a:r>
              <a:rPr lang="en-US" sz="2800" dirty="0" smtClean="0"/>
              <a:t>To make flooding reliable, use ARQ</a:t>
            </a:r>
          </a:p>
          <a:p>
            <a:pPr lvl="1"/>
            <a:r>
              <a:rPr lang="en-US" sz="2400" dirty="0" smtClean="0"/>
              <a:t>So receiver acknowledges, and   sender resends if needed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43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of Routing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several properties of any routing scheme:</a:t>
            </a:r>
            <a:endParaRPr lang="en-US" sz="280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072187"/>
              </p:ext>
            </p:extLst>
          </p:nvPr>
        </p:nvGraphicFramePr>
        <p:xfrm>
          <a:off x="609600" y="2266950"/>
          <a:ext cx="5029200" cy="179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563"/>
                <a:gridCol w="324963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Property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Meaning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Correctness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Finds paths that work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Efficient paths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Uses network bandwidth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well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Fair paths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Doesn’t starve any nodes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convergence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Recovers quickly after changes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Scalability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Works well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 network grows large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7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 State Routing (§5.2.5)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3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compute shortest paths  in a distributed network</a:t>
            </a:r>
          </a:p>
          <a:p>
            <a:pPr lvl="1"/>
            <a:r>
              <a:rPr lang="en-US" sz="2400" dirty="0" smtClean="0"/>
              <a:t>The Link-State (LS) approach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96802" y="2800350"/>
            <a:ext cx="4713398" cy="1148572"/>
            <a:chOff x="392002" y="2870978"/>
            <a:chExt cx="4713398" cy="1148572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408" y="364355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20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02" y="3654919"/>
              <a:ext cx="745970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2" name="Straight Connector 121"/>
            <p:cNvCxnSpPr>
              <a:stCxn id="120" idx="3"/>
            </p:cNvCxnSpPr>
            <p:nvPr/>
          </p:nvCxnSpPr>
          <p:spPr>
            <a:xfrm>
              <a:off x="3598379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64355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endCxn id="120" idx="1"/>
            </p:cNvCxnSpPr>
            <p:nvPr/>
          </p:nvCxnSpPr>
          <p:spPr>
            <a:xfrm>
              <a:off x="2449402" y="3825870"/>
              <a:ext cx="4030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990600" y="2870978"/>
              <a:ext cx="936404" cy="362272"/>
            </a:xfrm>
            <a:prstGeom prst="wedgeRoundRectCallout">
              <a:avLst>
                <a:gd name="adj1" fmla="val 53008"/>
                <a:gd name="adj2" fmla="val 19050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Flood!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202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072776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411" y="364734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1334385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ular Callout 126"/>
            <p:cNvSpPr/>
            <p:nvPr/>
          </p:nvSpPr>
          <p:spPr>
            <a:xfrm>
              <a:off x="3301593" y="2870978"/>
              <a:ext cx="1803807" cy="359179"/>
            </a:xfrm>
            <a:prstGeom prst="wedgeRoundRectCallout">
              <a:avLst>
                <a:gd name="adj1" fmla="val -38058"/>
                <a:gd name="adj2" fmla="val 16696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… then compute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46638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10" idx="3"/>
              <a:endCxn id="128" idx="1"/>
            </p:cNvCxnSpPr>
            <p:nvPr/>
          </p:nvCxnSpPr>
          <p:spPr>
            <a:xfrm>
              <a:off x="2538709" y="3398875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207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of two approaches to routing</a:t>
            </a:r>
          </a:p>
          <a:p>
            <a:pPr lvl="1"/>
            <a:r>
              <a:rPr lang="en-US" sz="2400" dirty="0" smtClean="0"/>
              <a:t>Trades more computation than distance vector for better dynamics </a:t>
            </a:r>
          </a:p>
          <a:p>
            <a:pPr lvl="3"/>
            <a:endParaRPr lang="en-US" sz="900" dirty="0" smtClean="0"/>
          </a:p>
          <a:p>
            <a:r>
              <a:rPr lang="en-US" sz="2800" dirty="0" smtClean="0"/>
              <a:t>Widely used in practice</a:t>
            </a:r>
          </a:p>
          <a:p>
            <a:pPr lvl="1"/>
            <a:r>
              <a:rPr lang="en-US" sz="2400" dirty="0" smtClean="0"/>
              <a:t>Used in Internet/ARPANET from 1979</a:t>
            </a:r>
          </a:p>
          <a:p>
            <a:pPr lvl="1"/>
            <a:r>
              <a:rPr lang="en-US" sz="2400" dirty="0" smtClean="0"/>
              <a:t>Modern networks use OSPF and IS-IS</a:t>
            </a:r>
          </a:p>
          <a:p>
            <a:pPr lvl="4"/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342180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Setting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Nodes compute their forwarding table in the same distributed setting as for distance vector:</a:t>
            </a:r>
          </a:p>
          <a:p>
            <a:pPr lvl="3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know only the cost to their neighbors; not the topology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can talk only to their neighbors  using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nodes run the same algorithm concurrently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Nodes/links may fail, messages may be lost</a:t>
            </a:r>
          </a:p>
        </p:txBody>
      </p:sp>
    </p:spTree>
    <p:extLst>
      <p:ext uri="{BB962C8B-B14F-4D97-AF65-F5344CB8AC3E}">
        <p14:creationId xmlns:p14="http://schemas.microsoft.com/office/powerpoint/2010/main" val="149040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Proceeds in two phases:</a:t>
            </a: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Nodes </a:t>
            </a:r>
            <a:r>
              <a:rPr lang="en-US" sz="2800" u="sng" dirty="0" smtClean="0"/>
              <a:t>flood</a:t>
            </a:r>
            <a:r>
              <a:rPr lang="en-US" sz="2800" dirty="0" smtClean="0"/>
              <a:t> topology in the form of link state packets</a:t>
            </a:r>
          </a:p>
          <a:p>
            <a:pPr marL="914400" lvl="1" indent="-514350"/>
            <a:r>
              <a:rPr lang="en-US" sz="2400" dirty="0" smtClean="0"/>
              <a:t>Each node learns full topology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Each node computes its own forwarding table</a:t>
            </a:r>
          </a:p>
          <a:p>
            <a:pPr marL="914400" lvl="1" indent="-514350"/>
            <a:r>
              <a:rPr lang="en-US" sz="2400" dirty="0" smtClean="0"/>
              <a:t>By running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 (or equivalent)</a:t>
            </a:r>
          </a:p>
        </p:txBody>
      </p:sp>
    </p:spTree>
    <p:extLst>
      <p:ext uri="{BB962C8B-B14F-4D97-AF65-F5344CB8AC3E}">
        <p14:creationId xmlns:p14="http://schemas.microsoft.com/office/powerpoint/2010/main" val="21265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Topology Dissemination</a:t>
            </a:r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node floods </a:t>
            </a:r>
            <a:r>
              <a:rPr lang="en-US" sz="2800" u="sng" dirty="0" smtClean="0"/>
              <a:t>link state packet </a:t>
            </a:r>
            <a:r>
              <a:rPr lang="en-US" sz="2800" dirty="0" smtClean="0"/>
              <a:t>(LSP) that describes their portion  of the topology</a:t>
            </a:r>
            <a:endParaRPr lang="en-US" sz="28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4470648" y="1668325"/>
            <a:ext cx="4597152" cy="3077479"/>
            <a:chOff x="4520490" y="1062542"/>
            <a:chExt cx="3842337" cy="3101465"/>
          </a:xfrm>
        </p:grpSpPr>
        <p:grpSp>
          <p:nvGrpSpPr>
            <p:cNvPr id="40" name="Group 39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8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547905"/>
              </p:ext>
            </p:extLst>
          </p:nvPr>
        </p:nvGraphicFramePr>
        <p:xfrm>
          <a:off x="2860767" y="2727348"/>
          <a:ext cx="1228881" cy="151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2" name="Straight Arrow Connector 81"/>
          <p:cNvCxnSpPr/>
          <p:nvPr/>
        </p:nvCxnSpPr>
        <p:spPr>
          <a:xfrm>
            <a:off x="2184648" y="3462611"/>
            <a:ext cx="496295" cy="16406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84448" y="2724150"/>
            <a:ext cx="209649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Node E’s LSP flooded to A, B, C, D, and 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19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Computation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Each node has full topology</a:t>
            </a:r>
          </a:p>
          <a:p>
            <a:pPr lvl="1"/>
            <a:r>
              <a:rPr lang="en-US" sz="2400" dirty="0" smtClean="0"/>
              <a:t>By combining all LSPs</a:t>
            </a:r>
          </a:p>
          <a:p>
            <a:pPr lvl="5"/>
            <a:endParaRPr lang="en-US" sz="900" dirty="0" smtClean="0"/>
          </a:p>
          <a:p>
            <a:r>
              <a:rPr lang="en-US" sz="2800" dirty="0" smtClean="0"/>
              <a:t>Each node simply runs </a:t>
            </a:r>
            <a:r>
              <a:rPr lang="en-US" sz="2800" dirty="0" err="1" smtClean="0"/>
              <a:t>Dijkstra</a:t>
            </a:r>
            <a:endParaRPr lang="en-US" sz="2800" dirty="0" smtClean="0"/>
          </a:p>
          <a:p>
            <a:pPr lvl="1"/>
            <a:r>
              <a:rPr lang="en-US" sz="2400" dirty="0" smtClean="0"/>
              <a:t>Some replicated computation, but      finds required routes directly</a:t>
            </a:r>
          </a:p>
          <a:p>
            <a:pPr lvl="1"/>
            <a:r>
              <a:rPr lang="en-US" sz="2400" dirty="0" smtClean="0"/>
              <a:t>Compile forwarding table from sink/source tree</a:t>
            </a:r>
          </a:p>
          <a:p>
            <a:pPr lvl="1"/>
            <a:r>
              <a:rPr lang="en-US" sz="2400" dirty="0" smtClean="0"/>
              <a:t>That’s it folks!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547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Table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57</a:t>
            </a:fld>
            <a:endParaRPr lang="en-US"/>
          </a:p>
        </p:txBody>
      </p:sp>
      <p:graphicFrame>
        <p:nvGraphicFramePr>
          <p:cNvPr id="1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483382"/>
              </p:ext>
            </p:extLst>
          </p:nvPr>
        </p:nvGraphicFramePr>
        <p:xfrm>
          <a:off x="6553200" y="1657350"/>
          <a:ext cx="1371600" cy="235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10"/>
                <a:gridCol w="669590"/>
              </a:tblGrid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15" name="Group 114"/>
          <p:cNvGrpSpPr/>
          <p:nvPr/>
        </p:nvGrpSpPr>
        <p:grpSpPr>
          <a:xfrm>
            <a:off x="688019" y="1479888"/>
            <a:ext cx="4920608" cy="3225462"/>
            <a:chOff x="2895601" y="972610"/>
            <a:chExt cx="4818388" cy="3447860"/>
          </a:xfrm>
        </p:grpSpPr>
        <p:grpSp>
          <p:nvGrpSpPr>
            <p:cNvPr id="116" name="Group 115"/>
            <p:cNvGrpSpPr/>
            <p:nvPr/>
          </p:nvGrpSpPr>
          <p:grpSpPr>
            <a:xfrm>
              <a:off x="2895601" y="972610"/>
              <a:ext cx="4818388" cy="3447860"/>
              <a:chOff x="4520490" y="1062542"/>
              <a:chExt cx="3842337" cy="3101465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4520490" y="1062542"/>
                <a:ext cx="3842337" cy="3101465"/>
                <a:chOff x="4520490" y="1062542"/>
                <a:chExt cx="3842337" cy="3101465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138" name="Straight Connector 137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Oval 149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Oval 156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159" name="TextBox 158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162" name="TextBox 161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122" name="Straight Arrow Connector 121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Arrow Connector 116"/>
            <p:cNvCxnSpPr>
              <a:endCxn id="151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56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50" idx="1"/>
              <a:endCxn id="154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532982" y="1123950"/>
            <a:ext cx="4931135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Source Tree for E (from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398166" y="1123950"/>
            <a:ext cx="331367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E’s Forwarding 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8687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Changes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Nodes adjacent to failed link or node will notice</a:t>
            </a:r>
          </a:p>
          <a:p>
            <a:pPr lvl="1"/>
            <a:r>
              <a:rPr lang="en-US" sz="2400" dirty="0" smtClean="0"/>
              <a:t>Flood updated LSP with less connectivity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58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356686" y="1885950"/>
            <a:ext cx="4634914" cy="2878971"/>
            <a:chOff x="3205076" y="1986072"/>
            <a:chExt cx="5316038" cy="2878971"/>
          </a:xfrm>
        </p:grpSpPr>
        <p:grpSp>
          <p:nvGrpSpPr>
            <p:cNvPr id="7" name="Group 6"/>
            <p:cNvGrpSpPr/>
            <p:nvPr/>
          </p:nvGrpSpPr>
          <p:grpSpPr>
            <a:xfrm>
              <a:off x="3205076" y="1986072"/>
              <a:ext cx="5316038" cy="2878971"/>
              <a:chOff x="4520490" y="1062542"/>
              <a:chExt cx="3842337" cy="310146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54668" y="2876550"/>
              <a:ext cx="735429" cy="4062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18288" rIns="0" bIns="18288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XXXX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422787"/>
              </p:ext>
            </p:extLst>
          </p:nvPr>
        </p:nvGraphicFramePr>
        <p:xfrm>
          <a:off x="685800" y="2707310"/>
          <a:ext cx="1228881" cy="151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>
            <a:off x="4610101" y="2560082"/>
            <a:ext cx="213153" cy="24026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1999" y="2312137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B’s LSP</a:t>
            </a:r>
            <a:endParaRPr lang="en-US" sz="2400" dirty="0"/>
          </a:p>
        </p:txBody>
      </p: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408758"/>
              </p:ext>
            </p:extLst>
          </p:nvPr>
        </p:nvGraphicFramePr>
        <p:xfrm>
          <a:off x="2286000" y="2709274"/>
          <a:ext cx="1228881" cy="101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2286000" y="2266950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/>
              <a:t>F</a:t>
            </a:r>
            <a:r>
              <a:rPr lang="en-US" sz="2400" dirty="0" smtClean="0"/>
              <a:t>’s LSP</a:t>
            </a:r>
            <a:endParaRPr lang="en-US" sz="24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609600" y="4099069"/>
            <a:ext cx="1371600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209800" y="3577751"/>
            <a:ext cx="1371600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38600" y="2255282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Failure!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933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Changes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Link failure</a:t>
            </a:r>
          </a:p>
          <a:p>
            <a:pPr lvl="1"/>
            <a:r>
              <a:rPr lang="en-US" sz="2400" dirty="0" smtClean="0"/>
              <a:t>Both nodes notice, send updated LSPs</a:t>
            </a:r>
          </a:p>
          <a:p>
            <a:pPr lvl="1"/>
            <a:r>
              <a:rPr lang="en-US" sz="2400" dirty="0" smtClean="0"/>
              <a:t>Link is removed from topology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Node failure</a:t>
            </a:r>
          </a:p>
          <a:p>
            <a:pPr lvl="1"/>
            <a:r>
              <a:rPr lang="en-US" sz="2400" dirty="0" smtClean="0"/>
              <a:t>All neighbors notice a link has failed</a:t>
            </a:r>
          </a:p>
          <a:p>
            <a:pPr lvl="1"/>
            <a:r>
              <a:rPr lang="en-US" sz="2400" dirty="0" smtClean="0"/>
              <a:t>Failed node can’t update its own LSP</a:t>
            </a:r>
          </a:p>
          <a:p>
            <a:pPr lvl="1"/>
            <a:r>
              <a:rPr lang="en-US" sz="2400" dirty="0" smtClean="0"/>
              <a:t>But it is OK: all links to node removed</a:t>
            </a:r>
          </a:p>
        </p:txBody>
      </p:sp>
    </p:spTree>
    <p:extLst>
      <p:ext uri="{BB962C8B-B14F-4D97-AF65-F5344CB8AC3E}">
        <p14:creationId xmlns:p14="http://schemas.microsoft.com/office/powerpoint/2010/main" val="273741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of Routing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Decentralized, distributed setting</a:t>
            </a:r>
          </a:p>
          <a:p>
            <a:pPr lvl="1"/>
            <a:r>
              <a:rPr lang="en-US" sz="2400" dirty="0" smtClean="0"/>
              <a:t>All nodes are alike; no controller</a:t>
            </a:r>
          </a:p>
          <a:p>
            <a:pPr lvl="1"/>
            <a:r>
              <a:rPr lang="en-US" sz="2400" dirty="0" smtClean="0"/>
              <a:t>Nodes only know what they learn by exchanging messages with neighbors </a:t>
            </a:r>
          </a:p>
          <a:p>
            <a:pPr lvl="1"/>
            <a:r>
              <a:rPr lang="en-US" sz="2400" dirty="0" smtClean="0"/>
              <a:t>Nodes operate concurrently 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ay be node/link/message failures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66800" y="3487494"/>
            <a:ext cx="3733801" cy="989256"/>
            <a:chOff x="1066800" y="3276427"/>
            <a:chExt cx="3733801" cy="989256"/>
          </a:xfrm>
        </p:grpSpPr>
        <p:grpSp>
          <p:nvGrpSpPr>
            <p:cNvPr id="50" name="Group 49"/>
            <p:cNvGrpSpPr/>
            <p:nvPr/>
          </p:nvGrpSpPr>
          <p:grpSpPr>
            <a:xfrm>
              <a:off x="1066800" y="3276427"/>
              <a:ext cx="3733801" cy="989256"/>
              <a:chOff x="778772" y="2472821"/>
              <a:chExt cx="4346411" cy="989256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78772" y="3097445"/>
                <a:ext cx="4346411" cy="364632"/>
                <a:chOff x="-451281" y="3258897"/>
                <a:chExt cx="4346411" cy="364632"/>
              </a:xfrm>
            </p:grpSpPr>
            <p:pic>
              <p:nvPicPr>
                <p:cNvPr id="60" name="Picture 5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" name="Picture 60"/>
                <p:cNvPicPr>
                  <a:picLocks noChangeArrowheads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51281" y="3258898"/>
                  <a:ext cx="868362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62" name="Straight Connector 61"/>
                <p:cNvCxnSpPr>
                  <a:stCxn id="60" idx="3"/>
                </p:cNvCxnSpPr>
                <p:nvPr/>
              </p:nvCxnSpPr>
              <p:spPr>
                <a:xfrm>
                  <a:off x="2128042" y="3441213"/>
                  <a:ext cx="44936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4" name="Picture 63"/>
                <p:cNvPicPr>
                  <a:picLocks noChangeArrowheads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26767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66" name="Straight Connector 65"/>
                <p:cNvCxnSpPr>
                  <a:endCxn id="60" idx="1"/>
                </p:cNvCxnSpPr>
                <p:nvPr/>
              </p:nvCxnSpPr>
              <p:spPr>
                <a:xfrm>
                  <a:off x="790550" y="3441213"/>
                  <a:ext cx="46912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Rounded Rectangular Callout 53"/>
              <p:cNvSpPr/>
              <p:nvPr/>
            </p:nvSpPr>
            <p:spPr>
              <a:xfrm>
                <a:off x="2131476" y="2472821"/>
                <a:ext cx="1770599" cy="399877"/>
              </a:xfrm>
              <a:prstGeom prst="wedgeRoundRectCallout">
                <a:avLst>
                  <a:gd name="adj1" fmla="val -7227"/>
                  <a:gd name="adj2" fmla="val 102718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Who’s there?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3" name="Straight Connector 72"/>
            <p:cNvCxnSpPr/>
            <p:nvPr/>
          </p:nvCxnSpPr>
          <p:spPr>
            <a:xfrm>
              <a:off x="3668603" y="4083367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47574" y="4083367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104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Changes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Addition of a link or node</a:t>
            </a:r>
          </a:p>
          <a:p>
            <a:pPr lvl="1"/>
            <a:r>
              <a:rPr lang="en-US" sz="2400" dirty="0" smtClean="0"/>
              <a:t>Add LSP of new node to topology</a:t>
            </a:r>
          </a:p>
          <a:p>
            <a:pPr lvl="1"/>
            <a:r>
              <a:rPr lang="en-US" sz="2400" dirty="0" smtClean="0"/>
              <a:t>Old LSPs are updated with new link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Additions are the easy case …</a:t>
            </a:r>
          </a:p>
          <a:p>
            <a:pPr lvl="4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1865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Link-State Complications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Things that can go wrong:</a:t>
            </a:r>
          </a:p>
          <a:p>
            <a:pPr lvl="1"/>
            <a:r>
              <a:rPr lang="en-US" dirty="0" smtClean="0"/>
              <a:t>Corrupt seq. number, or hits max.</a:t>
            </a:r>
          </a:p>
          <a:p>
            <a:pPr lvl="1"/>
            <a:r>
              <a:rPr lang="en-US" dirty="0" smtClean="0"/>
              <a:t>Node crashes and loses seq. number</a:t>
            </a:r>
          </a:p>
          <a:p>
            <a:pPr lvl="1"/>
            <a:r>
              <a:rPr lang="en-US" dirty="0" smtClean="0"/>
              <a:t>Network partitions then heals</a:t>
            </a:r>
          </a:p>
          <a:p>
            <a:r>
              <a:rPr lang="en-US" dirty="0" smtClean="0"/>
              <a:t>Strategy:</a:t>
            </a:r>
          </a:p>
          <a:p>
            <a:pPr lvl="1"/>
            <a:r>
              <a:rPr lang="en-US" dirty="0" smtClean="0"/>
              <a:t>Include age on LSPs and forget old information that is not refreshed</a:t>
            </a:r>
          </a:p>
          <a:p>
            <a:pPr lvl="4"/>
            <a:endParaRPr lang="en-US" sz="1300" dirty="0" smtClean="0"/>
          </a:p>
          <a:p>
            <a:r>
              <a:rPr lang="en-US" dirty="0" smtClean="0"/>
              <a:t>Much of the complexity is due to handling corner cases (as usual!)</a:t>
            </a:r>
          </a:p>
        </p:txBody>
      </p:sp>
    </p:spTree>
    <p:extLst>
      <p:ext uri="{BB962C8B-B14F-4D97-AF65-F5344CB8AC3E}">
        <p14:creationId xmlns:p14="http://schemas.microsoft.com/office/powerpoint/2010/main" val="265943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DV/LS Comparison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588958"/>
              </p:ext>
            </p:extLst>
          </p:nvPr>
        </p:nvGraphicFramePr>
        <p:xfrm>
          <a:off x="457200" y="1352550"/>
          <a:ext cx="796289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971800"/>
                <a:gridCol w="3086099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Property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Distance Vector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Link-State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Correctness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Distributed Bellman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-Ford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Replicated </a:t>
                      </a:r>
                      <a:r>
                        <a:rPr lang="en-US" sz="18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Dijkstra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Efficient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Fair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 convergence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Slow – many exchanges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 – flood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and 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Scalability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Excellent – storage/compute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Moderate – storage/compute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53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 and IS-IS Protocols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Widely used in large enterprise and ISP networks</a:t>
            </a:r>
          </a:p>
          <a:p>
            <a:pPr lvl="1"/>
            <a:r>
              <a:rPr lang="en-US" dirty="0" smtClean="0"/>
              <a:t>OSPF = Open Shortest Path First</a:t>
            </a:r>
          </a:p>
          <a:p>
            <a:pPr lvl="1"/>
            <a:r>
              <a:rPr lang="en-US" dirty="0" smtClean="0"/>
              <a:t>IS-IS = Intermediate System to Intermediate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Link-state protocol with many added features</a:t>
            </a:r>
          </a:p>
          <a:p>
            <a:pPr lvl="1"/>
            <a:r>
              <a:rPr lang="en-US" dirty="0" smtClean="0"/>
              <a:t>E.g., “Areas” for scalability</a:t>
            </a:r>
          </a:p>
        </p:txBody>
      </p:sp>
    </p:spTree>
    <p:extLst>
      <p:ext uri="{BB962C8B-B14F-4D97-AF65-F5344CB8AC3E}">
        <p14:creationId xmlns:p14="http://schemas.microsoft.com/office/powerpoint/2010/main" val="295193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Equal-Cost Multi-Path Routing </a:t>
            </a:r>
          </a:p>
          <a:p>
            <a:r>
              <a:rPr lang="en-US" dirty="0" smtClean="0"/>
              <a:t>(§5.2.1)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2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on shortest path routes</a:t>
            </a:r>
          </a:p>
          <a:p>
            <a:pPr lvl="1"/>
            <a:r>
              <a:rPr lang="en-US" sz="2400" dirty="0" smtClean="0"/>
              <a:t>Allow multiple shortest paths</a:t>
            </a:r>
            <a:endParaRPr lang="en-US" sz="2400" u="sng" dirty="0" smtClean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200400" y="2873828"/>
            <a:ext cx="343319" cy="51498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05199" y="2274153"/>
            <a:ext cx="2052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ABCE and </a:t>
            </a:r>
          </a:p>
          <a:p>
            <a:r>
              <a:rPr lang="en-US" sz="2400" dirty="0" smtClean="0"/>
              <a:t>ABE from A</a:t>
            </a:r>
            <a:r>
              <a:rPr lang="en-US" sz="2400" dirty="0" smtClean="0">
                <a:sym typeface="Wingdings" pitchFamily="2" charset="2"/>
              </a:rPr>
              <a:t>E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1000" y="2190750"/>
            <a:ext cx="4191000" cy="2368750"/>
            <a:chOff x="5029200" y="1155526"/>
            <a:chExt cx="3842337" cy="3101465"/>
          </a:xfrm>
        </p:grpSpPr>
        <p:grpSp>
          <p:nvGrpSpPr>
            <p:cNvPr id="36" name="Group 35"/>
            <p:cNvGrpSpPr/>
            <p:nvPr/>
          </p:nvGrpSpPr>
          <p:grpSpPr>
            <a:xfrm>
              <a:off x="5029200" y="1155526"/>
              <a:ext cx="3842337" cy="3101465"/>
              <a:chOff x="3829902" y="952440"/>
              <a:chExt cx="4859367" cy="31014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2" idx="0"/>
              <a:endCxn id="56" idx="4"/>
            </p:cNvCxnSpPr>
            <p:nvPr/>
          </p:nvCxnSpPr>
          <p:spPr>
            <a:xfrm flipH="1" flipV="1">
              <a:off x="7526101" y="2349561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reeform 10"/>
          <p:cNvSpPr/>
          <p:nvPr/>
        </p:nvSpPr>
        <p:spPr>
          <a:xfrm>
            <a:off x="2679560" y="2562330"/>
            <a:ext cx="864159" cy="622997"/>
          </a:xfrm>
          <a:custGeom>
            <a:avLst/>
            <a:gdLst>
              <a:gd name="connsiteX0" fmla="*/ 21271 w 885430"/>
              <a:gd name="connsiteY0" fmla="*/ 622997 h 622997"/>
              <a:gd name="connsiteX1" fmla="*/ 21271 w 885430"/>
              <a:gd name="connsiteY1" fmla="*/ 522514 h 622997"/>
              <a:gd name="connsiteX2" fmla="*/ 242335 w 885430"/>
              <a:gd name="connsiteY2" fmla="*/ 90435 h 622997"/>
              <a:gd name="connsiteX3" fmla="*/ 885430 w 885430"/>
              <a:gd name="connsiteY3" fmla="*/ 0 h 622997"/>
              <a:gd name="connsiteX0" fmla="*/ 0 w 864159"/>
              <a:gd name="connsiteY0" fmla="*/ 622997 h 622997"/>
              <a:gd name="connsiteX1" fmla="*/ 221064 w 864159"/>
              <a:gd name="connsiteY1" fmla="*/ 90435 h 622997"/>
              <a:gd name="connsiteX2" fmla="*/ 864159 w 864159"/>
              <a:gd name="connsiteY2" fmla="*/ 0 h 62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159" h="622997">
                <a:moveTo>
                  <a:pt x="0" y="622997"/>
                </a:moveTo>
                <a:cubicBezTo>
                  <a:pt x="46055" y="512047"/>
                  <a:pt x="77038" y="194268"/>
                  <a:pt x="221064" y="90435"/>
                </a:cubicBezTo>
                <a:cubicBezTo>
                  <a:pt x="365090" y="3349"/>
                  <a:pt x="614624" y="1674"/>
                  <a:pt x="864159" y="0"/>
                </a:cubicBez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Multipath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Allow multiple routing paths from node to destination be used at once</a:t>
            </a:r>
          </a:p>
          <a:p>
            <a:pPr lvl="1"/>
            <a:r>
              <a:rPr lang="en-US" dirty="0" smtClean="0"/>
              <a:t>Topology has them for redundancy</a:t>
            </a:r>
          </a:p>
          <a:p>
            <a:pPr lvl="1"/>
            <a:r>
              <a:rPr lang="en-US" dirty="0" smtClean="0"/>
              <a:t>Using them can improve performance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How do we find multiple paths?</a:t>
            </a:r>
          </a:p>
          <a:p>
            <a:pPr lvl="1"/>
            <a:r>
              <a:rPr lang="en-US" dirty="0" smtClean="0"/>
              <a:t>How do we send traffic along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Equal-Cost Multipath Routes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form of multipath routing</a:t>
            </a:r>
          </a:p>
          <a:p>
            <a:r>
              <a:rPr lang="en-US" dirty="0" smtClean="0"/>
              <a:t>Extends shortest path model</a:t>
            </a:r>
          </a:p>
          <a:p>
            <a:pPr lvl="1"/>
            <a:r>
              <a:rPr lang="en-US" dirty="0" smtClean="0"/>
              <a:t>Keep set if there are 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Consider A</a:t>
            </a:r>
            <a:r>
              <a:rPr lang="en-US" dirty="0" smtClean="0">
                <a:sym typeface="Wingdings" pitchFamily="2" charset="2"/>
              </a:rPr>
              <a:t>E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ABE = 4 + 4 = 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ABCE = 4 + 2 + 2 = 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ABCDE = 4 + 2 + 1 + 1 = 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Use them all!</a:t>
            </a:r>
            <a:endParaRPr lang="en-US" dirty="0" smtClean="0"/>
          </a:p>
          <a:p>
            <a:endParaRPr lang="en-US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4572001" y="1161120"/>
            <a:ext cx="4495800" cy="3447860"/>
            <a:chOff x="4520490" y="1062542"/>
            <a:chExt cx="3842337" cy="3101465"/>
          </a:xfrm>
        </p:grpSpPr>
        <p:grpSp>
          <p:nvGrpSpPr>
            <p:cNvPr id="45" name="Group 44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82173" y="278493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52600" y="329279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88162" y="232692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525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“Trees”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ECMP, source/sink “tree” is a directed acyclic graph (DAG)</a:t>
            </a:r>
          </a:p>
          <a:p>
            <a:pPr lvl="1"/>
            <a:r>
              <a:rPr lang="en-US" sz="2400" dirty="0" smtClean="0"/>
              <a:t>Each node has set of next hops</a:t>
            </a:r>
          </a:p>
          <a:p>
            <a:pPr lvl="1"/>
            <a:r>
              <a:rPr lang="en-US" sz="2400" dirty="0" smtClean="0"/>
              <a:t>Still a compact representation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990600" y="3333750"/>
            <a:ext cx="1600200" cy="1220856"/>
            <a:chOff x="3771900" y="1200150"/>
            <a:chExt cx="1600200" cy="1524000"/>
          </a:xfrm>
        </p:grpSpPr>
        <p:cxnSp>
          <p:nvCxnSpPr>
            <p:cNvPr id="128" name="Straight Connector 127"/>
            <p:cNvCxnSpPr/>
            <p:nvPr/>
          </p:nvCxnSpPr>
          <p:spPr>
            <a:xfrm flipH="1">
              <a:off x="4038600" y="1200150"/>
              <a:ext cx="5334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 flipV="1">
              <a:off x="4572000" y="1200150"/>
              <a:ext cx="5334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3771900" y="1962150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 flipV="1">
              <a:off x="4038600" y="1962150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4838700" y="1961522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 flipV="1">
              <a:off x="5105400" y="1961522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3449515" y="3337010"/>
            <a:ext cx="1600200" cy="1217596"/>
            <a:chOff x="6477000" y="1199522"/>
            <a:chExt cx="1600200" cy="1524000"/>
          </a:xfrm>
        </p:grpSpPr>
        <p:grpSp>
          <p:nvGrpSpPr>
            <p:cNvPr id="135" name="Group 134"/>
            <p:cNvGrpSpPr/>
            <p:nvPr/>
          </p:nvGrpSpPr>
          <p:grpSpPr>
            <a:xfrm>
              <a:off x="6477000" y="1199522"/>
              <a:ext cx="1600200" cy="1524000"/>
              <a:chOff x="3771900" y="1200150"/>
              <a:chExt cx="1600200" cy="1524000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flipH="1">
                <a:off x="4038600" y="1200150"/>
                <a:ext cx="5334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4572000" y="1200150"/>
                <a:ext cx="5334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3771900" y="1962150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 flipV="1">
                <a:off x="4038600" y="1962150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>
                <a:off x="4838700" y="1961522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5105400" y="1961522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flipH="1">
              <a:off x="7033427" y="1940169"/>
              <a:ext cx="777073" cy="76200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743700" y="1940169"/>
              <a:ext cx="762000" cy="782725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1427010" y="2952750"/>
            <a:ext cx="727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Tree</a:t>
            </a:r>
            <a:endParaRPr lang="en-US" sz="2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885925" y="2952750"/>
            <a:ext cx="73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34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“Trees”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Find the source “tree” for E</a:t>
            </a:r>
          </a:p>
          <a:p>
            <a:pPr lvl="1"/>
            <a:r>
              <a:rPr lang="en-US" sz="2400" dirty="0" smtClean="0"/>
              <a:t>Procedure is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, simply remember set of next hops</a:t>
            </a:r>
          </a:p>
          <a:p>
            <a:pPr lvl="1"/>
            <a:r>
              <a:rPr lang="en-US" sz="2400" dirty="0" smtClean="0"/>
              <a:t>Compile forwarding table similarly, may have set of next hops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Straightforward to extend DV too</a:t>
            </a:r>
          </a:p>
          <a:p>
            <a:pPr lvl="1"/>
            <a:r>
              <a:rPr lang="en-US" sz="2400" dirty="0" smtClean="0"/>
              <a:t>Just remember set of neighbors</a:t>
            </a:r>
          </a:p>
          <a:p>
            <a:pPr lvl="1"/>
            <a:endParaRPr lang="en-US" sz="2400" dirty="0"/>
          </a:p>
        </p:txBody>
      </p:sp>
      <p:grpSp>
        <p:nvGrpSpPr>
          <p:cNvPr id="85" name="Group 84"/>
          <p:cNvGrpSpPr/>
          <p:nvPr/>
        </p:nvGrpSpPr>
        <p:grpSpPr>
          <a:xfrm>
            <a:off x="5212064" y="876490"/>
            <a:ext cx="3931936" cy="3447860"/>
            <a:chOff x="4520490" y="1062542"/>
            <a:chExt cx="3842337" cy="3101465"/>
          </a:xfrm>
        </p:grpSpPr>
        <p:grpSp>
          <p:nvGrpSpPr>
            <p:cNvPr id="86" name="Group 85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Oval 110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82173" y="278493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552600" y="329279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588162" y="232692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1393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304800" y="1830571"/>
            <a:ext cx="1981200" cy="2188979"/>
          </a:xfrm>
          <a:prstGeom prst="rect">
            <a:avLst/>
          </a:prstGeom>
          <a:solidFill>
            <a:srgbClr val="FF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Different routing used for different delivery models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856585" y="2655467"/>
            <a:ext cx="1623207" cy="1124526"/>
            <a:chOff x="763299" y="2666763"/>
            <a:chExt cx="1623207" cy="1124526"/>
          </a:xfrm>
        </p:grpSpPr>
        <p:grpSp>
          <p:nvGrpSpPr>
            <p:cNvPr id="20" name="Group 19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9684" y="2666442"/>
            <a:ext cx="1623207" cy="1124526"/>
            <a:chOff x="763299" y="2666763"/>
            <a:chExt cx="1623207" cy="1124526"/>
          </a:xfrm>
        </p:grpSpPr>
        <p:grpSp>
          <p:nvGrpSpPr>
            <p:cNvPr id="43" name="Group 42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496080" y="2666442"/>
            <a:ext cx="1623207" cy="1124526"/>
            <a:chOff x="763299" y="2666763"/>
            <a:chExt cx="1623207" cy="1124526"/>
          </a:xfrm>
        </p:grpSpPr>
        <p:grpSp>
          <p:nvGrpSpPr>
            <p:cNvPr id="54" name="Group 53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943278" y="2670902"/>
            <a:ext cx="1623207" cy="1124526"/>
            <a:chOff x="763299" y="2666763"/>
            <a:chExt cx="1623207" cy="1124526"/>
          </a:xfrm>
        </p:grpSpPr>
        <p:grpSp>
          <p:nvGrpSpPr>
            <p:cNvPr id="65" name="Group 64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61111" y="1809750"/>
            <a:ext cx="114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Unicast</a:t>
            </a:r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5.2)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5157732" y="1809750"/>
            <a:ext cx="1347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Multicast</a:t>
            </a:r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5.2.8)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092119" y="1830571"/>
            <a:ext cx="11484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Anycast</a:t>
            </a:r>
            <a:endParaRPr lang="en-US" sz="2400" dirty="0" smtClean="0"/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5.2.9)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2641799" y="1830571"/>
            <a:ext cx="1419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Broadcast</a:t>
            </a:r>
          </a:p>
          <a:p>
            <a:pPr algn="ctr"/>
            <a:r>
              <a:rPr lang="en-US" sz="2400" dirty="0"/>
              <a:t>(§5.2.7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9" name="Oval 78"/>
          <p:cNvSpPr/>
          <p:nvPr/>
        </p:nvSpPr>
        <p:spPr>
          <a:xfrm>
            <a:off x="2496080" y="3636295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305353" y="2656889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994094" y="2666442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284163" y="3670469"/>
            <a:ext cx="134508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857380" y="3678004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721397" y="2655464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7731675" y="3670469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943278" y="3670469"/>
            <a:ext cx="133880" cy="1338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2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</a:t>
            </a:r>
            <a:r>
              <a:rPr lang="en-US" dirty="0"/>
              <a:t>“Trees”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70</a:t>
            </a:fld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-76200" y="1123950"/>
            <a:ext cx="4931135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Source Tree for E </a:t>
            </a:r>
            <a:endParaRPr lang="en-US" sz="2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525524" y="1269552"/>
            <a:ext cx="331367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E’s Forwarding Table</a:t>
            </a:r>
            <a:endParaRPr lang="en-US" sz="2400" dirty="0"/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5410200" y="280035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457200" y="1333516"/>
            <a:ext cx="4489464" cy="3256592"/>
            <a:chOff x="4520490" y="1062542"/>
            <a:chExt cx="3842337" cy="3101465"/>
          </a:xfrm>
        </p:grpSpPr>
        <p:grpSp>
          <p:nvGrpSpPr>
            <p:cNvPr id="61" name="Group 60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082173" y="278493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552600" y="329279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88162" y="232692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10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647460"/>
              </p:ext>
            </p:extLst>
          </p:nvPr>
        </p:nvGraphicFramePr>
        <p:xfrm>
          <a:off x="6172200" y="1852881"/>
          <a:ext cx="2092283" cy="238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254083"/>
              </a:tblGrid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Node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Next hops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B, 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B, 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3" name="Straight Arrow Connector 102"/>
          <p:cNvCxnSpPr/>
          <p:nvPr/>
        </p:nvCxnSpPr>
        <p:spPr>
          <a:xfrm flipH="1">
            <a:off x="3124201" y="2433711"/>
            <a:ext cx="905188" cy="470311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854673" y="1816953"/>
            <a:ext cx="1250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New for </a:t>
            </a:r>
          </a:p>
          <a:p>
            <a:pPr algn="ctr"/>
            <a:r>
              <a:rPr lang="en-US" sz="2400" dirty="0" smtClean="0"/>
              <a:t>ECMP</a:t>
            </a:r>
            <a:endParaRPr lang="en-US" sz="2400" dirty="0"/>
          </a:p>
        </p:txBody>
      </p:sp>
      <p:cxnSp>
        <p:nvCxnSpPr>
          <p:cNvPr id="108" name="Straight Arrow Connector 107"/>
          <p:cNvCxnSpPr/>
          <p:nvPr/>
        </p:nvCxnSpPr>
        <p:spPr>
          <a:xfrm flipH="1">
            <a:off x="4029390" y="2433711"/>
            <a:ext cx="12140" cy="116359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48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ECMP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Could randomly pick a next hop for     each packet based on destination</a:t>
            </a:r>
          </a:p>
          <a:p>
            <a:pPr lvl="1"/>
            <a:r>
              <a:rPr lang="en-US" sz="2000" dirty="0" smtClean="0"/>
              <a:t>Balances load, but adds jitter</a:t>
            </a:r>
          </a:p>
          <a:p>
            <a:pPr lvl="4"/>
            <a:endParaRPr lang="en-US" sz="1000" dirty="0"/>
          </a:p>
          <a:p>
            <a:r>
              <a:rPr lang="en-US" sz="2400" dirty="0" smtClean="0"/>
              <a:t>Instead, try to send packets from a given source/destination pair on the same path</a:t>
            </a:r>
          </a:p>
          <a:p>
            <a:pPr lvl="1"/>
            <a:r>
              <a:rPr lang="en-US" sz="2000" dirty="0" smtClean="0"/>
              <a:t>Source/destination pair is called a </a:t>
            </a:r>
            <a:r>
              <a:rPr lang="en-US" sz="2000" u="sng" dirty="0" smtClean="0"/>
              <a:t>flow</a:t>
            </a:r>
          </a:p>
          <a:p>
            <a:pPr lvl="1"/>
            <a:r>
              <a:rPr lang="en-US" sz="2000" dirty="0" smtClean="0"/>
              <a:t>Hash flow identifier to next hop</a:t>
            </a:r>
          </a:p>
          <a:p>
            <a:pPr lvl="1"/>
            <a:r>
              <a:rPr lang="en-US" sz="2000" dirty="0" smtClean="0"/>
              <a:t>No jitter within flow, but less balanced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391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ECMP Forwarding (2)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448758"/>
            <a:ext cx="4489464" cy="3256592"/>
            <a:chOff x="4520490" y="1062542"/>
            <a:chExt cx="3842337" cy="3101465"/>
          </a:xfrm>
        </p:grpSpPr>
        <p:grpSp>
          <p:nvGrpSpPr>
            <p:cNvPr id="8" name="Group 7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2173" y="278493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52600" y="329279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88162" y="232692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-76200" y="1123950"/>
            <a:ext cx="4931135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Multipath routes from F to H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105400" y="1123950"/>
            <a:ext cx="3313676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E’s Forwarding Choices</a:t>
            </a:r>
            <a:endParaRPr lang="en-US" sz="2400" dirty="0"/>
          </a:p>
        </p:txBody>
      </p: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444431"/>
              </p:ext>
            </p:extLst>
          </p:nvPr>
        </p:nvGraphicFramePr>
        <p:xfrm>
          <a:off x="5257800" y="1733550"/>
          <a:ext cx="312420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/>
                <a:gridCol w="1106488"/>
                <a:gridCol w="976313"/>
              </a:tblGrid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Flow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Possible</a:t>
                      </a:r>
                    </a:p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next hops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Example choice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 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H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 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flipV="1">
            <a:off x="7162800" y="3332437"/>
            <a:ext cx="533400" cy="40667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27646" y="3638550"/>
            <a:ext cx="2869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Use both paths to get</a:t>
            </a:r>
          </a:p>
          <a:p>
            <a:pPr algn="ctr"/>
            <a:r>
              <a:rPr lang="en-US" sz="2400" dirty="0" smtClean="0"/>
              <a:t>to one destination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49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Routing (§5.2.6)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5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scale routing with hierarchy in the form of regions</a:t>
            </a:r>
          </a:p>
          <a:p>
            <a:pPr lvl="1"/>
            <a:r>
              <a:rPr lang="en-US" sz="2400" dirty="0" smtClean="0"/>
              <a:t>Route to regions, not individual nodes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3579" y="2647950"/>
            <a:ext cx="4423004" cy="1908140"/>
            <a:chOff x="893579" y="2797210"/>
            <a:chExt cx="4423004" cy="1908140"/>
          </a:xfrm>
        </p:grpSpPr>
        <p:grpSp>
          <p:nvGrpSpPr>
            <p:cNvPr id="7" name="Group 6"/>
            <p:cNvGrpSpPr/>
            <p:nvPr/>
          </p:nvGrpSpPr>
          <p:grpSpPr>
            <a:xfrm>
              <a:off x="997834" y="2797210"/>
              <a:ext cx="4318749" cy="1464875"/>
              <a:chOff x="1341052" y="2797210"/>
              <a:chExt cx="4318749" cy="1464875"/>
            </a:xfrm>
          </p:grpSpPr>
          <p:pic>
            <p:nvPicPr>
              <p:cNvPr id="120" name="Picture 1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7208" y="3572926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2" name="Straight Connector 121"/>
              <p:cNvCxnSpPr>
                <a:stCxn id="120" idx="3"/>
              </p:cNvCxnSpPr>
              <p:nvPr/>
            </p:nvCxnSpPr>
            <p:spPr>
              <a:xfrm>
                <a:off x="3903179" y="3755242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202002" y="3755242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09574" y="3766606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771183" y="3766606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Rounded Rectangular Callout 126"/>
              <p:cNvSpPr/>
              <p:nvPr/>
            </p:nvSpPr>
            <p:spPr>
              <a:xfrm>
                <a:off x="3493111" y="2797210"/>
                <a:ext cx="1459889" cy="359179"/>
              </a:xfrm>
              <a:prstGeom prst="wedgeRoundRectCallout">
                <a:avLst>
                  <a:gd name="adj1" fmla="val -38058"/>
                  <a:gd name="adj2" fmla="val 166963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To the West!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998729" y="3257550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>
                <a:endCxn id="128" idx="1"/>
              </p:cNvCxnSpPr>
              <p:nvPr/>
            </p:nvCxnSpPr>
            <p:spPr>
              <a:xfrm>
                <a:off x="2590800" y="3374352"/>
                <a:ext cx="40792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Cloud Callout 20"/>
              <p:cNvSpPr/>
              <p:nvPr/>
            </p:nvSpPr>
            <p:spPr>
              <a:xfrm rot="394988">
                <a:off x="1341052" y="3372308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541613" y="3535773"/>
                <a:ext cx="8207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West</a:t>
                </a:r>
                <a:endParaRPr lang="en-US" sz="2400" dirty="0"/>
              </a:p>
            </p:txBody>
          </p:sp>
          <p:sp>
            <p:nvSpPr>
              <p:cNvPr id="23" name="Cloud Callout 22"/>
              <p:cNvSpPr/>
              <p:nvPr/>
            </p:nvSpPr>
            <p:spPr>
              <a:xfrm rot="394988">
                <a:off x="4437941" y="3395429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00346" y="3559080"/>
                <a:ext cx="6970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East</a:t>
                </a:r>
                <a:endParaRPr lang="en-US" sz="2400" dirty="0"/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1535512" y="4130110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93579" y="4243685"/>
              <a:ext cx="16210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Destination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8191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Growth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3352800" cy="3352800"/>
          </a:xfrm>
        </p:spPr>
        <p:txBody>
          <a:bodyPr/>
          <a:lstStyle/>
          <a:p>
            <a:r>
              <a:rPr lang="en-US" dirty="0" smtClean="0"/>
              <a:t>At least a billion Internet hosts and growing …</a:t>
            </a:r>
            <a:endParaRPr lang="en-US" dirty="0"/>
          </a:p>
        </p:txBody>
      </p:sp>
      <p:pic>
        <p:nvPicPr>
          <p:cNvPr id="1026" name="Picture 2" descr="http://ftp.isc.org/www/survey/reports/hos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452" y="929867"/>
            <a:ext cx="5385747" cy="377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64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Routing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35052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Internet growth translates into routing table  growth (even using prefixes) …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657600" y="1258729"/>
            <a:ext cx="4881905" cy="3446621"/>
            <a:chOff x="3567166" y="1276350"/>
            <a:chExt cx="4881905" cy="3446621"/>
          </a:xfrm>
        </p:grpSpPr>
        <p:pic>
          <p:nvPicPr>
            <p:cNvPr id="1026" name="Picture 2" descr="http://upload.wikimedia.org/wikipedia/commons/thumb/c/ce/BGP_Table_growth.svg/500px-BGP_Table_growth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3" t="11313" r="3400" b="3922"/>
            <a:stretch/>
          </p:blipFill>
          <p:spPr bwMode="auto">
            <a:xfrm>
              <a:off x="3962400" y="1276350"/>
              <a:ext cx="4321343" cy="3229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489474" y="4476750"/>
              <a:ext cx="37401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Source: By </a:t>
              </a:r>
              <a:r>
                <a:rPr lang="en-US" sz="1000" dirty="0" err="1"/>
                <a:t>Mro</a:t>
              </a:r>
              <a:r>
                <a:rPr lang="en-US" sz="1000" dirty="0"/>
                <a:t> (Own </a:t>
              </a:r>
              <a:r>
                <a:rPr lang="en-US" sz="1000" dirty="0" smtClean="0"/>
                <a:t>work), CC-BY-SA-3.0 , </a:t>
              </a:r>
              <a:r>
                <a:rPr lang="en-US" sz="1000" dirty="0"/>
                <a:t>via Wikimedia Commons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01000" y="4171950"/>
              <a:ext cx="44807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smtClean="0"/>
                <a:t>Year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504311" y="2520026"/>
              <a:ext cx="2525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Number of IP Prefixes</a:t>
              </a:r>
              <a:endParaRPr lang="en-US" sz="2000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8077200" y="590550"/>
            <a:ext cx="212954" cy="69660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1200150"/>
            <a:ext cx="758221" cy="369332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Ouch!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5780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Routing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Forwarding tables grow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arger router memories, may increase lookup time</a:t>
            </a:r>
          </a:p>
          <a:p>
            <a:pPr lvl="5"/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Routing messages grow</a:t>
            </a:r>
          </a:p>
          <a:p>
            <a:pPr lvl="1"/>
            <a:r>
              <a:rPr lang="en-US" dirty="0" smtClean="0"/>
              <a:t>Need to keeps all nodes informed of larger topology</a:t>
            </a:r>
          </a:p>
          <a:p>
            <a:pPr lvl="5"/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Routing computation grows</a:t>
            </a:r>
          </a:p>
          <a:p>
            <a:pPr lvl="1"/>
            <a:r>
              <a:rPr lang="en-US" dirty="0" smtClean="0"/>
              <a:t>Shortest path calculations grow faster than the size of the network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8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Scale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IP prefixes</a:t>
            </a:r>
          </a:p>
          <a:p>
            <a:pPr lvl="1"/>
            <a:r>
              <a:rPr lang="en-US" dirty="0" smtClean="0"/>
              <a:t>Route to blocks of hosts</a:t>
            </a:r>
          </a:p>
          <a:p>
            <a:pPr lvl="4"/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 hierarchy</a:t>
            </a:r>
          </a:p>
          <a:p>
            <a:pPr lvl="1"/>
            <a:r>
              <a:rPr lang="en-US" dirty="0" smtClean="0"/>
              <a:t>Route to network regions</a:t>
            </a:r>
          </a:p>
          <a:p>
            <a:pPr lvl="6"/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IP prefix aggregation</a:t>
            </a:r>
          </a:p>
          <a:p>
            <a:pPr lvl="1"/>
            <a:r>
              <a:rPr lang="en-US" dirty="0" smtClean="0"/>
              <a:t>Combine, and split, prefixes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857247" y="1420743"/>
            <a:ext cx="228600" cy="6176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42957" y="1375603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Last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8" name="Right Brace 7"/>
          <p:cNvSpPr/>
          <p:nvPr/>
        </p:nvSpPr>
        <p:spPr>
          <a:xfrm>
            <a:off x="4857246" y="2540690"/>
            <a:ext cx="228600" cy="6176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2956" y="2495550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857247" y="3661604"/>
            <a:ext cx="228600" cy="6176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42957" y="3616464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12499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a larger routing unit</a:t>
            </a:r>
          </a:p>
          <a:p>
            <a:pPr lvl="1"/>
            <a:r>
              <a:rPr lang="en-US" dirty="0" smtClean="0"/>
              <a:t>IP prefix (hosts) </a:t>
            </a:r>
            <a:r>
              <a:rPr lang="en-US" dirty="0" smtClean="0">
                <a:sym typeface="Wingdings" pitchFamily="2" charset="2"/>
              </a:rPr>
              <a:t> from one host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Region, e.g., ISP network </a:t>
            </a:r>
          </a:p>
          <a:p>
            <a:pPr lvl="4"/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oute first to the region, then to the IP prefix within the region</a:t>
            </a:r>
          </a:p>
          <a:p>
            <a:pPr lvl="1"/>
            <a:r>
              <a:rPr lang="en-US" dirty="0" smtClean="0"/>
              <a:t>Hide details within a region from outside of the region</a:t>
            </a:r>
          </a:p>
        </p:txBody>
      </p:sp>
    </p:spTree>
    <p:extLst>
      <p:ext uri="{BB962C8B-B14F-4D97-AF65-F5344CB8AC3E}">
        <p14:creationId xmlns:p14="http://schemas.microsoft.com/office/powerpoint/2010/main" val="167080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Shortest Path Routing </a:t>
            </a:r>
          </a:p>
          <a:p>
            <a:r>
              <a:rPr lang="en-US" dirty="0" smtClean="0"/>
              <a:t>(§5.2.1-5.2.2)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7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</a:t>
            </a:r>
            <a:r>
              <a:rPr lang="en-US" dirty="0" smtClean="0"/>
              <a:t>Routing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3101" t="1223" b="5255"/>
          <a:stretch/>
        </p:blipFill>
        <p:spPr bwMode="auto">
          <a:xfrm>
            <a:off x="4572000" y="1098357"/>
            <a:ext cx="3901273" cy="360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792826" y="1467059"/>
            <a:ext cx="3245774" cy="2781091"/>
            <a:chOff x="1144524" y="1467059"/>
            <a:chExt cx="2744188" cy="235131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val 14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256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</a:t>
            </a:r>
            <a:r>
              <a:rPr lang="en-US" dirty="0" smtClean="0"/>
              <a:t>Routing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3980" t="1223" b="5255"/>
          <a:stretch/>
        </p:blipFill>
        <p:spPr bwMode="auto">
          <a:xfrm>
            <a:off x="4617218" y="1098357"/>
            <a:ext cx="3840982" cy="360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792826" y="1467059"/>
            <a:ext cx="3245774" cy="2781091"/>
            <a:chOff x="1144524" y="1467059"/>
            <a:chExt cx="2744188" cy="2351315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Straight Arrow Connector 25"/>
            <p:cNvCxnSpPr/>
            <p:nvPr/>
          </p:nvCxnSpPr>
          <p:spPr>
            <a:xfrm>
              <a:off x="1606480" y="2137788"/>
              <a:ext cx="2286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828800" y="2128995"/>
              <a:ext cx="0" cy="9906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828800" y="3108710"/>
              <a:ext cx="6858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590800" y="3125039"/>
              <a:ext cx="457200" cy="56311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124200" y="3028950"/>
              <a:ext cx="114300" cy="1524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238500" y="3028950"/>
              <a:ext cx="2286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662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</a:t>
            </a:r>
            <a:r>
              <a:rPr lang="en-US" dirty="0" smtClean="0"/>
              <a:t>Routing (4)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Penalty is longer paths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92826" y="1848059"/>
            <a:ext cx="3245774" cy="2781091"/>
            <a:chOff x="1144524" y="1467059"/>
            <a:chExt cx="2744188" cy="235131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606480" y="2137788"/>
              <a:ext cx="2286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828800" y="2128995"/>
              <a:ext cx="0" cy="99060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828800" y="3108710"/>
              <a:ext cx="6858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590800" y="3125039"/>
              <a:ext cx="457200" cy="56311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24200" y="3028950"/>
              <a:ext cx="114300" cy="15240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238500" y="3028950"/>
              <a:ext cx="2286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73565" y="1123667"/>
            <a:ext cx="3989435" cy="3581683"/>
            <a:chOff x="4160019" y="2015585"/>
            <a:chExt cx="4185632" cy="4450074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44136" t="1223" r="2660" b="5255"/>
            <a:stretch/>
          </p:blipFill>
          <p:spPr bwMode="auto">
            <a:xfrm>
              <a:off x="4160019" y="2015585"/>
              <a:ext cx="3888712" cy="445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/>
            <p:nvPr/>
          </p:nvSpPr>
          <p:spPr bwMode="auto">
            <a:xfrm>
              <a:off x="6617110" y="3942735"/>
              <a:ext cx="570271" cy="23597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5400000" flipH="1" flipV="1">
              <a:off x="6612194" y="4527755"/>
              <a:ext cx="560439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43226" y="4837476"/>
              <a:ext cx="2202425" cy="1261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1C is best route to region 5, except for destination 5C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601496" y="5746954"/>
              <a:ext cx="570271" cy="23597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>
              <a:stCxn id="21" idx="1"/>
            </p:cNvCxnSpPr>
            <p:nvPr/>
          </p:nvCxnSpPr>
          <p:spPr bwMode="auto">
            <a:xfrm flipH="1">
              <a:off x="5309420" y="5468434"/>
              <a:ext cx="833806" cy="3325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6" name="Straight Arrow Connector 25"/>
          <p:cNvCxnSpPr>
            <a:stCxn id="22" idx="1"/>
          </p:cNvCxnSpPr>
          <p:nvPr/>
        </p:nvCxnSpPr>
        <p:spPr>
          <a:xfrm flipV="1">
            <a:off x="1296871" y="2419350"/>
            <a:ext cx="177540" cy="159796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97062" y="2574547"/>
            <a:ext cx="0" cy="1063778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431549" y="2479012"/>
            <a:ext cx="2084931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89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Outside a region, nodes have </a:t>
            </a:r>
            <a:r>
              <a:rPr lang="en-US" u="sng" dirty="0" smtClean="0"/>
              <a:t>one route </a:t>
            </a:r>
            <a:r>
              <a:rPr lang="en-US" dirty="0" smtClean="0"/>
              <a:t>to all hosts within the region</a:t>
            </a:r>
          </a:p>
          <a:p>
            <a:pPr lvl="1"/>
            <a:r>
              <a:rPr lang="en-US" dirty="0" smtClean="0"/>
              <a:t>This gives savings in table size, messages and computation</a:t>
            </a:r>
          </a:p>
          <a:p>
            <a:pPr lvl="4"/>
            <a:endParaRPr lang="en-US" sz="1200" dirty="0" smtClean="0"/>
          </a:p>
          <a:p>
            <a:r>
              <a:rPr lang="en-US" dirty="0" smtClean="0"/>
              <a:t>However, each node may have a </a:t>
            </a:r>
            <a:r>
              <a:rPr lang="en-US" u="sng" dirty="0" smtClean="0"/>
              <a:t>different route </a:t>
            </a:r>
            <a:r>
              <a:rPr lang="en-US" dirty="0" smtClean="0"/>
              <a:t>to an outside region</a:t>
            </a:r>
          </a:p>
          <a:p>
            <a:pPr lvl="1"/>
            <a:r>
              <a:rPr lang="en-US" dirty="0" smtClean="0"/>
              <a:t>Routing decisions are still made by individual nodes; there is no single decision made by a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7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Prefix Aggregation and Subnets (§5.6.2)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5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81000" y="1047750"/>
            <a:ext cx="57150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help scale routing by adjusting the size of IP prefixes</a:t>
            </a:r>
          </a:p>
          <a:p>
            <a:pPr lvl="1"/>
            <a:r>
              <a:rPr lang="en-US" sz="2400" dirty="0" smtClean="0"/>
              <a:t>Split (subnets) and join (aggregation)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76300" y="2647950"/>
            <a:ext cx="4800600" cy="1564303"/>
            <a:chOff x="3505200" y="3195470"/>
            <a:chExt cx="4800600" cy="1564303"/>
          </a:xfrm>
        </p:grpSpPr>
        <p:sp>
          <p:nvSpPr>
            <p:cNvPr id="127" name="Rounded Rectangular Callout 126"/>
            <p:cNvSpPr/>
            <p:nvPr/>
          </p:nvSpPr>
          <p:spPr>
            <a:xfrm>
              <a:off x="5943600" y="3195470"/>
              <a:ext cx="2362200" cy="316116"/>
            </a:xfrm>
            <a:prstGeom prst="wedgeRoundRectCallout">
              <a:avLst>
                <a:gd name="adj1" fmla="val -11684"/>
                <a:gd name="adj2" fmla="val 17014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I’m the whole region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3" name="Cloud Callout 22"/>
            <p:cNvSpPr/>
            <p:nvPr/>
          </p:nvSpPr>
          <p:spPr>
            <a:xfrm rot="394988">
              <a:off x="4651817" y="3771414"/>
              <a:ext cx="2056733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00" y="388721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Region</a:t>
              </a:r>
              <a:endParaRPr lang="en-US" sz="2400" dirty="0"/>
            </a:p>
          </p:txBody>
        </p:sp>
        <p:sp>
          <p:nvSpPr>
            <p:cNvPr id="21" name="Cloud Callout 20"/>
            <p:cNvSpPr/>
            <p:nvPr/>
          </p:nvSpPr>
          <p:spPr>
            <a:xfrm rot="394988">
              <a:off x="4440623" y="3614724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loud Callout 30"/>
            <p:cNvSpPr/>
            <p:nvPr/>
          </p:nvSpPr>
          <p:spPr>
            <a:xfrm rot="394988">
              <a:off x="4423553" y="3992049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loud Callout 31"/>
            <p:cNvSpPr/>
            <p:nvPr/>
          </p:nvSpPr>
          <p:spPr>
            <a:xfrm rot="394988">
              <a:off x="4440623" y="4396840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35980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27234" y="399033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24400" y="43639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29400" y="3887209"/>
              <a:ext cx="10668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IP /16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3581790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IP1 /18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3974942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IP2 /18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4359663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IP3 /18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1914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IP addresses are allocated in blocks called IP prefixes, e.g., 18.31.0.0/16</a:t>
            </a:r>
          </a:p>
          <a:p>
            <a:pPr lvl="1"/>
            <a:r>
              <a:rPr lang="en-US" dirty="0" smtClean="0"/>
              <a:t>Hosts on one network in same prefix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A “/N” prefix has the first N bits fixed and contains 2</a:t>
            </a:r>
            <a:r>
              <a:rPr lang="en-US" sz="3400" baseline="30000" dirty="0" smtClean="0"/>
              <a:t>32-N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E.g., a “/24” has 256 addresses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Routers keep track of prefix lengths</a:t>
            </a:r>
          </a:p>
          <a:p>
            <a:pPr lvl="1"/>
            <a:r>
              <a:rPr lang="en-US" dirty="0" smtClean="0"/>
              <a:t>Use it as part of longest prefix matching</a:t>
            </a:r>
          </a:p>
        </p:txBody>
      </p:sp>
    </p:spTree>
    <p:extLst>
      <p:ext uri="{BB962C8B-B14F-4D97-AF65-F5344CB8AC3E}">
        <p14:creationId xmlns:p14="http://schemas.microsoft.com/office/powerpoint/2010/main" val="20365097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IP addresses are allocated in blocks called IP prefixes, e.g., 18.31.0.0/16</a:t>
            </a:r>
          </a:p>
          <a:p>
            <a:pPr lvl="1"/>
            <a:r>
              <a:rPr lang="en-US" dirty="0" smtClean="0"/>
              <a:t>Hosts on one network in same prefix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A “/N” prefix has the first N bits fixed and contains 2</a:t>
            </a:r>
            <a:r>
              <a:rPr lang="en-US" sz="3400" baseline="30000" dirty="0" smtClean="0"/>
              <a:t>32-N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E.g., a “/24” has 256 addresses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Routers keep track of prefix lengths</a:t>
            </a:r>
          </a:p>
          <a:p>
            <a:pPr lvl="1"/>
            <a:r>
              <a:rPr lang="en-US" dirty="0" smtClean="0"/>
              <a:t>Use it as part of longest prefix matching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3451" y="4243685"/>
            <a:ext cx="731713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Routers can change prefix lengths without affecting hosts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552594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 and Hierarchy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 prefixes already help to scale routing, but we can go further</a:t>
            </a:r>
          </a:p>
          <a:p>
            <a:pPr lvl="1"/>
            <a:r>
              <a:rPr lang="en-US" sz="2400" dirty="0" smtClean="0"/>
              <a:t>We can use a less specific (larger)       IP prefix as a name for a region</a:t>
            </a:r>
          </a:p>
          <a:p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2952750"/>
            <a:ext cx="4800600" cy="1531932"/>
            <a:chOff x="3505200" y="3195470"/>
            <a:chExt cx="4800600" cy="1531932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5943600" y="3195470"/>
              <a:ext cx="2362200" cy="316116"/>
            </a:xfrm>
            <a:prstGeom prst="wedgeRoundRectCallout">
              <a:avLst>
                <a:gd name="adj1" fmla="val -11684"/>
                <a:gd name="adj2" fmla="val 17014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I’m the whole region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Cloud Callout 7"/>
            <p:cNvSpPr/>
            <p:nvPr/>
          </p:nvSpPr>
          <p:spPr>
            <a:xfrm rot="394988">
              <a:off x="4651817" y="3771414"/>
              <a:ext cx="2056733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0" y="388721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Region</a:t>
              </a:r>
              <a:endParaRPr lang="en-US" sz="2400" dirty="0"/>
            </a:p>
          </p:txBody>
        </p:sp>
        <p:sp>
          <p:nvSpPr>
            <p:cNvPr id="10" name="Cloud Callout 9"/>
            <p:cNvSpPr/>
            <p:nvPr/>
          </p:nvSpPr>
          <p:spPr>
            <a:xfrm rot="394988">
              <a:off x="4440623" y="3582353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Callout 10"/>
            <p:cNvSpPr/>
            <p:nvPr/>
          </p:nvSpPr>
          <p:spPr>
            <a:xfrm rot="394988">
              <a:off x="4423553" y="3959678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Callout 11"/>
            <p:cNvSpPr/>
            <p:nvPr/>
          </p:nvSpPr>
          <p:spPr>
            <a:xfrm rot="394988">
              <a:off x="4440623" y="4364469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35656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7234" y="39579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4400" y="433153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3887209"/>
              <a:ext cx="10668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IP /16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200" y="3549419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IP1 /18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05200" y="3942571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IP2 /18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05200" y="4327292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IP3 /18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909616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Subnets and Aggregation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2590800"/>
          </a:xfrm>
        </p:spPr>
        <p:txBody>
          <a:bodyPr>
            <a:normAutofit fontScale="85000" lnSpcReduction="20000"/>
          </a:bodyPr>
          <a:lstStyle/>
          <a:p>
            <a:pPr lvl="3"/>
            <a:endParaRPr lang="en-US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Subnets</a:t>
            </a:r>
          </a:p>
          <a:p>
            <a:pPr lvl="1"/>
            <a:r>
              <a:rPr lang="en-US" dirty="0" smtClean="0"/>
              <a:t>Internally split one large prefix into multiple smaller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Externally join multiple smaller prefixes into one large prefix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0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pc="-20" dirty="0" smtClean="0"/>
              <a:t>Defining “best” paths with link costs</a:t>
            </a:r>
          </a:p>
          <a:p>
            <a:pPr lvl="1"/>
            <a:r>
              <a:rPr lang="en-US" sz="2400" dirty="0" smtClean="0"/>
              <a:t>These are </a:t>
            </a:r>
            <a:r>
              <a:rPr lang="en-US" sz="2400" u="sng" dirty="0" smtClean="0"/>
              <a:t>shortest path </a:t>
            </a:r>
            <a:r>
              <a:rPr lang="en-US" sz="2400" dirty="0" smtClean="0"/>
              <a:t>routes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424501" y="3596931"/>
            <a:ext cx="542933" cy="38473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61511" y="3938885"/>
            <a:ext cx="86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Best?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947258" y="2013108"/>
            <a:ext cx="4191000" cy="2368750"/>
            <a:chOff x="5029200" y="1155526"/>
            <a:chExt cx="3842337" cy="3101465"/>
          </a:xfrm>
        </p:grpSpPr>
        <p:grpSp>
          <p:nvGrpSpPr>
            <p:cNvPr id="36" name="Group 35"/>
            <p:cNvGrpSpPr/>
            <p:nvPr/>
          </p:nvGrpSpPr>
          <p:grpSpPr>
            <a:xfrm>
              <a:off x="5029200" y="1155526"/>
              <a:ext cx="3842337" cy="3101465"/>
              <a:chOff x="3829902" y="952440"/>
              <a:chExt cx="4859367" cy="31014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2" idx="0"/>
              <a:endCxn id="56" idx="4"/>
            </p:cNvCxnSpPr>
            <p:nvPr/>
          </p:nvCxnSpPr>
          <p:spPr>
            <a:xfrm flipH="1" flipV="1">
              <a:off x="7526101" y="2349561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855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Internally split up one IP prefix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568996"/>
            <a:ext cx="7105650" cy="316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48400" y="3409950"/>
            <a:ext cx="1673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32K addresses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781800" y="2571750"/>
            <a:ext cx="271655" cy="4686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791200" y="1863864"/>
            <a:ext cx="2040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One prefix sent to rest of Internet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551831" y="3057861"/>
            <a:ext cx="1066800" cy="217137"/>
          </a:xfrm>
          <a:prstGeom prst="rect">
            <a:avLst/>
          </a:prstGeom>
          <a:noFill/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6019800" y="2571749"/>
            <a:ext cx="626172" cy="3048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209544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16K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808122" y="3086391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8K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808122" y="4152840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K</a:t>
            </a:r>
            <a:endParaRPr lang="en-US" sz="2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655460" y="1871773"/>
            <a:ext cx="0" cy="2589312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95800" y="4229040"/>
            <a:ext cx="1159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Company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638800" y="4229040"/>
            <a:ext cx="1907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Rest of Internet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949662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Externally join multiple separate IP prefixes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066800" y="1581150"/>
            <a:ext cx="6553200" cy="3025120"/>
            <a:chOff x="1416244" y="1581150"/>
            <a:chExt cx="6203756" cy="30251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6244" y="1581150"/>
              <a:ext cx="6203756" cy="3025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2550063" y="1733550"/>
              <a:ext cx="20401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One prefix sent to rest of Internet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3164095" y="2441436"/>
              <a:ext cx="416250" cy="51131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6172200" y="2114550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48400" y="3114799"/>
              <a:ext cx="3048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171950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3114799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0" y="3057860"/>
              <a:ext cx="1066800" cy="217137"/>
            </a:xfrm>
            <a:prstGeom prst="rect">
              <a:avLst/>
            </a:prstGeom>
            <a:noFill/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\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>
            <a:off x="3581400" y="2441436"/>
            <a:ext cx="381000" cy="3589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419600" y="1885950"/>
            <a:ext cx="0" cy="2589312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05300" y="4263267"/>
            <a:ext cx="8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ISP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12135" y="4248150"/>
            <a:ext cx="1907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Rest of Internet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91986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with Policy (BGP) (§5.6.7)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2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route with multiple parties, each with their own routing policies </a:t>
            </a:r>
          </a:p>
          <a:p>
            <a:pPr lvl="1"/>
            <a:r>
              <a:rPr lang="en-US" sz="2400" dirty="0" smtClean="0"/>
              <a:t>This is Internet-wide BGP routing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28516" y="2634679"/>
            <a:ext cx="4505484" cy="1609130"/>
            <a:chOff x="811099" y="2872085"/>
            <a:chExt cx="4505484" cy="160913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981200" y="3831897"/>
              <a:ext cx="2362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429000" y="3333750"/>
              <a:ext cx="838200" cy="2929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2133600" y="3386513"/>
              <a:ext cx="533400" cy="1531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28" idx="1"/>
            </p:cNvCxnSpPr>
            <p:nvPr/>
          </p:nvCxnSpPr>
          <p:spPr>
            <a:xfrm>
              <a:off x="2591104" y="3902748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loud Callout 20"/>
            <p:cNvSpPr/>
            <p:nvPr/>
          </p:nvSpPr>
          <p:spPr>
            <a:xfrm rot="394988">
              <a:off x="997834" y="3223048"/>
              <a:ext cx="1221860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04648" y="3386513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A</a:t>
              </a:r>
              <a:endParaRPr lang="en-US" sz="2400" dirty="0"/>
            </a:p>
          </p:txBody>
        </p:sp>
        <p:sp>
          <p:nvSpPr>
            <p:cNvPr id="23" name="Cloud Callout 22"/>
            <p:cNvSpPr/>
            <p:nvPr/>
          </p:nvSpPr>
          <p:spPr>
            <a:xfrm rot="394988">
              <a:off x="4094723" y="3246169"/>
              <a:ext cx="1221860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08751" y="3409820"/>
              <a:ext cx="7938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C</a:t>
              </a:r>
              <a:endParaRPr lang="en-US" sz="24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1535512" y="3980850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1099" y="4019550"/>
              <a:ext cx="16210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Destination</a:t>
              </a:r>
              <a:endParaRPr lang="en-US" sz="2400" dirty="0"/>
            </a:p>
          </p:txBody>
        </p:sp>
        <p:sp>
          <p:nvSpPr>
            <p:cNvPr id="22" name="Cloud Callout 21"/>
            <p:cNvSpPr/>
            <p:nvPr/>
          </p:nvSpPr>
          <p:spPr>
            <a:xfrm rot="394988">
              <a:off x="2560251" y="2914340"/>
              <a:ext cx="1221860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72676" y="3077991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B</a:t>
              </a:r>
              <a:endParaRPr lang="en-US" sz="24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4632401" y="3281265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91000" y="2872085"/>
              <a:ext cx="10361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Source</a:t>
              </a:r>
              <a:endParaRPr lang="en-US" sz="24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99033" y="3785946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015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Internet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Networks (ISPs, CDNs, etc.) group hosts as IP prefixes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Networks are richly interconnected, often using IXPs 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94</a:t>
            </a:fld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609600" y="2038350"/>
            <a:ext cx="7772400" cy="2484579"/>
            <a:chOff x="533400" y="1430555"/>
            <a:chExt cx="7772400" cy="2484579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825322" y="2554894"/>
              <a:ext cx="681914" cy="4940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40" idx="1"/>
            </p:cNvCxnSpPr>
            <p:nvPr/>
          </p:nvCxnSpPr>
          <p:spPr>
            <a:xfrm flipV="1">
              <a:off x="5404982" y="2099061"/>
              <a:ext cx="566858" cy="12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35" idx="2"/>
            </p:cNvCxnSpPr>
            <p:nvPr/>
          </p:nvCxnSpPr>
          <p:spPr>
            <a:xfrm flipV="1">
              <a:off x="1588176" y="2554894"/>
              <a:ext cx="258490" cy="3637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5" idx="3"/>
            </p:cNvCxnSpPr>
            <p:nvPr/>
          </p:nvCxnSpPr>
          <p:spPr>
            <a:xfrm>
              <a:off x="2151466" y="2395276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36" idx="1"/>
            </p:cNvCxnSpPr>
            <p:nvPr/>
          </p:nvCxnSpPr>
          <p:spPr>
            <a:xfrm>
              <a:off x="1892976" y="3223462"/>
              <a:ext cx="728002" cy="1252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36" idx="0"/>
            </p:cNvCxnSpPr>
            <p:nvPr/>
          </p:nvCxnSpPr>
          <p:spPr>
            <a:xfrm flipV="1">
              <a:off x="2925778" y="2632652"/>
              <a:ext cx="6423" cy="5564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36" idx="3"/>
              <a:endCxn id="20" idx="0"/>
            </p:cNvCxnSpPr>
            <p:nvPr/>
          </p:nvCxnSpPr>
          <p:spPr>
            <a:xfrm>
              <a:off x="3230578" y="3348747"/>
              <a:ext cx="367310" cy="634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34" idx="1"/>
            </p:cNvCxnSpPr>
            <p:nvPr/>
          </p:nvCxnSpPr>
          <p:spPr>
            <a:xfrm>
              <a:off x="3414233" y="2509576"/>
              <a:ext cx="319567" cy="979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34" idx="0"/>
              <a:endCxn id="51" idx="0"/>
            </p:cNvCxnSpPr>
            <p:nvPr/>
          </p:nvCxnSpPr>
          <p:spPr>
            <a:xfrm flipV="1">
              <a:off x="4038600" y="2100008"/>
              <a:ext cx="276980" cy="3478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endCxn id="37" idx="1"/>
            </p:cNvCxnSpPr>
            <p:nvPr/>
          </p:nvCxnSpPr>
          <p:spPr>
            <a:xfrm>
              <a:off x="4696434" y="3217113"/>
              <a:ext cx="363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4954924" y="2600851"/>
              <a:ext cx="280129" cy="6890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37" idx="0"/>
            </p:cNvCxnSpPr>
            <p:nvPr/>
          </p:nvCxnSpPr>
          <p:spPr>
            <a:xfrm flipV="1">
              <a:off x="5364298" y="2286246"/>
              <a:ext cx="673733" cy="7712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37" idx="3"/>
              <a:endCxn id="16" idx="0"/>
            </p:cNvCxnSpPr>
            <p:nvPr/>
          </p:nvCxnSpPr>
          <p:spPr>
            <a:xfrm>
              <a:off x="5669098" y="3217113"/>
              <a:ext cx="394333" cy="1789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4413875" y="2509576"/>
              <a:ext cx="340957" cy="7355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2314849" y="1620117"/>
              <a:ext cx="1221860" cy="1152017"/>
              <a:chOff x="1015251" y="2438236"/>
              <a:chExt cx="1221860" cy="1152017"/>
            </a:xfrm>
          </p:grpSpPr>
          <p:sp>
            <p:nvSpPr>
              <p:cNvPr id="14" name="Cloud Callout 13"/>
              <p:cNvSpPr/>
              <p:nvPr/>
            </p:nvSpPr>
            <p:spPr>
              <a:xfrm rot="394988">
                <a:off x="1015251" y="272359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07638" y="3149107"/>
                <a:ext cx="8370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CDN C</a:t>
                </a:r>
                <a:endParaRPr lang="en-US" sz="2000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519802" y="302419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87850" y="2438236"/>
                <a:ext cx="11023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C1</a:t>
                </a:r>
                <a:endParaRPr lang="en-US" sz="2000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055638" y="2811778"/>
              <a:ext cx="2250162" cy="1087243"/>
              <a:chOff x="6400800" y="2433930"/>
              <a:chExt cx="2250162" cy="1087243"/>
            </a:xfrm>
          </p:grpSpPr>
          <p:sp>
            <p:nvSpPr>
              <p:cNvPr id="16" name="Cloud Callout 15"/>
              <p:cNvSpPr/>
              <p:nvPr/>
            </p:nvSpPr>
            <p:spPr>
              <a:xfrm rot="394988">
                <a:off x="6400800" y="265451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658108" y="2818168"/>
                <a:ext cx="7072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A</a:t>
                </a:r>
                <a:endParaRPr lang="en-US" sz="2000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378124" y="273014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427238" y="2433930"/>
                <a:ext cx="1115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A1</a:t>
                </a:r>
                <a:endParaRPr lang="en-US" sz="2000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239000" y="310515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35785" y="3071069"/>
                <a:ext cx="11151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A2</a:t>
                </a:r>
                <a:endParaRPr lang="en-US" sz="20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590095" y="3048478"/>
              <a:ext cx="2137502" cy="866656"/>
              <a:chOff x="5282333" y="1782156"/>
              <a:chExt cx="2137502" cy="866656"/>
            </a:xfrm>
          </p:grpSpPr>
          <p:sp>
            <p:nvSpPr>
              <p:cNvPr id="20" name="Cloud Callout 19"/>
              <p:cNvSpPr/>
              <p:nvPr/>
            </p:nvSpPr>
            <p:spPr>
              <a:xfrm rot="394988">
                <a:off x="5282333" y="1782156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523485" y="1907623"/>
                <a:ext cx="7395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F</a:t>
                </a:r>
                <a:endParaRPr lang="en-US" sz="2000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188611" y="2332675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335114" y="2239685"/>
                <a:ext cx="10847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F1</a:t>
                </a:r>
                <a:endParaRPr lang="en-US" sz="2000" dirty="0"/>
              </a:p>
            </p:txBody>
          </p:sp>
        </p:grpSp>
        <p:sp>
          <p:nvSpPr>
            <p:cNvPr id="34" name="Rounded Rectangle 33"/>
            <p:cNvSpPr/>
            <p:nvPr/>
          </p:nvSpPr>
          <p:spPr>
            <a:xfrm>
              <a:off x="3733800" y="2447895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541866" y="2235658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620978" y="3189129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059498" y="3057495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754567" y="1430555"/>
              <a:ext cx="1257164" cy="1171456"/>
              <a:chOff x="5344347" y="1581150"/>
              <a:chExt cx="1257164" cy="1171456"/>
            </a:xfrm>
          </p:grpSpPr>
          <p:sp>
            <p:nvSpPr>
              <p:cNvPr id="39" name="Cloud Callout 38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561620" y="2049601"/>
                <a:ext cx="8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CDN D</a:t>
                </a:r>
                <a:endParaRPr lang="en-US" sz="2000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819845" y="193042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344347" y="1581150"/>
                <a:ext cx="11231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D1</a:t>
                </a:r>
                <a:endParaRPr lang="en-US" sz="20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2524095"/>
              <a:ext cx="2362200" cy="1248732"/>
              <a:chOff x="6080135" y="2071994"/>
              <a:chExt cx="2362200" cy="1248732"/>
            </a:xfrm>
          </p:grpSpPr>
          <p:sp>
            <p:nvSpPr>
              <p:cNvPr id="44" name="Cloud Callout 43"/>
              <p:cNvSpPr/>
              <p:nvPr/>
            </p:nvSpPr>
            <p:spPr>
              <a:xfrm rot="394988">
                <a:off x="6400800" y="2380599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638745" y="2544250"/>
                <a:ext cx="7459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E</a:t>
                </a:r>
                <a:endParaRPr lang="en-US" sz="2000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576972" y="2456231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080135" y="2071994"/>
                <a:ext cx="109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E1</a:t>
                </a:r>
                <a:endParaRPr lang="en-US" sz="2000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239000" y="2962757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351203" y="2920616"/>
                <a:ext cx="10911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E2</a:t>
                </a:r>
                <a:endParaRPr lang="en-US" sz="20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281300" y="1431485"/>
              <a:ext cx="1248347" cy="1171456"/>
              <a:chOff x="5353164" y="1581150"/>
              <a:chExt cx="1248347" cy="1171456"/>
            </a:xfrm>
          </p:grpSpPr>
          <p:sp>
            <p:nvSpPr>
              <p:cNvPr id="51" name="Cloud Callout 50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641769" y="2049601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B</a:t>
                </a:r>
                <a:endParaRPr lang="en-US" sz="2000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819845" y="193042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353164" y="1581150"/>
                <a:ext cx="11055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B1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34790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Internet-wide Routing Issues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Two problems beyond routing within an individual network</a:t>
            </a:r>
          </a:p>
          <a:p>
            <a:pPr lvl="4"/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Scaling to very large networks</a:t>
            </a:r>
          </a:p>
          <a:p>
            <a:pPr lvl="1"/>
            <a:r>
              <a:rPr lang="en-US" sz="2400" dirty="0" smtClean="0"/>
              <a:t>Techniques of IP prefixes, hierarchy, prefix aggregation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Incorporating policy decisions</a:t>
            </a:r>
          </a:p>
          <a:p>
            <a:pPr lvl="1"/>
            <a:r>
              <a:rPr lang="en-US" sz="2400" dirty="0" smtClean="0"/>
              <a:t>Letting different parties choose their routes to suit their own needs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23703" y="4091285"/>
            <a:ext cx="90569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Yikes!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5105400" y="4171950"/>
            <a:ext cx="618303" cy="15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7022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Independent Parties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3434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party selects routes to suit its own interests</a:t>
            </a:r>
          </a:p>
          <a:p>
            <a:pPr lvl="1"/>
            <a:r>
              <a:rPr lang="en-US" sz="2400" dirty="0" err="1"/>
              <a:t>e</a:t>
            </a:r>
            <a:r>
              <a:rPr lang="en-US" sz="2400" dirty="0" err="1" smtClean="0"/>
              <a:t>.g</a:t>
            </a:r>
            <a:r>
              <a:rPr lang="en-US" sz="2400" dirty="0" smtClean="0"/>
              <a:t>, shortest path in ISP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What path will be chosen for A2</a:t>
            </a:r>
            <a:r>
              <a:rPr lang="en-US" sz="2800" dirty="0" smtClean="0">
                <a:sym typeface="Wingdings" pitchFamily="2" charset="2"/>
              </a:rPr>
              <a:t>B1 and B1A2?</a:t>
            </a:r>
          </a:p>
          <a:p>
            <a:pPr lvl="1"/>
            <a:r>
              <a:rPr lang="en-US" sz="2400" dirty="0">
                <a:sym typeface="Wingdings" pitchFamily="2" charset="2"/>
              </a:rPr>
              <a:t>W</a:t>
            </a:r>
            <a:r>
              <a:rPr lang="en-US" sz="2400" dirty="0" smtClean="0">
                <a:sym typeface="Wingdings" pitchFamily="2" charset="2"/>
              </a:rPr>
              <a:t>hat is the best path?</a:t>
            </a:r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00600" y="1326113"/>
            <a:ext cx="3886200" cy="2769637"/>
            <a:chOff x="3200400" y="1326113"/>
            <a:chExt cx="3886200" cy="2769637"/>
          </a:xfrm>
        </p:grpSpPr>
        <p:sp>
          <p:nvSpPr>
            <p:cNvPr id="7" name="Rounded Rectangle 6"/>
            <p:cNvSpPr/>
            <p:nvPr/>
          </p:nvSpPr>
          <p:spPr>
            <a:xfrm>
              <a:off x="32004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102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29400" y="21671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3467040"/>
              <a:ext cx="11055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B2</a:t>
              </a:r>
              <a:endParaRPr lang="en-US" sz="2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3257550"/>
              <a:ext cx="609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511097" y="2910542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36689" y="1809750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96382" y="1326113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A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11793" y="1344894"/>
              <a:ext cx="7970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B</a:t>
              </a:r>
              <a:endParaRPr 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853996" y="2096248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Oval 18"/>
            <p:cNvSpPr/>
            <p:nvPr/>
          </p:nvSpPr>
          <p:spPr>
            <a:xfrm>
              <a:off x="6276342" y="3243926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800600" y="218697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81040" y="1809750"/>
              <a:ext cx="1105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B1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60489" y="3153937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A2</a:t>
              </a:r>
              <a:endParaRPr lang="en-US" sz="2000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 flipV="1">
            <a:off x="6400800" y="257175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79948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Independent Parties (2)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3434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Selected paths are longer than overall shortest path</a:t>
            </a:r>
          </a:p>
          <a:p>
            <a:pPr lvl="1"/>
            <a:r>
              <a:rPr lang="en-US" sz="2400" dirty="0" smtClean="0"/>
              <a:t>And asymmetric too!</a:t>
            </a:r>
          </a:p>
          <a:p>
            <a:r>
              <a:rPr lang="en-US" sz="2800" dirty="0" smtClean="0"/>
              <a:t>This is a consequence of independent goals and decisions, not hierarchy</a:t>
            </a:r>
            <a:endParaRPr lang="en-US" sz="2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00600" y="1326113"/>
            <a:ext cx="3886200" cy="2769637"/>
            <a:chOff x="3200400" y="1326113"/>
            <a:chExt cx="3886200" cy="2769637"/>
          </a:xfrm>
        </p:grpSpPr>
        <p:sp>
          <p:nvSpPr>
            <p:cNvPr id="7" name="Rounded Rectangle 6"/>
            <p:cNvSpPr/>
            <p:nvPr/>
          </p:nvSpPr>
          <p:spPr>
            <a:xfrm>
              <a:off x="32004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102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29400" y="21671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3467040"/>
              <a:ext cx="11055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B2</a:t>
              </a:r>
              <a:endParaRPr lang="en-US" sz="2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3257550"/>
              <a:ext cx="609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511097" y="2910542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36689" y="1809750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96382" y="1326113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A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11793" y="1344894"/>
              <a:ext cx="7970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B</a:t>
              </a:r>
              <a:endParaRPr 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853996" y="2096248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Oval 18"/>
            <p:cNvSpPr/>
            <p:nvPr/>
          </p:nvSpPr>
          <p:spPr>
            <a:xfrm>
              <a:off x="6276342" y="3243926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800600" y="218697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81040" y="1809750"/>
              <a:ext cx="1105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B1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60489" y="3153937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A2</a:t>
              </a:r>
              <a:endParaRPr lang="en-US" sz="2000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V="1">
            <a:off x="6400800" y="257175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3" idx="5"/>
          </p:cNvCxnSpPr>
          <p:nvPr/>
        </p:nvCxnSpPr>
        <p:spPr>
          <a:xfrm>
            <a:off x="5236345" y="3060799"/>
            <a:ext cx="1164455" cy="196751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7010400" y="2184266"/>
            <a:ext cx="1198608" cy="2559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3"/>
          </p:cNvCxnSpPr>
          <p:nvPr/>
        </p:nvCxnSpPr>
        <p:spPr>
          <a:xfrm flipV="1">
            <a:off x="7010400" y="2317370"/>
            <a:ext cx="1240655" cy="154978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00800" y="3243926"/>
            <a:ext cx="609600" cy="62322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390503" y="2184266"/>
            <a:ext cx="599305" cy="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4548" y="2209860"/>
            <a:ext cx="1205955" cy="700682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325944" y="2280271"/>
            <a:ext cx="2883064" cy="71828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75283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Policies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Capture the goals of different parties – could be anything</a:t>
            </a:r>
          </a:p>
          <a:p>
            <a:pPr lvl="1"/>
            <a:r>
              <a:rPr lang="en-US" sz="2400" dirty="0" smtClean="0"/>
              <a:t>E.g., Internet2 only carries               non-commercial traffic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Common policies we’ll look at:</a:t>
            </a:r>
          </a:p>
          <a:p>
            <a:pPr lvl="1"/>
            <a:r>
              <a:rPr lang="en-US" sz="2400" dirty="0" smtClean="0"/>
              <a:t>ISPs give </a:t>
            </a:r>
            <a:r>
              <a:rPr lang="en-US" sz="2400" cap="small" dirty="0" smtClean="0"/>
              <a:t>transit</a:t>
            </a:r>
            <a:r>
              <a:rPr lang="en-US" sz="2400" dirty="0" smtClean="0"/>
              <a:t> service to customers</a:t>
            </a:r>
          </a:p>
          <a:p>
            <a:pPr lvl="1"/>
            <a:r>
              <a:rPr lang="en-US" sz="2400" dirty="0" smtClean="0"/>
              <a:t>ISPs give </a:t>
            </a:r>
            <a:r>
              <a:rPr lang="en-US" sz="2400" cap="small" dirty="0" smtClean="0"/>
              <a:t>peer</a:t>
            </a:r>
            <a:r>
              <a:rPr lang="en-US" sz="2400" dirty="0" smtClean="0"/>
              <a:t> service to each 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12157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Policies – Transit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4864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party (customer) gets </a:t>
            </a:r>
            <a:r>
              <a:rPr lang="en-US" sz="2800" cap="small" dirty="0" smtClean="0"/>
              <a:t>transit</a:t>
            </a:r>
            <a:r>
              <a:rPr lang="en-US" sz="2800" dirty="0" smtClean="0"/>
              <a:t> service from another party (ISP)</a:t>
            </a:r>
          </a:p>
          <a:p>
            <a:pPr lvl="1"/>
            <a:r>
              <a:rPr lang="en-US" sz="2400" dirty="0" smtClean="0"/>
              <a:t>ISP accepts traffic for customer   from the rest of Internet</a:t>
            </a:r>
          </a:p>
          <a:p>
            <a:pPr lvl="1"/>
            <a:r>
              <a:rPr lang="en-US" sz="2400" dirty="0" smtClean="0"/>
              <a:t>ISP sends traffic from customer       to the rest of Internet</a:t>
            </a:r>
          </a:p>
          <a:p>
            <a:pPr lvl="1"/>
            <a:r>
              <a:rPr lang="en-US" sz="2400" dirty="0" smtClean="0"/>
              <a:t>Customer pays ISP for the privilege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715000" y="1581150"/>
            <a:ext cx="3058542" cy="2216292"/>
            <a:chOff x="4800600" y="1344065"/>
            <a:chExt cx="3393129" cy="2216292"/>
          </a:xfrm>
        </p:grpSpPr>
        <p:sp>
          <p:nvSpPr>
            <p:cNvPr id="7" name="Rounded Rectangle 6"/>
            <p:cNvSpPr/>
            <p:nvPr/>
          </p:nvSpPr>
          <p:spPr>
            <a:xfrm>
              <a:off x="4800600" y="1733550"/>
              <a:ext cx="1371600" cy="168641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01893" y="2715665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76160" y="2211744"/>
              <a:ext cx="11984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Customer 1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05714" y="1344065"/>
              <a:ext cx="5613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</a:t>
              </a:r>
              <a:endParaRPr lang="en-US" sz="24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413148" y="20147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6165501" y="2014713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916103" y="3017488"/>
              <a:ext cx="11984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Customer 2</a:t>
              </a:r>
              <a:endParaRPr lang="en-US" sz="2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6146242" y="258602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172200" y="3084019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loud Callout 22"/>
            <p:cNvSpPr/>
            <p:nvPr/>
          </p:nvSpPr>
          <p:spPr>
            <a:xfrm rot="16916317">
              <a:off x="6433500" y="1800128"/>
              <a:ext cx="1964088" cy="155637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16599" y="1725065"/>
              <a:ext cx="1197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Rest of</a:t>
              </a:r>
            </a:p>
            <a:p>
              <a:pPr algn="ctr"/>
              <a:r>
                <a:rPr lang="en-US" sz="2400" dirty="0" smtClean="0"/>
                <a:t>Internet</a:t>
              </a:r>
              <a:endParaRPr lang="en-US" sz="2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525756" y="2826663"/>
            <a:ext cx="98366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 dirty="0" smtClean="0"/>
              <a:t>Non-</a:t>
            </a:r>
          </a:p>
          <a:p>
            <a:pPr algn="ctr">
              <a:lnSpc>
                <a:spcPct val="70000"/>
              </a:lnSpc>
            </a:pPr>
            <a:r>
              <a:rPr lang="en-US" sz="2000" dirty="0" smtClean="0"/>
              <a:t>customer</a:t>
            </a:r>
            <a:endParaRPr lang="en-US" sz="2000" dirty="0"/>
          </a:p>
        </p:txBody>
      </p:sp>
      <p:sp>
        <p:nvSpPr>
          <p:cNvPr id="35" name="Oval 34"/>
          <p:cNvSpPr/>
          <p:nvPr/>
        </p:nvSpPr>
        <p:spPr>
          <a:xfrm>
            <a:off x="7961478" y="3386313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Freeform 36"/>
          <p:cNvSpPr/>
          <p:nvPr/>
        </p:nvSpPr>
        <p:spPr>
          <a:xfrm>
            <a:off x="6410848" y="3105149"/>
            <a:ext cx="1567543" cy="292981"/>
          </a:xfrm>
          <a:custGeom>
            <a:avLst/>
            <a:gdLst>
              <a:gd name="connsiteX0" fmla="*/ 1567543 w 1567543"/>
              <a:gd name="connsiteY0" fmla="*/ 231112 h 231112"/>
              <a:gd name="connsiteX1" fmla="*/ 1326383 w 1567543"/>
              <a:gd name="connsiteY1" fmla="*/ 190919 h 231112"/>
              <a:gd name="connsiteX2" fmla="*/ 743578 w 1567543"/>
              <a:gd name="connsiteY2" fmla="*/ 180871 h 231112"/>
              <a:gd name="connsiteX3" fmla="*/ 351693 w 1567543"/>
              <a:gd name="connsiteY3" fmla="*/ 140677 h 231112"/>
              <a:gd name="connsiteX4" fmla="*/ 0 w 1567543"/>
              <a:gd name="connsiteY4" fmla="*/ 0 h 23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543" h="231112">
                <a:moveTo>
                  <a:pt x="1567543" y="231112"/>
                </a:moveTo>
                <a:cubicBezTo>
                  <a:pt x="1515627" y="215202"/>
                  <a:pt x="1463711" y="199293"/>
                  <a:pt x="1326383" y="190919"/>
                </a:cubicBezTo>
                <a:cubicBezTo>
                  <a:pt x="1189055" y="182545"/>
                  <a:pt x="906026" y="189245"/>
                  <a:pt x="743578" y="180871"/>
                </a:cubicBezTo>
                <a:cubicBezTo>
                  <a:pt x="581130" y="172497"/>
                  <a:pt x="475623" y="170822"/>
                  <a:pt x="351693" y="140677"/>
                </a:cubicBezTo>
                <a:cubicBezTo>
                  <a:pt x="227763" y="110532"/>
                  <a:pt x="113881" y="55266"/>
                  <a:pt x="0" y="0"/>
                </a:cubicBezTo>
              </a:path>
            </a:pathLst>
          </a:custGeom>
          <a:noFill/>
          <a:ln w="38100">
            <a:solidFill>
              <a:schemeClr val="accent5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2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64163</TotalTime>
  <Words>5535</Words>
  <Application>Microsoft Macintosh PowerPoint</Application>
  <PresentationFormat>On-screen Show (16:9)</PresentationFormat>
  <Paragraphs>1952</Paragraphs>
  <Slides>109</Slides>
  <Notes>39</Notes>
  <HiddenSlides>27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0" baseType="lpstr">
      <vt:lpstr>Office Theme</vt:lpstr>
      <vt:lpstr>PowerPoint Presentation</vt:lpstr>
      <vt:lpstr>Routing versus Forwarding</vt:lpstr>
      <vt:lpstr>Improving on the Spanning Tree</vt:lpstr>
      <vt:lpstr>Perspective on Bandwidth Allocation</vt:lpstr>
      <vt:lpstr>Goals of Routing Algorithms</vt:lpstr>
      <vt:lpstr>Rules of Routing Algorithms</vt:lpstr>
      <vt:lpstr>Delivery Models</vt:lpstr>
      <vt:lpstr>PowerPoint Presentation</vt:lpstr>
      <vt:lpstr>Topic</vt:lpstr>
      <vt:lpstr>What are “Best” paths anyhow?</vt:lpstr>
      <vt:lpstr>Shortest Paths</vt:lpstr>
      <vt:lpstr>Shortest Paths (2)</vt:lpstr>
      <vt:lpstr>Shortest Paths (3)</vt:lpstr>
      <vt:lpstr>Shortest Paths (4)</vt:lpstr>
      <vt:lpstr>Sink Trees</vt:lpstr>
      <vt:lpstr>Sink Trees (2)</vt:lpstr>
      <vt:lpstr>Dijkstra’s Algorithm</vt:lpstr>
      <vt:lpstr>Dijkstra’s Algorithm (2)</vt:lpstr>
      <vt:lpstr>Dijkstra’s Algorithm (3)</vt:lpstr>
      <vt:lpstr>Dijkstra’s Algorithm (4)</vt:lpstr>
      <vt:lpstr>Dijkstra’s Algorithm (5)</vt:lpstr>
      <vt:lpstr>Dijkstra’s Algorithm (6)</vt:lpstr>
      <vt:lpstr>Dijkstra’s Algorithm (7)</vt:lpstr>
      <vt:lpstr>Dijkstra’s Algorithm (8)</vt:lpstr>
      <vt:lpstr>Dijkstra’s Algorithm (9)</vt:lpstr>
      <vt:lpstr>Dijkstra’s Algorithm (10)</vt:lpstr>
      <vt:lpstr>Dijkstra Comments</vt:lpstr>
      <vt:lpstr>PowerPoint Presentation</vt:lpstr>
      <vt:lpstr>Topic</vt:lpstr>
      <vt:lpstr>Distance Vector Routing</vt:lpstr>
      <vt:lpstr>Distance Vector Setting</vt:lpstr>
      <vt:lpstr>Distance Vector Algorithm</vt:lpstr>
      <vt:lpstr>Distance Vector (2)</vt:lpstr>
      <vt:lpstr>Distance Vector (3)</vt:lpstr>
      <vt:lpstr>Distance Vector (4)</vt:lpstr>
      <vt:lpstr>Distance Vector (4)</vt:lpstr>
      <vt:lpstr>Distance Vector (5)</vt:lpstr>
      <vt:lpstr>Distance Vector Dynamics</vt:lpstr>
      <vt:lpstr>Dynamics (2)</vt:lpstr>
      <vt:lpstr>Dynamics (3)</vt:lpstr>
      <vt:lpstr>RIP (Routing Information Protocol)</vt:lpstr>
      <vt:lpstr>PowerPoint Presentation</vt:lpstr>
      <vt:lpstr>Topic</vt:lpstr>
      <vt:lpstr>Flooding</vt:lpstr>
      <vt:lpstr>Flooding (2)</vt:lpstr>
      <vt:lpstr>Flooding (3)</vt:lpstr>
      <vt:lpstr>Flooding (4)</vt:lpstr>
      <vt:lpstr>Flooding (5)</vt:lpstr>
      <vt:lpstr>More Details</vt:lpstr>
      <vt:lpstr>PowerPoint Presentation</vt:lpstr>
      <vt:lpstr>Topic</vt:lpstr>
      <vt:lpstr>Link-State Routing</vt:lpstr>
      <vt:lpstr>Link-State Setting</vt:lpstr>
      <vt:lpstr>Link-State Algorithm</vt:lpstr>
      <vt:lpstr>Topology Dissemination</vt:lpstr>
      <vt:lpstr>Route Computation</vt:lpstr>
      <vt:lpstr>Forwarding Table</vt:lpstr>
      <vt:lpstr>Handling Changes</vt:lpstr>
      <vt:lpstr>Handling Changes (2)</vt:lpstr>
      <vt:lpstr>Handling Changes (3)</vt:lpstr>
      <vt:lpstr>Link-State Complications</vt:lpstr>
      <vt:lpstr>DV/LS Comparison</vt:lpstr>
      <vt:lpstr>OSPF and IS-IS Protocols</vt:lpstr>
      <vt:lpstr>PowerPoint Presentation</vt:lpstr>
      <vt:lpstr>Topic</vt:lpstr>
      <vt:lpstr>Multipath Routing</vt:lpstr>
      <vt:lpstr>Equal-Cost Multipath Routes</vt:lpstr>
      <vt:lpstr>Source “Trees”</vt:lpstr>
      <vt:lpstr>Source “Trees” (2)</vt:lpstr>
      <vt:lpstr>Source “Trees” (3)</vt:lpstr>
      <vt:lpstr>ECMP Forwarding</vt:lpstr>
      <vt:lpstr>ECMP Forwarding (2)</vt:lpstr>
      <vt:lpstr>PowerPoint Presentation</vt:lpstr>
      <vt:lpstr>Topic</vt:lpstr>
      <vt:lpstr>Internet Growth</vt:lpstr>
      <vt:lpstr>Internet Routing Growth</vt:lpstr>
      <vt:lpstr>Impact of Routing Growth</vt:lpstr>
      <vt:lpstr>Techniques to Scale Routing</vt:lpstr>
      <vt:lpstr>Hierarchical Routing</vt:lpstr>
      <vt:lpstr>Hierarchical Routing (2)</vt:lpstr>
      <vt:lpstr>Hierarchical Routing (3)</vt:lpstr>
      <vt:lpstr>Hierarchical Routing (4)</vt:lpstr>
      <vt:lpstr>Observations</vt:lpstr>
      <vt:lpstr>PowerPoint Presentation</vt:lpstr>
      <vt:lpstr>Topic</vt:lpstr>
      <vt:lpstr>Recall</vt:lpstr>
      <vt:lpstr>Recall (2)</vt:lpstr>
      <vt:lpstr>Prefixes and Hierarchy</vt:lpstr>
      <vt:lpstr>Subnets and Aggregation</vt:lpstr>
      <vt:lpstr>Subnets</vt:lpstr>
      <vt:lpstr>Aggregation</vt:lpstr>
      <vt:lpstr>PowerPoint Presentation</vt:lpstr>
      <vt:lpstr>Topic</vt:lpstr>
      <vt:lpstr>Structure of the Internet</vt:lpstr>
      <vt:lpstr>Internet-wide Routing Issues</vt:lpstr>
      <vt:lpstr>Effects of Independent Parties</vt:lpstr>
      <vt:lpstr>Effects of Independent Parties (2)</vt:lpstr>
      <vt:lpstr>Routing Policies</vt:lpstr>
      <vt:lpstr>Routing Policies – Transit</vt:lpstr>
      <vt:lpstr>Routing Policies – Peer</vt:lpstr>
      <vt:lpstr>Routing with BGP (Border Gateway Protocol)</vt:lpstr>
      <vt:lpstr>Routing with BGP (2)</vt:lpstr>
      <vt:lpstr>Routing with BGP (3)</vt:lpstr>
      <vt:lpstr>Routing with BGP (4)</vt:lpstr>
      <vt:lpstr>Routing with BGP (5)</vt:lpstr>
      <vt:lpstr>Routing with BGP (6)</vt:lpstr>
      <vt:lpstr>Routing with BGP (7)</vt:lpstr>
      <vt:lpstr>Routing with BGP (8)</vt:lpstr>
      <vt:lpstr>BGP Thoughts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140</cp:revision>
  <cp:lastPrinted>2013-02-13T17:44:16Z</cp:lastPrinted>
  <dcterms:created xsi:type="dcterms:W3CDTF">2012-10-22T20:55:18Z</dcterms:created>
  <dcterms:modified xsi:type="dcterms:W3CDTF">2013-05-08T21:53:44Z</dcterms:modified>
</cp:coreProperties>
</file>