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9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9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handoutMasterIdLst>
    <p:handoutMasterId r:id="rId19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33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4" r:id="rId78"/>
    <p:sldId id="335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54" r:id="rId159"/>
    <p:sldId id="417" r:id="rId160"/>
    <p:sldId id="418" r:id="rId161"/>
    <p:sldId id="419" r:id="rId162"/>
    <p:sldId id="420" r:id="rId163"/>
    <p:sldId id="421" r:id="rId164"/>
    <p:sldId id="422" r:id="rId165"/>
    <p:sldId id="423" r:id="rId166"/>
    <p:sldId id="424" r:id="rId167"/>
    <p:sldId id="425" r:id="rId168"/>
    <p:sldId id="426" r:id="rId169"/>
    <p:sldId id="427" r:id="rId170"/>
    <p:sldId id="428" r:id="rId171"/>
    <p:sldId id="429" r:id="rId172"/>
    <p:sldId id="430" r:id="rId173"/>
    <p:sldId id="431" r:id="rId174"/>
    <p:sldId id="432" r:id="rId175"/>
    <p:sldId id="433" r:id="rId176"/>
    <p:sldId id="434" r:id="rId177"/>
    <p:sldId id="435" r:id="rId178"/>
    <p:sldId id="436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49" r:id="rId192"/>
    <p:sldId id="450" r:id="rId193"/>
    <p:sldId id="451" r:id="rId194"/>
    <p:sldId id="452" r:id="rId195"/>
    <p:sldId id="453" r:id="rId19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66" autoAdjust="0"/>
  </p:normalViewPr>
  <p:slideViewPr>
    <p:cSldViewPr>
      <p:cViewPr>
        <p:scale>
          <a:sx n="95" d="100"/>
          <a:sy n="95" d="100"/>
        </p:scale>
        <p:origin x="-80" y="-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notesMaster" Target="notesMasters/notesMaster1.xml"/><Relationship Id="rId198" Type="http://schemas.openxmlformats.org/officeDocument/2006/relationships/handoutMaster" Target="handoutMasters/handoutMaster1.xml"/><Relationship Id="rId199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presProps" Target="presProps.xml"/><Relationship Id="rId201" Type="http://schemas.openxmlformats.org/officeDocument/2006/relationships/viewProps" Target="viewProps.xml"/><Relationship Id="rId202" Type="http://schemas.openxmlformats.org/officeDocument/2006/relationships/theme" Target="theme/theme1.xml"/><Relationship Id="rId20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56B4-A2D7-1D48-9AAA-2AB31330D944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0786-4318-584A-9241-4F427A668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1-20T22:57:14.887"/>
    </inkml:context>
    <inkml:brush xml:id="br0">
      <inkml:brushProperty name="width" value="0.06667" units="cm"/>
      <inkml:brushProperty name="height" value="0.06667" units="cm"/>
      <inkml:brushProperty name="color" value="#F2F2F2"/>
      <inkml:brushProperty name="fitToCurve" value="1"/>
    </inkml:brush>
  </inkml:definitions>
  <inkml:trace contextRef="#ctx0" brushRef="#br0">-2 964 16,'0'0'29,"6"15"2,-6-15-1,0 0-25,0 0 0,0 0-1,0 0 1,0-16-1,0 16 0,0 0-1,5-19 0,-5 19-1,3-20 0,-1 4 1,3 2-1,-2-4 1,4-2-1,-2-3-1,2 2 1,0-6-3,1 1 3,0-3-3,0-1 1,2-3-1,-2 1 1,1 0 0,1-3-1,1 2 1,0 0 0,2 0 0,-1 2-1,2 1 2,0 3-2,2 0 1,0 5 0,1 0 0,-1 1 0,0 3 0,-1 3 0,0-1 0,-1 3 0,0 3 0,-1 0 0,-1 0 0,-1 4 0,2 2 0,-2 2 0,0 0 0,-1 2 0,0 2 0,0 1 0,-1 3 0,-9-6 0,17 15 0,-17-15 0,17 26 0,-8-9 0,0 2 0,0 3 0,1 4-1,0 0 2,-1 4-2,3 2 2,-1 2-1,0 2 0,3-1 0,1 3 0,0-2 0,1 0 0,3-1 0,-1-1 0,1-5 2,3 1-2,-2-4 3,1-3-3,1-3 3,0-1-3,0-4 3,0-3-3,2-2 0,-2-5 1,2-1-1,-1-3 0,0-5 0,-1-2 1,1-5-1,-1-3 0,-1-4-2,0-2 2,-2-3-2,1 0 2,-3-2-2,1 1 1,-2-1-1,-1 2 2,0 2 0,-2 3 0,1 1 0,-1 3 0,-2 5 0,2 1 0,-1 7 0,1 2 0,1 5 0,0 6 0,1 4 0,1 4 0,0 4 0,2 3 1,1 1 1,2 3-1,-2 0 2,1 2-2,2-3 2,-1-2-2,0-5 2,-1-2-2,0-4-1,-1-3 1,-2-5 0,0-7-1,0-8 0,-2-3 1,-1-6-1,-1-3 0,-2-6-2,1-3 2,0-5-2,-1-1 2,-2-2-2,2-1 1,-1-3-1,0-1 1,1-1 1,1-1 0,0 1 0,0 1-1,0 0 1,1 1 0,1 4 0,1 2 0,0 2 0,-1 4-1,1 1 1,0 4 0,0 3 0,0 2-1,-1 2 1,1 2 0,0 2 0,0 1 0,0 2 0,-2 3 0,1 0 0,-1 3-1,1 4 1,-2 3 0,-1 3 0,2 2 0,-1 4 0,1 4 0,2 3 0,-2 5 0,4 4 0,0 2 0,0 4 0,3 7 1,2 4-2,0 2 2,1 3-1,1 1 0,3 2 2,0 1 0,1 1 0,-1-1-1,0-3 2,-1-1-2,0-3 2,-2-1-2,-2-6 0,0 0-1,-5-8 0,2-2 1,-3-2-1,0-6 1,-3-2-1,3 0 0,-1-4 1,0 1-1,-1-4 0,1-1 1,-2-2-1,4 1 0,-1-4 0,-2-1 0,1-3 1,1-2-1,1-3 0,0-2 1,-1-4-1,2-1 0,-1-4 0,3-1 0,-2-1 0,0-1 0,2-2 0,0-1 0,-1 1 0,1 0-1,1 2 2,0 1-1,0 0-1,2 1 1,-2 3 1,2 3-1,0 3 0,1 2 0,0 3 0,-1 4 0,2 1 0,-1 2 1,2 3-2,0 1 2,1 1-2,-1-1 2,0 0-1,2-1 0,-2-4 0,-1-1 0,2-1 0,0-5 0,-1-2 0,-1-3 0,0-7 1,-2 0-1,-1-4 0,-3-1 0,-2-4 0,0 1 0,0-2 0,0 0 0,-1 2 0,0-1 0,1 2 0,3 0 0,2 1 0,0-1 0,1 0 0,0 0 1,2-1-1,0-2 0,-1-1 0,0-3 1,-1-1-2,-1-1 1,-1-3-2,-2-2 2,0-2-1,-3-3 0,-1-5 0,0-2 0,-2-1 1,-1 0 0,-1 1 0,2 1-1,-1 3 2,0 4-2,0 6 1,2 5 0,0 6 0,2 5 0,1 5 0,2 7 0,-1 6 0,1 7 0,1 4 0,0 7 0,0 5 0,0 7 0,1 3 0,0 5 0,1 1 0,-1-1 0,3 1 0,-2 0 1,2-2-1,0-3 1,1-5 1,-3-3-2,1-6 1,-2-4 0,-2-4 0,-1-8 0,-2-7-1,-2-6 0,-2-6-1,-2-6 0,0-3 1,-2-5-1,0-3 0,-1 0 0,2 1 1,-1 1 0,1 3 0,2 4-1,3 4 1,1 5 0,3 5 0,2 5 0,4 5 0,1 5 0,0 5 0,3 4 0,1 6 0,1 1 0,1 5 1,-1 2 0,1 5-1,1 2 0,0 1 1,3 1-1,-1-1 1,-1-1-1,3-1 0,-2-3 0,0-6 0,1-4 0,0-4 0,-2-4 1,0-6-1,2-6 0,-2-4 0,-1-6 0,0-5 0,-1-5 0,0-5 0,-1-4 0,-1-4 0,-2-2-1,1-6 2,-2-2-1,0-2-1,2-1 2,-1-1-2,-2-3 2,1-2-2,0 0 2,-2-1-2,2-1 1,-1 0 0,-3-2 0,2 1 0,0 1 0,2 1 0,0 2 0,0 3 0,1 2 0,0 4 0,1 0 0,-2 2 0,-1 2 0,1 2 0,-2 4 0,-2 1-1,0 6 1,-3 2 0,-1 4 0,-1 7 0,-1 3 0,-1 6 0,-1 4 0,0 6 0,0 6 0,-1 3 1,1 5-1,-1 6 0,2 5 1,0 5-2,0 1 2,2 5-1,1 5 0,2 3 0,3 3 1,3 2-1,-1-1 0,3 1 1,1-3 0,2-2-1,1-4 0,1-5 1,0-5-2,-2-7 2,0-5-1,-2-6 0,-1-6 0,-4-7 0,-1-4 0,-3-6 1,-1-4-1,-1-3 0,0-6 0,-2 1 0,1-4 0,0-1 0,2 4 0,3-1 0,0 4 0,3 2 0,1 3 0,0 2 0,2 4 0,1 1 0,1 2 0,-1 2 0,0 0 0,0-1 0,1 1 0,-3 1 0,-2-1 0,-1 0 1,-4-3-1,-3 0-1,-2 0 1,-3 0-1,-12-5 0,18 8-1,-18-8-5,16 9-17,-16-9-14,0 0 0,0 0-1,0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0:08.7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94F832-3B01-4BFC-80A5-1AD4D50112FF}" emma:medium="tactile" emma:mode="ink">
          <msink:context xmlns:msink="http://schemas.microsoft.com/ink/2010/main" type="inkDrawing" rotatedBoundingBox="3051,10627 5729,7727 6854,8765 4175,11666" semanticType="callout" shapeName="Other"/>
        </emma:interpretation>
      </emma:emma>
    </inkml:annotationXML>
    <inkml:trace contextRef="#ctx0" brushRef="#br0">2008 0,'-29'0,"29"29,29-29,1 0,-1 30,30-1,1 1,-31-30,60 59,-60-59,30 30,-29-1,-1 1,60-1,-60 1,1-1,0 1,-1-1,30 1,-59-1,30 1,-30-1,29-29,-29 30,30 0,-1-1,-29 1,30-1,-30 1,0-1,0 1,0-1,0 1,29-1,-29 1,0-1,0 1,30 29,-30-29,0-1,0 30,0-29,0-1,0 1,-30-30,30 29,-29-29,29 30,-30-1,30 1,-29-1,-1 1,1-1,-30 1,29 0,1-1,-1-29,30 30,-30-30,1 0,29 29,-30 1,1-30,-1 0,30 29,-29 1,-1-30,1 0,29 29,-30 1,1-30,29 29,-30-29,1 0,-1 30,30-1,-29 1,-1-30,30 30,-59-1,59 1,-59-1,29 1,1-1,-30 1,0-1,29 1,-29-1,29 1,1-1,-1 1,1-1,-1-29,30 30,-29 0,-30-1,29-29,1 59,-1-59,1 30,-1-30,-29 59,0-30,0 30,-30-29,30-1,-29 1,29-1,-30 1,30 29,29-59,1 0,29 30,-30-30,30 29,-29-29,29 30,-30-30,30 29,-29-29,29 30,-30-30,1 29,-1 1,-29-1,0 1,29-30,-29 59,0-59,59 30,-29-30,-1 0,30 59,-59-30,30 1,-31-1,31-29,29 30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0:02.2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0,'30'0,"-1"30,1-30,29 29,29 1,1-1,0 30,-30-29,29-30,-29 59,0-59,-59 30,30-30,0 29,-1-29,-29 30,30-30,-30 29,59 1,0-30,-30 29,1-29,29 30,0-1,-29-29,-1 30,1-30,-1 29,1-29,-30 30,29-30,1 30,-1-30,-29 29,30 1,-1-30,-29 29,30 1,-1-30,-29 29,30 1,-1-30,-29 29,30-29,-30 30,30-30,-1 0,-29 29,30-29,-1 0,-29 30,30-30,-1 0,-29 29,30-29,-30 30,29-30,1 0,-1 0,-29 29,30-29,-1 0,-29 30,30-30,-1 0,1 30,0-30,-30 29,29-29,-29 30,30-30,-1 0,1 0,-1 29,1-29,-1 30,1-30,-1 29,1-29,-30 30,29-30,1 0,-30 29,30-29,-1 0,-29 30,30-30,-1 0,-29 29,30-29,-1 0,1 0,-30 30,29-30,-29 29,30-29,-1 0,1 0,-30 30,29-30,1 0,-30 29,29-29,1 0,-30 30,30-30,-1 0,-29 30,30-30,-1 0,-29 29,30-29,-1 0,1 0,-1 0,1 30,-1-30,1 0,-30 29,29-29,1 0,-1 0,1 30,29-30,-59 29,30-29,58 0,-29 0,0 0,0 30,-29-30,0 0,-1 0,-29 29,30-29,-1 0,1 0,-1 30,1-30,-1 0,-29 29,30-29,-1 0,-29 30,30-30,-1 0,1 0,-1 0,-29 29,30-29,0 0,-1 30,1-30,-1 0,1 0,-1 0,-29 30,30-30,-1 0,1 0,-1 0,-29 29,30-29,-1 0,1 0,-1 0,1 0,0 0,-30 30,29-30,1 0,-1 0,1 0,-1 0,1 0,29 0,-30 0,1 0,-1 0,1 0,0 0,-1 0,1 0,-1 0,1 0,-1 0,1 0,-1 0,1 0,29 0,-30 0,30 0,1 0,-31 0,30 0,-29 0,-1 0,1 0,-1 0,1 0,-1 0,-29 29,30-29,-1 0,1 0,-1 0,-58 0,-1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0:05.6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1863 0,'-29'0,"29"30,0-1,0 1,0-1,0 1,0-1,29-29,1 59,-1-29,1 29,-30-29,30-1,-30 1,29 29,-29-30,0 1,0-1,0 1,0-1,0 1,0 0,0-1,0 1,0-1,0 1,0-1,0 1,0-1,0 1,0-1,0 1,0-1,-29 30,-1-59,30 60,-30-60,1 29,-1 1,1-30,-1 29,1 1,-1-30,1 29,-60-29,60 30,-1-30,0 29,-29-29,0 30,30-30,-1 29,-29-29,30 0,-60 0,60 0,-31 0,31 0,-30 0,0 0,29 0,1-29,-1 29,1 0,-1 0,1-30,-1 30,-29-29,0 29,0-30,29 30,-29 0,0 0,-29 0,28 0,-28-29,-1 29,60 0,-1 0,1 0,29-30,29 1,1 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0:08.7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2008 0,'-29'0,"29"29,29-29,1 0,-1 30,30-1,1 1,-31-30,60 59,-60-59,30 30,-29-1,-1 1,60-1,-60 1,1-1,0 1,-1-1,30 1,-59-1,30 1,-30-1,29-29,-29 30,30 0,-1-1,-29 1,30-1,-30 1,0-1,0 1,0-1,0 1,29-1,-29 1,0-1,0 1,30 29,-30-29,0-1,0 30,0-29,0-1,0 1,-30-30,30 29,-29-29,29 30,-30-1,30 1,-29-1,-1 1,1-1,-30 1,29 0,1-1,-1-29,30 30,-30-30,1 0,29 29,-30 1,1-30,-1 0,30 29,-29 1,-1-30,1 0,29 29,-30 1,1-30,29 29,-30-29,1 0,-1 30,30-1,-29 1,-1-30,30 30,-59-1,59 1,-59-1,29 1,1-1,-30 1,0-1,29 1,-29-1,29 1,1-1,-1 1,1-1,-1-29,30 30,-29 0,-30-1,29-29,1 59,-1-59,1 30,-1-30,-29 59,0-30,0 30,-30-29,30-1,-29 1,29-1,-30 1,30 29,29-59,1 0,29 30,-30-30,30 29,-29-29,29 30,-30-30,30 29,-29-29,29 30,-30-30,1 29,-1 1,-29-1,0 1,29-30,-29 59,0-59,59 30,-29-30,-1 0,30 59,-59-30,30 1,-31-1,31-29,29 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1:02.8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5523 1713,'0'29,"-29"-29,29 30,-30-30,0 0,1 0,-1 0,1 0,-1 0,1 0,-1 0,1 0,-1 0,1 0,-1 0,1 0,-1 0,1 0,-1 0,0 0,1 0,-1 0,1 0,-1 0,1 0,-1 0,1 0,-1 30,1-30,-1 0,1 0,-1 0,1 0,-31 0,1 29,0-29,0 0,0 0,0 0,0 0,29 0,1 0,-1 0,1 0,-1 0,1 0,-1 0,1 0,-1 0,1 0,-1 0,1 0,-1 0,1 0,-31 0,1 0,30 0,-30 0,29-29,1 29,-1 0,-29 0,30-30,-1 30,-29 0,29 0,-29-30,0 30,0 0,0-29,0 29,0-30,0 1,29-1,-29 30,30 0,-60 0,30-29,0-1,30 30,-1-29,-29 29,29-30,-29 1,30 29,-1-30,-29 1,30 29,-1-30,-29-29,0 29,0 1,0-1,0 1,0-1,0 1,0-1,29 1,0-1,1 30,-1-29,1 29,-1-30,1 1,-1 29,30-30,0 0,-29 30,-30-29,0-1,0 1,-1-1,31 1,-1-1,1 1,-30 29,0-59,29 29,1 1,-30 29,0-30,-1 1,31-1,-30 0,0 1,0-1,0 1,0-30,29 59,-29-30,29 1,1-1,-1 1,1 29,-1-30,1 30,29-29,0-1,-30 30,30-29,-29 29,29-30,0 0,-30 30,1 0,29-29,-30 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0:02.2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2D44D34-7233-41B1-BE6B-C39B04F5A1BD}" emma:medium="tactile" emma:mode="ink">
          <msink:context xmlns:msink="http://schemas.microsoft.com/ink/2010/main" type="inkDrawing" rotatedBoundingBox="3497,6327 9297,8178 9050,8954 3250,7103" hotPoints="9849,8704 6933,8322 4269,7076 7185,7457" semanticType="enclosure" shapeName="Ellipse">
            <msink:destinationLink direction="with" ref="{6E647B9B-B3B0-4B5A-8515-323915B86366}"/>
            <msink:destinationLink direction="with" ref="{3E9FD053-48D4-4D50-9D97-61E39A9004FA}"/>
            <msink:destinationLink direction="with" ref="{BBF87C2C-A5D6-4DA2-B449-602A6E11847A}"/>
          </msink:context>
        </emma:interpretation>
      </emma:emma>
    </inkml:annotationXML>
    <inkml:trace contextRef="#ctx0" brushRef="#br0">0 0,'30'0,"-1"30,1-30,29 29,29 1,1-1,0 30,-30-29,29-30,-29 59,0-59,-59 30,30-30,0 29,-1-29,-29 30,30-30,-30 29,59 1,0-30,-30 29,1-29,29 30,0-1,-29-29,-1 30,1-30,-1 29,1-29,-30 30,29-30,1 30,-1-30,-29 29,30 1,-1-30,-29 29,30 1,-1-30,-29 29,30 1,-1-30,-29 29,30-29,-30 30,30-30,-1 0,-29 29,30-29,-1 0,-29 30,30-30,-1 0,-29 29,30-29,-30 30,29-30,1 0,-1 0,-29 29,30-29,-1 0,-29 30,30-30,-1 0,1 30,0-30,-30 29,29-29,-29 30,30-30,-1 0,1 0,-1 29,1-29,-1 30,1-30,-1 29,1-29,-30 30,29-30,1 0,-30 29,30-29,-1 0,-29 30,30-30,-1 0,-29 29,30-29,-1 0,1 0,-30 30,29-30,-29 29,30-29,-1 0,1 0,-30 30,29-30,1 0,-30 29,29-29,1 0,-30 30,30-30,-1 0,-29 30,30-30,-1 0,-29 29,30-29,-1 0,1 0,-1 0,1 30,-1-30,1 0,-30 29,29-29,1 0,-1 0,1 30,29-30,-59 29,30-29,58 0,-29 0,0 0,0 30,-29-30,0 0,-1 0,-29 29,30-29,-1 0,1 0,-1 30,1-30,-1 0,-29 29,30-29,-1 0,-29 30,30-30,-1 0,1 0,-1 0,-29 29,30-29,0 0,-1 30,1-30,-1 0,1 0,-1 0,-29 30,30-30,-1 0,1 0,-1 0,-29 29,30-29,-1 0,1 0,-1 0,1 0,0 0,-30 30,29-30,1 0,-1 0,1 0,-1 0,1 0,29 0,-30 0,1 0,-1 0,1 0,0 0,-1 0,1 0,-1 0,1 0,-1 0,1 0,-1 0,1 0,29 0,-30 0,30 0,1 0,-31 0,30 0,-29 0,-1 0,1 0,-1 0,1 0,-1 0,-29 29,30-29,-1 0,1 0,-1 0,-58 0,-1 0</inkml:trace>
    <inkml:trace contextRef="#ctx0" brushRef="#br1" timeOffset="129872.4282">650 30,'29'0,"1"0,0 0,-1 29,1-29,-30 30,29-1,1-29,-1 30,1-30,29 29,-30-29,1 30,-1-30,1 30,0-1,-1-29,1 30,29-30,0 29,-30-29,1 30,29-1,-30-29,30 30,-29-30,0 29,29-29,-59 30,59-1,0-29,0 0,0 30,0-1,0-29,0 0,0 0,30 30,-30-30,0 30,30-30,-30 0,-30 29,30-29,0 0,-29 30,29-30,0 29,-30-29,31 30,-31-1,30-29,-29 0,29 30,0-30,-30 29,1-29,-1 0,1 30,-1-30,1 0,-30 29,30-29,-1 30,1-30,29 0,-59 29,29-29,1 30,-1-30,30 29,-29-29,29 30,-29-30,-1 30,1-30,-1 29,1-29,-1 0,1 30,29-30,-30 0,1 29,-1-29,30 0,-29 0,29 30,-29-30,29 0,0 29,-30-29,1 0,29 0,0 30,-30-1,1-29,0 0,-1 0,1 30,-1-30,1 0,-1 0,1 29,-1-29,1 0,29 0,-30 0,1 0,0 30,29-30,0 29,-30-29,30 0,-59 30,30-30,-1 0,1 29,-1-29,1 0,-30 30,29-30,1 0,0 0,-1 0,1 30,-1-30,1 0,-30 29,29-29,-29 30,30-30,-1 0,1 0,-30 29,29-29,1 0,-1 0,-29 30,30-30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0:05.6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9FD053-48D4-4D50-9D97-61E39A9004FA}" emma:medium="tactile" emma:mode="ink">
          <msink:context xmlns:msink="http://schemas.microsoft.com/ink/2010/main" type="inkDrawing" rotatedBoundingBox="3713,8759 5693,7755 6181,8718 4201,9722" semanticType="callout" shapeName="Other">
            <msink:sourceLink direction="with" ref="{72D44D34-7233-41B1-BE6B-C39B04F5A1BD}"/>
          </msink:context>
        </emma:interpretation>
      </emma:emma>
    </inkml:annotationXML>
    <inkml:trace contextRef="#ctx0" brushRef="#br0">1863 0,'-29'0,"29"30,0-1,0 1,0-1,0 1,0-1,29-29,1 59,-1-29,1 29,-30-29,30-1,-30 1,29 29,-29-30,0 1,0-1,0 1,0-1,0 1,0 0,0-1,0 1,0-1,0 1,0-1,0 1,0-1,0 1,0-1,0 1,0-1,-29 30,-1-59,30 60,-30-60,1 29,-1 1,1-30,-1 29,1 1,-1-30,1 29,-60-29,60 30,-1-30,0 29,-29-29,0 30,30-30,-1 29,-29-29,30 0,-60 0,60 0,-31 0,31 0,-30 0,0 0,29 0,1-29,-1 29,1 0,-1 0,1-30,-1 30,-29-29,0 29,0-30,29 30,-29 0,0 0,-29 0,28 0,-28-29,-1 29,60 0,-1 0,1 0,29-30,29 1,1 29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0:08.7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F87C2C-A5D6-4DA2-B449-602A6E11847A}" emma:medium="tactile" emma:mode="ink">
          <msink:context xmlns:msink="http://schemas.microsoft.com/ink/2010/main" type="inkDrawing" rotatedBoundingBox="3051,10627 5729,7727 6854,8765 4175,11666" semanticType="callout" shapeName="Other">
            <msink:sourceLink direction="with" ref="{72D44D34-7233-41B1-BE6B-C39B04F5A1BD}"/>
          </msink:context>
        </emma:interpretation>
      </emma:emma>
    </inkml:annotationXML>
    <inkml:trace contextRef="#ctx0" brushRef="#br0">2008 0,'-29'0,"29"29,29-29,1 0,-1 30,30-1,1 1,-31-30,60 59,-60-59,30 30,-29-1,-1 1,60-1,-60 1,1-1,0 1,-1-1,30 1,-59-1,30 1,-30-1,29-29,-29 30,30 0,-1-1,-29 1,30-1,-30 1,0-1,0 1,0-1,0 1,29-1,-29 1,0-1,0 1,30 29,-30-29,0-1,0 30,0-29,0-1,0 1,-30-30,30 29,-29-29,29 30,-30-1,30 1,-29-1,-1 1,1-1,-30 1,29 0,1-1,-1-29,30 30,-30-30,1 0,29 29,-30 1,1-30,-1 0,30 29,-29 1,-1-30,1 0,29 29,-30 1,1-30,29 29,-30-29,1 0,-1 30,30-1,-29 1,-1-30,30 30,-59-1,59 1,-59-1,29 1,1-1,-30 1,0-1,29 1,-29-1,29 1,1-1,-1 1,1-1,-1-29,30 30,-29 0,-30-1,29-29,1 59,-1-59,1 30,-1-30,-29 59,0-30,0 30,-30-29,30-1,-29 1,29-1,-30 1,30 29,29-59,1 0,29 30,-30-30,30 29,-29-29,29 30,-30-30,30 29,-29-29,29 30,-30-30,1 29,-1 1,-29-1,0 1,29-30,-29 59,0-59,59 30,-29-30,-1 0,30 59,-59-30,30 1,-31-1,31-29,29 30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1:02.8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647B9B-B3B0-4B5A-8515-323915B86366}" emma:medium="tactile" emma:mode="ink">
          <msink:context xmlns:msink="http://schemas.microsoft.com/ink/2010/main" type="inkDrawing" rotatedBoundingBox="3771,7022 9281,8803 9036,9561 3526,7780" semanticType="callout" shapeName="Other">
            <msink:sourceLink direction="with" ref="{72D44D34-7233-41B1-BE6B-C39B04F5A1BD}"/>
          </msink:context>
        </emma:interpretation>
      </emma:emma>
    </inkml:annotationXML>
    <inkml:trace contextRef="#ctx0" brushRef="#br0">5523 1713,'0'29,"-29"-29,29 30,-30-30,0 0,1 0,-1 0,1 0,-1 0,1 0,-1 0,1 0,-1 0,1 0,-1 0,1 0,-1 0,1 0,-1 0,0 0,1 0,-1 0,1 0,-1 0,1 0,-1 0,1 0,-1 30,1-30,-1 0,1 0,-1 0,1 0,-31 0,1 29,0-29,0 0,0 0,0 0,0 0,29 0,1 0,-1 0,1 0,-1 0,1 0,-1 0,1 0,-1 0,1 0,-1 0,1 0,-1 0,1 0,-31 0,1 0,30 0,-30 0,29-29,1 29,-1 0,-29 0,30-30,-1 30,-29 0,29 0,-29-30,0 30,0 0,0-29,0 29,0-30,0 1,29-1,-29 30,30 0,-60 0,30-29,0-1,30 30,-1-29,-29 29,29-30,-29 1,30 29,-1-30,-29 1,30 29,-1-30,-29-29,0 29,0 1,0-1,0 1,0-1,0 1,0-1,29 1,0-1,1 30,-1-29,1 29,-1-30,1 1,-1 29,30-30,0 0,-29 30,-30-29,0-1,0 1,-1-1,31 1,-1-1,1 1,-30 29,0-59,29 29,1 1,-30 29,0-30,-1 1,31-1,-30 0,0 1,0-1,0 1,0-30,29 59,-29-30,29 1,1-1,-1 1,1 29,-1-30,1 30,29-29,0-1,-30 30,30-29,-29 29,29-30,0 0,-30 30,1 0,29-29,-30 29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8:25.0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D19D42-973F-4DFB-8594-01B7831BD82A}" emma:medium="tactile" emma:mode="ink">
          <msink:context xmlns:msink="http://schemas.microsoft.com/ink/2010/main" type="inkDrawing" rotatedBoundingBox="6255,6692 8417,8896 7027,10259 4865,8055" shapeName="Other">
            <msink:destinationLink direction="with" ref="{6434660C-D087-44CA-9818-B935C31D990D}"/>
          </msink:context>
        </emma:interpretation>
      </emma:emma>
    </inkml:annotationXML>
    <inkml:trace contextRef="#ctx0" brushRef="#br0">-248-1299,'-30'0,"60"0,-1 0,-29 29,30-29,-1 0,1 0,-30 30,29-30,1 0,0 29,-1-29,1 30,-1-30,1 0,-1 0,1 29,-1-29,1 30,-1-30,1 0,29 29,-30 1,31-30,-31 0,30 29,-29-29,-1 30,30-30,-29 29,-1-29,30 30,0-30,1 30,-31-30,1 29,29-29,29 0,-58 30,29-30,0 0,0 0,-29 29,-1-29,1 0,-1 30,1-30,-30 29,29 1,1-30,-1 29,1 1,29-30,-59 59,59-59,-29 29,-30 1,29-30,-29 30,30-30,-30 29,29-29,-29 30,30-30,-30 29,29-29,1 30,29-1,-30 1,1-1,29 1,-30 29,1-30,29 1,-29-1,-30 1,29-30,-29 30,30-30,-30 29,0 1,29-1,-29 1,0-1,0 1,0-1,0 1,0-1,0 1,0-1,0 1,0-1,0 1,0 29,0-29,0-1,-29-29,29 30,-30 29,1-30,-1-29,30 30,0-1,0 1,-29-30,-1 29,0-29,30 30,-29-30,-1 30,1-30,-1 29,1-29,-1 30,1-30,-1 0,-29 0,-29 29,28-29,1 30,0-30,0 0,-29 29,-30-29,58 0,-58 30,30-30,-1 29,30-29,29 0,1 0,-1 0,1 0,29 30,-30-30,1 0,-1 0,1 0,-1 0,60 0,-1 0,1 0,58 0,60 0,0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1-20T22:57:14.888"/>
    </inkml:context>
    <inkml:brush xml:id="br0">
      <inkml:brushProperty name="width" value="0.06667" units="cm"/>
      <inkml:brushProperty name="height" value="0.06667" units="cm"/>
      <inkml:brushProperty name="color" value="#F2F2F2"/>
      <inkml:brushProperty name="fitToCurve" value="1"/>
    </inkml:brush>
  </inkml:definitions>
  <inkml:trace contextRef="#ctx0" brushRef="#br0">0 1279 51,'0'0'34,"0"0"-2,0 0 1,10 14-34,-10-14-1,22 10 1,-8-6 0,4 1 1,3 1 0,3-4 1,3-1 0,-1-2 1,1 0 0,2-6-1,1 2 1,0-4-1,0-3-1,-3-2 1,0-2 0,-4-2-1,-2-4 0,-3-4 0,-3-1 0,-3-4 0,0-1 0,-4 1 1,1-1 0,-2-1 0,3 5 0,-2 0 0,3 2 0,1 3 0,2 3 0,3 3-1,2 4 0,6 9 0,1-1 0,2 8-1,3 6 2,1 3-1,2 1 1,1 1 1,3 3-1,-5-7 2,4 7-1,-2-5 0,1 2-1,-2-3 1,-1-1-2,-2-1 1,0-1-2,-2-2 1,-2 1 0,0-3-1,-3 0 1,1 0 0,-1 1 0,0-1 1,-1 1-1,-2 0 0,0 2 1,2-2-1,-1 3 0,-1-2 1,-1-1-1,-2-1 0,1-1 0,-3-3 0,-1-4 0,-4-3 0,-2-6 0,0-2 0,-3-6 0,-1-4 0,1-5-1,-2-3 0,1-4 1,0-1-1,1 1 1,0-2-1,4-2 0,0 1 0,3 2 0,1 1 1,2-2-1,3 1 1,2 3-1,2 0 1,0 1-1,3 4 1,2 0-1,0 4 1,-1 1-1,1 3 1,-3-1 0,2 2 0,-3 1-1,-2 1 1,-2 1 0,0-1 0,-3 1 0,-1 0 0,-1 0 0,-1 0 0,-1-2 0,-1 3 1,-2-1-1,1 0-1,0 2 2,-1 2-2,0 2 2,0 7 0,-10 5-1,15 1 0,-15-1 0,10 24 1,-7-2-1,-1 4 0,-1 6 0,0 5 0,1 3 1,2 6-1,1 3 1,1 3-1,1 3 1,3-1 0,2 2 0,0 0-1,1-1 1,-1-3 0,2 1 0,-1-5 0,1-1 0,-2-4 0,0-1-1,-2-5 1,1 0-1,-2-2 0,0-4 0,1-1 0,0-1 0,-1-2 0,1 0 0,1-1 0,-1-2 1,2-3-1,0-1 0,1 0 1,1-1-1,1 0 0,0-3 0,1 3 0,1-2 0,1-2 0,1-2 0,0-1 0,-2-4 0,-1-3 0,-1-2 0,-1-7 0,-2-3 0,-3-7 0,1-6 0,-2-2 0,0-5 0,-3-4 1,2-3-1,-1-3 0,1-2 0,0 2 0,1-1 0,-1-1 0,5-3-1,0 3 1,2 0-1,1 3 0,1 1 0,2 2 0,1 3 0,2 4 0,-2 5 1,2 5-1,2 3 0,-1 5 1,3 4 0,0 5 0,0 4 0,1 3 0,0 4 0,-1 1-1,2 1 1,1 0 2,0 1-2,2-2 1,-1-1-1,1-2 1,1-4-1,1-2 1,-2-4-1,0-2-2,-4-7 2,-2-3-2,-1-4 1,-4-3-1,-3-3 1,-2 0 0,-2-1 0,-3 0 2,-1 2-1,0 3 1,-2 2 0,1 2-1,-7 14 1,14-17 0,-14 17-1,17-10 0,-8 8 0,3 1 0,1-1 0,0 0 0,3-2 0,-1-2 1,2-2-1,-1-5 0,-1-3-1,0-3 1,0-4 0,0-1 0,-4-2 0,0-1 0,-2-2-1,1 2 2,-2 1-1,1 1 0,0 2 0,-2-1 0,2 4 0,-1 1 0,1 4 0,-2 2 0,-7 13 0,16-16 0,-16 16-1,16 3 1,-16-3 0,20 23 0,-11-2 0,3 8 0,0 2 0,2 8 0,1 4 1,1 5-2,1 1 2,1 3-1,3 0 0,-1 0 1,1 0-1,1 0 1,-1 0-1,1-3 1,-1-1 0,2-4-1,-3-1 0,0-3 1,1-2-1,-2-7 0,1-2 0,0-7 0,-2-4 1,-1-5-1,1-3 0,-1-4 1,2-5-1,-1-4 1,-2-2-1,0-1 0,2-2 1,1-3-1,1 2 0,0 0 0,0 1 0,2 2 0,3 2 0,1 3 0,1 2 1,2 4-1,1 3 0,2 1 0,1 4 0,2 3 0,1 1 0,2 0 0,1-1 1,-1-3-1,1 0 1,-1-3-1,-1-3 0,-2-3 1,-3-4-1,-2-5 1,-2-4-1,-5-3 0,-1-7 0,-1-3 0,-1-6 0,-2-2 0,0-3 0,-1-1 1,0-3-1,0 0 0,2-1 0,2 0 0,0 2 0,2-3 0,1 1 0,0-1 0,3 0 0,0 1 0,1 1 0,-3-2 0,2-1 0,0 3 0,0-1-1,-3 0 1,2 3 0,-2 1 0,-3 2 0,0 6 0,0 2 0,-2 4 0,-1 4-1,0 4 1,-5 5 0,2 4 0,-2 3 0,-2 4 0,-1 4 0,-2 3 0,0 4 0,-1 2 0,0 2 0,-1 2 0,2 1 1,-2 0-1,2 1 0,-1 2 0,2-1 1,-2-1-1,1 0 0,-1 0 0,0 0 0,-1-1 0,0-1 0,2 0 0,-2 1 0,3-1 0,2 1 0,0 0 0,4 1 1,1 1 0,3 0-1,-1 0 2,2-1-2,0 1 1,-2-1-1,2 0 1,-2-2 0,1-1-1,0-1 0,0-2 1,3 1-1,-2-2 1,2-3-1,0 1 0,0-2 0,-1 1 1,-1 0-1,-3-1-1,-1 1 1,0 0 0,-1 1 0,1 0 0,-2 3 1,2-1-1,1 0 0,2 2 0,0 1 0,3-1 1,-2 3-1,1-1 0,3-1 0,2 1 0,-1-1 0,1-4 0,0-2 1,-1-4-1,2-1 0,0-5 0,-2 0 0,0-6 1,0 1-1,1-3 0,-2-1 0,2-3 0,0 0 0,1-4 0,-3 0 0,3 0 0,-1-4 0,1 0 0,0-1 0,1 0 0,1 0 1,0 2-1,1 1 0,0 2 1,2 1-1,2 3 0,-1 1 0,0 1 0,1 3-1,2 2 1,1 2 0,1 0 0,-2 0 0,1 0 0,-1 1 0,-3-1 0,-1 0 0,-3-1 0,-3-2 0,-2 1 0,-5-2 0,-1 0 0,-4-1 0,0-1 0,-2 3 0,-2-3 0,1 2 0,-11 4 0,18-7 0,-8 4 0,0 0 0,-1 2 0,-9 1 0,18-1 0,-18 1 0,17 0 0,-17 0 0,12 2 0,-12-2-1,0 0-2,0 0-6,12 0-20,-12 0-9,0 0-1,0-13-1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8:27.7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34660C-D087-44CA-9818-B935C31D990D}" emma:medium="tactile" emma:mode="ink">
          <msink:context xmlns:msink="http://schemas.microsoft.com/ink/2010/main" type="inkDrawing" rotatedBoundingBox="5701,12044 8092,8653 8930,9244 6540,12635" semanticType="callout" shapeName="Other">
            <msink:sourceLink direction="with" ref="{27D19D42-973F-4DFB-8594-01B7831BD82A}"/>
          </msink:context>
        </emma:interpretation>
      </emma:emma>
    </inkml:annotationXML>
    <inkml:trace contextRef="#ctx0" brushRef="#br0">2233 0,'29'59,"-29"-29,30-1,-1 1,1-30,-30 29,29 1,1-1,-30 1,29-1,1 1,0 29,-30-29,29 29,-29-30,0 30,0 0,0 0,0 1,0-31,0 60,0-30,0 29,-29-29,-1 0,30 1,-30-31,30 30,-29-29,29-1,0 1,-30-1,1-29,29 59,-30-29,30-1,-29 30,29-29,0 29,-30-29,1 29,29-30,-59 30,59-29,-30-1,1 30,-31-29,1 59,0-30,30 0,-30 0,29 0,-29 0,30 0,-30 0,29 0,-29 0,0-29,29-1,30 1,-29-1,-1 1,1-1,-30 1,29-30,1 29,-30 1,29 0,-29-1,0-29,0 59,29-59,-29 30,30-30,-1 29,1-29,29 30,-30-30,30 29,-59 1,29-1,-29 1,-29 29,-30-29,29 29,-29-30,59 1,-30-1,30 1,30-30,29 29,-30-29,60 0,-30 30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8:31.4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65DB4E-0EC1-4AA0-810F-0B17A8D90A91}" emma:medium="tactile" emma:mode="ink">
          <msink:context xmlns:msink="http://schemas.microsoft.com/ink/2010/main" type="inkDrawing" rotatedBoundingBox="5310,7826 16237,7218 16390,9965 5462,10572" hotPoints="5422,5700 14539,6309 0,0" semanticType="enclosure" shapeName="RightTriangle"/>
        </emma:interpretation>
      </emma:emma>
    </inkml:annotationXML>
    <inkml:trace contextRef="#ctx0" brushRef="#br0">2115-88,'0'29,"0"1,0-1,0 1,0-1,29-29,-29 30,30-1,-30 1,0-1,0 1,29-30,-29 29,0 1,30-1,-1 1,1-30,-1 30,-29-1,30 1,29-1,-30 1,31-1,-31-29,1 0,-30 30,29-1,1-29,-30 30,29-30,1 0,-1 0,-29 29,59-29,0 30,-29-1,29-29,30 30,-60-30,30 30,-29-30,-1 29,1-29,-1 0,1 30,-1-30,1 0,-1 29,1-29,-30 30,30-30,-1 0,1 29,-1-29,-29 30,30-30,-1 0,1 0,-1 0,1 0,-1 0,1 0,-1 0,1 0,0 0,-1 0,1 0,29 29,-30-29,1 0,-1 0,1 0,-1 0,30 0,-29 0,29 0,0 0,-29 0,-1 0,1 0,-1 0,1 0,-1 0,1 0,-1 0,30 0,30-29,29-1,0 30,0-29,-29-1,-30 30,0-29,0 29,-29 0,-1 0,1 0,-1 0,1 0,-1 0,1 0,0 0,29 0,-30 0,30 0,0 0,0 0,0 0,30 0,-30 0,30-30,-30 30,0 0,-30 0,1 0,-1 0,1 0,0 0,-1 0,1 0,-1 0,1 0,-1 0,1 0,-30-29,29 29,1 0,-1 0,1 0,-1 0,1 0,-1 0,1 0,29 0,0 0,0 0,-29-30,-1 30,1-30,-1 30,30 0,-59-29,30 29,-1 0,-29-30,30 30,-30-29,30 29,-1-30,1 30,-30-29,29 29,-29-30,30 30,-30-29,29 29,1 0,-1-59,1 59,29-30,-59 1,59-1,-29 0,-30 1,29-1,30 1,-29-1,29-29,0 0,0 0,-30 30,1-1,29 1,-29-1,-1 0,1 1,-1 29,-29-30,30 30,-30-29,29 29,1 0,-30-30,29 30,1 0,-1-29,1-1,29 30,-30-29,1 29,0-30,-1 30,1-29,29-1,-30 30,-29-29,30 29,-1-30,-29 1,59-1,-29 0,-1 1,1-1,-30 1,59-1,-29 1,29-1,0 1,-30-1,30 1,-29-1,29 1,0-1,-29 30,-1 0,1-30,-1 30,1-29,-1 29,1 0,-30-30,29 30,1-29,-1 29,1 0,-1 0,30-30,1 30,-1 0,-30 0,1 0,29 0,-30-29,1 29,-30-30,0 1,-30 29,1 0</inkml:trace>
    <inkml:trace contextRef="#ctx0" brushRef="#br1" timeOffset="53376.053">10414-797,'-30'0,"1"0,29 29,-59 1,29-1,-58 1,-31-1,31 1,-30-1,29 1,30 0,0-1,0 1,29-30,30 29,0 1,-59-1,0 1,-29-1,-31 1,60-1,-59 1,59-1,0-29,30 30,29-1,-30-29,30 30,-29 0,-1-1,0 1,1-1,-1-29,1 59,-1-59,-29 30,59-1,-29-29,-1 0,30 30,-29-30,29 29,0 1,-30-30,1 29,29 1,-30-1,0-29,1 30,-1-30,30 30,-29-30,29 29,-30-29,30 30,-29-30,29 29,-30-29,30 30,-29-30,-1 29,1 1,-1-30,30 29,-29-29,29 30,-30-30,30 29,-29-29,29 30,-30-1,0 1,1-30,29 30,-30-30,30 29,-29-29,29 30,0-1,-30-29,30 30,-29-30,-1 29,30 1,-29-30,-1 29,30 1,-59-1,30-29,-1 30,1-1,29 1,-30-30,0 0,30 29,-29-29,29 30,-30-30,30 30,-29-30,29 29,-30-29,1 0,-1 30,1-30,29 29,-30-29,1 0,-1 0,1 0,29 30,0-1,-30-29,-29 0,59 30,-59-1,29-29,1 0,29 30,-30-30,1 29,-1-29,1 0,-1 30,1-30,-1 0,30 29,-29-29,-1 0,0 0,1 0,-1 0,1 0,-1 0,1 0,-1 0,1 0,-1 0,1 0,-1 0,1 0,-1 30,1-30,-1 0,0 0,1 0,-1 0,1 0,-1 0,1 0,-1 0,1 0,-30 29,29-29,1 0,-31 0,31 0,-1 0,1 0,-30 0,29 0,1 0,-1 0,1 0,-1 0,-29 0,30 0,-1 0,-29 0,29 0,-29 0,30 0,-30 0,29 30,1-30,-30 0,0 0,29 0,-29 0,29 0,1 0,-30 0,0 0,29 0,1 0,-1 0,1 0,-1 0,0 30,-29-30,30 0,-1 0,1 0,-1 0,1 0,-1 0,1 0,-1 0,1 0,-1 0,1 0,-1 0,0 0,1 0,-1 0,1 0,-1 0,1 0,-1-30,1 30,-1 0,-29 0,30-30,-1 30,1 0,-31-29,31 29,-30 0,29 0,1 0,-30 0,29 0,1 0,29-30,-30 30,1 0,-1 0,0 0,1 0,-1 0,-29 0,30 0,-1-29,-29 29,30-30,-1 30,-29 0,30-29,-1 29,0-30,1 30,-1-29,1 29,-30-30,29 30,1-29,-30-1,29 30,-29-29,30-1,-31 30,31-29,-1 29,1 0,-1-30,1 30,-30-30,59 1,-30 29,-29-30,0 30,0-29,29-1,1 30,-1-29,-29-1,30 30,-1-29,-29-1,30 30,-1-29,1 29,29-30,-30 30,0-29,1-1,-1 30,-29-29,30-1,-1 30,1-30,-1 30,30-29,-29-1,-1 1,1-1,-1 1,1 29,-31-30,60 1,-29-1,-1 30,30-29,-29 29,-1 0,30-30,-29 30,29-29,-30 29,1-30,-1 30,30-30,-29 30,-30-29,-1-1,31-29,-1 30,1 29,-30-30,59 1,-59-1,59 1,-30 29,1 0,29-30,-30 30,1-29,-1 29,1-30,-1 30,0-29,1-1,-1 30,-29-30,30 1,-30-1,59 1,-30 29,1 0,-1-30,1 1,-1 29,30-30,-29 30,-1 0,30-29,-30 29,30-30,-29 30,29-29,-30 29,30-30,-29 30,-30-29,0-1,0 1,29-31,-29 60,59-29,-30-1,30 1,-29 29,29-30,0 1,-30 29,30-30,0 1,0-1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8:35.2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D1827C-DBA8-4B7C-A67E-5A92D46CEB91}" emma:medium="tactile" emma:mode="ink">
          <msink:context xmlns:msink="http://schemas.microsoft.com/ink/2010/main" type="inkDrawing" rotatedBoundingBox="12582,9373 19711,7896 19881,8717 12752,10194" semanticType="callout" shapeName="Other">
            <msink:sourceLink direction="with" ref="{23440FE9-4F9C-4783-989F-E315FB08D295}"/>
          </msink:context>
        </emma:interpretation>
      </emma:emma>
    </inkml:annotationXML>
    <inkml:trace contextRef="#ctx0" brushRef="#br0">0 1539,'29'0,"1"0,-1 0,60-59,-1 29,1 30,-30-29,30 29,-30-30,0 30,0-30,-30 30,30 0,-29 0,29 0,-29-29,29 29,0 0,0 0,0 0,0-30,30 30,-60 0,1 0,-1 0,1 0,-1 0,1 0,-1 0,1 30,-1-30,1 0,-1 0,1 0,29 29,-29-29,-1 0,1 0,-1 30,1-30,-1 0,1 0,-1 0,-29 30,30-30,-1 0,1 0,-1 0,1 0,0 0,-1 0,1 0,-1 0,1 0,-1 0,1 0,-1 0,1 0,-1 0,1 0,-1 0,1 0,-1 0,1 0,0 0,-1 0,1 0,-1 0,1 0,-1 0,1 0,-1 0,1 0,-1-30,1 30,-1 0,-29-30,30 30,-1 0,1 0,0 0,-1 0,1 0,58 0,1 0,-30 0,59 0,-29 0,-1 0,-29 0,-29 0,-1 0,1 0,-1 0,1 0,29 0,0-29,30 29,-30 0,0-30,0 30,-30 0,1 0,0-29,-1 29,1 0,-1 0,1 0,-1 0,1 0,-1 0,1 0,-1 0,1 0,-1 0,1 0,0 0,-1 0,1 0,-1-30,30 30,0 0,-29 0,29-29,-30 29,1-30,-1 30,31-29,-1 29,-30-30,1 30,29-29,-30 29,30-59,0 59,0-30,1 0,-1 1,0-1,0-29,0 30,0-30,0 29,-29 1,-1-1,1 1,-30-1,29 1,1 29,-30-30,0 0,29 1,-29-1,30 1,-1 29,-29-30,30 1,-30-1,29 30,1-29,-1-1,1-29,-1 30,31-1,-31 1,30-1,-29 30,-1-59,30 59,-29 0,-30-30,29 30,1 0,-1 0,1 0,-1 0,1 0,29-29,-29 29,-1 0,30 0,0 0,-29 0,-1 0,30 0,-88 0,-1 0,1 0,-1 0,1 0,-30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8:37.1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BB414D-6DB5-4322-B4F7-067EC6F6DBCF}" emma:medium="tactile" emma:mode="ink">
          <msink:context xmlns:msink="http://schemas.microsoft.com/ink/2010/main" type="inkDrawing" rotatedBoundingBox="17762,9034 19890,10732 19695,10976 17567,9278" semanticType="callout" shapeName="Other"/>
        </emma:interpretation>
      </emma:emma>
    </inkml:annotationXML>
    <inkml:trace contextRef="#ctx0" brushRef="#br0">0 0,'30'0,"-1"0,1 0,29 0,0 0,-29 0,-1 0,1 0,-1 0,1 0,-30 30,59-1,-30-29,1 30,-1 0,1-1,29 1,-29-1,29 1,-30-1,1 30,29 0,0 0,-30-29,1 29,0-59,-30 30,29-30,-29 29,0 1,0-1,30-29,-30 30,29-1,1 1,-30-1,29-29,1 59,-30-29,29-30,-29 29,0 1,30-1,-1-29,-29 30,59 0,-29-30,-1 29,1-29,0 30,-1-30,1 0,-30 29,29-29,-29 30,30-30,-1 0,-29 29,30-29,-30 30,29-30,-29 29,30-29,-30 30,29-30,1 0,-30 29,29-29,30 30,30-1,0-29,-30 0,29 30,-29-30,-29 30,29-1,-59 1,30-30,-1 0,-29 29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8:39.5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440FE9-4F9C-4783-989F-E315FB08D295}" emma:medium="tactile" emma:mode="ink">
          <msink:context xmlns:msink="http://schemas.microsoft.com/ink/2010/main" type="inkDrawing" rotatedBoundingBox="12607,8992 16936,10899 16643,11563 12315,9657" shapeName="Other">
            <msink:destinationLink direction="with" ref="{86D1827C-DBA8-4B7C-A67E-5A92D46CEB91}"/>
          </msink:context>
        </emma:interpretation>
      </emma:emma>
    </inkml:annotationXML>
    <inkml:trace contextRef="#ctx0" brushRef="#br0">0 0,'30'0,"-1"0,1 0,-1 0,30 0,0 0,1 0,28 0,-58 0,29 0,0 0,-30 0,1 0,29 0,59 0,-29 0,29 0,0 0,30 0,-30 0,29 0,-28 30,-31-30,1 29,-30-29,0 0,-30 30,1-30,29 29,-29-29,-1 30,60 0,-60-1,30 1,0-1,1 1,-31 29,30-30,-29 1,-1-1,1 1,-1-1,1 1,-1-1,-29 1,30 0,-1-1,1 1,-1-1,1-29,29 30,0-1,0 1,-29-1,29 1,-30-1,1 1,29-1,-30 1,1 0,29-1,0 1,-29-1,-1-29,1 30,-1-1,60 1,-60-1,1 1,29-1,-29 1,-1-1,1 1,-1-30,30 29,0 1,-29 0,29-1,30 1,-60-30,30 59,-29-59,29 29,-30 1,1-30,-1 29,-29 1,0-1,30-29,-30 30,-30-30,1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1-20T22:57:51.0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-2 960 16,'0'0'29,"6"16"2,-6-16-1,0 0-25,0 0 0,0 0-1,0 0 1,0-17-1,0 17 0,0 0-1,5-18 0,-5 18-1,3-21 0,-1 6 1,3 1-1,-2-4 1,4-2-1,-2-3-1,2 2 1,0-6-3,1 2 3,0-5-3,0 0 1,2-2-1,-2 0 1,1 0 0,1-3-1,1 3 1,0-2 0,2 2 0,-1 1-1,2 1 2,0 3-2,2 0 1,0 5 0,1 0 0,-1 1 0,0 3 0,-1 3 0,0-1 0,-1 4 0,0 1 0,-1 1 0,-1 1 0,-1 2 0,2 4 0,-2 0 0,0 2 0,-1 1 0,0 1 0,0 3 0,-1 1 0,-9-5 0,17 16 0,-17-16 0,18 25 0,-10-8 0,1 2 0,0 3 0,1 4-1,0 0 2,-1 4-2,3 2 2,-1 1-1,1 3 0,1-1 0,2 3 0,0-2 0,2 0 0,1-1 0,0-2 0,1-3 2,3 0-2,-2-5 3,1-1-3,1-5 3,0 0-3,0-5 3,0-1-3,2-4 0,-2-3 1,2-3-1,-1-1 0,0-6 0,-1-3 1,1-3-1,-1-4 0,-1-4-2,0-2 2,-1-3-2,-1 0 2,-2-1-2,1-1 1,-2 1-1,-1 0 2,0 4 0,-2 2 0,1 1 0,-1 3 0,-1 5 0,0 1 0,0 7 0,1 2 0,1 5 0,0 6 0,1 3 0,1 6 0,0 2 0,2 4 1,2 2 1,0 2-1,-1 0 2,2 1-2,0-2 2,0-2-2,0-5 2,-1-2-2,1-4-1,-3-3 1,-1-5 0,0-8-1,0-6 0,-2-4 1,-1-7-1,-1-2 0,-1-5-2,-1-4 2,1-5-2,-1 0 2,-1-3-2,0-1 1,0-3-1,1-1 1,-1-1 1,2-1 0,0 1 0,0 1-1,1 0 1,-1 2 0,2 3 0,1 2 0,0 3 0,-1 2-1,1 3 1,0 3 0,0 2 0,0 4-1,-1 0 1,1 3 0,0 3 0,0 0 0,0 2 0,-2 3 0,1 0 0,-1 3-1,1 4 1,-1 3 0,-3 2 0,3 4 0,-1 3 0,1 4 0,2 3 0,-1 4 0,2 5 0,1 2 0,0 4 0,3 7 1,2 3-2,0 3 2,1 3-1,2 1 0,1 2 2,1 1 0,1 1 0,0-2-1,-1-2 2,-2-2-2,1-2 2,-1-1-2,-4-5 0,2-2-1,-6-7 0,1-2 1,-2-3-1,0-4 1,-3-3-1,3 0 0,-1-4 1,0 0-1,-1-3 0,1 0 1,-1-4-1,2 2 0,0-4 0,-2-1 0,1-3 1,1-2-1,1-3 0,0-2 1,-1-4-1,2-1 0,0-4 0,1-1 0,-1-1 0,0-1 0,3-1 0,-2-2 0,0 0 0,2 2-1,-1 0 2,1 3-1,1-1-1,0 1 1,0 3 1,0 3-1,2 3 0,-1 2 0,1 3 0,0 3 0,0 3 0,1 1 1,0 3-2,1 1 2,1 1-2,0-1 2,-2 0-1,3-2 0,-2-3 0,0 0 0,1-3 0,-1-4 0,0-2 0,0-3 0,-2-6 1,0-2-1,-3-2 0,-1-3 0,-3-2 0,0-1 0,-1 0 0,1-1 0,-1 2 0,0 0 0,1 0 0,4 1 0,0 2 0,2-2 0,-1 0 0,2-1 1,0 0-1,1-2 0,0 0 0,-2-4 1,1-1-2,-3-1 1,1-2-2,-3-4 2,-1 0-1,-2-5 0,-1-3 0,0-3 0,-2-1 1,0 0 0,-2 1 0,1 2-1,0 2 2,0 3-2,1 8 1,1 4 0,0 6 0,2 5 0,1 5 0,1 7 0,0 6 0,2 7 0,0 4 0,-1 7 0,2 5 0,-1 7 0,0 3 0,2 4 0,-1 2 0,1-1 0,1 1 0,0 0 1,0-2-1,2-4 1,0-3 1,-3-5-2,1-5 1,-2-4 0,-3-4 0,0-9 0,-2-5-1,-2-7 0,-2-6-1,-1-5 0,-1-5 1,-2-4-1,0-3 0,-1 1 0,2 0 1,-2 1 0,3 3 0,1 3-1,2 6 1,2 4 0,4 5 0,1 5 0,4 5 0,0 5 0,2 4 0,2 6 0,1 4 0,1 2 0,1 5 1,-1 3 0,1 3-1,1 3 0,0 1 1,2 1-1,1-1 1,-2-1-1,2-2 0,-1-1 0,1-8 0,0-3 0,-1-4 0,0-4 1,-1-6-1,2-6 0,-3-5 0,0-5 0,1-5 0,-2-5 0,0-4 0,-1-5 0,-1-4 0,-3-1-1,2-7 2,-1-3-1,-1 0-1,2-2 2,-2-2-2,0-1 2,0-3-2,0 0 2,-2 0-2,2-2 1,-1 0 0,-3-2 0,2 1 0,0 1 0,2 2 0,0 1 0,-1 3 0,3 2 0,-1 4 0,1 0 0,-2 3 0,-1 0 0,1 4 0,-2 3 0,-2 1-1,-1 6 1,-1 2 0,-2 4 0,-1 7 0,-1 3 0,-1 6 0,-1 5 0,0 5 0,0 5 0,-1 4 1,1 5-1,-1 6 0,2 5 1,0 4-2,0 2 2,2 5-1,1 5 0,2 3 0,3 2 1,2 3-1,1-1 0,2 1 1,1-3 0,2-2-1,1-4 0,1-6 1,0-4-2,-2-7 2,0-5-1,-2-7 0,-2-4 0,-2-9 0,-2-3 0,-3-5 1,-1-6-1,-1-2 0,0-5 0,-2-1 0,1-3 0,0 0 0,2 2 0,3 1 0,0 3 0,3 1 0,0 5 0,2 1 0,1 3 0,1 2 0,1 3 0,-1 0 0,0 1 0,0 0 0,1-1 0,-3 2 0,-2-1 0,-1 0 1,-4-3-1,-3 0-1,-2 0 1,-3 1-1,-12-6 0,18 7-1,-18-7-5,16 9-17,-16-9-14,0 0 0,0 0-1,0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1-20T22:57:51.0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1279 51,'0'0'34,"0"0"-2,0 0 1,10 14-34,-10-14-1,22 10 1,-8-6 0,4 1 1,3 1 0,3-4 1,3-1 0,-1-2 1,1 0 0,2-6-1,1 2 1,0-4-1,0-3-1,-3-2 1,0-2 0,-3-2-1,-4-4 0,-2-4 0,-3-1 0,-3-4 0,0-1 0,-4 1 1,1-1 0,-2-1 0,3 5 0,-1 0 0,1 2 0,2 3 0,2 3 0,3 3-1,2 4 0,6 9 0,1-1 0,2 8-1,3 6 2,1 3-1,2 1 1,2 1 1,1 3-1,-4-7 2,4 7-1,-2-5 0,2 2-1,-4-3 1,0-1-2,-2-1 1,0-1-2,-2-2 1,-2 1 0,0-3-1,-3 0 1,1 0 0,0 1 0,-2-1 1,0 1-1,-2 0 0,1 2 1,0-2-1,1 3 0,-3-2 1,0-1-1,-1-1 0,-1-1 0,-2-3 0,-1-4 0,-3-3 0,-4-6 0,1-2 0,-3-6 0,0-4 0,-1-5-1,-1-3 0,2-4 1,-2-1-1,2 1 1,1-2-1,2-2 0,1 1 0,3 2 0,1 1 1,2-2-1,3 1 1,3 3-1,0 0 1,2 1-1,1 4 1,3 0-1,0 4 1,-1 1-1,1 3 1,-3-1 0,2 2 0,-3 1-1,-2 1 1,-1 1 0,-2-1 0,-2 1 0,-1 0 0,-1 0 0,-1 0 0,-1-2 0,-1 3 1,-1-1-1,-1 0-1,1 2 2,0 2-2,-2 2 2,1 7 0,-10 5-1,15 1 0,-15-1 0,11 24 1,-9-2-1,0 4 0,-1 6 0,0 5 0,1 3 1,3 6-1,-1 3 1,2 3-1,2 3 1,1-1 0,3 2 0,0 0-1,1-1 1,0-3 0,1 1 0,-2-5 0,2-1 0,-2-4 0,0-1-1,-1-5 1,-1 0-1,-1-2 0,1-4 0,-1-1 0,1-1 0,0-2 0,-1 0 0,2-1 0,0-2 1,0-3-1,1-1 0,1 0 1,1-1-1,1 0 0,0-3 0,1 3 0,1-2 0,1-2 0,2-2 0,-2-1 0,-1-4 0,-1-3 0,-1-2 0,-1-7 0,-2-3 0,-2-7 0,-1-6 0,0-2 0,-2-5 0,-1-4 1,0-3-1,1-3 0,-1-2 0,1 2 0,1-1 0,-1-1 0,5-3-1,0 3 1,2 0-1,1 3 0,1 1 0,2 2 0,2 3 0,0 4 0,-1 5 1,3 5-1,0 3 0,1 5 1,1 4 0,1 5 0,1 4 0,-1 3 0,1 4 0,0 1-1,1 1 1,0 0 2,1 1-2,2-2 1,-1-1-1,1-2 1,1-4-1,2-2 1,-3-4-1,0-2-2,-5-7 2,0-3-2,-3-4 1,-2-3-1,-4-3 1,-2 0 0,-2-1 0,-4 0 2,1 2-1,-2 3 1,0 2 0,-1 2-1,-6 14 1,14-17 0,-14 17-1,17-10 0,-7 8 0,2 1 0,0-1 0,1 0 0,3-2 0,-1-2 1,2-2-1,0-5 0,-2-3-1,0-3 1,0-4 0,0-1 0,-5-2 0,1-1 0,-1-2-1,-1 2 2,0 1-1,-1 1 0,1 2 0,-1-1 0,0 4 0,1 1 0,-1 4 0,0 2 0,-8 13 0,16-16 0,-16 16-1,16 3 1,-16-3 0,19 23 0,-9-2 0,2 8 0,-1 2 0,3 8 0,1 4 1,1 5-2,2 1 2,0 3-1,2 0 0,1 0 1,0 0-1,0 0 1,1 0-1,-1-3 1,1-1 0,0-4-1,-1-1 0,-1-3 1,0-2-1,0-7 0,0-2 0,-1-7 0,-1-4 1,0-5-1,0-3 0,-1-4 1,1-5-1,0-4 1,-2-2-1,1-1 0,1-2 1,1-3-1,0 2 0,2 0 0,-1 1 0,1 2 0,4 2 0,2 3 0,0 2 1,2 4-1,1 3 0,2 1 0,1 4 0,1 3 0,3 1 0,0 0 0,3-1 1,-3-3-1,3 0 1,-2-3-1,-1-3 0,-3-3 1,-1-4-1,-3-5 1,-3-4-1,-3-3 0,-3-7 0,1-3 0,-3-6 0,-1-2 0,1-3 0,-2-1 1,0-3-1,0 0 0,1-1 0,4 0 0,-1 2 0,2-3 0,0 1 0,2-1 0,2 0 0,-1 1 0,2 1 0,-2-2 0,1-1 0,0 3 0,-1-1-1,-1 0 1,1 3 0,-3 1 0,-1 2 0,-1 6 0,0 2 0,-2 4 0,-1 4-1,-1 4 1,-3 5 0,1 4 0,-2 3 0,-2 4 0,-2 4 0,0 3 0,-2 4 0,1 2 0,-2 2 0,1 2 0,0 1 1,0 0-1,0 1 0,1 2 0,0-1 1,0-1-1,-1 0 0,1 0 0,-2 0 0,1-1 0,-1-1 0,2 0 0,-2 1 0,3-1 0,1 1 0,2 0 0,3 1 1,1 1 0,2 0-1,1 0 2,1-1-2,-1 1 1,0-1-1,1 0 1,-2-2 0,0-1-1,2-1 0,-1-2 1,2 1-1,0-2 1,1-3-1,0 1 0,0-2 0,-1 1 1,-1 0-1,-3-1-1,-1 1 1,0 0 0,-1 1 0,1 0 0,-2 3 1,2-1-1,0 0 0,4 2 0,-1 1 0,2-1 1,0 3-1,0-1 0,3-1 0,1 1 0,1-1 0,0-4 0,0-2 1,-1-4-1,2-1 0,0-5 0,-2 0 0,0-6 1,0 1-1,1-3 0,-2-1 0,2-3 0,0 0 0,1-4 0,-3 0 0,3 0 0,-1-4 0,0 0 0,2-1 0,0 0 0,1 0 1,0 2-1,1 1 0,0 2 1,2 1-1,1 3 0,1 1 0,-1 1 0,1 3-1,2 2 1,1 2 0,1 0 0,-2 0 0,0 0 0,1 1 0,-4-1 0,-1 0 0,-3-1 0,-3-2 0,-2 1 0,-5-2 0,-1 0 0,-4-1 0,0-1 0,-2 3 0,-2-3 0,1 2 0,-11 4 0,18-7 0,-8 4 0,0 0 0,-1 2 0,-9 1 0,18-1 0,-18 1 0,17 0 0,-17 0 0,12 2 0,-12-2-1,0 0-2,0 0-6,12 0-20,-12 0-9,0 0-1,0-13-1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1-20T22:55:47.5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-2 971 16,'0'0'29,"5"16"2,-5-16-1,0 0-25,0 0 0,0 0-1,0 0 1,0-17-1,0 17 0,0 0-1,6-19 0,-6 19-1,3-20 0,-1 4 1,2 2-1,0-5 1,3 0-1,-3-5-1,4 4 1,-2-8-3,3 2 3,-2-4-3,2 0 1,1-3-1,-2 1 1,1-1 0,0-2-1,3 2 1,-1 0 0,2 0 0,-1 2-1,2 1 2,-1 2-2,4 1 1,-1 5 0,1 0 0,-1 1 0,0 3 0,-1 2 0,0 0 0,-1 3 0,0 3 0,-1-1 0,-2 2 0,1 3 0,1 2 0,-2 1 0,-1 2 0,1 1 0,-1 1 0,-1 3 0,1 1 0,-10-5 0,17 16 0,-17-16 0,17 26 0,-8-9 0,0 3 0,0 2 0,1 4-1,-1 0 2,1 4-2,2 2 2,-1 2-1,0 3 0,3-2 0,1 3 0,0-2 0,1 1 0,3-2 0,-1-1 0,1-4 2,3 0-2,-2-4 3,1-3-3,1-3 3,0 0-3,0-6 3,0-1-3,2-4 0,-2-4 1,2-1-1,-1-2 0,0-6 0,-1-3 1,1-3-1,-1-5 0,-1-3-2,0-1 2,-2-5-2,1 1 2,-3-2-2,1 0 1,-2 0-1,-1 2 2,0 2 0,-2 3 0,1 1 0,-1 2 0,-1 6 0,0 1 0,0 7 0,1 2 0,1 6 0,0 5 0,1 3 0,1 6 0,0 3 0,2 3 1,2 2 1,0 2-1,-1 0 2,2 2-2,0-3 2,0-1-2,0-6 2,-1-2-2,1-4-1,-3-3 1,-1-5 0,0-7-1,0-8 0,-2-3 1,-1-6-1,-1-4 0,-1-4-2,0-4 2,-1-6-2,0 0 2,-1-2-2,0-1 1,0-3-1,1-2 1,-1-1 1,2 1 0,0-1 0,0 2-1,1-1 1,0 2 0,0 4 0,2 2 0,0 2 0,-1 4-1,1 0 1,0 5 0,0 3 0,0 2-1,-1 1 1,1 3 0,0 3 0,0-1 0,0 3 0,-2 3 0,1 0 0,-1 4-1,1 2 1,-1 4 0,-3 3 0,3 2 0,-1 5 0,1 3 0,2 3 0,-1 5 0,2 4 0,1 3 0,0 3 0,4 7 1,0 4-2,1 3 2,1 2-1,2 1 0,1 3 2,1 0 0,1 2 0,0-2-1,-1-3 2,-2-1-2,1-2 2,-1-2-2,-4-5 0,2-1-1,-6-8 0,1-2 1,-2-2-1,0-5 1,-3-3-1,3 0 0,-1-3 1,0-1-1,-1-2 0,1-2 1,-1-2-1,2 1 0,0-4 0,-2-1 0,1-3 1,1-3-1,1-2 0,0-1 1,-1-5-1,3-1 0,-2-5 0,2 1 0,-1-2 0,1-2 0,1 0 0,-1-2 0,0 0 0,2 1-1,-1 2 2,2 1-1,-1 0-1,2 1 1,-2 3 1,1 2-1,2 5 0,0 0 0,-1 5 0,1 2 0,0 3 0,1 1 1,1 3-2,-1 1 2,2 1-2,0-1 2,-1 0-1,2-1 0,-3-4 0,1 0 0,1-3 0,0-4 0,-2-2 0,1-3 0,-1-6 1,-2-2-1,-1-2 0,-3-3 0,-2-3 0,0 0 0,-1 0 0,1-1 0,0 1 0,-1 1 0,1 0 0,3 1 0,2 1 0,0-1 0,1 0 0,0-1 1,2 0-1,-1-2 0,1-1 0,-1-3 1,-1-1-2,-1-1 1,-1-3-2,-2-3 2,0-1-1,-3-4 0,-1-3 0,0-4 0,-3 0 1,1-1 0,-2 2 0,2 1-1,-1 2 2,-1 5-2,2 6 1,1 5 0,0 5 0,2 6 0,1 5 0,2 8 0,-1 5 0,1 6 0,1 6 0,0 6 0,0 5 0,0 7 0,1 4 0,0 4 0,1 1 0,-1 0 0,3 0 0,-2 0 1,2-2-1,0-3 1,1-4 1,-2-4-2,-1-6 1,-1-4 0,-2-4 0,-1-8 0,-2-7-1,-2-6 0,-2-5-1,-2-7 0,0-4 1,-1-4-1,-2-4 0,1 2 0,0 0 1,0 0 0,1 4 0,2 3-1,3 6 1,1 4 0,3 4 0,3 6 0,2 6 0,2 4 0,0 4 0,3 6 0,1 5 0,1 1 0,1 5 1,-1 3 0,1 4-1,1 2 0,1 2 1,1 0-1,0-1 1,-1 0-1,3-2 0,-2-3 0,0-6 0,2-3 0,-2-5 0,-1-4 1,0-6-1,3-6 0,-4-4 0,0-6 0,0-6 0,-1-4 0,0-4 0,-1-6 0,-1-3 0,-2-2-1,1-6 2,-1-3-1,-2-1-1,3-1 2,-1-2-2,-1-2 2,-1-2-2,1-1 2,-1 0-2,1-1 1,-2 0 0,-1-3 0,0 1 0,2 2 0,1 1 0,-1 2 0,1 3 0,2 1 0,-1 5 0,1-1 0,-3 4 0,1 0 0,0 3 0,-3 4 0,0 1-1,-2 6 1,-2 2 0,0 4 0,-2 6 0,-1 4 0,-1 6 0,-1 5 0,0 5 0,0 5 0,-1 4 1,0 6-1,0 6 0,2 3 1,0 6-2,0 2 2,2 4-1,2 6 0,1 2 0,3 3 1,2 3-1,1-2 0,2 2 1,1-3 0,2-3-1,1-3 0,1-6 1,-1-5-2,-1-7 2,0-4-1,-2-8 0,-1-4 0,-3-8 0,-3-4 0,-1-6 1,-2-4-1,-1-4 0,-1-4 0,-1 0 0,2-5 0,-1 1 0,2 2 0,2 0 0,2 5 0,2 0 0,0 4 0,2 2 0,1 4 0,1 1 0,1 2 0,-1 2 0,0 0 0,0 0 0,1-1 0,-4 3 0,0-3 0,-2 1 1,-4-3-1,-3 1-1,-2-1 1,-3 0-1,-12-5 0,18 8-1,-18-8-5,16 9-17,-16-9-14,0 0 0,0 0-1,0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1-20T22:55:47.5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1279 51,'0'0'34,"0"0"-2,0 0 1,10 14-34,-10-14-1,22 10 1,-8-6 0,4 1 1,3 1 0,3-4 1,3-1 0,-1-2 1,1 0 0,2-6-1,1 2 1,0-4-1,0-3-1,-3-2 1,0-2 0,-4-2-1,-2-4 0,-3-4 0,-3-1 0,-3-4 0,0-1 0,-4 1 1,1-1 0,-2-1 0,3 5 0,-2 0 0,3 2 0,1 3 0,2 3 0,3 3-1,2 4 0,6 9 0,1-1 0,2 8-1,3 6 2,1 3-1,2 1 1,1 1 1,3 3-1,-5-7 2,4 7-1,-2-5 0,1 2-1,-2-3 1,-1-1-2,-2-1 1,0-1-2,-2-2 1,-2 1 0,-1-3-1,-1 0 1,0 0 0,-1 1 0,0-1 1,-1 1-1,-2 0 0,0 2 1,2-2-1,-1 3 0,-1-2 1,-1-1-1,-2-1 0,1-1 0,-3-3 0,-1-4 0,-4-3 0,-2-6 0,0-2 0,-3-6 0,-1-4 0,1-5-1,-2-3 0,1-4 1,0-1-1,1 1 1,0-2-1,4-2 0,0 1 0,3 2 0,1 1 1,2-2-1,3 1 1,2 3-1,2 0 1,0 1-1,3 4 1,2 0-1,0 4 1,-1 1-1,0 3 1,-1-1 0,1 2 0,-3 1-1,-2 1 1,-2 1 0,0-1 0,-3 1 0,-1 0 0,-1 0 0,-1 0 0,-1-2 0,-1 3 1,-2-1-1,1 0-1,0 2 2,-1 2-2,0 2 2,0 7 0,-10 5-1,15 1 0,-15-1 0,10 24 1,-7-2-1,-1 4 0,-1 6 0,0 5 0,1 3 1,2 6-1,1 3 1,1 3-1,1 3 1,3-1 0,2 2 0,0 0-1,1-1 1,-1-3 0,2 1 0,-1-5 0,1-1 0,-2-4 0,0-1-1,-2-5 1,1 0-1,-2-2 0,0-4 0,1-1 0,0-1 0,-1-2 0,1 0 0,1-1 0,-1-2 1,2-3-1,0-1 0,1 0 1,1-1-1,1 0 0,0-3 0,1 3 0,1-2 0,1-2 0,1-2 0,0-1 0,-2-4 0,-1-3 0,-1-2 0,-1-7 0,-2-3 0,-3-7 0,1-6 0,-2-2 0,0-5 0,-3-4 1,2-3-1,-1-3 0,1-2 0,0 2 0,1-1 0,-1-1 0,5-3-1,0 3 1,2 0-1,1 3 0,1 1 0,2 2 0,1 3 0,2 4 0,-2 5 1,2 5-1,2 3 0,-1 5 1,3 4 0,0 5 0,0 4 0,1 3 0,0 4 0,-1 1-1,2 1 1,1 0 2,0 1-2,2-2 1,-1-1-1,1-2 1,1-4-1,1-2 1,-2-4-1,0-2-2,-4-7 2,-2-3-2,-1-4 1,-4-3-1,-3-3 1,-2 0 0,-2-1 0,-3 0 2,-1 2-1,0 3 1,-2 2 0,1 2-1,-7 14 1,13-17 0,-13 17-1,18-10 0,-9 8 0,3 1 0,1-1 0,0 0 0,3-2 0,-1-2 1,2-2-1,-1-5 0,-1-3-1,0-3 1,0-4 0,0-1 0,-4-2 0,-1-1 0,0-2-1,0 2 2,-2 1-1,1 1 0,-1 2 0,0-1 0,1 4 0,-1 1 0,1 4 0,-2 2 0,-7 13 0,16-16 0,-16 16-1,16 3 1,-16-3 0,20 23 0,-11-2 0,3 8 0,0 2 0,2 8 0,1 4 1,1 5-2,1 1 2,1 3-1,3 0 0,-1 0 1,1 0-1,1 0 1,-1 0-1,1-3 1,-1-1 0,2-4-1,-3-1 0,0-3 1,1-2-1,-2-7 0,1-2 0,0-7 0,-2-4 1,-1-5-1,1-3 0,-1-4 1,2-5-1,-1-4 1,-2-2-1,0-1 0,2-2 1,1-3-1,1 2 0,0 0 0,0 1 0,2 2 0,2 2 0,3 3 0,0 2 1,2 4-1,1 3 0,2 1 0,1 4 0,2 3 0,1 1 0,2 0 0,1-1 1,-1-3-1,1 0 1,-1-3-1,-1-3 0,-2-3 1,-3-4-1,-2-5 1,-2-4-1,-5-3 0,-1-7 0,-1-3 0,-2-6 0,0-2 0,-1-3 0,-1-1 1,0-3-1,0 0 0,2-1 0,2 0 0,0 2 0,2-3 0,0 1 0,2-1 0,2 0 0,0 1 0,1 1 0,-3-2 0,2-1 0,0 3 0,0-1-1,-3 0 1,2 3 0,-2 1 0,-3 2 0,0 6 0,0 2 0,-2 4 0,-1 4-1,-1 4 1,-3 5 0,1 4 0,-2 3 0,-2 4 0,-1 4 0,-2 3 0,0 4 0,-1 2 0,0 2 0,-1 2 0,2 1 1,-2 0-1,1 1 0,1 2 0,1-1 1,-2-1-1,1 0 0,-1 0 0,-1 0 0,1-1 0,-1-1 0,2 0 0,-2 1 0,3-1 0,2 1 0,0 0 0,4 1 1,1 1 0,3 0-1,-1 0 2,2-1-2,-1 1 1,0-1-1,1 0 1,-2-2 0,0-1-1,2-1 0,-1-2 1,2 1-1,0-2 1,1-3-1,0 1 0,0-2 0,-1 1 1,-1 0-1,-3-1-1,-1 1 1,0 0 0,-1 1 0,1 0 0,-2 3 1,2-1-1,0 0 0,4 2 0,-1 1 0,2-1 1,0 3-1,0-1 0,3-1 0,2 1 0,-1-1 0,1-4 0,0-2 1,-1-4-1,2-1 0,0-5 0,-2 0 0,0-6 1,0 1-1,1-3 0,-2-1 0,2-3 0,0 0 0,1-4 0,-3 0 0,3 0 0,-1-4 0,0 0 0,2-1 0,0 0 0,1 0 1,0 2-1,1 1 0,0 2 1,2 1-1,1 3 0,1 1 0,-1 1 0,1 3-1,2 2 1,1 2 0,1 0 0,-2 0 0,0 0 0,1 1 0,-4-1 0,-1 0 0,-3-1 0,-3-2 0,-3 1 0,-3-2 0,-2 0 0,-4-1 0,0-1 0,-2 3 0,-2-3 0,1 2 0,-11 4 0,18-7 0,-8 4 0,0 0 0,-1 2 0,-9 1 0,18-1 0,-18 1 0,16 0 0,-16 0 0,13 2 0,-13-2-1,0 0-2,0 0-6,12 0-20,-12 0-9,0 0-1,0-13-1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1-20T23:06:52.67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1047C55-09EF-4E75-93AF-506D460DD9FB}" emma:medium="tactile" emma:mode="ink">
          <msink:context xmlns:msink="http://schemas.microsoft.com/ink/2010/main" type="inkDrawing" rotatedBoundingBox="13796,9074 22024,8484 22135,10034 13908,10624" shapeName="Other"/>
        </emma:interpretation>
      </emma:emma>
    </inkml:annotationXML>
    <inkml:trace contextRef="#ctx0" brushRef="#br0">0 1800 1,'0'0'0,"0"0"13,0 0 9,0 0-15,12-4-2,-12 4 1,0 0 1,0 0-1,14-12 0,-14 12 0,0 0 0,11-10-1,-11 10-1,12-5-1,-12 5 1,12-4-1,-12 4 0,14-4 0,-14 4-1,14-6 1,-14 6-1,17-5 0,-17 5 0,17-4 0,-17 4 0,20-6 0,-9 6 1,-11 0 1,22-7-1,-22 7 1,20-8-1,-20 8-1,21-12 0,-21 12-1,20-11 0,-20 11-1,19-11 0,-8 7 0,1 0 0,1-2 0,-1 2-1,2 0 2,0 0-1,2 0 0,0 0 1,-1 0-1,1 0 1,0-2 0,1 2 1,-1-2-1,0 1 0,-3-2 0,1 0-1,-2-2 1,0-1 0,-1-1-1,-1-1 1,0-2-1,-1-1 0,-1-3 1,0 1 0,1-3-1,-2 1 0,0-1 1,2-1-1,-1 1 1,-1 1-1,0-2 0,-1 3 0,1 1 0,1 0 0,-1 2 0,0 1 0,-1-1 0,3 2 0,-1-1 1,1 0-1,-1-1 0,0 0 0,2 0 0,-2 0 1,1 0-1,0 0 0,1 0 0,1-1 0,-1-1 0,1 1 1,-1-1-1,-1 2 1,2-1-1,-1 2 1,0-1-2,-10 15 2,21-19-2,-10 11 1,0 0-1,0 1 2,0 1-2,1 2 1,-1-1 1,0 1-1,3 1 0,0 0 0,0 0 1,1 2-1,0 0 0,0-1 0,1 1 0,3 1 0,-5-1 1,3-1-1,-1-1 0,2 2 0,1-2 0,-1-1 0,0 0 0,1 0 0,-1-3 0,0 0 0,-1-1 0,0-1 1,-1-2-1,1-2 0,-2 1 1,0-3-1,-1-1 0,1-1 0,-2-2 0,1 0 0,-3-2 0,0 1 0,-2-3 0,0-1 0,-1 0 0,0-2 0,-2 1 1,1 2-1,0 0 0,0-1 0,0 4 0,0-1 0,1 2 1,-1 3-1,1-2 0,0 2 0,0-1 0,2 2 0,-1 0 0,0 0 0,1 1 0,0 1-1,0-1 2,-1 0-1,1 1 0,-1 0 0,0 0 0,1 0 1,-1 0-1,-1 0 0,2 1 0,-10 12 0,18-25 0,-8 12 1,-1-1-1,0 0 0,0 2 0,-9 12 1,19-23-2,-10 11 2,-9 12-1,21-16 0,-10 8 0,1 1 0,-1 1 0,0-1 0,1 1 0,-1 1 0,0-1 0,-11 6 0,18-8 0,-18 8 0,18-5 0,-18 5 0,19-4 0,-19 4 0,18-3 0,-18 3 0,17-3 0,-17 3 0,17-1 0,-17 1 0,17 0 0,-17 0 0,19 0 0,-19 0 0,20 1 0,-7 0 0,-1 2 0,1-1 0,1 0 0,-1 2 0,3 1 0,0-1 0,0 1 0,2 1 0,0 2 0,0-1 0,1 2 0,0 1-1,-1-1 2,2 5-1,0 0 0,-2-1-1,1 2 2,1 0-2,1 0 1,-2 1 0,1 1 0,-2-3 0,1 0-1,0 2 2,-1 1-1,3-1 0,-1 0 0,2 1 0,-1-2 0,1 1 0,-1-1 0,1-1 0,0-2 0,-4 1 1,2-4-1,-1 2 0,1-3 0,-2-1 0,1-1 1,1-4-1,-1 1 0,1-3 0,1-1 0,1-1 0,-2-2 0,3 1 0,-1 1 1,0-1-1,0 2 0,-1-1 0,1 4 0,-1-1 0,0 3 1,-2 0-1,1 3 0,-1 1 0,2 2 0,-3 1 0,-1 1 0,-1 3 0,0 3 0,-3 2 0,2 4 0,-3 2 0,0 2 0,0 5 1,1 1-1,0 1 0,-1 2 0,4-1 0,0 1 0,0 0-1,2 0 2,2 2-1,0-1 0,2 0 0,2-2 1,-3-3-1,3-1 0,1-2 1,1-1-1,2-4 0,1-2 0,4-1 0,0 0 0,1-2 0,0-1 0,0-1 1,-1-3-1,-1-4 0,-4-1 0,-1-6 1,-5-4 0,0-4-1,-4-4 1,-1-5-1,-1 0 1,-1-4-1,-1 1 1,1-3-1,0 1 0,1 0 0,-2 3 0,6 0 0,-2 1 0,1 2 0,2 1 0,-1 1 1,0 1-1,0 2 0,-1 0 0,-1 0 0,-4 3 0,1-1 0,-1 1 0,-1 0 0,0 1 0,-1 0 0,2 3 0,-1 2 0,2 0 0,-1 4-1,3 2 1,3 2 0,-1 3 0,5 1 0,0 2 0,0 1 0,2-2 0,2 0 0,1-3 0,-1-2 0,2-5 0,-1-2 1,0-5-1,0-4 0,2-5 0,-3-4 1,0-6-1,-1-3 0,0-7 0,0-3 0,-1-1-1,1-5 1,0-2 0,-1-2-1,0 0 1,0 2 0,1 2 0,-1 0-1,0 2 2,0 4-2,1 0 1,0 4 0,-1 2 0,0 4 0,0 4 0,-1 5 0,1 4 0,-2 3 0,3 6 0,-4 4-1,3 5 1,-2 3 0,2 2 0,0 2 0,-1 2 0,3 3 0,0 2 0,2-2-1,-1 1 1,4 1 0,1 1-1,1-3 1,3-1-1,1 0 1,3-3 0,4-2 0,0-3 0,2-2 0,2-4 1,-1-3-1,1-2 0,-2-3 0,-1-4 0,-2-3-1,-1-4 1,-3-4 0,-4-3-1,-2-6 1,-4-2-1,-2-4 1,-4-1 0,-3-2-1,0 0 2,-2 1-2,-1 2 1,2 1 0,1 6 0,1 2 0,2 2 0,3 2 0,1 5 0,1 1 0,1 1 0,1 3 0,-1 2-1,1-1 1,0 2 0,-4 3 0,0-1 0,-1 2 0,-2 0 0,0 1 0,-3 2 0,1-1 0,-1 2 0,1 2 0,0-1 0,2 2 0,-1 0-1,2 1 1,-1 1 0,0 2 0,0-2 0,1 1 0,-3 1 0,1-2 0,-1 1 0,2-1 1,-2 1-1,0-1 0,-1 1 0,1-1 1,-2 2-1,-1-2 0,-3 2 0,-3 0 0,-3-1 0,-11-6 0,17 8-1,-17-8-1,0 0-2,0 0-10,13 17-21,-13-17-6,1 18 0,-1-18-1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0:02.2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9D26F4-6B47-4308-B917-47A0A28C8BD8}" emma:medium="tactile" emma:mode="ink">
          <msink:context xmlns:msink="http://schemas.microsoft.com/ink/2010/main" type="inkDrawing" rotatedBoundingBox="3454,6473 9184,8535 9000,9045 3270,6984" semanticType="callout" shapeName="Other"/>
        </emma:interpretation>
      </emma:emma>
    </inkml:annotationXML>
    <inkml:trace contextRef="#ctx0" brushRef="#br0">0 0,'30'0,"-1"30,1-30,29 29,29 1,1-1,0 30,-30-29,29-30,-29 59,0-59,-59 30,30-30,0 29,-1-29,-29 30,30-30,-30 29,59 1,0-30,-30 29,1-29,29 30,0-1,-29-29,-1 30,1-30,-1 29,1-29,-30 30,29-30,1 30,-1-30,-29 29,30 1,-1-30,-29 29,30 1,-1-30,-29 29,30 1,-1-30,-29 29,30-29,-30 30,30-30,-1 0,-29 29,30-29,-1 0,-29 30,30-30,-1 0,-29 29,30-29,-30 30,29-30,1 0,-1 0,-29 29,30-29,-1 0,-29 30,30-30,-1 0,1 30,0-30,-30 29,29-29,-29 30,30-30,-1 0,1 0,-1 29,1-29,-1 30,1-30,-1 29,1-29,-30 30,29-30,1 0,-30 29,30-29,-1 0,-29 30,30-30,-1 0,-29 29,30-29,-1 0,1 0,-30 30,29-30,-29 29,30-29,-1 0,1 0,-30 30,29-30,1 0,-30 29,29-29,1 0,-30 30,30-30,-1 0,-29 30,30-30,-1 0,-29 29,30-29,-1 0,1 0,-1 0,1 30,-1-30,1 0,-30 29,29-29,1 0,-1 0,1 30,29-30,-59 29,30-29,58 0,-29 0,0 0,0 30,-29-30,0 0,-1 0,-29 29,30-29,-1 0,1 0,-1 30,1-30,-1 0,-29 29,30-29,-1 0,-29 30,30-30,-1 0,1 0,-1 0,-29 29,30-29,0 0,-1 30,1-30,-1 0,1 0,-1 0,-29 30,30-30,-1 0,1 0,-1 0,-29 29,30-29,-1 0,1 0,-1 0,1 0,0 0,-30 30,29-30,1 0,-1 0,1 0,-1 0,1 0,29 0,-30 0,1 0,-1 0,1 0,0 0,-1 0,1 0,-1 0,1 0,-1 0,1 0,-1 0,1 0,29 0,-30 0,30 0,1 0,-31 0,30 0,-29 0,-1 0,1 0,-1 0,1 0,-1 0,-29 29,30-29,-1 0,1 0,-1 0,-58 0,-1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1-21T16:30:05.6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AEA104-9E62-411A-A6DF-4FA65253D514}" emma:medium="tactile" emma:mode="ink">
          <msink:context xmlns:msink="http://schemas.microsoft.com/ink/2010/main" type="inkDrawing" rotatedBoundingBox="3713,8759 5693,7755 6181,8718 4201,9722" semanticType="callout" shapeName="Other"/>
        </emma:interpretation>
      </emma:emma>
    </inkml:annotationXML>
    <inkml:trace contextRef="#ctx0" brushRef="#br0">1863 0,'-29'0,"29"30,0-1,0 1,0-1,0 1,0-1,29-29,1 59,-1-29,1 29,-30-29,30-1,-30 1,29 29,-29-30,0 1,0-1,0 1,0-1,0 1,0 0,0-1,0 1,0-1,0 1,0-1,0 1,0-1,0 1,0-1,0 1,0-1,-29 30,-1-59,30 60,-30-60,1 29,-1 1,1-30,-1 29,1 1,-1-30,1 29,-60-29,60 30,-1-30,0 29,-29-29,0 30,30-30,-1 29,-29-29,30 0,-60 0,60 0,-31 0,31 0,-30 0,0 0,29 0,1-29,-1 29,1 0,-1 0,1-30,-1 30,-29-29,0 29,0-30,29 30,-29 0,0 0,-29 0,28 0,-28-29,-1 29,60 0,-1 0,1 0,29-30,29 1,1 29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99.xml.rels><?xml version="1.0" encoding="UTF-8" standalone="yes"?>
<Relationships xmlns="http://schemas.openxmlformats.org/package/2006/relationships"><Relationship Id="rId3" Type="http://schemas.openxmlformats.org/officeDocument/2006/relationships/hyperlink" Target="mailto:djw@cs.washington.edu" TargetMode="External"/><Relationship Id="rId4" Type="http://schemas.openxmlformats.org/officeDocument/2006/relationships/hyperlink" Target="http://en.wikipedia.org/wiki/File:Radia_Perlman_2009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4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4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</a:t>
            </a:r>
            <a:r>
              <a:rPr lang="en-US" baseline="0" dirty="0" smtClean="0"/>
              <a:t> </a:t>
            </a:r>
            <a:r>
              <a:rPr lang="en-US" dirty="0" smtClean="0"/>
              <a:t>#3-9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</a:t>
            </a:r>
            <a:r>
              <a:rPr lang="en-US" baseline="0" dirty="0" smtClean="0"/>
              <a:t> </a:t>
            </a:r>
            <a:r>
              <a:rPr lang="en-US" dirty="0" smtClean="0"/>
              <a:t>#3-9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8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86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86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#3-42. Give examples of escape.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86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</a:t>
            </a:r>
            <a:r>
              <a:rPr lang="en-US" baseline="0" dirty="0" smtClean="0"/>
              <a:t>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6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example of coded message. 2 errors can fool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errors can fool it -- weak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8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error may be in data or check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4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IEEE </a:t>
            </a:r>
            <a:r>
              <a:rPr lang="en-US" smtClean="0"/>
              <a:t>GHN, http://www.ieeeghn.org/wiki/index.php/File:Richard_Hamming_1598.jpg, </a:t>
            </a:r>
            <a:r>
              <a:rPr lang="en-US" baseline="0" smtClean="0"/>
              <a:t>Image policy: http://www.ieeeghn.org/wiki/index.php/IEEE_GHN_image_policy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4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0 -&gt;</a:t>
            </a:r>
            <a:r>
              <a:rPr lang="en-US" baseline="0" dirty="0" smtClean="0"/>
              <a:t> 000 and 1 -&gt; 111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000, 111 code to show error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000, 111 code to show error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CN5E slides</a:t>
            </a:r>
            <a:r>
              <a:rPr lang="en-US" baseline="0" dirty="0" smtClean="0"/>
              <a:t> </a:t>
            </a:r>
            <a:r>
              <a:rPr lang="en-US" dirty="0" smtClean="0"/>
              <a:t>#3-4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4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 for 7 data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3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 for </a:t>
            </a:r>
            <a:r>
              <a:rPr lang="en-US" smtClean="0"/>
              <a:t>7 data bits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3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 of 5 and -5 in 1s</a:t>
            </a:r>
            <a:r>
              <a:rPr lang="en-US" baseline="0" dirty="0" smtClean="0"/>
              <a:t> and 2s complement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2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through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2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2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through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27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2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Dist</a:t>
            </a:r>
            <a:r>
              <a:rPr lang="en-US" dirty="0" smtClean="0"/>
              <a:t> is 2, so fooled by 2 errors. But handles bursts</a:t>
            </a:r>
            <a:r>
              <a:rPr lang="en-US" baseline="0" dirty="0" smtClean="0"/>
              <a:t> up to 16 errors for a 16 bit checksum, and large errors ½^16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2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though</a:t>
            </a:r>
            <a:r>
              <a:rPr lang="en-US" baseline="0" dirty="0" smtClean="0"/>
              <a:t> example: remainder is 2, need to add 1 to be divisible, so checksum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it through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CN5E slides</a:t>
            </a:r>
            <a:r>
              <a:rPr lang="en-US" baseline="0" dirty="0" smtClean="0"/>
              <a:t> </a:t>
            </a:r>
            <a:r>
              <a:rPr lang="en-US" dirty="0" smtClean="0"/>
              <a:t>#3-4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4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9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63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data, compute parity bits, add them</a:t>
            </a:r>
            <a:r>
              <a:rPr lang="en-US" baseline="0" dirty="0" smtClean="0"/>
              <a:t> in, draw 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IEEE GHN,</a:t>
            </a:r>
            <a:r>
              <a:rPr lang="en-US" baseline="0" dirty="0" smtClean="0"/>
              <a:t> http://www.ieeeghn.org/wiki/index.php/Oral-History:Robert_Gallager. Image policy: http://www.ieeeghn.org/wiki/index.php/IEEE_GHN_image_policy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135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Mention: or combinations of 1 and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21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54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#3-22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45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#2-38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368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</a:t>
            </a:r>
            <a:r>
              <a:rPr lang="en-US" dirty="0" smtClean="0"/>
              <a:t>#2-36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677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Cisco 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Cisco </a:t>
            </a:r>
            <a:r>
              <a:rPr lang="en-US" smtClean="0"/>
              <a:t>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 commons, public domain. Radio from openclipart.org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56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CN5E</a:t>
            </a:r>
            <a:r>
              <a:rPr lang="en-US" baseline="0" dirty="0" smtClean="0"/>
              <a:t> figures #4-2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907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 IEEE GHN. Figure from CN5E slides #4-22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87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CN5E slides #4-22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2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derived</a:t>
            </a:r>
            <a:r>
              <a:rPr lang="en-US" baseline="0" dirty="0" smtClean="0"/>
              <a:t> </a:t>
            </a:r>
            <a:r>
              <a:rPr lang="en-US" dirty="0" smtClean="0"/>
              <a:t>from CN5E slides #4-23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281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CN5E #4-27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36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Cisco icon library.  AP from </a:t>
            </a:r>
            <a:r>
              <a:rPr lang="en-US" dirty="0" err="1" smtClean="0"/>
              <a:t>pixabay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Cisco icon library.  AP from </a:t>
            </a:r>
            <a:r>
              <a:rPr lang="en-US" dirty="0" err="1" smtClean="0"/>
              <a:t>pixabay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63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44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4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CN5E slides #4-22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281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686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2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CN5E</a:t>
            </a:r>
            <a:r>
              <a:rPr lang="en-US" baseline="0" dirty="0" smtClean="0"/>
              <a:t> slides </a:t>
            </a:r>
            <a:r>
              <a:rPr lang="en-US" dirty="0" smtClean="0"/>
              <a:t>#3-7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551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Cisco icon library.  AP from </a:t>
            </a:r>
            <a:r>
              <a:rPr lang="en-US" dirty="0" err="1" smtClean="0"/>
              <a:t>pixabay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Cisco 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670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67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670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670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</a:t>
            </a:r>
            <a:r>
              <a:rPr lang="en-US" dirty="0" smtClean="0"/>
              <a:t>#3-7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927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67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767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CN5E slides #4-57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767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CN5E slides #4-57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767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767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17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#4-57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17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Cisco 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Yes.  You have my permission to use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Algorhyme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here is a picture of me that I prefer.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Sun, Jan 13, 2013 at 4:20 AM, David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Wetherall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djw@cs.washington.edu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 wrote: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Happy New Year to you, and I hope you're well.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I'm in Barcelona with my family on a sabbatical -- wonderful city -- and also helping with a massive open online networking course hosted 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I'd like to include your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algorhyme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picture of you (please don't be shy!) in a future lecture. Do I have your permission for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algorhyme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is there a photo you'd prefer for which you could give me permissions? There is a public domain photo at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http://en.wikipedia.org/wiki/File:Radia_Perlman_2009.jpg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 looks good to me.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Cheers,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5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Extent of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989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4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Introduction to 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936714"/>
            <a:ext cx="4425649" cy="876026"/>
            <a:chOff x="1204264" y="3362118"/>
            <a:chExt cx="4425649" cy="876026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37664" y="3420600"/>
              <a:ext cx="3022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Computer Science &amp; Engineering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228600" y="2095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4400" dirty="0" smtClean="0"/>
              <a:t>Introduction to Computer Networks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5" r:id="rId3"/>
    <p:sldLayoutId id="2147483662" r:id="rId4"/>
    <p:sldLayoutId id="2147483664" r:id="rId5"/>
    <p:sldLayoutId id="2147483661" r:id="rId6"/>
    <p:sldLayoutId id="2147483649" r:id="rId7"/>
    <p:sldLayoutId id="2147483650" r:id="rId8"/>
    <p:sldLayoutId id="2147483663" r:id="rId9"/>
    <p:sldLayoutId id="214748366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customXml" Target="../ink/ink2.xml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customXml" Target="../ink/ink4.xml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customXml" Target="../ink/ink6.xml"/><Relationship Id="rId5" Type="http://schemas.openxmlformats.org/officeDocument/2006/relationships/image" Target="../media/image19.png"/><Relationship Id="rId6" Type="http://schemas.openxmlformats.org/officeDocument/2006/relationships/customXml" Target="../ink/ink7.xml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8.xml"/><Relationship Id="rId2" Type="http://schemas.openxmlformats.org/officeDocument/2006/relationships/customXml" Target="../ink/ink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tif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wm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wmf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5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6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9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0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0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1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0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2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3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4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.wmf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7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5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.wmf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.wmf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8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customXml" Target="../ink/ink8.xml"/><Relationship Id="rId5" Type="http://schemas.openxmlformats.org/officeDocument/2006/relationships/image" Target="../media/image7.emf"/><Relationship Id="rId6" Type="http://schemas.openxmlformats.org/officeDocument/2006/relationships/customXml" Target="../ink/ink9.xml"/><Relationship Id="rId7" Type="http://schemas.openxmlformats.org/officeDocument/2006/relationships/image" Target="../media/image8.emf"/><Relationship Id="rId8" Type="http://schemas.openxmlformats.org/officeDocument/2006/relationships/customXml" Target="../ink/ink10.xml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customXml" Target="../ink/ink11.xml"/><Relationship Id="rId5" Type="http://schemas.openxmlformats.org/officeDocument/2006/relationships/image" Target="../media/image7.emf"/><Relationship Id="rId6" Type="http://schemas.openxmlformats.org/officeDocument/2006/relationships/customXml" Target="../ink/ink12.xml"/><Relationship Id="rId7" Type="http://schemas.openxmlformats.org/officeDocument/2006/relationships/image" Target="../media/image8.emf"/><Relationship Id="rId8" Type="http://schemas.openxmlformats.org/officeDocument/2006/relationships/customXml" Target="../ink/ink13.xml"/><Relationship Id="rId9" Type="http://schemas.openxmlformats.org/officeDocument/2006/relationships/image" Target="../media/image9.emf"/><Relationship Id="rId10" Type="http://schemas.openxmlformats.org/officeDocument/2006/relationships/customXml" Target="../ink/ink14.xml"/><Relationship Id="rId11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customXml" Target="../ink/ink15.xml"/><Relationship Id="rId5" Type="http://schemas.openxmlformats.org/officeDocument/2006/relationships/image" Target="../media/image11.emf"/><Relationship Id="rId6" Type="http://schemas.openxmlformats.org/officeDocument/2006/relationships/customXml" Target="../ink/ink16.xml"/><Relationship Id="rId7" Type="http://schemas.openxmlformats.org/officeDocument/2006/relationships/image" Target="../media/image8.emf"/><Relationship Id="rId8" Type="http://schemas.openxmlformats.org/officeDocument/2006/relationships/customXml" Target="../ink/ink17.xml"/><Relationship Id="rId9" Type="http://schemas.openxmlformats.org/officeDocument/2006/relationships/image" Target="../media/image9.emf"/><Relationship Id="rId10" Type="http://schemas.openxmlformats.org/officeDocument/2006/relationships/customXml" Target="../ink/ink18.xml"/><Relationship Id="rId11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8.png"/></Relationships>
</file>

<file path=ppt/slides/_rels/slide17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customXml" Target="../ink/ink23.xml"/><Relationship Id="rId13" Type="http://schemas.openxmlformats.org/officeDocument/2006/relationships/image" Target="../media/image16.emf"/><Relationship Id="rId14" Type="http://schemas.openxmlformats.org/officeDocument/2006/relationships/customXml" Target="../ink/ink24.xml"/><Relationship Id="rId15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38.png"/><Relationship Id="rId4" Type="http://schemas.openxmlformats.org/officeDocument/2006/relationships/customXml" Target="../ink/ink19.xml"/><Relationship Id="rId5" Type="http://schemas.openxmlformats.org/officeDocument/2006/relationships/image" Target="../media/image12.emf"/><Relationship Id="rId6" Type="http://schemas.openxmlformats.org/officeDocument/2006/relationships/customXml" Target="../ink/ink20.xml"/><Relationship Id="rId7" Type="http://schemas.openxmlformats.org/officeDocument/2006/relationships/image" Target="../media/image13.emf"/><Relationship Id="rId8" Type="http://schemas.openxmlformats.org/officeDocument/2006/relationships/customXml" Target="../ink/ink21.xml"/><Relationship Id="rId9" Type="http://schemas.openxmlformats.org/officeDocument/2006/relationships/image" Target="../media/image14.emf"/><Relationship Id="rId10" Type="http://schemas.openxmlformats.org/officeDocument/2006/relationships/customXml" Target="../ink/ink2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3.wmf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wmf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wmf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39.jpeg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wmf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wmf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the Link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9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We’ll look at:</a:t>
            </a:r>
          </a:p>
          <a:p>
            <a:pPr lvl="1"/>
            <a:r>
              <a:rPr lang="en-US" dirty="0" smtClean="0"/>
              <a:t>Byte count </a:t>
            </a:r>
            <a:r>
              <a:rPr lang="en-US" dirty="0" smtClean="0">
                <a:solidFill>
                  <a:schemeClr val="accent5"/>
                </a:solidFill>
              </a:rPr>
              <a:t>»</a:t>
            </a:r>
          </a:p>
          <a:p>
            <a:pPr lvl="1"/>
            <a:r>
              <a:rPr lang="en-US" dirty="0" smtClean="0"/>
              <a:t>Byte stuffing </a:t>
            </a:r>
            <a:r>
              <a:rPr lang="en-US" dirty="0" smtClean="0">
                <a:solidFill>
                  <a:schemeClr val="accent5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Bit stuffing </a:t>
            </a:r>
            <a:r>
              <a:rPr lang="en-US" dirty="0" smtClean="0">
                <a:solidFill>
                  <a:schemeClr val="accent5"/>
                </a:solidFill>
              </a:rPr>
              <a:t>»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In practice, the physical layer often helps to identify frame boundaries</a:t>
            </a:r>
          </a:p>
          <a:p>
            <a:pPr lvl="1"/>
            <a:r>
              <a:rPr lang="en-US" dirty="0" smtClean="0"/>
              <a:t>E.g., Ethernet, 802.11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4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Division Multiplexing (FDM)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different users on different frequency bands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43000" y="1657350"/>
            <a:ext cx="7126632" cy="3276600"/>
            <a:chOff x="1466850" y="2305051"/>
            <a:chExt cx="7445079" cy="372427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8390"/>
            <a:stretch/>
          </p:blipFill>
          <p:spPr bwMode="auto">
            <a:xfrm>
              <a:off x="1466850" y="2305051"/>
              <a:ext cx="6267450" cy="346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00750" y="4937053"/>
              <a:ext cx="2911179" cy="524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Overall FDM channel</a:t>
              </a:r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7198405" y="4470327"/>
              <a:ext cx="238815" cy="476255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 bwMode="auto">
            <a:xfrm>
              <a:off x="6219825" y="4724400"/>
              <a:ext cx="6096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771900" y="5772150"/>
              <a:ext cx="6096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085975" y="5743575"/>
              <a:ext cx="6096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Freeform 13"/>
          <p:cNvSpPr/>
          <p:nvPr/>
        </p:nvSpPr>
        <p:spPr>
          <a:xfrm>
            <a:off x="1657574" y="2968705"/>
            <a:ext cx="572322" cy="402391"/>
          </a:xfrm>
          <a:custGeom>
            <a:avLst/>
            <a:gdLst>
              <a:gd name="connsiteX0" fmla="*/ 0 w 572322"/>
              <a:gd name="connsiteY0" fmla="*/ 399102 h 402391"/>
              <a:gd name="connsiteX1" fmla="*/ 42759 w 572322"/>
              <a:gd name="connsiteY1" fmla="*/ 369499 h 402391"/>
              <a:gd name="connsiteX2" fmla="*/ 65784 w 572322"/>
              <a:gd name="connsiteY2" fmla="*/ 303715 h 402391"/>
              <a:gd name="connsiteX3" fmla="*/ 85519 w 572322"/>
              <a:gd name="connsiteY3" fmla="*/ 231353 h 402391"/>
              <a:gd name="connsiteX4" fmla="*/ 98676 w 572322"/>
              <a:gd name="connsiteY4" fmla="*/ 112941 h 402391"/>
              <a:gd name="connsiteX5" fmla="*/ 101965 w 572322"/>
              <a:gd name="connsiteY5" fmla="*/ 53735 h 402391"/>
              <a:gd name="connsiteX6" fmla="*/ 128279 w 572322"/>
              <a:gd name="connsiteY6" fmla="*/ 37289 h 402391"/>
              <a:gd name="connsiteX7" fmla="*/ 148014 w 572322"/>
              <a:gd name="connsiteY7" fmla="*/ 20843 h 402391"/>
              <a:gd name="connsiteX8" fmla="*/ 200641 w 572322"/>
              <a:gd name="connsiteY8" fmla="*/ 4397 h 402391"/>
              <a:gd name="connsiteX9" fmla="*/ 299318 w 572322"/>
              <a:gd name="connsiteY9" fmla="*/ 1108 h 402391"/>
              <a:gd name="connsiteX10" fmla="*/ 378259 w 572322"/>
              <a:gd name="connsiteY10" fmla="*/ 1108 h 402391"/>
              <a:gd name="connsiteX11" fmla="*/ 440754 w 572322"/>
              <a:gd name="connsiteY11" fmla="*/ 14265 h 402391"/>
              <a:gd name="connsiteX12" fmla="*/ 467067 w 572322"/>
              <a:gd name="connsiteY12" fmla="*/ 34000 h 402391"/>
              <a:gd name="connsiteX13" fmla="*/ 486803 w 572322"/>
              <a:gd name="connsiteY13" fmla="*/ 57024 h 402391"/>
              <a:gd name="connsiteX14" fmla="*/ 503249 w 572322"/>
              <a:gd name="connsiteY14" fmla="*/ 119519 h 402391"/>
              <a:gd name="connsiteX15" fmla="*/ 513116 w 572322"/>
              <a:gd name="connsiteY15" fmla="*/ 211617 h 402391"/>
              <a:gd name="connsiteX16" fmla="*/ 519695 w 572322"/>
              <a:gd name="connsiteY16" fmla="*/ 277401 h 402391"/>
              <a:gd name="connsiteX17" fmla="*/ 529562 w 572322"/>
              <a:gd name="connsiteY17" fmla="*/ 316872 h 402391"/>
              <a:gd name="connsiteX18" fmla="*/ 542719 w 572322"/>
              <a:gd name="connsiteY18" fmla="*/ 359632 h 402391"/>
              <a:gd name="connsiteX19" fmla="*/ 565744 w 572322"/>
              <a:gd name="connsiteY19" fmla="*/ 379367 h 402391"/>
              <a:gd name="connsiteX20" fmla="*/ 572322 w 572322"/>
              <a:gd name="connsiteY20" fmla="*/ 402391 h 402391"/>
              <a:gd name="connsiteX0" fmla="*/ 0 w 572322"/>
              <a:gd name="connsiteY0" fmla="*/ 399102 h 402391"/>
              <a:gd name="connsiteX1" fmla="*/ 42759 w 572322"/>
              <a:gd name="connsiteY1" fmla="*/ 369499 h 402391"/>
              <a:gd name="connsiteX2" fmla="*/ 65784 w 572322"/>
              <a:gd name="connsiteY2" fmla="*/ 303715 h 402391"/>
              <a:gd name="connsiteX3" fmla="*/ 85519 w 572322"/>
              <a:gd name="connsiteY3" fmla="*/ 231353 h 402391"/>
              <a:gd name="connsiteX4" fmla="*/ 98676 w 572322"/>
              <a:gd name="connsiteY4" fmla="*/ 112941 h 402391"/>
              <a:gd name="connsiteX5" fmla="*/ 108543 w 572322"/>
              <a:gd name="connsiteY5" fmla="*/ 57024 h 402391"/>
              <a:gd name="connsiteX6" fmla="*/ 128279 w 572322"/>
              <a:gd name="connsiteY6" fmla="*/ 37289 h 402391"/>
              <a:gd name="connsiteX7" fmla="*/ 148014 w 572322"/>
              <a:gd name="connsiteY7" fmla="*/ 20843 h 402391"/>
              <a:gd name="connsiteX8" fmla="*/ 200641 w 572322"/>
              <a:gd name="connsiteY8" fmla="*/ 4397 h 402391"/>
              <a:gd name="connsiteX9" fmla="*/ 299318 w 572322"/>
              <a:gd name="connsiteY9" fmla="*/ 1108 h 402391"/>
              <a:gd name="connsiteX10" fmla="*/ 378259 w 572322"/>
              <a:gd name="connsiteY10" fmla="*/ 1108 h 402391"/>
              <a:gd name="connsiteX11" fmla="*/ 440754 w 572322"/>
              <a:gd name="connsiteY11" fmla="*/ 14265 h 402391"/>
              <a:gd name="connsiteX12" fmla="*/ 467067 w 572322"/>
              <a:gd name="connsiteY12" fmla="*/ 34000 h 402391"/>
              <a:gd name="connsiteX13" fmla="*/ 486803 w 572322"/>
              <a:gd name="connsiteY13" fmla="*/ 57024 h 402391"/>
              <a:gd name="connsiteX14" fmla="*/ 503249 w 572322"/>
              <a:gd name="connsiteY14" fmla="*/ 119519 h 402391"/>
              <a:gd name="connsiteX15" fmla="*/ 513116 w 572322"/>
              <a:gd name="connsiteY15" fmla="*/ 211617 h 402391"/>
              <a:gd name="connsiteX16" fmla="*/ 519695 w 572322"/>
              <a:gd name="connsiteY16" fmla="*/ 277401 h 402391"/>
              <a:gd name="connsiteX17" fmla="*/ 529562 w 572322"/>
              <a:gd name="connsiteY17" fmla="*/ 316872 h 402391"/>
              <a:gd name="connsiteX18" fmla="*/ 542719 w 572322"/>
              <a:gd name="connsiteY18" fmla="*/ 359632 h 402391"/>
              <a:gd name="connsiteX19" fmla="*/ 565744 w 572322"/>
              <a:gd name="connsiteY19" fmla="*/ 379367 h 402391"/>
              <a:gd name="connsiteX20" fmla="*/ 572322 w 572322"/>
              <a:gd name="connsiteY20" fmla="*/ 402391 h 402391"/>
              <a:gd name="connsiteX0" fmla="*/ 0 w 572322"/>
              <a:gd name="connsiteY0" fmla="*/ 399102 h 402391"/>
              <a:gd name="connsiteX1" fmla="*/ 42759 w 572322"/>
              <a:gd name="connsiteY1" fmla="*/ 369499 h 402391"/>
              <a:gd name="connsiteX2" fmla="*/ 65784 w 572322"/>
              <a:gd name="connsiteY2" fmla="*/ 303715 h 402391"/>
              <a:gd name="connsiteX3" fmla="*/ 85519 w 572322"/>
              <a:gd name="connsiteY3" fmla="*/ 231353 h 402391"/>
              <a:gd name="connsiteX4" fmla="*/ 98676 w 572322"/>
              <a:gd name="connsiteY4" fmla="*/ 112941 h 402391"/>
              <a:gd name="connsiteX5" fmla="*/ 108543 w 572322"/>
              <a:gd name="connsiteY5" fmla="*/ 57024 h 402391"/>
              <a:gd name="connsiteX6" fmla="*/ 128279 w 572322"/>
              <a:gd name="connsiteY6" fmla="*/ 37289 h 402391"/>
              <a:gd name="connsiteX7" fmla="*/ 148014 w 572322"/>
              <a:gd name="connsiteY7" fmla="*/ 20843 h 402391"/>
              <a:gd name="connsiteX8" fmla="*/ 200641 w 572322"/>
              <a:gd name="connsiteY8" fmla="*/ 4397 h 402391"/>
              <a:gd name="connsiteX9" fmla="*/ 299318 w 572322"/>
              <a:gd name="connsiteY9" fmla="*/ 1108 h 402391"/>
              <a:gd name="connsiteX10" fmla="*/ 378259 w 572322"/>
              <a:gd name="connsiteY10" fmla="*/ 1108 h 402391"/>
              <a:gd name="connsiteX11" fmla="*/ 440754 w 572322"/>
              <a:gd name="connsiteY11" fmla="*/ 14265 h 402391"/>
              <a:gd name="connsiteX12" fmla="*/ 467067 w 572322"/>
              <a:gd name="connsiteY12" fmla="*/ 34000 h 402391"/>
              <a:gd name="connsiteX13" fmla="*/ 486803 w 572322"/>
              <a:gd name="connsiteY13" fmla="*/ 57024 h 402391"/>
              <a:gd name="connsiteX14" fmla="*/ 503249 w 572322"/>
              <a:gd name="connsiteY14" fmla="*/ 119519 h 402391"/>
              <a:gd name="connsiteX15" fmla="*/ 513116 w 572322"/>
              <a:gd name="connsiteY15" fmla="*/ 211617 h 402391"/>
              <a:gd name="connsiteX16" fmla="*/ 519695 w 572322"/>
              <a:gd name="connsiteY16" fmla="*/ 277401 h 402391"/>
              <a:gd name="connsiteX17" fmla="*/ 529562 w 572322"/>
              <a:gd name="connsiteY17" fmla="*/ 316872 h 402391"/>
              <a:gd name="connsiteX18" fmla="*/ 542719 w 572322"/>
              <a:gd name="connsiteY18" fmla="*/ 359632 h 402391"/>
              <a:gd name="connsiteX19" fmla="*/ 555877 w 572322"/>
              <a:gd name="connsiteY19" fmla="*/ 376078 h 402391"/>
              <a:gd name="connsiteX20" fmla="*/ 572322 w 572322"/>
              <a:gd name="connsiteY20" fmla="*/ 402391 h 40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2322" h="402391">
                <a:moveTo>
                  <a:pt x="0" y="399102"/>
                </a:moveTo>
                <a:cubicBezTo>
                  <a:pt x="15897" y="392249"/>
                  <a:pt x="31795" y="385397"/>
                  <a:pt x="42759" y="369499"/>
                </a:cubicBezTo>
                <a:cubicBezTo>
                  <a:pt x="53723" y="353601"/>
                  <a:pt x="58657" y="326739"/>
                  <a:pt x="65784" y="303715"/>
                </a:cubicBezTo>
                <a:cubicBezTo>
                  <a:pt x="72911" y="280691"/>
                  <a:pt x="80037" y="263149"/>
                  <a:pt x="85519" y="231353"/>
                </a:cubicBezTo>
                <a:cubicBezTo>
                  <a:pt x="91001" y="199557"/>
                  <a:pt x="94839" y="141996"/>
                  <a:pt x="98676" y="112941"/>
                </a:cubicBezTo>
                <a:cubicBezTo>
                  <a:pt x="102513" y="83886"/>
                  <a:pt x="103609" y="69633"/>
                  <a:pt x="108543" y="57024"/>
                </a:cubicBezTo>
                <a:cubicBezTo>
                  <a:pt x="113477" y="44415"/>
                  <a:pt x="121701" y="43319"/>
                  <a:pt x="128279" y="37289"/>
                </a:cubicBezTo>
                <a:cubicBezTo>
                  <a:pt x="134857" y="31259"/>
                  <a:pt x="135954" y="26325"/>
                  <a:pt x="148014" y="20843"/>
                </a:cubicBezTo>
                <a:cubicBezTo>
                  <a:pt x="160074" y="15361"/>
                  <a:pt x="175424" y="7686"/>
                  <a:pt x="200641" y="4397"/>
                </a:cubicBezTo>
                <a:cubicBezTo>
                  <a:pt x="225858" y="1108"/>
                  <a:pt x="269715" y="1656"/>
                  <a:pt x="299318" y="1108"/>
                </a:cubicBezTo>
                <a:cubicBezTo>
                  <a:pt x="328921" y="560"/>
                  <a:pt x="354686" y="-1085"/>
                  <a:pt x="378259" y="1108"/>
                </a:cubicBezTo>
                <a:cubicBezTo>
                  <a:pt x="401832" y="3301"/>
                  <a:pt x="425953" y="8783"/>
                  <a:pt x="440754" y="14265"/>
                </a:cubicBezTo>
                <a:cubicBezTo>
                  <a:pt x="455555" y="19747"/>
                  <a:pt x="459392" y="26873"/>
                  <a:pt x="467067" y="34000"/>
                </a:cubicBezTo>
                <a:cubicBezTo>
                  <a:pt x="474742" y="41127"/>
                  <a:pt x="480773" y="42771"/>
                  <a:pt x="486803" y="57024"/>
                </a:cubicBezTo>
                <a:cubicBezTo>
                  <a:pt x="492833" y="71277"/>
                  <a:pt x="498864" y="93754"/>
                  <a:pt x="503249" y="119519"/>
                </a:cubicBezTo>
                <a:cubicBezTo>
                  <a:pt x="507634" y="145284"/>
                  <a:pt x="510375" y="185303"/>
                  <a:pt x="513116" y="211617"/>
                </a:cubicBezTo>
                <a:cubicBezTo>
                  <a:pt x="515857" y="237931"/>
                  <a:pt x="516954" y="259859"/>
                  <a:pt x="519695" y="277401"/>
                </a:cubicBezTo>
                <a:cubicBezTo>
                  <a:pt x="522436" y="294943"/>
                  <a:pt x="525725" y="303167"/>
                  <a:pt x="529562" y="316872"/>
                </a:cubicBezTo>
                <a:cubicBezTo>
                  <a:pt x="533399" y="330577"/>
                  <a:pt x="538333" y="349764"/>
                  <a:pt x="542719" y="359632"/>
                </a:cubicBezTo>
                <a:cubicBezTo>
                  <a:pt x="547105" y="369500"/>
                  <a:pt x="550943" y="368951"/>
                  <a:pt x="555877" y="376078"/>
                </a:cubicBezTo>
                <a:cubicBezTo>
                  <a:pt x="560811" y="383204"/>
                  <a:pt x="571500" y="394442"/>
                  <a:pt x="572322" y="402391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313878" y="2968706"/>
            <a:ext cx="572322" cy="402391"/>
          </a:xfrm>
          <a:custGeom>
            <a:avLst/>
            <a:gdLst>
              <a:gd name="connsiteX0" fmla="*/ 0 w 572322"/>
              <a:gd name="connsiteY0" fmla="*/ 399102 h 402391"/>
              <a:gd name="connsiteX1" fmla="*/ 42759 w 572322"/>
              <a:gd name="connsiteY1" fmla="*/ 369499 h 402391"/>
              <a:gd name="connsiteX2" fmla="*/ 65784 w 572322"/>
              <a:gd name="connsiteY2" fmla="*/ 303715 h 402391"/>
              <a:gd name="connsiteX3" fmla="*/ 85519 w 572322"/>
              <a:gd name="connsiteY3" fmla="*/ 231353 h 402391"/>
              <a:gd name="connsiteX4" fmla="*/ 98676 w 572322"/>
              <a:gd name="connsiteY4" fmla="*/ 112941 h 402391"/>
              <a:gd name="connsiteX5" fmla="*/ 101965 w 572322"/>
              <a:gd name="connsiteY5" fmla="*/ 53735 h 402391"/>
              <a:gd name="connsiteX6" fmla="*/ 128279 w 572322"/>
              <a:gd name="connsiteY6" fmla="*/ 37289 h 402391"/>
              <a:gd name="connsiteX7" fmla="*/ 148014 w 572322"/>
              <a:gd name="connsiteY7" fmla="*/ 20843 h 402391"/>
              <a:gd name="connsiteX8" fmla="*/ 200641 w 572322"/>
              <a:gd name="connsiteY8" fmla="*/ 4397 h 402391"/>
              <a:gd name="connsiteX9" fmla="*/ 299318 w 572322"/>
              <a:gd name="connsiteY9" fmla="*/ 1108 h 402391"/>
              <a:gd name="connsiteX10" fmla="*/ 378259 w 572322"/>
              <a:gd name="connsiteY10" fmla="*/ 1108 h 402391"/>
              <a:gd name="connsiteX11" fmla="*/ 440754 w 572322"/>
              <a:gd name="connsiteY11" fmla="*/ 14265 h 402391"/>
              <a:gd name="connsiteX12" fmla="*/ 467067 w 572322"/>
              <a:gd name="connsiteY12" fmla="*/ 34000 h 402391"/>
              <a:gd name="connsiteX13" fmla="*/ 486803 w 572322"/>
              <a:gd name="connsiteY13" fmla="*/ 57024 h 402391"/>
              <a:gd name="connsiteX14" fmla="*/ 503249 w 572322"/>
              <a:gd name="connsiteY14" fmla="*/ 119519 h 402391"/>
              <a:gd name="connsiteX15" fmla="*/ 513116 w 572322"/>
              <a:gd name="connsiteY15" fmla="*/ 211617 h 402391"/>
              <a:gd name="connsiteX16" fmla="*/ 519695 w 572322"/>
              <a:gd name="connsiteY16" fmla="*/ 277401 h 402391"/>
              <a:gd name="connsiteX17" fmla="*/ 529562 w 572322"/>
              <a:gd name="connsiteY17" fmla="*/ 316872 h 402391"/>
              <a:gd name="connsiteX18" fmla="*/ 542719 w 572322"/>
              <a:gd name="connsiteY18" fmla="*/ 359632 h 402391"/>
              <a:gd name="connsiteX19" fmla="*/ 565744 w 572322"/>
              <a:gd name="connsiteY19" fmla="*/ 379367 h 402391"/>
              <a:gd name="connsiteX20" fmla="*/ 572322 w 572322"/>
              <a:gd name="connsiteY20" fmla="*/ 402391 h 402391"/>
              <a:gd name="connsiteX0" fmla="*/ 0 w 572322"/>
              <a:gd name="connsiteY0" fmla="*/ 399102 h 402391"/>
              <a:gd name="connsiteX1" fmla="*/ 42759 w 572322"/>
              <a:gd name="connsiteY1" fmla="*/ 369499 h 402391"/>
              <a:gd name="connsiteX2" fmla="*/ 65784 w 572322"/>
              <a:gd name="connsiteY2" fmla="*/ 303715 h 402391"/>
              <a:gd name="connsiteX3" fmla="*/ 85519 w 572322"/>
              <a:gd name="connsiteY3" fmla="*/ 231353 h 402391"/>
              <a:gd name="connsiteX4" fmla="*/ 98676 w 572322"/>
              <a:gd name="connsiteY4" fmla="*/ 112941 h 402391"/>
              <a:gd name="connsiteX5" fmla="*/ 108543 w 572322"/>
              <a:gd name="connsiteY5" fmla="*/ 57024 h 402391"/>
              <a:gd name="connsiteX6" fmla="*/ 128279 w 572322"/>
              <a:gd name="connsiteY6" fmla="*/ 37289 h 402391"/>
              <a:gd name="connsiteX7" fmla="*/ 148014 w 572322"/>
              <a:gd name="connsiteY7" fmla="*/ 20843 h 402391"/>
              <a:gd name="connsiteX8" fmla="*/ 200641 w 572322"/>
              <a:gd name="connsiteY8" fmla="*/ 4397 h 402391"/>
              <a:gd name="connsiteX9" fmla="*/ 299318 w 572322"/>
              <a:gd name="connsiteY9" fmla="*/ 1108 h 402391"/>
              <a:gd name="connsiteX10" fmla="*/ 378259 w 572322"/>
              <a:gd name="connsiteY10" fmla="*/ 1108 h 402391"/>
              <a:gd name="connsiteX11" fmla="*/ 440754 w 572322"/>
              <a:gd name="connsiteY11" fmla="*/ 14265 h 402391"/>
              <a:gd name="connsiteX12" fmla="*/ 467067 w 572322"/>
              <a:gd name="connsiteY12" fmla="*/ 34000 h 402391"/>
              <a:gd name="connsiteX13" fmla="*/ 486803 w 572322"/>
              <a:gd name="connsiteY13" fmla="*/ 57024 h 402391"/>
              <a:gd name="connsiteX14" fmla="*/ 503249 w 572322"/>
              <a:gd name="connsiteY14" fmla="*/ 119519 h 402391"/>
              <a:gd name="connsiteX15" fmla="*/ 513116 w 572322"/>
              <a:gd name="connsiteY15" fmla="*/ 211617 h 402391"/>
              <a:gd name="connsiteX16" fmla="*/ 519695 w 572322"/>
              <a:gd name="connsiteY16" fmla="*/ 277401 h 402391"/>
              <a:gd name="connsiteX17" fmla="*/ 529562 w 572322"/>
              <a:gd name="connsiteY17" fmla="*/ 316872 h 402391"/>
              <a:gd name="connsiteX18" fmla="*/ 542719 w 572322"/>
              <a:gd name="connsiteY18" fmla="*/ 359632 h 402391"/>
              <a:gd name="connsiteX19" fmla="*/ 565744 w 572322"/>
              <a:gd name="connsiteY19" fmla="*/ 379367 h 402391"/>
              <a:gd name="connsiteX20" fmla="*/ 572322 w 572322"/>
              <a:gd name="connsiteY20" fmla="*/ 402391 h 402391"/>
              <a:gd name="connsiteX0" fmla="*/ 0 w 572322"/>
              <a:gd name="connsiteY0" fmla="*/ 399102 h 402391"/>
              <a:gd name="connsiteX1" fmla="*/ 42759 w 572322"/>
              <a:gd name="connsiteY1" fmla="*/ 369499 h 402391"/>
              <a:gd name="connsiteX2" fmla="*/ 65784 w 572322"/>
              <a:gd name="connsiteY2" fmla="*/ 303715 h 402391"/>
              <a:gd name="connsiteX3" fmla="*/ 85519 w 572322"/>
              <a:gd name="connsiteY3" fmla="*/ 231353 h 402391"/>
              <a:gd name="connsiteX4" fmla="*/ 98676 w 572322"/>
              <a:gd name="connsiteY4" fmla="*/ 112941 h 402391"/>
              <a:gd name="connsiteX5" fmla="*/ 108543 w 572322"/>
              <a:gd name="connsiteY5" fmla="*/ 57024 h 402391"/>
              <a:gd name="connsiteX6" fmla="*/ 128279 w 572322"/>
              <a:gd name="connsiteY6" fmla="*/ 37289 h 402391"/>
              <a:gd name="connsiteX7" fmla="*/ 148014 w 572322"/>
              <a:gd name="connsiteY7" fmla="*/ 20843 h 402391"/>
              <a:gd name="connsiteX8" fmla="*/ 200641 w 572322"/>
              <a:gd name="connsiteY8" fmla="*/ 4397 h 402391"/>
              <a:gd name="connsiteX9" fmla="*/ 299318 w 572322"/>
              <a:gd name="connsiteY9" fmla="*/ 1108 h 402391"/>
              <a:gd name="connsiteX10" fmla="*/ 378259 w 572322"/>
              <a:gd name="connsiteY10" fmla="*/ 1108 h 402391"/>
              <a:gd name="connsiteX11" fmla="*/ 440754 w 572322"/>
              <a:gd name="connsiteY11" fmla="*/ 14265 h 402391"/>
              <a:gd name="connsiteX12" fmla="*/ 467067 w 572322"/>
              <a:gd name="connsiteY12" fmla="*/ 34000 h 402391"/>
              <a:gd name="connsiteX13" fmla="*/ 486803 w 572322"/>
              <a:gd name="connsiteY13" fmla="*/ 57024 h 402391"/>
              <a:gd name="connsiteX14" fmla="*/ 503249 w 572322"/>
              <a:gd name="connsiteY14" fmla="*/ 119519 h 402391"/>
              <a:gd name="connsiteX15" fmla="*/ 513116 w 572322"/>
              <a:gd name="connsiteY15" fmla="*/ 211617 h 402391"/>
              <a:gd name="connsiteX16" fmla="*/ 519695 w 572322"/>
              <a:gd name="connsiteY16" fmla="*/ 277401 h 402391"/>
              <a:gd name="connsiteX17" fmla="*/ 529562 w 572322"/>
              <a:gd name="connsiteY17" fmla="*/ 316872 h 402391"/>
              <a:gd name="connsiteX18" fmla="*/ 542719 w 572322"/>
              <a:gd name="connsiteY18" fmla="*/ 359632 h 402391"/>
              <a:gd name="connsiteX19" fmla="*/ 555877 w 572322"/>
              <a:gd name="connsiteY19" fmla="*/ 376078 h 402391"/>
              <a:gd name="connsiteX20" fmla="*/ 572322 w 572322"/>
              <a:gd name="connsiteY20" fmla="*/ 402391 h 40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2322" h="402391">
                <a:moveTo>
                  <a:pt x="0" y="399102"/>
                </a:moveTo>
                <a:cubicBezTo>
                  <a:pt x="15897" y="392249"/>
                  <a:pt x="31795" y="385397"/>
                  <a:pt x="42759" y="369499"/>
                </a:cubicBezTo>
                <a:cubicBezTo>
                  <a:pt x="53723" y="353601"/>
                  <a:pt x="58657" y="326739"/>
                  <a:pt x="65784" y="303715"/>
                </a:cubicBezTo>
                <a:cubicBezTo>
                  <a:pt x="72911" y="280691"/>
                  <a:pt x="80037" y="263149"/>
                  <a:pt x="85519" y="231353"/>
                </a:cubicBezTo>
                <a:cubicBezTo>
                  <a:pt x="91001" y="199557"/>
                  <a:pt x="94839" y="141996"/>
                  <a:pt x="98676" y="112941"/>
                </a:cubicBezTo>
                <a:cubicBezTo>
                  <a:pt x="102513" y="83886"/>
                  <a:pt x="103609" y="69633"/>
                  <a:pt x="108543" y="57024"/>
                </a:cubicBezTo>
                <a:cubicBezTo>
                  <a:pt x="113477" y="44415"/>
                  <a:pt x="121701" y="43319"/>
                  <a:pt x="128279" y="37289"/>
                </a:cubicBezTo>
                <a:cubicBezTo>
                  <a:pt x="134857" y="31259"/>
                  <a:pt x="135954" y="26325"/>
                  <a:pt x="148014" y="20843"/>
                </a:cubicBezTo>
                <a:cubicBezTo>
                  <a:pt x="160074" y="15361"/>
                  <a:pt x="175424" y="7686"/>
                  <a:pt x="200641" y="4397"/>
                </a:cubicBezTo>
                <a:cubicBezTo>
                  <a:pt x="225858" y="1108"/>
                  <a:pt x="269715" y="1656"/>
                  <a:pt x="299318" y="1108"/>
                </a:cubicBezTo>
                <a:cubicBezTo>
                  <a:pt x="328921" y="560"/>
                  <a:pt x="354686" y="-1085"/>
                  <a:pt x="378259" y="1108"/>
                </a:cubicBezTo>
                <a:cubicBezTo>
                  <a:pt x="401832" y="3301"/>
                  <a:pt x="425953" y="8783"/>
                  <a:pt x="440754" y="14265"/>
                </a:cubicBezTo>
                <a:cubicBezTo>
                  <a:pt x="455555" y="19747"/>
                  <a:pt x="459392" y="26873"/>
                  <a:pt x="467067" y="34000"/>
                </a:cubicBezTo>
                <a:cubicBezTo>
                  <a:pt x="474742" y="41127"/>
                  <a:pt x="480773" y="42771"/>
                  <a:pt x="486803" y="57024"/>
                </a:cubicBezTo>
                <a:cubicBezTo>
                  <a:pt x="492833" y="71277"/>
                  <a:pt x="498864" y="93754"/>
                  <a:pt x="503249" y="119519"/>
                </a:cubicBezTo>
                <a:cubicBezTo>
                  <a:pt x="507634" y="145284"/>
                  <a:pt x="510375" y="185303"/>
                  <a:pt x="513116" y="211617"/>
                </a:cubicBezTo>
                <a:cubicBezTo>
                  <a:pt x="515857" y="237931"/>
                  <a:pt x="516954" y="259859"/>
                  <a:pt x="519695" y="277401"/>
                </a:cubicBezTo>
                <a:cubicBezTo>
                  <a:pt x="522436" y="294943"/>
                  <a:pt x="525725" y="303167"/>
                  <a:pt x="529562" y="316872"/>
                </a:cubicBezTo>
                <a:cubicBezTo>
                  <a:pt x="533399" y="330577"/>
                  <a:pt x="538333" y="349764"/>
                  <a:pt x="542719" y="359632"/>
                </a:cubicBezTo>
                <a:cubicBezTo>
                  <a:pt x="547105" y="369500"/>
                  <a:pt x="550943" y="368951"/>
                  <a:pt x="555877" y="376078"/>
                </a:cubicBezTo>
                <a:cubicBezTo>
                  <a:pt x="560811" y="383204"/>
                  <a:pt x="571500" y="394442"/>
                  <a:pt x="572322" y="402391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42556" y="2962880"/>
            <a:ext cx="572322" cy="402391"/>
          </a:xfrm>
          <a:custGeom>
            <a:avLst/>
            <a:gdLst>
              <a:gd name="connsiteX0" fmla="*/ 0 w 572322"/>
              <a:gd name="connsiteY0" fmla="*/ 399102 h 402391"/>
              <a:gd name="connsiteX1" fmla="*/ 42759 w 572322"/>
              <a:gd name="connsiteY1" fmla="*/ 369499 h 402391"/>
              <a:gd name="connsiteX2" fmla="*/ 65784 w 572322"/>
              <a:gd name="connsiteY2" fmla="*/ 303715 h 402391"/>
              <a:gd name="connsiteX3" fmla="*/ 85519 w 572322"/>
              <a:gd name="connsiteY3" fmla="*/ 231353 h 402391"/>
              <a:gd name="connsiteX4" fmla="*/ 98676 w 572322"/>
              <a:gd name="connsiteY4" fmla="*/ 112941 h 402391"/>
              <a:gd name="connsiteX5" fmla="*/ 101965 w 572322"/>
              <a:gd name="connsiteY5" fmla="*/ 53735 h 402391"/>
              <a:gd name="connsiteX6" fmla="*/ 128279 w 572322"/>
              <a:gd name="connsiteY6" fmla="*/ 37289 h 402391"/>
              <a:gd name="connsiteX7" fmla="*/ 148014 w 572322"/>
              <a:gd name="connsiteY7" fmla="*/ 20843 h 402391"/>
              <a:gd name="connsiteX8" fmla="*/ 200641 w 572322"/>
              <a:gd name="connsiteY8" fmla="*/ 4397 h 402391"/>
              <a:gd name="connsiteX9" fmla="*/ 299318 w 572322"/>
              <a:gd name="connsiteY9" fmla="*/ 1108 h 402391"/>
              <a:gd name="connsiteX10" fmla="*/ 378259 w 572322"/>
              <a:gd name="connsiteY10" fmla="*/ 1108 h 402391"/>
              <a:gd name="connsiteX11" fmla="*/ 440754 w 572322"/>
              <a:gd name="connsiteY11" fmla="*/ 14265 h 402391"/>
              <a:gd name="connsiteX12" fmla="*/ 467067 w 572322"/>
              <a:gd name="connsiteY12" fmla="*/ 34000 h 402391"/>
              <a:gd name="connsiteX13" fmla="*/ 486803 w 572322"/>
              <a:gd name="connsiteY13" fmla="*/ 57024 h 402391"/>
              <a:gd name="connsiteX14" fmla="*/ 503249 w 572322"/>
              <a:gd name="connsiteY14" fmla="*/ 119519 h 402391"/>
              <a:gd name="connsiteX15" fmla="*/ 513116 w 572322"/>
              <a:gd name="connsiteY15" fmla="*/ 211617 h 402391"/>
              <a:gd name="connsiteX16" fmla="*/ 519695 w 572322"/>
              <a:gd name="connsiteY16" fmla="*/ 277401 h 402391"/>
              <a:gd name="connsiteX17" fmla="*/ 529562 w 572322"/>
              <a:gd name="connsiteY17" fmla="*/ 316872 h 402391"/>
              <a:gd name="connsiteX18" fmla="*/ 542719 w 572322"/>
              <a:gd name="connsiteY18" fmla="*/ 359632 h 402391"/>
              <a:gd name="connsiteX19" fmla="*/ 565744 w 572322"/>
              <a:gd name="connsiteY19" fmla="*/ 379367 h 402391"/>
              <a:gd name="connsiteX20" fmla="*/ 572322 w 572322"/>
              <a:gd name="connsiteY20" fmla="*/ 402391 h 402391"/>
              <a:gd name="connsiteX0" fmla="*/ 0 w 572322"/>
              <a:gd name="connsiteY0" fmla="*/ 399102 h 402391"/>
              <a:gd name="connsiteX1" fmla="*/ 42759 w 572322"/>
              <a:gd name="connsiteY1" fmla="*/ 369499 h 402391"/>
              <a:gd name="connsiteX2" fmla="*/ 65784 w 572322"/>
              <a:gd name="connsiteY2" fmla="*/ 303715 h 402391"/>
              <a:gd name="connsiteX3" fmla="*/ 85519 w 572322"/>
              <a:gd name="connsiteY3" fmla="*/ 231353 h 402391"/>
              <a:gd name="connsiteX4" fmla="*/ 98676 w 572322"/>
              <a:gd name="connsiteY4" fmla="*/ 112941 h 402391"/>
              <a:gd name="connsiteX5" fmla="*/ 108543 w 572322"/>
              <a:gd name="connsiteY5" fmla="*/ 57024 h 402391"/>
              <a:gd name="connsiteX6" fmla="*/ 128279 w 572322"/>
              <a:gd name="connsiteY6" fmla="*/ 37289 h 402391"/>
              <a:gd name="connsiteX7" fmla="*/ 148014 w 572322"/>
              <a:gd name="connsiteY7" fmla="*/ 20843 h 402391"/>
              <a:gd name="connsiteX8" fmla="*/ 200641 w 572322"/>
              <a:gd name="connsiteY8" fmla="*/ 4397 h 402391"/>
              <a:gd name="connsiteX9" fmla="*/ 299318 w 572322"/>
              <a:gd name="connsiteY9" fmla="*/ 1108 h 402391"/>
              <a:gd name="connsiteX10" fmla="*/ 378259 w 572322"/>
              <a:gd name="connsiteY10" fmla="*/ 1108 h 402391"/>
              <a:gd name="connsiteX11" fmla="*/ 440754 w 572322"/>
              <a:gd name="connsiteY11" fmla="*/ 14265 h 402391"/>
              <a:gd name="connsiteX12" fmla="*/ 467067 w 572322"/>
              <a:gd name="connsiteY12" fmla="*/ 34000 h 402391"/>
              <a:gd name="connsiteX13" fmla="*/ 486803 w 572322"/>
              <a:gd name="connsiteY13" fmla="*/ 57024 h 402391"/>
              <a:gd name="connsiteX14" fmla="*/ 503249 w 572322"/>
              <a:gd name="connsiteY14" fmla="*/ 119519 h 402391"/>
              <a:gd name="connsiteX15" fmla="*/ 513116 w 572322"/>
              <a:gd name="connsiteY15" fmla="*/ 211617 h 402391"/>
              <a:gd name="connsiteX16" fmla="*/ 519695 w 572322"/>
              <a:gd name="connsiteY16" fmla="*/ 277401 h 402391"/>
              <a:gd name="connsiteX17" fmla="*/ 529562 w 572322"/>
              <a:gd name="connsiteY17" fmla="*/ 316872 h 402391"/>
              <a:gd name="connsiteX18" fmla="*/ 542719 w 572322"/>
              <a:gd name="connsiteY18" fmla="*/ 359632 h 402391"/>
              <a:gd name="connsiteX19" fmla="*/ 565744 w 572322"/>
              <a:gd name="connsiteY19" fmla="*/ 379367 h 402391"/>
              <a:gd name="connsiteX20" fmla="*/ 572322 w 572322"/>
              <a:gd name="connsiteY20" fmla="*/ 402391 h 402391"/>
              <a:gd name="connsiteX0" fmla="*/ 0 w 572322"/>
              <a:gd name="connsiteY0" fmla="*/ 399102 h 402391"/>
              <a:gd name="connsiteX1" fmla="*/ 42759 w 572322"/>
              <a:gd name="connsiteY1" fmla="*/ 369499 h 402391"/>
              <a:gd name="connsiteX2" fmla="*/ 65784 w 572322"/>
              <a:gd name="connsiteY2" fmla="*/ 303715 h 402391"/>
              <a:gd name="connsiteX3" fmla="*/ 85519 w 572322"/>
              <a:gd name="connsiteY3" fmla="*/ 231353 h 402391"/>
              <a:gd name="connsiteX4" fmla="*/ 98676 w 572322"/>
              <a:gd name="connsiteY4" fmla="*/ 112941 h 402391"/>
              <a:gd name="connsiteX5" fmla="*/ 108543 w 572322"/>
              <a:gd name="connsiteY5" fmla="*/ 57024 h 402391"/>
              <a:gd name="connsiteX6" fmla="*/ 128279 w 572322"/>
              <a:gd name="connsiteY6" fmla="*/ 37289 h 402391"/>
              <a:gd name="connsiteX7" fmla="*/ 148014 w 572322"/>
              <a:gd name="connsiteY7" fmla="*/ 20843 h 402391"/>
              <a:gd name="connsiteX8" fmla="*/ 200641 w 572322"/>
              <a:gd name="connsiteY8" fmla="*/ 4397 h 402391"/>
              <a:gd name="connsiteX9" fmla="*/ 299318 w 572322"/>
              <a:gd name="connsiteY9" fmla="*/ 1108 h 402391"/>
              <a:gd name="connsiteX10" fmla="*/ 378259 w 572322"/>
              <a:gd name="connsiteY10" fmla="*/ 1108 h 402391"/>
              <a:gd name="connsiteX11" fmla="*/ 440754 w 572322"/>
              <a:gd name="connsiteY11" fmla="*/ 14265 h 402391"/>
              <a:gd name="connsiteX12" fmla="*/ 467067 w 572322"/>
              <a:gd name="connsiteY12" fmla="*/ 34000 h 402391"/>
              <a:gd name="connsiteX13" fmla="*/ 486803 w 572322"/>
              <a:gd name="connsiteY13" fmla="*/ 57024 h 402391"/>
              <a:gd name="connsiteX14" fmla="*/ 503249 w 572322"/>
              <a:gd name="connsiteY14" fmla="*/ 119519 h 402391"/>
              <a:gd name="connsiteX15" fmla="*/ 513116 w 572322"/>
              <a:gd name="connsiteY15" fmla="*/ 211617 h 402391"/>
              <a:gd name="connsiteX16" fmla="*/ 519695 w 572322"/>
              <a:gd name="connsiteY16" fmla="*/ 277401 h 402391"/>
              <a:gd name="connsiteX17" fmla="*/ 529562 w 572322"/>
              <a:gd name="connsiteY17" fmla="*/ 316872 h 402391"/>
              <a:gd name="connsiteX18" fmla="*/ 542719 w 572322"/>
              <a:gd name="connsiteY18" fmla="*/ 359632 h 402391"/>
              <a:gd name="connsiteX19" fmla="*/ 555877 w 572322"/>
              <a:gd name="connsiteY19" fmla="*/ 376078 h 402391"/>
              <a:gd name="connsiteX20" fmla="*/ 572322 w 572322"/>
              <a:gd name="connsiteY20" fmla="*/ 402391 h 40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2322" h="402391">
                <a:moveTo>
                  <a:pt x="0" y="399102"/>
                </a:moveTo>
                <a:cubicBezTo>
                  <a:pt x="15897" y="392249"/>
                  <a:pt x="31795" y="385397"/>
                  <a:pt x="42759" y="369499"/>
                </a:cubicBezTo>
                <a:cubicBezTo>
                  <a:pt x="53723" y="353601"/>
                  <a:pt x="58657" y="326739"/>
                  <a:pt x="65784" y="303715"/>
                </a:cubicBezTo>
                <a:cubicBezTo>
                  <a:pt x="72911" y="280691"/>
                  <a:pt x="80037" y="263149"/>
                  <a:pt x="85519" y="231353"/>
                </a:cubicBezTo>
                <a:cubicBezTo>
                  <a:pt x="91001" y="199557"/>
                  <a:pt x="94839" y="141996"/>
                  <a:pt x="98676" y="112941"/>
                </a:cubicBezTo>
                <a:cubicBezTo>
                  <a:pt x="102513" y="83886"/>
                  <a:pt x="103609" y="69633"/>
                  <a:pt x="108543" y="57024"/>
                </a:cubicBezTo>
                <a:cubicBezTo>
                  <a:pt x="113477" y="44415"/>
                  <a:pt x="121701" y="43319"/>
                  <a:pt x="128279" y="37289"/>
                </a:cubicBezTo>
                <a:cubicBezTo>
                  <a:pt x="134857" y="31259"/>
                  <a:pt x="135954" y="26325"/>
                  <a:pt x="148014" y="20843"/>
                </a:cubicBezTo>
                <a:cubicBezTo>
                  <a:pt x="160074" y="15361"/>
                  <a:pt x="175424" y="7686"/>
                  <a:pt x="200641" y="4397"/>
                </a:cubicBezTo>
                <a:cubicBezTo>
                  <a:pt x="225858" y="1108"/>
                  <a:pt x="269715" y="1656"/>
                  <a:pt x="299318" y="1108"/>
                </a:cubicBezTo>
                <a:cubicBezTo>
                  <a:pt x="328921" y="560"/>
                  <a:pt x="354686" y="-1085"/>
                  <a:pt x="378259" y="1108"/>
                </a:cubicBezTo>
                <a:cubicBezTo>
                  <a:pt x="401832" y="3301"/>
                  <a:pt x="425953" y="8783"/>
                  <a:pt x="440754" y="14265"/>
                </a:cubicBezTo>
                <a:cubicBezTo>
                  <a:pt x="455555" y="19747"/>
                  <a:pt x="459392" y="26873"/>
                  <a:pt x="467067" y="34000"/>
                </a:cubicBezTo>
                <a:cubicBezTo>
                  <a:pt x="474742" y="41127"/>
                  <a:pt x="480773" y="42771"/>
                  <a:pt x="486803" y="57024"/>
                </a:cubicBezTo>
                <a:cubicBezTo>
                  <a:pt x="492833" y="71277"/>
                  <a:pt x="498864" y="93754"/>
                  <a:pt x="503249" y="119519"/>
                </a:cubicBezTo>
                <a:cubicBezTo>
                  <a:pt x="507634" y="145284"/>
                  <a:pt x="510375" y="185303"/>
                  <a:pt x="513116" y="211617"/>
                </a:cubicBezTo>
                <a:cubicBezTo>
                  <a:pt x="515857" y="237931"/>
                  <a:pt x="516954" y="259859"/>
                  <a:pt x="519695" y="277401"/>
                </a:cubicBezTo>
                <a:cubicBezTo>
                  <a:pt x="522436" y="294943"/>
                  <a:pt x="525725" y="303167"/>
                  <a:pt x="529562" y="316872"/>
                </a:cubicBezTo>
                <a:cubicBezTo>
                  <a:pt x="533399" y="330577"/>
                  <a:pt x="538333" y="349764"/>
                  <a:pt x="542719" y="359632"/>
                </a:cubicBezTo>
                <a:cubicBezTo>
                  <a:pt x="547105" y="369500"/>
                  <a:pt x="550943" y="368951"/>
                  <a:pt x="555877" y="376078"/>
                </a:cubicBezTo>
                <a:cubicBezTo>
                  <a:pt x="560811" y="383204"/>
                  <a:pt x="571500" y="394442"/>
                  <a:pt x="572322" y="402391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3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 versus FDM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TDM a user sends at a high rate a fraction of the time; in FDM, a user sends at a low rate all the time </a:t>
            </a:r>
          </a:p>
          <a:p>
            <a:pPr lvl="2"/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848925" y="2400300"/>
            <a:ext cx="4715371" cy="2140982"/>
            <a:chOff x="233359" y="2126218"/>
            <a:chExt cx="4904175" cy="2226707"/>
          </a:xfrm>
        </p:grpSpPr>
        <p:grpSp>
          <p:nvGrpSpPr>
            <p:cNvPr id="48" name="Group 47"/>
            <p:cNvGrpSpPr/>
            <p:nvPr/>
          </p:nvGrpSpPr>
          <p:grpSpPr>
            <a:xfrm>
              <a:off x="561975" y="3514724"/>
              <a:ext cx="4381500" cy="838201"/>
              <a:chOff x="561975" y="1905000"/>
              <a:chExt cx="4381500" cy="838200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561975" y="1905000"/>
                <a:ext cx="0" cy="838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561975" y="2743200"/>
                <a:ext cx="43815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33359" y="2126218"/>
              <a:ext cx="4904175" cy="1650742"/>
              <a:chOff x="233359" y="1545193"/>
              <a:chExt cx="4904175" cy="1650742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561975" y="1905000"/>
                <a:ext cx="0" cy="838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61975" y="2743200"/>
                <a:ext cx="43815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33359" y="1545193"/>
                <a:ext cx="657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Rate</a:t>
                </a:r>
                <a:endParaRPr lang="en-US" sz="2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435098" y="2795825"/>
                <a:ext cx="702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178096" y="3548360"/>
              <a:ext cx="77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FDM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78097" y="2126218"/>
              <a:ext cx="78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sz="2400" dirty="0" smtClean="0"/>
                <a:t>DM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706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 versus FDM (2)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TDM a user sends at a high rate a fraction of the time; in FDM, a user sends at a low rate all the time </a:t>
            </a:r>
          </a:p>
          <a:p>
            <a:pPr lvl="2"/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848925" y="2400300"/>
            <a:ext cx="4715371" cy="2140982"/>
            <a:chOff x="233359" y="2126218"/>
            <a:chExt cx="4904175" cy="2226707"/>
          </a:xfrm>
        </p:grpSpPr>
        <p:grpSp>
          <p:nvGrpSpPr>
            <p:cNvPr id="32" name="Group 31"/>
            <p:cNvGrpSpPr/>
            <p:nvPr/>
          </p:nvGrpSpPr>
          <p:grpSpPr>
            <a:xfrm>
              <a:off x="561973" y="3514725"/>
              <a:ext cx="4381502" cy="838200"/>
              <a:chOff x="561973" y="3514725"/>
              <a:chExt cx="4381502" cy="8382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61975" y="3514725"/>
                <a:ext cx="4381500" cy="838200"/>
                <a:chOff x="561975" y="1905000"/>
                <a:chExt cx="4381500" cy="838200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 flipV="1">
                  <a:off x="561975" y="1905000"/>
                  <a:ext cx="0" cy="8382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561975" y="2743200"/>
                  <a:ext cx="4381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tangle 48"/>
              <p:cNvSpPr/>
              <p:nvPr/>
            </p:nvSpPr>
            <p:spPr>
              <a:xfrm>
                <a:off x="561973" y="4171966"/>
                <a:ext cx="4010025" cy="1714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33359" y="2126218"/>
              <a:ext cx="4904175" cy="1650742"/>
              <a:chOff x="233359" y="1545193"/>
              <a:chExt cx="4904175" cy="165074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33359" y="1545193"/>
                <a:ext cx="4904175" cy="1650742"/>
                <a:chOff x="233359" y="1545193"/>
                <a:chExt cx="4904175" cy="165074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561975" y="1905000"/>
                  <a:ext cx="0" cy="8382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561975" y="2743200"/>
                  <a:ext cx="43815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233359" y="1545193"/>
                  <a:ext cx="6572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Rate</a:t>
                  </a:r>
                  <a:endParaRPr lang="en-US" sz="2000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4435098" y="2795825"/>
                  <a:ext cx="7024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Time</a:t>
                  </a:r>
                  <a:endParaRPr lang="en-US" sz="2000" dirty="0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561976" y="2067308"/>
                <a:ext cx="114300" cy="6715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81101" y="2067308"/>
                <a:ext cx="114300" cy="6715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762126" y="2062544"/>
                <a:ext cx="114300" cy="6715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381251" y="2062544"/>
                <a:ext cx="114300" cy="6715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019425" y="2067308"/>
                <a:ext cx="114300" cy="6715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638550" y="2067308"/>
                <a:ext cx="114300" cy="6715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219575" y="2062544"/>
                <a:ext cx="114300" cy="6715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178096" y="3548360"/>
              <a:ext cx="77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FDM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78097" y="2126218"/>
              <a:ext cx="78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sz="2400" dirty="0" smtClean="0"/>
                <a:t>DM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415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TDM/FDM Usage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Statically divide a resource</a:t>
            </a:r>
          </a:p>
          <a:p>
            <a:pPr lvl="1"/>
            <a:r>
              <a:rPr lang="en-US" sz="2400" dirty="0" smtClean="0"/>
              <a:t>Suited for continuous traffic, fixed number of users</a:t>
            </a:r>
          </a:p>
          <a:p>
            <a:pPr lvl="4"/>
            <a:endParaRPr lang="en-US" sz="1200" dirty="0"/>
          </a:p>
          <a:p>
            <a:r>
              <a:rPr lang="en-US" sz="2800" dirty="0" smtClean="0"/>
              <a:t>Widely used in telecommunications</a:t>
            </a:r>
          </a:p>
          <a:p>
            <a:pPr lvl="1"/>
            <a:r>
              <a:rPr lang="en-US" sz="2400" dirty="0" smtClean="0"/>
              <a:t>TV and radio stations (FDM)</a:t>
            </a:r>
          </a:p>
          <a:p>
            <a:pPr lvl="1"/>
            <a:r>
              <a:rPr lang="en-US" sz="2400" dirty="0" smtClean="0"/>
              <a:t>GSM (2G cellular) allocates calls using TDM within FDM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045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Multiplexing Network Traffic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Network traffic is </a:t>
            </a:r>
            <a:r>
              <a:rPr lang="en-US" sz="2800" u="sng" dirty="0" err="1" smtClean="0"/>
              <a:t>bursty</a:t>
            </a:r>
            <a:endParaRPr lang="en-US" sz="2800" u="sng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ON/OFF</a:t>
            </a:r>
            <a:r>
              <a:rPr lang="en-US" sz="2400" dirty="0" smtClean="0"/>
              <a:t> sources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Load varies greatly over time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98287" y="2500322"/>
            <a:ext cx="3641672" cy="2053807"/>
            <a:chOff x="635053" y="2537806"/>
            <a:chExt cx="4408185" cy="2053807"/>
          </a:xfrm>
        </p:grpSpPr>
        <p:grpSp>
          <p:nvGrpSpPr>
            <p:cNvPr id="34" name="Group 33"/>
            <p:cNvGrpSpPr/>
            <p:nvPr/>
          </p:nvGrpSpPr>
          <p:grpSpPr>
            <a:xfrm>
              <a:off x="635053" y="2537806"/>
              <a:ext cx="4408185" cy="1085214"/>
              <a:chOff x="233359" y="1545193"/>
              <a:chExt cx="5412552" cy="1317138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561975" y="1905000"/>
                <a:ext cx="0" cy="838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561975" y="2743200"/>
                <a:ext cx="43815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233359" y="1545193"/>
                <a:ext cx="657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Rate</a:t>
                </a:r>
                <a:endParaRPr lang="en-US" sz="2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943475" y="2462222"/>
                <a:ext cx="70243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35053" y="3458185"/>
              <a:ext cx="4408185" cy="1133428"/>
              <a:chOff x="233359" y="1555099"/>
              <a:chExt cx="5412552" cy="13110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561975" y="1905000"/>
                <a:ext cx="0" cy="838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61975" y="2743200"/>
                <a:ext cx="43815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33359" y="1555099"/>
                <a:ext cx="657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Rate</a:t>
                </a:r>
                <a:endParaRPr lang="en-US" sz="2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943475" y="2466026"/>
                <a:ext cx="702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6" name="Ink 35"/>
                <p14:cNvContentPartPr/>
                <p14:nvPr/>
              </p14:nvContentPartPr>
              <p14:xfrm>
                <a:off x="946410" y="2929860"/>
                <a:ext cx="3440160" cy="48420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3772" y="2913672"/>
                  <a:ext cx="3469794" cy="516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/>
                <p14:cNvContentPartPr/>
                <p14:nvPr/>
              </p14:nvContentPartPr>
              <p14:xfrm>
                <a:off x="907890" y="3838860"/>
                <a:ext cx="3549960" cy="50400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1330" y="3823740"/>
                  <a:ext cx="3583952" cy="53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12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Multiplexing Network </a:t>
            </a:r>
            <a:r>
              <a:rPr lang="en-US" dirty="0" smtClean="0"/>
              <a:t>Traffic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Network traffic is </a:t>
            </a:r>
            <a:r>
              <a:rPr lang="en-US" sz="2800" u="sng" dirty="0" err="1" smtClean="0"/>
              <a:t>bursty</a:t>
            </a:r>
            <a:endParaRPr lang="en-US" sz="2800" u="sng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Inefficient to always allocate user  their </a:t>
            </a:r>
            <a:r>
              <a:rPr lang="en-US" sz="2000" dirty="0" smtClean="0"/>
              <a:t>ON</a:t>
            </a:r>
            <a:r>
              <a:rPr lang="en-US" sz="2400" dirty="0" smtClean="0"/>
              <a:t> needs with TDM/FDM</a:t>
            </a:r>
          </a:p>
          <a:p>
            <a:pPr lvl="1"/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77253" y="2490797"/>
            <a:ext cx="3756585" cy="2053807"/>
            <a:chOff x="635053" y="2537806"/>
            <a:chExt cx="4547285" cy="2053807"/>
          </a:xfrm>
        </p:grpSpPr>
        <p:grpSp>
          <p:nvGrpSpPr>
            <p:cNvPr id="32" name="Group 31"/>
            <p:cNvGrpSpPr/>
            <p:nvPr/>
          </p:nvGrpSpPr>
          <p:grpSpPr>
            <a:xfrm>
              <a:off x="635053" y="2537806"/>
              <a:ext cx="4547285" cy="1155667"/>
              <a:chOff x="233359" y="1545193"/>
              <a:chExt cx="5583344" cy="140264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V="1">
                <a:off x="561975" y="1905000"/>
                <a:ext cx="0" cy="838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61975" y="2743200"/>
                <a:ext cx="43815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33359" y="1545193"/>
                <a:ext cx="657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Rate</a:t>
                </a:r>
                <a:endParaRPr lang="en-US" sz="2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72686" y="2462222"/>
                <a:ext cx="1044017" cy="485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35053" y="3458185"/>
              <a:ext cx="4408185" cy="1133428"/>
              <a:chOff x="233359" y="1555099"/>
              <a:chExt cx="5412552" cy="1311037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561975" y="1905000"/>
                <a:ext cx="0" cy="838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561975" y="2743200"/>
                <a:ext cx="43815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33359" y="1555099"/>
                <a:ext cx="657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Rate</a:t>
                </a:r>
                <a:endParaRPr lang="en-US" sz="2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43475" y="2466026"/>
                <a:ext cx="702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" name="Ink 33"/>
                <p14:cNvContentPartPr/>
                <p14:nvPr/>
              </p14:nvContentPartPr>
              <p14:xfrm>
                <a:off x="946410" y="2929860"/>
                <a:ext cx="3440160" cy="48420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3772" y="2913648"/>
                  <a:ext cx="3469794" cy="516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/>
                <p14:cNvContentPartPr/>
                <p14:nvPr/>
              </p14:nvContentPartPr>
              <p14:xfrm>
                <a:off x="907890" y="3838860"/>
                <a:ext cx="3549960" cy="50400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1332" y="3823740"/>
                  <a:ext cx="3583948" cy="5353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4" name="Straight Connector 43"/>
          <p:cNvCxnSpPr/>
          <p:nvPr/>
        </p:nvCxnSpPr>
        <p:spPr>
          <a:xfrm>
            <a:off x="1328952" y="2882851"/>
            <a:ext cx="265698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28951" y="3798152"/>
            <a:ext cx="265698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19266" y="268279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936339" y="3584129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014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Multiplexing Network </a:t>
            </a:r>
            <a:r>
              <a:rPr lang="en-US" dirty="0" smtClean="0"/>
              <a:t>Traffic (3)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Multiple </a:t>
            </a:r>
            <a:r>
              <a:rPr lang="en-US" sz="2800" u="sng" dirty="0"/>
              <a:t>access </a:t>
            </a:r>
            <a:r>
              <a:rPr lang="en-US" sz="2800" dirty="0"/>
              <a:t>schemes multiplex users according to </a:t>
            </a:r>
            <a:r>
              <a:rPr lang="en-US" sz="2800" dirty="0" smtClean="0"/>
              <a:t>their demands – for gains of statistical multiplexing</a:t>
            </a:r>
            <a:endParaRPr lang="en-US" sz="2400" dirty="0"/>
          </a:p>
          <a:p>
            <a:pPr lvl="4"/>
            <a:endParaRPr lang="en-US" sz="11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106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35054" y="2413981"/>
            <a:ext cx="3641672" cy="1085214"/>
            <a:chOff x="233359" y="1545193"/>
            <a:chExt cx="5412552" cy="1317138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561975" y="1905000"/>
              <a:ext cx="0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61975" y="2743200"/>
              <a:ext cx="43815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33359" y="1545193"/>
              <a:ext cx="657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Rate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43475" y="2462222"/>
              <a:ext cx="702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Time</a:t>
              </a:r>
              <a:endParaRPr lang="en-US" sz="2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5054" y="3334360"/>
            <a:ext cx="3641672" cy="1133428"/>
            <a:chOff x="233359" y="1555099"/>
            <a:chExt cx="5412552" cy="1311037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61975" y="1905000"/>
              <a:ext cx="0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61975" y="2743200"/>
              <a:ext cx="43815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33359" y="1555099"/>
              <a:ext cx="657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Rate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43475" y="2466026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Time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892271" y="2806035"/>
              <a:ext cx="2841971" cy="4842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271" y="2806035"/>
                <a:ext cx="2841971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860449" y="3715035"/>
              <a:ext cx="2932679" cy="5040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0449" y="3715035"/>
                <a:ext cx="2932679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/>
          <p:cNvGrpSpPr/>
          <p:nvPr/>
        </p:nvGrpSpPr>
        <p:grpSpPr>
          <a:xfrm>
            <a:off x="4733926" y="2675626"/>
            <a:ext cx="3641672" cy="1561464"/>
            <a:chOff x="233359" y="967143"/>
            <a:chExt cx="5412552" cy="1895188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561974" y="1390407"/>
              <a:ext cx="0" cy="1352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61975" y="2743200"/>
              <a:ext cx="43815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33359" y="967143"/>
              <a:ext cx="657232" cy="400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Rate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43475" y="2462222"/>
              <a:ext cx="702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Time</a:t>
              </a:r>
              <a:endParaRPr lang="en-US" sz="2000" dirty="0"/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928902" y="2816176"/>
            <a:ext cx="265698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28901" y="3731477"/>
            <a:ext cx="265698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519216" y="2558971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536289" y="347935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4959585" y="3306890"/>
              <a:ext cx="2765190" cy="648773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3465" y="3291049"/>
                <a:ext cx="2782830" cy="670735"/>
              </a:xfrm>
              <a:prstGeom prst="rect">
                <a:avLst/>
              </a:prstGeom>
            </p:spPr>
          </p:pic>
        </mc:Fallback>
      </mc:AlternateContent>
      <p:cxnSp>
        <p:nvCxnSpPr>
          <p:cNvPr id="66" name="Straight Connector 65"/>
          <p:cNvCxnSpPr/>
          <p:nvPr/>
        </p:nvCxnSpPr>
        <p:spPr>
          <a:xfrm>
            <a:off x="4964550" y="3297365"/>
            <a:ext cx="265698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589805" y="3013950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R’&lt;2R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947518" y="2152441"/>
            <a:ext cx="261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 users, each need R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4936737" y="2171491"/>
            <a:ext cx="2984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Together they need R’ &lt; 2R</a:t>
            </a:r>
            <a:endParaRPr lang="en-US" sz="20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276726" y="3570184"/>
            <a:ext cx="533399" cy="0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14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Access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We will look at two kinds of multiple access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Randomized. Nodes randomize their resource access attempts</a:t>
            </a:r>
          </a:p>
          <a:p>
            <a:pPr marL="914400" lvl="1" indent="-514350"/>
            <a:r>
              <a:rPr lang="en-US" sz="2000" dirty="0" smtClean="0"/>
              <a:t>Good for low load situations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Contention-free. Nodes order their resource access attempts</a:t>
            </a:r>
          </a:p>
          <a:p>
            <a:pPr marL="914400" lvl="1" indent="-514350"/>
            <a:r>
              <a:rPr lang="en-US" sz="2000" dirty="0" smtClean="0"/>
              <a:t>Good for high load or guaranteed         quality of service situations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286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Randomized Multiple Access (§4. 2.1-4.2.2, 4.3.1-4.3.3)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7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nodes share a single link? Who sends when, e.g., in </a:t>
            </a:r>
            <a:r>
              <a:rPr lang="en-US" sz="2800" dirty="0" err="1" smtClean="0"/>
              <a:t>WiFI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/>
              <a:t>Explore with a simple model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Assume no-one is in charge; this is a distributed system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66800" y="2647950"/>
            <a:ext cx="4068763" cy="533400"/>
            <a:chOff x="1066800" y="2571750"/>
            <a:chExt cx="4068763" cy="533400"/>
          </a:xfrm>
        </p:grpSpPr>
        <p:pic>
          <p:nvPicPr>
            <p:cNvPr id="12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7405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7405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740518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0980" y="2571750"/>
              <a:ext cx="320040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2" idx="0"/>
            </p:cNvCxnSpPr>
            <p:nvPr/>
          </p:nvCxnSpPr>
          <p:spPr>
            <a:xfrm>
              <a:off x="1500982" y="2571750"/>
              <a:ext cx="0" cy="1687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14" idx="0"/>
            </p:cNvCxnSpPr>
            <p:nvPr/>
          </p:nvCxnSpPr>
          <p:spPr>
            <a:xfrm>
              <a:off x="3101182" y="2571750"/>
              <a:ext cx="0" cy="1687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3" idx="0"/>
            </p:cNvCxnSpPr>
            <p:nvPr/>
          </p:nvCxnSpPr>
          <p:spPr>
            <a:xfrm>
              <a:off x="4701382" y="2571750"/>
              <a:ext cx="0" cy="1687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073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Count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First try:</a:t>
            </a:r>
          </a:p>
          <a:p>
            <a:pPr lvl="1"/>
            <a:r>
              <a:rPr lang="en-US" dirty="0" smtClean="0"/>
              <a:t>Let’s start each frame with a length field!</a:t>
            </a:r>
          </a:p>
          <a:p>
            <a:pPr lvl="1"/>
            <a:r>
              <a:rPr lang="en-US" dirty="0" smtClean="0"/>
              <a:t>It’s simple, and hopefully good enough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1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explore random </a:t>
            </a:r>
            <a:r>
              <a:rPr lang="en-US" sz="2800" u="sng" dirty="0" smtClean="0"/>
              <a:t>multiple access control</a:t>
            </a:r>
            <a:r>
              <a:rPr lang="en-US" sz="2800" dirty="0" smtClean="0"/>
              <a:t> (MAC) protocols</a:t>
            </a:r>
          </a:p>
          <a:p>
            <a:pPr lvl="1"/>
            <a:r>
              <a:rPr lang="en-US" sz="2400" dirty="0" smtClean="0"/>
              <a:t>This is the basis for </a:t>
            </a:r>
            <a:r>
              <a:rPr lang="en-US" sz="2400" u="sng" dirty="0" smtClean="0"/>
              <a:t>classic Ethernet</a:t>
            </a:r>
          </a:p>
          <a:p>
            <a:pPr lvl="1"/>
            <a:r>
              <a:rPr lang="en-US" sz="2400" dirty="0" smtClean="0"/>
              <a:t>Remember: data traffic is </a:t>
            </a:r>
            <a:r>
              <a:rPr lang="en-US" sz="2400" dirty="0" err="1" smtClean="0"/>
              <a:t>bursty</a:t>
            </a:r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20327" y="3714750"/>
            <a:ext cx="4068763" cy="533400"/>
            <a:chOff x="1066800" y="2419350"/>
            <a:chExt cx="4068763" cy="533400"/>
          </a:xfrm>
        </p:grpSpPr>
        <p:pic>
          <p:nvPicPr>
            <p:cNvPr id="12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5881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5881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588118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0980" y="2419350"/>
              <a:ext cx="320040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2" idx="0"/>
            </p:cNvCxnSpPr>
            <p:nvPr/>
          </p:nvCxnSpPr>
          <p:spPr>
            <a:xfrm>
              <a:off x="1500982" y="2419350"/>
              <a:ext cx="0" cy="1687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14" idx="0"/>
            </p:cNvCxnSpPr>
            <p:nvPr/>
          </p:nvCxnSpPr>
          <p:spPr>
            <a:xfrm>
              <a:off x="3101182" y="2419350"/>
              <a:ext cx="0" cy="1687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3" idx="0"/>
            </p:cNvCxnSpPr>
            <p:nvPr/>
          </p:nvCxnSpPr>
          <p:spPr>
            <a:xfrm>
              <a:off x="4701382" y="2419350"/>
              <a:ext cx="0" cy="1687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ular Callout 6"/>
          <p:cNvSpPr/>
          <p:nvPr/>
        </p:nvSpPr>
        <p:spPr>
          <a:xfrm>
            <a:off x="2754707" y="3267075"/>
            <a:ext cx="792163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Zzzz..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96527" y="3267075"/>
            <a:ext cx="792163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Busy!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320380" y="3267075"/>
            <a:ext cx="937420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Ho hum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6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 Network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4495800" cy="3352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Seminal computer network connecting the Hawaiian        islands in the late 1960s</a:t>
            </a:r>
          </a:p>
          <a:p>
            <a:pPr lvl="1"/>
            <a:r>
              <a:rPr lang="en-US" sz="2400" dirty="0" smtClean="0"/>
              <a:t>When should nodes send?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 new protocol was devised by Norm Abramson …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63650" y="1504950"/>
            <a:ext cx="3770396" cy="2667001"/>
            <a:chOff x="4648200" y="1657350"/>
            <a:chExt cx="3985846" cy="2819400"/>
          </a:xfrm>
        </p:grpSpPr>
        <p:pic>
          <p:nvPicPr>
            <p:cNvPr id="1026" name="Picture 2" descr="http://upload.wikimedia.org/wikipedia/commons/thumb/e/e2/Map_of_Hawaii_highlighting_Kalawao_County.svg/500px-Map_of_Hawaii_highlighting_Kalawao_County.svg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885950"/>
              <a:ext cx="3985846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openclipart.org/image/800px/svg_to_png/17890/johnpwarren_Antenna_and_radio_wav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657350"/>
              <a:ext cx="289452" cy="30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openclipart.org/image/800px/svg_to_png/17890/johnpwarren_Antenna_and_radio_wav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2438397"/>
              <a:ext cx="289452" cy="30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openclipart.org/image/800px/svg_to_png/17890/johnpwarren_Antenna_and_radio_wav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2724152"/>
              <a:ext cx="289452" cy="30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openclipart.org/image/800px/svg_to_png/17890/johnpwarren_Antenna_and_radio_wav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114550"/>
              <a:ext cx="289452" cy="30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openclipart.org/image/800px/svg_to_png/17890/johnpwarren_Antenna_and_radio_wav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3401870"/>
              <a:ext cx="441852" cy="46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638800" y="2800350"/>
            <a:ext cx="1027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Hawaii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2665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Protocol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Simple idea:</a:t>
            </a:r>
          </a:p>
          <a:p>
            <a:pPr lvl="1"/>
            <a:r>
              <a:rPr lang="en-US" sz="2400" smtClean="0"/>
              <a:t>Node just sends when it has traffic. </a:t>
            </a:r>
          </a:p>
          <a:p>
            <a:pPr lvl="1"/>
            <a:r>
              <a:rPr lang="en-US" sz="2400" smtClean="0"/>
              <a:t>If there was a collision (no ACK received) then wait a random time and resend</a:t>
            </a:r>
          </a:p>
          <a:p>
            <a:r>
              <a:rPr lang="en-US" sz="2800" smtClean="0"/>
              <a:t>That’s it!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36407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 Protocol (2)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28599" y="1276350"/>
            <a:ext cx="3200401" cy="3352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frames will be lost, but many may get through…</a:t>
            </a:r>
          </a:p>
          <a:p>
            <a:endParaRPr lang="en-US" sz="2800" dirty="0"/>
          </a:p>
          <a:p>
            <a:r>
              <a:rPr lang="en-US" sz="2800" dirty="0" smtClean="0"/>
              <a:t>Good idea?</a:t>
            </a:r>
            <a:endParaRPr lang="en-US" sz="2800" dirty="0"/>
          </a:p>
        </p:txBody>
      </p: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3335145" y="1428750"/>
            <a:ext cx="5504559" cy="3114365"/>
            <a:chOff x="457200" y="1363663"/>
            <a:chExt cx="8229600" cy="4656137"/>
          </a:xfrm>
        </p:grpSpPr>
        <p:pic>
          <p:nvPicPr>
            <p:cNvPr id="13" name="Picture 12" descr="04_Page_01.tif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685800" y="1363663"/>
              <a:ext cx="7772400" cy="4130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57200" y="5676900"/>
              <a:ext cx="8229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000" dirty="0"/>
                <a:t> 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90050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Protocol (3)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Simple, decentralized protocol that works well under low load!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Not efficient under high load</a:t>
            </a:r>
          </a:p>
          <a:p>
            <a:pPr lvl="1"/>
            <a:r>
              <a:rPr lang="en-US" dirty="0" smtClean="0"/>
              <a:t>Analysis shows at most 18% efficiency</a:t>
            </a:r>
          </a:p>
          <a:p>
            <a:pPr lvl="1"/>
            <a:r>
              <a:rPr lang="en-US" dirty="0" smtClean="0"/>
              <a:t>Improvement: divide time into slots and efficiency goes up to 36%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We’ll look at other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446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Ethernet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ALOHA inspired Bob Metcalfe to invent Ethernet for LANs in 1973</a:t>
            </a:r>
          </a:p>
          <a:p>
            <a:pPr lvl="1"/>
            <a:r>
              <a:rPr lang="en-US" sz="2400" dirty="0" smtClean="0"/>
              <a:t>Nodes share 10 Mbps coaxial cable</a:t>
            </a:r>
          </a:p>
          <a:p>
            <a:pPr lvl="1"/>
            <a:r>
              <a:rPr lang="en-US" sz="2400" dirty="0" smtClean="0"/>
              <a:t>Hugely popular in 1980s, 1990s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89027" y="1123950"/>
            <a:ext cx="2035647" cy="3446621"/>
            <a:chOff x="6289027" y="1123950"/>
            <a:chExt cx="2035647" cy="3446621"/>
          </a:xfrm>
        </p:grpSpPr>
        <p:pic>
          <p:nvPicPr>
            <p:cNvPr id="2050" name="Picture 2" descr="File:Robert M. Metcalfe 246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027" y="1123950"/>
              <a:ext cx="2035647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859451" y="4324350"/>
              <a:ext cx="8947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: © 2009 IEEE</a:t>
              </a:r>
              <a:endParaRPr lang="en-US" sz="1000" dirty="0"/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994768"/>
            <a:ext cx="5138738" cy="157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7156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CSMA (Carrier Sense Multiple Access)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Improve ALOHA by listening for activity before we send (</a:t>
            </a:r>
            <a:r>
              <a:rPr lang="en-US" sz="2800" dirty="0" err="1" smtClean="0"/>
              <a:t>Doh</a:t>
            </a:r>
            <a:r>
              <a:rPr lang="en-US" sz="2800" dirty="0" smtClean="0"/>
              <a:t>!)</a:t>
            </a:r>
          </a:p>
          <a:p>
            <a:pPr lvl="1"/>
            <a:r>
              <a:rPr lang="en-US" sz="2400" dirty="0" smtClean="0"/>
              <a:t>Can do easily with wires, not wireless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So does this eliminate collisions?</a:t>
            </a:r>
          </a:p>
          <a:p>
            <a:pPr lvl="1"/>
            <a:r>
              <a:rPr lang="en-US" sz="2400" dirty="0" smtClean="0"/>
              <a:t>Why or why not?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24377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CSMA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Still possible to listen and hear nothing when another node is sending because of delay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sz="2800" dirty="0"/>
          </a:p>
          <a:p>
            <a:r>
              <a:rPr lang="en-US" sz="2800" dirty="0" smtClean="0"/>
              <a:t>CSMA is a good defense against collisions only when BD is small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" y="3028950"/>
            <a:ext cx="4495800" cy="533400"/>
            <a:chOff x="838200" y="2419350"/>
            <a:chExt cx="4495800" cy="533400"/>
          </a:xfrm>
        </p:grpSpPr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5881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7" y="25881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588118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272381" y="2419350"/>
              <a:ext cx="36274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8" idx="0"/>
            </p:cNvCxnSpPr>
            <p:nvPr/>
          </p:nvCxnSpPr>
          <p:spPr>
            <a:xfrm>
              <a:off x="1272382" y="2419350"/>
              <a:ext cx="0" cy="1687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10" idx="0"/>
            </p:cNvCxnSpPr>
            <p:nvPr/>
          </p:nvCxnSpPr>
          <p:spPr>
            <a:xfrm>
              <a:off x="3101182" y="2419350"/>
              <a:ext cx="0" cy="1687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9" idx="0"/>
            </p:cNvCxnSpPr>
            <p:nvPr/>
          </p:nvCxnSpPr>
          <p:spPr>
            <a:xfrm>
              <a:off x="4899819" y="2419350"/>
              <a:ext cx="0" cy="1687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06107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(3)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Still possible to listen and hear nothing when another node is sending because of delay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sz="2800" dirty="0"/>
          </a:p>
          <a:p>
            <a:r>
              <a:rPr lang="en-US" sz="2800" dirty="0" smtClean="0"/>
              <a:t>CSMA is a good defense against collisions only when BD is small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5800" y="2578181"/>
            <a:ext cx="4495800" cy="984169"/>
            <a:chOff x="685800" y="2805440"/>
            <a:chExt cx="4495800" cy="984169"/>
          </a:xfrm>
        </p:grpSpPr>
        <p:grpSp>
          <p:nvGrpSpPr>
            <p:cNvPr id="7" name="Group 6"/>
            <p:cNvGrpSpPr/>
            <p:nvPr/>
          </p:nvGrpSpPr>
          <p:grpSpPr>
            <a:xfrm>
              <a:off x="685800" y="3256209"/>
              <a:ext cx="4495800" cy="533400"/>
              <a:chOff x="838200" y="2419350"/>
              <a:chExt cx="4495800" cy="533400"/>
            </a:xfrm>
          </p:grpSpPr>
          <p:pic>
            <p:nvPicPr>
              <p:cNvPr id="8" name="Pictur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588119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5637" y="2588119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258811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1272381" y="2419350"/>
                <a:ext cx="36274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endCxn id="8" idx="0"/>
              </p:cNvCxnSpPr>
              <p:nvPr/>
            </p:nvCxnSpPr>
            <p:spPr>
              <a:xfrm>
                <a:off x="1272382" y="2419350"/>
                <a:ext cx="0" cy="1687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10" idx="0"/>
              </p:cNvCxnSpPr>
              <p:nvPr/>
            </p:nvCxnSpPr>
            <p:spPr>
              <a:xfrm>
                <a:off x="3101182" y="2419350"/>
                <a:ext cx="0" cy="1687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9" idx="0"/>
              </p:cNvCxnSpPr>
              <p:nvPr/>
            </p:nvCxnSpPr>
            <p:spPr>
              <a:xfrm>
                <a:off x="4899819" y="2419350"/>
                <a:ext cx="0" cy="1687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762000" y="2952750"/>
              <a:ext cx="792163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14700" y="2952750"/>
              <a:ext cx="792163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1"/>
            </p:cNvCxnSpPr>
            <p:nvPr/>
          </p:nvCxnSpPr>
          <p:spPr>
            <a:xfrm flipH="1">
              <a:off x="2895600" y="3067050"/>
              <a:ext cx="419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3"/>
            </p:cNvCxnSpPr>
            <p:nvPr/>
          </p:nvCxnSpPr>
          <p:spPr>
            <a:xfrm>
              <a:off x="1554163" y="3067050"/>
              <a:ext cx="419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62200" y="2805440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908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CSMA/CD (with Collision Detection)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reduce the cost of collisions by detecting them and aborting (Jam) the rest of the frame time</a:t>
            </a:r>
          </a:p>
          <a:p>
            <a:pPr lvl="1"/>
            <a:r>
              <a:rPr lang="en-US" sz="2400" dirty="0" smtClean="0"/>
              <a:t>Again, we can do this with wires</a:t>
            </a:r>
            <a:endParaRPr lang="en-US" sz="2000" dirty="0" smtClean="0"/>
          </a:p>
          <a:p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" y="3105150"/>
            <a:ext cx="4495800" cy="984169"/>
            <a:chOff x="1066800" y="3486150"/>
            <a:chExt cx="4495800" cy="984169"/>
          </a:xfrm>
        </p:grpSpPr>
        <p:grpSp>
          <p:nvGrpSpPr>
            <p:cNvPr id="21" name="Group 20"/>
            <p:cNvGrpSpPr/>
            <p:nvPr/>
          </p:nvGrpSpPr>
          <p:grpSpPr>
            <a:xfrm>
              <a:off x="1066800" y="3486150"/>
              <a:ext cx="4495800" cy="984169"/>
              <a:chOff x="685800" y="2805440"/>
              <a:chExt cx="4495800" cy="98416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85800" y="3256209"/>
                <a:ext cx="4495800" cy="533400"/>
                <a:chOff x="838200" y="2419350"/>
                <a:chExt cx="4495800" cy="533400"/>
              </a:xfrm>
            </p:grpSpPr>
            <p:pic>
              <p:nvPicPr>
                <p:cNvPr id="30" name="Picture 2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2588119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0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5637" y="2588119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1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0" y="2588118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272381" y="2419350"/>
                  <a:ext cx="362743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endCxn id="30" idx="0"/>
                </p:cNvCxnSpPr>
                <p:nvPr/>
              </p:nvCxnSpPr>
              <p:spPr>
                <a:xfrm>
                  <a:off x="1272382" y="2419350"/>
                  <a:ext cx="0" cy="1687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endCxn id="32" idx="0"/>
                </p:cNvCxnSpPr>
                <p:nvPr/>
              </p:nvCxnSpPr>
              <p:spPr>
                <a:xfrm>
                  <a:off x="3101182" y="2419350"/>
                  <a:ext cx="0" cy="1687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endCxn id="31" idx="0"/>
                </p:cNvCxnSpPr>
                <p:nvPr/>
              </p:nvCxnSpPr>
              <p:spPr>
                <a:xfrm>
                  <a:off x="4899819" y="2419350"/>
                  <a:ext cx="0" cy="1687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>
                <a:off x="1905000" y="2805440"/>
                <a:ext cx="22445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X </a:t>
                </a:r>
                <a:r>
                  <a:rPr lang="en-US" sz="2800" dirty="0" err="1" smtClean="0"/>
                  <a:t>X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X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X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X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X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X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X</a:t>
                </a:r>
                <a:endParaRPr lang="en-US" sz="2800" dirty="0"/>
              </a:p>
            </p:txBody>
          </p:sp>
        </p:grpSp>
        <p:sp>
          <p:nvSpPr>
            <p:cNvPr id="37" name="Rounded Rectangular Callout 36"/>
            <p:cNvSpPr/>
            <p:nvPr/>
          </p:nvSpPr>
          <p:spPr>
            <a:xfrm>
              <a:off x="1189037" y="3486150"/>
              <a:ext cx="792163" cy="381000"/>
            </a:xfrm>
            <a:prstGeom prst="wedgeRoundRectCallout">
              <a:avLst>
                <a:gd name="adj1" fmla="val -30452"/>
                <a:gd name="adj2" fmla="val 1100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Jam!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ular Callout 37"/>
            <p:cNvSpPr/>
            <p:nvPr/>
          </p:nvSpPr>
          <p:spPr>
            <a:xfrm>
              <a:off x="4770437" y="3486150"/>
              <a:ext cx="792163" cy="381000"/>
            </a:xfrm>
            <a:prstGeom prst="wedgeRoundRectCallout">
              <a:avLst>
                <a:gd name="adj1" fmla="val -30452"/>
                <a:gd name="adj2" fmla="val 1100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Jam!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017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Count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well do you think it works?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436" b="57457"/>
          <a:stretch/>
        </p:blipFill>
        <p:spPr bwMode="auto">
          <a:xfrm>
            <a:off x="609600" y="2190750"/>
            <a:ext cx="816331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2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CSMA/CD Complications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Want everyone who collides to know that it happened</a:t>
            </a:r>
          </a:p>
          <a:p>
            <a:pPr lvl="1"/>
            <a:r>
              <a:rPr lang="en-US" sz="2400" dirty="0" smtClean="0"/>
              <a:t>Time window in which a node may hear of a collision is 2D seconds</a:t>
            </a:r>
          </a:p>
          <a:p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5800" y="3416381"/>
            <a:ext cx="4495800" cy="984169"/>
            <a:chOff x="685800" y="2805440"/>
            <a:chExt cx="4495800" cy="984169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3256209"/>
              <a:ext cx="4495800" cy="533400"/>
              <a:chOff x="838200" y="2419350"/>
              <a:chExt cx="4495800" cy="533400"/>
            </a:xfrm>
          </p:grpSpPr>
          <p:pic>
            <p:nvPicPr>
              <p:cNvPr id="28" name="Picture 2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588119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5637" y="2588119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258811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1" name="Straight Connector 40"/>
              <p:cNvCxnSpPr/>
              <p:nvPr/>
            </p:nvCxnSpPr>
            <p:spPr>
              <a:xfrm>
                <a:off x="1272381" y="2419350"/>
                <a:ext cx="36274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endCxn id="28" idx="0"/>
              </p:cNvCxnSpPr>
              <p:nvPr/>
            </p:nvCxnSpPr>
            <p:spPr>
              <a:xfrm>
                <a:off x="1272382" y="2419350"/>
                <a:ext cx="0" cy="1687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0" idx="0"/>
              </p:cNvCxnSpPr>
              <p:nvPr/>
            </p:nvCxnSpPr>
            <p:spPr>
              <a:xfrm>
                <a:off x="3101182" y="2419350"/>
                <a:ext cx="0" cy="1687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39" idx="0"/>
              </p:cNvCxnSpPr>
              <p:nvPr/>
            </p:nvCxnSpPr>
            <p:spPr>
              <a:xfrm>
                <a:off x="4899819" y="2419350"/>
                <a:ext cx="0" cy="1687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762000" y="2952750"/>
              <a:ext cx="792163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28900" y="2952750"/>
              <a:ext cx="792163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1"/>
            </p:cNvCxnSpPr>
            <p:nvPr/>
          </p:nvCxnSpPr>
          <p:spPr>
            <a:xfrm flipH="1">
              <a:off x="2209800" y="3067050"/>
              <a:ext cx="419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3"/>
            </p:cNvCxnSpPr>
            <p:nvPr/>
          </p:nvCxnSpPr>
          <p:spPr>
            <a:xfrm>
              <a:off x="1554163" y="3067050"/>
              <a:ext cx="419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905000" y="2805440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4696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CSMA/CD Complications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Impose a minimum frame size that lasts for 2D</a:t>
            </a:r>
            <a:r>
              <a:rPr lang="en-US" sz="2800" dirty="0"/>
              <a:t> </a:t>
            </a:r>
            <a:r>
              <a:rPr lang="en-US" sz="2800" dirty="0" smtClean="0"/>
              <a:t>seconds</a:t>
            </a:r>
          </a:p>
          <a:p>
            <a:pPr lvl="1"/>
            <a:r>
              <a:rPr lang="en-US" sz="2400" dirty="0" smtClean="0"/>
              <a:t>So node can’t finish before collision</a:t>
            </a:r>
          </a:p>
          <a:p>
            <a:pPr lvl="1"/>
            <a:r>
              <a:rPr lang="en-US" sz="2400" dirty="0" smtClean="0"/>
              <a:t>Ethernet minimum frame is 64 bytes</a:t>
            </a:r>
          </a:p>
          <a:p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5800" y="3111581"/>
            <a:ext cx="4495800" cy="984169"/>
            <a:chOff x="685800" y="2805440"/>
            <a:chExt cx="4495800" cy="984169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3256209"/>
              <a:ext cx="4495800" cy="533400"/>
              <a:chOff x="838200" y="2419350"/>
              <a:chExt cx="4495800" cy="533400"/>
            </a:xfrm>
          </p:grpSpPr>
          <p:pic>
            <p:nvPicPr>
              <p:cNvPr id="28" name="Picture 2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588119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5637" y="2588119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258811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1" name="Straight Connector 40"/>
              <p:cNvCxnSpPr/>
              <p:nvPr/>
            </p:nvCxnSpPr>
            <p:spPr>
              <a:xfrm>
                <a:off x="1272381" y="2419350"/>
                <a:ext cx="36274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endCxn id="28" idx="0"/>
              </p:cNvCxnSpPr>
              <p:nvPr/>
            </p:nvCxnSpPr>
            <p:spPr>
              <a:xfrm>
                <a:off x="1272382" y="2419350"/>
                <a:ext cx="0" cy="1687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0" idx="0"/>
              </p:cNvCxnSpPr>
              <p:nvPr/>
            </p:nvCxnSpPr>
            <p:spPr>
              <a:xfrm>
                <a:off x="3101182" y="2419350"/>
                <a:ext cx="0" cy="1687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39" idx="0"/>
              </p:cNvCxnSpPr>
              <p:nvPr/>
            </p:nvCxnSpPr>
            <p:spPr>
              <a:xfrm>
                <a:off x="4899819" y="2419350"/>
                <a:ext cx="0" cy="1687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838200" y="2952750"/>
              <a:ext cx="715963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28900" y="2952750"/>
              <a:ext cx="2324100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1"/>
            </p:cNvCxnSpPr>
            <p:nvPr/>
          </p:nvCxnSpPr>
          <p:spPr>
            <a:xfrm flipH="1">
              <a:off x="2209800" y="3067050"/>
              <a:ext cx="419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3"/>
            </p:cNvCxnSpPr>
            <p:nvPr/>
          </p:nvCxnSpPr>
          <p:spPr>
            <a:xfrm>
              <a:off x="1554163" y="3067050"/>
              <a:ext cx="419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905000" y="2805440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en-US" sz="2800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4876800" y="3487491"/>
            <a:ext cx="0" cy="2476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990600" y="3487491"/>
            <a:ext cx="0" cy="2476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7790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CSMA “Persistence”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should a node do if another node is sending?</a:t>
            </a:r>
          </a:p>
          <a:p>
            <a:pPr lvl="1"/>
            <a:endParaRPr lang="en-US" sz="2400" dirty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marL="914400" lvl="2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Idea: </a:t>
            </a:r>
            <a:r>
              <a:rPr lang="en-US" sz="2800" dirty="0" smtClean="0"/>
              <a:t>Wait </a:t>
            </a:r>
            <a:r>
              <a:rPr lang="en-US" sz="2800" dirty="0"/>
              <a:t>until </a:t>
            </a:r>
            <a:r>
              <a:rPr lang="en-US" sz="2800" dirty="0" smtClean="0"/>
              <a:t>it is </a:t>
            </a:r>
            <a:r>
              <a:rPr lang="en-US" sz="2800" dirty="0"/>
              <a:t>done, </a:t>
            </a:r>
            <a:r>
              <a:rPr lang="en-US" sz="2800" dirty="0" smtClean="0"/>
              <a:t>and send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4400" y="2343150"/>
            <a:ext cx="4495800" cy="1246434"/>
            <a:chOff x="685800" y="2495550"/>
            <a:chExt cx="4495800" cy="1246434"/>
          </a:xfrm>
        </p:grpSpPr>
        <p:grpSp>
          <p:nvGrpSpPr>
            <p:cNvPr id="19" name="Group 18"/>
            <p:cNvGrpSpPr/>
            <p:nvPr/>
          </p:nvGrpSpPr>
          <p:grpSpPr>
            <a:xfrm>
              <a:off x="685800" y="2905125"/>
              <a:ext cx="4495800" cy="836859"/>
              <a:chOff x="685800" y="2952750"/>
              <a:chExt cx="4495800" cy="83685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" y="3256209"/>
                <a:ext cx="4495800" cy="533400"/>
                <a:chOff x="838200" y="2419350"/>
                <a:chExt cx="4495800" cy="533400"/>
              </a:xfrm>
            </p:grpSpPr>
            <p:pic>
              <p:nvPicPr>
                <p:cNvPr id="28" name="Picture 27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2588119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38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5637" y="2588119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3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0" y="2588118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272381" y="2419350"/>
                  <a:ext cx="362743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endCxn id="28" idx="0"/>
                </p:cNvCxnSpPr>
                <p:nvPr/>
              </p:nvCxnSpPr>
              <p:spPr>
                <a:xfrm>
                  <a:off x="1272382" y="2419350"/>
                  <a:ext cx="0" cy="1687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endCxn id="40" idx="0"/>
                </p:cNvCxnSpPr>
                <p:nvPr/>
              </p:nvCxnSpPr>
              <p:spPr>
                <a:xfrm>
                  <a:off x="3101182" y="2419350"/>
                  <a:ext cx="0" cy="1687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endCxn id="39" idx="0"/>
                </p:cNvCxnSpPr>
                <p:nvPr/>
              </p:nvCxnSpPr>
              <p:spPr>
                <a:xfrm>
                  <a:off x="4899819" y="2419350"/>
                  <a:ext cx="0" cy="1687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ectangle 22"/>
              <p:cNvSpPr/>
              <p:nvPr/>
            </p:nvSpPr>
            <p:spPr>
              <a:xfrm>
                <a:off x="1714500" y="2952750"/>
                <a:ext cx="3238500" cy="228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295400" y="3067050"/>
                <a:ext cx="4191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 flipV="1">
              <a:off x="4876800" y="3105150"/>
              <a:ext cx="0" cy="2476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ular Callout 23"/>
            <p:cNvSpPr/>
            <p:nvPr/>
          </p:nvSpPr>
          <p:spPr>
            <a:xfrm>
              <a:off x="752475" y="2495550"/>
              <a:ext cx="1304925" cy="381000"/>
            </a:xfrm>
            <a:prstGeom prst="wedgeRoundRectCallout">
              <a:avLst>
                <a:gd name="adj1" fmla="val -34101"/>
                <a:gd name="adj2" fmla="val 1700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What now?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407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CSMA “Persistence”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Problem is that multiple waiting nodes will queue up then collide</a:t>
            </a:r>
          </a:p>
          <a:p>
            <a:pPr lvl="1"/>
            <a:r>
              <a:rPr lang="en-US" sz="2400" dirty="0" smtClean="0"/>
              <a:t>More load, more of a problem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2000" y="3105150"/>
            <a:ext cx="4495800" cy="984169"/>
            <a:chOff x="1066800" y="3486150"/>
            <a:chExt cx="4495800" cy="984169"/>
          </a:xfrm>
        </p:grpSpPr>
        <p:grpSp>
          <p:nvGrpSpPr>
            <p:cNvPr id="30" name="Group 29"/>
            <p:cNvGrpSpPr/>
            <p:nvPr/>
          </p:nvGrpSpPr>
          <p:grpSpPr>
            <a:xfrm>
              <a:off x="1066800" y="3936919"/>
              <a:ext cx="4495800" cy="533400"/>
              <a:chOff x="838200" y="2419350"/>
              <a:chExt cx="4495800" cy="533400"/>
            </a:xfrm>
          </p:grpSpPr>
          <p:pic>
            <p:nvPicPr>
              <p:cNvPr id="32" name="Picture 3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588119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5637" y="2588119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258811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272381" y="2419350"/>
                <a:ext cx="36274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endCxn id="32" idx="0"/>
              </p:cNvCxnSpPr>
              <p:nvPr/>
            </p:nvCxnSpPr>
            <p:spPr>
              <a:xfrm>
                <a:off x="1272382" y="2419350"/>
                <a:ext cx="0" cy="1687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endCxn id="34" idx="0"/>
              </p:cNvCxnSpPr>
              <p:nvPr/>
            </p:nvCxnSpPr>
            <p:spPr>
              <a:xfrm>
                <a:off x="3101182" y="2419350"/>
                <a:ext cx="0" cy="1687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endCxn id="33" idx="0"/>
              </p:cNvCxnSpPr>
              <p:nvPr/>
            </p:nvCxnSpPr>
            <p:spPr>
              <a:xfrm>
                <a:off x="4899819" y="2419350"/>
                <a:ext cx="0" cy="1687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ular Callout 26"/>
            <p:cNvSpPr/>
            <p:nvPr/>
          </p:nvSpPr>
          <p:spPr>
            <a:xfrm>
              <a:off x="1189037" y="3486150"/>
              <a:ext cx="792163" cy="381000"/>
            </a:xfrm>
            <a:prstGeom prst="wedgeRoundRectCallout">
              <a:avLst>
                <a:gd name="adj1" fmla="val -30452"/>
                <a:gd name="adj2" fmla="val 1100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Now!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ular Callout 28"/>
            <p:cNvSpPr/>
            <p:nvPr/>
          </p:nvSpPr>
          <p:spPr>
            <a:xfrm>
              <a:off x="4770437" y="3486150"/>
              <a:ext cx="792163" cy="381000"/>
            </a:xfrm>
            <a:prstGeom prst="wedgeRoundRectCallout">
              <a:avLst>
                <a:gd name="adj1" fmla="val -30452"/>
                <a:gd name="adj2" fmla="val 1100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Now!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ounded Rectangular Callout 44"/>
          <p:cNvSpPr/>
          <p:nvPr/>
        </p:nvSpPr>
        <p:spPr>
          <a:xfrm>
            <a:off x="2680493" y="3105150"/>
            <a:ext cx="900907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Uh oh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9108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“Persistence” (3)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Intuition for a better solution</a:t>
            </a:r>
          </a:p>
          <a:p>
            <a:pPr lvl="1"/>
            <a:r>
              <a:rPr lang="en-US" sz="2400" dirty="0" smtClean="0"/>
              <a:t>If there are N queued senders, we want each to send next with probability 1/N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3105150"/>
            <a:ext cx="4724399" cy="987263"/>
            <a:chOff x="762000" y="3413287"/>
            <a:chExt cx="4724399" cy="987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62000" y="3416381"/>
              <a:ext cx="4724399" cy="984169"/>
              <a:chOff x="1066800" y="3486150"/>
              <a:chExt cx="4724399" cy="98416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066800" y="3936919"/>
                <a:ext cx="4495800" cy="533400"/>
                <a:chOff x="838200" y="2419350"/>
                <a:chExt cx="4495800" cy="533400"/>
              </a:xfrm>
            </p:grpSpPr>
            <p:pic>
              <p:nvPicPr>
                <p:cNvPr id="32" name="Picture 31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2588119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2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5637" y="2588119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3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0" y="2588118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272381" y="2419350"/>
                  <a:ext cx="362743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endCxn id="32" idx="0"/>
                </p:cNvCxnSpPr>
                <p:nvPr/>
              </p:nvCxnSpPr>
              <p:spPr>
                <a:xfrm>
                  <a:off x="1272382" y="2419350"/>
                  <a:ext cx="0" cy="1687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endCxn id="34" idx="0"/>
                </p:cNvCxnSpPr>
                <p:nvPr/>
              </p:nvCxnSpPr>
              <p:spPr>
                <a:xfrm>
                  <a:off x="3101182" y="2419350"/>
                  <a:ext cx="0" cy="1687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>
                  <a:endCxn id="33" idx="0"/>
                </p:cNvCxnSpPr>
                <p:nvPr/>
              </p:nvCxnSpPr>
              <p:spPr>
                <a:xfrm>
                  <a:off x="4899819" y="2419350"/>
                  <a:ext cx="0" cy="1687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Rounded Rectangular Callout 28"/>
              <p:cNvSpPr/>
              <p:nvPr/>
            </p:nvSpPr>
            <p:spPr>
              <a:xfrm>
                <a:off x="4694237" y="3486150"/>
                <a:ext cx="1096962" cy="381000"/>
              </a:xfrm>
              <a:prstGeom prst="wedgeRoundRectCallout">
                <a:avLst>
                  <a:gd name="adj1" fmla="val -29423"/>
                  <a:gd name="adj2" fmla="val 110000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Send p=½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Rounded Rectangular Callout 44"/>
            <p:cNvSpPr/>
            <p:nvPr/>
          </p:nvSpPr>
          <p:spPr>
            <a:xfrm>
              <a:off x="2680493" y="3416381"/>
              <a:ext cx="900907" cy="381000"/>
            </a:xfrm>
            <a:prstGeom prst="wedgeRoundRectCallout">
              <a:avLst>
                <a:gd name="adj1" fmla="val -30452"/>
                <a:gd name="adj2" fmla="val 110000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Whew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808038" y="3413287"/>
              <a:ext cx="1096962" cy="381000"/>
            </a:xfrm>
            <a:prstGeom prst="wedgeRoundRectCallout">
              <a:avLst>
                <a:gd name="adj1" fmla="val -32028"/>
                <a:gd name="adj2" fmla="val 1100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Send p=½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02119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Exponential Backoff (BEB)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Cleverly estimates the probability</a:t>
            </a:r>
          </a:p>
          <a:p>
            <a:pPr lvl="1"/>
            <a:r>
              <a:rPr lang="en-US" sz="2400" dirty="0" smtClean="0"/>
              <a:t>1st collision, wait 0 or 1 frame times</a:t>
            </a:r>
          </a:p>
          <a:p>
            <a:pPr lvl="1"/>
            <a:r>
              <a:rPr lang="en-US" sz="2400" dirty="0" smtClean="0"/>
              <a:t>2nd collision, wait from 0 to 3 times</a:t>
            </a:r>
          </a:p>
          <a:p>
            <a:pPr lvl="1"/>
            <a:r>
              <a:rPr lang="en-US" sz="2400" dirty="0" smtClean="0"/>
              <a:t>3rd collision, wait from 0 to 7 times …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BEB doubles interval for each successive collision</a:t>
            </a:r>
          </a:p>
          <a:p>
            <a:pPr lvl="1"/>
            <a:r>
              <a:rPr lang="en-US" sz="2400" dirty="0" smtClean="0"/>
              <a:t>Quickly gets large enough to work</a:t>
            </a:r>
          </a:p>
          <a:p>
            <a:pPr lvl="1"/>
            <a:r>
              <a:rPr lang="en-US" sz="2400" dirty="0" smtClean="0"/>
              <a:t>Very efficient in practice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6888928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Ethernet, or IEEE 802.3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popular LAN of the 1980s, 1990s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10 Mbps over shared coaxial cable, with baseband signals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Multiple access with “1-persistent CSMA/CD with BEB”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126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95550"/>
            <a:ext cx="6994149" cy="214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63676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Frame Format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Has addresses to identify the sender and receiver</a:t>
            </a:r>
          </a:p>
          <a:p>
            <a:r>
              <a:rPr lang="en-US" sz="2800" dirty="0" smtClean="0"/>
              <a:t>CRC-32 for error detection; no ACKs or retransmission</a:t>
            </a:r>
          </a:p>
          <a:p>
            <a:r>
              <a:rPr lang="en-US" sz="2800" dirty="0" smtClean="0"/>
              <a:t>Start of frame identified with physical layer preamble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127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6200" y="2800349"/>
            <a:ext cx="8458200" cy="1676400"/>
            <a:chOff x="152400" y="2531263"/>
            <a:chExt cx="8662478" cy="1716887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" y="3294276"/>
              <a:ext cx="8662478" cy="953874"/>
              <a:chOff x="152400" y="2895600"/>
              <a:chExt cx="8662478" cy="95387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52400" y="2895600"/>
                <a:ext cx="8662478" cy="953874"/>
                <a:chOff x="152400" y="2895600"/>
                <a:chExt cx="8662478" cy="953874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b="79424"/>
                <a:stretch/>
              </p:blipFill>
              <p:spPr bwMode="auto">
                <a:xfrm>
                  <a:off x="152400" y="3333750"/>
                  <a:ext cx="8662478" cy="515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2" name="Group 11"/>
                <p:cNvGrpSpPr/>
                <p:nvPr/>
              </p:nvGrpSpPr>
              <p:grpSpPr>
                <a:xfrm>
                  <a:off x="152400" y="2895600"/>
                  <a:ext cx="8662478" cy="714375"/>
                  <a:chOff x="304800" y="2895600"/>
                  <a:chExt cx="8662478" cy="714375"/>
                </a:xfrm>
              </p:grpSpPr>
              <p:pic>
                <p:nvPicPr>
                  <p:cNvPr id="8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/>
                  <a:srcRect t="22041" b="49458"/>
                  <a:stretch/>
                </p:blipFill>
                <p:spPr bwMode="auto">
                  <a:xfrm>
                    <a:off x="304800" y="2895600"/>
                    <a:ext cx="8662478" cy="7143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>
                    <a:off x="457200" y="3047084"/>
                    <a:ext cx="533400" cy="43906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" name="Rectangle 16"/>
              <p:cNvSpPr/>
              <p:nvPr/>
            </p:nvSpPr>
            <p:spPr>
              <a:xfrm>
                <a:off x="2133600" y="2986087"/>
                <a:ext cx="2011680" cy="533400"/>
              </a:xfrm>
              <a:prstGeom prst="rect">
                <a:avLst/>
              </a:prstGeom>
              <a:solidFill>
                <a:srgbClr val="FFB8F2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>
              <a:off x="5549733" y="2999505"/>
              <a:ext cx="0" cy="259733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820296" y="2531263"/>
              <a:ext cx="336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Packet from Network layer (IP)</a:t>
              </a:r>
              <a:endParaRPr lang="en-US" sz="2000" dirty="0"/>
            </a:p>
          </p:txBody>
        </p:sp>
      </p:grpSp>
      <p:sp>
        <p:nvSpPr>
          <p:cNvPr id="23" name="Left Brace 22"/>
          <p:cNvSpPr/>
          <p:nvPr/>
        </p:nvSpPr>
        <p:spPr>
          <a:xfrm rot="16200000">
            <a:off x="5231952" y="1555303"/>
            <a:ext cx="228602" cy="3328294"/>
          </a:xfrm>
          <a:prstGeom prst="leftBrac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49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Ethernet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Based on switches, not multiple access, but still called Ethernet</a:t>
            </a:r>
          </a:p>
          <a:p>
            <a:pPr lvl="1"/>
            <a:r>
              <a:rPr lang="en-US" sz="2400" dirty="0" smtClean="0"/>
              <a:t>We’ll get to it in a later segment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3124" y="2800350"/>
            <a:ext cx="5608075" cy="1905000"/>
            <a:chOff x="1295399" y="2196500"/>
            <a:chExt cx="6919911" cy="235061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22028"/>
            <a:stretch>
              <a:fillRect/>
            </a:stretch>
          </p:blipFill>
          <p:spPr bwMode="auto">
            <a:xfrm>
              <a:off x="1295399" y="2299216"/>
              <a:ext cx="6372225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2761882" y="2196500"/>
              <a:ext cx="1600201" cy="4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dirty="0"/>
                <a:t>Switch</a:t>
              </a:r>
            </a:p>
          </p:txBody>
        </p: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5776911" y="3959387"/>
              <a:ext cx="2438399" cy="4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/>
                <a:t>Twisted pair</a:t>
              </a:r>
            </a:p>
          </p:txBody>
        </p:sp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6240794" y="3489264"/>
              <a:ext cx="1828800" cy="4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/>
                <a:t>Switch ports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8939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Multiple Access (§4.2.5, 4.4)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4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Count (3)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re-synchronize after framing error</a:t>
            </a:r>
          </a:p>
          <a:p>
            <a:pPr lvl="1"/>
            <a:r>
              <a:rPr lang="en-US" dirty="0" smtClean="0"/>
              <a:t>Want an easy way to scan for a start of frame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52069" b="9085"/>
          <a:stretch/>
        </p:blipFill>
        <p:spPr bwMode="auto">
          <a:xfrm>
            <a:off x="685800" y="2343150"/>
            <a:ext cx="80689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87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wireless nodes share a single link? (Yes, this is </a:t>
            </a:r>
            <a:r>
              <a:rPr lang="en-US" sz="2800" dirty="0" err="1" smtClean="0"/>
              <a:t>WiFi</a:t>
            </a:r>
            <a:r>
              <a:rPr lang="en-US" sz="2800" dirty="0" smtClean="0"/>
              <a:t>!)</a:t>
            </a:r>
          </a:p>
          <a:p>
            <a:pPr lvl="1"/>
            <a:r>
              <a:rPr lang="en-US" sz="2400" dirty="0" smtClean="0"/>
              <a:t>Build on our simple, wired model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609600" y="2733995"/>
            <a:ext cx="4350372" cy="1924290"/>
            <a:chOff x="785191" y="2733995"/>
            <a:chExt cx="4350372" cy="1924290"/>
          </a:xfrm>
        </p:grpSpPr>
        <p:pic>
          <p:nvPicPr>
            <p:cNvPr id="40" name="Picture 2" descr="http://pixabay.com/static/uploads/photo/2012/04/01/12/40/computer-23240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638550"/>
              <a:ext cx="952815" cy="1019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91" y="3495995"/>
              <a:ext cx="739740" cy="59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733995"/>
              <a:ext cx="739740" cy="59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60" y="3477767"/>
              <a:ext cx="739740" cy="59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260" y="2733995"/>
              <a:ext cx="739740" cy="59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ounded Rectangular Callout 49"/>
            <p:cNvSpPr/>
            <p:nvPr/>
          </p:nvSpPr>
          <p:spPr>
            <a:xfrm>
              <a:off x="990600" y="2886075"/>
              <a:ext cx="792163" cy="381000"/>
            </a:xfrm>
            <a:prstGeom prst="wedgeRoundRectCallout">
              <a:avLst>
                <a:gd name="adj1" fmla="val -30452"/>
                <a:gd name="adj2" fmla="val 1100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Send?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ular Callout 52"/>
            <p:cNvSpPr/>
            <p:nvPr/>
          </p:nvSpPr>
          <p:spPr>
            <a:xfrm>
              <a:off x="4343400" y="2843372"/>
              <a:ext cx="792163" cy="381000"/>
            </a:xfrm>
            <a:prstGeom prst="wedgeRoundRectCallout">
              <a:avLst>
                <a:gd name="adj1" fmla="val -30452"/>
                <a:gd name="adj2" fmla="val 1100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Send?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36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Complications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Wireless is more complicated than the wired case (Surprise!)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Nodes may have different areas of coverage – doesn’t fit Carrier Sense </a:t>
            </a:r>
            <a:r>
              <a:rPr lang="en-US" sz="2400" b="1" dirty="0" smtClean="0">
                <a:solidFill>
                  <a:schemeClr val="accent5"/>
                </a:solidFill>
              </a:rPr>
              <a:t>»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Nodes can’t hear while sending – can’t Collision Detect </a:t>
            </a:r>
            <a:r>
              <a:rPr lang="en-US" sz="2400" b="1" dirty="0">
                <a:solidFill>
                  <a:schemeClr val="accent5"/>
                </a:solidFill>
              </a:rPr>
              <a:t>»</a:t>
            </a:r>
            <a:endParaRPr lang="en-US" sz="2400" dirty="0" smtClean="0">
              <a:solidFill>
                <a:schemeClr val="accent5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635777" y="3752849"/>
            <a:ext cx="2631423" cy="858222"/>
            <a:chOff x="1752600" y="3714750"/>
            <a:chExt cx="2631423" cy="858222"/>
          </a:xfrm>
        </p:grpSpPr>
        <p:sp>
          <p:nvSpPr>
            <p:cNvPr id="7" name="Rectangle 6"/>
            <p:cNvSpPr/>
            <p:nvPr/>
          </p:nvSpPr>
          <p:spPr>
            <a:xfrm>
              <a:off x="1752600" y="3714750"/>
              <a:ext cx="2631423" cy="838201"/>
            </a:xfrm>
            <a:prstGeom prst="rect">
              <a:avLst/>
            </a:prstGeom>
            <a:solidFill>
              <a:srgbClr val="FFB8F2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2" descr="http://pixabay.com/static/uploads/photo/2012/04/01/12/40/computer-23240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214" y="3790949"/>
              <a:ext cx="730704" cy="782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14600" y="3867150"/>
              <a:ext cx="1869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≠ CSMA/CD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969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Coverage Areas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Wireless signal is broadcast and received nearby, where there is sufficient SNR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6880" b="19786"/>
          <a:stretch>
            <a:fillRect/>
          </a:stretch>
        </p:blipFill>
        <p:spPr bwMode="auto">
          <a:xfrm>
            <a:off x="609600" y="2495550"/>
            <a:ext cx="4579460" cy="218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957107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Terminals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Nodes A and C are </a:t>
            </a:r>
            <a:r>
              <a:rPr lang="en-US" sz="2800" u="sng" dirty="0" smtClean="0"/>
              <a:t>hidden terminals</a:t>
            </a:r>
            <a:r>
              <a:rPr lang="en-US" sz="2800" dirty="0" smtClean="0"/>
              <a:t> when sending to B</a:t>
            </a:r>
          </a:p>
          <a:p>
            <a:pPr lvl="1"/>
            <a:r>
              <a:rPr lang="en-US" sz="2400" dirty="0" smtClean="0"/>
              <a:t>Can’t hear each other (to coordinate) yet collide at B</a:t>
            </a:r>
            <a:endParaRPr lang="en-US" sz="2400" dirty="0"/>
          </a:p>
          <a:p>
            <a:pPr lvl="1"/>
            <a:r>
              <a:rPr lang="en-US" sz="2400" dirty="0" smtClean="0"/>
              <a:t>We want to avoid the inefficiency of collisions</a:t>
            </a: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9997" b="38162"/>
          <a:stretch/>
        </p:blipFill>
        <p:spPr bwMode="auto">
          <a:xfrm>
            <a:off x="1752600" y="2647950"/>
            <a:ext cx="5410200" cy="182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02267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Exposed Terminals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 and C are </a:t>
            </a:r>
            <a:r>
              <a:rPr lang="en-US" sz="2800" u="sng" dirty="0" smtClean="0"/>
              <a:t>exposed terminals</a:t>
            </a:r>
            <a:r>
              <a:rPr lang="en-US" sz="2800" dirty="0" smtClean="0"/>
              <a:t> when sending to A and D</a:t>
            </a:r>
          </a:p>
          <a:p>
            <a:pPr lvl="1"/>
            <a:r>
              <a:rPr lang="en-US" sz="2400" dirty="0" smtClean="0"/>
              <a:t>Can hear each other yet don’t collide at receivers A and D</a:t>
            </a:r>
            <a:endParaRPr lang="en-US" sz="2400" dirty="0"/>
          </a:p>
          <a:p>
            <a:pPr lvl="1"/>
            <a:r>
              <a:rPr lang="en-US" sz="2400" dirty="0" smtClean="0"/>
              <a:t>We want to send concurrently to increase performance</a:t>
            </a: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134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858" t="12331" r="-1858" b="39199"/>
          <a:stretch/>
        </p:blipFill>
        <p:spPr bwMode="auto">
          <a:xfrm>
            <a:off x="1371600" y="2571750"/>
            <a:ext cx="5638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29942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Can’t Hear While Sending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wires, detecting collisions (and aborting) lowers their cost</a:t>
            </a:r>
          </a:p>
          <a:p>
            <a:r>
              <a:rPr lang="en-US" sz="2800" dirty="0" smtClean="0"/>
              <a:t>More wasted time with wireless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70519" y="4382752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0" y="396725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Time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024251" y="2808150"/>
            <a:ext cx="2385949" cy="1559213"/>
            <a:chOff x="662051" y="2549753"/>
            <a:chExt cx="2385949" cy="1559213"/>
          </a:xfrm>
        </p:grpSpPr>
        <p:sp>
          <p:nvSpPr>
            <p:cNvPr id="6" name="Rectangle 5"/>
            <p:cNvSpPr/>
            <p:nvPr/>
          </p:nvSpPr>
          <p:spPr>
            <a:xfrm>
              <a:off x="762000" y="3333750"/>
              <a:ext cx="106680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3771900"/>
              <a:ext cx="106680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3562350"/>
              <a:ext cx="106680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62000" y="3181350"/>
              <a:ext cx="10668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2053" y="3739634"/>
              <a:ext cx="1266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XXXXXXXXX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051" y="3301484"/>
              <a:ext cx="1266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XXXXXXXXX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6161" y="2549753"/>
              <a:ext cx="10757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Wireless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Collision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1924" y="3162240"/>
              <a:ext cx="946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Resend</a:t>
              </a:r>
              <a:endParaRPr lang="en-US" sz="2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4800" y="2808150"/>
            <a:ext cx="1712656" cy="1505391"/>
            <a:chOff x="3173669" y="2603575"/>
            <a:chExt cx="1712656" cy="1505391"/>
          </a:xfrm>
        </p:grpSpPr>
        <p:sp>
          <p:nvSpPr>
            <p:cNvPr id="9" name="Rectangle 8"/>
            <p:cNvSpPr/>
            <p:nvPr/>
          </p:nvSpPr>
          <p:spPr>
            <a:xfrm>
              <a:off x="3657600" y="3333750"/>
              <a:ext cx="9525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600" y="3771900"/>
              <a:ext cx="9525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9525" y="3562350"/>
              <a:ext cx="1066800" cy="304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552825" y="3190875"/>
              <a:ext cx="3048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552734" y="3301484"/>
              <a:ext cx="304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52734" y="3739634"/>
              <a:ext cx="304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73669" y="2603575"/>
              <a:ext cx="1063112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Wired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Collision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79718" y="3162240"/>
              <a:ext cx="946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Resend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85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Solution: MACA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MACA uses a short handshake instead of CSMA (</a:t>
            </a:r>
            <a:r>
              <a:rPr lang="en-US" dirty="0" err="1" smtClean="0"/>
              <a:t>Karn</a:t>
            </a:r>
            <a:r>
              <a:rPr lang="en-US" dirty="0" smtClean="0"/>
              <a:t>, 1990)</a:t>
            </a:r>
          </a:p>
          <a:p>
            <a:pPr lvl="1"/>
            <a:r>
              <a:rPr lang="en-US" dirty="0" smtClean="0"/>
              <a:t>802.11 uses a refinement of MACA (later) 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Protocol rules: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A sender node transmits a RTS (Request-To-Send, with frame length)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The receiver replies with a CTS (Clear-To-Send, with frame length)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ender transmits the frame while nodes hearing the CTS stay silent</a:t>
            </a:r>
          </a:p>
          <a:p>
            <a:pPr lvl="1"/>
            <a:r>
              <a:rPr lang="en-US" dirty="0" smtClean="0"/>
              <a:t>Collisions on the RTS/CTS are still possible, but less likely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1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 – Hidden Terminals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>
                <a:sym typeface="Wingdings" pitchFamily="2" charset="2"/>
              </a:rPr>
              <a:t>B with h</a:t>
            </a:r>
            <a:r>
              <a:rPr lang="en-US" dirty="0" smtClean="0"/>
              <a:t>idden terminal 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 sends RTS, to B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3190277"/>
            <a:ext cx="4099560" cy="499790"/>
            <a:chOff x="1219200" y="3190277"/>
            <a:chExt cx="4099560" cy="499790"/>
          </a:xfrm>
        </p:grpSpPr>
        <p:sp>
          <p:nvSpPr>
            <p:cNvPr id="5" name="Rectangle 4"/>
            <p:cNvSpPr/>
            <p:nvPr/>
          </p:nvSpPr>
          <p:spPr>
            <a:xfrm>
              <a:off x="49530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4904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3190277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05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MACA – Hidden </a:t>
            </a:r>
            <a:r>
              <a:rPr lang="en-US" dirty="0" smtClean="0"/>
              <a:t>Terminals (2)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>
                <a:sym typeface="Wingdings" pitchFamily="2" charset="2"/>
              </a:rPr>
              <a:t>B with h</a:t>
            </a:r>
            <a:r>
              <a:rPr lang="en-US" dirty="0" smtClean="0"/>
              <a:t>idden terminal C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/>
              <a:t>B sends </a:t>
            </a:r>
            <a:r>
              <a:rPr lang="en-US" dirty="0" smtClean="0"/>
              <a:t>CTS, </a:t>
            </a:r>
            <a:r>
              <a:rPr lang="en-US" dirty="0"/>
              <a:t>to </a:t>
            </a:r>
            <a:r>
              <a:rPr lang="en-US" dirty="0" smtClean="0"/>
              <a:t>A, </a:t>
            </a:r>
            <a:r>
              <a:rPr lang="en-US" dirty="0"/>
              <a:t>and C too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200" y="3190277"/>
            <a:ext cx="4099560" cy="499790"/>
            <a:chOff x="1219200" y="3190277"/>
            <a:chExt cx="4099560" cy="499790"/>
          </a:xfrm>
        </p:grpSpPr>
        <p:sp>
          <p:nvSpPr>
            <p:cNvPr id="5" name="Rectangle 4"/>
            <p:cNvSpPr/>
            <p:nvPr/>
          </p:nvSpPr>
          <p:spPr>
            <a:xfrm>
              <a:off x="49530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4904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3190277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600200" y="3333750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44690" y="2964418"/>
            <a:ext cx="45397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31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MACA – Hidden </a:t>
            </a:r>
            <a:r>
              <a:rPr lang="en-US" dirty="0" smtClean="0"/>
              <a:t>Terminals (3)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>
                <a:sym typeface="Wingdings" pitchFamily="2" charset="2"/>
              </a:rPr>
              <a:t>B with h</a:t>
            </a:r>
            <a:r>
              <a:rPr lang="en-US" dirty="0" smtClean="0"/>
              <a:t>idden terminal C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/>
              <a:t>B sends </a:t>
            </a:r>
            <a:r>
              <a:rPr lang="en-US" dirty="0" smtClean="0"/>
              <a:t>CTS, </a:t>
            </a:r>
            <a:r>
              <a:rPr lang="en-US" dirty="0"/>
              <a:t>to A, and C too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200" y="3190277"/>
            <a:ext cx="4099560" cy="499790"/>
            <a:chOff x="1219200" y="3190277"/>
            <a:chExt cx="4099560" cy="499790"/>
          </a:xfrm>
        </p:grpSpPr>
        <p:sp>
          <p:nvSpPr>
            <p:cNvPr id="5" name="Rectangle 4"/>
            <p:cNvSpPr/>
            <p:nvPr/>
          </p:nvSpPr>
          <p:spPr>
            <a:xfrm>
              <a:off x="49530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4904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3190277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600200" y="3333750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44690" y="2964418"/>
            <a:ext cx="45397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RTS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27310" y="3562350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1800" y="3562350"/>
            <a:ext cx="4552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TS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00200" y="3512283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1673" y="3490243"/>
            <a:ext cx="4552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TS</a:t>
            </a:r>
            <a:endParaRPr lang="en-US" sz="24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3672680" y="2592943"/>
            <a:ext cx="937420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Alert!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8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Stuffing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Better idea:</a:t>
            </a:r>
          </a:p>
          <a:p>
            <a:pPr lvl="1"/>
            <a:r>
              <a:rPr lang="en-US" sz="2400" dirty="0" smtClean="0"/>
              <a:t>Have a special flag byte value that means start/end of frame</a:t>
            </a:r>
          </a:p>
          <a:p>
            <a:pPr lvl="1"/>
            <a:r>
              <a:rPr lang="en-US" sz="2400" dirty="0" smtClean="0"/>
              <a:t>Replace (“stuff”) the flag inside the frame with an escape code</a:t>
            </a:r>
          </a:p>
          <a:p>
            <a:pPr lvl="1"/>
            <a:r>
              <a:rPr lang="en-US" sz="2400" dirty="0" smtClean="0"/>
              <a:t>Complication: have to escape the escape code too!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3921771"/>
            <a:ext cx="5539860" cy="631179"/>
            <a:chOff x="228600" y="3921771"/>
            <a:chExt cx="5539860" cy="63117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81937"/>
            <a:stretch/>
          </p:blipFill>
          <p:spPr bwMode="auto">
            <a:xfrm>
              <a:off x="228600" y="3921771"/>
              <a:ext cx="5539860" cy="63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27383" y="4104861"/>
              <a:ext cx="381000" cy="381000"/>
            </a:xfrm>
            <a:prstGeom prst="rect">
              <a:avLst/>
            </a:prstGeom>
            <a:solidFill>
              <a:srgbClr val="FFB8F2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4095750"/>
              <a:ext cx="381000" cy="381000"/>
            </a:xfrm>
            <a:prstGeom prst="rect">
              <a:avLst/>
            </a:prstGeom>
            <a:solidFill>
              <a:srgbClr val="FFB8F2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739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MACA – Hidden </a:t>
            </a:r>
            <a:r>
              <a:rPr lang="en-US" dirty="0" smtClean="0"/>
              <a:t>Terminals (4)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>
                <a:sym typeface="Wingdings" pitchFamily="2" charset="2"/>
              </a:rPr>
              <a:t>B with h</a:t>
            </a:r>
            <a:r>
              <a:rPr lang="en-US" dirty="0"/>
              <a:t>idden </a:t>
            </a:r>
            <a:r>
              <a:rPr lang="en-US" dirty="0" smtClean="0"/>
              <a:t>terminal C</a:t>
            </a:r>
            <a:endParaRPr lang="en-US" dirty="0"/>
          </a:p>
          <a:p>
            <a:pPr marL="914400" lvl="1" indent="-514350">
              <a:buFont typeface="+mj-lt"/>
              <a:buAutoNum type="arabicPeriod" startAt="3"/>
            </a:pPr>
            <a:r>
              <a:rPr lang="en-US" dirty="0" smtClean="0"/>
              <a:t>A sends frame while C defers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23850" y="2501347"/>
            <a:ext cx="5410200" cy="1899203"/>
            <a:chOff x="1752600" y="2190750"/>
            <a:chExt cx="5410200" cy="189920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9997" b="38162"/>
            <a:stretch/>
          </p:blipFill>
          <p:spPr bwMode="auto">
            <a:xfrm>
              <a:off x="1752600" y="2266950"/>
              <a:ext cx="5410200" cy="182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572000" y="2190750"/>
              <a:ext cx="1447800" cy="64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62475" y="3404153"/>
              <a:ext cx="1447800" cy="64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204460" y="2969813"/>
              <a:ext cx="1447800" cy="64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271814" y="2874222"/>
              <a:ext cx="909745" cy="822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1600200" y="3457575"/>
            <a:ext cx="838200" cy="0"/>
          </a:xfrm>
          <a:prstGeom prst="straightConnector1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00200" y="3040618"/>
            <a:ext cx="7888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Frame</a:t>
            </a:r>
            <a:endParaRPr lang="en-US" sz="2400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3672680" y="2592943"/>
            <a:ext cx="937420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Quiet...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6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 – Exposed Terminals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 smtClean="0">
                <a:sym typeface="Wingdings" pitchFamily="2" charset="2"/>
              </a:rPr>
              <a:t>BA, CD as exposed terminals</a:t>
            </a:r>
            <a:endParaRPr lang="en-US" sz="2800" dirty="0" smtClean="0"/>
          </a:p>
          <a:p>
            <a:pPr lvl="1"/>
            <a:r>
              <a:rPr lang="en-US" dirty="0" smtClean="0"/>
              <a:t>B and C send RTS to A and D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3190277"/>
            <a:ext cx="4099560" cy="499790"/>
            <a:chOff x="1219200" y="3190277"/>
            <a:chExt cx="4099560" cy="499790"/>
          </a:xfrm>
        </p:grpSpPr>
        <p:sp>
          <p:nvSpPr>
            <p:cNvPr id="5" name="Rectangle 4"/>
            <p:cNvSpPr/>
            <p:nvPr/>
          </p:nvSpPr>
          <p:spPr>
            <a:xfrm>
              <a:off x="49530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4904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3190277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09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 – Exposed Terminals (2)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 smtClean="0">
                <a:sym typeface="Wingdings" pitchFamily="2" charset="2"/>
              </a:rPr>
              <a:t>BA, CD as exposed terminals</a:t>
            </a:r>
            <a:endParaRPr lang="en-US" sz="2800" dirty="0" smtClean="0"/>
          </a:p>
          <a:p>
            <a:pPr lvl="1"/>
            <a:r>
              <a:rPr lang="en-US" dirty="0" smtClean="0"/>
              <a:t>A and D send CTS to B and C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3190277"/>
            <a:ext cx="4099560" cy="499790"/>
            <a:chOff x="1219200" y="3190277"/>
            <a:chExt cx="4099560" cy="499790"/>
          </a:xfrm>
        </p:grpSpPr>
        <p:sp>
          <p:nvSpPr>
            <p:cNvPr id="5" name="Rectangle 4"/>
            <p:cNvSpPr/>
            <p:nvPr/>
          </p:nvSpPr>
          <p:spPr>
            <a:xfrm>
              <a:off x="49530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4904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3190277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4114800" y="3406357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59290" y="3037025"/>
            <a:ext cx="45397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RTS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608110" y="3390601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32030" y="3021269"/>
            <a:ext cx="45397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RTS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19400" y="3333750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95600" y="3486150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8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 – Exposed Terminals (3)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 smtClean="0">
                <a:sym typeface="Wingdings" pitchFamily="2" charset="2"/>
              </a:rPr>
              <a:t>BA, CD as exposed terminals</a:t>
            </a:r>
            <a:endParaRPr lang="en-US" sz="2800" dirty="0" smtClean="0"/>
          </a:p>
          <a:p>
            <a:pPr lvl="1"/>
            <a:r>
              <a:rPr lang="en-US" dirty="0"/>
              <a:t>A and D send CTS to B and C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200" y="3190277"/>
            <a:ext cx="4099560" cy="499790"/>
            <a:chOff x="1219200" y="3190277"/>
            <a:chExt cx="4099560" cy="499790"/>
          </a:xfrm>
        </p:grpSpPr>
        <p:sp>
          <p:nvSpPr>
            <p:cNvPr id="5" name="Rectangle 4"/>
            <p:cNvSpPr/>
            <p:nvPr/>
          </p:nvSpPr>
          <p:spPr>
            <a:xfrm>
              <a:off x="49530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4904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3190277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4114800" y="3406357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59290" y="3037025"/>
            <a:ext cx="45397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RTS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608110" y="3390601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32030" y="3021269"/>
            <a:ext cx="45397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RTS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19400" y="3333750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95600" y="3486150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114800" y="3562350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06273" y="3540310"/>
            <a:ext cx="4552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TS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00200" y="3584390"/>
            <a:ext cx="83820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91673" y="3562350"/>
            <a:ext cx="4552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TS</a:t>
            </a:r>
            <a:endParaRPr lang="en-US" sz="24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3672680" y="2592943"/>
            <a:ext cx="937420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All OK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2377280" y="2592943"/>
            <a:ext cx="937420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All OK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3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 – Exposed Terminals (4)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 smtClean="0">
                <a:sym typeface="Wingdings" pitchFamily="2" charset="2"/>
              </a:rPr>
              <a:t>BA, CD as exposed terminals</a:t>
            </a:r>
            <a:endParaRPr lang="en-US" sz="2800" dirty="0" smtClean="0"/>
          </a:p>
          <a:p>
            <a:pPr lvl="1"/>
            <a:r>
              <a:rPr lang="en-US" dirty="0" smtClean="0"/>
              <a:t>A and D send CTS to B and C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3190277"/>
            <a:ext cx="4099560" cy="499790"/>
            <a:chOff x="1219200" y="3190277"/>
            <a:chExt cx="4099560" cy="499790"/>
          </a:xfrm>
        </p:grpSpPr>
        <p:sp>
          <p:nvSpPr>
            <p:cNvPr id="5" name="Rectangle 4"/>
            <p:cNvSpPr/>
            <p:nvPr/>
          </p:nvSpPr>
          <p:spPr>
            <a:xfrm>
              <a:off x="49530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4904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0" y="3205435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3190277"/>
              <a:ext cx="365760" cy="484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4114800" y="3457575"/>
            <a:ext cx="838200" cy="0"/>
          </a:xfrm>
          <a:prstGeom prst="straightConnector1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64194" y="3040618"/>
            <a:ext cx="7888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Frame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600200" y="3448050"/>
            <a:ext cx="838200" cy="0"/>
          </a:xfrm>
          <a:prstGeom prst="straightConnector1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00200" y="3031093"/>
            <a:ext cx="7888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Frame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592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802.11, or WiFi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4495800" cy="335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Very popular wireless LAN started in the 1990s</a:t>
            </a:r>
          </a:p>
          <a:p>
            <a:r>
              <a:rPr lang="en-US" sz="2400" dirty="0" smtClean="0"/>
              <a:t>Clients get connectivity from a (wired) AP (Access Point)</a:t>
            </a:r>
          </a:p>
          <a:p>
            <a:r>
              <a:rPr lang="en-US" sz="2400" dirty="0" smtClean="0"/>
              <a:t>It’s a multi-access problem </a:t>
            </a:r>
            <a:r>
              <a:rPr lang="en-US" sz="2400" dirty="0" smtClean="0">
                <a:sym typeface="Wingdings" pitchFamily="2" charset="2"/>
              </a:rPr>
              <a:t> </a:t>
            </a:r>
          </a:p>
          <a:p>
            <a:r>
              <a:rPr lang="en-US" sz="2400" dirty="0" smtClean="0"/>
              <a:t>Various flavors have been developed over time</a:t>
            </a:r>
          </a:p>
          <a:p>
            <a:pPr lvl="1"/>
            <a:r>
              <a:rPr lang="en-US" sz="2000" dirty="0" smtClean="0"/>
              <a:t>Faster, more features </a:t>
            </a:r>
          </a:p>
          <a:p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621888" y="1276350"/>
            <a:ext cx="4445912" cy="2895600"/>
            <a:chOff x="1347367" y="1447800"/>
            <a:chExt cx="5777333" cy="33718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5666" b="8776"/>
            <a:stretch/>
          </p:blipFill>
          <p:spPr bwMode="auto">
            <a:xfrm>
              <a:off x="1693069" y="1742281"/>
              <a:ext cx="5431631" cy="3077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1529816" y="1713999"/>
              <a:ext cx="1138998" cy="82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Access</a:t>
              </a:r>
              <a:br>
                <a:rPr lang="en-US" sz="2000" dirty="0"/>
              </a:br>
              <a:r>
                <a:rPr lang="en-US" sz="2000" dirty="0"/>
                <a:t>Point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1347367" y="3044992"/>
              <a:ext cx="925369" cy="3583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dirty="0"/>
                <a:t>Client</a:t>
              </a: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3460165" y="1447800"/>
              <a:ext cx="1981201" cy="465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/>
                <a:t>To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03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Physical Layer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Uses 20/40 MHz channels on ISM bands</a:t>
            </a:r>
          </a:p>
          <a:p>
            <a:pPr lvl="1"/>
            <a:r>
              <a:rPr lang="en-US" sz="2000" dirty="0" smtClean="0"/>
              <a:t>802.11b/g/n on 2.4 GHz</a:t>
            </a:r>
          </a:p>
          <a:p>
            <a:pPr lvl="1"/>
            <a:r>
              <a:rPr lang="en-US" sz="2000" dirty="0" smtClean="0"/>
              <a:t>802.11 a/n on 5 GHz</a:t>
            </a:r>
          </a:p>
          <a:p>
            <a:pPr lvl="4"/>
            <a:endParaRPr lang="en-US" sz="1200" dirty="0" smtClean="0"/>
          </a:p>
          <a:p>
            <a:r>
              <a:rPr lang="en-US" sz="2400" spc="-60" dirty="0" smtClean="0"/>
              <a:t>OFDM modulation (except legacy 802.11b)</a:t>
            </a:r>
          </a:p>
          <a:p>
            <a:pPr lvl="1"/>
            <a:r>
              <a:rPr lang="en-US" sz="2000" dirty="0" smtClean="0"/>
              <a:t>Different amplitudes/phases for varying SNRs</a:t>
            </a:r>
          </a:p>
          <a:p>
            <a:pPr lvl="1"/>
            <a:r>
              <a:rPr lang="en-US" sz="2000" dirty="0" smtClean="0"/>
              <a:t>Rates from 6 to 54 Mbps  plus error correction</a:t>
            </a:r>
          </a:p>
          <a:p>
            <a:pPr lvl="1"/>
            <a:r>
              <a:rPr lang="en-US" sz="2000" dirty="0" smtClean="0"/>
              <a:t>802.11n uses multiple antennas; see “802.11 with Multiple Antennas for Dummies”</a:t>
            </a:r>
          </a:p>
        </p:txBody>
      </p:sp>
    </p:spTree>
    <p:extLst>
      <p:ext uri="{BB962C8B-B14F-4D97-AF65-F5344CB8AC3E}">
        <p14:creationId xmlns:p14="http://schemas.microsoft.com/office/powerpoint/2010/main" val="339618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122" t="5750" r="-122" b="86524"/>
          <a:stretch/>
        </p:blipFill>
        <p:spPr bwMode="auto">
          <a:xfrm>
            <a:off x="609600" y="4324350"/>
            <a:ext cx="779621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Link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Multiple access uses CSMA/CA (next); RTS/CTS optional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Frames are </a:t>
            </a:r>
            <a:r>
              <a:rPr lang="en-US" sz="2800" dirty="0" err="1" smtClean="0"/>
              <a:t>ACKed</a:t>
            </a:r>
            <a:r>
              <a:rPr lang="en-US" sz="2800" dirty="0" smtClean="0"/>
              <a:t> and retransmitted with ARQ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Funky addressing (three addresses!) due to AP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Errors are detected with a 32-bit CRC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Many, many features (e.g., encryption, power save)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147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t="13656" b="66579"/>
          <a:stretch/>
        </p:blipFill>
        <p:spPr bwMode="auto">
          <a:xfrm>
            <a:off x="609599" y="3824288"/>
            <a:ext cx="779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105400" y="3324075"/>
            <a:ext cx="3352800" cy="527835"/>
            <a:chOff x="3657600" y="3247875"/>
            <a:chExt cx="3352800" cy="52783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346253" y="3638550"/>
              <a:ext cx="0" cy="13716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57600" y="3247875"/>
              <a:ext cx="3285294" cy="390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Packet from Network layer (IP)</a:t>
              </a:r>
              <a:endParaRPr lang="en-US" sz="2000" dirty="0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5231952" y="1936302"/>
              <a:ext cx="228602" cy="3328294"/>
            </a:xfrm>
            <a:prstGeom prst="leftBrace">
              <a:avLst>
                <a:gd name="adj1" fmla="val 23333"/>
                <a:gd name="adj2" fmla="val 50000"/>
              </a:avLst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33081" y="3867150"/>
            <a:ext cx="4876800" cy="481013"/>
          </a:xfrm>
          <a:prstGeom prst="rect">
            <a:avLst/>
          </a:prstGeom>
          <a:solidFill>
            <a:srgbClr val="FFB8F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91400" y="3867150"/>
            <a:ext cx="838201" cy="481013"/>
          </a:xfrm>
          <a:prstGeom prst="rect">
            <a:avLst/>
          </a:prstGeom>
          <a:solidFill>
            <a:srgbClr val="FFB8F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CSMA/CA for Multiple Access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Sender avoids collisions by inserting small random gaps</a:t>
            </a:r>
          </a:p>
          <a:p>
            <a:pPr lvl="1"/>
            <a:r>
              <a:rPr lang="en-US" sz="2400" dirty="0" smtClean="0"/>
              <a:t>E.g., when both B and C send, C picks a smaller gap, goes first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61936" y="2114550"/>
            <a:ext cx="7039064" cy="2545080"/>
            <a:chOff x="609599" y="1733551"/>
            <a:chExt cx="7039064" cy="292608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401" b="9796"/>
            <a:stretch/>
          </p:blipFill>
          <p:spPr bwMode="auto">
            <a:xfrm>
              <a:off x="609599" y="1733551"/>
              <a:ext cx="7039064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665249" y="3943350"/>
              <a:ext cx="6495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Time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723319" y="4324350"/>
              <a:ext cx="533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/>
            <p:cNvSpPr/>
            <p:nvPr/>
          </p:nvSpPr>
          <p:spPr>
            <a:xfrm rot="16200000">
              <a:off x="3063240" y="3080386"/>
              <a:ext cx="274320" cy="457200"/>
            </a:xfrm>
            <a:prstGeom prst="leftBrace">
              <a:avLst>
                <a:gd name="adj1" fmla="val 29166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4998720" y="3145156"/>
              <a:ext cx="274320" cy="365760"/>
            </a:xfrm>
            <a:prstGeom prst="leftBrace">
              <a:avLst>
                <a:gd name="adj1" fmla="val 22222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790663" y="2343150"/>
              <a:ext cx="680156" cy="381000"/>
            </a:xfrm>
            <a:prstGeom prst="wedgeRoundRectCallout">
              <a:avLst>
                <a:gd name="adj1" fmla="val 11208"/>
                <a:gd name="adj2" fmla="val 975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Send?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3082290" y="4095750"/>
              <a:ext cx="274320" cy="457200"/>
            </a:xfrm>
            <a:prstGeom prst="leftBrace">
              <a:avLst>
                <a:gd name="adj1" fmla="val 29166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790661" y="3349228"/>
              <a:ext cx="680157" cy="381000"/>
            </a:xfrm>
            <a:prstGeom prst="wedgeRoundRectCallout">
              <a:avLst>
                <a:gd name="adj1" fmla="val 11208"/>
                <a:gd name="adj2" fmla="val 975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Send?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83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802.11 (Guess)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ikely ubiquitous for Internet connectivity</a:t>
            </a:r>
          </a:p>
          <a:p>
            <a:pPr lvl="1"/>
            <a:r>
              <a:rPr lang="en-US" dirty="0" smtClean="0"/>
              <a:t>Greater diversity, from low- to high-end devices </a:t>
            </a:r>
          </a:p>
          <a:p>
            <a:r>
              <a:rPr lang="en-US" dirty="0" smtClean="0"/>
              <a:t>Innovation in physical layer drives speed</a:t>
            </a:r>
          </a:p>
          <a:p>
            <a:pPr lvl="1"/>
            <a:r>
              <a:rPr lang="en-US" dirty="0" smtClean="0"/>
              <a:t>And power-efficient operation too</a:t>
            </a:r>
          </a:p>
          <a:p>
            <a:r>
              <a:rPr lang="en-US" dirty="0" smtClean="0"/>
              <a:t>More seamless integration of connectivity</a:t>
            </a:r>
          </a:p>
          <a:p>
            <a:pPr lvl="1"/>
            <a:r>
              <a:rPr lang="en-US" dirty="0" smtClean="0"/>
              <a:t>Too manual now, and limited (e.g., device-to-device)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Stuffing (2)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Rules</a:t>
            </a:r>
            <a:r>
              <a:rPr lang="en-US" sz="2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Replace each </a:t>
            </a:r>
            <a:r>
              <a:rPr lang="en-US" sz="2000" dirty="0" smtClean="0"/>
              <a:t>FLAG </a:t>
            </a:r>
            <a:r>
              <a:rPr lang="en-US" sz="2400" dirty="0" smtClean="0"/>
              <a:t>in data with </a:t>
            </a:r>
            <a:r>
              <a:rPr lang="en-US" sz="2000" dirty="0" smtClean="0"/>
              <a:t>ESC FLAG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Replace each </a:t>
            </a:r>
            <a:r>
              <a:rPr lang="en-US" sz="2000" dirty="0" smtClean="0"/>
              <a:t>ESC </a:t>
            </a:r>
            <a:r>
              <a:rPr lang="en-US" sz="2400" dirty="0" smtClean="0"/>
              <a:t>in data with </a:t>
            </a:r>
            <a:r>
              <a:rPr lang="en-US" sz="2000" dirty="0" smtClean="0"/>
              <a:t>ESC </a:t>
            </a:r>
            <a:r>
              <a:rPr lang="en-US" sz="2000" dirty="0" err="1" smtClean="0"/>
              <a:t>ESC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574" r="53943" b="10047"/>
          <a:stretch/>
        </p:blipFill>
        <p:spPr bwMode="auto">
          <a:xfrm>
            <a:off x="1600201" y="2343150"/>
            <a:ext cx="267362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724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Contention-Free Multiple Access (§4.2.3)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7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new approach to multiple access</a:t>
            </a:r>
          </a:p>
          <a:p>
            <a:pPr lvl="1"/>
            <a:r>
              <a:rPr lang="en-US" sz="2400" dirty="0" smtClean="0"/>
              <a:t>Based on turns, not randomization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815009" y="2781060"/>
            <a:ext cx="4091609" cy="1924290"/>
            <a:chOff x="785191" y="2733995"/>
            <a:chExt cx="4091609" cy="1924290"/>
          </a:xfrm>
        </p:grpSpPr>
        <p:pic>
          <p:nvPicPr>
            <p:cNvPr id="40" name="Picture 2" descr="http://pixabay.com/static/uploads/photo/2012/04/01/12/40/computer-23240_64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638550"/>
              <a:ext cx="952815" cy="1019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91" y="3495995"/>
              <a:ext cx="739740" cy="59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733995"/>
              <a:ext cx="739740" cy="59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60" y="3477767"/>
              <a:ext cx="739740" cy="59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260" y="2733995"/>
              <a:ext cx="739740" cy="59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ounded Rectangular Callout 49"/>
            <p:cNvSpPr/>
            <p:nvPr/>
          </p:nvSpPr>
          <p:spPr>
            <a:xfrm>
              <a:off x="1174301" y="2886075"/>
              <a:ext cx="396081" cy="381000"/>
            </a:xfrm>
            <a:prstGeom prst="wedgeRoundRectCallout">
              <a:avLst>
                <a:gd name="adj1" fmla="val -30452"/>
                <a:gd name="adj2" fmla="val 11000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ounded Rectangular Callout 54"/>
          <p:cNvSpPr/>
          <p:nvPr/>
        </p:nvSpPr>
        <p:spPr>
          <a:xfrm>
            <a:off x="3828688" y="2171460"/>
            <a:ext cx="396081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6" name="Rounded Rectangular Callout 55"/>
          <p:cNvSpPr/>
          <p:nvPr/>
        </p:nvSpPr>
        <p:spPr>
          <a:xfrm>
            <a:off x="2343087" y="2190750"/>
            <a:ext cx="396081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4536748" y="2933140"/>
            <a:ext cx="396081" cy="381000"/>
          </a:xfrm>
          <a:prstGeom prst="wedgeRoundRectCallout">
            <a:avLst>
              <a:gd name="adj1" fmla="val -30452"/>
              <a:gd name="adj2" fmla="val 11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0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with Random Multiple Access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CSMA is good under low load:</a:t>
            </a:r>
          </a:p>
          <a:p>
            <a:pPr lvl="1"/>
            <a:r>
              <a:rPr lang="en-US" dirty="0" smtClean="0"/>
              <a:t>Grants immediate access</a:t>
            </a:r>
          </a:p>
          <a:p>
            <a:pPr lvl="1"/>
            <a:r>
              <a:rPr lang="en-US" dirty="0" smtClean="0"/>
              <a:t>Little overhead (collisions)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But not so good under high load:</a:t>
            </a:r>
          </a:p>
          <a:p>
            <a:pPr lvl="1"/>
            <a:r>
              <a:rPr lang="en-US" dirty="0" smtClean="0"/>
              <a:t>High overhead (expect collisions)</a:t>
            </a:r>
          </a:p>
          <a:p>
            <a:pPr lvl="1"/>
            <a:r>
              <a:rPr lang="en-US" dirty="0" smtClean="0"/>
              <a:t>Access time varies (lucky/unlucky)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want to do better under load!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0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Turn-Taking Multiple Access Protocols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define an order in which nodes get a chance to send</a:t>
            </a:r>
          </a:p>
          <a:p>
            <a:pPr lvl="1"/>
            <a:r>
              <a:rPr lang="en-US" sz="2400" dirty="0" smtClean="0"/>
              <a:t>Or pass, if no traffic at present</a:t>
            </a:r>
          </a:p>
          <a:p>
            <a:pPr lvl="3"/>
            <a:endParaRPr lang="en-US" sz="1800" dirty="0" smtClean="0"/>
          </a:p>
          <a:p>
            <a:r>
              <a:rPr lang="en-US" sz="2800" dirty="0" smtClean="0"/>
              <a:t>We just need some ordering …</a:t>
            </a:r>
          </a:p>
          <a:p>
            <a:pPr lvl="1"/>
            <a:r>
              <a:rPr lang="en-US" sz="2400" dirty="0" smtClean="0"/>
              <a:t>E.g., Token Ring </a:t>
            </a:r>
            <a:r>
              <a:rPr lang="en-US" sz="2400" b="1" dirty="0" smtClean="0">
                <a:solidFill>
                  <a:schemeClr val="accent5"/>
                </a:solidFill>
              </a:rPr>
              <a:t>»</a:t>
            </a:r>
            <a:endParaRPr lang="en-US" sz="2400" dirty="0"/>
          </a:p>
          <a:p>
            <a:pPr lvl="1"/>
            <a:r>
              <a:rPr lang="en-US" sz="2400" dirty="0" smtClean="0"/>
              <a:t>E.g., node addresses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651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Ring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Arrange nodes in a ring; token rotates “permission to send” to each node in turn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828800" y="2019241"/>
            <a:ext cx="4953000" cy="2647868"/>
            <a:chOff x="1628046" y="1683456"/>
            <a:chExt cx="5315472" cy="2841646"/>
          </a:xfrm>
        </p:grpSpPr>
        <p:grpSp>
          <p:nvGrpSpPr>
            <p:cNvPr id="6" name="Group 5"/>
            <p:cNvGrpSpPr/>
            <p:nvPr/>
          </p:nvGrpSpPr>
          <p:grpSpPr>
            <a:xfrm>
              <a:off x="1628046" y="1683456"/>
              <a:ext cx="5315472" cy="2841646"/>
              <a:chOff x="1551846" y="1920855"/>
              <a:chExt cx="5315472" cy="2841646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681" b="7055"/>
              <a:stretch>
                <a:fillRect/>
              </a:stretch>
            </p:blipFill>
            <p:spPr bwMode="auto">
              <a:xfrm>
                <a:off x="2790825" y="1990725"/>
                <a:ext cx="3562350" cy="2771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4"/>
              <p:cNvSpPr txBox="1">
                <a:spLocks noChangeArrowheads="1"/>
              </p:cNvSpPr>
              <p:nvPr/>
            </p:nvSpPr>
            <p:spPr bwMode="auto">
              <a:xfrm>
                <a:off x="2206058" y="1981201"/>
                <a:ext cx="853095" cy="429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000" dirty="0" smtClean="0"/>
                  <a:t>Node</a:t>
                </a:r>
                <a:endParaRPr lang="en-US" sz="2000" dirty="0"/>
              </a:p>
            </p:txBody>
          </p:sp>
          <p:sp>
            <p:nvSpPr>
              <p:cNvPr id="9" name="TextBox 5"/>
              <p:cNvSpPr txBox="1">
                <a:spLocks noChangeArrowheads="1"/>
              </p:cNvSpPr>
              <p:nvPr/>
            </p:nvSpPr>
            <p:spPr bwMode="auto">
              <a:xfrm>
                <a:off x="1551846" y="3880298"/>
                <a:ext cx="1670861" cy="759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Direction of</a:t>
                </a:r>
              </a:p>
              <a:p>
                <a:pPr algn="ctr"/>
                <a:r>
                  <a:rPr lang="en-US" sz="2000" dirty="0"/>
                  <a:t>transmission</a:t>
                </a:r>
              </a:p>
            </p:txBody>
          </p:sp>
          <p:sp>
            <p:nvSpPr>
              <p:cNvPr id="10" name="TextBox 6"/>
              <p:cNvSpPr txBox="1">
                <a:spLocks noChangeArrowheads="1"/>
              </p:cNvSpPr>
              <p:nvPr/>
            </p:nvSpPr>
            <p:spPr bwMode="auto">
              <a:xfrm>
                <a:off x="5774470" y="1920855"/>
                <a:ext cx="1092848" cy="429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Token</a:t>
                </a:r>
              </a:p>
            </p:txBody>
          </p:sp>
        </p:grpSp>
        <p:sp>
          <p:nvSpPr>
            <p:cNvPr id="13" name="Pentagon 12"/>
            <p:cNvSpPr/>
            <p:nvPr/>
          </p:nvSpPr>
          <p:spPr>
            <a:xfrm rot="-7680000">
              <a:off x="5397803" y="2191010"/>
              <a:ext cx="228600" cy="152400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931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155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Turn-Taking Advantages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Fixed overhead with no collisions</a:t>
            </a:r>
          </a:p>
          <a:p>
            <a:pPr lvl="1"/>
            <a:r>
              <a:rPr lang="en-US" dirty="0" smtClean="0"/>
              <a:t>More efficient under load</a:t>
            </a:r>
          </a:p>
          <a:p>
            <a:pPr lvl="4"/>
            <a:endParaRPr lang="en-US" sz="1100" dirty="0" smtClean="0"/>
          </a:p>
          <a:p>
            <a:r>
              <a:rPr lang="en-US" dirty="0" smtClean="0"/>
              <a:t>Regular chance to send with no unlucky nodes</a:t>
            </a:r>
          </a:p>
          <a:p>
            <a:pPr lvl="1"/>
            <a:r>
              <a:rPr lang="en-US" dirty="0" smtClean="0"/>
              <a:t>Predictable service, easily extended to guaranteed quality of service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3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Turn-Taking Disadvantages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More things that can go wrong than random access protocols!</a:t>
            </a:r>
          </a:p>
          <a:p>
            <a:pPr lvl="2"/>
            <a:r>
              <a:rPr lang="en-US" dirty="0" smtClean="0"/>
              <a:t>E.g., what if the token is lost?</a:t>
            </a:r>
          </a:p>
          <a:p>
            <a:pPr lvl="1"/>
            <a:r>
              <a:rPr lang="en-US" dirty="0" smtClean="0"/>
              <a:t>Higher overhead at low load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0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157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Turn-Taking in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Regularly tried as an improvement offering better service</a:t>
            </a:r>
          </a:p>
          <a:p>
            <a:pPr lvl="1"/>
            <a:r>
              <a:rPr lang="en-US" sz="2400" dirty="0" smtClean="0"/>
              <a:t>E.g., qualities of service</a:t>
            </a:r>
          </a:p>
          <a:p>
            <a:pPr lvl="4"/>
            <a:endParaRPr lang="en-US" sz="1800" dirty="0" smtClean="0"/>
          </a:p>
          <a:p>
            <a:r>
              <a:rPr lang="en-US" sz="2800" dirty="0" smtClean="0"/>
              <a:t>But random multiple access is hard to beat</a:t>
            </a:r>
          </a:p>
          <a:p>
            <a:pPr lvl="1"/>
            <a:r>
              <a:rPr lang="en-US" sz="2400" dirty="0" smtClean="0"/>
              <a:t>Simple, </a:t>
            </a:r>
            <a:r>
              <a:rPr lang="en-US" sz="2400" smtClean="0"/>
              <a:t>and usually good </a:t>
            </a:r>
            <a:r>
              <a:rPr lang="en-US" sz="2400" dirty="0" smtClean="0"/>
              <a:t>enough</a:t>
            </a:r>
          </a:p>
          <a:p>
            <a:pPr lvl="1"/>
            <a:r>
              <a:rPr lang="en-US" sz="2400" dirty="0" smtClean="0"/>
              <a:t>Scales from few to many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42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158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Wireshark</a:t>
            </a:r>
            <a:r>
              <a:rPr lang="en-US" sz="2400" dirty="0" smtClean="0"/>
              <a:t> homework due on Friday, come to office hours if you have questions</a:t>
            </a:r>
          </a:p>
          <a:p>
            <a:endParaRPr lang="en-US" sz="2400" dirty="0"/>
          </a:p>
          <a:p>
            <a:r>
              <a:rPr lang="en-US" sz="2400" dirty="0" smtClean="0"/>
              <a:t>No class on Friday</a:t>
            </a:r>
          </a:p>
          <a:p>
            <a:endParaRPr lang="en-US" sz="2400" dirty="0"/>
          </a:p>
          <a:p>
            <a:r>
              <a:rPr lang="en-US" sz="2400" dirty="0" smtClean="0"/>
              <a:t>Material for next week’s exam: everything including next topic on switches, spanning 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4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 Switches (§4.x)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8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Stuffing (3)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Now any </a:t>
            </a:r>
            <a:r>
              <a:rPr lang="en-US" dirty="0" err="1" smtClean="0"/>
              <a:t>unescaped</a:t>
            </a:r>
            <a:r>
              <a:rPr lang="en-US" dirty="0" smtClean="0"/>
              <a:t> </a:t>
            </a:r>
            <a:r>
              <a:rPr lang="en-US" sz="2800" dirty="0" smtClean="0"/>
              <a:t>FLAG is the start/end of a frame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574" b="10047"/>
          <a:stretch/>
        </p:blipFill>
        <p:spPr bwMode="auto">
          <a:xfrm>
            <a:off x="1600200" y="1885950"/>
            <a:ext cx="58050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2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160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we connect nodes with a </a:t>
            </a:r>
            <a:r>
              <a:rPr lang="en-US" sz="2800" u="sng" dirty="0" smtClean="0"/>
              <a:t>switch</a:t>
            </a:r>
            <a:r>
              <a:rPr lang="en-US" sz="2800" dirty="0" smtClean="0"/>
              <a:t> instead of multiple access</a:t>
            </a:r>
            <a:endParaRPr lang="en-US" sz="2800" u="sng" dirty="0" smtClean="0"/>
          </a:p>
          <a:p>
            <a:pPr lvl="1"/>
            <a:r>
              <a:rPr lang="en-US" sz="2400" dirty="0" smtClean="0"/>
              <a:t>Uses multiple links/wires </a:t>
            </a:r>
          </a:p>
          <a:p>
            <a:pPr lvl="1"/>
            <a:r>
              <a:rPr lang="en-US" sz="2400" dirty="0" smtClean="0"/>
              <a:t>Basis of modern (switched) Ethernet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grpSp>
        <p:nvGrpSpPr>
          <p:cNvPr id="42" name="Group 41"/>
          <p:cNvGrpSpPr/>
          <p:nvPr/>
        </p:nvGrpSpPr>
        <p:grpSpPr>
          <a:xfrm>
            <a:off x="1006474" y="3113371"/>
            <a:ext cx="3870326" cy="1210979"/>
            <a:chOff x="655637" y="2952750"/>
            <a:chExt cx="3870326" cy="1210979"/>
          </a:xfrm>
        </p:grpSpPr>
        <p:grpSp>
          <p:nvGrpSpPr>
            <p:cNvPr id="36" name="Group 35"/>
            <p:cNvGrpSpPr/>
            <p:nvPr/>
          </p:nvGrpSpPr>
          <p:grpSpPr>
            <a:xfrm>
              <a:off x="655637" y="2952750"/>
              <a:ext cx="3870326" cy="922104"/>
              <a:chOff x="-241303" y="3258898"/>
              <a:chExt cx="3870326" cy="922104"/>
            </a:xfrm>
          </p:grpSpPr>
          <p:pic>
            <p:nvPicPr>
              <p:cNvPr id="12" name="Picture 1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6660" y="3481656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497" y="38036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7" name="Straight Connector 26"/>
              <p:cNvCxnSpPr>
                <a:stCxn id="12" idx="3"/>
                <a:endCxn id="23" idx="1"/>
              </p:cNvCxnSpPr>
              <p:nvPr/>
            </p:nvCxnSpPr>
            <p:spPr>
              <a:xfrm flipV="1">
                <a:off x="2105023" y="3441214"/>
                <a:ext cx="655637" cy="22275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13" idx="1"/>
              </p:cNvCxnSpPr>
              <p:nvPr/>
            </p:nvCxnSpPr>
            <p:spPr>
              <a:xfrm>
                <a:off x="1952623" y="3803681"/>
                <a:ext cx="777874" cy="1823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660" y="325889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81637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9" name="Straight Connector 28"/>
              <p:cNvCxnSpPr>
                <a:stCxn id="31" idx="3"/>
                <a:endCxn id="12" idx="1"/>
              </p:cNvCxnSpPr>
              <p:nvPr/>
            </p:nvCxnSpPr>
            <p:spPr>
              <a:xfrm>
                <a:off x="627060" y="3453904"/>
                <a:ext cx="609600" cy="2100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8" idx="3"/>
              </p:cNvCxnSpPr>
              <p:nvPr/>
            </p:nvCxnSpPr>
            <p:spPr>
              <a:xfrm flipV="1">
                <a:off x="627060" y="3816371"/>
                <a:ext cx="609600" cy="1823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0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27158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501335" y="3702064"/>
              <a:ext cx="1003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Switch</a:t>
              </a:r>
              <a:endParaRPr lang="en-US" sz="24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2438118" y="3540139"/>
              <a:ext cx="152682" cy="250811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02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161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Ethernet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Hosts are wired to Ethernet switches with twisted pair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Switch serves to connect the hosts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Wires usually run to a closet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381000" y="2777371"/>
            <a:ext cx="5227076" cy="1775579"/>
            <a:chOff x="1295399" y="2196500"/>
            <a:chExt cx="6919911" cy="235061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22028"/>
            <a:stretch>
              <a:fillRect/>
            </a:stretch>
          </p:blipFill>
          <p:spPr bwMode="auto">
            <a:xfrm>
              <a:off x="1295399" y="2299216"/>
              <a:ext cx="6372225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2761882" y="2196500"/>
              <a:ext cx="1600201" cy="4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dirty="0"/>
                <a:t>Switch</a:t>
              </a:r>
            </a:p>
          </p:txBody>
        </p:sp>
        <p:sp>
          <p:nvSpPr>
            <p:cNvPr id="26" name="TextBox 5"/>
            <p:cNvSpPr txBox="1">
              <a:spLocks noChangeArrowheads="1"/>
            </p:cNvSpPr>
            <p:nvPr/>
          </p:nvSpPr>
          <p:spPr bwMode="auto">
            <a:xfrm>
              <a:off x="5776911" y="3959387"/>
              <a:ext cx="2438399" cy="4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/>
                <a:t>Twisted pair</a:t>
              </a:r>
            </a:p>
          </p:txBody>
        </p: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6240794" y="3489264"/>
              <a:ext cx="1974516" cy="4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Switch ports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84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box?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 from protocol layers: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00357" y="3472079"/>
            <a:ext cx="2147843" cy="852271"/>
            <a:chOff x="3284606" y="2949155"/>
            <a:chExt cx="2505512" cy="994195"/>
          </a:xfrm>
          <a:noFill/>
        </p:grpSpPr>
        <p:grpSp>
          <p:nvGrpSpPr>
            <p:cNvPr id="7" name="Group 6"/>
            <p:cNvGrpSpPr/>
            <p:nvPr/>
          </p:nvGrpSpPr>
          <p:grpSpPr>
            <a:xfrm>
              <a:off x="3453382" y="2951819"/>
              <a:ext cx="1159590" cy="875360"/>
              <a:chOff x="6642637" y="2836478"/>
              <a:chExt cx="1573729" cy="1108261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6642637" y="2836478"/>
                <a:ext cx="1573729" cy="560847"/>
                <a:chOff x="2462244" y="3297879"/>
                <a:chExt cx="1022924" cy="488639"/>
              </a:xfrm>
              <a:grp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462244" y="3297879"/>
                  <a:ext cx="1022924" cy="475237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Network</a:t>
                  </a:r>
                  <a:endParaRPr lang="en-US" sz="2000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705600" y="3353819"/>
                <a:ext cx="1447800" cy="590920"/>
                <a:chOff x="2503170" y="3278077"/>
                <a:chExt cx="941070" cy="514840"/>
              </a:xfrm>
              <a:grpFill/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663424" y="3278077"/>
                  <a:ext cx="620564" cy="514840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4520183" y="2949155"/>
              <a:ext cx="1159590" cy="889642"/>
              <a:chOff x="6642636" y="2836478"/>
              <a:chExt cx="1573729" cy="1126344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>
                <a:off x="6642636" y="2836478"/>
                <a:ext cx="1573729" cy="560847"/>
                <a:chOff x="2462243" y="3297879"/>
                <a:chExt cx="1022924" cy="488639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2243" y="3297879"/>
                  <a:ext cx="1022924" cy="475237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Network</a:t>
                  </a:r>
                  <a:endParaRPr lang="en-US" sz="20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705600" y="3371901"/>
                <a:ext cx="1447800" cy="590921"/>
                <a:chOff x="2503170" y="3293833"/>
                <a:chExt cx="941070" cy="514841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503170" y="3315985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663427" y="3293833"/>
                  <a:ext cx="620564" cy="514841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</p:grpSp>
        <p:cxnSp>
          <p:nvCxnSpPr>
            <p:cNvPr id="9" name="Elbow Connector 8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500357" y="2681651"/>
            <a:ext cx="2147843" cy="499699"/>
            <a:chOff x="3284606" y="3360439"/>
            <a:chExt cx="2505512" cy="582911"/>
          </a:xfrm>
          <a:noFill/>
        </p:grpSpPr>
        <p:grpSp>
          <p:nvGrpSpPr>
            <p:cNvPr id="24" name="Group 23"/>
            <p:cNvGrpSpPr/>
            <p:nvPr/>
          </p:nvGrpSpPr>
          <p:grpSpPr>
            <a:xfrm>
              <a:off x="3499775" y="3360439"/>
              <a:ext cx="1066800" cy="466738"/>
              <a:chOff x="2503170" y="3278077"/>
              <a:chExt cx="941070" cy="514840"/>
            </a:xfrm>
            <a:grpFill/>
          </p:grpSpPr>
          <p:sp>
            <p:nvSpPr>
              <p:cNvPr id="30" name="Rectangle 29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663424" y="3278077"/>
                <a:ext cx="620564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66576" y="3372061"/>
              <a:ext cx="1066800" cy="466739"/>
              <a:chOff x="2503170" y="3293833"/>
              <a:chExt cx="941070" cy="514841"/>
            </a:xfrm>
            <a:grpFill/>
          </p:grpSpPr>
          <p:sp>
            <p:nvSpPr>
              <p:cNvPr id="28" name="Rectangle 27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663427" y="3293833"/>
                <a:ext cx="620564" cy="51484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</p:grpSp>
        <p:cxnSp>
          <p:nvCxnSpPr>
            <p:cNvPr id="26" name="Elbow Connector 25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498310" y="1814215"/>
            <a:ext cx="2147843" cy="499699"/>
            <a:chOff x="3284606" y="3360439"/>
            <a:chExt cx="2505512" cy="582911"/>
          </a:xfrm>
          <a:noFill/>
        </p:grpSpPr>
        <p:grpSp>
          <p:nvGrpSpPr>
            <p:cNvPr id="33" name="Group 32"/>
            <p:cNvGrpSpPr/>
            <p:nvPr/>
          </p:nvGrpSpPr>
          <p:grpSpPr>
            <a:xfrm>
              <a:off x="3443732" y="3360439"/>
              <a:ext cx="1178888" cy="466738"/>
              <a:chOff x="2453733" y="3278077"/>
              <a:chExt cx="1039948" cy="514840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2503170" y="3313048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453733" y="3278077"/>
                <a:ext cx="1039948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Physical</a:t>
                </a:r>
                <a:endParaRPr lang="en-US" sz="200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510537" y="3372060"/>
              <a:ext cx="1178888" cy="466738"/>
              <a:chOff x="2453736" y="3293833"/>
              <a:chExt cx="1039948" cy="514840"/>
            </a:xfrm>
            <a:grpFill/>
          </p:grpSpPr>
          <p:sp>
            <p:nvSpPr>
              <p:cNvPr id="37" name="Rectangle 36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53736" y="3293833"/>
                <a:ext cx="1039948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Physical</a:t>
                </a:r>
                <a:endParaRPr lang="en-US" sz="2000" dirty="0"/>
              </a:p>
            </p:txBody>
          </p:sp>
        </p:grpSp>
        <p:cxnSp>
          <p:nvCxnSpPr>
            <p:cNvPr id="35" name="Elbow Connector 34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990600" y="1740753"/>
            <a:ext cx="1262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Hub, or</a:t>
            </a:r>
          </a:p>
          <a:p>
            <a:r>
              <a:rPr lang="en-US" sz="2400" dirty="0" smtClean="0"/>
              <a:t>repeater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000125" y="2719685"/>
            <a:ext cx="100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38226" y="3603779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715000" y="2807145"/>
            <a:ext cx="2219403" cy="503983"/>
            <a:chOff x="5715000" y="2757810"/>
            <a:chExt cx="2219403" cy="503983"/>
          </a:xfrm>
        </p:grpSpPr>
        <p:pic>
          <p:nvPicPr>
            <p:cNvPr id="44" name="Picture 4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757810"/>
              <a:ext cx="1200228" cy="503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Straight Connector 44"/>
            <p:cNvCxnSpPr>
              <a:endCxn id="44" idx="1"/>
            </p:cNvCxnSpPr>
            <p:nvPr/>
          </p:nvCxnSpPr>
          <p:spPr>
            <a:xfrm flipV="1">
              <a:off x="5715000" y="3009802"/>
              <a:ext cx="5334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401003" y="3009802"/>
              <a:ext cx="5334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745648" y="2187680"/>
            <a:ext cx="220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look like this: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19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Hub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ports are wired together; more convenient and reliable than a single shared wire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163</a:t>
            </a:fld>
            <a:endParaRPr lang="en-US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411" t="82" r="50842" b="13704"/>
          <a:stretch/>
        </p:blipFill>
        <p:spPr bwMode="auto">
          <a:xfrm>
            <a:off x="533400" y="2057814"/>
            <a:ext cx="3486150" cy="236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5257800" y="2952750"/>
            <a:ext cx="3336926" cy="533400"/>
            <a:chOff x="1417637" y="2571750"/>
            <a:chExt cx="3336926" cy="533400"/>
          </a:xfrm>
        </p:grpSpPr>
        <p:pic>
          <p:nvPicPr>
            <p:cNvPr id="53" name="Picture 5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637" y="27405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7405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740518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Straight Connector 55"/>
            <p:cNvCxnSpPr/>
            <p:nvPr/>
          </p:nvCxnSpPr>
          <p:spPr>
            <a:xfrm>
              <a:off x="1851819" y="2571750"/>
              <a:ext cx="246856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53" idx="0"/>
            </p:cNvCxnSpPr>
            <p:nvPr/>
          </p:nvCxnSpPr>
          <p:spPr>
            <a:xfrm>
              <a:off x="1851819" y="2571750"/>
              <a:ext cx="0" cy="1687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55" idx="0"/>
            </p:cNvCxnSpPr>
            <p:nvPr/>
          </p:nvCxnSpPr>
          <p:spPr>
            <a:xfrm>
              <a:off x="3101182" y="2571750"/>
              <a:ext cx="0" cy="1687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54" idx="0"/>
            </p:cNvCxnSpPr>
            <p:nvPr/>
          </p:nvCxnSpPr>
          <p:spPr>
            <a:xfrm>
              <a:off x="4320382" y="2571750"/>
              <a:ext cx="0" cy="1687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4267200" y="2916019"/>
            <a:ext cx="78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↔</a:t>
            </a:r>
            <a:endParaRPr lang="en-US" sz="3600" dirty="0"/>
          </a:p>
        </p:txBody>
      </p:sp>
      <p:sp>
        <p:nvSpPr>
          <p:cNvPr id="61" name="Rectangle 60"/>
          <p:cNvSpPr/>
          <p:nvPr/>
        </p:nvSpPr>
        <p:spPr>
          <a:xfrm>
            <a:off x="2001770" y="2454625"/>
            <a:ext cx="1860961" cy="1626381"/>
          </a:xfrm>
          <a:prstGeom prst="rect">
            <a:avLst/>
          </a:prstGeom>
          <a:solidFill>
            <a:srgbClr val="FFB8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Switch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Uses frame addresses to connect input port to the right output port; multiple frames may be switched in parallel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164</a:t>
            </a:fld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5487" r="3977" b="13786"/>
          <a:stretch/>
        </p:blipFill>
        <p:spPr bwMode="auto">
          <a:xfrm>
            <a:off x="2880296" y="2178579"/>
            <a:ext cx="3479902" cy="22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4333700" y="2433207"/>
            <a:ext cx="1937092" cy="1689875"/>
          </a:xfrm>
          <a:prstGeom prst="rect">
            <a:avLst/>
          </a:prstGeom>
          <a:solidFill>
            <a:srgbClr val="FFB8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69" y="2340567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36" y="3873210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7853" y="3439524"/>
            <a:ext cx="492443" cy="414537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000" b="1" dirty="0" smtClean="0"/>
              <a:t>. . .</a:t>
            </a:r>
            <a:endParaRPr lang="en-US" sz="2000" b="1" dirty="0"/>
          </a:p>
        </p:txBody>
      </p:sp>
      <p:pic>
        <p:nvPicPr>
          <p:cNvPr id="19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1" y="2712305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36" y="3076036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105525" y="3180108"/>
            <a:ext cx="447675" cy="144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96050" y="3151533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0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Switch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Port may be used for both input and output (full-duplex)</a:t>
            </a:r>
          </a:p>
          <a:p>
            <a:pPr lvl="1"/>
            <a:r>
              <a:rPr lang="en-US" sz="2400" dirty="0" smtClean="0"/>
              <a:t>Just send, no multiple access protocol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165</a:t>
            </a:fld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5487" r="3977" b="13786"/>
          <a:stretch/>
        </p:blipFill>
        <p:spPr bwMode="auto">
          <a:xfrm>
            <a:off x="2884894" y="2176170"/>
            <a:ext cx="3479902" cy="22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4338298" y="2430798"/>
            <a:ext cx="1937092" cy="1689875"/>
          </a:xfrm>
          <a:prstGeom prst="rect">
            <a:avLst/>
          </a:prstGeom>
          <a:solidFill>
            <a:srgbClr val="FFB8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67" y="2338158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34" y="3870801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2451" y="3437115"/>
            <a:ext cx="492443" cy="414537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000" b="1" dirty="0" smtClean="0"/>
              <a:t>. . .</a:t>
            </a:r>
            <a:endParaRPr lang="en-US" sz="2000" b="1" dirty="0"/>
          </a:p>
        </p:txBody>
      </p:sp>
      <p:pic>
        <p:nvPicPr>
          <p:cNvPr id="19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59" y="2709896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34" y="3073627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4319423" y="2549049"/>
            <a:ext cx="819150" cy="1438275"/>
          </a:xfrm>
          <a:custGeom>
            <a:avLst/>
            <a:gdLst>
              <a:gd name="connsiteX0" fmla="*/ 0 w 819150"/>
              <a:gd name="connsiteY0" fmla="*/ 0 h 1438275"/>
              <a:gd name="connsiteX1" fmla="*/ 819150 w 819150"/>
              <a:gd name="connsiteY1" fmla="*/ 0 h 1438275"/>
              <a:gd name="connsiteX2" fmla="*/ 819150 w 819150"/>
              <a:gd name="connsiteY2" fmla="*/ 1438275 h 1438275"/>
              <a:gd name="connsiteX3" fmla="*/ 0 w 819150"/>
              <a:gd name="connsiteY3" fmla="*/ 1438275 h 1438275"/>
              <a:gd name="connsiteX4" fmla="*/ 9525 w 819150"/>
              <a:gd name="connsiteY4" fmla="*/ 142875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1438275">
                <a:moveTo>
                  <a:pt x="0" y="0"/>
                </a:moveTo>
                <a:lnTo>
                  <a:pt x="819150" y="0"/>
                </a:lnTo>
                <a:lnTo>
                  <a:pt x="819150" y="1438275"/>
                </a:lnTo>
                <a:lnTo>
                  <a:pt x="0" y="1438275"/>
                </a:lnTo>
                <a:lnTo>
                  <a:pt x="9525" y="14287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319422" y="2873162"/>
            <a:ext cx="1704975" cy="304538"/>
          </a:xfrm>
          <a:custGeom>
            <a:avLst/>
            <a:gdLst>
              <a:gd name="connsiteX0" fmla="*/ 0 w 819150"/>
              <a:gd name="connsiteY0" fmla="*/ 0 h 1438275"/>
              <a:gd name="connsiteX1" fmla="*/ 819150 w 819150"/>
              <a:gd name="connsiteY1" fmla="*/ 0 h 1438275"/>
              <a:gd name="connsiteX2" fmla="*/ 819150 w 819150"/>
              <a:gd name="connsiteY2" fmla="*/ 1438275 h 1438275"/>
              <a:gd name="connsiteX3" fmla="*/ 0 w 819150"/>
              <a:gd name="connsiteY3" fmla="*/ 1438275 h 1438275"/>
              <a:gd name="connsiteX4" fmla="*/ 9525 w 819150"/>
              <a:gd name="connsiteY4" fmla="*/ 142875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1438275">
                <a:moveTo>
                  <a:pt x="0" y="0"/>
                </a:moveTo>
                <a:lnTo>
                  <a:pt x="819150" y="0"/>
                </a:lnTo>
                <a:lnTo>
                  <a:pt x="819150" y="1438275"/>
                </a:lnTo>
                <a:lnTo>
                  <a:pt x="0" y="1438275"/>
                </a:lnTo>
                <a:lnTo>
                  <a:pt x="9525" y="14287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90523" y="2272823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43863" y="2614646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1713382" y="3018303"/>
            <a:ext cx="12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1684807" y="3802301"/>
            <a:ext cx="24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491123" y="2656899"/>
            <a:ext cx="100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 </a:t>
            </a:r>
            <a:r>
              <a:rPr lang="en-US" sz="2400" dirty="0" smtClean="0">
                <a:sym typeface="Wingdings" pitchFamily="2" charset="2"/>
              </a:rPr>
              <a:t> 4</a:t>
            </a:r>
          </a:p>
          <a:p>
            <a:pPr algn="ctr"/>
            <a:r>
              <a:rPr lang="en-US" sz="2400" dirty="0">
                <a:sym typeface="Wingdings" pitchFamily="2" charset="2"/>
              </a:rPr>
              <a:t>a</a:t>
            </a:r>
            <a:r>
              <a:rPr lang="en-US" sz="2400" dirty="0" smtClean="0">
                <a:sym typeface="Wingdings" pitchFamily="2" charset="2"/>
              </a:rPr>
              <a:t>nd</a:t>
            </a:r>
          </a:p>
          <a:p>
            <a:pPr algn="ctr"/>
            <a:r>
              <a:rPr lang="en-US" sz="2400" dirty="0" smtClean="0">
                <a:sym typeface="Wingdings" pitchFamily="2" charset="2"/>
              </a:rPr>
              <a:t>2 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730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Switch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Need buffers for multiple inputs to send to one output</a:t>
            </a:r>
          </a:p>
          <a:p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166</a:t>
            </a:fld>
            <a:endParaRPr lang="en-US" dirty="0"/>
          </a:p>
        </p:txBody>
      </p:sp>
      <p:pic>
        <p:nvPicPr>
          <p:cNvPr id="53" name="Picture 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35" y="2178431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02" y="3711074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7319" y="3277388"/>
            <a:ext cx="492443" cy="414537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000" b="1" dirty="0" smtClean="0"/>
              <a:t>. . .</a:t>
            </a:r>
            <a:endParaRPr lang="en-US" sz="2000" b="1" dirty="0"/>
          </a:p>
        </p:txBody>
      </p:sp>
      <p:pic>
        <p:nvPicPr>
          <p:cNvPr id="19" name="Pictur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01" y="2550169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02" y="2913900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467100" y="2323945"/>
            <a:ext cx="342900" cy="15494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14950" y="2343928"/>
            <a:ext cx="342900" cy="15494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81375" y="2178431"/>
            <a:ext cx="2361019" cy="18972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76084" y="2444645"/>
            <a:ext cx="1371600" cy="1371600"/>
            <a:chOff x="4428780" y="2565171"/>
            <a:chExt cx="1371600" cy="1371600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0" y="2565171"/>
              <a:ext cx="1062990" cy="1371600"/>
              <a:chOff x="4800600" y="2565171"/>
              <a:chExt cx="1062990" cy="155604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800600" y="2571750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951095" y="2571749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092065" y="2565172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246370" y="2565171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09285" y="2565172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863590" y="2565171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428780" y="2707156"/>
              <a:ext cx="1371600" cy="1097280"/>
              <a:chOff x="4428780" y="2707156"/>
              <a:chExt cx="1371600" cy="1097280"/>
            </a:xfrm>
          </p:grpSpPr>
          <p:grpSp>
            <p:nvGrpSpPr>
              <p:cNvPr id="30" name="Group 29"/>
              <p:cNvGrpSpPr/>
              <p:nvPr/>
            </p:nvGrpSpPr>
            <p:grpSpPr>
              <a:xfrm rot="5400000">
                <a:off x="4565940" y="2569996"/>
                <a:ext cx="1097280" cy="1371600"/>
                <a:chOff x="4800600" y="2565171"/>
                <a:chExt cx="1062990" cy="155604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800600" y="2571750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951095" y="2571749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092065" y="2565172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5246370" y="2565171"/>
                  <a:ext cx="0" cy="15544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709285" y="2565172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863590" y="2565171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4966399" y="3000962"/>
                <a:ext cx="553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. . .</a:t>
                </a:r>
                <a:endParaRPr lang="en-US" sz="2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64689" y="3204732"/>
                <a:ext cx="553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. . .</a:t>
                </a:r>
                <a:endParaRPr lang="en-US" sz="2400" dirty="0"/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3467100" y="2282849"/>
            <a:ext cx="381000" cy="1649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76850" y="2302348"/>
            <a:ext cx="381000" cy="1649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53" idx="3"/>
          </p:cNvCxnSpPr>
          <p:nvPr/>
        </p:nvCxnSpPr>
        <p:spPr>
          <a:xfrm flipV="1">
            <a:off x="2684598" y="2360746"/>
            <a:ext cx="782502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53739" y="2754528"/>
            <a:ext cx="813361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0" idx="3"/>
          </p:cNvCxnSpPr>
          <p:nvPr/>
        </p:nvCxnSpPr>
        <p:spPr>
          <a:xfrm flipV="1">
            <a:off x="2643465" y="3095798"/>
            <a:ext cx="823635" cy="4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643464" y="3889876"/>
            <a:ext cx="823635" cy="4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4" y="2178432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1" y="3711075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650768" y="3277389"/>
            <a:ext cx="492443" cy="414537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000" b="1" dirty="0" smtClean="0"/>
              <a:t>. . .</a:t>
            </a:r>
            <a:endParaRPr lang="en-US" sz="2000" b="1" dirty="0"/>
          </a:p>
        </p:txBody>
      </p:sp>
      <p:pic>
        <p:nvPicPr>
          <p:cNvPr id="65" name="Picture 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50" y="2550170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1" y="2913901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/>
          <p:nvPr/>
        </p:nvCxnSpPr>
        <p:spPr>
          <a:xfrm flipV="1">
            <a:off x="5687182" y="2360747"/>
            <a:ext cx="782502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656323" y="2754529"/>
            <a:ext cx="813361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6" idx="1"/>
          </p:cNvCxnSpPr>
          <p:nvPr/>
        </p:nvCxnSpPr>
        <p:spPr>
          <a:xfrm>
            <a:off x="5646049" y="3096217"/>
            <a:ext cx="78250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3" idx="1"/>
          </p:cNvCxnSpPr>
          <p:nvPr/>
        </p:nvCxnSpPr>
        <p:spPr>
          <a:xfrm>
            <a:off x="5646048" y="3890295"/>
            <a:ext cx="782503" cy="309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3467100" y="3951788"/>
            <a:ext cx="190501" cy="3228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405541" y="4188780"/>
            <a:ext cx="143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Input Buffer</a:t>
            </a:r>
            <a:endParaRPr lang="en-US" sz="2000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5463185" y="3952973"/>
            <a:ext cx="182863" cy="3216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358953" y="4161093"/>
            <a:ext cx="1629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Output Buffer</a:t>
            </a:r>
            <a:endParaRPr lang="en-US" sz="2000" dirty="0"/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4562798" y="3764606"/>
            <a:ext cx="1" cy="4093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147015" y="4074576"/>
            <a:ext cx="81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Fabric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877012" y="2877278"/>
            <a:ext cx="73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7403606" y="2933289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842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Switch (4)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Sustained overload will fill buffer and lead to frame loss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167</a:t>
            </a:fld>
            <a:endParaRPr lang="en-US" dirty="0"/>
          </a:p>
        </p:txBody>
      </p:sp>
      <p:pic>
        <p:nvPicPr>
          <p:cNvPr id="53" name="Picture 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35" y="2178431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02" y="3711074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7319" y="3277388"/>
            <a:ext cx="492443" cy="414537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000" b="1" dirty="0" smtClean="0"/>
              <a:t>. . .</a:t>
            </a:r>
            <a:endParaRPr lang="en-US" sz="2000" b="1" dirty="0"/>
          </a:p>
        </p:txBody>
      </p:sp>
      <p:pic>
        <p:nvPicPr>
          <p:cNvPr id="19" name="Pictur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01" y="2550169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02" y="2913900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467100" y="2323945"/>
            <a:ext cx="342900" cy="15494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14950" y="2343928"/>
            <a:ext cx="342900" cy="15494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81375" y="2178431"/>
            <a:ext cx="2361019" cy="18972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76084" y="2444645"/>
            <a:ext cx="1371600" cy="1371600"/>
            <a:chOff x="4428780" y="2565171"/>
            <a:chExt cx="1371600" cy="1371600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0" y="2565171"/>
              <a:ext cx="1062990" cy="1371600"/>
              <a:chOff x="4800600" y="2565171"/>
              <a:chExt cx="1062990" cy="155604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800600" y="2571750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951095" y="2571749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092065" y="2565172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246370" y="2565171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09285" y="2565172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863590" y="2565171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428780" y="2707156"/>
              <a:ext cx="1371600" cy="1097280"/>
              <a:chOff x="4428780" y="2707156"/>
              <a:chExt cx="1371600" cy="1097280"/>
            </a:xfrm>
          </p:grpSpPr>
          <p:grpSp>
            <p:nvGrpSpPr>
              <p:cNvPr id="30" name="Group 29"/>
              <p:cNvGrpSpPr/>
              <p:nvPr/>
            </p:nvGrpSpPr>
            <p:grpSpPr>
              <a:xfrm rot="5400000">
                <a:off x="4565940" y="2569996"/>
                <a:ext cx="1097280" cy="1371600"/>
                <a:chOff x="4800600" y="2565171"/>
                <a:chExt cx="1062990" cy="155604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800600" y="2571750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951095" y="2571749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092065" y="2565172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5246370" y="2565171"/>
                  <a:ext cx="0" cy="15544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709285" y="2565172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863590" y="2565171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4966399" y="3000962"/>
                <a:ext cx="553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. . .</a:t>
                </a:r>
                <a:endParaRPr lang="en-US" sz="2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64689" y="3204732"/>
                <a:ext cx="553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. . .</a:t>
                </a:r>
                <a:endParaRPr lang="en-US" sz="2400" dirty="0"/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3467100" y="2282849"/>
            <a:ext cx="381000" cy="1649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76850" y="2302348"/>
            <a:ext cx="381000" cy="1649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>
            <a:stCxn id="53" idx="3"/>
          </p:cNvCxnSpPr>
          <p:nvPr/>
        </p:nvCxnSpPr>
        <p:spPr>
          <a:xfrm flipV="1">
            <a:off x="2684598" y="2360746"/>
            <a:ext cx="782502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53739" y="2754528"/>
            <a:ext cx="813361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0" idx="3"/>
          </p:cNvCxnSpPr>
          <p:nvPr/>
        </p:nvCxnSpPr>
        <p:spPr>
          <a:xfrm flipV="1">
            <a:off x="2643465" y="3095798"/>
            <a:ext cx="823635" cy="4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643464" y="3889876"/>
            <a:ext cx="823635" cy="4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4" y="2178432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1" y="3711075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650768" y="3277389"/>
            <a:ext cx="492443" cy="414537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000" b="1" dirty="0" smtClean="0"/>
              <a:t>. . .</a:t>
            </a:r>
            <a:endParaRPr lang="en-US" sz="2000" b="1" dirty="0"/>
          </a:p>
        </p:txBody>
      </p:sp>
      <p:pic>
        <p:nvPicPr>
          <p:cNvPr id="65" name="Picture 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50" y="2550170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1" y="2913901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/>
          <p:nvPr/>
        </p:nvCxnSpPr>
        <p:spPr>
          <a:xfrm flipV="1">
            <a:off x="5687182" y="2360747"/>
            <a:ext cx="782502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656323" y="2754529"/>
            <a:ext cx="813361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6" idx="1"/>
          </p:cNvCxnSpPr>
          <p:nvPr/>
        </p:nvCxnSpPr>
        <p:spPr>
          <a:xfrm>
            <a:off x="5646049" y="3096217"/>
            <a:ext cx="78250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3" idx="1"/>
          </p:cNvCxnSpPr>
          <p:nvPr/>
        </p:nvCxnSpPr>
        <p:spPr>
          <a:xfrm>
            <a:off x="5646048" y="3890295"/>
            <a:ext cx="782503" cy="309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3467100" y="3951788"/>
            <a:ext cx="190501" cy="3228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405541" y="4188780"/>
            <a:ext cx="143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Input Buffer</a:t>
            </a:r>
            <a:endParaRPr lang="en-US" sz="2000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5463185" y="3952973"/>
            <a:ext cx="182863" cy="3216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358953" y="4161093"/>
            <a:ext cx="1629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Output Buffer</a:t>
            </a:r>
            <a:endParaRPr lang="en-US" sz="2000" dirty="0"/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4562798" y="3764606"/>
            <a:ext cx="1" cy="4093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147015" y="4074576"/>
            <a:ext cx="81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Fabric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877012" y="2877278"/>
            <a:ext cx="73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7403607" y="2877278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  <p:sp>
        <p:nvSpPr>
          <p:cNvPr id="87" name="Freeform 86"/>
          <p:cNvSpPr/>
          <p:nvPr/>
        </p:nvSpPr>
        <p:spPr>
          <a:xfrm>
            <a:off x="3518452" y="2355574"/>
            <a:ext cx="1719470" cy="0"/>
          </a:xfrm>
          <a:custGeom>
            <a:avLst/>
            <a:gdLst>
              <a:gd name="connsiteX0" fmla="*/ 0 w 1719470"/>
              <a:gd name="connsiteY0" fmla="*/ 0 h 0"/>
              <a:gd name="connsiteX1" fmla="*/ 1719470 w 171947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9470">
                <a:moveTo>
                  <a:pt x="0" y="0"/>
                </a:moveTo>
                <a:lnTo>
                  <a:pt x="171947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528391" y="2395330"/>
            <a:ext cx="1699592" cy="347870"/>
          </a:xfrm>
          <a:custGeom>
            <a:avLst/>
            <a:gdLst>
              <a:gd name="connsiteX0" fmla="*/ 0 w 1699592"/>
              <a:gd name="connsiteY0" fmla="*/ 347870 h 347870"/>
              <a:gd name="connsiteX1" fmla="*/ 805070 w 1699592"/>
              <a:gd name="connsiteY1" fmla="*/ 347870 h 347870"/>
              <a:gd name="connsiteX2" fmla="*/ 805070 w 1699592"/>
              <a:gd name="connsiteY2" fmla="*/ 0 h 347870"/>
              <a:gd name="connsiteX3" fmla="*/ 1699592 w 1699592"/>
              <a:gd name="connsiteY3" fmla="*/ 0 h 3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592" h="347870">
                <a:moveTo>
                  <a:pt x="0" y="347870"/>
                </a:moveTo>
                <a:lnTo>
                  <a:pt x="805070" y="347870"/>
                </a:lnTo>
                <a:lnTo>
                  <a:pt x="805070" y="0"/>
                </a:lnTo>
                <a:lnTo>
                  <a:pt x="1699592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528391" y="2454965"/>
            <a:ext cx="1669774" cy="606287"/>
          </a:xfrm>
          <a:custGeom>
            <a:avLst/>
            <a:gdLst>
              <a:gd name="connsiteX0" fmla="*/ 0 w 1669774"/>
              <a:gd name="connsiteY0" fmla="*/ 606287 h 606287"/>
              <a:gd name="connsiteX1" fmla="*/ 934279 w 1669774"/>
              <a:gd name="connsiteY1" fmla="*/ 606287 h 606287"/>
              <a:gd name="connsiteX2" fmla="*/ 934279 w 1669774"/>
              <a:gd name="connsiteY2" fmla="*/ 0 h 606287"/>
              <a:gd name="connsiteX3" fmla="*/ 1669774 w 1669774"/>
              <a:gd name="connsiteY3" fmla="*/ 0 h 6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9774" h="606287">
                <a:moveTo>
                  <a:pt x="0" y="606287"/>
                </a:moveTo>
                <a:lnTo>
                  <a:pt x="934279" y="606287"/>
                </a:lnTo>
                <a:lnTo>
                  <a:pt x="934279" y="0"/>
                </a:lnTo>
                <a:lnTo>
                  <a:pt x="1669774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508513" y="2504661"/>
            <a:ext cx="1699591" cy="1361661"/>
          </a:xfrm>
          <a:custGeom>
            <a:avLst/>
            <a:gdLst>
              <a:gd name="connsiteX0" fmla="*/ 0 w 1699591"/>
              <a:gd name="connsiteY0" fmla="*/ 1361661 h 1361661"/>
              <a:gd name="connsiteX1" fmla="*/ 1441174 w 1699591"/>
              <a:gd name="connsiteY1" fmla="*/ 1361661 h 1361661"/>
              <a:gd name="connsiteX2" fmla="*/ 1441174 w 1699591"/>
              <a:gd name="connsiteY2" fmla="*/ 0 h 1361661"/>
              <a:gd name="connsiteX3" fmla="*/ 1699591 w 1699591"/>
              <a:gd name="connsiteY3" fmla="*/ 0 h 136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591" h="1361661">
                <a:moveTo>
                  <a:pt x="0" y="1361661"/>
                </a:moveTo>
                <a:lnTo>
                  <a:pt x="1441174" y="1361661"/>
                </a:lnTo>
                <a:lnTo>
                  <a:pt x="1441174" y="0"/>
                </a:lnTo>
                <a:lnTo>
                  <a:pt x="1699591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5148121" y="2238669"/>
            <a:ext cx="6384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/>
              <a:t>XXX</a:t>
            </a:r>
            <a:endParaRPr lang="en-US" sz="2400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5495886" y="2039344"/>
            <a:ext cx="150162" cy="2534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646048" y="1745379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Loss!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634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Switches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Switches and hubs have replaced the shared cable of classic Ethernet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onvenient to run wires to one location</a:t>
            </a:r>
          </a:p>
          <a:p>
            <a:pPr lvl="1"/>
            <a:r>
              <a:rPr lang="en-US" sz="2400" dirty="0" smtClean="0"/>
              <a:t>More reliable; wire cut is not a single point of failure that is hard to find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Switches offer scalable performance</a:t>
            </a:r>
          </a:p>
          <a:p>
            <a:pPr lvl="1"/>
            <a:r>
              <a:rPr lang="en-US" sz="2400" dirty="0" smtClean="0"/>
              <a:t>E.g., 100 Mbps per port instead of 100 Mbps for all nodes of shared cable / hub</a:t>
            </a:r>
          </a:p>
          <a:p>
            <a:pPr lvl="1"/>
            <a:endParaRPr lang="en-US" sz="2400" dirty="0"/>
          </a:p>
          <a:p>
            <a:endParaRPr lang="en-US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273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Forwarding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Switch needs to find the right output port for the destination address in the Ethernet frame. How?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Want to let hosts be moved around readily; don’t look at IP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98756" y="2375444"/>
            <a:ext cx="7924158" cy="2151803"/>
            <a:chOff x="798756" y="2226359"/>
            <a:chExt cx="7924158" cy="2151803"/>
          </a:xfrm>
        </p:grpSpPr>
        <p:pic>
          <p:nvPicPr>
            <p:cNvPr id="53" name="Picture 5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5" y="2466662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102" y="3999305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997319" y="3565619"/>
              <a:ext cx="492443" cy="414537"/>
            </a:xfrm>
            <a:prstGeom prst="rect">
              <a:avLst/>
            </a:prstGeom>
            <a:noFill/>
          </p:spPr>
          <p:txBody>
            <a:bodyPr vert="vert" wrap="none" rtlCol="0" anchor="ctr">
              <a:spAutoFit/>
            </a:bodyPr>
            <a:lstStyle/>
            <a:p>
              <a:r>
                <a:rPr lang="en-US" sz="2000" b="1" dirty="0" smtClean="0"/>
                <a:t>. . .</a:t>
              </a:r>
              <a:endParaRPr lang="en-US" sz="2000" b="1" dirty="0"/>
            </a:p>
          </p:txBody>
        </p:sp>
        <p:pic>
          <p:nvPicPr>
            <p:cNvPr id="19" name="Picture 1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901" y="2838400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102" y="3202131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467100" y="2612176"/>
              <a:ext cx="342900" cy="15494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14950" y="2632159"/>
              <a:ext cx="342900" cy="15494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81375" y="2466662"/>
              <a:ext cx="2361019" cy="1897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76084" y="2732876"/>
              <a:ext cx="1371600" cy="1371600"/>
              <a:chOff x="4428780" y="2565171"/>
              <a:chExt cx="1371600" cy="13716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572000" y="2565171"/>
                <a:ext cx="1062990" cy="1371600"/>
                <a:chOff x="4800600" y="2565171"/>
                <a:chExt cx="1062990" cy="155604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4800600" y="2571750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951095" y="2571749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5092065" y="2565172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246370" y="2565171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709285" y="2565172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863590" y="2565171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4428780" y="2707156"/>
                <a:ext cx="1371600" cy="1097280"/>
                <a:chOff x="4428780" y="2707156"/>
                <a:chExt cx="1371600" cy="109728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 rot="5400000">
                  <a:off x="4565940" y="2569996"/>
                  <a:ext cx="1097280" cy="1371600"/>
                  <a:chOff x="4800600" y="2565171"/>
                  <a:chExt cx="1062990" cy="1556040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4800600" y="2571750"/>
                    <a:ext cx="0" cy="154946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4951095" y="2571749"/>
                    <a:ext cx="0" cy="154946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5092065" y="2565172"/>
                    <a:ext cx="0" cy="154946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5246370" y="2565171"/>
                    <a:ext cx="0" cy="15544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5709285" y="2565172"/>
                    <a:ext cx="0" cy="154946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5863590" y="2565171"/>
                    <a:ext cx="0" cy="154946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4966399" y="3000962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. . .</a:t>
                  </a:r>
                  <a:endParaRPr lang="en-US" sz="24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964689" y="3204732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. . .</a:t>
                  </a:r>
                  <a:endParaRPr lang="en-US" sz="2400" dirty="0"/>
                </a:p>
              </p:txBody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3467100" y="2571080"/>
              <a:ext cx="381000" cy="16494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76850" y="2590579"/>
              <a:ext cx="381000" cy="16494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53" idx="3"/>
            </p:cNvCxnSpPr>
            <p:nvPr/>
          </p:nvCxnSpPr>
          <p:spPr>
            <a:xfrm flipV="1">
              <a:off x="2684598" y="2648977"/>
              <a:ext cx="782502" cy="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653739" y="3042759"/>
              <a:ext cx="813361" cy="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0" idx="3"/>
            </p:cNvCxnSpPr>
            <p:nvPr/>
          </p:nvCxnSpPr>
          <p:spPr>
            <a:xfrm flipV="1">
              <a:off x="2643465" y="3384029"/>
              <a:ext cx="823635" cy="41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643464" y="4178107"/>
              <a:ext cx="823635" cy="41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684" y="2466663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551" y="3999306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6650768" y="3565620"/>
              <a:ext cx="492443" cy="414537"/>
            </a:xfrm>
            <a:prstGeom prst="rect">
              <a:avLst/>
            </a:prstGeom>
            <a:noFill/>
          </p:spPr>
          <p:txBody>
            <a:bodyPr vert="vert" wrap="none" rtlCol="0" anchor="ctr">
              <a:spAutoFit/>
            </a:bodyPr>
            <a:lstStyle/>
            <a:p>
              <a:r>
                <a:rPr lang="en-US" sz="2000" b="1" dirty="0" smtClean="0"/>
                <a:t>. . .</a:t>
              </a:r>
              <a:endParaRPr lang="en-US" sz="2000" b="1" dirty="0"/>
            </a:p>
          </p:txBody>
        </p:sp>
        <p:pic>
          <p:nvPicPr>
            <p:cNvPr id="65" name="Picture 6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350" y="2838401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551" y="3202132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7" name="Straight Connector 66"/>
            <p:cNvCxnSpPr/>
            <p:nvPr/>
          </p:nvCxnSpPr>
          <p:spPr>
            <a:xfrm flipV="1">
              <a:off x="5687182" y="2648978"/>
              <a:ext cx="782502" cy="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656323" y="3042760"/>
              <a:ext cx="813361" cy="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66" idx="1"/>
            </p:cNvCxnSpPr>
            <p:nvPr/>
          </p:nvCxnSpPr>
          <p:spPr>
            <a:xfrm>
              <a:off x="5646049" y="3384448"/>
              <a:ext cx="78250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63" idx="1"/>
            </p:cNvCxnSpPr>
            <p:nvPr/>
          </p:nvCxnSpPr>
          <p:spPr>
            <a:xfrm>
              <a:off x="5646048" y="4178526"/>
              <a:ext cx="782503" cy="309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798756" y="2448924"/>
              <a:ext cx="895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338047" y="3978052"/>
              <a:ext cx="1384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Destination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5802" y="2226359"/>
              <a:ext cx="1844538" cy="278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Ethernet Frame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210340" y="2372915"/>
              <a:ext cx="39125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988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Stuffing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Can stuff at the bit level too</a:t>
            </a:r>
          </a:p>
          <a:p>
            <a:pPr lvl="1"/>
            <a:r>
              <a:rPr lang="en-US" dirty="0" smtClean="0"/>
              <a:t>Assume a flag </a:t>
            </a:r>
            <a:r>
              <a:rPr lang="en-US" dirty="0"/>
              <a:t>has six consecutive </a:t>
            </a:r>
            <a:r>
              <a:rPr lang="en-US" dirty="0" smtClean="0"/>
              <a:t>1s</a:t>
            </a:r>
            <a:endParaRPr lang="en-US" dirty="0"/>
          </a:p>
          <a:p>
            <a:pPr lvl="1"/>
            <a:r>
              <a:rPr lang="en-US" dirty="0"/>
              <a:t>On transmit, after five 1s in the data, </a:t>
            </a:r>
            <a:r>
              <a:rPr lang="en-US" dirty="0" smtClean="0"/>
              <a:t>insert a 0</a:t>
            </a:r>
            <a:endParaRPr lang="en-US" dirty="0"/>
          </a:p>
          <a:p>
            <a:pPr lvl="1"/>
            <a:r>
              <a:rPr lang="en-US" dirty="0"/>
              <a:t>On receive, a 0 after five 1s is deleted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1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Backward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 forwards frames with a port/address table as follows:</a:t>
            </a:r>
          </a:p>
          <a:p>
            <a:pPr marL="744538" lvl="1" indent="-404813">
              <a:buFont typeface="+mj-lt"/>
              <a:buAutoNum type="arabicPeriod"/>
            </a:pPr>
            <a:r>
              <a:rPr lang="en-US" dirty="0" smtClean="0"/>
              <a:t>To fill the table, it looks at the source address of input frames</a:t>
            </a:r>
          </a:p>
          <a:p>
            <a:pPr marL="744538" lvl="1" indent="-404813">
              <a:buFont typeface="+mj-lt"/>
              <a:buAutoNum type="arabicPeriod"/>
            </a:pPr>
            <a:r>
              <a:rPr lang="en-US" dirty="0" smtClean="0"/>
              <a:t>To forward, it sends to the port, or else broadcasts to all ports</a:t>
            </a:r>
          </a:p>
        </p:txBody>
      </p:sp>
    </p:spTree>
    <p:extLst>
      <p:ext uri="{BB962C8B-B14F-4D97-AF65-F5344CB8AC3E}">
        <p14:creationId xmlns:p14="http://schemas.microsoft.com/office/powerpoint/2010/main" val="5710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Learning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A sends to D</a:t>
            </a:r>
            <a:endParaRPr lang="en-US" dirty="0" smtClean="0">
              <a:sym typeface="Wingdings" pitchFamily="2" charset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3934" y="1991483"/>
            <a:ext cx="2971799" cy="2487998"/>
            <a:chOff x="5943601" y="1655116"/>
            <a:chExt cx="2971799" cy="2487998"/>
          </a:xfrm>
        </p:grpSpPr>
        <p:grpSp>
          <p:nvGrpSpPr>
            <p:cNvPr id="8" name="Group 7"/>
            <p:cNvGrpSpPr/>
            <p:nvPr/>
          </p:nvGrpSpPr>
          <p:grpSpPr>
            <a:xfrm>
              <a:off x="5943601" y="1655116"/>
              <a:ext cx="2732568" cy="2487998"/>
              <a:chOff x="5846135" y="2278081"/>
              <a:chExt cx="2489791" cy="2266950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601" t="12667" r="55114" b="7176"/>
              <a:stretch/>
            </p:blipFill>
            <p:spPr bwMode="auto">
              <a:xfrm>
                <a:off x="5846135" y="2278081"/>
                <a:ext cx="2489791" cy="226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713578" y="4143114"/>
                <a:ext cx="100386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dirty="0" smtClean="0"/>
                  <a:t>Switch</a:t>
                </a:r>
                <a:endParaRPr lang="en-US" sz="2400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575159" y="2582382"/>
              <a:ext cx="340241" cy="3827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81957"/>
              </p:ext>
            </p:extLst>
          </p:nvPr>
        </p:nvGraphicFramePr>
        <p:xfrm>
          <a:off x="4012903" y="2195735"/>
          <a:ext cx="16755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297"/>
                <a:gridCol w="6592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Address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45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Learning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2: D sends to A</a:t>
            </a:r>
            <a:endParaRPr lang="en-US" dirty="0" smtClean="0">
              <a:sym typeface="Wingdings" pitchFamily="2" charset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3934" y="1991483"/>
            <a:ext cx="2971799" cy="2487998"/>
            <a:chOff x="5943601" y="1655116"/>
            <a:chExt cx="2971799" cy="2487998"/>
          </a:xfrm>
        </p:grpSpPr>
        <p:grpSp>
          <p:nvGrpSpPr>
            <p:cNvPr id="8" name="Group 7"/>
            <p:cNvGrpSpPr/>
            <p:nvPr/>
          </p:nvGrpSpPr>
          <p:grpSpPr>
            <a:xfrm>
              <a:off x="5943601" y="1655116"/>
              <a:ext cx="2732568" cy="2487998"/>
              <a:chOff x="5846135" y="2278081"/>
              <a:chExt cx="2489791" cy="2266950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601" t="12667" r="55114" b="7176"/>
              <a:stretch/>
            </p:blipFill>
            <p:spPr bwMode="auto">
              <a:xfrm>
                <a:off x="5846135" y="2278081"/>
                <a:ext cx="2489791" cy="226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713578" y="4143114"/>
                <a:ext cx="100386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dirty="0" smtClean="0"/>
                  <a:t>Switch</a:t>
                </a:r>
                <a:endParaRPr lang="en-US" sz="2400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575159" y="2582382"/>
              <a:ext cx="340241" cy="3827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99874"/>
              </p:ext>
            </p:extLst>
          </p:nvPr>
        </p:nvGraphicFramePr>
        <p:xfrm>
          <a:off x="4012903" y="2195735"/>
          <a:ext cx="16755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297"/>
                <a:gridCol w="6592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Address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233310" y="2360327"/>
              <a:ext cx="2073960" cy="715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430" y="2348447"/>
                <a:ext cx="209772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381270" y="2796287"/>
              <a:ext cx="731160" cy="500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9390" y="2784407"/>
                <a:ext cx="7549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1307830" y="2828327"/>
              <a:ext cx="1054080" cy="1191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5950" y="2816447"/>
                <a:ext cx="1077840" cy="12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18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Learning (4)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3: D sends to A</a:t>
            </a:r>
            <a:endParaRPr lang="en-US" dirty="0" smtClean="0">
              <a:sym typeface="Wingdings" pitchFamily="2" charset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3934" y="1991483"/>
            <a:ext cx="2971799" cy="2487998"/>
            <a:chOff x="5943601" y="1655116"/>
            <a:chExt cx="2971799" cy="2487998"/>
          </a:xfrm>
        </p:grpSpPr>
        <p:grpSp>
          <p:nvGrpSpPr>
            <p:cNvPr id="8" name="Group 7"/>
            <p:cNvGrpSpPr/>
            <p:nvPr/>
          </p:nvGrpSpPr>
          <p:grpSpPr>
            <a:xfrm>
              <a:off x="5943601" y="1655116"/>
              <a:ext cx="2732568" cy="2487998"/>
              <a:chOff x="5846135" y="2278081"/>
              <a:chExt cx="2489791" cy="2266950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601" t="12667" r="55114" b="7176"/>
              <a:stretch/>
            </p:blipFill>
            <p:spPr bwMode="auto">
              <a:xfrm>
                <a:off x="5846135" y="2278081"/>
                <a:ext cx="2489791" cy="226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713578" y="4143114"/>
                <a:ext cx="100386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dirty="0" smtClean="0"/>
                  <a:t>Switch</a:t>
                </a:r>
                <a:endParaRPr lang="en-US" sz="2400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575159" y="2582382"/>
              <a:ext cx="340241" cy="3827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76272"/>
              </p:ext>
            </p:extLst>
          </p:nvPr>
        </p:nvGraphicFramePr>
        <p:xfrm>
          <a:off x="4012903" y="2195735"/>
          <a:ext cx="16755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297"/>
                <a:gridCol w="6592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Address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233310" y="2360327"/>
              <a:ext cx="2073960" cy="715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430" y="2348447"/>
                <a:ext cx="209772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381270" y="2796287"/>
              <a:ext cx="731160" cy="500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9390" y="2784407"/>
                <a:ext cx="7549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1307830" y="2828327"/>
              <a:ext cx="1054080" cy="1191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5950" y="2816447"/>
                <a:ext cx="1077840" cy="12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350310" y="2551847"/>
              <a:ext cx="1988640" cy="660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8430" y="2539967"/>
                <a:ext cx="2012400" cy="6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86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Learning (5)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3: D sends to A</a:t>
            </a:r>
            <a:endParaRPr lang="en-US" dirty="0" smtClean="0">
              <a:sym typeface="Wingdings" pitchFamily="2" charset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3934" y="1991483"/>
            <a:ext cx="2971799" cy="2487998"/>
            <a:chOff x="5943601" y="1655116"/>
            <a:chExt cx="2971799" cy="2487998"/>
          </a:xfrm>
        </p:grpSpPr>
        <p:grpSp>
          <p:nvGrpSpPr>
            <p:cNvPr id="8" name="Group 7"/>
            <p:cNvGrpSpPr/>
            <p:nvPr/>
          </p:nvGrpSpPr>
          <p:grpSpPr>
            <a:xfrm>
              <a:off x="5943601" y="1655116"/>
              <a:ext cx="2732568" cy="2487998"/>
              <a:chOff x="5846135" y="2278081"/>
              <a:chExt cx="2489791" cy="2266950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601" t="12667" r="55114" b="7176"/>
              <a:stretch/>
            </p:blipFill>
            <p:spPr bwMode="auto">
              <a:xfrm>
                <a:off x="5846135" y="2278081"/>
                <a:ext cx="2489791" cy="226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713578" y="4143114"/>
                <a:ext cx="100386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dirty="0" smtClean="0"/>
                  <a:t>Switch</a:t>
                </a:r>
                <a:endParaRPr lang="en-US" sz="2400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575159" y="2582382"/>
              <a:ext cx="340241" cy="3827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80273"/>
              </p:ext>
            </p:extLst>
          </p:nvPr>
        </p:nvGraphicFramePr>
        <p:xfrm>
          <a:off x="4012903" y="2195735"/>
          <a:ext cx="16755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297"/>
                <a:gridCol w="6592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Address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233310" y="2360327"/>
              <a:ext cx="2073960" cy="715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430" y="2348447"/>
                <a:ext cx="209772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381270" y="2796287"/>
              <a:ext cx="731160" cy="500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9390" y="2784407"/>
                <a:ext cx="7549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1307830" y="2828327"/>
              <a:ext cx="1054080" cy="1191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5950" y="2816447"/>
                <a:ext cx="1077840" cy="12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350310" y="2551847"/>
              <a:ext cx="1988640" cy="660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8430" y="2539967"/>
                <a:ext cx="2012400" cy="6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32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with Multiple Switches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Just works with multiple switches and a mix of hubs, </a:t>
            </a:r>
            <a:r>
              <a:rPr lang="en-US" sz="2800" i="1" dirty="0" smtClean="0"/>
              <a:t>assuming no loops </a:t>
            </a:r>
            <a:r>
              <a:rPr lang="en-US" sz="2800" dirty="0" smtClean="0"/>
              <a:t>in the topology, E.g., A sends to 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41722" y="2219121"/>
            <a:ext cx="6060555" cy="2487998"/>
            <a:chOff x="5846134" y="2278081"/>
            <a:chExt cx="5522101" cy="226695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602" t="12667" r="3614" b="7176"/>
            <a:stretch/>
          </p:blipFill>
          <p:spPr bwMode="auto">
            <a:xfrm>
              <a:off x="5846134" y="2278081"/>
              <a:ext cx="5522101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713578" y="4143114"/>
              <a:ext cx="10038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2400" dirty="0" smtClean="0"/>
                <a:t>Switch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045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with Multiple Switches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Just works with multiple switches and a mix of hubs </a:t>
            </a:r>
            <a:r>
              <a:rPr lang="en-US" sz="2800" i="1" dirty="0" smtClean="0"/>
              <a:t>assuming no loo</a:t>
            </a:r>
            <a:r>
              <a:rPr lang="en-US" sz="2800" dirty="0" smtClean="0"/>
              <a:t>ps, </a:t>
            </a:r>
            <a:r>
              <a:rPr lang="en-US" sz="2800" dirty="0"/>
              <a:t>e</a:t>
            </a:r>
            <a:r>
              <a:rPr lang="en-US" sz="2800" dirty="0" smtClean="0"/>
              <a:t>.g., A sends to D then D sends to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41722" y="2219121"/>
            <a:ext cx="6060555" cy="2487998"/>
            <a:chOff x="5846134" y="2278081"/>
            <a:chExt cx="5522101" cy="226695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602" t="12667" r="3614" b="7176"/>
            <a:stretch/>
          </p:blipFill>
          <p:spPr bwMode="auto">
            <a:xfrm>
              <a:off x="5846134" y="2278081"/>
              <a:ext cx="5522101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713578" y="4143114"/>
              <a:ext cx="10038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2400" dirty="0" smtClean="0"/>
                <a:t>Switch</a:t>
              </a:r>
              <a:endParaRPr lang="en-US" sz="24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020270" y="2573218"/>
              <a:ext cx="904320" cy="819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8390" y="2561338"/>
                <a:ext cx="92808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2109550" y="3040858"/>
              <a:ext cx="912960" cy="1265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7670" y="3028978"/>
                <a:ext cx="936720" cy="12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1913710" y="2615698"/>
              <a:ext cx="3945240" cy="1011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1830" y="2603818"/>
                <a:ext cx="3969000" cy="10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4540270" y="2795338"/>
              <a:ext cx="2562480" cy="554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8390" y="2783458"/>
                <a:ext cx="258624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6326230" y="3264058"/>
              <a:ext cx="829800" cy="5320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14350" y="3252178"/>
                <a:ext cx="8535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4433710" y="3402298"/>
              <a:ext cx="1574640" cy="627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1830" y="3390418"/>
                <a:ext cx="159840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97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 Spanning Tree (§4.x)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8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can we connect switches in any topology so they just work</a:t>
            </a:r>
            <a:endParaRPr lang="en-US" sz="2800" u="sng" dirty="0" smtClean="0"/>
          </a:p>
          <a:p>
            <a:pPr lvl="1"/>
            <a:r>
              <a:rPr lang="en-US" sz="2400" dirty="0" smtClean="0"/>
              <a:t>This is part 2 of switched Ethernet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grpSp>
        <p:nvGrpSpPr>
          <p:cNvPr id="42" name="Group 41"/>
          <p:cNvGrpSpPr/>
          <p:nvPr/>
        </p:nvGrpSpPr>
        <p:grpSpPr>
          <a:xfrm>
            <a:off x="988750" y="2824908"/>
            <a:ext cx="3964475" cy="1607319"/>
            <a:chOff x="655637" y="2952749"/>
            <a:chExt cx="3964475" cy="1607319"/>
          </a:xfrm>
        </p:grpSpPr>
        <p:grpSp>
          <p:nvGrpSpPr>
            <p:cNvPr id="36" name="Group 35"/>
            <p:cNvGrpSpPr/>
            <p:nvPr/>
          </p:nvGrpSpPr>
          <p:grpSpPr>
            <a:xfrm>
              <a:off x="655637" y="2952749"/>
              <a:ext cx="3870326" cy="922105"/>
              <a:chOff x="-241303" y="3258897"/>
              <a:chExt cx="3870326" cy="922105"/>
            </a:xfrm>
          </p:grpSpPr>
          <p:pic>
            <p:nvPicPr>
              <p:cNvPr id="12" name="Picture 1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78" y="325889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497" y="38036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7" name="Straight Connector 26"/>
              <p:cNvCxnSpPr>
                <a:stCxn id="12" idx="3"/>
                <a:endCxn id="23" idx="1"/>
              </p:cNvCxnSpPr>
              <p:nvPr/>
            </p:nvCxnSpPr>
            <p:spPr>
              <a:xfrm>
                <a:off x="2128041" y="3441213"/>
                <a:ext cx="632619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51" idx="3"/>
                <a:endCxn id="13" idx="1"/>
              </p:cNvCxnSpPr>
              <p:nvPr/>
            </p:nvCxnSpPr>
            <p:spPr>
              <a:xfrm>
                <a:off x="2046404" y="3985996"/>
                <a:ext cx="684093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660" y="325889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81637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9" name="Straight Connector 28"/>
              <p:cNvCxnSpPr>
                <a:stCxn id="31" idx="3"/>
                <a:endCxn id="12" idx="1"/>
              </p:cNvCxnSpPr>
              <p:nvPr/>
            </p:nvCxnSpPr>
            <p:spPr>
              <a:xfrm flipV="1">
                <a:off x="627060" y="3441213"/>
                <a:ext cx="632618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8" idx="3"/>
                <a:endCxn id="51" idx="1"/>
              </p:cNvCxnSpPr>
              <p:nvPr/>
            </p:nvCxnSpPr>
            <p:spPr>
              <a:xfrm flipV="1">
                <a:off x="627060" y="3985996"/>
                <a:ext cx="550981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0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27158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694777" y="4098403"/>
              <a:ext cx="1925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Loops – yikes!</a:t>
              </a:r>
              <a:endParaRPr lang="en-US" sz="24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2631560" y="3936478"/>
              <a:ext cx="152682" cy="250811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94" y="3369691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Connector 61"/>
          <p:cNvCxnSpPr/>
          <p:nvPr/>
        </p:nvCxnSpPr>
        <p:spPr>
          <a:xfrm flipV="1">
            <a:off x="1856116" y="3189539"/>
            <a:ext cx="633615" cy="209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260328" y="3189539"/>
            <a:ext cx="730385" cy="257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1" idx="0"/>
          </p:cNvCxnSpPr>
          <p:nvPr/>
        </p:nvCxnSpPr>
        <p:spPr>
          <a:xfrm flipH="1" flipV="1">
            <a:off x="2842275" y="3202230"/>
            <a:ext cx="1" cy="1674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24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– Forwarding Loops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May have a loop in the topology</a:t>
            </a:r>
          </a:p>
          <a:p>
            <a:pPr lvl="1"/>
            <a:r>
              <a:rPr lang="en-US" sz="2400" dirty="0" smtClean="0"/>
              <a:t>Redundancy in case of failures</a:t>
            </a:r>
          </a:p>
          <a:p>
            <a:pPr lvl="1"/>
            <a:r>
              <a:rPr lang="en-US" sz="2400" dirty="0" smtClean="0"/>
              <a:t>Or a simple mistake</a:t>
            </a:r>
          </a:p>
          <a:p>
            <a:pPr lvl="3"/>
            <a:endParaRPr lang="en-US" sz="1800" dirty="0" smtClean="0"/>
          </a:p>
          <a:p>
            <a:r>
              <a:rPr lang="en-US" sz="2800" dirty="0" smtClean="0"/>
              <a:t>Want LAN switches to “just work”</a:t>
            </a:r>
          </a:p>
          <a:p>
            <a:pPr lvl="1"/>
            <a:r>
              <a:rPr lang="en-US" sz="2400" dirty="0" smtClean="0"/>
              <a:t>Plug-and-play, no changes to hosts</a:t>
            </a:r>
          </a:p>
          <a:p>
            <a:pPr lvl="1"/>
            <a:r>
              <a:rPr lang="en-US" sz="2400" dirty="0" smtClean="0"/>
              <a:t>But loops cause a problem …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683935" y="1695257"/>
            <a:ext cx="3213329" cy="2461519"/>
            <a:chOff x="1760505" y="2047624"/>
            <a:chExt cx="3213329" cy="2461519"/>
          </a:xfrm>
        </p:grpSpPr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731" y="264414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094" y="4134481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3124200" y="2412255"/>
              <a:ext cx="237319" cy="251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4200" y="3893817"/>
              <a:ext cx="320749" cy="2710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519" y="204762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05" y="4144512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489731" y="2390989"/>
              <a:ext cx="293608" cy="2726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493156" y="3893819"/>
              <a:ext cx="290183" cy="271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06" y="204762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348324" y="2894118"/>
              <a:ext cx="1625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Redundant </a:t>
              </a:r>
            </a:p>
            <a:p>
              <a:pPr algn="ctr"/>
              <a:r>
                <a:rPr lang="en-US" sz="2400" dirty="0"/>
                <a:t>L</a:t>
              </a:r>
              <a:r>
                <a:rPr lang="en-US" sz="2400" dirty="0" smtClean="0"/>
                <a:t>inks</a:t>
              </a:r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124200" y="3268981"/>
              <a:ext cx="320749" cy="10154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156" y="3529186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2638247" y="3008778"/>
              <a:ext cx="0" cy="5204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24200" y="3008778"/>
              <a:ext cx="0" cy="520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2638247" y="3104708"/>
              <a:ext cx="774805" cy="90532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97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Stuffing (2)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2965" y="2184916"/>
            <a:ext cx="7330392" cy="1924050"/>
            <a:chOff x="630921" y="3657600"/>
            <a:chExt cx="7330392" cy="19240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579" b="24060"/>
            <a:stretch>
              <a:fillRect/>
            </a:stretch>
          </p:blipFill>
          <p:spPr bwMode="auto">
            <a:xfrm>
              <a:off x="2552700" y="3657600"/>
              <a:ext cx="5408613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30921" y="4486275"/>
              <a:ext cx="18707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Transmitted bits</a:t>
              </a:r>
            </a:p>
            <a:p>
              <a:pPr algn="r"/>
              <a:r>
                <a:rPr lang="en-US" sz="2000" dirty="0" smtClean="0"/>
                <a:t>with stuffing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09240" y="3815834"/>
              <a:ext cx="11088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Data bits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94744" y="3013591"/>
            <a:ext cx="5153856" cy="109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180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Forwarding Loops (2)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Suppose the network is started and A sends to F. What happens?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683935" y="1695257"/>
            <a:ext cx="3181810" cy="2461519"/>
            <a:chOff x="1760505" y="2047624"/>
            <a:chExt cx="3181810" cy="2461519"/>
          </a:xfrm>
        </p:grpSpPr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731" y="264414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094" y="4134481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3124200" y="2412255"/>
              <a:ext cx="237319" cy="251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4200" y="3893817"/>
              <a:ext cx="320749" cy="2710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519" y="204762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05" y="4144512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489731" y="2390989"/>
              <a:ext cx="293608" cy="2726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493156" y="3893819"/>
              <a:ext cx="290183" cy="271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06" y="204762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379836" y="2968549"/>
              <a:ext cx="1562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Left / Right</a:t>
              </a:r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124200" y="3268981"/>
              <a:ext cx="320749" cy="10154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156" y="3529186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2638247" y="3008778"/>
              <a:ext cx="0" cy="5204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24200" y="3008778"/>
              <a:ext cx="0" cy="520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2638247" y="3104708"/>
              <a:ext cx="774805" cy="90532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963021" y="1637701"/>
            <a:ext cx="27026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02637" y="1690556"/>
            <a:ext cx="25904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93240" y="2283822"/>
            <a:ext cx="25583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710023" y="3172118"/>
            <a:ext cx="28148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65630" y="3789794"/>
            <a:ext cx="2430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599006" y="3782114"/>
            <a:ext cx="23339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13144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181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Loops (3)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Suppose the network is started and A sends to F. What happens?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ym typeface="Wingdings" pitchFamily="2" charset="2"/>
              </a:rPr>
              <a:t> C  B, D-left, D-right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D-left  C-right, E, F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D-right  C-left, E, F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C-right  D-left, A, B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C-left  D-right, A, B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D-left  …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D-right  …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683935" y="1695257"/>
            <a:ext cx="3181810" cy="2461519"/>
            <a:chOff x="1760505" y="2047624"/>
            <a:chExt cx="3181810" cy="2461519"/>
          </a:xfrm>
        </p:grpSpPr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731" y="264414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094" y="4134481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3124200" y="2412255"/>
              <a:ext cx="237319" cy="251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4200" y="3893817"/>
              <a:ext cx="320749" cy="2710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519" y="204762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05" y="4144512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489731" y="2390989"/>
              <a:ext cx="293608" cy="2726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493156" y="3893819"/>
              <a:ext cx="290183" cy="271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06" y="204762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379836" y="2968549"/>
              <a:ext cx="1562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Left / Right</a:t>
              </a:r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124200" y="3268981"/>
              <a:ext cx="320749" cy="10154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156" y="3529186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2638247" y="3008778"/>
              <a:ext cx="0" cy="5204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24200" y="3008778"/>
              <a:ext cx="0" cy="520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2638247" y="3104708"/>
              <a:ext cx="774805" cy="90532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963021" y="1637701"/>
            <a:ext cx="27026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02637" y="1690556"/>
            <a:ext cx="25904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93240" y="2283822"/>
            <a:ext cx="25583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710023" y="3172118"/>
            <a:ext cx="28148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65630" y="3789794"/>
            <a:ext cx="2430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599006" y="3782114"/>
            <a:ext cx="23339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11818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Solution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witches collectively find a </a:t>
            </a:r>
            <a:r>
              <a:rPr lang="en-US" sz="2800" u="sng" dirty="0" smtClean="0"/>
              <a:t>spanning tree </a:t>
            </a:r>
            <a:r>
              <a:rPr lang="en-US" sz="2800" dirty="0" smtClean="0"/>
              <a:t>for the topology</a:t>
            </a:r>
          </a:p>
          <a:p>
            <a:pPr lvl="1"/>
            <a:r>
              <a:rPr lang="en-US" sz="2400" dirty="0" smtClean="0"/>
              <a:t>A subset of links that is a tree (no loops) and reaches all switches</a:t>
            </a:r>
          </a:p>
          <a:p>
            <a:pPr lvl="1"/>
            <a:r>
              <a:rPr lang="en-US" sz="2400" dirty="0" smtClean="0"/>
              <a:t>Then switches forward as normal      on the spanning tree</a:t>
            </a:r>
          </a:p>
          <a:p>
            <a:pPr lvl="1"/>
            <a:r>
              <a:rPr lang="en-US" sz="2400" dirty="0" smtClean="0"/>
              <a:t>Broadcasts will go up to the root of the tree and down all the branches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635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(2)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6466" y="1695257"/>
            <a:ext cx="2469377" cy="2461519"/>
            <a:chOff x="5683935" y="1695257"/>
            <a:chExt cx="2469377" cy="2461519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161" y="2291780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524" y="378211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7047630" y="2059888"/>
              <a:ext cx="237319" cy="251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47630" y="3541450"/>
              <a:ext cx="320749" cy="2710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949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5" y="3792145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413161" y="2038622"/>
              <a:ext cx="293608" cy="2726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416586" y="3541452"/>
              <a:ext cx="290183" cy="271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6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586" y="31768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561677" y="2656411"/>
              <a:ext cx="0" cy="5204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7630" y="2656411"/>
              <a:ext cx="0" cy="520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2"/>
              <a:endCxn id="12" idx="0"/>
            </p:cNvCxnSpPr>
            <p:nvPr/>
          </p:nvCxnSpPr>
          <p:spPr>
            <a:xfrm flipH="1">
              <a:off x="6118117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02380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54950" y="1073860"/>
            <a:ext cx="13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Topology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444091" y="1695257"/>
            <a:ext cx="2469377" cy="2461519"/>
            <a:chOff x="5683935" y="1695257"/>
            <a:chExt cx="2469377" cy="2461519"/>
          </a:xfrm>
        </p:grpSpPr>
        <p:pic>
          <p:nvPicPr>
            <p:cNvPr id="23" name="Picture 2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161" y="2291780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524" y="378211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7047630" y="2059888"/>
              <a:ext cx="237319" cy="251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47630" y="3541450"/>
              <a:ext cx="320749" cy="2710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949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5" y="3792145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6413161" y="2038622"/>
              <a:ext cx="293608" cy="2726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416586" y="3541452"/>
              <a:ext cx="290183" cy="271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6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586" y="31768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6561677" y="2656411"/>
              <a:ext cx="0" cy="5204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47630" y="2656411"/>
              <a:ext cx="0" cy="520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1" idx="2"/>
              <a:endCxn id="28" idx="0"/>
            </p:cNvCxnSpPr>
            <p:nvPr/>
          </p:nvCxnSpPr>
          <p:spPr>
            <a:xfrm flipH="1">
              <a:off x="6118117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702380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076199" y="1073860"/>
            <a:ext cx="1062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One ST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454050" y="1695257"/>
            <a:ext cx="2469377" cy="2461519"/>
            <a:chOff x="5683935" y="1695257"/>
            <a:chExt cx="2469377" cy="2461519"/>
          </a:xfrm>
        </p:grpSpPr>
        <p:pic>
          <p:nvPicPr>
            <p:cNvPr id="39" name="Picture 3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161" y="2291780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524" y="378211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>
            <a:xfrm flipV="1">
              <a:off x="7047630" y="2059888"/>
              <a:ext cx="237319" cy="251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047630" y="3541450"/>
              <a:ext cx="320749" cy="2710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949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5" y="3792145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6413161" y="2038622"/>
              <a:ext cx="293608" cy="2726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416586" y="3541452"/>
              <a:ext cx="290183" cy="271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6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586" y="31768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6561677" y="2656411"/>
              <a:ext cx="0" cy="5204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47630" y="2656411"/>
              <a:ext cx="0" cy="520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2"/>
              <a:endCxn id="44" idx="0"/>
            </p:cNvCxnSpPr>
            <p:nvPr/>
          </p:nvCxnSpPr>
          <p:spPr>
            <a:xfrm flipH="1">
              <a:off x="6118117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702380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832083" y="1073860"/>
            <a:ext cx="15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Another 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097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(3)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6466" y="1695257"/>
            <a:ext cx="2469377" cy="2461519"/>
            <a:chOff x="5683935" y="1695257"/>
            <a:chExt cx="2469377" cy="2461519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161" y="2291780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524" y="378211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7047630" y="2059888"/>
              <a:ext cx="237319" cy="251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47630" y="3541450"/>
              <a:ext cx="320749" cy="2710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949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5" y="3792145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413161" y="2038622"/>
              <a:ext cx="293608" cy="2726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416586" y="3541452"/>
              <a:ext cx="290183" cy="271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6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586" y="31768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561677" y="2656411"/>
              <a:ext cx="0" cy="5204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7630" y="2656411"/>
              <a:ext cx="0" cy="520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2"/>
              <a:endCxn id="12" idx="0"/>
            </p:cNvCxnSpPr>
            <p:nvPr/>
          </p:nvCxnSpPr>
          <p:spPr>
            <a:xfrm flipH="1">
              <a:off x="6118117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702380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54950" y="1073860"/>
            <a:ext cx="13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Topology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444091" y="1695257"/>
            <a:ext cx="2469377" cy="2461519"/>
            <a:chOff x="5683935" y="1695257"/>
            <a:chExt cx="2469377" cy="2461519"/>
          </a:xfrm>
        </p:grpSpPr>
        <p:pic>
          <p:nvPicPr>
            <p:cNvPr id="23" name="Picture 2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161" y="2291780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524" y="378211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7047630" y="2059888"/>
              <a:ext cx="237319" cy="2513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47630" y="3541450"/>
              <a:ext cx="320749" cy="271057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949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5" y="3792145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6413161" y="2038622"/>
              <a:ext cx="293608" cy="27263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416586" y="3541452"/>
              <a:ext cx="290183" cy="27105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6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586" y="31768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6561677" y="2656411"/>
              <a:ext cx="0" cy="520407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47630" y="2656411"/>
              <a:ext cx="0" cy="52040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1" idx="2"/>
              <a:endCxn id="28" idx="0"/>
            </p:cNvCxnSpPr>
            <p:nvPr/>
          </p:nvCxnSpPr>
          <p:spPr>
            <a:xfrm flipH="1">
              <a:off x="6118117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702380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076199" y="1073860"/>
            <a:ext cx="1062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One ST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454050" y="1695257"/>
            <a:ext cx="2469377" cy="2461519"/>
            <a:chOff x="5683935" y="1695257"/>
            <a:chExt cx="2469377" cy="2461519"/>
          </a:xfrm>
        </p:grpSpPr>
        <p:pic>
          <p:nvPicPr>
            <p:cNvPr id="39" name="Picture 3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161" y="2291780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524" y="3782114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>
            <a:xfrm flipV="1">
              <a:off x="7047630" y="2059888"/>
              <a:ext cx="237319" cy="25136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047630" y="3541450"/>
              <a:ext cx="320749" cy="2710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949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5" y="3792145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Straight Connector 44"/>
            <p:cNvCxnSpPr/>
            <p:nvPr/>
          </p:nvCxnSpPr>
          <p:spPr>
            <a:xfrm flipH="1" flipV="1">
              <a:off x="6413161" y="2038622"/>
              <a:ext cx="293608" cy="27263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416586" y="3541452"/>
              <a:ext cx="290183" cy="27105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36" y="1695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586" y="31768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>
            <a:xfrm flipV="1">
              <a:off x="6561677" y="2656411"/>
              <a:ext cx="0" cy="52040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47630" y="2656411"/>
              <a:ext cx="0" cy="52040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2"/>
              <a:endCxn id="44" idx="0"/>
            </p:cNvCxnSpPr>
            <p:nvPr/>
          </p:nvCxnSpPr>
          <p:spPr>
            <a:xfrm flipH="1">
              <a:off x="6118117" y="2059888"/>
              <a:ext cx="1" cy="1732257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7702380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832083" y="1073860"/>
            <a:ext cx="15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Another ST</a:t>
            </a:r>
            <a:endParaRPr lang="en-US" sz="2400" dirty="0"/>
          </a:p>
        </p:txBody>
      </p:sp>
      <p:sp>
        <p:nvSpPr>
          <p:cNvPr id="54" name="Oval 53"/>
          <p:cNvSpPr/>
          <p:nvPr/>
        </p:nvSpPr>
        <p:spPr>
          <a:xfrm>
            <a:off x="3747707" y="1747005"/>
            <a:ext cx="261134" cy="2611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57664" y="3833862"/>
            <a:ext cx="261134" cy="2611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060590" y="3144919"/>
            <a:ext cx="77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Root</a:t>
            </a:r>
            <a:endParaRPr lang="en-US" sz="24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515448" y="3541450"/>
            <a:ext cx="91532" cy="271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42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185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Rules of the distributed game:</a:t>
            </a:r>
          </a:p>
          <a:p>
            <a:pPr lvl="1"/>
            <a:r>
              <a:rPr lang="en-US" dirty="0" smtClean="0"/>
              <a:t>All switches run the same algorithm</a:t>
            </a:r>
          </a:p>
          <a:p>
            <a:pPr lvl="1"/>
            <a:r>
              <a:rPr lang="en-US" dirty="0" smtClean="0"/>
              <a:t>They start with no information</a:t>
            </a:r>
          </a:p>
          <a:p>
            <a:pPr lvl="1"/>
            <a:r>
              <a:rPr lang="en-US" dirty="0" smtClean="0"/>
              <a:t>Operate in parallel and send messages</a:t>
            </a:r>
          </a:p>
          <a:p>
            <a:pPr lvl="1"/>
            <a:r>
              <a:rPr lang="en-US" dirty="0" smtClean="0"/>
              <a:t>Always search for the best solution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Ensures a highly robust solution</a:t>
            </a:r>
          </a:p>
          <a:p>
            <a:pPr lvl="1"/>
            <a:r>
              <a:rPr lang="en-US" dirty="0" smtClean="0"/>
              <a:t>Any topology, with no configuration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dapts to link/switch failures,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7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186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Radia Perlman (1952–)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early work on routing protocols</a:t>
            </a:r>
          </a:p>
          <a:p>
            <a:pPr lvl="1"/>
            <a:r>
              <a:rPr lang="en-US" dirty="0" smtClean="0"/>
              <a:t>Routing in the ARPANET</a:t>
            </a:r>
          </a:p>
          <a:p>
            <a:pPr lvl="1"/>
            <a:r>
              <a:rPr lang="en-US" dirty="0" smtClean="0"/>
              <a:t>Spanning Tree for switches (next)</a:t>
            </a:r>
          </a:p>
          <a:p>
            <a:pPr lvl="1"/>
            <a:r>
              <a:rPr lang="en-US" dirty="0" smtClean="0"/>
              <a:t>Link-state routing (later)</a:t>
            </a:r>
          </a:p>
          <a:p>
            <a:pPr marL="2628900" lvl="6" indent="0">
              <a:buNone/>
            </a:pPr>
            <a:endParaRPr lang="en-US" sz="1100" dirty="0" smtClean="0"/>
          </a:p>
          <a:p>
            <a:r>
              <a:rPr lang="en-US" dirty="0" smtClean="0"/>
              <a:t>Now focused on network security</a:t>
            </a:r>
            <a:endParaRPr lang="en-US" dirty="0"/>
          </a:p>
        </p:txBody>
      </p:sp>
      <p:sp>
        <p:nvSpPr>
          <p:cNvPr id="6" name="AutoShape 2" descr="https://mail-attachment.googleusercontent.com/attachment/u/0/?ui=2&amp;ik=fa309ee0ac&amp;view=att&amp;th=13c35564ad7e6c94&amp;attid=0.1&amp;disp=inline&amp;realattid=f_hbwkcowl0&amp;safe=1&amp;zw&amp;saduie=AG9B_P81FKtHqoVCbtmxygu9MEhb&amp;sadet=1358786994261&amp;sads=FY87ASrwYpfZiHqnRVcqbdifJiQ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ail-attachment.googleusercontent.com/attachment/u/0/?ui=2&amp;ik=fa309ee0ac&amp;view=att&amp;th=13c35564ad7e6c94&amp;attid=0.1&amp;disp=inline&amp;realattid=f_hbwkcowl0&amp;safe=1&amp;zw&amp;saduie=AG9B_P81FKtHqoVCbtmxygu9MEhb&amp;sadet=1358786994261&amp;sads=FY87ASrwYpfZiHqnRVcqbdifJiQ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ail-attachment.googleusercontent.com/attachment/u/0/?ui=2&amp;ik=fa309ee0ac&amp;view=att&amp;th=13c35564ad7e6c94&amp;attid=0.1&amp;disp=inline&amp;realattid=f_hbwkcowl0&amp;safe=1&amp;zw&amp;saduie=AG9B_P81FKtHqoVCbtmxygu9MEhb&amp;sadet=1358786994261&amp;sads=FY87ASrwYpfZiHqnRVcqbdifJiQ&amp;sadssc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5" descr="C:\Users\djw\Desktop\Radia-Perlman-29-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51" y="1158922"/>
            <a:ext cx="2263837" cy="318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7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187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 Algorithm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Outline: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Elect a root node of the tree (switch with the lowest address)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Grow tree as shortest distances from the root (using lowest address to break distance ties)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Turn off ports for forwarding if they aren’t on the spanning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 Algorithm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Details: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Each switch initially believes it is the root of the tree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Each switch sends periodic updates to neighbors with: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Its address, address of the root, and distance (in hops) to root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Switches favors ports with shorter distances to lowest root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Uses lowest address as a tie for distances</a:t>
            </a:r>
          </a:p>
          <a:p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188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72487" y="3627156"/>
            <a:ext cx="4233214" cy="889133"/>
            <a:chOff x="1933045" y="3456755"/>
            <a:chExt cx="4233214" cy="889133"/>
          </a:xfrm>
        </p:grpSpPr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530" y="3981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/>
            <p:cNvCxnSpPr>
              <a:stCxn id="16" idx="3"/>
              <a:endCxn id="14" idx="1"/>
            </p:cNvCxnSpPr>
            <p:nvPr/>
          </p:nvCxnSpPr>
          <p:spPr>
            <a:xfrm>
              <a:off x="3842775" y="4163573"/>
              <a:ext cx="41375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412" y="3981257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280672" y="3976556"/>
              <a:ext cx="25583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1933045" y="3456755"/>
              <a:ext cx="4233214" cy="381000"/>
            </a:xfrm>
            <a:prstGeom prst="wedgeRoundRectCallout">
              <a:avLst>
                <a:gd name="adj1" fmla="val -15201"/>
                <a:gd name="adj2" fmla="val 8209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Hi, I’m </a:t>
              </a:r>
              <a:r>
                <a:rPr lang="en-US" sz="2000" u="sng" dirty="0" smtClean="0">
                  <a:solidFill>
                    <a:schemeClr val="tx1"/>
                  </a:solidFill>
                </a:rPr>
                <a:t>C</a:t>
              </a:r>
              <a:r>
                <a:rPr lang="en-US" sz="2000" dirty="0" smtClean="0">
                  <a:solidFill>
                    <a:schemeClr val="tx1"/>
                  </a:solidFill>
                </a:rPr>
                <a:t>, the root is </a:t>
              </a:r>
              <a:r>
                <a:rPr lang="en-US" sz="2000" u="sng" dirty="0" smtClean="0">
                  <a:solidFill>
                    <a:schemeClr val="tx1"/>
                  </a:solidFill>
                </a:rPr>
                <a:t>A</a:t>
              </a:r>
              <a:r>
                <a:rPr lang="en-US" sz="2000" dirty="0" smtClean="0">
                  <a:solidFill>
                    <a:schemeClr val="tx1"/>
                  </a:solidFill>
                </a:rPr>
                <a:t>, it’s </a:t>
              </a:r>
              <a:r>
                <a:rPr lang="en-US" sz="2000" u="sng" dirty="0" smtClean="0">
                  <a:solidFill>
                    <a:schemeClr val="tx1"/>
                  </a:solidFill>
                </a:rPr>
                <a:t>2</a:t>
              </a:r>
              <a:r>
                <a:rPr lang="en-US" sz="2000" dirty="0" smtClean="0">
                  <a:solidFill>
                    <a:schemeClr val="tx1"/>
                  </a:solidFill>
                </a:rPr>
                <a:t> hops away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39410" y="3586095"/>
            <a:ext cx="149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r (C, A, 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82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round, sending:</a:t>
            </a:r>
          </a:p>
          <a:p>
            <a:pPr lvl="1"/>
            <a:r>
              <a:rPr lang="en-US" dirty="0" smtClean="0"/>
              <a:t>A sends (A, A, 0) to say it is root</a:t>
            </a:r>
          </a:p>
          <a:p>
            <a:pPr lvl="1"/>
            <a:r>
              <a:rPr lang="en-US" dirty="0" smtClean="0"/>
              <a:t>B, C, D, E, and F do likewise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round, receiving:</a:t>
            </a:r>
          </a:p>
          <a:p>
            <a:pPr lvl="1"/>
            <a:r>
              <a:rPr lang="en-US" dirty="0" smtClean="0"/>
              <a:t>A still thinks is it (A, A, 0)</a:t>
            </a:r>
          </a:p>
          <a:p>
            <a:pPr lvl="1"/>
            <a:r>
              <a:rPr lang="en-US" dirty="0" smtClean="0"/>
              <a:t>B still thinks (B, B, 0)</a:t>
            </a:r>
          </a:p>
          <a:p>
            <a:pPr lvl="1"/>
            <a:r>
              <a:rPr lang="en-US" dirty="0" smtClean="0"/>
              <a:t>C updates to (C, A, 1)</a:t>
            </a:r>
          </a:p>
          <a:p>
            <a:pPr lvl="1"/>
            <a:r>
              <a:rPr lang="en-US" dirty="0" smtClean="0"/>
              <a:t>D updates to (D, C, 1)</a:t>
            </a:r>
          </a:p>
          <a:p>
            <a:pPr lvl="1"/>
            <a:r>
              <a:rPr lang="en-US" dirty="0" smtClean="0"/>
              <a:t>E updates to (E, A, 1)</a:t>
            </a:r>
          </a:p>
          <a:p>
            <a:pPr lvl="1"/>
            <a:r>
              <a:rPr lang="en-US" dirty="0" smtClean="0"/>
              <a:t>F updates to (F, B, 1)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683935" y="1658967"/>
            <a:ext cx="2469377" cy="2500159"/>
            <a:chOff x="5683935" y="1658967"/>
            <a:chExt cx="2469377" cy="2500159"/>
          </a:xfrm>
        </p:grpSpPr>
        <p:grpSp>
          <p:nvGrpSpPr>
            <p:cNvPr id="6" name="Group 5"/>
            <p:cNvGrpSpPr/>
            <p:nvPr/>
          </p:nvGrpSpPr>
          <p:grpSpPr>
            <a:xfrm>
              <a:off x="5683935" y="1695257"/>
              <a:ext cx="2469377" cy="2461519"/>
              <a:chOff x="1760505" y="2047624"/>
              <a:chExt cx="2469377" cy="2461519"/>
            </a:xfrm>
          </p:grpSpPr>
          <p:pic>
            <p:nvPicPr>
              <p:cNvPr id="7" name="Picture 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9731" y="264414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094" y="41344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 flipV="1">
                <a:off x="3124200" y="2412255"/>
                <a:ext cx="237319" cy="2513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124200" y="3893817"/>
                <a:ext cx="320749" cy="2710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519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5" y="4144512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2489731" y="2390989"/>
                <a:ext cx="293608" cy="2726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493156" y="3893819"/>
                <a:ext cx="290183" cy="2710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6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156" y="3529186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Straight Connector 18"/>
              <p:cNvCxnSpPr/>
              <p:nvPr/>
            </p:nvCxnSpPr>
            <p:spPr>
              <a:xfrm>
                <a:off x="2638247" y="3008778"/>
                <a:ext cx="0" cy="5204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124200" y="3008778"/>
                <a:ext cx="0" cy="5204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flipH="1">
              <a:off x="6104886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689149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39728" y="1658967"/>
              <a:ext cx="76463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A,A,0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79344" y="1690556"/>
              <a:ext cx="72667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B,B,0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69947" y="2283822"/>
              <a:ext cx="72603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C,C,0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86730" y="3172118"/>
              <a:ext cx="76347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D,D,0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42337" y="3789794"/>
              <a:ext cx="70307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E,E,0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75713" y="3782114"/>
              <a:ext cx="6225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F,F,0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63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Stuffing (3)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how does it compare with byte stuffing?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2965" y="2114550"/>
            <a:ext cx="7330392" cy="1924050"/>
            <a:chOff x="630921" y="3657600"/>
            <a:chExt cx="7330392" cy="19240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579" b="24060"/>
            <a:stretch>
              <a:fillRect/>
            </a:stretch>
          </p:blipFill>
          <p:spPr bwMode="auto">
            <a:xfrm>
              <a:off x="2552700" y="3657600"/>
              <a:ext cx="5408613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30921" y="4486275"/>
              <a:ext cx="18707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Transmitted bits</a:t>
              </a:r>
            </a:p>
            <a:p>
              <a:pPr algn="r"/>
              <a:r>
                <a:rPr lang="en-US" sz="2000" dirty="0" smtClean="0"/>
                <a:t>with stuffing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09240" y="3815834"/>
              <a:ext cx="11088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Data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80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Example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round, sending</a:t>
            </a:r>
          </a:p>
          <a:p>
            <a:pPr lvl="1"/>
            <a:r>
              <a:rPr lang="en-US" dirty="0" smtClean="0"/>
              <a:t>Nodes send their updated state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round receiving:</a:t>
            </a:r>
          </a:p>
          <a:p>
            <a:pPr lvl="1"/>
            <a:r>
              <a:rPr lang="en-US" dirty="0" smtClean="0"/>
              <a:t>A remains (A, A, 0)</a:t>
            </a:r>
          </a:p>
          <a:p>
            <a:pPr lvl="1"/>
            <a:r>
              <a:rPr lang="en-US" dirty="0" smtClean="0"/>
              <a:t>B updates to (B, A, 2) via C</a:t>
            </a:r>
          </a:p>
          <a:p>
            <a:pPr lvl="1"/>
            <a:r>
              <a:rPr lang="en-US" dirty="0" smtClean="0"/>
              <a:t>C remains (C, A, 1)</a:t>
            </a:r>
          </a:p>
          <a:p>
            <a:pPr lvl="1"/>
            <a:r>
              <a:rPr lang="en-US" dirty="0" smtClean="0"/>
              <a:t>D updates to (D, A, 2) via C</a:t>
            </a:r>
          </a:p>
          <a:p>
            <a:pPr lvl="1"/>
            <a:r>
              <a:rPr lang="en-US" dirty="0" smtClean="0"/>
              <a:t>E remains (E, A, 1)</a:t>
            </a:r>
          </a:p>
          <a:p>
            <a:pPr lvl="1"/>
            <a:r>
              <a:rPr lang="en-US" dirty="0" smtClean="0"/>
              <a:t>F remains (F, B, 1)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683935" y="1658967"/>
            <a:ext cx="2469377" cy="2500159"/>
            <a:chOff x="5683935" y="1658967"/>
            <a:chExt cx="2469377" cy="2500159"/>
          </a:xfrm>
        </p:grpSpPr>
        <p:grpSp>
          <p:nvGrpSpPr>
            <p:cNvPr id="32" name="Group 31"/>
            <p:cNvGrpSpPr/>
            <p:nvPr/>
          </p:nvGrpSpPr>
          <p:grpSpPr>
            <a:xfrm>
              <a:off x="5683935" y="1695257"/>
              <a:ext cx="2469377" cy="2461519"/>
              <a:chOff x="1760505" y="2047624"/>
              <a:chExt cx="2469377" cy="2461519"/>
            </a:xfrm>
          </p:grpSpPr>
          <p:pic>
            <p:nvPicPr>
              <p:cNvPr id="41" name="Picture 4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9731" y="264414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4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094" y="41344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3" name="Straight Connector 42"/>
              <p:cNvCxnSpPr/>
              <p:nvPr/>
            </p:nvCxnSpPr>
            <p:spPr>
              <a:xfrm flipV="1">
                <a:off x="3124200" y="2412255"/>
                <a:ext cx="237319" cy="2513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124200" y="3893817"/>
                <a:ext cx="320749" cy="2710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4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519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5" y="4144512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Straight Connector 46"/>
              <p:cNvCxnSpPr/>
              <p:nvPr/>
            </p:nvCxnSpPr>
            <p:spPr>
              <a:xfrm>
                <a:off x="2489731" y="2390989"/>
                <a:ext cx="293608" cy="2726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493156" y="3893819"/>
                <a:ext cx="290183" cy="2710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6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4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156" y="3529186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2638247" y="3008778"/>
                <a:ext cx="0" cy="5204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24200" y="3008778"/>
                <a:ext cx="0" cy="5204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6104886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689149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39728" y="1658967"/>
              <a:ext cx="76463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A,A,0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9344" y="1690556"/>
              <a:ext cx="72667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B,B,0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69947" y="2283822"/>
              <a:ext cx="7466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C,A,1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86730" y="3172118"/>
              <a:ext cx="744756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D,C,1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42337" y="3789794"/>
              <a:ext cx="73513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E,A,1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75713" y="3782114"/>
              <a:ext cx="67460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F,B,1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266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Example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round, sending</a:t>
            </a:r>
          </a:p>
          <a:p>
            <a:pPr lvl="1"/>
            <a:r>
              <a:rPr lang="en-US" dirty="0" smtClean="0"/>
              <a:t>Nodes send their updated state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round receiving:</a:t>
            </a:r>
          </a:p>
          <a:p>
            <a:pPr lvl="1"/>
            <a:r>
              <a:rPr lang="en-US" dirty="0" smtClean="0"/>
              <a:t>A remains (A, A, 0)</a:t>
            </a:r>
          </a:p>
          <a:p>
            <a:pPr lvl="1"/>
            <a:r>
              <a:rPr lang="en-US" dirty="0" smtClean="0"/>
              <a:t>B remains (B, A, 2) via C</a:t>
            </a:r>
          </a:p>
          <a:p>
            <a:pPr lvl="1"/>
            <a:r>
              <a:rPr lang="en-US" dirty="0" smtClean="0"/>
              <a:t>C remains (C, A, 1)</a:t>
            </a:r>
          </a:p>
          <a:p>
            <a:pPr lvl="1"/>
            <a:r>
              <a:rPr lang="en-US" dirty="0" smtClean="0"/>
              <a:t>D remains (D, A, 2) via C-left</a:t>
            </a:r>
          </a:p>
          <a:p>
            <a:pPr lvl="1"/>
            <a:r>
              <a:rPr lang="en-US" dirty="0" smtClean="0"/>
              <a:t>E remains (E, A, 1)</a:t>
            </a:r>
          </a:p>
          <a:p>
            <a:pPr lvl="1"/>
            <a:r>
              <a:rPr lang="en-US" dirty="0" smtClean="0"/>
              <a:t>F updates to (F, A, 3) via B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683935" y="1658967"/>
            <a:ext cx="2469377" cy="2500159"/>
            <a:chOff x="5683935" y="1658967"/>
            <a:chExt cx="2469377" cy="2500159"/>
          </a:xfrm>
        </p:grpSpPr>
        <p:grpSp>
          <p:nvGrpSpPr>
            <p:cNvPr id="32" name="Group 31"/>
            <p:cNvGrpSpPr/>
            <p:nvPr/>
          </p:nvGrpSpPr>
          <p:grpSpPr>
            <a:xfrm>
              <a:off x="5683935" y="1695257"/>
              <a:ext cx="2469377" cy="2461519"/>
              <a:chOff x="1760505" y="2047624"/>
              <a:chExt cx="2469377" cy="2461519"/>
            </a:xfrm>
          </p:grpSpPr>
          <p:pic>
            <p:nvPicPr>
              <p:cNvPr id="41" name="Picture 4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9731" y="264414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4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094" y="41344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3" name="Straight Connector 42"/>
              <p:cNvCxnSpPr/>
              <p:nvPr/>
            </p:nvCxnSpPr>
            <p:spPr>
              <a:xfrm flipV="1">
                <a:off x="3124200" y="2412255"/>
                <a:ext cx="237319" cy="2513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124200" y="3893817"/>
                <a:ext cx="320749" cy="2710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4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519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5" y="4144512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Straight Connector 46"/>
              <p:cNvCxnSpPr/>
              <p:nvPr/>
            </p:nvCxnSpPr>
            <p:spPr>
              <a:xfrm>
                <a:off x="2489731" y="2390989"/>
                <a:ext cx="293608" cy="2726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493156" y="3893819"/>
                <a:ext cx="290183" cy="2710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6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4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156" y="3529186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2638247" y="3008778"/>
                <a:ext cx="0" cy="5204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24200" y="3008778"/>
                <a:ext cx="0" cy="5204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6104886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689149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39728" y="1658967"/>
              <a:ext cx="76463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A,A,0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9344" y="1690556"/>
              <a:ext cx="746936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B,A,2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69947" y="2283822"/>
              <a:ext cx="7466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C,A,1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86730" y="3172118"/>
              <a:ext cx="76533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D,A,2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42337" y="3789794"/>
              <a:ext cx="73513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E,A,1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75713" y="3782114"/>
              <a:ext cx="67460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F,B,1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981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Example (4)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round</a:t>
            </a:r>
          </a:p>
          <a:p>
            <a:pPr lvl="1"/>
            <a:r>
              <a:rPr lang="en-US" sz="2400" dirty="0" smtClean="0"/>
              <a:t>Steady-state has been reached</a:t>
            </a:r>
          </a:p>
          <a:p>
            <a:pPr lvl="1"/>
            <a:r>
              <a:rPr lang="en-US" sz="2400" dirty="0" smtClean="0"/>
              <a:t>Nodes turn off forwarding that  is not on the spanning tree</a:t>
            </a:r>
          </a:p>
          <a:p>
            <a:pPr lvl="4">
              <a:spcBef>
                <a:spcPts val="0"/>
              </a:spcBef>
            </a:pPr>
            <a:endParaRPr lang="en-US" sz="11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Algorithm continues to run</a:t>
            </a:r>
            <a:endParaRPr lang="en-US" sz="2800" dirty="0"/>
          </a:p>
          <a:p>
            <a:pPr lvl="1"/>
            <a:r>
              <a:rPr lang="en-US" sz="2400" dirty="0" smtClean="0"/>
              <a:t>Adapts by timing out information</a:t>
            </a:r>
          </a:p>
          <a:p>
            <a:pPr lvl="1"/>
            <a:r>
              <a:rPr lang="en-US" sz="2400" dirty="0" smtClean="0"/>
              <a:t>E.g., if A fails, other nodes forget it, and B will become the new root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683935" y="1658967"/>
            <a:ext cx="2469377" cy="2500159"/>
            <a:chOff x="5683935" y="1658967"/>
            <a:chExt cx="2469377" cy="2500159"/>
          </a:xfrm>
        </p:grpSpPr>
        <p:grpSp>
          <p:nvGrpSpPr>
            <p:cNvPr id="32" name="Group 31"/>
            <p:cNvGrpSpPr/>
            <p:nvPr/>
          </p:nvGrpSpPr>
          <p:grpSpPr>
            <a:xfrm>
              <a:off x="5683935" y="1695257"/>
              <a:ext cx="2469377" cy="2461519"/>
              <a:chOff x="1760505" y="2047624"/>
              <a:chExt cx="2469377" cy="2461519"/>
            </a:xfrm>
          </p:grpSpPr>
          <p:pic>
            <p:nvPicPr>
              <p:cNvPr id="41" name="Picture 4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9731" y="264414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4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094" y="41344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3" name="Straight Connector 42"/>
              <p:cNvCxnSpPr/>
              <p:nvPr/>
            </p:nvCxnSpPr>
            <p:spPr>
              <a:xfrm flipV="1">
                <a:off x="3124200" y="2412255"/>
                <a:ext cx="237319" cy="25136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124200" y="3893817"/>
                <a:ext cx="320749" cy="271057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4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519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5" y="4144512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Straight Connector 46"/>
              <p:cNvCxnSpPr/>
              <p:nvPr/>
            </p:nvCxnSpPr>
            <p:spPr>
              <a:xfrm>
                <a:off x="2489731" y="2390989"/>
                <a:ext cx="293608" cy="27263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493156" y="3893819"/>
                <a:ext cx="290183" cy="271055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6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4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156" y="3529186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2638247" y="3008778"/>
                <a:ext cx="0" cy="52040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24200" y="3008778"/>
                <a:ext cx="0" cy="520408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6104886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689149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39728" y="1658967"/>
              <a:ext cx="76463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A,A,0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9344" y="1690556"/>
              <a:ext cx="746936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B,A,2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69947" y="2283822"/>
              <a:ext cx="7466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C,A,1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86730" y="3172118"/>
              <a:ext cx="76533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D,A,2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42337" y="3789794"/>
              <a:ext cx="73513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E,A,1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75713" y="3782114"/>
              <a:ext cx="6948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F,A,3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450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193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 Example (5)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Forwarding  proceeds as usual on the ST</a:t>
            </a:r>
          </a:p>
          <a:p>
            <a:r>
              <a:rPr lang="en-US" dirty="0" smtClean="0"/>
              <a:t>Initially D sends to F:</a:t>
            </a:r>
          </a:p>
          <a:p>
            <a:pPr lvl="1"/>
            <a:endParaRPr lang="en-US" dirty="0" smtClean="0"/>
          </a:p>
          <a:p>
            <a:pPr lvl="4">
              <a:spcBef>
                <a:spcPts val="0"/>
              </a:spcBef>
            </a:pPr>
            <a:endParaRPr lang="en-US" dirty="0">
              <a:sym typeface="Wingdings" pitchFamily="2" charset="2"/>
            </a:endParaRPr>
          </a:p>
          <a:p>
            <a:pPr lvl="4">
              <a:spcBef>
                <a:spcPts val="0"/>
              </a:spcBef>
            </a:pPr>
            <a:endParaRPr lang="en-US" dirty="0" smtClean="0">
              <a:sym typeface="Wingdings" pitchFamily="2" charset="2"/>
            </a:endParaRPr>
          </a:p>
          <a:p>
            <a:pPr lvl="4">
              <a:spcBef>
                <a:spcPts val="0"/>
              </a:spcBef>
            </a:pPr>
            <a:endParaRPr lang="en-US" dirty="0" smtClean="0">
              <a:sym typeface="Wingdings" pitchFamily="2" charset="2"/>
            </a:endParaRPr>
          </a:p>
          <a:p>
            <a:pPr lvl="4">
              <a:spcBef>
                <a:spcPts val="0"/>
              </a:spcBef>
            </a:pPr>
            <a:endParaRPr lang="en-US" dirty="0">
              <a:sym typeface="Wingdings" pitchFamily="2" charset="2"/>
            </a:endParaRPr>
          </a:p>
          <a:p>
            <a:pPr lvl="4">
              <a:spcBef>
                <a:spcPts val="0"/>
              </a:spcBef>
            </a:pPr>
            <a:endParaRPr lang="en-US" dirty="0" smtClean="0"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And F sends back to D: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683935" y="1658967"/>
            <a:ext cx="2469377" cy="2500159"/>
            <a:chOff x="5683935" y="1658967"/>
            <a:chExt cx="2469377" cy="2500159"/>
          </a:xfrm>
        </p:grpSpPr>
        <p:grpSp>
          <p:nvGrpSpPr>
            <p:cNvPr id="32" name="Group 31"/>
            <p:cNvGrpSpPr/>
            <p:nvPr/>
          </p:nvGrpSpPr>
          <p:grpSpPr>
            <a:xfrm>
              <a:off x="5683935" y="1695257"/>
              <a:ext cx="2469377" cy="2461519"/>
              <a:chOff x="1760505" y="2047624"/>
              <a:chExt cx="2469377" cy="2461519"/>
            </a:xfrm>
          </p:grpSpPr>
          <p:pic>
            <p:nvPicPr>
              <p:cNvPr id="41" name="Picture 4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9731" y="264414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4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094" y="41344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3" name="Straight Connector 42"/>
              <p:cNvCxnSpPr/>
              <p:nvPr/>
            </p:nvCxnSpPr>
            <p:spPr>
              <a:xfrm flipV="1">
                <a:off x="3124200" y="2412255"/>
                <a:ext cx="237319" cy="25136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124200" y="3893817"/>
                <a:ext cx="320749" cy="271057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4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519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5" y="4144512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Straight Connector 46"/>
              <p:cNvCxnSpPr/>
              <p:nvPr/>
            </p:nvCxnSpPr>
            <p:spPr>
              <a:xfrm>
                <a:off x="2489731" y="2390989"/>
                <a:ext cx="293608" cy="27263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493156" y="3893819"/>
                <a:ext cx="290183" cy="271055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6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4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156" y="3529186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2638247" y="3008778"/>
                <a:ext cx="0" cy="52040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24200" y="3008778"/>
                <a:ext cx="0" cy="520408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6104886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689149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39728" y="1658967"/>
              <a:ext cx="76463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A,A,0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9344" y="1690556"/>
              <a:ext cx="746936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B,A,2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69947" y="2283822"/>
              <a:ext cx="7466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C,A,1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86730" y="3172118"/>
              <a:ext cx="76533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D,A,2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42337" y="3789794"/>
              <a:ext cx="73513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E,A,1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75713" y="3782114"/>
              <a:ext cx="6948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F,A,3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502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194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Example (6)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Forwarding  proceeds as usual on the ST</a:t>
            </a:r>
          </a:p>
          <a:p>
            <a:r>
              <a:rPr lang="en-US" dirty="0" smtClean="0"/>
              <a:t>Initially D sends to F:</a:t>
            </a:r>
          </a:p>
          <a:p>
            <a:pPr lvl="1"/>
            <a:r>
              <a:rPr lang="en-US" dirty="0" smtClean="0"/>
              <a:t>D </a:t>
            </a:r>
            <a:r>
              <a:rPr lang="en-US" dirty="0" smtClean="0">
                <a:sym typeface="Wingdings" pitchFamily="2" charset="2"/>
              </a:rPr>
              <a:t> C-left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  A, B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  F</a:t>
            </a:r>
          </a:p>
          <a:p>
            <a:pPr lvl="4">
              <a:spcBef>
                <a:spcPts val="0"/>
              </a:spcBef>
            </a:pPr>
            <a:endParaRPr lang="en-US" dirty="0" smtClean="0"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Wingdings" pitchFamily="2" charset="2"/>
              </a:rPr>
              <a:t>And F sends back to D: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  B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  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  D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hm</a:t>
            </a:r>
            <a:r>
              <a:rPr lang="en-US" dirty="0" smtClean="0">
                <a:sym typeface="Wingdings" pitchFamily="2" charset="2"/>
              </a:rPr>
              <a:t>, not such a great route)</a:t>
            </a:r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5683935" y="1658967"/>
            <a:ext cx="2469377" cy="2500159"/>
            <a:chOff x="5683935" y="1658967"/>
            <a:chExt cx="2469377" cy="2500159"/>
          </a:xfrm>
        </p:grpSpPr>
        <p:grpSp>
          <p:nvGrpSpPr>
            <p:cNvPr id="32" name="Group 31"/>
            <p:cNvGrpSpPr/>
            <p:nvPr/>
          </p:nvGrpSpPr>
          <p:grpSpPr>
            <a:xfrm>
              <a:off x="5683935" y="1695257"/>
              <a:ext cx="2469377" cy="2461519"/>
              <a:chOff x="1760505" y="2047624"/>
              <a:chExt cx="2469377" cy="2461519"/>
            </a:xfrm>
          </p:grpSpPr>
          <p:pic>
            <p:nvPicPr>
              <p:cNvPr id="41" name="Picture 4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9731" y="264414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4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094" y="41344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3" name="Straight Connector 42"/>
              <p:cNvCxnSpPr/>
              <p:nvPr/>
            </p:nvCxnSpPr>
            <p:spPr>
              <a:xfrm flipV="1">
                <a:off x="3124200" y="2412255"/>
                <a:ext cx="237319" cy="25136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124200" y="3893817"/>
                <a:ext cx="320749" cy="271057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4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519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5" y="4144512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Straight Connector 46"/>
              <p:cNvCxnSpPr/>
              <p:nvPr/>
            </p:nvCxnSpPr>
            <p:spPr>
              <a:xfrm>
                <a:off x="2489731" y="2390989"/>
                <a:ext cx="293608" cy="27263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493156" y="3893819"/>
                <a:ext cx="290183" cy="271055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506" y="2047624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4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156" y="3529186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2638247" y="3008778"/>
                <a:ext cx="0" cy="52040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124200" y="3008778"/>
                <a:ext cx="0" cy="520408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6104886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689149" y="2059888"/>
              <a:ext cx="1" cy="17322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39728" y="1658967"/>
              <a:ext cx="76463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A,A,0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79344" y="1690556"/>
              <a:ext cx="746936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B,A,2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69947" y="2283822"/>
              <a:ext cx="7466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C,A,1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86730" y="3172118"/>
              <a:ext cx="76533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D,A,2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42337" y="3789794"/>
              <a:ext cx="73513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E,A,1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75713" y="3782114"/>
              <a:ext cx="6948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2400" dirty="0" smtClean="0"/>
                <a:t>F,A,3</a:t>
              </a:r>
              <a:endParaRPr lang="en-US" sz="24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7028926" y="1929466"/>
            <a:ext cx="237319" cy="251368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6516252" y="1939655"/>
            <a:ext cx="293608" cy="272633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696136" y="2651711"/>
            <a:ext cx="0" cy="520407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943600" y="2038932"/>
            <a:ext cx="1" cy="1732257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836270" y="2038622"/>
            <a:ext cx="1" cy="1732257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184145" y="2065648"/>
            <a:ext cx="237319" cy="251368"/>
          </a:xfrm>
          <a:prstGeom prst="line">
            <a:avLst/>
          </a:pr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832621" y="2665812"/>
            <a:ext cx="0" cy="520407"/>
          </a:xfrm>
          <a:prstGeom prst="line">
            <a:avLst/>
          </a:pr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096000" y="2191332"/>
            <a:ext cx="1" cy="1732257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7542102" y="2028299"/>
            <a:ext cx="1" cy="1732257"/>
          </a:xfrm>
          <a:prstGeom prst="line">
            <a:avLst/>
          </a:pr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5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Algorhyme</a:t>
            </a:r>
            <a:r>
              <a:rPr lang="en-US" dirty="0" smtClean="0"/>
              <a:t> (</a:t>
            </a:r>
            <a:r>
              <a:rPr lang="en-US" dirty="0" err="1" smtClean="0"/>
              <a:t>Radia</a:t>
            </a:r>
            <a:r>
              <a:rPr lang="en-US" dirty="0" smtClean="0"/>
              <a:t> Perlman, 1985)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1748" y="1276350"/>
            <a:ext cx="5241851" cy="33528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I think that I shall never see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A graph more lovely than a tree.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A tree whose crucial property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Is loop-free connectivity.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A tree that must be sure to span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So packets can reach every LAN.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First, the root must be selected.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By ID, it is elected.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Least-cost paths from root are traced.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In the tree, these paths are placed.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A mesh is made by folks like me,</a:t>
            </a:r>
            <a:br>
              <a:rPr lang="en-US" sz="2800" i="1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Then bridges find a spanning tree.</a:t>
            </a:r>
          </a:p>
        </p:txBody>
      </p:sp>
    </p:spTree>
    <p:extLst>
      <p:ext uri="{BB962C8B-B14F-4D97-AF65-F5344CB8AC3E}">
        <p14:creationId xmlns:p14="http://schemas.microsoft.com/office/powerpoint/2010/main" val="411308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in the Course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Moving on to the Link Layer!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81200" y="2038350"/>
            <a:ext cx="1466850" cy="1920875"/>
            <a:chOff x="2857500" y="2343150"/>
            <a:chExt cx="1466850" cy="192087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7500" y="3883025"/>
              <a:ext cx="14478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57500" y="3502025"/>
              <a:ext cx="1447800" cy="381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57500" y="31210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57500" y="2740025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857500" y="23622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021013" y="3867150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250250" y="3502025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08313" y="3136900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922588" y="2740025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2895600" y="2343150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83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Example: PPP over SONET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PPP is Point-to-Point Protocol</a:t>
            </a:r>
          </a:p>
          <a:p>
            <a:r>
              <a:rPr lang="en-US" dirty="0" smtClean="0"/>
              <a:t>Widely used for link framing</a:t>
            </a:r>
          </a:p>
          <a:p>
            <a:pPr lvl="1"/>
            <a:r>
              <a:rPr lang="en-US" dirty="0" smtClean="0"/>
              <a:t>E.g., it is used to frame IP packets that are sent over SONET optical links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1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Example: PPP over SONET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SONET as a bit stream, and PPP as the framing that carries an IP packet over the link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8125" y="2190750"/>
            <a:ext cx="8524875" cy="2289036"/>
            <a:chOff x="309562" y="3190875"/>
            <a:chExt cx="8524875" cy="228903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9651"/>
            <a:stretch>
              <a:fillRect/>
            </a:stretch>
          </p:blipFill>
          <p:spPr bwMode="auto">
            <a:xfrm>
              <a:off x="309562" y="3190875"/>
              <a:ext cx="852487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033075" y="5029200"/>
              <a:ext cx="1744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Protocol stacks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49854" y="4772025"/>
              <a:ext cx="3179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PPP frames may be split over SONET payloads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9200" y="2876550"/>
            <a:ext cx="990600" cy="38100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2876550"/>
            <a:ext cx="990600" cy="38100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Example: PPP over SONET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Framing uses byte stuffing </a:t>
            </a:r>
          </a:p>
          <a:p>
            <a:pPr lvl="1"/>
            <a:r>
              <a:rPr lang="en-US" sz="2400" dirty="0" smtClean="0"/>
              <a:t>FLAG </a:t>
            </a:r>
            <a:r>
              <a:rPr lang="en-US" dirty="0" smtClean="0"/>
              <a:t>is 0x7E and </a:t>
            </a:r>
            <a:r>
              <a:rPr lang="en-US" sz="2400" dirty="0" smtClean="0"/>
              <a:t>ESC </a:t>
            </a:r>
            <a:r>
              <a:rPr lang="en-US" dirty="0" smtClean="0"/>
              <a:t>is 0x7D. To stuff (</a:t>
            </a:r>
            <a:r>
              <a:rPr lang="en-US" dirty="0" err="1" smtClean="0"/>
              <a:t>unstuff</a:t>
            </a:r>
            <a:r>
              <a:rPr lang="en-US" dirty="0" smtClean="0"/>
              <a:t>) a byte, add (remove) </a:t>
            </a:r>
            <a:r>
              <a:rPr lang="en-US" sz="2400" dirty="0" smtClean="0"/>
              <a:t>ESC</a:t>
            </a:r>
            <a:r>
              <a:rPr lang="en-US" dirty="0" smtClean="0"/>
              <a:t>, and XOR byte with 0x20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22</a:t>
            </a:fld>
            <a:endParaRPr lang="en-US"/>
          </a:p>
        </p:txBody>
      </p:sp>
      <p:pic>
        <p:nvPicPr>
          <p:cNvPr id="13" name="Picture 13" descr="03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04" y="2571750"/>
            <a:ext cx="8431696" cy="121113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209800" y="3079887"/>
            <a:ext cx="5181600" cy="60960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Coding Overview (§3.2)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Some bits will be received in error due to noise. What can we do?</a:t>
            </a:r>
          </a:p>
          <a:p>
            <a:pPr lvl="1"/>
            <a:r>
              <a:rPr lang="en-US" sz="2400" dirty="0" smtClean="0"/>
              <a:t>Detect errors with codes </a:t>
            </a:r>
            <a:r>
              <a:rPr lang="en-US" sz="2600" b="1" dirty="0">
                <a:solidFill>
                  <a:schemeClr val="accent5"/>
                </a:solidFill>
              </a:rPr>
              <a:t>»</a:t>
            </a:r>
            <a:endParaRPr lang="en-US" sz="2400" b="1" dirty="0" smtClean="0"/>
          </a:p>
          <a:p>
            <a:pPr lvl="1"/>
            <a:r>
              <a:rPr lang="en-US" sz="2400" dirty="0" smtClean="0"/>
              <a:t>Correct errors with codes </a:t>
            </a:r>
            <a:r>
              <a:rPr lang="en-US" sz="2600" b="1" dirty="0">
                <a:solidFill>
                  <a:schemeClr val="accent5"/>
                </a:solidFill>
              </a:rPr>
              <a:t>»</a:t>
            </a:r>
            <a:endParaRPr lang="en-US" sz="2400" b="1" dirty="0" smtClean="0"/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Retransmit lost frames</a:t>
            </a:r>
          </a:p>
          <a:p>
            <a:pPr lvl="4"/>
            <a:endParaRPr lang="en-US" dirty="0" smtClean="0"/>
          </a:p>
          <a:p>
            <a:r>
              <a:rPr lang="en-US" sz="3000" dirty="0" smtClean="0"/>
              <a:t>Reliability is a concern that cuts across the layers – we’ll see it again</a:t>
            </a:r>
            <a:endParaRPr lang="en-US" sz="3000" dirty="0" smtClean="0">
              <a:solidFill>
                <a:schemeClr val="tx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676152" y="3024485"/>
            <a:ext cx="457200" cy="7620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57152" y="2872085"/>
            <a:ext cx="81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99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– Noise may flip received bits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25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990600" y="1200150"/>
            <a:ext cx="6062624" cy="3412930"/>
            <a:chOff x="1119269" y="1428750"/>
            <a:chExt cx="5656546" cy="3184330"/>
          </a:xfrm>
        </p:grpSpPr>
        <p:sp>
          <p:nvSpPr>
            <p:cNvPr id="8" name="TextBox 7"/>
            <p:cNvSpPr txBox="1"/>
            <p:nvPr/>
          </p:nvSpPr>
          <p:spPr>
            <a:xfrm>
              <a:off x="1146312" y="1686651"/>
              <a:ext cx="920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Signal</a:t>
              </a:r>
              <a:endParaRPr lang="en-US" sz="24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039715" y="1428750"/>
              <a:ext cx="4732169" cy="1059724"/>
              <a:chOff x="2456079" y="1576432"/>
              <a:chExt cx="3962400" cy="115243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456079" y="2107924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795067" y="211646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1000" y="210562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48200" y="21100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05400" y="21100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84442" y="16573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41242" y="16573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98442" y="16573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743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200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57600" y="1576432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114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720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29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486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9436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400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2743200" y="1659835"/>
                <a:ext cx="3657600" cy="914400"/>
              </a:xfrm>
              <a:custGeom>
                <a:avLst/>
                <a:gdLst>
                  <a:gd name="connsiteX0" fmla="*/ 0 w 3657600"/>
                  <a:gd name="connsiteY0" fmla="*/ 914400 h 914400"/>
                  <a:gd name="connsiteX1" fmla="*/ 457200 w 3657600"/>
                  <a:gd name="connsiteY1" fmla="*/ 914400 h 914400"/>
                  <a:gd name="connsiteX2" fmla="*/ 467139 w 3657600"/>
                  <a:gd name="connsiteY2" fmla="*/ 9939 h 914400"/>
                  <a:gd name="connsiteX3" fmla="*/ 1381539 w 3657600"/>
                  <a:gd name="connsiteY3" fmla="*/ 0 h 914400"/>
                  <a:gd name="connsiteX4" fmla="*/ 1381539 w 3657600"/>
                  <a:gd name="connsiteY4" fmla="*/ 914400 h 914400"/>
                  <a:gd name="connsiteX5" fmla="*/ 3210339 w 3657600"/>
                  <a:gd name="connsiteY5" fmla="*/ 904461 h 914400"/>
                  <a:gd name="connsiteX6" fmla="*/ 3200400 w 3657600"/>
                  <a:gd name="connsiteY6" fmla="*/ 0 h 914400"/>
                  <a:gd name="connsiteX7" fmla="*/ 3647661 w 3657600"/>
                  <a:gd name="connsiteY7" fmla="*/ 0 h 914400"/>
                  <a:gd name="connsiteX8" fmla="*/ 3657600 w 3657600"/>
                  <a:gd name="connsiteY8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7600" h="914400">
                    <a:moveTo>
                      <a:pt x="0" y="914400"/>
                    </a:moveTo>
                    <a:lnTo>
                      <a:pt x="457200" y="914400"/>
                    </a:lnTo>
                    <a:lnTo>
                      <a:pt x="467139" y="9939"/>
                    </a:lnTo>
                    <a:lnTo>
                      <a:pt x="1381539" y="0"/>
                    </a:lnTo>
                    <a:lnTo>
                      <a:pt x="1381539" y="914400"/>
                    </a:lnTo>
                    <a:lnTo>
                      <a:pt x="3210339" y="904461"/>
                    </a:lnTo>
                    <a:lnTo>
                      <a:pt x="3200400" y="0"/>
                    </a:lnTo>
                    <a:lnTo>
                      <a:pt x="3647661" y="0"/>
                    </a:lnTo>
                    <a:lnTo>
                      <a:pt x="3657600" y="914400"/>
                    </a:lnTo>
                  </a:path>
                </a:pathLst>
              </a:custGeom>
              <a:noFill/>
              <a:ln w="3810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27242" y="210562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039714" y="2488474"/>
              <a:ext cx="4732169" cy="1059724"/>
              <a:chOff x="2456079" y="1576432"/>
              <a:chExt cx="3962400" cy="1152436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2456079" y="2107924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795067" y="211646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191000" y="210562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648200" y="21100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105400" y="21100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984442" y="16573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241242" y="16573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698442" y="16573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2743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200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657600" y="1576432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114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5720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029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486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6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400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5527242" y="210562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043646" y="3553356"/>
              <a:ext cx="4732169" cy="1059724"/>
              <a:chOff x="2456079" y="1576432"/>
              <a:chExt cx="3962400" cy="1152436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2456079" y="2107924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2795067" y="211646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191000" y="210562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648200" y="21100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05400" y="21100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984442" y="16573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241242" y="16573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2743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200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657600" y="1576432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114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5720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029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486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9436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400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1119269" y="2566287"/>
              <a:ext cx="1010151" cy="775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Slightly</a:t>
              </a:r>
            </a:p>
            <a:p>
              <a:pPr algn="ctr"/>
              <a:r>
                <a:rPr lang="en-US" sz="2400" dirty="0" smtClean="0"/>
                <a:t>Noisy</a:t>
              </a:r>
              <a:endParaRPr lang="en-US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56138" y="3672057"/>
              <a:ext cx="8331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Very</a:t>
              </a:r>
            </a:p>
            <a:p>
              <a:pPr algn="ctr"/>
              <a:r>
                <a:rPr lang="en-US" sz="2400" dirty="0" smtClean="0"/>
                <a:t>noisy</a:t>
              </a:r>
              <a:endParaRPr lang="en-US" sz="240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581400" y="4008381"/>
            <a:ext cx="435404" cy="4550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5943600" y="3562350"/>
            <a:ext cx="435404" cy="4550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978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– Add Redundancy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Error detection codes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dd </a:t>
            </a:r>
            <a:r>
              <a:rPr lang="en-US" sz="2400" u="sng" dirty="0" smtClean="0"/>
              <a:t>check bits</a:t>
            </a:r>
            <a:r>
              <a:rPr lang="en-US" sz="2400" dirty="0" smtClean="0"/>
              <a:t> to the message bits to let some errors be detected</a:t>
            </a:r>
          </a:p>
          <a:p>
            <a:r>
              <a:rPr lang="en-US" sz="2800" dirty="0" smtClean="0"/>
              <a:t>Error correction codes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dd more </a:t>
            </a:r>
            <a:r>
              <a:rPr lang="en-US" sz="2400" u="sng" dirty="0" smtClean="0"/>
              <a:t>check bits</a:t>
            </a:r>
            <a:r>
              <a:rPr lang="en-US" sz="2400" dirty="0" smtClean="0"/>
              <a:t> to let some errors be corrected</a:t>
            </a:r>
          </a:p>
          <a:p>
            <a:pPr lvl="3"/>
            <a:endParaRPr lang="en-US" sz="1600" dirty="0"/>
          </a:p>
          <a:p>
            <a:r>
              <a:rPr lang="en-US" sz="2800" dirty="0" smtClean="0"/>
              <a:t>Key issue is now to structure the code to detect many errors with few check bits and modest computation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49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A simple code to handle errors:</a:t>
            </a:r>
          </a:p>
          <a:p>
            <a:pPr lvl="1"/>
            <a:r>
              <a:rPr lang="en-US" sz="2400" dirty="0" smtClean="0"/>
              <a:t>Send two copies! Error if different.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1600" dirty="0" smtClean="0"/>
          </a:p>
          <a:p>
            <a:r>
              <a:rPr lang="en-US" sz="2800" dirty="0" smtClean="0"/>
              <a:t>How good is this code?</a:t>
            </a:r>
          </a:p>
          <a:p>
            <a:pPr lvl="1"/>
            <a:r>
              <a:rPr lang="en-US" sz="2400" dirty="0" smtClean="0"/>
              <a:t>How many errors can it detect/correct?</a:t>
            </a:r>
          </a:p>
          <a:p>
            <a:pPr lvl="1"/>
            <a:r>
              <a:rPr lang="en-US" sz="2400" dirty="0" smtClean="0"/>
              <a:t>How many errors will make it fail?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13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Example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want to handle more errors with less overhead</a:t>
            </a:r>
          </a:p>
          <a:p>
            <a:pPr lvl="1"/>
            <a:r>
              <a:rPr lang="en-US" sz="2400" dirty="0" smtClean="0"/>
              <a:t>Will look at better codes; they are applied mathematics</a:t>
            </a:r>
          </a:p>
          <a:p>
            <a:pPr lvl="1"/>
            <a:r>
              <a:rPr lang="en-US" sz="2400" dirty="0" smtClean="0"/>
              <a:t>But, they can’t handle all errors</a:t>
            </a:r>
          </a:p>
          <a:p>
            <a:pPr lvl="1"/>
            <a:r>
              <a:rPr lang="en-US" sz="2400" dirty="0" smtClean="0"/>
              <a:t>And they focus on accidental errors (will look at secure hashes later)</a:t>
            </a:r>
          </a:p>
        </p:txBody>
      </p:sp>
    </p:spTree>
    <p:extLst>
      <p:ext uri="{BB962C8B-B14F-4D97-AF65-F5344CB8AC3E}">
        <p14:creationId xmlns:p14="http://schemas.microsoft.com/office/powerpoint/2010/main" val="13051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Error Codes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err="1" smtClean="0"/>
              <a:t>Codeword</a:t>
            </a:r>
            <a:r>
              <a:rPr lang="en-US" sz="2800" dirty="0" smtClean="0"/>
              <a:t> consists of D data plus R check bits (=systematic block code)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Sender: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ompute R check bits based on the D data bits; send the </a:t>
            </a:r>
            <a:r>
              <a:rPr lang="en-US" sz="2400" dirty="0" err="1" smtClean="0"/>
              <a:t>codeword</a:t>
            </a:r>
            <a:r>
              <a:rPr lang="en-US" sz="2400" dirty="0" smtClean="0"/>
              <a:t> of D+R bits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6153" y="2190751"/>
            <a:ext cx="3086013" cy="889214"/>
            <a:chOff x="1981200" y="1604543"/>
            <a:chExt cx="3356685" cy="967207"/>
          </a:xfrm>
        </p:grpSpPr>
        <p:grpSp>
          <p:nvGrpSpPr>
            <p:cNvPr id="9" name="Group 8"/>
            <p:cNvGrpSpPr/>
            <p:nvPr/>
          </p:nvGrpSpPr>
          <p:grpSpPr>
            <a:xfrm>
              <a:off x="1981200" y="2038350"/>
              <a:ext cx="3200400" cy="533400"/>
              <a:chOff x="1981200" y="1809750"/>
              <a:chExt cx="2857500" cy="304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1200" y="1809750"/>
                <a:ext cx="19050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D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02352" y="1809750"/>
                <a:ext cx="1136348" cy="304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R=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fn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(D)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340411" y="1604543"/>
              <a:ext cx="1401926" cy="42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D</a:t>
              </a:r>
              <a:r>
                <a:rPr lang="en-US" sz="2400" dirty="0" smtClean="0"/>
                <a:t>ata bits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52602" y="1612565"/>
              <a:ext cx="1585283" cy="421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C</a:t>
              </a:r>
              <a:r>
                <a:rPr lang="en-US" sz="2400" dirty="0" smtClean="0"/>
                <a:t>heck bits</a:t>
              </a:r>
              <a:endParaRPr lang="en-US" sz="2400" dirty="0"/>
            </a:p>
          </p:txBody>
        </p:sp>
      </p:grpSp>
      <p:sp>
        <p:nvSpPr>
          <p:cNvPr id="14" name="Cloud Callout 13"/>
          <p:cNvSpPr/>
          <p:nvPr/>
        </p:nvSpPr>
        <p:spPr>
          <a:xfrm rot="394988">
            <a:off x="3845441" y="2527343"/>
            <a:ext cx="1418081" cy="699828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31569" y="2846488"/>
            <a:ext cx="4070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5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Link Layer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Concerns how </a:t>
            </a:r>
            <a:r>
              <a:rPr lang="en-US" sz="2800" dirty="0" smtClean="0"/>
              <a:t>to transfer messages over one or more connected links</a:t>
            </a:r>
          </a:p>
          <a:p>
            <a:pPr lvl="1"/>
            <a:r>
              <a:rPr lang="en-US" sz="2400" dirty="0" smtClean="0"/>
              <a:t>Messages are </a:t>
            </a:r>
            <a:r>
              <a:rPr lang="en-US" sz="2400" u="sng" dirty="0" smtClean="0"/>
              <a:t>frames</a:t>
            </a:r>
            <a:r>
              <a:rPr lang="en-US" sz="2400" dirty="0" smtClean="0"/>
              <a:t>, of limited size</a:t>
            </a:r>
          </a:p>
          <a:p>
            <a:pPr lvl="1"/>
            <a:r>
              <a:rPr lang="en-US" sz="2400" dirty="0" smtClean="0"/>
              <a:t>Builds on the physical layer</a:t>
            </a:r>
            <a:endParaRPr lang="en-US" sz="2400" u="sng" dirty="0"/>
          </a:p>
        </p:txBody>
      </p:sp>
      <p:grpSp>
        <p:nvGrpSpPr>
          <p:cNvPr id="53" name="Group 52"/>
          <p:cNvGrpSpPr/>
          <p:nvPr/>
        </p:nvGrpSpPr>
        <p:grpSpPr>
          <a:xfrm>
            <a:off x="842169" y="3028950"/>
            <a:ext cx="4357688" cy="842236"/>
            <a:chOff x="698841" y="3181350"/>
            <a:chExt cx="4357688" cy="842236"/>
          </a:xfrm>
        </p:grpSpPr>
        <p:cxnSp>
          <p:nvCxnSpPr>
            <p:cNvPr id="22" name="Straight Connector 21"/>
            <p:cNvCxnSpPr>
              <a:stCxn id="41" idx="3"/>
              <a:endCxn id="32" idx="1"/>
            </p:cNvCxnSpPr>
            <p:nvPr/>
          </p:nvCxnSpPr>
          <p:spPr>
            <a:xfrm flipV="1">
              <a:off x="896485" y="3777574"/>
              <a:ext cx="172844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2" idx="3"/>
              <a:endCxn id="42" idx="1"/>
            </p:cNvCxnSpPr>
            <p:nvPr/>
          </p:nvCxnSpPr>
          <p:spPr>
            <a:xfrm>
              <a:off x="3340894" y="3777574"/>
              <a:ext cx="1517991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931" y="3627255"/>
              <a:ext cx="715963" cy="30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39"/>
            <p:cNvGrpSpPr/>
            <p:nvPr/>
          </p:nvGrpSpPr>
          <p:grpSpPr>
            <a:xfrm>
              <a:off x="698841" y="3181350"/>
              <a:ext cx="4357688" cy="842236"/>
              <a:chOff x="2794452" y="2304651"/>
              <a:chExt cx="4357688" cy="676644"/>
            </a:xfrm>
          </p:grpSpPr>
          <p:sp>
            <p:nvSpPr>
              <p:cNvPr id="41" name="Rectangle 4"/>
              <p:cNvSpPr>
                <a:spLocks noChangeArrowheads="1"/>
              </p:cNvSpPr>
              <p:nvPr/>
            </p:nvSpPr>
            <p:spPr bwMode="auto">
              <a:xfrm>
                <a:off x="2794452" y="2586007"/>
                <a:ext cx="197644" cy="3952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6954496" y="2586007"/>
                <a:ext cx="197644" cy="3952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6"/>
              <p:cNvSpPr>
                <a:spLocks noChangeShapeType="1"/>
              </p:cNvSpPr>
              <p:nvPr/>
            </p:nvSpPr>
            <p:spPr bwMode="auto">
              <a:xfrm>
                <a:off x="3111500" y="2428236"/>
                <a:ext cx="3810000" cy="0"/>
              </a:xfrm>
              <a:prstGeom prst="line">
                <a:avLst/>
              </a:prstGeom>
              <a:noFill/>
              <a:ln w="762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auto">
              <a:xfrm>
                <a:off x="4572111" y="2304651"/>
                <a:ext cx="1089026" cy="247265"/>
              </a:xfrm>
              <a:prstGeom prst="homePlate">
                <a:avLst>
                  <a:gd name="adj" fmla="val 57832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sz="2000" dirty="0" smtClean="0"/>
                  <a:t>Frame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56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Error Codes (2)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Receiver:  </a:t>
            </a:r>
          </a:p>
          <a:p>
            <a:pPr lvl="1"/>
            <a:r>
              <a:rPr lang="en-US" sz="2400" dirty="0" smtClean="0"/>
              <a:t>Receive D+R bits with unknown errors</a:t>
            </a:r>
          </a:p>
          <a:p>
            <a:pPr lvl="1"/>
            <a:r>
              <a:rPr lang="en-US" sz="2400" dirty="0" err="1" smtClean="0"/>
              <a:t>Recompute</a:t>
            </a:r>
            <a:r>
              <a:rPr lang="en-US" sz="2400" dirty="0" smtClean="0"/>
              <a:t> R check bits based on the D data bits; error if R doesn’t match R’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2938576"/>
            <a:ext cx="5257800" cy="1461974"/>
            <a:chOff x="540652" y="2743164"/>
            <a:chExt cx="5257800" cy="1461974"/>
          </a:xfrm>
        </p:grpSpPr>
        <p:grpSp>
          <p:nvGrpSpPr>
            <p:cNvPr id="12" name="Group 11"/>
            <p:cNvGrpSpPr/>
            <p:nvPr/>
          </p:nvGrpSpPr>
          <p:grpSpPr>
            <a:xfrm>
              <a:off x="540652" y="2743164"/>
              <a:ext cx="4724400" cy="1461974"/>
              <a:chOff x="187841" y="3006185"/>
              <a:chExt cx="4724400" cy="146197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818976" y="3006185"/>
                <a:ext cx="3093265" cy="870205"/>
                <a:chOff x="1981200" y="1625222"/>
                <a:chExt cx="3364573" cy="946528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981200" y="2038350"/>
                  <a:ext cx="3200400" cy="533400"/>
                  <a:chOff x="1981200" y="1809750"/>
                  <a:chExt cx="2857500" cy="30480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1981200" y="1809750"/>
                    <a:ext cx="1905000" cy="3048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D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3702352" y="1809750"/>
                    <a:ext cx="1136348" cy="3048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R’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2348299" y="1625222"/>
                  <a:ext cx="1401926" cy="429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2400" dirty="0"/>
                    <a:t>D</a:t>
                  </a:r>
                  <a:r>
                    <a:rPr lang="en-US" sz="2400" dirty="0" smtClean="0"/>
                    <a:t>ata bits</a:t>
                  </a:r>
                  <a:endParaRPr lang="en-US" sz="24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760490" y="1633244"/>
                  <a:ext cx="1585283" cy="4218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2400" dirty="0"/>
                    <a:t>C</a:t>
                  </a:r>
                  <a:r>
                    <a:rPr lang="en-US" sz="2400" dirty="0" smtClean="0"/>
                    <a:t>heck bits</a:t>
                  </a:r>
                  <a:endParaRPr lang="en-US" sz="2400" dirty="0"/>
                </a:p>
              </p:txBody>
            </p:sp>
          </p:grpSp>
          <p:sp>
            <p:nvSpPr>
              <p:cNvPr id="25" name="Cloud Callout 24"/>
              <p:cNvSpPr/>
              <p:nvPr/>
            </p:nvSpPr>
            <p:spPr>
              <a:xfrm rot="394988">
                <a:off x="187841" y="3280555"/>
                <a:ext cx="1418081" cy="699828"/>
              </a:xfrm>
              <a:prstGeom prst="cloudCallout">
                <a:avLst>
                  <a:gd name="adj1" fmla="val -8031"/>
                  <a:gd name="adj2" fmla="val 16226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1411945" y="3642909"/>
                <a:ext cx="40703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3591223" y="3977771"/>
                <a:ext cx="1170083" cy="4903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R=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fn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(D)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Elbow Connector 5"/>
              <p:cNvCxnSpPr>
                <a:stCxn id="23" idx="2"/>
                <a:endCxn id="27" idx="1"/>
              </p:cNvCxnSpPr>
              <p:nvPr/>
            </p:nvCxnSpPr>
            <p:spPr>
              <a:xfrm rot="16200000" flipH="1">
                <a:off x="3022199" y="3653940"/>
                <a:ext cx="346579" cy="791470"/>
              </a:xfrm>
              <a:prstGeom prst="bentConnector2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>
              <a:stCxn id="27" idx="3"/>
            </p:cNvCxnSpPr>
            <p:nvPr/>
          </p:nvCxnSpPr>
          <p:spPr>
            <a:xfrm flipV="1">
              <a:off x="5114117" y="3714750"/>
              <a:ext cx="218661" cy="24519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32795" y="3443138"/>
              <a:ext cx="3656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 smtClean="0"/>
                <a:t>=?</a:t>
              </a:r>
              <a:endParaRPr lang="en-US" sz="24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129460" y="3363553"/>
              <a:ext cx="218661" cy="24519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67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R.W. Hamming (1915-1998)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Much early work on codes:</a:t>
            </a:r>
          </a:p>
          <a:p>
            <a:pPr lvl="1"/>
            <a:r>
              <a:rPr lang="en-US" sz="2400" dirty="0" smtClean="0"/>
              <a:t>“Error Detecting and Error Correcting Codes”, BSTJ, 1950</a:t>
            </a:r>
          </a:p>
          <a:p>
            <a:pPr lvl="4"/>
            <a:endParaRPr lang="en-US" sz="1600" dirty="0"/>
          </a:p>
          <a:p>
            <a:r>
              <a:rPr lang="en-US" sz="2800" dirty="0" smtClean="0"/>
              <a:t>See also:</a:t>
            </a:r>
          </a:p>
          <a:p>
            <a:pPr lvl="1"/>
            <a:r>
              <a:rPr lang="en-US" sz="2400" dirty="0" smtClean="0"/>
              <a:t>“You and Your Research”, 1986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19800" y="1200150"/>
            <a:ext cx="2159296" cy="3370421"/>
            <a:chOff x="6019800" y="1009650"/>
            <a:chExt cx="2159296" cy="3370421"/>
          </a:xfrm>
        </p:grpSpPr>
        <p:pic>
          <p:nvPicPr>
            <p:cNvPr id="6" name="Picture 2" descr="File:Richard Hamming 159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009650"/>
              <a:ext cx="2159296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180767" y="4133850"/>
              <a:ext cx="18373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Source: IEEE GHN, © 2009, IEEE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540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for Error Codes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For D data bits, R check bits:</a:t>
            </a:r>
            <a:endParaRPr lang="en-US" sz="1600" dirty="0" smtClean="0"/>
          </a:p>
          <a:p>
            <a:pPr lvl="3"/>
            <a:endParaRPr lang="en-US" sz="1600" dirty="0"/>
          </a:p>
          <a:p>
            <a:endParaRPr lang="en-US" sz="2800" dirty="0" smtClean="0"/>
          </a:p>
          <a:p>
            <a:pPr lvl="2"/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  <a:p>
            <a:r>
              <a:rPr lang="en-US" sz="2800" dirty="0" smtClean="0"/>
              <a:t>Randomly chosen </a:t>
            </a:r>
            <a:r>
              <a:rPr lang="en-US" sz="2800" dirty="0" err="1" smtClean="0"/>
              <a:t>codeword</a:t>
            </a:r>
            <a:r>
              <a:rPr lang="en-US" sz="2800" dirty="0" smtClean="0"/>
              <a:t> is unlikely to be correct; overhead is low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7200" y="1812286"/>
            <a:ext cx="3533292" cy="1445264"/>
            <a:chOff x="429108" y="2040886"/>
            <a:chExt cx="3533292" cy="1445264"/>
          </a:xfrm>
        </p:grpSpPr>
        <p:sp>
          <p:nvSpPr>
            <p:cNvPr id="8" name="Rounded Rectangle 7"/>
            <p:cNvSpPr/>
            <p:nvPr/>
          </p:nvSpPr>
          <p:spPr>
            <a:xfrm>
              <a:off x="2057400" y="2118691"/>
              <a:ext cx="1905000" cy="1219200"/>
            </a:xfrm>
            <a:prstGeom prst="round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040886"/>
              <a:ext cx="1552092" cy="683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All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err="1" smtClean="0"/>
                <a:t>codewords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600200" y="2266950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9108" y="2795512"/>
              <a:ext cx="1552092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Correct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err="1" smtClean="0"/>
                <a:t>codewords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>
              <a:endCxn id="16" idx="2"/>
            </p:cNvCxnSpPr>
            <p:nvPr/>
          </p:nvCxnSpPr>
          <p:spPr>
            <a:xfrm flipV="1">
              <a:off x="1704492" y="2876491"/>
              <a:ext cx="962508" cy="97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667000" y="2762191"/>
              <a:ext cx="2286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566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Hamming Distance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Distance is the number of bit flips needed to change D</a:t>
            </a:r>
            <a:r>
              <a:rPr lang="en-US" baseline="-25000" dirty="0" smtClean="0"/>
              <a:t>1</a:t>
            </a:r>
            <a:r>
              <a:rPr lang="en-US" sz="2800" dirty="0" smtClean="0"/>
              <a:t> to D</a:t>
            </a:r>
            <a:r>
              <a:rPr lang="en-US" baseline="-25000" dirty="0" smtClean="0"/>
              <a:t>2</a:t>
            </a:r>
          </a:p>
          <a:p>
            <a:pPr lvl="2"/>
            <a:endParaRPr lang="en-US" baseline="-25000" dirty="0"/>
          </a:p>
          <a:p>
            <a:pPr lvl="3"/>
            <a:endParaRPr lang="en-US" sz="1600" u="sng" dirty="0" smtClean="0"/>
          </a:p>
          <a:p>
            <a:r>
              <a:rPr lang="en-US" sz="2800" u="sng" dirty="0" smtClean="0"/>
              <a:t>Hamming distance </a:t>
            </a:r>
            <a:r>
              <a:rPr lang="en-US" sz="2800" dirty="0" smtClean="0"/>
              <a:t>of a code is the minimum distance between any pair of </a:t>
            </a:r>
            <a:r>
              <a:rPr lang="en-US" sz="2800" dirty="0" err="1" smtClean="0"/>
              <a:t>codewords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4187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Error detection:</a:t>
            </a:r>
          </a:p>
          <a:p>
            <a:pPr lvl="1"/>
            <a:r>
              <a:rPr lang="en-US" sz="2400" dirty="0" smtClean="0"/>
              <a:t>For a code of distance d+1, up to d errors will always be detected</a:t>
            </a:r>
            <a:endParaRPr lang="en-US" sz="2800" dirty="0" smtClean="0"/>
          </a:p>
          <a:p>
            <a:pPr lvl="1"/>
            <a:endParaRPr lang="en-US" baseline="-25000" dirty="0" smtClean="0"/>
          </a:p>
          <a:p>
            <a:pPr lvl="2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8687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Alternatively, error correction:</a:t>
            </a:r>
          </a:p>
          <a:p>
            <a:pPr lvl="1"/>
            <a:r>
              <a:rPr lang="en-US" sz="2400" dirty="0" smtClean="0"/>
              <a:t>For a code of distance 2d+1, up to d errors can always be corrected</a:t>
            </a:r>
            <a:endParaRPr lang="en-US" sz="2800" dirty="0" smtClean="0"/>
          </a:p>
          <a:p>
            <a:pPr lvl="1"/>
            <a:endParaRPr lang="en-US" baseline="-25000" dirty="0" smtClean="0"/>
          </a:p>
          <a:p>
            <a:pPr lvl="2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547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Detection (§3.2.2)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7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Some bits may be received in error due to noise. How do we detect this?</a:t>
            </a:r>
          </a:p>
          <a:p>
            <a:pPr lvl="1"/>
            <a:r>
              <a:rPr lang="en-US" sz="2600" dirty="0" smtClean="0"/>
              <a:t>Parity </a:t>
            </a:r>
            <a:r>
              <a:rPr lang="en-US" sz="3000" b="1" dirty="0">
                <a:solidFill>
                  <a:schemeClr val="accent5"/>
                </a:solidFill>
              </a:rPr>
              <a:t>»</a:t>
            </a:r>
            <a:endParaRPr lang="en-US" sz="2600" b="1" dirty="0" smtClean="0"/>
          </a:p>
          <a:p>
            <a:pPr lvl="1"/>
            <a:r>
              <a:rPr lang="en-US" sz="2600" dirty="0" smtClean="0"/>
              <a:t>Checksums </a:t>
            </a:r>
            <a:r>
              <a:rPr lang="en-US" sz="2600" b="1" dirty="0">
                <a:solidFill>
                  <a:schemeClr val="accent5"/>
                </a:solidFill>
              </a:rPr>
              <a:t>»</a:t>
            </a:r>
            <a:endParaRPr lang="en-US" sz="2600" dirty="0" smtClean="0"/>
          </a:p>
          <a:p>
            <a:pPr lvl="1"/>
            <a:r>
              <a:rPr lang="en-US" sz="2600" dirty="0" smtClean="0"/>
              <a:t>CRCs </a:t>
            </a:r>
            <a:r>
              <a:rPr lang="en-US" sz="3000" b="1" dirty="0" smtClean="0">
                <a:solidFill>
                  <a:schemeClr val="accent5"/>
                </a:solidFill>
              </a:rPr>
              <a:t>»</a:t>
            </a:r>
          </a:p>
          <a:p>
            <a:pPr lvl="3"/>
            <a:endParaRPr lang="en-US" sz="1800" b="1" dirty="0" smtClean="0"/>
          </a:p>
          <a:p>
            <a:r>
              <a:rPr lang="en-US" sz="3000" dirty="0" smtClean="0"/>
              <a:t>Detection will let us fix the error, for example, by retransmission (later).</a:t>
            </a:r>
          </a:p>
        </p:txBody>
      </p:sp>
    </p:spTree>
    <p:extLst>
      <p:ext uri="{BB962C8B-B14F-4D97-AF65-F5344CB8AC3E}">
        <p14:creationId xmlns:p14="http://schemas.microsoft.com/office/powerpoint/2010/main" val="327230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Error Detection – Parity Bit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D data bits, add 1 check bit that is the sum of the D bits</a:t>
            </a:r>
          </a:p>
          <a:p>
            <a:pPr lvl="1"/>
            <a:r>
              <a:rPr lang="en-US" sz="2400" dirty="0" smtClean="0"/>
              <a:t>Sum is modulo 2 or XOR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294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Parity Bit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well does parity work?</a:t>
            </a:r>
          </a:p>
          <a:p>
            <a:pPr lvl="1"/>
            <a:r>
              <a:rPr lang="en-US" sz="2400" dirty="0" smtClean="0"/>
              <a:t>What is the distance of the code?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</a:p>
          <a:p>
            <a:pPr lvl="1"/>
            <a:r>
              <a:rPr lang="en-US" sz="2400" spc="-20" dirty="0" smtClean="0"/>
              <a:t>How many errors will it detect/correct?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800" dirty="0" smtClean="0"/>
              <a:t>What about larger errors?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99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terms of layers 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52773" y="3028950"/>
            <a:ext cx="3695700" cy="1123950"/>
            <a:chOff x="3390900" y="4772025"/>
            <a:chExt cx="3695700" cy="1123950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3486150" y="4838700"/>
              <a:ext cx="3371850" cy="1057275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390900" y="4772025"/>
              <a:ext cx="36957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14523" y="1400176"/>
            <a:ext cx="6069012" cy="2038349"/>
            <a:chOff x="922337" y="3143250"/>
            <a:chExt cx="7299325" cy="245156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392"/>
            <a:stretch>
              <a:fillRect/>
            </a:stretch>
          </p:blipFill>
          <p:spPr bwMode="auto">
            <a:xfrm>
              <a:off x="922337" y="3143250"/>
              <a:ext cx="7299325" cy="245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 bwMode="auto">
            <a:xfrm>
              <a:off x="1095375" y="4638675"/>
              <a:ext cx="2914650" cy="52387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196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4010023" y="3314700"/>
            <a:ext cx="1847850" cy="20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010023" y="3419475"/>
            <a:ext cx="1847850" cy="95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000498" y="4029075"/>
            <a:ext cx="1847850" cy="20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000498" y="4152900"/>
            <a:ext cx="1847850" cy="95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027264" y="376237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 data path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13411" y="3067050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Virtual data path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6682" y="1644134"/>
            <a:ext cx="103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1130" y="268235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Link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0747" y="3777734"/>
            <a:ext cx="104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47848" y="2190750"/>
            <a:ext cx="6124577" cy="143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 bwMode="auto">
          <a:xfrm rot="10800000">
            <a:off x="657223" y="3619500"/>
            <a:ext cx="73152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>
            <a:off x="647698" y="2276475"/>
            <a:ext cx="73533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6648448" y="219075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95648" y="219075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28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Checksums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Idea: sum up data in N-bit words</a:t>
            </a:r>
          </a:p>
          <a:p>
            <a:pPr lvl="1"/>
            <a:r>
              <a:rPr lang="en-US" sz="2400" dirty="0" smtClean="0"/>
              <a:t>Widely used in, e.g., TCP/IP/UDP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Stronger protection than parity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2386162"/>
            <a:ext cx="4724400" cy="490388"/>
            <a:chOff x="1557867" y="1809750"/>
            <a:chExt cx="3280833" cy="304800"/>
          </a:xfrm>
        </p:grpSpPr>
        <p:sp>
          <p:nvSpPr>
            <p:cNvPr id="14" name="Rectangle 13"/>
            <p:cNvSpPr/>
            <p:nvPr/>
          </p:nvSpPr>
          <p:spPr>
            <a:xfrm>
              <a:off x="1557867" y="1809750"/>
              <a:ext cx="25400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1500 bytes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97867" y="1809750"/>
              <a:ext cx="740833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16 bits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52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Checksum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 is defined in 1s complement arithmetic (must add back carries)</a:t>
            </a:r>
          </a:p>
          <a:p>
            <a:pPr lvl="1"/>
            <a:r>
              <a:rPr lang="en-US" sz="2400" dirty="0" smtClean="0"/>
              <a:t>And it’s the negative sum</a:t>
            </a:r>
          </a:p>
          <a:p>
            <a:r>
              <a:rPr lang="en-US" sz="2400" dirty="0" smtClean="0"/>
              <a:t>“</a:t>
            </a:r>
            <a:r>
              <a:rPr lang="en-US" sz="2400" i="1" dirty="0" smtClean="0"/>
              <a:t>The </a:t>
            </a:r>
            <a:r>
              <a:rPr lang="en-US" sz="2400" i="1" dirty="0"/>
              <a:t>checksum field is the 16 bit one's complement of the one's complement sum of all 16 bit words </a:t>
            </a:r>
            <a:r>
              <a:rPr lang="en-US" sz="2400" i="1" dirty="0" smtClean="0"/>
              <a:t>…</a:t>
            </a:r>
            <a:r>
              <a:rPr lang="en-US" sz="2400" dirty="0" smtClean="0"/>
              <a:t>” – RFC 791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0946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Checksum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/>
              <a:t>Sending</a:t>
            </a:r>
            <a:r>
              <a:rPr lang="en-US" dirty="0"/>
              <a:t>:</a:t>
            </a:r>
          </a:p>
          <a:p>
            <a:pPr>
              <a:buFont typeface="+mj-lt"/>
              <a:buAutoNum type="arabicPeriod"/>
            </a:pPr>
            <a:r>
              <a:rPr lang="en-US" dirty="0"/>
              <a:t>Arrange data in 16-bit </a:t>
            </a:r>
            <a:r>
              <a:rPr lang="en-US" dirty="0" smtClean="0"/>
              <a:t>words</a:t>
            </a:r>
            <a:endParaRPr lang="en-US" sz="1300" dirty="0"/>
          </a:p>
          <a:p>
            <a:pPr>
              <a:buFont typeface="+mj-lt"/>
              <a:buAutoNum type="arabicPeriod"/>
            </a:pPr>
            <a:r>
              <a:rPr lang="en-US" dirty="0" smtClean="0"/>
              <a:t>Put zero in checksum position, add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Add any carryover back to get 16 bits</a:t>
            </a:r>
          </a:p>
          <a:p>
            <a:pPr lvl="3">
              <a:buFont typeface="+mj-lt"/>
              <a:buAutoNum type="arabicPeriod"/>
            </a:pPr>
            <a:endParaRPr lang="en-US" dirty="0" smtClean="0"/>
          </a:p>
          <a:p>
            <a:pPr lvl="4"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Negate (complement) to get </a:t>
            </a:r>
            <a:r>
              <a:rPr lang="en-US" dirty="0" smtClean="0"/>
              <a:t>sum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248400" y="1089720"/>
            <a:ext cx="1261949" cy="3539430"/>
            <a:chOff x="6309134" y="1489896"/>
            <a:chExt cx="1261949" cy="3539430"/>
          </a:xfrm>
        </p:grpSpPr>
        <p:sp>
          <p:nvSpPr>
            <p:cNvPr id="7" name="TextBox 6"/>
            <p:cNvSpPr txBox="1"/>
            <p:nvPr/>
          </p:nvSpPr>
          <p:spPr>
            <a:xfrm>
              <a:off x="6309134" y="1489896"/>
              <a:ext cx="1261949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0001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f203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f4f5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f6f7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+(0000)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------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2ddf0 </a:t>
              </a:r>
            </a:p>
            <a:p>
              <a:pPr algn="r">
                <a:lnSpc>
                  <a:spcPct val="80000"/>
                </a:lnSpc>
              </a:pPr>
              <a:endParaRPr lang="en-US" sz="2000" b="1" dirty="0" smtClean="0">
                <a:latin typeface="Courier New" pitchFamily="49" charset="0"/>
                <a:cs typeface="Courier New" pitchFamily="49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ddf0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+    2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------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ddf2 </a:t>
              </a:r>
            </a:p>
            <a:p>
              <a:pPr algn="r">
                <a:lnSpc>
                  <a:spcPct val="80000"/>
                </a:lnSpc>
              </a:pPr>
              <a:endParaRPr lang="en-US" sz="2000" b="1" dirty="0" smtClean="0">
                <a:latin typeface="Courier New" pitchFamily="49" charset="0"/>
                <a:cs typeface="Courier New" pitchFamily="49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220d </a:t>
              </a:r>
              <a:endParaRPr lang="en-US" sz="2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6961914" y="3241671"/>
              <a:ext cx="0" cy="2484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7010400" y="4458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Rectangle 18"/>
          <p:cNvSpPr/>
          <p:nvPr/>
        </p:nvSpPr>
        <p:spPr>
          <a:xfrm>
            <a:off x="6248400" y="2114550"/>
            <a:ext cx="1261949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8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Checksum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Sending</a:t>
            </a:r>
            <a:r>
              <a:rPr lang="en-US" sz="2400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2700" dirty="0" smtClean="0"/>
              <a:t>Arrange data in 16-bit words</a:t>
            </a:r>
          </a:p>
          <a:p>
            <a:pPr>
              <a:buFont typeface="+mj-lt"/>
              <a:buAutoNum type="arabicPeriod"/>
            </a:pPr>
            <a:r>
              <a:rPr lang="en-US" sz="2700" dirty="0" smtClean="0"/>
              <a:t>Put zero in checksum position, add</a:t>
            </a:r>
          </a:p>
          <a:p>
            <a:pPr marL="628650" indent="-514350">
              <a:buFont typeface="+mj-lt"/>
              <a:buAutoNum type="arabicPeriod"/>
            </a:pP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700" dirty="0" smtClean="0"/>
              <a:t>Add any carryover back to get 16 bits</a:t>
            </a:r>
          </a:p>
          <a:p>
            <a:pPr>
              <a:buFont typeface="+mj-lt"/>
              <a:buAutoNum type="arabicPeriod"/>
            </a:pPr>
            <a:endParaRPr lang="en-US" sz="2700" dirty="0" smtClean="0"/>
          </a:p>
          <a:p>
            <a:pPr>
              <a:buFont typeface="+mj-lt"/>
              <a:buAutoNum type="arabicPeriod"/>
            </a:pPr>
            <a:r>
              <a:rPr lang="en-US" sz="2700" dirty="0" smtClean="0"/>
              <a:t>Negate (complement) to get sum</a:t>
            </a:r>
            <a:endParaRPr lang="en-US" sz="27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48400" y="1089720"/>
            <a:ext cx="1261949" cy="3539430"/>
            <a:chOff x="6040345" y="1489896"/>
            <a:chExt cx="1261949" cy="3539430"/>
          </a:xfrm>
        </p:grpSpPr>
        <p:sp>
          <p:nvSpPr>
            <p:cNvPr id="7" name="TextBox 6"/>
            <p:cNvSpPr txBox="1"/>
            <p:nvPr/>
          </p:nvSpPr>
          <p:spPr>
            <a:xfrm>
              <a:off x="6040345" y="1489896"/>
              <a:ext cx="1261949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0001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f203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f4f5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f6f7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+(0000)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------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2ddf0 </a:t>
              </a:r>
            </a:p>
            <a:p>
              <a:pPr algn="r">
                <a:lnSpc>
                  <a:spcPct val="80000"/>
                </a:lnSpc>
              </a:pPr>
              <a:endParaRPr lang="en-US" sz="2000" b="1" dirty="0" smtClean="0">
                <a:latin typeface="Courier New" pitchFamily="49" charset="0"/>
                <a:cs typeface="Courier New" pitchFamily="49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ddf0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+    2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------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ddf2 </a:t>
              </a:r>
            </a:p>
            <a:p>
              <a:pPr algn="r">
                <a:lnSpc>
                  <a:spcPct val="80000"/>
                </a:lnSpc>
              </a:pPr>
              <a:endParaRPr lang="en-US" sz="2000" b="1" dirty="0" smtClean="0">
                <a:latin typeface="Courier New" pitchFamily="49" charset="0"/>
                <a:cs typeface="Courier New" pitchFamily="49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220d </a:t>
              </a:r>
              <a:endParaRPr lang="en-US" sz="2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6677659" y="3241671"/>
              <a:ext cx="0" cy="2484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726145" y="4458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5451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00800" y="4248150"/>
            <a:ext cx="838200" cy="34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Checksum (4)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Receiving</a:t>
            </a:r>
            <a:r>
              <a:rPr lang="en-US" sz="2400" dirty="0" smtClean="0"/>
              <a:t>: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2700" dirty="0" smtClean="0"/>
              <a:t>Arrange data in 16-bit words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2700" dirty="0" smtClean="0"/>
              <a:t>Checksum will be non-zero, add</a:t>
            </a:r>
          </a:p>
          <a:p>
            <a:pPr marL="288925" lvl="1" indent="-288925">
              <a:buFont typeface="+mj-lt"/>
              <a:buAutoNum type="arabicPeriod"/>
            </a:pPr>
            <a:endParaRPr lang="en-US" sz="2700" dirty="0" smtClean="0"/>
          </a:p>
          <a:p>
            <a:pPr marL="288925" indent="-288925">
              <a:buFont typeface="+mj-lt"/>
              <a:buAutoNum type="arabicPeriod"/>
            </a:pPr>
            <a:r>
              <a:rPr lang="en-US" sz="2700" dirty="0" smtClean="0"/>
              <a:t>Add any carryover back to get 16 bits</a:t>
            </a:r>
          </a:p>
          <a:p>
            <a:pPr marL="288925" lvl="1" indent="-288925">
              <a:buFont typeface="+mj-lt"/>
              <a:buAutoNum type="arabicPeriod"/>
            </a:pPr>
            <a:endParaRPr lang="en-US" sz="2700" dirty="0" smtClean="0"/>
          </a:p>
          <a:p>
            <a:pPr marL="288925" indent="-288925">
              <a:buFont typeface="+mj-lt"/>
              <a:buAutoNum type="arabicPeriod"/>
            </a:pPr>
            <a:r>
              <a:rPr lang="en-US" sz="2700" dirty="0" smtClean="0"/>
              <a:t>Negate the result and check it is 0</a:t>
            </a:r>
            <a:endParaRPr lang="en-US" sz="27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975563" y="1089720"/>
            <a:ext cx="1415837" cy="3539430"/>
            <a:chOff x="6477000" y="971550"/>
            <a:chExt cx="1415837" cy="3539430"/>
          </a:xfrm>
        </p:grpSpPr>
        <p:sp>
          <p:nvSpPr>
            <p:cNvPr id="11" name="TextBox 10"/>
            <p:cNvSpPr txBox="1"/>
            <p:nvPr/>
          </p:nvSpPr>
          <p:spPr>
            <a:xfrm>
              <a:off x="6477000" y="971550"/>
              <a:ext cx="141583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0001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f203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f4f5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f6f7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+ 220d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------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2fffd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err="1" smtClean="0">
                  <a:latin typeface="Courier New" pitchFamily="49" charset="0"/>
                  <a:cs typeface="Courier New" pitchFamily="49" charset="0"/>
                </a:rPr>
                <a:t>fffd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+    2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------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err="1" smtClean="0">
                  <a:latin typeface="Courier New" pitchFamily="49" charset="0"/>
                  <a:cs typeface="Courier New" pitchFamily="49" charset="0"/>
                </a:rPr>
                <a:t>ffff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r">
                <a:lnSpc>
                  <a:spcPct val="80000"/>
                </a:lnSpc>
              </a:pPr>
              <a:endParaRPr lang="en-US" sz="2000" b="1" dirty="0" smtClean="0">
                <a:latin typeface="Courier New" pitchFamily="49" charset="0"/>
                <a:cs typeface="Courier New" pitchFamily="49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  0000 </a:t>
              </a:r>
              <a:endParaRPr lang="en-US" sz="2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7315200" y="2724150"/>
              <a:ext cx="0" cy="2484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363686" y="394088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Rectangle 28"/>
          <p:cNvSpPr/>
          <p:nvPr/>
        </p:nvSpPr>
        <p:spPr>
          <a:xfrm>
            <a:off x="6096000" y="2532822"/>
            <a:ext cx="1261949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86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00800" y="4248150"/>
            <a:ext cx="838200" cy="34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Checksum (5)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Receiving</a:t>
            </a:r>
            <a:r>
              <a:rPr lang="en-US" sz="2400" dirty="0" smtClean="0"/>
              <a:t>: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2700" dirty="0" smtClean="0"/>
              <a:t>Arrange data in 16-bit words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2700" dirty="0" smtClean="0"/>
              <a:t>Checksum will be non-zero, add</a:t>
            </a:r>
          </a:p>
          <a:p>
            <a:pPr marL="288925" lvl="1" indent="-288925">
              <a:buFont typeface="+mj-lt"/>
              <a:buAutoNum type="arabicPeriod"/>
            </a:pPr>
            <a:endParaRPr lang="en-US" sz="2700" dirty="0" smtClean="0"/>
          </a:p>
          <a:p>
            <a:pPr marL="288925" indent="-288925">
              <a:buFont typeface="+mj-lt"/>
              <a:buAutoNum type="arabicPeriod"/>
            </a:pPr>
            <a:r>
              <a:rPr lang="en-US" sz="2700" dirty="0" smtClean="0"/>
              <a:t>Add any carryover back to get 16 bits</a:t>
            </a:r>
          </a:p>
          <a:p>
            <a:pPr marL="288925" lvl="1" indent="-288925">
              <a:buFont typeface="+mj-lt"/>
              <a:buAutoNum type="arabicPeriod"/>
            </a:pPr>
            <a:endParaRPr lang="en-US" sz="2700" dirty="0" smtClean="0"/>
          </a:p>
          <a:p>
            <a:pPr marL="288925" indent="-288925">
              <a:buFont typeface="+mj-lt"/>
              <a:buAutoNum type="arabicPeriod"/>
            </a:pPr>
            <a:r>
              <a:rPr lang="en-US" sz="2700" dirty="0" smtClean="0"/>
              <a:t>Negate the result and check it is 0</a:t>
            </a:r>
            <a:endParaRPr lang="en-US" sz="27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975563" y="1089720"/>
            <a:ext cx="1415837" cy="3539430"/>
            <a:chOff x="6477000" y="971550"/>
            <a:chExt cx="1415837" cy="3539430"/>
          </a:xfrm>
        </p:grpSpPr>
        <p:sp>
          <p:nvSpPr>
            <p:cNvPr id="11" name="TextBox 10"/>
            <p:cNvSpPr txBox="1"/>
            <p:nvPr/>
          </p:nvSpPr>
          <p:spPr>
            <a:xfrm>
              <a:off x="6477000" y="971550"/>
              <a:ext cx="141583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0001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f203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f4f5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f6f7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+ 220d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------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2fffd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err="1" smtClean="0">
                  <a:latin typeface="Courier New" pitchFamily="49" charset="0"/>
                  <a:cs typeface="Courier New" pitchFamily="49" charset="0"/>
                </a:rPr>
                <a:t>fffd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+    2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------ </a:t>
              </a:r>
            </a:p>
            <a:p>
              <a:pPr algn="r">
                <a:lnSpc>
                  <a:spcPct val="80000"/>
                </a:lnSpc>
              </a:pPr>
              <a:r>
                <a:rPr lang="en-US" sz="2000" b="1" dirty="0" err="1" smtClean="0">
                  <a:latin typeface="Courier New" pitchFamily="49" charset="0"/>
                  <a:cs typeface="Courier New" pitchFamily="49" charset="0"/>
                </a:rPr>
                <a:t>ffff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r">
                <a:lnSpc>
                  <a:spcPct val="80000"/>
                </a:lnSpc>
              </a:pPr>
              <a:endParaRPr lang="en-US" sz="2000" b="1" dirty="0" smtClean="0">
                <a:latin typeface="Courier New" pitchFamily="49" charset="0"/>
                <a:cs typeface="Courier New" pitchFamily="49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  0000 </a:t>
              </a:r>
              <a:endParaRPr lang="en-US" sz="2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7315200" y="2724150"/>
              <a:ext cx="0" cy="2484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363686" y="394088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13403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Checksum (6)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/>
              <a:t>How well does </a:t>
            </a:r>
            <a:r>
              <a:rPr lang="en-US" sz="2800" dirty="0" smtClean="0"/>
              <a:t>the checksum work</a:t>
            </a:r>
            <a:r>
              <a:rPr lang="en-US" sz="2800" dirty="0"/>
              <a:t>?</a:t>
            </a:r>
          </a:p>
          <a:p>
            <a:pPr lvl="1"/>
            <a:r>
              <a:rPr lang="en-US" sz="2400" dirty="0"/>
              <a:t>What is the distance of the code?</a:t>
            </a:r>
          </a:p>
          <a:p>
            <a:pPr lvl="1"/>
            <a:r>
              <a:rPr lang="en-US" sz="2400" spc="-20" dirty="0" smtClean="0"/>
              <a:t>How </a:t>
            </a:r>
            <a:r>
              <a:rPr lang="en-US" sz="2400" spc="-20" dirty="0"/>
              <a:t>many errors will it detect/correct?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r>
              <a:rPr lang="en-US" sz="2800" dirty="0"/>
              <a:t>What about larger errors?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5970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 (CRC)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Even stronger protection</a:t>
            </a:r>
          </a:p>
          <a:p>
            <a:pPr lvl="1"/>
            <a:r>
              <a:rPr lang="en-US" sz="2400" dirty="0" smtClean="0"/>
              <a:t>Given n data bits, generate k check bits such that the </a:t>
            </a:r>
            <a:r>
              <a:rPr lang="en-US" sz="2400" dirty="0" err="1" smtClean="0"/>
              <a:t>n+k</a:t>
            </a:r>
            <a:r>
              <a:rPr lang="en-US" sz="2400" dirty="0" smtClean="0"/>
              <a:t> bits are evenly divisible by a generator C </a:t>
            </a:r>
          </a:p>
          <a:p>
            <a:r>
              <a:rPr lang="en-US" sz="2800" dirty="0" smtClean="0"/>
              <a:t>Example with numbers:</a:t>
            </a:r>
          </a:p>
          <a:p>
            <a:pPr lvl="1"/>
            <a:r>
              <a:rPr lang="en-US" sz="2400" dirty="0" smtClean="0"/>
              <a:t>n = 302, k = one digit, C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506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CRCs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catch:</a:t>
            </a:r>
          </a:p>
          <a:p>
            <a:pPr lvl="1"/>
            <a:r>
              <a:rPr lang="en-US" dirty="0" smtClean="0"/>
              <a:t>It’s based on mathematics of finite fields, in which “numbers” represent polynomials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, 10011010 is x</a:t>
            </a:r>
            <a:r>
              <a:rPr lang="en-US" sz="3200" baseline="30000" dirty="0" smtClean="0"/>
              <a:t>7</a:t>
            </a:r>
            <a:r>
              <a:rPr lang="en-US" dirty="0" smtClean="0"/>
              <a:t> + x</a:t>
            </a:r>
            <a:r>
              <a:rPr lang="en-US" sz="3200" baseline="30000" dirty="0" smtClean="0"/>
              <a:t>4</a:t>
            </a:r>
            <a:r>
              <a:rPr lang="en-US" dirty="0" smtClean="0"/>
              <a:t> + x</a:t>
            </a:r>
            <a:r>
              <a:rPr lang="en-US" sz="3200" baseline="30000" dirty="0" smtClean="0"/>
              <a:t>3</a:t>
            </a:r>
            <a:r>
              <a:rPr lang="en-US" dirty="0" smtClean="0"/>
              <a:t> + x</a:t>
            </a:r>
            <a:r>
              <a:rPr lang="en-US" sz="3200" baseline="30000" dirty="0" smtClean="0"/>
              <a:t>1</a:t>
            </a:r>
            <a:r>
              <a:rPr lang="en-US" dirty="0" smtClean="0"/>
              <a:t>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this means:</a:t>
            </a:r>
          </a:p>
          <a:p>
            <a:pPr lvl="1"/>
            <a:r>
              <a:rPr lang="en-US" dirty="0" smtClean="0"/>
              <a:t>We work with binary values and operate using modulo 2 arithmetic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CRCs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Send Procedure: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Extend the n data bits with k zeros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Divide by the generator value C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Keep remainder, ignore quotient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Adjust k check bits by remainder</a:t>
            </a:r>
          </a:p>
          <a:p>
            <a:pPr marL="1828800" lvl="3" indent="-514350">
              <a:buFont typeface="+mj-lt"/>
              <a:buAutoNum type="arabicPeriod"/>
            </a:pPr>
            <a:endParaRPr lang="en-US" sz="1600" dirty="0" smtClean="0"/>
          </a:p>
          <a:p>
            <a:r>
              <a:rPr lang="en-US" dirty="0" smtClean="0"/>
              <a:t>Receive Procedure: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Divide and check for zero remainder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991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terms of layers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52773" y="3028950"/>
            <a:ext cx="3695700" cy="1123950"/>
            <a:chOff x="3390900" y="4772025"/>
            <a:chExt cx="3695700" cy="1123950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3486150" y="4838700"/>
              <a:ext cx="3371850" cy="1057275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390900" y="4772025"/>
              <a:ext cx="36957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14523" y="1400176"/>
            <a:ext cx="6069012" cy="2038349"/>
            <a:chOff x="922337" y="3143250"/>
            <a:chExt cx="7299325" cy="245156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392"/>
            <a:stretch>
              <a:fillRect/>
            </a:stretch>
          </p:blipFill>
          <p:spPr bwMode="auto">
            <a:xfrm>
              <a:off x="922337" y="3143250"/>
              <a:ext cx="7299325" cy="245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 bwMode="auto">
            <a:xfrm>
              <a:off x="1095375" y="4638675"/>
              <a:ext cx="2914650" cy="52387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196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4010023" y="3314700"/>
            <a:ext cx="1847850" cy="20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010023" y="3419475"/>
            <a:ext cx="1847850" cy="95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000498" y="4029075"/>
            <a:ext cx="1847850" cy="20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000498" y="4152900"/>
            <a:ext cx="1847850" cy="95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027264" y="376237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 data path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13411" y="3067050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Virtual data path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6682" y="1644134"/>
            <a:ext cx="103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1130" y="268235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Link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0747" y="3777734"/>
            <a:ext cx="104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 rot="10800000">
            <a:off x="657223" y="3619500"/>
            <a:ext cx="73152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>
            <a:off x="647698" y="2276475"/>
            <a:ext cx="73533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615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CRCs (3)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463754"/>
            <a:ext cx="2024913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 bits:</a:t>
            </a:r>
          </a:p>
          <a:p>
            <a:pPr algn="ctr"/>
            <a:r>
              <a:rPr lang="en-US" sz="2800" dirty="0" smtClean="0"/>
              <a:t>1101011111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800" dirty="0" smtClean="0"/>
              <a:t>Check bits:</a:t>
            </a:r>
          </a:p>
          <a:p>
            <a:pPr algn="ctr"/>
            <a:r>
              <a:rPr lang="en-US" sz="2800" dirty="0" smtClean="0"/>
              <a:t>C(x)=x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+x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+1</a:t>
            </a:r>
            <a:endParaRPr lang="en-US" sz="2800" dirty="0"/>
          </a:p>
          <a:p>
            <a:pPr algn="ctr"/>
            <a:r>
              <a:rPr lang="en-US" sz="2800" dirty="0" smtClean="0"/>
              <a:t>C = 10011</a:t>
            </a:r>
          </a:p>
          <a:p>
            <a:pPr algn="ctr"/>
            <a:r>
              <a:rPr lang="en-US" sz="2800" dirty="0" smtClean="0"/>
              <a:t>k = 4 </a:t>
            </a:r>
            <a:endParaRPr lang="en-US" sz="2800" dirty="0"/>
          </a:p>
          <a:p>
            <a:pPr algn="ctr"/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38400" y="1463754"/>
            <a:ext cx="5867400" cy="523220"/>
            <a:chOff x="2819400" y="1463754"/>
            <a:chExt cx="586740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2819400" y="1463754"/>
              <a:ext cx="5051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800" dirty="0" smtClean="0"/>
                <a:t>1 0 0 1 1 1  </a:t>
              </a:r>
              <a:r>
                <a:rPr lang="en-US" sz="2800" dirty="0"/>
                <a:t>1 </a:t>
              </a:r>
              <a:r>
                <a:rPr lang="en-US" sz="2800" dirty="0" smtClean="0"/>
                <a:t> 0  1  0  </a:t>
              </a:r>
              <a:r>
                <a:rPr lang="en-US" sz="2800" dirty="0"/>
                <a:t>1 </a:t>
              </a:r>
              <a:r>
                <a:rPr lang="en-US" sz="2800" dirty="0" smtClean="0"/>
                <a:t> 1  1  1  1 </a:t>
              </a:r>
              <a:endParaRPr lang="en-US" sz="2800" dirty="0"/>
            </a:p>
          </p:txBody>
        </p:sp>
        <p:cxnSp>
          <p:nvCxnSpPr>
            <p:cNvPr id="10" name="Elbow Connector 9"/>
            <p:cNvCxnSpPr/>
            <p:nvPr/>
          </p:nvCxnSpPr>
          <p:spPr>
            <a:xfrm flipV="1">
              <a:off x="4191000" y="1463754"/>
              <a:ext cx="4495800" cy="461666"/>
            </a:xfrm>
            <a:prstGeom prst="bentConnector3">
              <a:avLst>
                <a:gd name="adj1" fmla="val 3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5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CRCs (3)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971550"/>
            <a:ext cx="7010400" cy="3817403"/>
            <a:chOff x="2848172" y="2411839"/>
            <a:chExt cx="5905106" cy="41413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8657"/>
            <a:stretch/>
          </p:blipFill>
          <p:spPr bwMode="auto">
            <a:xfrm>
              <a:off x="2848172" y="2411839"/>
              <a:ext cx="5905106" cy="414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5686425" y="2657475"/>
              <a:ext cx="676275" cy="161925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676900" y="6181725"/>
              <a:ext cx="676275" cy="161925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67375" y="5886450"/>
              <a:ext cx="676275" cy="161925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969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CRCs (4)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Protection depend on generator</a:t>
            </a:r>
          </a:p>
          <a:p>
            <a:pPr lvl="1"/>
            <a:r>
              <a:rPr lang="en-US" dirty="0" smtClean="0"/>
              <a:t>Standard CRC-32 is 10000010 01100000 10001110 110110111</a:t>
            </a:r>
          </a:p>
          <a:p>
            <a:pPr lvl="4"/>
            <a:r>
              <a:rPr lang="en-US" dirty="0" smtClean="0"/>
              <a:t> </a:t>
            </a:r>
          </a:p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HD=4, detects up to triple bit errors</a:t>
            </a:r>
          </a:p>
          <a:p>
            <a:pPr lvl="1"/>
            <a:r>
              <a:rPr lang="en-US" dirty="0" smtClean="0"/>
              <a:t>Also odd number of errors </a:t>
            </a:r>
          </a:p>
          <a:p>
            <a:pPr lvl="1"/>
            <a:r>
              <a:rPr lang="en-US" dirty="0" smtClean="0"/>
              <a:t>And bursts of up to k bits in error</a:t>
            </a:r>
          </a:p>
          <a:p>
            <a:pPr lvl="1"/>
            <a:r>
              <a:rPr lang="en-US" dirty="0" smtClean="0"/>
              <a:t>Not vulnerable to systematic errors like checksums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883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in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CRCs are widely used on links</a:t>
            </a:r>
          </a:p>
          <a:p>
            <a:pPr lvl="1"/>
            <a:r>
              <a:rPr lang="en-US" dirty="0" smtClean="0"/>
              <a:t>Ethernet, 802.11, ADSL, Cable …</a:t>
            </a:r>
          </a:p>
          <a:p>
            <a:r>
              <a:rPr lang="en-US" dirty="0"/>
              <a:t>C</a:t>
            </a:r>
            <a:r>
              <a:rPr lang="en-US" dirty="0" smtClean="0"/>
              <a:t>hecksum used in Internet </a:t>
            </a:r>
          </a:p>
          <a:p>
            <a:pPr lvl="1"/>
            <a:r>
              <a:rPr lang="en-US" dirty="0" smtClean="0"/>
              <a:t>IP, TCP, UDP … but it is weak</a:t>
            </a:r>
          </a:p>
          <a:p>
            <a:r>
              <a:rPr lang="en-US" dirty="0" smtClean="0"/>
              <a:t>Parity</a:t>
            </a:r>
          </a:p>
          <a:p>
            <a:pPr lvl="1"/>
            <a:r>
              <a:rPr lang="en-US" dirty="0" smtClean="0"/>
              <a:t>Is little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35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6477000" cy="3581400"/>
          </a:xfrm>
        </p:spPr>
        <p:txBody>
          <a:bodyPr/>
          <a:lstStyle/>
          <a:p>
            <a:r>
              <a:rPr lang="en-US" dirty="0" smtClean="0"/>
              <a:t>Hints for Project 1</a:t>
            </a:r>
          </a:p>
          <a:p>
            <a:r>
              <a:rPr lang="en-US" dirty="0" smtClean="0"/>
              <a:t>Next assignment: </a:t>
            </a:r>
            <a:r>
              <a:rPr lang="en-US" dirty="0" err="1" smtClean="0"/>
              <a:t>Wireshark</a:t>
            </a:r>
            <a:r>
              <a:rPr lang="en-US" dirty="0" smtClean="0"/>
              <a:t> lab</a:t>
            </a:r>
            <a:endParaRPr lang="en-US" dirty="0"/>
          </a:p>
          <a:p>
            <a:r>
              <a:rPr lang="en-US" dirty="0" smtClean="0"/>
              <a:t>Midterm date: Feb 8th</a:t>
            </a:r>
          </a:p>
          <a:p>
            <a:r>
              <a:rPr lang="en-US" dirty="0" err="1" smtClean="0"/>
              <a:t>Coursera</a:t>
            </a:r>
            <a:r>
              <a:rPr lang="en-US" dirty="0" smtClean="0"/>
              <a:t> </a:t>
            </a:r>
            <a:r>
              <a:rPr lang="en-US" dirty="0" err="1" smtClean="0"/>
              <a:t>Quizes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1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Correction (§3.2.3)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7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Some bits may be received in error due to noise. How do we fix them?</a:t>
            </a:r>
          </a:p>
          <a:p>
            <a:pPr lvl="1"/>
            <a:r>
              <a:rPr lang="en-US" sz="2600" dirty="0" smtClean="0"/>
              <a:t>Hamming code </a:t>
            </a:r>
            <a:r>
              <a:rPr lang="en-US" sz="3000" b="1" dirty="0">
                <a:solidFill>
                  <a:schemeClr val="accent5"/>
                </a:solidFill>
              </a:rPr>
              <a:t>»</a:t>
            </a:r>
            <a:endParaRPr lang="en-US" sz="2600" b="1" dirty="0" smtClean="0"/>
          </a:p>
          <a:p>
            <a:pPr lvl="1"/>
            <a:r>
              <a:rPr lang="en-US" sz="2600" dirty="0" smtClean="0"/>
              <a:t>Other codes </a:t>
            </a:r>
            <a:r>
              <a:rPr lang="en-US" sz="2600" b="1" dirty="0" smtClean="0">
                <a:solidFill>
                  <a:schemeClr val="accent5"/>
                </a:solidFill>
              </a:rPr>
              <a:t>»</a:t>
            </a:r>
            <a:endParaRPr lang="en-US" sz="3000" b="1" dirty="0" smtClean="0">
              <a:solidFill>
                <a:schemeClr val="accent5"/>
              </a:solidFill>
            </a:endParaRPr>
          </a:p>
          <a:p>
            <a:pPr lvl="3"/>
            <a:endParaRPr lang="en-US" sz="1800" b="1" dirty="0" smtClean="0"/>
          </a:p>
          <a:p>
            <a:r>
              <a:rPr lang="en-US" sz="3000" dirty="0" smtClean="0"/>
              <a:t>And why should we use detection when we can use correction?</a:t>
            </a:r>
          </a:p>
        </p:txBody>
      </p:sp>
    </p:spTree>
    <p:extLst>
      <p:ext uri="{BB962C8B-B14F-4D97-AF65-F5344CB8AC3E}">
        <p14:creationId xmlns:p14="http://schemas.microsoft.com/office/powerpoint/2010/main" val="14358170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Error Correction is Hard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we had reliable check bits we could use them to narrow down  the position of the error</a:t>
            </a:r>
          </a:p>
          <a:p>
            <a:pPr lvl="1"/>
            <a:r>
              <a:rPr lang="en-US" sz="2400" dirty="0" smtClean="0"/>
              <a:t>Then correction would be easy</a:t>
            </a:r>
          </a:p>
          <a:p>
            <a:r>
              <a:rPr lang="en-US" sz="2800" dirty="0" smtClean="0"/>
              <a:t>But error could be in the check   bits as well as the data bits!</a:t>
            </a:r>
          </a:p>
          <a:p>
            <a:pPr lvl="1"/>
            <a:r>
              <a:rPr lang="en-US" sz="2400" dirty="0" smtClean="0"/>
              <a:t>Data might even be correct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3385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for Error Correcting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Suppose we construct a code with a Hamming distance of at least 3</a:t>
            </a:r>
          </a:p>
          <a:p>
            <a:pPr lvl="1"/>
            <a:r>
              <a:rPr lang="en-US" sz="2400" dirty="0" smtClean="0"/>
              <a:t>Need ≥3 bit errors to change one         valid </a:t>
            </a:r>
            <a:r>
              <a:rPr lang="en-US" sz="2400" dirty="0" err="1" smtClean="0"/>
              <a:t>codeword</a:t>
            </a:r>
            <a:r>
              <a:rPr lang="en-US" sz="2400" dirty="0" smtClean="0"/>
              <a:t> into another</a:t>
            </a:r>
          </a:p>
          <a:p>
            <a:pPr lvl="1"/>
            <a:r>
              <a:rPr lang="en-US" sz="2400" dirty="0" smtClean="0"/>
              <a:t>Single bit errors will be closest to a  unique valid </a:t>
            </a:r>
            <a:r>
              <a:rPr lang="en-US" sz="2400" dirty="0" err="1" smtClean="0"/>
              <a:t>codeword</a:t>
            </a:r>
            <a:endParaRPr lang="en-US" sz="2400" dirty="0" smtClean="0"/>
          </a:p>
          <a:p>
            <a:pPr lvl="3"/>
            <a:endParaRPr lang="en-US" sz="1600" dirty="0" smtClean="0"/>
          </a:p>
          <a:p>
            <a:r>
              <a:rPr lang="en-US" sz="2800" dirty="0" smtClean="0"/>
              <a:t>If we assume errors are only 1 bit,    we can correct them by mapping an error to the closest valid </a:t>
            </a:r>
            <a:r>
              <a:rPr lang="en-US" sz="2800" dirty="0" err="1" smtClean="0"/>
              <a:t>codeword</a:t>
            </a:r>
            <a:endParaRPr lang="en-US" sz="2800" dirty="0" smtClean="0"/>
          </a:p>
          <a:p>
            <a:pPr lvl="1"/>
            <a:r>
              <a:rPr lang="en-US" sz="2400" dirty="0" smtClean="0"/>
              <a:t>Works for d errors if HD ≥ 2d 1</a:t>
            </a:r>
          </a:p>
        </p:txBody>
      </p:sp>
    </p:spTree>
    <p:extLst>
      <p:ext uri="{BB962C8B-B14F-4D97-AF65-F5344CB8AC3E}">
        <p14:creationId xmlns:p14="http://schemas.microsoft.com/office/powerpoint/2010/main" val="3540302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Visualization of code: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15335" y="1690857"/>
            <a:ext cx="4354813" cy="2862094"/>
            <a:chOff x="2202308" y="1607737"/>
            <a:chExt cx="4129946" cy="2714305"/>
          </a:xfrm>
        </p:grpSpPr>
        <p:grpSp>
          <p:nvGrpSpPr>
            <p:cNvPr id="64" name="Group 63"/>
            <p:cNvGrpSpPr/>
            <p:nvPr/>
          </p:nvGrpSpPr>
          <p:grpSpPr>
            <a:xfrm>
              <a:off x="2202308" y="1608050"/>
              <a:ext cx="2717568" cy="2713992"/>
              <a:chOff x="1905000" y="2571750"/>
              <a:chExt cx="1752600" cy="17502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905000" y="2571750"/>
                <a:ext cx="838200" cy="835893"/>
                <a:chOff x="1905000" y="2571750"/>
                <a:chExt cx="838200" cy="835893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A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905000" y="3486150"/>
                <a:ext cx="838200" cy="835893"/>
                <a:chOff x="1905000" y="2571750"/>
                <a:chExt cx="838200" cy="835893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819400" y="3486150"/>
                <a:ext cx="838200" cy="835893"/>
                <a:chOff x="1905000" y="2571750"/>
                <a:chExt cx="838200" cy="835893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819400" y="2571750"/>
                <a:ext cx="838200" cy="835893"/>
                <a:chOff x="1905000" y="2571750"/>
                <a:chExt cx="838200" cy="835893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6" name="Straight Arrow Connector 65"/>
            <p:cNvCxnSpPr/>
            <p:nvPr/>
          </p:nvCxnSpPr>
          <p:spPr>
            <a:xfrm flipH="1" flipV="1">
              <a:off x="4919877" y="3267346"/>
              <a:ext cx="368718" cy="2151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4431978" y="1883515"/>
              <a:ext cx="732443" cy="2541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900387" y="1607737"/>
              <a:ext cx="1321354" cy="69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Valid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err="1"/>
                <a:t>c</a:t>
              </a:r>
              <a:r>
                <a:rPr lang="en-US" sz="2400" dirty="0" err="1" smtClean="0"/>
                <a:t>odeword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00387" y="3290894"/>
              <a:ext cx="1431867" cy="683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Error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err="1" smtClean="0"/>
                <a:t>codeword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559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Implementation </a:t>
            </a:r>
            <a:r>
              <a:rPr lang="en-US" smtClean="0"/>
              <a:t>of Layers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71600" y="1122153"/>
            <a:ext cx="6391275" cy="3576855"/>
            <a:chOff x="1347788" y="2524125"/>
            <a:chExt cx="6467475" cy="36195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7788" y="2524125"/>
              <a:ext cx="6467475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2466975" y="4257675"/>
              <a:ext cx="1019175" cy="457200"/>
            </a:xfrm>
            <a:prstGeom prst="rect">
              <a:avLst/>
            </a:prstGeom>
            <a:solidFill>
              <a:srgbClr val="FF2BD8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90800" y="4714874"/>
              <a:ext cx="790575" cy="457201"/>
            </a:xfrm>
            <a:prstGeom prst="rect">
              <a:avLst/>
            </a:prstGeom>
            <a:solidFill>
              <a:srgbClr val="FF2BD8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Visualization of code: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76200" y="1657350"/>
            <a:ext cx="5893949" cy="2895601"/>
            <a:chOff x="742648" y="1575960"/>
            <a:chExt cx="5589606" cy="2746082"/>
          </a:xfrm>
        </p:grpSpPr>
        <p:grpSp>
          <p:nvGrpSpPr>
            <p:cNvPr id="64" name="Group 63"/>
            <p:cNvGrpSpPr/>
            <p:nvPr/>
          </p:nvGrpSpPr>
          <p:grpSpPr>
            <a:xfrm>
              <a:off x="2202308" y="1608050"/>
              <a:ext cx="2717568" cy="2713992"/>
              <a:chOff x="1905000" y="2571750"/>
              <a:chExt cx="1752600" cy="17502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905000" y="2571750"/>
                <a:ext cx="838200" cy="835893"/>
                <a:chOff x="1905000" y="2571750"/>
                <a:chExt cx="838200" cy="835893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A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905000" y="3486150"/>
                <a:ext cx="838200" cy="835893"/>
                <a:chOff x="1905000" y="2571750"/>
                <a:chExt cx="838200" cy="835893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819400" y="3486150"/>
                <a:ext cx="838200" cy="835893"/>
                <a:chOff x="1905000" y="2571750"/>
                <a:chExt cx="838200" cy="835893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819400" y="2571750"/>
                <a:ext cx="838200" cy="835893"/>
                <a:chOff x="1905000" y="2571750"/>
                <a:chExt cx="838200" cy="835893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6" name="Straight Arrow Connector 65"/>
            <p:cNvCxnSpPr/>
            <p:nvPr/>
          </p:nvCxnSpPr>
          <p:spPr>
            <a:xfrm flipH="1" flipV="1">
              <a:off x="4919877" y="3267346"/>
              <a:ext cx="368718" cy="2151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4431978" y="1883515"/>
              <a:ext cx="732443" cy="2541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900387" y="1607737"/>
              <a:ext cx="1321354" cy="69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Valid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err="1"/>
                <a:t>c</a:t>
              </a:r>
              <a:r>
                <a:rPr lang="en-US" sz="2400" dirty="0" err="1" smtClean="0"/>
                <a:t>odeword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00387" y="3290894"/>
              <a:ext cx="1431867" cy="683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Error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err="1" smtClean="0"/>
                <a:t>codeword</a:t>
              </a:r>
              <a:endParaRPr lang="en-US" sz="2400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149181" y="1575960"/>
              <a:ext cx="1417861" cy="138749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1755081" y="2038350"/>
              <a:ext cx="394100" cy="1815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759519" y="1814199"/>
              <a:ext cx="1221681" cy="986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Single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b</a:t>
              </a:r>
              <a:r>
                <a:rPr lang="en-US" sz="2400" dirty="0" smtClean="0"/>
                <a:t>it error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f</a:t>
              </a:r>
              <a:r>
                <a:rPr lang="en-US" sz="2400" dirty="0" smtClean="0"/>
                <a:t>rom A</a:t>
              </a:r>
              <a:endParaRPr lang="en-US" sz="2400" dirty="0"/>
            </a:p>
          </p:txBody>
        </p:sp>
        <p:cxnSp>
          <p:nvCxnSpPr>
            <p:cNvPr id="80" name="Straight Connector 79"/>
            <p:cNvCxnSpPr>
              <a:stCxn id="20" idx="4"/>
            </p:cNvCxnSpPr>
            <p:nvPr/>
          </p:nvCxnSpPr>
          <p:spPr>
            <a:xfrm>
              <a:off x="2852161" y="2419090"/>
              <a:ext cx="0" cy="3078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952131" y="3261758"/>
              <a:ext cx="900029" cy="2243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42648" y="3155986"/>
              <a:ext cx="1381276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Three bit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errors to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get to B</a:t>
              </a:r>
              <a:endParaRPr lang="en-US" sz="2400" dirty="0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858111" y="2778555"/>
              <a:ext cx="0" cy="40279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35" idx="0"/>
            </p:cNvCxnSpPr>
            <p:nvPr/>
          </p:nvCxnSpPr>
          <p:spPr>
            <a:xfrm flipH="1">
              <a:off x="2852161" y="3200190"/>
              <a:ext cx="5950" cy="28229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200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Gives a method for constructing a code with a distance of 3</a:t>
            </a:r>
          </a:p>
          <a:p>
            <a:pPr lvl="1"/>
            <a:r>
              <a:rPr lang="en-US" sz="2400" dirty="0" smtClean="0"/>
              <a:t>Uses k check bits for 2</a:t>
            </a:r>
            <a:r>
              <a:rPr lang="en-US" sz="3200" baseline="30000" dirty="0" smtClean="0"/>
              <a:t>k-1</a:t>
            </a:r>
            <a:r>
              <a:rPr lang="en-US" sz="2400" dirty="0" smtClean="0"/>
              <a:t> data bits </a:t>
            </a:r>
          </a:p>
          <a:p>
            <a:pPr lvl="1"/>
            <a:r>
              <a:rPr lang="en-US" sz="2400" dirty="0" smtClean="0"/>
              <a:t>Put check bits in positions </a:t>
            </a:r>
            <a:r>
              <a:rPr lang="en-US" sz="2400" dirty="0"/>
              <a:t>p</a:t>
            </a:r>
            <a:r>
              <a:rPr lang="en-US" sz="2400" dirty="0" smtClean="0"/>
              <a:t> that are powers of 2, starting with position 1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Check bit in position p is parity of positions with a p term in their values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Plus an </a:t>
            </a:r>
            <a:r>
              <a:rPr lang="en-US" sz="2800" dirty="0"/>
              <a:t>easy way  to correct </a:t>
            </a:r>
            <a:r>
              <a:rPr lang="en-US" sz="2800" dirty="0" smtClean="0"/>
              <a:t>[soon]</a:t>
            </a:r>
          </a:p>
        </p:txBody>
      </p:sp>
    </p:spTree>
    <p:extLst>
      <p:ext uri="{BB962C8B-B14F-4D97-AF65-F5344CB8AC3E}">
        <p14:creationId xmlns:p14="http://schemas.microsoft.com/office/powerpoint/2010/main" val="417024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Hamming Code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Example: data=0101, 3 check bits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7 bit code, check bit positions 1, 2, 4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Check 1 covers positions 1, 3, 5, 7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Check 2 covers positions 2, 3, 6, 7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Check 4 covers positions 4, 5, 6,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212634"/>
            <a:ext cx="403988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                </a:t>
            </a:r>
            <a:r>
              <a:rPr lang="en-US" sz="2900" u="sng" dirty="0"/>
              <a:t>_</a:t>
            </a:r>
            <a:r>
              <a:rPr lang="en-US" sz="2900" dirty="0" smtClean="0"/>
              <a:t>  </a:t>
            </a:r>
            <a:r>
              <a:rPr lang="en-US" sz="2900" u="sng" dirty="0"/>
              <a:t>_</a:t>
            </a:r>
            <a:r>
              <a:rPr lang="en-US" sz="2900" dirty="0" smtClean="0"/>
              <a:t>  _  </a:t>
            </a:r>
            <a:r>
              <a:rPr lang="en-US" sz="2900" u="sng" dirty="0"/>
              <a:t>_</a:t>
            </a:r>
            <a:r>
              <a:rPr lang="en-US" sz="2900" dirty="0" smtClean="0"/>
              <a:t>  _  </a:t>
            </a:r>
            <a:r>
              <a:rPr lang="en-US" sz="2900" dirty="0"/>
              <a:t>_</a:t>
            </a:r>
            <a:r>
              <a:rPr lang="en-US" sz="2900" dirty="0" smtClean="0"/>
              <a:t>  </a:t>
            </a:r>
            <a:r>
              <a:rPr lang="en-US" sz="2900" dirty="0"/>
              <a:t>_</a:t>
            </a:r>
            <a:endParaRPr lang="en-US" sz="2900" dirty="0" smtClean="0"/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643521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 smtClean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  <a:endParaRPr lang="en-US" sz="2000" spc="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6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Example: data=0101, 3 check bits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7 bit code, check bit positions 1, 2, 4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Check 1 covers positions 1, 3, 5, 7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Check 2 covers positions 2, 3, 6, 7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Check 4 covers positions 4, 5, 6,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212634"/>
            <a:ext cx="592021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               </a:t>
            </a:r>
            <a:r>
              <a:rPr lang="en-US" sz="2900" u="sng" dirty="0" smtClean="0">
                <a:solidFill>
                  <a:srgbClr val="3333FF"/>
                </a:solidFill>
              </a:rPr>
              <a:t>0</a:t>
            </a:r>
            <a:r>
              <a:rPr lang="en-US" sz="2900" dirty="0" smtClean="0"/>
              <a:t>  </a:t>
            </a:r>
            <a:r>
              <a:rPr lang="en-US" sz="2900" u="sng" dirty="0" smtClean="0">
                <a:solidFill>
                  <a:srgbClr val="3333FF"/>
                </a:solidFill>
              </a:rPr>
              <a:t>1</a:t>
            </a:r>
            <a:r>
              <a:rPr lang="en-US" sz="2900" dirty="0" smtClean="0"/>
              <a:t>  0  </a:t>
            </a:r>
            <a:r>
              <a:rPr lang="en-US" sz="2900" u="sng" dirty="0" smtClean="0">
                <a:solidFill>
                  <a:srgbClr val="3333FF"/>
                </a:solidFill>
              </a:rPr>
              <a:t>0</a:t>
            </a:r>
            <a:r>
              <a:rPr lang="en-US" sz="2900" dirty="0" smtClean="0"/>
              <a:t>  1  0  1</a:t>
            </a:r>
          </a:p>
          <a:p>
            <a:endParaRPr lang="en-US" sz="2400" dirty="0"/>
          </a:p>
          <a:p>
            <a:r>
              <a:rPr lang="en-US" sz="2400" dirty="0" smtClean="0"/>
              <a:t>p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 0+1+1 = 0,  p</a:t>
            </a:r>
            <a:r>
              <a:rPr lang="en-US" sz="3200" baseline="-25000" dirty="0" smtClean="0"/>
              <a:t>2</a:t>
            </a:r>
            <a:r>
              <a:rPr lang="en-US" sz="2400" dirty="0" smtClean="0"/>
              <a:t>= 0+0+1 = 1,  p</a:t>
            </a:r>
            <a:r>
              <a:rPr lang="en-US" sz="3200" baseline="-25000" dirty="0" smtClean="0"/>
              <a:t>4</a:t>
            </a:r>
            <a:r>
              <a:rPr lang="en-US" sz="2400" dirty="0" smtClean="0"/>
              <a:t>= 1+0+1 = 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643521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 smtClean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  <a:endParaRPr lang="en-US" sz="2000" spc="1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0" y="348615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14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 (4)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decode:</a:t>
            </a:r>
          </a:p>
          <a:p>
            <a:pPr lvl="1"/>
            <a:r>
              <a:rPr lang="en-US" sz="2400" dirty="0" err="1" smtClean="0"/>
              <a:t>Recompute</a:t>
            </a:r>
            <a:r>
              <a:rPr lang="en-US" sz="2400" dirty="0" smtClean="0"/>
              <a:t> check bits (with parity sum including the check bit)</a:t>
            </a:r>
          </a:p>
          <a:p>
            <a:pPr lvl="1"/>
            <a:r>
              <a:rPr lang="en-US" sz="2400" dirty="0" smtClean="0"/>
              <a:t>Arrange as a binary number</a:t>
            </a:r>
          </a:p>
          <a:p>
            <a:pPr lvl="1"/>
            <a:r>
              <a:rPr lang="en-US" sz="2400" dirty="0" smtClean="0"/>
              <a:t>Value (syndrome) tells error position</a:t>
            </a:r>
          </a:p>
          <a:p>
            <a:pPr lvl="1"/>
            <a:r>
              <a:rPr lang="en-US" sz="2400" dirty="0" smtClean="0"/>
              <a:t>Value of zero means no error</a:t>
            </a:r>
          </a:p>
          <a:p>
            <a:pPr lvl="1"/>
            <a:r>
              <a:rPr lang="en-US" sz="2400" dirty="0" smtClean="0"/>
              <a:t>Otherwise, flip bit to correct</a:t>
            </a:r>
          </a:p>
        </p:txBody>
      </p:sp>
    </p:spTree>
    <p:extLst>
      <p:ext uri="{BB962C8B-B14F-4D97-AF65-F5344CB8AC3E}">
        <p14:creationId xmlns:p14="http://schemas.microsoft.com/office/powerpoint/2010/main" val="103089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 (5)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Example, continued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1882" y="1657350"/>
            <a:ext cx="3653564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           </a:t>
            </a:r>
            <a:r>
              <a:rPr lang="en-US" sz="2900" u="sng" dirty="0" smtClean="0"/>
              <a:t>0</a:t>
            </a:r>
            <a:r>
              <a:rPr lang="en-US" sz="2900" dirty="0" smtClean="0"/>
              <a:t>  </a:t>
            </a:r>
            <a:r>
              <a:rPr lang="en-US" sz="2900" u="sng" dirty="0" smtClean="0"/>
              <a:t>1</a:t>
            </a:r>
            <a:r>
              <a:rPr lang="en-US" sz="2900" dirty="0" smtClean="0"/>
              <a:t>  0  </a:t>
            </a:r>
            <a:r>
              <a:rPr lang="en-US" sz="2900" u="sng" dirty="0" smtClean="0"/>
              <a:t>0</a:t>
            </a:r>
            <a:r>
              <a:rPr lang="en-US" sz="2900" dirty="0" smtClean="0"/>
              <a:t>  1  0  1</a:t>
            </a:r>
          </a:p>
          <a:p>
            <a:endParaRPr lang="en-US" sz="2400" dirty="0"/>
          </a:p>
          <a:p>
            <a:r>
              <a:rPr lang="en-US" sz="2400" dirty="0" smtClean="0"/>
              <a:t>p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                             p</a:t>
            </a:r>
            <a:r>
              <a:rPr lang="en-US" sz="3200" baseline="-25000" dirty="0" smtClean="0"/>
              <a:t>2</a:t>
            </a:r>
            <a:r>
              <a:rPr lang="en-US" sz="2400" dirty="0" smtClean="0"/>
              <a:t>= </a:t>
            </a:r>
          </a:p>
          <a:p>
            <a:r>
              <a:rPr lang="en-US" sz="2400" dirty="0" smtClean="0"/>
              <a:t>p</a:t>
            </a:r>
            <a:r>
              <a:rPr lang="en-US" sz="3200" baseline="-25000" dirty="0" smtClean="0"/>
              <a:t>4</a:t>
            </a:r>
            <a:r>
              <a:rPr lang="en-US" sz="2400" dirty="0" smtClean="0"/>
              <a:t>=  </a:t>
            </a:r>
          </a:p>
          <a:p>
            <a:endParaRPr lang="en-US" sz="1200" dirty="0"/>
          </a:p>
          <a:p>
            <a:r>
              <a:rPr lang="en-US" sz="2400" dirty="0" smtClean="0"/>
              <a:t>Syndrome =  </a:t>
            </a:r>
          </a:p>
          <a:p>
            <a:r>
              <a:rPr lang="en-US" sz="2400" dirty="0" smtClean="0"/>
              <a:t>Data =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4882" y="209368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 smtClean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  <a:endParaRPr lang="en-US" sz="2000" spc="1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41482" y="1912739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 (6)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Example, continued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1882" y="1657350"/>
            <a:ext cx="4655442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           </a:t>
            </a:r>
            <a:r>
              <a:rPr lang="en-US" sz="2900" u="sng" dirty="0" smtClean="0"/>
              <a:t>0</a:t>
            </a:r>
            <a:r>
              <a:rPr lang="en-US" sz="2900" dirty="0" smtClean="0"/>
              <a:t>  </a:t>
            </a:r>
            <a:r>
              <a:rPr lang="en-US" sz="2900" u="sng" dirty="0" smtClean="0"/>
              <a:t>1</a:t>
            </a:r>
            <a:r>
              <a:rPr lang="en-US" sz="2900" dirty="0" smtClean="0"/>
              <a:t>  0  </a:t>
            </a:r>
            <a:r>
              <a:rPr lang="en-US" sz="2900" u="sng" dirty="0" smtClean="0"/>
              <a:t>0</a:t>
            </a:r>
            <a:r>
              <a:rPr lang="en-US" sz="2900" dirty="0" smtClean="0"/>
              <a:t>  1  0  1</a:t>
            </a:r>
          </a:p>
          <a:p>
            <a:endParaRPr lang="en-US" sz="2400" dirty="0"/>
          </a:p>
          <a:p>
            <a:r>
              <a:rPr lang="en-US" sz="2400" dirty="0" smtClean="0"/>
              <a:t>p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 0+0+1+1 = 0,   p</a:t>
            </a:r>
            <a:r>
              <a:rPr lang="en-US" sz="3200" baseline="-25000" dirty="0" smtClean="0"/>
              <a:t>2</a:t>
            </a:r>
            <a:r>
              <a:rPr lang="en-US" sz="2400" dirty="0" smtClean="0"/>
              <a:t>= 1+0+0+1 = 0,</a:t>
            </a:r>
          </a:p>
          <a:p>
            <a:r>
              <a:rPr lang="en-US" sz="2400" dirty="0" smtClean="0"/>
              <a:t>p</a:t>
            </a:r>
            <a:r>
              <a:rPr lang="en-US" sz="3200" baseline="-25000" dirty="0" smtClean="0"/>
              <a:t>4</a:t>
            </a:r>
            <a:r>
              <a:rPr lang="en-US" sz="2400" dirty="0" smtClean="0"/>
              <a:t>= 0+1+0+1 = 0</a:t>
            </a:r>
          </a:p>
          <a:p>
            <a:endParaRPr lang="en-US" sz="1200" dirty="0"/>
          </a:p>
          <a:p>
            <a:r>
              <a:rPr lang="en-US" sz="2400" dirty="0" smtClean="0"/>
              <a:t>Syndrome = 000, no error</a:t>
            </a:r>
          </a:p>
          <a:p>
            <a:r>
              <a:rPr lang="en-US" sz="2400" dirty="0" smtClean="0"/>
              <a:t>Data = 0 1 0 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4882" y="209368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 smtClean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  <a:endParaRPr lang="en-US" sz="2000" spc="1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41482" y="1912739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06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 (7)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Example, continued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1882" y="1657350"/>
            <a:ext cx="3653564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           </a:t>
            </a:r>
            <a:r>
              <a:rPr lang="en-US" sz="2900" u="sng" dirty="0" smtClean="0"/>
              <a:t>0</a:t>
            </a:r>
            <a:r>
              <a:rPr lang="en-US" sz="2900" dirty="0" smtClean="0"/>
              <a:t>  </a:t>
            </a:r>
            <a:r>
              <a:rPr lang="en-US" sz="2900" u="sng" dirty="0" smtClean="0"/>
              <a:t>1</a:t>
            </a:r>
            <a:r>
              <a:rPr lang="en-US" sz="2900" dirty="0" smtClean="0"/>
              <a:t>  0  </a:t>
            </a:r>
            <a:r>
              <a:rPr lang="en-US" sz="2900" u="sng" dirty="0" smtClean="0"/>
              <a:t>0</a:t>
            </a:r>
            <a:r>
              <a:rPr lang="en-US" sz="2900" dirty="0" smtClean="0"/>
              <a:t>  1  </a:t>
            </a:r>
            <a:r>
              <a:rPr lang="en-US" sz="2900" dirty="0" smtClean="0">
                <a:solidFill>
                  <a:srgbClr val="FF0000"/>
                </a:solidFill>
              </a:rPr>
              <a:t>1</a:t>
            </a:r>
            <a:r>
              <a:rPr lang="en-US" sz="2900" dirty="0" smtClean="0"/>
              <a:t>  1</a:t>
            </a:r>
          </a:p>
          <a:p>
            <a:endParaRPr lang="en-US" sz="2400" dirty="0"/>
          </a:p>
          <a:p>
            <a:r>
              <a:rPr lang="en-US" sz="2400" dirty="0" smtClean="0"/>
              <a:t>p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                             p</a:t>
            </a:r>
            <a:r>
              <a:rPr lang="en-US" sz="3200" baseline="-25000" dirty="0" smtClean="0"/>
              <a:t>2</a:t>
            </a:r>
            <a:r>
              <a:rPr lang="en-US" sz="2400" dirty="0" smtClean="0"/>
              <a:t>= </a:t>
            </a:r>
          </a:p>
          <a:p>
            <a:r>
              <a:rPr lang="en-US" sz="2400" dirty="0" smtClean="0"/>
              <a:t>p</a:t>
            </a:r>
            <a:r>
              <a:rPr lang="en-US" sz="3200" baseline="-25000" dirty="0" smtClean="0"/>
              <a:t>4</a:t>
            </a:r>
            <a:r>
              <a:rPr lang="en-US" sz="2400" dirty="0" smtClean="0"/>
              <a:t>=  </a:t>
            </a:r>
          </a:p>
          <a:p>
            <a:endParaRPr lang="en-US" sz="1200" dirty="0"/>
          </a:p>
          <a:p>
            <a:r>
              <a:rPr lang="en-US" sz="2400" dirty="0" smtClean="0"/>
              <a:t>Syndrome =  </a:t>
            </a:r>
          </a:p>
          <a:p>
            <a:r>
              <a:rPr lang="en-US" sz="2400" dirty="0" smtClean="0"/>
              <a:t>Data =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4882" y="209368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 smtClean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  <a:endParaRPr lang="en-US" sz="2000" spc="1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41482" y="1912739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37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 (8)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Example, continued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1882" y="1657350"/>
            <a:ext cx="4757200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           </a:t>
            </a:r>
            <a:r>
              <a:rPr lang="en-US" sz="2900" u="sng" dirty="0" smtClean="0"/>
              <a:t>0</a:t>
            </a:r>
            <a:r>
              <a:rPr lang="en-US" sz="2900" dirty="0" smtClean="0"/>
              <a:t>  </a:t>
            </a:r>
            <a:r>
              <a:rPr lang="en-US" sz="2900" u="sng" dirty="0" smtClean="0"/>
              <a:t>1</a:t>
            </a:r>
            <a:r>
              <a:rPr lang="en-US" sz="2900" dirty="0" smtClean="0"/>
              <a:t>  0  </a:t>
            </a:r>
            <a:r>
              <a:rPr lang="en-US" sz="2900" u="sng" dirty="0" smtClean="0"/>
              <a:t>0</a:t>
            </a:r>
            <a:r>
              <a:rPr lang="en-US" sz="2900" dirty="0" smtClean="0"/>
              <a:t>  1  </a:t>
            </a:r>
            <a:r>
              <a:rPr lang="en-US" sz="2900" dirty="0" smtClean="0">
                <a:solidFill>
                  <a:srgbClr val="FF0000"/>
                </a:solidFill>
              </a:rPr>
              <a:t>1</a:t>
            </a:r>
            <a:r>
              <a:rPr lang="en-US" sz="2900" dirty="0" smtClean="0"/>
              <a:t>  1</a:t>
            </a:r>
          </a:p>
          <a:p>
            <a:endParaRPr lang="en-US" sz="2400" dirty="0"/>
          </a:p>
          <a:p>
            <a:r>
              <a:rPr lang="en-US" sz="2400" dirty="0" smtClean="0"/>
              <a:t>p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 0+0+1+1 = 0,   p</a:t>
            </a:r>
            <a:r>
              <a:rPr lang="en-US" sz="3200" baseline="-25000" dirty="0" smtClean="0"/>
              <a:t>2</a:t>
            </a:r>
            <a:r>
              <a:rPr lang="en-US" sz="2400" dirty="0" smtClean="0"/>
              <a:t>= 1+0+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+1 =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p</a:t>
            </a:r>
            <a:r>
              <a:rPr lang="en-US" sz="3200" baseline="-25000" dirty="0" smtClean="0"/>
              <a:t>4</a:t>
            </a:r>
            <a:r>
              <a:rPr lang="en-US" sz="2400" dirty="0" smtClean="0"/>
              <a:t>= 0+1+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+1 =</a:t>
            </a:r>
            <a:r>
              <a:rPr lang="en-US" sz="2400" dirty="0">
                <a:solidFill>
                  <a:srgbClr val="FF0000"/>
                </a:solidFill>
              </a:rPr>
              <a:t> 1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1200" dirty="0"/>
          </a:p>
          <a:p>
            <a:r>
              <a:rPr lang="en-US" sz="2400" dirty="0" smtClean="0"/>
              <a:t>Syndrome = </a:t>
            </a:r>
            <a:r>
              <a:rPr lang="en-US" sz="2400" dirty="0">
                <a:solidFill>
                  <a:srgbClr val="FF0000"/>
                </a:solidFill>
              </a:rPr>
              <a:t>1 1 </a:t>
            </a:r>
            <a:r>
              <a:rPr lang="en-US" sz="2400" dirty="0" smtClean="0"/>
              <a:t>0, flip position 6</a:t>
            </a:r>
          </a:p>
          <a:p>
            <a:r>
              <a:rPr lang="en-US" sz="2400" dirty="0" smtClean="0"/>
              <a:t>Data = 0 1 0 1 (correct after flip!)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4882" y="209368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 smtClean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  <a:endParaRPr lang="en-US" sz="2000" spc="1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41482" y="1912739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47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Error Correction Codes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Codes used in practice are much more involved than Hamming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Convolutional codes (§3.2.3)</a:t>
            </a:r>
          </a:p>
          <a:p>
            <a:pPr lvl="1"/>
            <a:r>
              <a:rPr lang="en-US" sz="2400" dirty="0" smtClean="0"/>
              <a:t>Take a stream of data and output a mix of the recent input bits</a:t>
            </a:r>
          </a:p>
          <a:p>
            <a:pPr lvl="1"/>
            <a:r>
              <a:rPr lang="en-US" sz="2400" dirty="0" smtClean="0"/>
              <a:t>Makes each output bit less fragile</a:t>
            </a:r>
          </a:p>
          <a:p>
            <a:pPr lvl="1"/>
            <a:r>
              <a:rPr lang="en-US" sz="2400" dirty="0" smtClean="0"/>
              <a:t>Decode using Viterbi algorithm  (which can use bit confidence values)</a:t>
            </a:r>
          </a:p>
        </p:txBody>
      </p:sp>
    </p:spTree>
    <p:extLst>
      <p:ext uri="{BB962C8B-B14F-4D97-AF65-F5344CB8AC3E}">
        <p14:creationId xmlns:p14="http://schemas.microsoft.com/office/powerpoint/2010/main" val="378594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Framing</a:t>
            </a:r>
          </a:p>
          <a:p>
            <a:pPr lvl="1"/>
            <a:r>
              <a:rPr lang="en-US" dirty="0" smtClean="0"/>
              <a:t>Delimiting start/end of frames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Error detection and correction</a:t>
            </a:r>
          </a:p>
          <a:p>
            <a:pPr lvl="1"/>
            <a:r>
              <a:rPr lang="en-US" dirty="0" smtClean="0"/>
              <a:t>Handling errors</a:t>
            </a:r>
          </a:p>
          <a:p>
            <a:pPr lvl="3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Retransmissions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Handling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Access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802.11, classic Ethernet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Switching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Modern Ethernet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505200" y="2724150"/>
            <a:ext cx="228600" cy="1752600"/>
          </a:xfrm>
          <a:prstGeom prst="rightBrac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333750"/>
            <a:ext cx="81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704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Codes (2) – LDPC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Density Parity Check (§</a:t>
            </a:r>
            <a:r>
              <a:rPr lang="en-US" sz="2800" dirty="0"/>
              <a:t>3.2.3)</a:t>
            </a:r>
          </a:p>
          <a:p>
            <a:pPr lvl="1"/>
            <a:r>
              <a:rPr lang="en-US" sz="2400" dirty="0" smtClean="0"/>
              <a:t>LDPC based </a:t>
            </a:r>
            <a:r>
              <a:rPr lang="en-US" sz="2400" dirty="0"/>
              <a:t>on sparse </a:t>
            </a:r>
            <a:r>
              <a:rPr lang="en-US" sz="2400" dirty="0" smtClean="0"/>
              <a:t>matrices</a:t>
            </a:r>
          </a:p>
          <a:p>
            <a:pPr lvl="1"/>
            <a:r>
              <a:rPr lang="en-US" sz="2400" dirty="0" smtClean="0"/>
              <a:t>Decoded iteratively using a belief propagation algorithm</a:t>
            </a:r>
          </a:p>
          <a:p>
            <a:pPr lvl="1"/>
            <a:r>
              <a:rPr lang="en-US" sz="2400" dirty="0" smtClean="0"/>
              <a:t>State of the art today</a:t>
            </a:r>
          </a:p>
          <a:p>
            <a:r>
              <a:rPr lang="en-US" sz="2800" dirty="0" smtClean="0"/>
              <a:t>Invented by Robert </a:t>
            </a:r>
            <a:r>
              <a:rPr lang="en-US" sz="2800" dirty="0" err="1" smtClean="0"/>
              <a:t>Gallager</a:t>
            </a:r>
            <a:r>
              <a:rPr lang="en-US" sz="2800" dirty="0" smtClean="0"/>
              <a:t> in  1963 as part of his PhD thesis</a:t>
            </a:r>
          </a:p>
          <a:p>
            <a:pPr lvl="1"/>
            <a:r>
              <a:rPr lang="en-US" sz="2400" dirty="0" smtClean="0"/>
              <a:t>Promptly forgotten until 1996 … </a:t>
            </a:r>
            <a:endParaRPr lang="en-US" sz="2400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47290" y="1047750"/>
            <a:ext cx="2358510" cy="3675219"/>
            <a:chOff x="5791200" y="1123950"/>
            <a:chExt cx="2358510" cy="3675219"/>
          </a:xfrm>
        </p:grpSpPr>
        <p:pic>
          <p:nvPicPr>
            <p:cNvPr id="2050" name="Picture 2" descr="File:Robert G. Gallager 226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123950"/>
              <a:ext cx="235851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51774" y="4552948"/>
              <a:ext cx="18373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Source: IEEE GHN, © 2009, IEEE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34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vs. Correction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Which is better will depend on the pattern of errors. For example:</a:t>
            </a:r>
          </a:p>
          <a:p>
            <a:pPr lvl="1"/>
            <a:r>
              <a:rPr lang="en-US" sz="2400" dirty="0" smtClean="0"/>
              <a:t>1000 bit messages with a </a:t>
            </a:r>
            <a:r>
              <a:rPr lang="en-US" sz="2400" u="sng" dirty="0" smtClean="0"/>
              <a:t>bit error rate</a:t>
            </a:r>
            <a:r>
              <a:rPr lang="en-US" sz="2400" dirty="0" smtClean="0"/>
              <a:t> (</a:t>
            </a:r>
            <a:r>
              <a:rPr lang="en-US" sz="2400" u="sng" dirty="0" smtClean="0"/>
              <a:t>BER</a:t>
            </a:r>
            <a:r>
              <a:rPr lang="en-US" sz="2400" dirty="0" smtClean="0"/>
              <a:t>) of 1 in 10000</a:t>
            </a:r>
          </a:p>
          <a:p>
            <a:pPr lvl="4"/>
            <a:endParaRPr lang="en-US" sz="1600" dirty="0"/>
          </a:p>
          <a:p>
            <a:r>
              <a:rPr lang="en-US" sz="2800" dirty="0" smtClean="0"/>
              <a:t>Which has less overhead?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552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vs. Correction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Which is better will depend on the pattern of errors. For example:</a:t>
            </a:r>
          </a:p>
          <a:p>
            <a:pPr lvl="1"/>
            <a:r>
              <a:rPr lang="en-US" sz="2400" dirty="0" smtClean="0"/>
              <a:t>1000 bit messages with a </a:t>
            </a:r>
            <a:r>
              <a:rPr lang="en-US" sz="2400" u="sng" dirty="0" smtClean="0"/>
              <a:t>bit error rate</a:t>
            </a:r>
            <a:r>
              <a:rPr lang="en-US" sz="2400" dirty="0" smtClean="0"/>
              <a:t> (</a:t>
            </a:r>
            <a:r>
              <a:rPr lang="en-US" sz="2400" u="sng" dirty="0" smtClean="0"/>
              <a:t>BER</a:t>
            </a:r>
            <a:r>
              <a:rPr lang="en-US" sz="2400" dirty="0" smtClean="0"/>
              <a:t>) of 1 in 10000</a:t>
            </a:r>
          </a:p>
          <a:p>
            <a:pPr lvl="4"/>
            <a:endParaRPr lang="en-US" sz="1600" dirty="0"/>
          </a:p>
          <a:p>
            <a:r>
              <a:rPr lang="en-US" sz="2800" dirty="0" smtClean="0"/>
              <a:t>Which has less overhead?</a:t>
            </a:r>
          </a:p>
          <a:p>
            <a:pPr lvl="1"/>
            <a:r>
              <a:rPr lang="en-US" sz="2400" dirty="0" smtClean="0"/>
              <a:t>It depends! We need to know more about the errors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64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vs. Correction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Assume bit errors are random</a:t>
            </a:r>
          </a:p>
          <a:p>
            <a:pPr lvl="1"/>
            <a:r>
              <a:rPr lang="en-US" dirty="0" smtClean="0"/>
              <a:t>Messages have 0 or maybe 1 error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Error correction: </a:t>
            </a:r>
          </a:p>
          <a:p>
            <a:pPr lvl="1"/>
            <a:r>
              <a:rPr lang="en-US" dirty="0" smtClean="0"/>
              <a:t>Need ~10 check bits per message</a:t>
            </a:r>
          </a:p>
          <a:p>
            <a:pPr lvl="1"/>
            <a:r>
              <a:rPr lang="en-US" dirty="0" smtClean="0"/>
              <a:t>Overhead: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Error detection: </a:t>
            </a:r>
          </a:p>
          <a:p>
            <a:pPr lvl="1"/>
            <a:r>
              <a:rPr lang="en-US" dirty="0" smtClean="0"/>
              <a:t>Need ~1 check bits per message plus 1000 bit retransmission 1/10 of the time</a:t>
            </a:r>
          </a:p>
          <a:p>
            <a:pPr lvl="1"/>
            <a:r>
              <a:rPr lang="en-US" dirty="0" smtClean="0"/>
              <a:t>Overhead: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6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vs. Correction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Assume errors come in bursts of 100</a:t>
            </a:r>
          </a:p>
          <a:p>
            <a:pPr lvl="1"/>
            <a:r>
              <a:rPr lang="en-US" dirty="0" smtClean="0"/>
              <a:t>Only 1 or 2 messages in 1000 have errors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Error correction: </a:t>
            </a:r>
          </a:p>
          <a:p>
            <a:pPr lvl="1"/>
            <a:r>
              <a:rPr lang="en-US" dirty="0" smtClean="0"/>
              <a:t>Need &gt;&gt;100 check bits per message</a:t>
            </a:r>
          </a:p>
          <a:p>
            <a:pPr lvl="1"/>
            <a:r>
              <a:rPr lang="en-US" dirty="0" smtClean="0"/>
              <a:t>Overhead: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Error detection: </a:t>
            </a:r>
          </a:p>
          <a:p>
            <a:pPr lvl="1"/>
            <a:r>
              <a:rPr lang="en-US" dirty="0" smtClean="0"/>
              <a:t>Need 32? check bits per message plus 1000 bit resend 2/1000 of the time</a:t>
            </a:r>
          </a:p>
          <a:p>
            <a:pPr lvl="1"/>
            <a:r>
              <a:rPr lang="en-US" dirty="0" smtClean="0"/>
              <a:t>Overhead: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3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vs. Correction (4)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Error correction: </a:t>
            </a:r>
          </a:p>
          <a:p>
            <a:pPr lvl="1"/>
            <a:r>
              <a:rPr lang="en-US" dirty="0" smtClean="0"/>
              <a:t>Needed when errors are expected</a:t>
            </a:r>
          </a:p>
          <a:p>
            <a:pPr lvl="1"/>
            <a:r>
              <a:rPr lang="en-US" dirty="0" smtClean="0"/>
              <a:t>Or when no time for retransmission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Error detection: </a:t>
            </a:r>
          </a:p>
          <a:p>
            <a:pPr lvl="1"/>
            <a:r>
              <a:rPr lang="en-US" dirty="0" smtClean="0"/>
              <a:t>More efficient when errors are not expected</a:t>
            </a:r>
          </a:p>
          <a:p>
            <a:pPr lvl="1"/>
            <a:r>
              <a:rPr lang="en-US" dirty="0" smtClean="0"/>
              <a:t>And when errors are large when they do occur</a:t>
            </a:r>
          </a:p>
        </p:txBody>
      </p:sp>
    </p:spTree>
    <p:extLst>
      <p:ext uri="{BB962C8B-B14F-4D97-AF65-F5344CB8AC3E}">
        <p14:creationId xmlns:p14="http://schemas.microsoft.com/office/powerpoint/2010/main" val="226207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Correction in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Heavily used in physical layer</a:t>
            </a:r>
          </a:p>
          <a:p>
            <a:pPr lvl="1"/>
            <a:r>
              <a:rPr lang="en-US" dirty="0" smtClean="0"/>
              <a:t>Convolutional codes widely used in practice</a:t>
            </a:r>
          </a:p>
          <a:p>
            <a:pPr lvl="1"/>
            <a:r>
              <a:rPr lang="en-US" dirty="0" smtClean="0"/>
              <a:t>LDPC is the future, used for demanding links like 802.11, DVB, </a:t>
            </a:r>
            <a:r>
              <a:rPr lang="en-US" dirty="0" err="1" smtClean="0"/>
              <a:t>WiMAX</a:t>
            </a:r>
            <a:r>
              <a:rPr lang="en-US" dirty="0" smtClean="0"/>
              <a:t>, LTE, power-line, …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Error detection (w/ retransmission) is used in the link layer and above for residual errors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Also used in the application layer</a:t>
            </a:r>
          </a:p>
          <a:p>
            <a:pPr lvl="1"/>
            <a:r>
              <a:rPr lang="en-US" dirty="0" smtClean="0"/>
              <a:t>With an erasure error model</a:t>
            </a:r>
          </a:p>
          <a:p>
            <a:pPr lvl="1"/>
            <a:r>
              <a:rPr lang="en-US" dirty="0" smtClean="0"/>
              <a:t>E.g., Reed-Solomon (CDs, DVDs, etc.)</a:t>
            </a:r>
          </a:p>
        </p:txBody>
      </p:sp>
    </p:spTree>
    <p:extLst>
      <p:ext uri="{BB962C8B-B14F-4D97-AF65-F5344CB8AC3E}">
        <p14:creationId xmlns:p14="http://schemas.microsoft.com/office/powerpoint/2010/main" val="134483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Retransmissions (ARQ) (§3.3)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strategies to handle errors:</a:t>
            </a:r>
          </a:p>
          <a:p>
            <a:pPr lvl="4"/>
            <a:endParaRPr lang="en-US" sz="10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Detect errors and retransmit frame (Automatic Repeat </a:t>
            </a:r>
            <a:r>
              <a:rPr lang="en-US" sz="2400" dirty="0" err="1" smtClean="0"/>
              <a:t>reQuest</a:t>
            </a:r>
            <a:r>
              <a:rPr lang="en-US" sz="2400" dirty="0" smtClean="0"/>
              <a:t>, ARQ)</a:t>
            </a:r>
          </a:p>
          <a:p>
            <a:pPr lvl="4"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errors with an error        correcting code</a:t>
            </a:r>
          </a:p>
          <a:p>
            <a:pPr lvl="3"/>
            <a:endParaRPr lang="en-US" sz="1800" dirty="0" smtClean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971800" y="3329285"/>
            <a:ext cx="346250" cy="230833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65806" y="3329285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Done this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894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ARQ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ARQ often used when errors are common or must be corrected</a:t>
            </a:r>
          </a:p>
          <a:p>
            <a:pPr lvl="1"/>
            <a:r>
              <a:rPr lang="en-US" sz="2400" dirty="0" smtClean="0"/>
              <a:t>E.g., </a:t>
            </a:r>
            <a:r>
              <a:rPr lang="en-US" sz="2400" dirty="0" err="1" smtClean="0"/>
              <a:t>WiFi</a:t>
            </a:r>
            <a:r>
              <a:rPr lang="en-US" sz="2400" dirty="0" smtClean="0"/>
              <a:t>, and TCP (later)</a:t>
            </a:r>
          </a:p>
          <a:p>
            <a:pPr lvl="4"/>
            <a:endParaRPr lang="en-US" sz="1400" dirty="0" smtClean="0"/>
          </a:p>
          <a:p>
            <a:r>
              <a:rPr lang="en-US" sz="2800" dirty="0" smtClean="0"/>
              <a:t>Rules at sender and receiver:</a:t>
            </a:r>
          </a:p>
          <a:p>
            <a:pPr lvl="1"/>
            <a:r>
              <a:rPr lang="en-US" sz="2400" dirty="0" smtClean="0"/>
              <a:t>Receiver automatically acknowledges correct frames with an ACK</a:t>
            </a:r>
          </a:p>
          <a:p>
            <a:pPr lvl="1"/>
            <a:r>
              <a:rPr lang="en-US" sz="2400" dirty="0" smtClean="0"/>
              <a:t>Sender automatically resends after a timeout, until an ACK is received</a:t>
            </a:r>
          </a:p>
          <a:p>
            <a:pPr lvl="5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3370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Framing </a:t>
            </a:r>
            <a:r>
              <a:rPr lang="en-US" smtClean="0"/>
              <a:t>(§3.1.2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1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ARQ (2)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Normal operation (no loss)</a:t>
            </a:r>
            <a:endParaRPr lang="en-US" sz="28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618097" y="1629538"/>
            <a:ext cx="3867352" cy="2771012"/>
            <a:chOff x="618097" y="1144527"/>
            <a:chExt cx="3867352" cy="277101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28800" y="1544637"/>
              <a:ext cx="0" cy="23709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0612" y="1504950"/>
              <a:ext cx="0" cy="2410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828800" y="1733550"/>
              <a:ext cx="1772444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1828800" y="2114550"/>
              <a:ext cx="1772443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eft Brace 51"/>
            <p:cNvSpPr/>
            <p:nvPr/>
          </p:nvSpPr>
          <p:spPr>
            <a:xfrm>
              <a:off x="1600200" y="1733550"/>
              <a:ext cx="152400" cy="1050132"/>
            </a:xfrm>
            <a:prstGeom prst="leftBrac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92693" y="1485840"/>
              <a:ext cx="8446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Frame</a:t>
              </a:r>
              <a:endParaRPr lang="en-US" sz="2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14427" y="2324040"/>
              <a:ext cx="601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ACK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8097" y="2058561"/>
              <a:ext cx="1058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Timeout</a:t>
              </a:r>
              <a:endParaRPr lang="en-US" sz="2000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129881" y="2343150"/>
              <a:ext cx="0" cy="609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783013" y="1943040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Time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69379" y="1144527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Sender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92932" y="1144527"/>
              <a:ext cx="1075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Receiver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2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ARQ (3)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Loss and retransmissio</a:t>
            </a:r>
            <a:r>
              <a:rPr lang="en-US" sz="2800" dirty="0"/>
              <a:t>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18097" y="1629538"/>
            <a:ext cx="3867352" cy="2771012"/>
            <a:chOff x="618097" y="1144527"/>
            <a:chExt cx="3867352" cy="277101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28800" y="1544637"/>
              <a:ext cx="0" cy="23709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0612" y="1504950"/>
              <a:ext cx="0" cy="2410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828800" y="1733550"/>
              <a:ext cx="1447800" cy="2489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eft Brace 51"/>
            <p:cNvSpPr/>
            <p:nvPr/>
          </p:nvSpPr>
          <p:spPr>
            <a:xfrm>
              <a:off x="1600200" y="1733550"/>
              <a:ext cx="152400" cy="1050132"/>
            </a:xfrm>
            <a:prstGeom prst="leftBrac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92693" y="1485840"/>
              <a:ext cx="8446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Frame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8097" y="2058561"/>
              <a:ext cx="1058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Timeout</a:t>
              </a:r>
              <a:endParaRPr lang="en-US" sz="2000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129881" y="2343150"/>
              <a:ext cx="0" cy="609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783013" y="1943040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Time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69379" y="1144527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Sender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92932" y="1144527"/>
              <a:ext cx="1075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Receiver</a:t>
              </a:r>
              <a:endParaRPr lang="en-US" sz="20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1858168" y="3265577"/>
            <a:ext cx="1772444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858168" y="3646577"/>
            <a:ext cx="1772443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22061" y="3017867"/>
            <a:ext cx="84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Frame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443795" y="3856067"/>
            <a:ext cx="601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ACK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87484" y="224784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1518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Tricky About ARQ?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non-trivial issues:</a:t>
            </a:r>
          </a:p>
          <a:p>
            <a:pPr lvl="1"/>
            <a:r>
              <a:rPr lang="en-US" sz="2400" dirty="0" smtClean="0"/>
              <a:t>How long to set the timeout? </a:t>
            </a:r>
            <a:r>
              <a:rPr lang="en-US" sz="2400" b="1" dirty="0" smtClean="0">
                <a:solidFill>
                  <a:schemeClr val="accent5"/>
                </a:solidFill>
              </a:rPr>
              <a:t>»</a:t>
            </a:r>
          </a:p>
          <a:p>
            <a:pPr lvl="1"/>
            <a:r>
              <a:rPr lang="en-US" sz="2400" dirty="0" smtClean="0"/>
              <a:t>How to avoid accepting duplicate frames as new frames </a:t>
            </a:r>
            <a:r>
              <a:rPr lang="en-US" sz="2400" b="1" dirty="0">
                <a:solidFill>
                  <a:schemeClr val="accent5"/>
                </a:solidFill>
              </a:rPr>
              <a:t>»</a:t>
            </a:r>
            <a:endParaRPr lang="en-US" sz="2400" dirty="0" smtClean="0"/>
          </a:p>
          <a:p>
            <a:pPr lvl="4"/>
            <a:endParaRPr lang="en-US" sz="1600" dirty="0"/>
          </a:p>
          <a:p>
            <a:r>
              <a:rPr lang="en-US" sz="2800" dirty="0" smtClean="0"/>
              <a:t>Want performance in the common case and correctness always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972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Timeouts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Timeout should be:</a:t>
            </a:r>
          </a:p>
          <a:p>
            <a:pPr lvl="1"/>
            <a:r>
              <a:rPr lang="en-US" dirty="0" smtClean="0"/>
              <a:t>Not too big (link goes idle)</a:t>
            </a:r>
          </a:p>
          <a:p>
            <a:pPr lvl="1"/>
            <a:r>
              <a:rPr lang="en-US" dirty="0" smtClean="0"/>
              <a:t>Not too small (spurious resend)</a:t>
            </a:r>
          </a:p>
          <a:p>
            <a:pPr lvl="4"/>
            <a:endParaRPr lang="en-US" dirty="0"/>
          </a:p>
          <a:p>
            <a:r>
              <a:rPr lang="en-US" dirty="0" smtClean="0"/>
              <a:t>Fairly easy on a LAN</a:t>
            </a:r>
          </a:p>
          <a:p>
            <a:pPr lvl="1"/>
            <a:r>
              <a:rPr lang="en-US" dirty="0" smtClean="0"/>
              <a:t>Clear worst case, little variation</a:t>
            </a:r>
          </a:p>
          <a:p>
            <a:r>
              <a:rPr lang="en-US" dirty="0" smtClean="0"/>
              <a:t>Fairly difficult over the Internet</a:t>
            </a:r>
          </a:p>
          <a:p>
            <a:pPr lvl="1"/>
            <a:r>
              <a:rPr lang="en-US" dirty="0" smtClean="0"/>
              <a:t>Much variation, no obvious bound</a:t>
            </a:r>
          </a:p>
          <a:p>
            <a:pPr lvl="1"/>
            <a:r>
              <a:rPr lang="en-US" dirty="0" smtClean="0"/>
              <a:t>We’ll revisit this with TCP (later)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81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Duplicates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happens if an ACK is lost?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1705738"/>
            <a:ext cx="3550194" cy="2771012"/>
            <a:chOff x="4320691" y="1716026"/>
            <a:chExt cx="3550194" cy="2771012"/>
          </a:xfrm>
        </p:grpSpPr>
        <p:sp>
          <p:nvSpPr>
            <p:cNvPr id="24" name="TextBox 23"/>
            <p:cNvSpPr txBox="1"/>
            <p:nvPr/>
          </p:nvSpPr>
          <p:spPr>
            <a:xfrm>
              <a:off x="5867400" y="273443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X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320691" y="1716026"/>
              <a:ext cx="3550194" cy="2771012"/>
              <a:chOff x="618097" y="1144527"/>
              <a:chExt cx="3550194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402713" y="2114550"/>
                <a:ext cx="1198531" cy="2576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600200" y="1733550"/>
                <a:ext cx="152400" cy="1050132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2693" y="1485840"/>
                <a:ext cx="844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Frame</a:t>
                </a:r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06616" y="2209741"/>
                <a:ext cx="6011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ACK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18097" y="2058561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Timeout</a:t>
                </a:r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69379" y="1144527"/>
                <a:ext cx="918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Sender</a:t>
                </a:r>
                <a:endParaRPr lang="en-US" sz="2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075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Receiver</a:t>
                </a:r>
                <a:endParaRPr lang="en-US" sz="20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21871123" y="3387864"/>
            <a:ext cx="96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</a:t>
            </a:r>
          </a:p>
          <a:p>
            <a:pPr algn="ctr"/>
            <a:r>
              <a:rPr lang="en-US" sz="2000" dirty="0" smtClean="0"/>
              <a:t>Frame?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152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Duplicates (2)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happens if an ACK is lost?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1705738"/>
            <a:ext cx="3550194" cy="2771012"/>
            <a:chOff x="4320691" y="1716026"/>
            <a:chExt cx="3550194" cy="277101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531392" y="3420238"/>
              <a:ext cx="1772444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531392" y="3801238"/>
              <a:ext cx="1772443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995285" y="3172528"/>
              <a:ext cx="8446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Frame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7019" y="3945671"/>
              <a:ext cx="601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ACK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273443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X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320691" y="1716026"/>
              <a:ext cx="3550194" cy="2771012"/>
              <a:chOff x="618097" y="1144527"/>
              <a:chExt cx="3550194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402713" y="2114550"/>
                <a:ext cx="1198531" cy="2576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600200" y="1733550"/>
                <a:ext cx="152400" cy="1050132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2693" y="1485840"/>
                <a:ext cx="844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Frame</a:t>
                </a:r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06616" y="2209741"/>
                <a:ext cx="6011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ACK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18097" y="2058561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Timeout</a:t>
                </a:r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69379" y="1144527"/>
                <a:ext cx="918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Sender</a:t>
                </a:r>
                <a:endParaRPr lang="en-US" sz="2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075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Receiver</a:t>
                </a:r>
                <a:endParaRPr lang="en-US" sz="20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21871123" y="3387864"/>
            <a:ext cx="96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</a:t>
            </a:r>
          </a:p>
          <a:p>
            <a:pPr algn="ctr"/>
            <a:r>
              <a:rPr lang="en-US" sz="2000" dirty="0" smtClean="0"/>
              <a:t>Frame?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409950"/>
            <a:ext cx="10818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 </a:t>
            </a:r>
          </a:p>
          <a:p>
            <a:pPr algn="ctr"/>
            <a:r>
              <a:rPr lang="en-US" sz="2000" dirty="0" smtClean="0"/>
              <a:t>Frame??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75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Duplicates (3)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 the timeout is early?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1705738"/>
            <a:ext cx="3626394" cy="2771012"/>
            <a:chOff x="4244491" y="1716026"/>
            <a:chExt cx="3626394" cy="277101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5531392" y="2720533"/>
              <a:ext cx="1772444" cy="561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117019" y="2639128"/>
              <a:ext cx="601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ACK</a:t>
              </a:r>
              <a:endParaRPr lang="en-US" sz="20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44491" y="1716026"/>
              <a:ext cx="3626394" cy="2771012"/>
              <a:chOff x="541897" y="1144527"/>
              <a:chExt cx="3626394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532497" y="1733550"/>
                <a:ext cx="228600" cy="810389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2693" y="1485840"/>
                <a:ext cx="844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Frame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1897" y="1934339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Timeout</a:t>
                </a:r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69379" y="1144527"/>
                <a:ext cx="918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Sender</a:t>
                </a:r>
                <a:endParaRPr lang="en-US" sz="2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075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Receiver</a:t>
                </a:r>
                <a:endParaRPr lang="en-US" sz="20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21871123" y="3387864"/>
            <a:ext cx="96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</a:t>
            </a:r>
          </a:p>
          <a:p>
            <a:pPr algn="ctr"/>
            <a:r>
              <a:rPr lang="en-US" sz="2000" dirty="0" smtClean="0"/>
              <a:t>Frame?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312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Duplicates (4)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 the timeout is early?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1705738"/>
            <a:ext cx="3626394" cy="2771012"/>
            <a:chOff x="4244491" y="1716026"/>
            <a:chExt cx="3626394" cy="277101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531392" y="3115438"/>
              <a:ext cx="1772444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531392" y="2720533"/>
              <a:ext cx="1772444" cy="561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995285" y="3172528"/>
              <a:ext cx="8446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Frame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7019" y="2639128"/>
              <a:ext cx="601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ACK</a:t>
              </a:r>
              <a:endParaRPr lang="en-US" sz="20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44491" y="1716026"/>
              <a:ext cx="3626394" cy="2771012"/>
              <a:chOff x="541897" y="1144527"/>
              <a:chExt cx="3626394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1828800" y="2945049"/>
                <a:ext cx="1772443" cy="3809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532497" y="1733550"/>
                <a:ext cx="228600" cy="810389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2693" y="1485840"/>
                <a:ext cx="844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Frame</a:t>
                </a:r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14427" y="3077339"/>
                <a:ext cx="6011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ACK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1897" y="1934339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Timeout</a:t>
                </a:r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69379" y="1144527"/>
                <a:ext cx="918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Sender</a:t>
                </a:r>
                <a:endParaRPr lang="en-US" sz="2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075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Receiver</a:t>
                </a:r>
                <a:endParaRPr lang="en-US" sz="20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21871123" y="3387864"/>
            <a:ext cx="96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</a:t>
            </a:r>
          </a:p>
          <a:p>
            <a:pPr algn="ctr"/>
            <a:r>
              <a:rPr lang="en-US" sz="2000" dirty="0" smtClean="0"/>
              <a:t>Frame?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159264"/>
            <a:ext cx="10818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 </a:t>
            </a:r>
          </a:p>
          <a:p>
            <a:pPr algn="ctr"/>
            <a:r>
              <a:rPr lang="en-US" sz="2000" dirty="0" smtClean="0"/>
              <a:t>Frame??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05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Numbers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Frames and ACKs must both carry sequence numbers for correctness</a:t>
            </a:r>
          </a:p>
          <a:p>
            <a:pPr lvl="2"/>
            <a:endParaRPr lang="en-US" sz="1000" dirty="0" smtClean="0"/>
          </a:p>
          <a:p>
            <a:r>
              <a:rPr lang="en-US" sz="2800" dirty="0" smtClean="0"/>
              <a:t>To distinguish the current frame from the next one, a single bit (two numbers) is sufficient</a:t>
            </a:r>
          </a:p>
          <a:p>
            <a:pPr lvl="1"/>
            <a:r>
              <a:rPr lang="en-US" sz="2400" dirty="0" smtClean="0"/>
              <a:t>Called </a:t>
            </a:r>
            <a:r>
              <a:rPr lang="en-US" sz="2400" u="sng" dirty="0" smtClean="0"/>
              <a:t>Stop-and-Wait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94186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57150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normal case: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69379" y="1629538"/>
            <a:ext cx="3116070" cy="2771012"/>
            <a:chOff x="1369379" y="1144527"/>
            <a:chExt cx="3116070" cy="277101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28800" y="1544637"/>
              <a:ext cx="0" cy="23709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630612" y="1504950"/>
              <a:ext cx="0" cy="2410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129881" y="2343150"/>
              <a:ext cx="0" cy="609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83013" y="1943040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Time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69379" y="1144527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Sender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92932" y="1144527"/>
              <a:ext cx="1075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Receiver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52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Physical layer gives us a stream of bits. How do we interpret it as a sequence of frames?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9600" y="3164631"/>
            <a:ext cx="4138248" cy="741363"/>
            <a:chOff x="618798" y="3659187"/>
            <a:chExt cx="4138248" cy="741363"/>
          </a:xfrm>
        </p:grpSpPr>
        <p:sp>
          <p:nvSpPr>
            <p:cNvPr id="18" name="TextBox 17"/>
            <p:cNvSpPr txBox="1"/>
            <p:nvPr/>
          </p:nvSpPr>
          <p:spPr>
            <a:xfrm>
              <a:off x="3514398" y="3829794"/>
              <a:ext cx="124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2000" dirty="0" smtClean="0"/>
                <a:t>10110 …</a:t>
              </a:r>
              <a:endParaRPr lang="en-US" dirty="0"/>
            </a:p>
          </p:txBody>
        </p:sp>
        <p:pic>
          <p:nvPicPr>
            <p:cNvPr id="22" name="Picture 2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98" y="3659187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581150" y="3949203"/>
              <a:ext cx="2009448" cy="16133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295198" y="4229904"/>
              <a:ext cx="66230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6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17873"/>
            <a:ext cx="571500" cy="105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148942" y="2724150"/>
            <a:ext cx="687779" cy="425697"/>
          </a:xfrm>
          <a:prstGeom prst="wedgeRoundRectCallout">
            <a:avLst>
              <a:gd name="adj1" fmla="val 58106"/>
              <a:gd name="adj2" fmla="val 8263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Um?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5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(2)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57150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normal case: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18097" y="1629538"/>
            <a:ext cx="3867352" cy="2771012"/>
            <a:chOff x="618097" y="1144527"/>
            <a:chExt cx="3867352" cy="277101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28800" y="1544637"/>
              <a:ext cx="0" cy="23709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630612" y="1504950"/>
              <a:ext cx="0" cy="2410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828800" y="1733550"/>
              <a:ext cx="1772444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828800" y="2190750"/>
              <a:ext cx="1772443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/>
            <p:cNvSpPr/>
            <p:nvPr/>
          </p:nvSpPr>
          <p:spPr>
            <a:xfrm>
              <a:off x="1600200" y="1733550"/>
              <a:ext cx="152400" cy="1050132"/>
            </a:xfrm>
            <a:prstGeom prst="leftBrac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92693" y="1485840"/>
              <a:ext cx="1032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Frame 0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14427" y="2010539"/>
              <a:ext cx="788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ACK 0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8097" y="2058561"/>
              <a:ext cx="1058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Timeout</a:t>
              </a:r>
              <a:endParaRPr lang="en-US" sz="2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129881" y="2343150"/>
              <a:ext cx="0" cy="609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83013" y="1943040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Time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69379" y="1144527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Sender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92932" y="1144527"/>
              <a:ext cx="1075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Receiver</a:t>
              </a:r>
              <a:endParaRPr lang="en-US" sz="20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1828800" y="3181350"/>
            <a:ext cx="1772444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828800" y="3562350"/>
            <a:ext cx="1772443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2693" y="3009840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Frame 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4427" y="3714750"/>
            <a:ext cx="788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ACK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588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(3)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ACK loss: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1705738"/>
            <a:ext cx="3550194" cy="2771012"/>
            <a:chOff x="4320691" y="1716026"/>
            <a:chExt cx="3550194" cy="2771012"/>
          </a:xfrm>
        </p:grpSpPr>
        <p:sp>
          <p:nvSpPr>
            <p:cNvPr id="24" name="TextBox 23"/>
            <p:cNvSpPr txBox="1"/>
            <p:nvPr/>
          </p:nvSpPr>
          <p:spPr>
            <a:xfrm>
              <a:off x="5867400" y="273443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X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320691" y="1716026"/>
              <a:ext cx="3550194" cy="2771012"/>
              <a:chOff x="618097" y="1144527"/>
              <a:chExt cx="3550194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402713" y="2114550"/>
                <a:ext cx="1198531" cy="2576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600200" y="1733550"/>
                <a:ext cx="152400" cy="1050132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2693" y="1485840"/>
                <a:ext cx="1032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Frame 0</a:t>
                </a:r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06616" y="2209741"/>
                <a:ext cx="7887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ACK 0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18097" y="2058561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Timeout</a:t>
                </a:r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69379" y="1144527"/>
                <a:ext cx="918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Sender</a:t>
                </a:r>
                <a:endParaRPr lang="en-US" sz="2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075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Receiver</a:t>
                </a:r>
                <a:endParaRPr lang="en-US" sz="20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21871123" y="3387864"/>
            <a:ext cx="96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</a:t>
            </a:r>
          </a:p>
          <a:p>
            <a:pPr algn="ctr"/>
            <a:r>
              <a:rPr lang="en-US" sz="2000" dirty="0" smtClean="0"/>
              <a:t>Frame?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243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(4)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ACK loss: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1705738"/>
            <a:ext cx="3550194" cy="2771012"/>
            <a:chOff x="4320691" y="1716026"/>
            <a:chExt cx="3550194" cy="277101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531392" y="3420238"/>
              <a:ext cx="1772444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531392" y="3801238"/>
              <a:ext cx="1772443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995285" y="3172528"/>
              <a:ext cx="1032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Frame 0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7019" y="3945671"/>
              <a:ext cx="788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ACK 0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273443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X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320691" y="1716026"/>
              <a:ext cx="3550194" cy="2771012"/>
              <a:chOff x="618097" y="1144527"/>
              <a:chExt cx="3550194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402713" y="2114550"/>
                <a:ext cx="1198531" cy="2576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600200" y="1733550"/>
                <a:ext cx="152400" cy="1050132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2693" y="1485840"/>
                <a:ext cx="1032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Frame 0</a:t>
                </a:r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06616" y="2209741"/>
                <a:ext cx="7887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ACK 0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18097" y="2058561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Timeout</a:t>
                </a:r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69379" y="1144527"/>
                <a:ext cx="918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Sender</a:t>
                </a:r>
                <a:endParaRPr lang="en-US" sz="2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075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Receiver</a:t>
                </a:r>
                <a:endParaRPr lang="en-US" sz="20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21871123" y="3387864"/>
            <a:ext cx="96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</a:t>
            </a:r>
          </a:p>
          <a:p>
            <a:pPr algn="ctr"/>
            <a:r>
              <a:rPr lang="en-US" sz="2000" dirty="0" smtClean="0"/>
              <a:t>Frame?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905" y="3409950"/>
            <a:ext cx="102976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It’s a </a:t>
            </a:r>
          </a:p>
          <a:p>
            <a:pPr algn="ctr"/>
            <a:r>
              <a:rPr lang="en-US" sz="2000" dirty="0" smtClean="0"/>
              <a:t>Resend!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658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(5)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early timeout: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1705738"/>
            <a:ext cx="3626394" cy="2771012"/>
            <a:chOff x="4244491" y="1716026"/>
            <a:chExt cx="3626394" cy="277101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5531392" y="2720533"/>
              <a:ext cx="1772444" cy="561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97091" y="2639128"/>
              <a:ext cx="788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ACK 0</a:t>
              </a:r>
              <a:endParaRPr lang="en-US" sz="20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44491" y="1716026"/>
              <a:ext cx="3626394" cy="2771012"/>
              <a:chOff x="541897" y="1144527"/>
              <a:chExt cx="3626394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532497" y="1733550"/>
                <a:ext cx="228600" cy="810389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142097" y="1485840"/>
                <a:ext cx="1032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Frame 0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1897" y="1934339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Timeout</a:t>
                </a:r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69379" y="1144527"/>
                <a:ext cx="918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Sender</a:t>
                </a:r>
                <a:endParaRPr lang="en-US" sz="2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075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Receiver</a:t>
                </a:r>
                <a:endParaRPr lang="en-US" sz="20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21871123" y="3387864"/>
            <a:ext cx="96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</a:t>
            </a:r>
          </a:p>
          <a:p>
            <a:pPr algn="ctr"/>
            <a:r>
              <a:rPr lang="en-US" sz="2000" dirty="0" smtClean="0"/>
              <a:t>Frame?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189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(6)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early timeout: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1705738"/>
            <a:ext cx="3626394" cy="2771012"/>
            <a:chOff x="4244491" y="1716026"/>
            <a:chExt cx="3626394" cy="277101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531392" y="3115438"/>
              <a:ext cx="1772444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531392" y="2720533"/>
              <a:ext cx="1772444" cy="561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44691" y="3172528"/>
              <a:ext cx="1032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Frame 0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97091" y="2639128"/>
              <a:ext cx="788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ACK 0</a:t>
              </a:r>
              <a:endParaRPr lang="en-US" sz="20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44491" y="1716026"/>
              <a:ext cx="3626394" cy="2771012"/>
              <a:chOff x="541897" y="1144527"/>
              <a:chExt cx="3626394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1828800" y="2945049"/>
                <a:ext cx="1772443" cy="3809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532497" y="1733550"/>
                <a:ext cx="228600" cy="810389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142097" y="1485840"/>
                <a:ext cx="1032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Frame 0</a:t>
                </a:r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14427" y="3077339"/>
                <a:ext cx="7887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ACK 0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1897" y="1934339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Timeout</a:t>
                </a:r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69379" y="1144527"/>
                <a:ext cx="918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Sender</a:t>
                </a:r>
                <a:endParaRPr lang="en-US" sz="2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075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Receiver</a:t>
                </a:r>
                <a:endParaRPr lang="en-US" sz="20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21871123" y="3387864"/>
            <a:ext cx="96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</a:t>
            </a:r>
          </a:p>
          <a:p>
            <a:pPr algn="ctr"/>
            <a:r>
              <a:rPr lang="en-US" sz="2000" dirty="0" smtClean="0"/>
              <a:t>Frame?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159264"/>
            <a:ext cx="94641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It’s a</a:t>
            </a:r>
          </a:p>
          <a:p>
            <a:pPr algn="ctr"/>
            <a:r>
              <a:rPr lang="en-US" sz="2000" dirty="0" smtClean="0"/>
              <a:t>Resend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107128" y="3695640"/>
            <a:ext cx="72167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OK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894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Stop-and-Wait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allows only a single frame to be outstanding from the sender:</a:t>
            </a:r>
          </a:p>
          <a:p>
            <a:pPr lvl="1"/>
            <a:r>
              <a:rPr lang="en-US" sz="2400" dirty="0" smtClean="0"/>
              <a:t>Good for LAN, not efficient for high BD</a:t>
            </a:r>
          </a:p>
          <a:p>
            <a:pPr lvl="1"/>
            <a:endParaRPr lang="en-US" sz="2400" dirty="0" smtClean="0"/>
          </a:p>
          <a:p>
            <a:pPr lvl="4"/>
            <a:endParaRPr lang="en-US" sz="1600" dirty="0" smtClean="0"/>
          </a:p>
          <a:p>
            <a:r>
              <a:rPr lang="en-US" sz="2800" dirty="0" smtClean="0"/>
              <a:t>Ex: R=1 Mbps, D = 50 </a:t>
            </a:r>
            <a:r>
              <a:rPr lang="en-US" sz="2800" dirty="0" err="1" smtClean="0"/>
              <a:t>ms</a:t>
            </a:r>
            <a:endParaRPr lang="en-US" sz="2800" dirty="0" smtClean="0"/>
          </a:p>
          <a:p>
            <a:pPr lvl="1"/>
            <a:r>
              <a:rPr lang="en-US" sz="2400" dirty="0" smtClean="0"/>
              <a:t>How many frames/sec? If R=10 Mbps?</a:t>
            </a:r>
          </a:p>
          <a:p>
            <a:pPr lvl="1"/>
            <a:endParaRPr lang="en-US" sz="24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1838325" y="2495550"/>
            <a:ext cx="2362200" cy="685800"/>
            <a:chOff x="1838325" y="2495550"/>
            <a:chExt cx="2362200" cy="6858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914525" y="272415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838325" y="295275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48000" y="2495550"/>
              <a:ext cx="1524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2809875" y="2800350"/>
              <a:ext cx="152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808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Generalization of stop-and-wait</a:t>
            </a:r>
          </a:p>
          <a:p>
            <a:pPr lvl="1"/>
            <a:r>
              <a:rPr lang="en-US" sz="2400" dirty="0" smtClean="0"/>
              <a:t>Allows W frames to be outstanding</a:t>
            </a:r>
          </a:p>
          <a:p>
            <a:pPr lvl="1"/>
            <a:r>
              <a:rPr lang="en-US" sz="2400" dirty="0" smtClean="0"/>
              <a:t>Can send W frames per </a:t>
            </a:r>
            <a:r>
              <a:rPr lang="en-US" sz="2400" u="sng" dirty="0" smtClean="0"/>
              <a:t>RTT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4"/>
            <a:endParaRPr lang="en-US" sz="1600" dirty="0" smtClean="0"/>
          </a:p>
          <a:p>
            <a:pPr lvl="4"/>
            <a:endParaRPr lang="en-US" sz="1600" dirty="0" smtClean="0"/>
          </a:p>
          <a:p>
            <a:pPr lvl="4"/>
            <a:endParaRPr lang="en-US" sz="1600" dirty="0"/>
          </a:p>
          <a:p>
            <a:pPr lvl="1"/>
            <a:r>
              <a:rPr lang="en-US" sz="2400" dirty="0" smtClean="0"/>
              <a:t>Various options for numbering frames/ACKs and handling loss</a:t>
            </a:r>
          </a:p>
          <a:p>
            <a:pPr lvl="2"/>
            <a:r>
              <a:rPr lang="en-US" sz="2000" dirty="0" smtClean="0"/>
              <a:t>Will look at along with TCP (later)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47800" y="2647950"/>
            <a:ext cx="2731294" cy="704850"/>
            <a:chOff x="4800600" y="2362200"/>
            <a:chExt cx="2362200" cy="609600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4876800" y="25908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4800600" y="2819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867400" y="2362200"/>
              <a:ext cx="1524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096000" y="2362200"/>
              <a:ext cx="1524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324600" y="2362200"/>
              <a:ext cx="1524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553200" y="2362200"/>
              <a:ext cx="1524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638800" y="2362200"/>
              <a:ext cx="1524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5410200" y="2362200"/>
              <a:ext cx="1524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5181600" y="2362200"/>
              <a:ext cx="1524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6477000" y="2590800"/>
              <a:ext cx="152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6248400" y="2590800"/>
              <a:ext cx="152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5943600" y="2590800"/>
              <a:ext cx="152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715000" y="2590800"/>
              <a:ext cx="152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5486400" y="2590800"/>
              <a:ext cx="152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257800" y="2590800"/>
              <a:ext cx="152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6705600" y="2590800"/>
              <a:ext cx="152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05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Multiplexing(§2.5.3, 2.5.4)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9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Multiplexing is the network word for the sharing of a resource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Classic scenario is sharing a link among different users</a:t>
            </a:r>
          </a:p>
          <a:p>
            <a:pPr lvl="1"/>
            <a:r>
              <a:rPr lang="en-US" dirty="0" smtClean="0"/>
              <a:t>Time Division Multiplexing (TDM) </a:t>
            </a:r>
            <a:r>
              <a:rPr lang="en-US" b="1" dirty="0" smtClean="0">
                <a:solidFill>
                  <a:schemeClr val="accent5"/>
                </a:solidFill>
              </a:rPr>
              <a:t>»</a:t>
            </a:r>
          </a:p>
          <a:p>
            <a:pPr lvl="1"/>
            <a:r>
              <a:rPr lang="en-US" dirty="0" smtClean="0"/>
              <a:t>Frequency Division Multiplexing (FDM) </a:t>
            </a:r>
            <a:r>
              <a:rPr lang="en-US" b="1" dirty="0" smtClean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7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Division Multiplexing (TDM)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Users take turns on a fixed schedule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7" y="2266950"/>
            <a:ext cx="7997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3454" y="2962729"/>
            <a:ext cx="19812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101" y="2876550"/>
            <a:ext cx="2651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75604" y="2786336"/>
            <a:ext cx="304800" cy="5550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3962" y="2786336"/>
            <a:ext cx="304800" cy="5550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5488" y="2786336"/>
            <a:ext cx="304800" cy="5550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46344</TotalTime>
  <Words>9014</Words>
  <Application>Microsoft Macintosh PowerPoint</Application>
  <PresentationFormat>On-screen Show (16:9)</PresentationFormat>
  <Paragraphs>2029</Paragraphs>
  <Slides>195</Slides>
  <Notes>99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195</vt:i4>
      </vt:variant>
    </vt:vector>
  </HeadingPairs>
  <TitlesOfParts>
    <vt:vector size="196" baseType="lpstr">
      <vt:lpstr>Office Theme</vt:lpstr>
      <vt:lpstr>PowerPoint Presentation</vt:lpstr>
      <vt:lpstr>Where we are in the Course</vt:lpstr>
      <vt:lpstr>Scope of the Link Layer</vt:lpstr>
      <vt:lpstr>In terms of layers …</vt:lpstr>
      <vt:lpstr>In terms of layers</vt:lpstr>
      <vt:lpstr>Typical Implementation of Layers</vt:lpstr>
      <vt:lpstr>Topics</vt:lpstr>
      <vt:lpstr>PowerPoint Presentation</vt:lpstr>
      <vt:lpstr>Topic</vt:lpstr>
      <vt:lpstr>Framing Methods</vt:lpstr>
      <vt:lpstr>Byte Count</vt:lpstr>
      <vt:lpstr>Byte Count (2)</vt:lpstr>
      <vt:lpstr>Byte Count (3)</vt:lpstr>
      <vt:lpstr>Byte Stuffing</vt:lpstr>
      <vt:lpstr>Byte Stuffing (2)</vt:lpstr>
      <vt:lpstr>Byte Stuffing (3)</vt:lpstr>
      <vt:lpstr>Bit Stuffing</vt:lpstr>
      <vt:lpstr>Bit Stuffing (2)</vt:lpstr>
      <vt:lpstr>Bit Stuffing (3)</vt:lpstr>
      <vt:lpstr>Link Example: PPP over SONET</vt:lpstr>
      <vt:lpstr>Link Example: PPP over SONET (2)</vt:lpstr>
      <vt:lpstr>Link Example: PPP over SONET (3)</vt:lpstr>
      <vt:lpstr>PowerPoint Presentation</vt:lpstr>
      <vt:lpstr>Topic</vt:lpstr>
      <vt:lpstr>Problem – Noise may flip received bits </vt:lpstr>
      <vt:lpstr>Approach – Add Redundancy </vt:lpstr>
      <vt:lpstr>Motivating Example</vt:lpstr>
      <vt:lpstr>Motivating Example (2)</vt:lpstr>
      <vt:lpstr>Using Error Codes</vt:lpstr>
      <vt:lpstr>Using Error Codes (2)</vt:lpstr>
      <vt:lpstr>R.W. Hamming (1915-1998)</vt:lpstr>
      <vt:lpstr>Intuition for Error Codes</vt:lpstr>
      <vt:lpstr>Hamming Distance</vt:lpstr>
      <vt:lpstr>Hamming Distance (2)</vt:lpstr>
      <vt:lpstr>Hamming Distance (3)</vt:lpstr>
      <vt:lpstr>PowerPoint Presentation</vt:lpstr>
      <vt:lpstr>Topic</vt:lpstr>
      <vt:lpstr>Simple Error Detection – Parity Bit</vt:lpstr>
      <vt:lpstr>Parity Bit (2)</vt:lpstr>
      <vt:lpstr>Checksums</vt:lpstr>
      <vt:lpstr>Internet Checksum</vt:lpstr>
      <vt:lpstr>Internet Checksum (2)</vt:lpstr>
      <vt:lpstr>Internet Checksum (3)</vt:lpstr>
      <vt:lpstr>Internet Checksum (4)</vt:lpstr>
      <vt:lpstr>Internet Checksum (5)</vt:lpstr>
      <vt:lpstr>Internet Checksum (6)</vt:lpstr>
      <vt:lpstr>Cyclic Redundancy Check (CRC)</vt:lpstr>
      <vt:lpstr>CRCs (2)</vt:lpstr>
      <vt:lpstr>CRCs (2)</vt:lpstr>
      <vt:lpstr>CRCs (3)</vt:lpstr>
      <vt:lpstr>CRCs (3)</vt:lpstr>
      <vt:lpstr>CRCs (4)</vt:lpstr>
      <vt:lpstr>Error Detection in Practice</vt:lpstr>
      <vt:lpstr>Announcements</vt:lpstr>
      <vt:lpstr>PowerPoint Presentation</vt:lpstr>
      <vt:lpstr>Topic</vt:lpstr>
      <vt:lpstr>Why Error Correction is Hard</vt:lpstr>
      <vt:lpstr>Intuition for Error Correcting Code</vt:lpstr>
      <vt:lpstr>Intuition (2)</vt:lpstr>
      <vt:lpstr>Intuition (3)</vt:lpstr>
      <vt:lpstr>Hamming Code</vt:lpstr>
      <vt:lpstr>Hamming Code (2)</vt:lpstr>
      <vt:lpstr>Hamming Code (3)</vt:lpstr>
      <vt:lpstr>Hamming Code (4)</vt:lpstr>
      <vt:lpstr>Hamming Code (5)</vt:lpstr>
      <vt:lpstr>Hamming Code (6)</vt:lpstr>
      <vt:lpstr>Hamming Code (7)</vt:lpstr>
      <vt:lpstr>Hamming Code (8)</vt:lpstr>
      <vt:lpstr>Other Error Correction Codes</vt:lpstr>
      <vt:lpstr>Other Codes (2) – LDPC </vt:lpstr>
      <vt:lpstr>Detection vs. Correction</vt:lpstr>
      <vt:lpstr>Detection vs. Correction</vt:lpstr>
      <vt:lpstr>Detection vs. Correction (2)</vt:lpstr>
      <vt:lpstr>Detection vs. Correction (3)</vt:lpstr>
      <vt:lpstr>Detection vs. Correction (4)</vt:lpstr>
      <vt:lpstr>Error Correction in Practice</vt:lpstr>
      <vt:lpstr>PowerPoint Presentation</vt:lpstr>
      <vt:lpstr>Topic</vt:lpstr>
      <vt:lpstr>ARQ</vt:lpstr>
      <vt:lpstr>ARQ (2)</vt:lpstr>
      <vt:lpstr>ARQ (3)</vt:lpstr>
      <vt:lpstr>So What’s Tricky About ARQ?</vt:lpstr>
      <vt:lpstr>Timeouts</vt:lpstr>
      <vt:lpstr>Duplicates</vt:lpstr>
      <vt:lpstr>Duplicates (2)</vt:lpstr>
      <vt:lpstr>Duplicates (3)</vt:lpstr>
      <vt:lpstr>Duplicates (4)</vt:lpstr>
      <vt:lpstr>Sequence Numbers</vt:lpstr>
      <vt:lpstr>Stop-and-Wait</vt:lpstr>
      <vt:lpstr>Stop-and-Wait (2)</vt:lpstr>
      <vt:lpstr>Stop-and-Wait (3)</vt:lpstr>
      <vt:lpstr>Stop-and-Wait (4)</vt:lpstr>
      <vt:lpstr>Stop-and-Wait (5)</vt:lpstr>
      <vt:lpstr>Stop-and-Wait (6)</vt:lpstr>
      <vt:lpstr>Limitation of Stop-and-Wait</vt:lpstr>
      <vt:lpstr>Sliding Window</vt:lpstr>
      <vt:lpstr>PowerPoint Presentation</vt:lpstr>
      <vt:lpstr>Topic</vt:lpstr>
      <vt:lpstr>Time Division Multiplexing (TDM)</vt:lpstr>
      <vt:lpstr>Frequency Division Multiplexing (FDM)</vt:lpstr>
      <vt:lpstr>TDM versus FDM</vt:lpstr>
      <vt:lpstr>TDM versus FDM (2)</vt:lpstr>
      <vt:lpstr>TDM/FDM Usage</vt:lpstr>
      <vt:lpstr>Multiplexing Network Traffic</vt:lpstr>
      <vt:lpstr>Multiplexing Network Traffic (2)</vt:lpstr>
      <vt:lpstr>Multiplexing Network Traffic (3)</vt:lpstr>
      <vt:lpstr>Multiple Access</vt:lpstr>
      <vt:lpstr>PowerPoint Presentation</vt:lpstr>
      <vt:lpstr>Topic</vt:lpstr>
      <vt:lpstr>Topic (2)</vt:lpstr>
      <vt:lpstr>ALOHA Network</vt:lpstr>
      <vt:lpstr>ALOHA Protocol</vt:lpstr>
      <vt:lpstr>ALOHA Protocol (2)</vt:lpstr>
      <vt:lpstr>ALOHA Protocol (3)</vt:lpstr>
      <vt:lpstr>Classic Ethernet </vt:lpstr>
      <vt:lpstr>CSMA (Carrier Sense Multiple Access)</vt:lpstr>
      <vt:lpstr>CSMA (2)</vt:lpstr>
      <vt:lpstr>CSMA (3)</vt:lpstr>
      <vt:lpstr>CSMA/CD (with Collision Detection)</vt:lpstr>
      <vt:lpstr>CSMA/CD Complications</vt:lpstr>
      <vt:lpstr>CSMA/CD Complications (2)</vt:lpstr>
      <vt:lpstr>CSMA “Persistence”</vt:lpstr>
      <vt:lpstr>CSMA “Persistence” (2)</vt:lpstr>
      <vt:lpstr>CSMA “Persistence” (3)</vt:lpstr>
      <vt:lpstr>Binary Exponential Backoff (BEB)</vt:lpstr>
      <vt:lpstr>Classic Ethernet, or IEEE 802.3</vt:lpstr>
      <vt:lpstr>Ethernet Frame Format</vt:lpstr>
      <vt:lpstr>Modern Ethernet</vt:lpstr>
      <vt:lpstr>PowerPoint Presentation</vt:lpstr>
      <vt:lpstr>Topic</vt:lpstr>
      <vt:lpstr>Wireless Complications</vt:lpstr>
      <vt:lpstr>Different Coverage Areas</vt:lpstr>
      <vt:lpstr>Hidden Terminals</vt:lpstr>
      <vt:lpstr>Exposed Terminals</vt:lpstr>
      <vt:lpstr>Nodes Can’t Hear While Sending</vt:lpstr>
      <vt:lpstr>Possible Solution: MACA</vt:lpstr>
      <vt:lpstr>MACA – Hidden Terminals</vt:lpstr>
      <vt:lpstr>MACA – Hidden Terminals (2)</vt:lpstr>
      <vt:lpstr>MACA – Hidden Terminals (3)</vt:lpstr>
      <vt:lpstr>MACA – Hidden Terminals (4)</vt:lpstr>
      <vt:lpstr>MACA – Exposed Terminals</vt:lpstr>
      <vt:lpstr>MACA – Exposed Terminals (2)</vt:lpstr>
      <vt:lpstr>MACA – Exposed Terminals (3)</vt:lpstr>
      <vt:lpstr>MACA – Exposed Terminals (4)</vt:lpstr>
      <vt:lpstr>802.11, or WiFi</vt:lpstr>
      <vt:lpstr>802.11 Physical Layer</vt:lpstr>
      <vt:lpstr>802.11 Link Layer</vt:lpstr>
      <vt:lpstr>802.11 CSMA/CA for Multiple Access</vt:lpstr>
      <vt:lpstr>The Future of 802.11 (Guess)</vt:lpstr>
      <vt:lpstr>PowerPoint Presentation</vt:lpstr>
      <vt:lpstr>Topic</vt:lpstr>
      <vt:lpstr>Issues with Random Multiple Access</vt:lpstr>
      <vt:lpstr>Turn-Taking Multiple Access Protocols</vt:lpstr>
      <vt:lpstr>Token Ring</vt:lpstr>
      <vt:lpstr>Turn-Taking Advantages</vt:lpstr>
      <vt:lpstr>Turn-Taking Disadvantages</vt:lpstr>
      <vt:lpstr>Turn-Taking in Practice</vt:lpstr>
      <vt:lpstr>Announcements</vt:lpstr>
      <vt:lpstr>PowerPoint Presentation</vt:lpstr>
      <vt:lpstr>Topic</vt:lpstr>
      <vt:lpstr>Switched Ethernet</vt:lpstr>
      <vt:lpstr>What’s in the box?</vt:lpstr>
      <vt:lpstr>Inside a Hub</vt:lpstr>
      <vt:lpstr>Inside a Switch</vt:lpstr>
      <vt:lpstr>Inside a Switch (2)</vt:lpstr>
      <vt:lpstr>Inside a Switch (3)</vt:lpstr>
      <vt:lpstr>Inside a Switch (4)</vt:lpstr>
      <vt:lpstr>Advantages of Switches</vt:lpstr>
      <vt:lpstr>Switch Forwarding</vt:lpstr>
      <vt:lpstr>Backward Learning</vt:lpstr>
      <vt:lpstr>Backward Learning (2)</vt:lpstr>
      <vt:lpstr>Backward Learning (3)</vt:lpstr>
      <vt:lpstr>Backward Learning (4)</vt:lpstr>
      <vt:lpstr>Backward Learning (5)</vt:lpstr>
      <vt:lpstr>Learning with Multiple Switches</vt:lpstr>
      <vt:lpstr>Learning with Multiple Switches (2)</vt:lpstr>
      <vt:lpstr>PowerPoint Presentation</vt:lpstr>
      <vt:lpstr>Topic</vt:lpstr>
      <vt:lpstr>Problem – Forwarding Loops </vt:lpstr>
      <vt:lpstr>Forwarding Loops (2) </vt:lpstr>
      <vt:lpstr>Forwarding Loops (3) </vt:lpstr>
      <vt:lpstr>Spanning Tree Solution</vt:lpstr>
      <vt:lpstr>Spanning Tree (2)</vt:lpstr>
      <vt:lpstr>Spanning Tree (3)</vt:lpstr>
      <vt:lpstr>Spanning Tree Algorithm</vt:lpstr>
      <vt:lpstr>Radia Perlman (1952–)</vt:lpstr>
      <vt:lpstr>Spanning Tree Algorithm (2)</vt:lpstr>
      <vt:lpstr>Spanning Tree Algorithm (3)</vt:lpstr>
      <vt:lpstr>Spanning Tree Example</vt:lpstr>
      <vt:lpstr>Spanning Tree Example (2)</vt:lpstr>
      <vt:lpstr>Spanning Tree Example (3)</vt:lpstr>
      <vt:lpstr>Spanning Tree Example (4)</vt:lpstr>
      <vt:lpstr>Spanning Tree Example (5)</vt:lpstr>
      <vt:lpstr>Spanning Tree Example (6)</vt:lpstr>
      <vt:lpstr>Algorhyme (Radia Perlman, 1985)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SHYAM GOLLAKOTA</cp:lastModifiedBy>
  <cp:revision>123</cp:revision>
  <cp:lastPrinted>2013-01-30T08:44:55Z</cp:lastPrinted>
  <dcterms:created xsi:type="dcterms:W3CDTF">2012-10-22T20:55:18Z</dcterms:created>
  <dcterms:modified xsi:type="dcterms:W3CDTF">2013-04-10T22:42:04Z</dcterms:modified>
</cp:coreProperties>
</file>