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9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966" autoAdjust="0"/>
  </p:normalViewPr>
  <p:slideViewPr>
    <p:cSldViewPr>
      <p:cViewPr>
        <p:scale>
          <a:sx n="95" d="100"/>
          <a:sy n="95" d="100"/>
        </p:scale>
        <p:origin x="-80" y="-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856B4-A2D7-1D48-9AAA-2AB31330D944}" type="datetimeFigureOut">
              <a:rPr lang="en-US" smtClean="0"/>
              <a:t>4/10/13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F0786-4318-584A-9241-4F427A668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93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FBF99-E6E2-45AC-967F-424D3300F3B9}" type="datetimeFigureOut">
              <a:rPr lang="en-US" smtClean="0"/>
              <a:t>4/10/13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C2125-8E98-4A82-B6E0-5E01E26E3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3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1" Type="http://schemas.openxmlformats.org/officeDocument/2006/relationships/hyperlink" Target="mailto:newsoffice@MIT.EDU" TargetMode="External"/><Relationship Id="rId12" Type="http://schemas.openxmlformats.org/officeDocument/2006/relationships/hyperlink" Target="https://www.coursera.org/course/comnetworks" TargetMode="External"/><Relationship Id="rId13" Type="http://schemas.openxmlformats.org/officeDocument/2006/relationships/hyperlink" Target="http://web.mit.edu/newsoffice/2010/explained-shannon-0115.html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Relationship Id="rId3" Type="http://schemas.openxmlformats.org/officeDocument/2006/relationships/hyperlink" Target="http://webmuseum.mit.edu/images/DIAmed/C/CES_7.jpg" TargetMode="External"/><Relationship Id="rId4" Type="http://schemas.openxmlformats.org/officeDocument/2006/relationships/hyperlink" Target="http://webmuseum.mit.edu/detail.php?t=people&amp;type=all&amp;f=&amp;s=shannon&amp;record=2" TargetMode="External"/><Relationship Id="rId5" Type="http://schemas.openxmlformats.org/officeDocument/2006/relationships/hyperlink" Target="http://museum.mit.edu/150/20" TargetMode="External"/><Relationship Id="rId6" Type="http://schemas.openxmlformats.org/officeDocument/2006/relationships/hyperlink" Target="tel:617-253-3378" TargetMode="External"/><Relationship Id="rId7" Type="http://schemas.openxmlformats.org/officeDocument/2006/relationships/hyperlink" Target="tel:617-253-8994" TargetMode="External"/><Relationship Id="rId8" Type="http://schemas.openxmlformats.org/officeDocument/2006/relationships/hyperlink" Target="http://web.mit.edu/museum" TargetMode="External"/><Relationship Id="rId9" Type="http://schemas.openxmlformats.org/officeDocument/2006/relationships/hyperlink" Target="tel:617-253-8608" TargetMode="External"/><Relationship Id="rId10" Type="http://schemas.openxmlformats.org/officeDocument/2006/relationships/hyperlink" Target="mailto:djw@cs.washington.edu" TargetMode="Externa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Radio icon from openclipart.org, laptop icon from Cisco icon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72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Chart from http://www.ntia.doc.gov/page/2011/united-states-frequency-allocation-chart, 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46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from CN5E slide #2-20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47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Laptop from Cisco Icon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123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Figures from CN5e slides #2-4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92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 which signal we’d like to get out? (middle) Figures from CN5e slides #2-4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03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Write c</a:t>
            </a:r>
            <a:r>
              <a:rPr lang="en-US" baseline="0" dirty="0" smtClean="0"/>
              <a:t> = speed of light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46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CN5E</a:t>
            </a:r>
            <a:r>
              <a:rPr lang="en-US" baseline="0" dirty="0" smtClean="0"/>
              <a:t> slides #2-23. Show constructive / destructive interference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38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541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Laptop from Cisco Icon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12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in a 4-level signal next to a 2-level 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12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</a:t>
            </a:r>
            <a:r>
              <a:rPr lang="en-US" baseline="0" dirty="0" smtClean="0"/>
              <a:t> derived from CN5E figures #2-23. </a:t>
            </a:r>
            <a:r>
              <a:rPr lang="en-US" dirty="0" smtClean="0"/>
              <a:t>Write “baseband” under NRZ.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04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123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Hi,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 photo is negative number CES 7  in our collection.  We allow free use of our images at 72dpi and under 730px/side for educational purposes, as long as proper credit is given; if the image below is suitable for your  needs, please use it with the credit line "Courtesy MIT Museum".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http://webmuseum.mit.edu/images/DIAmed/C/CES_7.jpg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Additional photos of Claude Shannon in our collection may be viewed here: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http://webmuseum.mit.edu/detail.php?t=people&amp;type=all&amp;f=&amp;s=shannon&amp;record=2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more information on the maze being demonstrated in the photo is available here: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http://museum.mit.edu/150/20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Please let me know if there's anything else I can do to help!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Best regards,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Ariel Weinberg</a:t>
            </a:r>
            <a:br>
              <a:rPr lang="en-US" dirty="0" smtClean="0"/>
            </a:br>
            <a:r>
              <a:rPr lang="en-US" dirty="0" smtClean="0"/>
              <a:t>Curatorial Associate, Science &amp; Technology Collections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MIT Museum, Building N52</a:t>
            </a:r>
            <a:br>
              <a:rPr lang="en-US" dirty="0" smtClean="0"/>
            </a:br>
            <a:r>
              <a:rPr lang="en-US" dirty="0" smtClean="0"/>
              <a:t>265 Massachusetts Avenue</a:t>
            </a:r>
            <a:br>
              <a:rPr lang="en-US" dirty="0" smtClean="0"/>
            </a:br>
            <a:r>
              <a:rPr lang="en-US" dirty="0" smtClean="0"/>
              <a:t>Cambridge MA 02139-4307</a:t>
            </a:r>
            <a:br>
              <a:rPr lang="en-US" dirty="0" smtClean="0"/>
            </a:br>
            <a:r>
              <a:rPr lang="en-US" dirty="0" err="1" smtClean="0"/>
              <a:t>tel</a:t>
            </a:r>
            <a:r>
              <a:rPr lang="en-US" dirty="0" smtClean="0"/>
              <a:t>: </a:t>
            </a:r>
            <a:r>
              <a:rPr lang="en-US" dirty="0" smtClean="0">
                <a:hlinkClick r:id="rId6"/>
              </a:rPr>
              <a:t>617-253-3378</a:t>
            </a:r>
            <a:r>
              <a:rPr lang="en-US" dirty="0" smtClean="0"/>
              <a:t>   fax: </a:t>
            </a:r>
            <a:r>
              <a:rPr lang="en-US" dirty="0" smtClean="0">
                <a:hlinkClick r:id="rId7"/>
              </a:rPr>
              <a:t>617-253-8994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8"/>
              </a:rPr>
              <a:t>http://web.mit.edu/museum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Jan 10, 2013, at 12:21 PM, Mary Anne Hansen wrote: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&gt; Hello Professor,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The image in question does not belong to the News Office.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By  way of this email, I am forwarding your request to my colleague Ariel Weinberg,</a:t>
            </a:r>
            <a:br>
              <a:rPr lang="en-US" dirty="0" smtClean="0"/>
            </a:br>
            <a:r>
              <a:rPr lang="en-US" dirty="0" smtClean="0"/>
              <a:t>&gt; Curatorial Associate at the MIT Museum who may be able to assist you.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Best regards,</a:t>
            </a:r>
            <a:br>
              <a:rPr lang="en-US" dirty="0" smtClean="0"/>
            </a:br>
            <a:r>
              <a:rPr lang="en-US" dirty="0" smtClean="0"/>
              <a:t>&gt; Mary Anne Hansen</a:t>
            </a:r>
            <a:br>
              <a:rPr lang="en-US" dirty="0" smtClean="0"/>
            </a:br>
            <a:r>
              <a:rPr lang="en-US" dirty="0" smtClean="0"/>
              <a:t>&gt; Senior Administrative Assistant</a:t>
            </a:r>
            <a:br>
              <a:rPr lang="en-US" dirty="0" smtClean="0"/>
            </a:br>
            <a:r>
              <a:rPr lang="en-US" dirty="0" smtClean="0"/>
              <a:t>&gt; MIT News Office, 11-400</a:t>
            </a:r>
            <a:br>
              <a:rPr lang="en-US" dirty="0" smtClean="0"/>
            </a:br>
            <a:r>
              <a:rPr lang="en-US" dirty="0" smtClean="0"/>
              <a:t>&gt; </a:t>
            </a:r>
            <a:r>
              <a:rPr lang="en-US" dirty="0" smtClean="0">
                <a:hlinkClick r:id="rId9"/>
              </a:rPr>
              <a:t>617-253-8608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From: David </a:t>
            </a:r>
            <a:r>
              <a:rPr lang="en-US" dirty="0" err="1" smtClean="0"/>
              <a:t>Wetherall</a:t>
            </a:r>
            <a:r>
              <a:rPr lang="en-US" dirty="0" smtClean="0"/>
              <a:t> &lt;</a:t>
            </a:r>
            <a:r>
              <a:rPr lang="en-US" dirty="0" smtClean="0">
                <a:hlinkClick r:id="rId10"/>
              </a:rPr>
              <a:t>djw@cs.washington.edu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Date: Thursday, January 10, 2013 11:48 AM</a:t>
            </a:r>
            <a:br>
              <a:rPr lang="en-US" dirty="0" smtClean="0"/>
            </a:br>
            <a:r>
              <a:rPr lang="en-US" dirty="0" smtClean="0"/>
              <a:t>&gt; To: "</a:t>
            </a:r>
            <a:r>
              <a:rPr lang="en-US" dirty="0" smtClean="0">
                <a:hlinkClick r:id="rId11"/>
              </a:rPr>
              <a:t>newsoffice@MIT.EDU</a:t>
            </a:r>
            <a:r>
              <a:rPr lang="en-US" dirty="0" smtClean="0"/>
              <a:t>" &lt;</a:t>
            </a:r>
            <a:r>
              <a:rPr lang="en-US" dirty="0" smtClean="0">
                <a:hlinkClick r:id="rId11"/>
              </a:rPr>
              <a:t>newsoffice@MIT.EDU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Subject: permissions request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Hi,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I am a professor teaching a massive free online course on </a:t>
            </a:r>
            <a:r>
              <a:rPr lang="en-US" dirty="0" err="1" smtClean="0"/>
              <a:t>Coursera</a:t>
            </a:r>
            <a:r>
              <a:rPr lang="en-US" dirty="0" smtClean="0"/>
              <a:t> (</a:t>
            </a:r>
            <a:r>
              <a:rPr lang="en-US" dirty="0" smtClean="0">
                <a:hlinkClick r:id="rId12"/>
              </a:rPr>
              <a:t>https://www.coursera.org/course/comnetworks</a:t>
            </a:r>
            <a:r>
              <a:rPr lang="en-US" dirty="0" smtClean="0"/>
              <a:t>). I came across your article on the Shannon limit: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</a:t>
            </a:r>
            <a:r>
              <a:rPr lang="en-US" dirty="0" smtClean="0">
                <a:hlinkClick r:id="rId13"/>
              </a:rPr>
              <a:t>http://web.mit.edu/newsoffice/2010/explained-shannon-0115.html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I'm asking for permission to reuse the photo in my videos and slides, which will be posted online.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Please let me know how to proceed.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Thank you,</a:t>
            </a:r>
            <a:br>
              <a:rPr lang="en-US" dirty="0" smtClean="0"/>
            </a:b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&gt; David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13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 over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393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Draw lines to home, say rate depends on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dist</a:t>
            </a:r>
            <a:r>
              <a:rPr lang="en-US" baseline="0" dirty="0" smtClean="0"/>
              <a:t>/quality</a:t>
            </a:r>
          </a:p>
          <a:p>
            <a:r>
              <a:rPr lang="en-US" dirty="0" smtClean="0"/>
              <a:t>Home from openclipart.org, building from cisco icon library.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37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CN5E Slides #1-42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58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 outline,</a:t>
            </a:r>
            <a:r>
              <a:rPr lang="en-US" baseline="0" dirty="0" smtClean="0"/>
              <a:t> book </a:t>
            </a:r>
            <a:r>
              <a:rPr lang="en-US" dirty="0" smtClean="0"/>
              <a:t>from openclipart.org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44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Twist</a:t>
            </a:r>
            <a:r>
              <a:rPr lang="en-US" baseline="0" dirty="0" smtClean="0"/>
              <a:t>ed pair from CN5E slides 2#9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29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Coaxial cable from CN5E slides #2-11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29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Flashlight from openclipart.org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84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Figures from CN5E</a:t>
            </a:r>
            <a:r>
              <a:rPr lang="en-US" baseline="0" dirty="0" smtClean="0"/>
              <a:t> slides #2-13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2125-8E98-4A82-B6E0-5E01E26E3B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4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57150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67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20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631436"/>
            <a:ext cx="9144000" cy="512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Extent of subtitles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99892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0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4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20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4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81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42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24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77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>
            <a:spLocks/>
          </p:cNvSpPr>
          <p:nvPr userDrawn="1"/>
        </p:nvSpPr>
        <p:spPr>
          <a:xfrm>
            <a:off x="5943600" y="1755340"/>
            <a:ext cx="27432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14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047750"/>
            <a:ext cx="5715000" cy="3581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8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5715000" cy="335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6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228600" y="1276350"/>
            <a:ext cx="5715000" cy="3352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55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209550"/>
            <a:ext cx="8686800" cy="85725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Introduction to Computer Networks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85800" y="1657350"/>
            <a:ext cx="5257800" cy="1524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62000" y="2936714"/>
            <a:ext cx="4425649" cy="876026"/>
            <a:chOff x="1204264" y="3362118"/>
            <a:chExt cx="4425649" cy="876026"/>
          </a:xfrm>
        </p:grpSpPr>
        <p:pic>
          <p:nvPicPr>
            <p:cNvPr id="10" name="Picture 6" descr="http://www.engr.washington.edu/sites/default/files/mycoe/marcom/uw/signature_left/UW.Signature_left_smal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64" y="3892522"/>
              <a:ext cx="4425649" cy="345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737664" y="3420600"/>
              <a:ext cx="30227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600" dirty="0" smtClean="0">
                  <a:latin typeface="Calibri" pitchFamily="34" charset="0"/>
                  <a:cs typeface="Calibri" pitchFamily="34" charset="0"/>
                </a:rPr>
                <a:t>Computer Science &amp; Engineering</a:t>
              </a:r>
              <a:endParaRPr lang="en-US" sz="1600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2" name="Picture 8" descr="http://www.cs.washington.edu/images/logo/CSElogo2_14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264" y="3362118"/>
              <a:ext cx="502920" cy="50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"/>
          <p:cNvSpPr txBox="1">
            <a:spLocks/>
          </p:cNvSpPr>
          <p:nvPr userDrawn="1"/>
        </p:nvSpPr>
        <p:spPr>
          <a:xfrm>
            <a:off x="228600" y="209550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sz="4400" dirty="0" smtClean="0"/>
              <a:t>Introduction to Computer Networks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95955460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2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9142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76350"/>
            <a:ext cx="8686800" cy="3200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90892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205979"/>
            <a:ext cx="8686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82278"/>
            <a:ext cx="86868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78155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9400" y="478155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9478-788D-42C7-BC35-88005760C6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93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5" r:id="rId3"/>
    <p:sldLayoutId id="2147483662" r:id="rId4"/>
    <p:sldLayoutId id="2147483664" r:id="rId5"/>
    <p:sldLayoutId id="2147483661" r:id="rId6"/>
    <p:sldLayoutId id="2147483649" r:id="rId7"/>
    <p:sldLayoutId id="2147483650" r:id="rId8"/>
    <p:sldLayoutId id="2147483663" r:id="rId9"/>
    <p:sldLayoutId id="2147483668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wmf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the Physical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6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Examples (2)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“Dialup” with a telephone modem:</a:t>
            </a:r>
          </a:p>
          <a:p>
            <a:pPr marL="457200" lvl="1" indent="0">
              <a:buNone/>
            </a:pPr>
            <a:r>
              <a:rPr lang="en-US" dirty="0" smtClean="0"/>
              <a:t>D </a:t>
            </a:r>
            <a:r>
              <a:rPr lang="en-US" dirty="0"/>
              <a:t>= 5</a:t>
            </a:r>
            <a:r>
              <a:rPr lang="en-US" dirty="0" smtClean="0"/>
              <a:t>ms</a:t>
            </a:r>
            <a:r>
              <a:rPr lang="en-US" dirty="0"/>
              <a:t>, R = </a:t>
            </a:r>
            <a:r>
              <a:rPr lang="en-US" dirty="0" smtClean="0"/>
              <a:t>56 kbps</a:t>
            </a:r>
            <a:r>
              <a:rPr lang="en-US" dirty="0"/>
              <a:t>, M = </a:t>
            </a:r>
            <a:r>
              <a:rPr lang="en-US" dirty="0" smtClean="0"/>
              <a:t>1250 bytes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smtClean="0"/>
              <a:t>L </a:t>
            </a:r>
            <a:r>
              <a:rPr lang="en-US" dirty="0"/>
              <a:t>= 5ms + (1250 x 8)/(56 x </a:t>
            </a:r>
            <a:r>
              <a:rPr lang="en-US" sz="2900" dirty="0" smtClean="0"/>
              <a:t>10</a:t>
            </a:r>
            <a:r>
              <a:rPr lang="en-US" sz="4000" baseline="30000" dirty="0" smtClean="0"/>
              <a:t>3</a:t>
            </a:r>
            <a:r>
              <a:rPr lang="en-US" dirty="0" smtClean="0"/>
              <a:t>) </a:t>
            </a:r>
            <a:r>
              <a:rPr lang="en-US" dirty="0"/>
              <a:t>sec = 184ms</a:t>
            </a:r>
            <a:r>
              <a:rPr lang="en-US" dirty="0" smtClean="0"/>
              <a:t>!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 smtClean="0"/>
              <a:t>Broadband cross-country link: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D = </a:t>
            </a:r>
            <a:r>
              <a:rPr lang="en-US" dirty="0" smtClean="0"/>
              <a:t>50ms</a:t>
            </a:r>
            <a:r>
              <a:rPr lang="en-US" dirty="0"/>
              <a:t>, R = </a:t>
            </a:r>
            <a:r>
              <a:rPr lang="en-US" dirty="0" smtClean="0"/>
              <a:t>10 Mbps</a:t>
            </a:r>
            <a:r>
              <a:rPr lang="en-US" dirty="0"/>
              <a:t>, M = </a:t>
            </a:r>
            <a:r>
              <a:rPr lang="en-US" dirty="0" smtClean="0"/>
              <a:t>1250 bytes</a:t>
            </a:r>
          </a:p>
          <a:p>
            <a:pPr marL="400050" lvl="1" indent="0">
              <a:lnSpc>
                <a:spcPct val="120000"/>
              </a:lnSpc>
              <a:buNone/>
            </a:pPr>
            <a:r>
              <a:rPr lang="en-US" dirty="0" smtClean="0"/>
              <a:t>L </a:t>
            </a:r>
            <a:r>
              <a:rPr lang="en-US" dirty="0"/>
              <a:t>= 50ms + (1250 x 8) / (10 x </a:t>
            </a:r>
            <a:r>
              <a:rPr lang="en-US" dirty="0" smtClean="0"/>
              <a:t>10</a:t>
            </a:r>
            <a:r>
              <a:rPr lang="en-US" sz="4000" baseline="30000" dirty="0" smtClean="0"/>
              <a:t>6</a:t>
            </a:r>
            <a:r>
              <a:rPr lang="en-US" dirty="0" smtClean="0"/>
              <a:t>) </a:t>
            </a:r>
            <a:r>
              <a:rPr lang="en-US" dirty="0"/>
              <a:t>sec = </a:t>
            </a:r>
            <a:r>
              <a:rPr lang="en-US" dirty="0" smtClean="0"/>
              <a:t>51ms</a:t>
            </a:r>
          </a:p>
          <a:p>
            <a:pPr lvl="3"/>
            <a:endParaRPr lang="en-US" dirty="0"/>
          </a:p>
          <a:p>
            <a:r>
              <a:rPr lang="en-US" dirty="0" smtClean="0"/>
              <a:t>A long link or a slow rate means high latency</a:t>
            </a:r>
          </a:p>
          <a:p>
            <a:pPr lvl="1"/>
            <a:r>
              <a:rPr lang="en-US" dirty="0" smtClean="0"/>
              <a:t>Often, one delay component dominates</a:t>
            </a:r>
          </a:p>
        </p:txBody>
      </p:sp>
    </p:spTree>
    <p:extLst>
      <p:ext uri="{BB962C8B-B14F-4D97-AF65-F5344CB8AC3E}">
        <p14:creationId xmlns:p14="http://schemas.microsoft.com/office/powerpoint/2010/main" val="231595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Bandwidth-Delay Product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Messages take space on the wire!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The amount of data in flight is the </a:t>
            </a:r>
            <a:r>
              <a:rPr lang="en-US" sz="2800" u="sng" dirty="0" smtClean="0"/>
              <a:t>bandwidth-delay (BD) product</a:t>
            </a:r>
          </a:p>
          <a:p>
            <a:pPr lvl="1"/>
            <a:r>
              <a:rPr lang="en-US" sz="2400" dirty="0" smtClean="0"/>
              <a:t>Measure in bits, or in messages</a:t>
            </a:r>
            <a:endParaRPr lang="en-US" sz="2800" dirty="0" smtClean="0"/>
          </a:p>
          <a:p>
            <a:pPr lvl="1"/>
            <a:r>
              <a:rPr lang="en-US" sz="2400" dirty="0" smtClean="0"/>
              <a:t>Small for LANs, big for “long fat” pipes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52600" y="1885950"/>
            <a:ext cx="2667000" cy="246013"/>
            <a:chOff x="1676400" y="1809750"/>
            <a:chExt cx="2667000" cy="246013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676400" y="2038350"/>
              <a:ext cx="2667000" cy="0"/>
            </a:xfrm>
            <a:prstGeom prst="line">
              <a:avLst/>
            </a:prstGeom>
            <a:noFill/>
            <a:ln w="228600">
              <a:solidFill>
                <a:schemeClr val="bg2">
                  <a:lumMod val="75000"/>
                </a:schemeClr>
              </a:solidFill>
              <a:miter lim="800000"/>
              <a:headEnd/>
              <a:tailEnd type="triangle" w="sm" len="sm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2390775" y="1809750"/>
              <a:ext cx="1089026" cy="246013"/>
            </a:xfrm>
            <a:prstGeom prst="homePlate">
              <a:avLst>
                <a:gd name="adj" fmla="val 5783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1281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Bandwidth-Delay Example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Fiber at home, cross-country </a:t>
            </a:r>
          </a:p>
          <a:p>
            <a:pPr marL="400050" lvl="1" indent="0">
              <a:buNone/>
            </a:pPr>
            <a:r>
              <a:rPr lang="en-US" sz="2400" dirty="0" smtClean="0"/>
              <a:t>R=40 Mbps, D=50ms</a:t>
            </a:r>
          </a:p>
          <a:p>
            <a:pPr marL="400050" lvl="1" indent="0">
              <a:buNone/>
            </a:pPr>
            <a:r>
              <a:rPr lang="en-US" sz="2400" dirty="0" smtClean="0"/>
              <a:t>BD 	= 40 x 50 x 10</a:t>
            </a:r>
            <a:r>
              <a:rPr lang="en-US" baseline="30000" dirty="0" smtClean="0"/>
              <a:t>3</a:t>
            </a:r>
            <a:r>
              <a:rPr lang="en-US" sz="2400" dirty="0" smtClean="0"/>
              <a:t> bits </a:t>
            </a:r>
          </a:p>
          <a:p>
            <a:pPr marL="400050" lvl="1" indent="0">
              <a:lnSpc>
                <a:spcPct val="80000"/>
              </a:lnSpc>
              <a:buNone/>
            </a:pPr>
            <a:r>
              <a:rPr lang="en-US" sz="2400" dirty="0"/>
              <a:t>	</a:t>
            </a:r>
            <a:r>
              <a:rPr lang="en-US" sz="2400" dirty="0" smtClean="0"/>
              <a:t>= 250 KB</a:t>
            </a:r>
          </a:p>
          <a:p>
            <a:r>
              <a:rPr lang="en-US" sz="2800" dirty="0" smtClean="0"/>
              <a:t> That’s quite a lot of data               “in the network”!</a:t>
            </a:r>
            <a:endParaRPr lang="en-US" sz="28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72000" y="1131348"/>
            <a:ext cx="3581400" cy="3338004"/>
            <a:chOff x="4572000" y="1131348"/>
            <a:chExt cx="3581400" cy="3338004"/>
          </a:xfrm>
        </p:grpSpPr>
        <p:pic>
          <p:nvPicPr>
            <p:cNvPr id="2052" name="Picture 4" descr="http://openclipart.org/image/800px/svg_to_png/16210/MrTim_Australia_Outlin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1131348"/>
              <a:ext cx="3581400" cy="3338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4800600" y="3061216"/>
              <a:ext cx="3352800" cy="0"/>
            </a:xfrm>
            <a:prstGeom prst="line">
              <a:avLst/>
            </a:prstGeom>
            <a:noFill/>
            <a:ln w="254000">
              <a:solidFill>
                <a:schemeClr val="accent3">
                  <a:lumMod val="20000"/>
                  <a:lumOff val="80000"/>
                </a:schemeClr>
              </a:solidFill>
              <a:miter lim="800000"/>
              <a:headEnd/>
              <a:tailEnd type="triangle" w="sm" len="sm"/>
            </a:ln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0600" y="2876550"/>
              <a:ext cx="30304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110101000010111010101001011</a:t>
              </a:r>
              <a:endParaRPr lang="en-US" dirty="0"/>
            </a:p>
          </p:txBody>
        </p:sp>
      </p:grpSp>
      <p:pic>
        <p:nvPicPr>
          <p:cNvPr id="2054" name="Picture 6" descr="http://openclipart.org/image/800px/svg_to_png/3955/mgsloan_Book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0168">
            <a:off x="6168811" y="2502080"/>
            <a:ext cx="542296" cy="502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960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Media (Wires, etc.) (§2.2, 2.3)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141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Media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/>
              <a:t>Media</a:t>
            </a:r>
            <a:r>
              <a:rPr lang="en-US" sz="2800" dirty="0" smtClean="0"/>
              <a:t> propagate </a:t>
            </a:r>
            <a:r>
              <a:rPr lang="en-US" sz="2800" u="sng" dirty="0" smtClean="0"/>
              <a:t>signals</a:t>
            </a:r>
            <a:r>
              <a:rPr lang="en-US" sz="2800" dirty="0" smtClean="0"/>
              <a:t> that carry </a:t>
            </a:r>
            <a:r>
              <a:rPr lang="en-US" sz="2800" u="sng" dirty="0" smtClean="0"/>
              <a:t>bits</a:t>
            </a:r>
            <a:r>
              <a:rPr lang="en-US" sz="2800" dirty="0" smtClean="0"/>
              <a:t> of information</a:t>
            </a:r>
          </a:p>
          <a:p>
            <a:r>
              <a:rPr lang="en-US" sz="2800" dirty="0" smtClean="0"/>
              <a:t>We’ll look at some common types:</a:t>
            </a:r>
          </a:p>
          <a:p>
            <a:pPr lvl="1"/>
            <a:r>
              <a:rPr lang="en-US" sz="2400" dirty="0" smtClean="0"/>
              <a:t>Wires </a:t>
            </a:r>
            <a:r>
              <a:rPr lang="en-US" sz="2400" dirty="0">
                <a:solidFill>
                  <a:srgbClr val="0000FF"/>
                </a:solidFill>
                <a:cs typeface="Arial"/>
              </a:rPr>
              <a:t>»</a:t>
            </a:r>
            <a:endParaRPr lang="en-US" sz="2400" dirty="0" smtClean="0"/>
          </a:p>
          <a:p>
            <a:pPr lvl="1"/>
            <a:r>
              <a:rPr lang="en-US" sz="2400" dirty="0" smtClean="0"/>
              <a:t>Fiber (fiber optic cables) </a:t>
            </a:r>
            <a:r>
              <a:rPr lang="en-US" sz="2400" dirty="0">
                <a:solidFill>
                  <a:srgbClr val="0000FF"/>
                </a:solidFill>
                <a:cs typeface="Arial"/>
              </a:rPr>
              <a:t>»</a:t>
            </a:r>
            <a:endParaRPr lang="en-US" sz="2400" dirty="0" smtClean="0"/>
          </a:p>
          <a:p>
            <a:pPr lvl="1"/>
            <a:r>
              <a:rPr lang="en-US" sz="2400" dirty="0" smtClean="0"/>
              <a:t>Wireless </a:t>
            </a:r>
            <a:r>
              <a:rPr lang="en-US" sz="2400" dirty="0">
                <a:solidFill>
                  <a:srgbClr val="0000FF"/>
                </a:solidFill>
                <a:cs typeface="Arial"/>
              </a:rPr>
              <a:t>»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766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 – Twisted Pair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249236" y="1080768"/>
            <a:ext cx="5715000" cy="3581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Very common; used </a:t>
            </a:r>
            <a:r>
              <a:rPr lang="en-US" sz="2800" dirty="0"/>
              <a:t>in </a:t>
            </a:r>
            <a:r>
              <a:rPr lang="en-US" sz="2800" dirty="0" smtClean="0"/>
              <a:t>LANs and telephone lines</a:t>
            </a:r>
            <a:endParaRPr lang="en-US" sz="2800" dirty="0"/>
          </a:p>
          <a:p>
            <a:pPr lvl="1"/>
            <a:r>
              <a:rPr lang="en-US" sz="2400" dirty="0"/>
              <a:t>Twists reduce radiated </a:t>
            </a:r>
            <a:r>
              <a:rPr lang="en-US" sz="2400" dirty="0" smtClean="0"/>
              <a:t>signal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733425" y="2541173"/>
            <a:ext cx="4918073" cy="2011777"/>
            <a:chOff x="2209800" y="2545947"/>
            <a:chExt cx="5451473" cy="2229968"/>
          </a:xfrm>
        </p:grpSpPr>
        <p:pic>
          <p:nvPicPr>
            <p:cNvPr id="9" name="Picture 7" descr="02-0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9800" y="2545947"/>
              <a:ext cx="5451473" cy="2229968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 bwMode="auto">
            <a:xfrm>
              <a:off x="3762895" y="2863535"/>
              <a:ext cx="2345281" cy="39869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 rot="1856886">
              <a:off x="5464475" y="3153215"/>
              <a:ext cx="437786" cy="95114"/>
            </a:xfrm>
            <a:custGeom>
              <a:avLst/>
              <a:gdLst>
                <a:gd name="connsiteX0" fmla="*/ 0 w 523875"/>
                <a:gd name="connsiteY0" fmla="*/ 103188 h 150813"/>
                <a:gd name="connsiteX1" fmla="*/ 219075 w 523875"/>
                <a:gd name="connsiteY1" fmla="*/ 7938 h 150813"/>
                <a:gd name="connsiteX2" fmla="*/ 523875 w 523875"/>
                <a:gd name="connsiteY2" fmla="*/ 150813 h 150813"/>
                <a:gd name="connsiteX0" fmla="*/ 0 w 523875"/>
                <a:gd name="connsiteY0" fmla="*/ 112713 h 160338"/>
                <a:gd name="connsiteX1" fmla="*/ 304800 w 523875"/>
                <a:gd name="connsiteY1" fmla="*/ 7938 h 160338"/>
                <a:gd name="connsiteX2" fmla="*/ 523875 w 523875"/>
                <a:gd name="connsiteY2" fmla="*/ 160338 h 160338"/>
                <a:gd name="connsiteX0" fmla="*/ 0 w 533400"/>
                <a:gd name="connsiteY0" fmla="*/ 106362 h 115887"/>
                <a:gd name="connsiteX1" fmla="*/ 304800 w 533400"/>
                <a:gd name="connsiteY1" fmla="*/ 1587 h 115887"/>
                <a:gd name="connsiteX2" fmla="*/ 533400 w 533400"/>
                <a:gd name="connsiteY2" fmla="*/ 115887 h 115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3400" h="115887">
                  <a:moveTo>
                    <a:pt x="0" y="106362"/>
                  </a:moveTo>
                  <a:cubicBezTo>
                    <a:pt x="65881" y="54768"/>
                    <a:pt x="215900" y="0"/>
                    <a:pt x="304800" y="1587"/>
                  </a:cubicBezTo>
                  <a:cubicBezTo>
                    <a:pt x="393700" y="3174"/>
                    <a:pt x="424656" y="48418"/>
                    <a:pt x="533400" y="115887"/>
                  </a:cubicBezTo>
                </a:path>
              </a:pathLst>
            </a:cu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32122" y="2863535"/>
              <a:ext cx="2839058" cy="784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Category 5 UTP cable with four twisted pairs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7738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 – Coaxial Cable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Also common. Better shielding for better performance 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Other kinds of wires too: e.g., electrical power</a:t>
            </a:r>
            <a:endParaRPr 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16</a:t>
            </a:fld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876060"/>
            <a:ext cx="7335838" cy="176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280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17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Long, thin, pure strands of glass</a:t>
            </a:r>
          </a:p>
          <a:p>
            <a:pPr lvl="1"/>
            <a:r>
              <a:rPr lang="en-US" sz="2400" dirty="0" smtClean="0"/>
              <a:t>Enormous bandwidth over long distances</a:t>
            </a:r>
            <a:endParaRPr lang="en-US" sz="2400" dirty="0"/>
          </a:p>
        </p:txBody>
      </p:sp>
      <p:pic>
        <p:nvPicPr>
          <p:cNvPr id="9" name="Picture 8" descr="Machovka_Tor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448" y="3124909"/>
            <a:ext cx="952658" cy="3739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161" y="3766452"/>
            <a:ext cx="1446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Light source</a:t>
            </a:r>
          </a:p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(LED, laser)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17636" y="3768864"/>
            <a:ext cx="1702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Photo-detector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3766452"/>
            <a:ext cx="2606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Light trapped by</a:t>
            </a:r>
          </a:p>
          <a:p>
            <a:pPr algn="ctr" eaLnBrk="1" hangingPunct="1"/>
            <a:r>
              <a:rPr lang="en-US" sz="2000" dirty="0">
                <a:solidFill>
                  <a:prstClr val="black"/>
                </a:solidFill>
                <a:cs typeface="Arial" charset="0"/>
              </a:rPr>
              <a:t>t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otal internal reflection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735912" y="3711055"/>
            <a:ext cx="302386" cy="1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4982197" y="3712259"/>
            <a:ext cx="302386" cy="1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2830372" y="3711055"/>
            <a:ext cx="302386" cy="1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28015" y="3319860"/>
            <a:ext cx="34682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eyes, eye, green, part, human, cartoon, body, lids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068" b="28587"/>
          <a:stretch/>
        </p:blipFill>
        <p:spPr bwMode="auto">
          <a:xfrm>
            <a:off x="4699226" y="3113823"/>
            <a:ext cx="913810" cy="39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209800" y="2390805"/>
            <a:ext cx="2606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Optical fiber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2514600" y="2724150"/>
            <a:ext cx="304956" cy="294158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0" name="Group 5119"/>
          <p:cNvGrpSpPr/>
          <p:nvPr/>
        </p:nvGrpSpPr>
        <p:grpSpPr>
          <a:xfrm>
            <a:off x="1582164" y="3110125"/>
            <a:ext cx="2798957" cy="403485"/>
            <a:chOff x="72656" y="3711132"/>
            <a:chExt cx="8309345" cy="1299018"/>
          </a:xfrm>
        </p:grpSpPr>
        <p:sp>
          <p:nvSpPr>
            <p:cNvPr id="28" name="Rectangle 27"/>
            <p:cNvSpPr/>
            <p:nvPr/>
          </p:nvSpPr>
          <p:spPr>
            <a:xfrm>
              <a:off x="92601" y="3721902"/>
              <a:ext cx="8289400" cy="128104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72656" y="3711132"/>
              <a:ext cx="8291860" cy="1299018"/>
            </a:xfrm>
            <a:custGeom>
              <a:avLst/>
              <a:gdLst>
                <a:gd name="connsiteX0" fmla="*/ 0 w 6643992"/>
                <a:gd name="connsiteY0" fmla="*/ 476656 h 1040860"/>
                <a:gd name="connsiteX1" fmla="*/ 807396 w 6643992"/>
                <a:gd name="connsiteY1" fmla="*/ 0 h 1040860"/>
                <a:gd name="connsiteX2" fmla="*/ 1916349 w 6643992"/>
                <a:gd name="connsiteY2" fmla="*/ 1040860 h 1040860"/>
                <a:gd name="connsiteX3" fmla="*/ 3210128 w 6643992"/>
                <a:gd name="connsiteY3" fmla="*/ 0 h 1040860"/>
                <a:gd name="connsiteX4" fmla="*/ 4679004 w 6643992"/>
                <a:gd name="connsiteY4" fmla="*/ 1031132 h 1040860"/>
                <a:gd name="connsiteX5" fmla="*/ 5904689 w 6643992"/>
                <a:gd name="connsiteY5" fmla="*/ 19456 h 1040860"/>
                <a:gd name="connsiteX6" fmla="*/ 6643992 w 6643992"/>
                <a:gd name="connsiteY6" fmla="*/ 535022 h 104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43992" h="1040860">
                  <a:moveTo>
                    <a:pt x="0" y="476656"/>
                  </a:moveTo>
                  <a:lnTo>
                    <a:pt x="807396" y="0"/>
                  </a:lnTo>
                  <a:lnTo>
                    <a:pt x="1916349" y="1040860"/>
                  </a:lnTo>
                  <a:lnTo>
                    <a:pt x="3210128" y="0"/>
                  </a:lnTo>
                  <a:lnTo>
                    <a:pt x="4679004" y="1031132"/>
                  </a:lnTo>
                  <a:lnTo>
                    <a:pt x="5904689" y="19456"/>
                  </a:lnTo>
                  <a:lnTo>
                    <a:pt x="6643992" y="53502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1295400" y="3319860"/>
            <a:ext cx="26478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828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Fiber (2)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varieties: multi-mode (shorter links, cheaper) and single-mode (up to ~100 km)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7" descr="02-08"/>
          <p:cNvPicPr>
            <a:picLocks noChangeAspect="1" noChangeArrowheads="1"/>
          </p:cNvPicPr>
          <p:nvPr/>
        </p:nvPicPr>
        <p:blipFill>
          <a:blip r:embed="rId3" cstate="print"/>
          <a:srcRect l="2292" t="3500" r="57500" b="16625"/>
          <a:stretch>
            <a:fillRect/>
          </a:stretch>
        </p:blipFill>
        <p:spPr bwMode="auto">
          <a:xfrm>
            <a:off x="1143000" y="2448712"/>
            <a:ext cx="3200400" cy="1766023"/>
          </a:xfrm>
          <a:prstGeom prst="rect">
            <a:avLst/>
          </a:prstGeom>
          <a:noFill/>
        </p:spPr>
      </p:pic>
      <p:pic>
        <p:nvPicPr>
          <p:cNvPr id="7" name="Picture 6" descr="02-08"/>
          <p:cNvPicPr>
            <a:picLocks noChangeAspect="1" noChangeArrowheads="1"/>
          </p:cNvPicPr>
          <p:nvPr/>
        </p:nvPicPr>
        <p:blipFill>
          <a:blip r:embed="rId3" cstate="print"/>
          <a:srcRect l="59167" t="-1939" r="2292" b="14375"/>
          <a:stretch>
            <a:fillRect/>
          </a:stretch>
        </p:blipFill>
        <p:spPr bwMode="auto">
          <a:xfrm>
            <a:off x="5257800" y="2190750"/>
            <a:ext cx="2724150" cy="171918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20028" y="4171950"/>
            <a:ext cx="239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sz="1800" dirty="0" smtClean="0">
                <a:solidFill>
                  <a:prstClr val="black"/>
                </a:solidFill>
                <a:cs typeface="Arial" charset="0"/>
              </a:rPr>
              <a:t>Fiber bundle in a cable</a:t>
            </a: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619875" y="3909933"/>
            <a:ext cx="1" cy="304802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04086" y="4095750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smtClean="0">
                <a:solidFill>
                  <a:prstClr val="black"/>
                </a:solidFill>
                <a:cs typeface="Arial" charset="0"/>
              </a:rPr>
              <a:t>One f</a:t>
            </a:r>
            <a:r>
              <a:rPr lang="en-US" sz="1800" dirty="0" smtClean="0">
                <a:solidFill>
                  <a:prstClr val="black"/>
                </a:solidFill>
                <a:cs typeface="Arial" charset="0"/>
              </a:rPr>
              <a:t>iber</a:t>
            </a: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038047" y="3800317"/>
            <a:ext cx="1" cy="304802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894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19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Sender radiates signal over a region</a:t>
            </a:r>
          </a:p>
          <a:p>
            <a:pPr lvl="1"/>
            <a:r>
              <a:rPr lang="en-US" sz="2400" dirty="0" smtClean="0"/>
              <a:t>In many directions, unlike a wire, to potentially many receivers</a:t>
            </a:r>
          </a:p>
          <a:p>
            <a:pPr lvl="1"/>
            <a:r>
              <a:rPr lang="en-US" sz="2400" dirty="0" smtClean="0"/>
              <a:t>Nearby signals (same freq.) </a:t>
            </a:r>
            <a:r>
              <a:rPr lang="en-US" sz="2400" u="sng" dirty="0" smtClean="0"/>
              <a:t>interfere</a:t>
            </a:r>
            <a:r>
              <a:rPr lang="en-US" sz="2400" dirty="0" smtClean="0"/>
              <a:t> at a receiver; need to coordinate use</a:t>
            </a:r>
          </a:p>
          <a:p>
            <a:pPr lvl="1"/>
            <a:endParaRPr lang="en-US" sz="2400" dirty="0"/>
          </a:p>
        </p:txBody>
      </p:sp>
      <p:pic>
        <p:nvPicPr>
          <p:cNvPr id="7170" name="Picture 2" descr="http://openclipart.org/image/800px/svg_to_png/17890/johnpwarren_Antenna_and_radio_wave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57551"/>
            <a:ext cx="101309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openclipart.org/image/800px/svg_to_png/17890/johnpwarren_Antenna_and_radio_waves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57550"/>
            <a:ext cx="101309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47" y="3420269"/>
            <a:ext cx="914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>
            <a:stCxn id="7170" idx="3"/>
          </p:cNvCxnSpPr>
          <p:nvPr/>
        </p:nvCxnSpPr>
        <p:spPr>
          <a:xfrm flipV="1">
            <a:off x="2003690" y="3790950"/>
            <a:ext cx="510910" cy="1"/>
          </a:xfrm>
          <a:prstGeom prst="straightConnector1">
            <a:avLst/>
          </a:prstGeom>
          <a:ln w="57150"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8" idx="3"/>
          </p:cNvCxnSpPr>
          <p:nvPr/>
        </p:nvCxnSpPr>
        <p:spPr>
          <a:xfrm flipH="1" flipV="1">
            <a:off x="3188647" y="3790951"/>
            <a:ext cx="1101959" cy="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66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in the Course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Beginning to work our way up starting with the Physical layer</a:t>
            </a:r>
            <a:endParaRPr lang="en-US" sz="28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981200" y="2298699"/>
            <a:ext cx="1466850" cy="1920875"/>
            <a:chOff x="2857500" y="2343150"/>
            <a:chExt cx="1466850" cy="1920875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857500" y="3883025"/>
              <a:ext cx="1447800" cy="3810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857500" y="35020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857500" y="31210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57500" y="2740025"/>
              <a:ext cx="1447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857500" y="2362200"/>
              <a:ext cx="1447800" cy="3810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021013" y="3867150"/>
              <a:ext cx="11318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Physical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250250" y="3502025"/>
              <a:ext cx="6559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Link</a:t>
              </a:r>
              <a:endParaRPr lang="en-US" sz="2000" dirty="0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3008313" y="3136900"/>
              <a:ext cx="1116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Network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2922588" y="2740025"/>
              <a:ext cx="1270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Transport</a:t>
              </a: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2895600" y="2343150"/>
              <a:ext cx="1428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Application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953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20</a:t>
            </a:fld>
            <a:endParaRPr lang="en-US"/>
          </a:p>
        </p:txBody>
      </p:sp>
      <p:pic>
        <p:nvPicPr>
          <p:cNvPr id="6146" name="Picture 2" descr="http://upload.wikimedia.org/wikipedia/commons/d/d7/US-Frequency-Allocations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8" t="3301" r="2447" b="2390"/>
          <a:stretch/>
        </p:blipFill>
        <p:spPr bwMode="auto">
          <a:xfrm>
            <a:off x="723014" y="9304"/>
            <a:ext cx="7570381" cy="484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696200" y="2495550"/>
            <a:ext cx="3048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35729" y="3254573"/>
            <a:ext cx="464871" cy="3077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err="1" smtClean="0"/>
              <a:t>WiFi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3962400" y="3105150"/>
            <a:ext cx="304800" cy="6096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060959" y="2646461"/>
            <a:ext cx="464871" cy="3077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err="1" smtClean="0"/>
              <a:t>WiFi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5466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(2)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Microwave, e.g., 3G, and unlicensed (ISM) frequencies, e.g., </a:t>
            </a:r>
            <a:r>
              <a:rPr lang="en-US" sz="2800" dirty="0" err="1" smtClean="0"/>
              <a:t>WiFi</a:t>
            </a:r>
            <a:r>
              <a:rPr lang="en-US" sz="2800" dirty="0" smtClean="0"/>
              <a:t>,  are widely used for computer networking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21</a:t>
            </a:fld>
            <a:endParaRPr lang="en-US"/>
          </a:p>
        </p:txBody>
      </p:sp>
      <p:grpSp>
        <p:nvGrpSpPr>
          <p:cNvPr id="6" name="Group 14"/>
          <p:cNvGrpSpPr/>
          <p:nvPr/>
        </p:nvGrpSpPr>
        <p:grpSpPr>
          <a:xfrm>
            <a:off x="838200" y="2034752"/>
            <a:ext cx="7530045" cy="2670598"/>
            <a:chOff x="1408906" y="3378922"/>
            <a:chExt cx="7071723" cy="2786490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08906" y="3378922"/>
              <a:ext cx="6030119" cy="278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171635" y="4429125"/>
              <a:ext cx="777106" cy="6743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prstClr val="black"/>
                  </a:solidFill>
                  <a:cs typeface="Arial" charset="0"/>
                </a:rPr>
                <a:t>802.11</a:t>
              </a:r>
            </a:p>
            <a:p>
              <a:pPr eaLnBrk="1" hangingPunct="1"/>
              <a:r>
                <a:rPr lang="en-US" dirty="0" smtClean="0">
                  <a:solidFill>
                    <a:prstClr val="black"/>
                  </a:solidFill>
                  <a:cs typeface="Arial" charset="0"/>
                </a:rPr>
                <a:t>b/g/n</a:t>
              </a: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10283" y="4524375"/>
              <a:ext cx="1270346" cy="385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prstClr val="black"/>
                  </a:solidFill>
                  <a:cs typeface="Arial" charset="0"/>
                </a:rPr>
                <a:t>802.11a/g/n</a:t>
              </a:r>
              <a:endParaRPr lang="en-US" dirty="0">
                <a:solidFill>
                  <a:prstClr val="black"/>
                </a:solidFill>
                <a:cs typeface="Arial" charset="0"/>
              </a:endParaRPr>
            </a:p>
          </p:txBody>
        </p:sp>
        <p:cxnSp>
          <p:nvCxnSpPr>
            <p:cNvPr id="10" name="Straight Arrow Connector 9"/>
            <p:cNvCxnSpPr>
              <a:stCxn id="9" idx="1"/>
            </p:cNvCxnSpPr>
            <p:nvPr/>
          </p:nvCxnSpPr>
          <p:spPr>
            <a:xfrm flipH="1" flipV="1">
              <a:off x="6869857" y="4691064"/>
              <a:ext cx="340426" cy="2599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5562600" y="4457700"/>
              <a:ext cx="1323975" cy="533400"/>
            </a:xfrm>
            <a:prstGeom prst="ellipse">
              <a:avLst/>
            </a:prstGeom>
            <a:solidFill>
              <a:srgbClr val="FF2BD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495675" y="4486275"/>
              <a:ext cx="466725" cy="466725"/>
            </a:xfrm>
            <a:prstGeom prst="ellipse">
              <a:avLst/>
            </a:prstGeom>
            <a:solidFill>
              <a:srgbClr val="FF2BD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sz="1800" dirty="0">
                <a:solidFill>
                  <a:prstClr val="white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 flipV="1">
              <a:off x="3936156" y="4729163"/>
              <a:ext cx="276224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7632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Signals </a:t>
            </a:r>
            <a:r>
              <a:rPr lang="en-US" dirty="0" smtClean="0"/>
              <a:t>(§2.2)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5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Analog signals encode digital bits. We want to know what happens as signals propagate over </a:t>
            </a:r>
            <a:r>
              <a:rPr lang="en-US" sz="2800" dirty="0" smtClean="0"/>
              <a:t>media</a:t>
            </a:r>
            <a:endParaRPr lang="en-US" sz="2800" dirty="0"/>
          </a:p>
        </p:txBody>
      </p:sp>
      <p:sp>
        <p:nvSpPr>
          <p:cNvPr id="6" name="Freeform 5"/>
          <p:cNvSpPr/>
          <p:nvPr/>
        </p:nvSpPr>
        <p:spPr>
          <a:xfrm flipH="1">
            <a:off x="1676400" y="2962827"/>
            <a:ext cx="2379321" cy="693969"/>
          </a:xfrm>
          <a:custGeom>
            <a:avLst/>
            <a:gdLst>
              <a:gd name="connsiteX0" fmla="*/ 0 w 2971800"/>
              <a:gd name="connsiteY0" fmla="*/ 857250 h 866775"/>
              <a:gd name="connsiteX1" fmla="*/ 400050 w 2971800"/>
              <a:gd name="connsiteY1" fmla="*/ 866775 h 866775"/>
              <a:gd name="connsiteX2" fmla="*/ 409575 w 2971800"/>
              <a:gd name="connsiteY2" fmla="*/ 9525 h 866775"/>
              <a:gd name="connsiteX3" fmla="*/ 1257300 w 2971800"/>
              <a:gd name="connsiteY3" fmla="*/ 19050 h 866775"/>
              <a:gd name="connsiteX4" fmla="*/ 1257300 w 2971800"/>
              <a:gd name="connsiteY4" fmla="*/ 866775 h 866775"/>
              <a:gd name="connsiteX5" fmla="*/ 2533650 w 2971800"/>
              <a:gd name="connsiteY5" fmla="*/ 866775 h 866775"/>
              <a:gd name="connsiteX6" fmla="*/ 2533650 w 2971800"/>
              <a:gd name="connsiteY6" fmla="*/ 0 h 866775"/>
              <a:gd name="connsiteX7" fmla="*/ 2962275 w 2971800"/>
              <a:gd name="connsiteY7" fmla="*/ 0 h 866775"/>
              <a:gd name="connsiteX8" fmla="*/ 2971800 w 2971800"/>
              <a:gd name="connsiteY8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866775">
                <a:moveTo>
                  <a:pt x="0" y="857250"/>
                </a:moveTo>
                <a:lnTo>
                  <a:pt x="400050" y="866775"/>
                </a:lnTo>
                <a:lnTo>
                  <a:pt x="409575" y="9525"/>
                </a:lnTo>
                <a:lnTo>
                  <a:pt x="1257300" y="19050"/>
                </a:lnTo>
                <a:lnTo>
                  <a:pt x="1257300" y="866775"/>
                </a:lnTo>
                <a:lnTo>
                  <a:pt x="2533650" y="866775"/>
                </a:lnTo>
                <a:lnTo>
                  <a:pt x="2533650" y="0"/>
                </a:lnTo>
                <a:lnTo>
                  <a:pt x="2962275" y="0"/>
                </a:lnTo>
                <a:lnTo>
                  <a:pt x="2971800" y="866775"/>
                </a:lnTo>
              </a:path>
            </a:pathLst>
          </a:cu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91455" y="2567285"/>
            <a:ext cx="4802579" cy="947047"/>
            <a:chOff x="304800" y="2462903"/>
            <a:chExt cx="4802579" cy="947047"/>
          </a:xfrm>
        </p:grpSpPr>
        <p:sp>
          <p:nvSpPr>
            <p:cNvPr id="8" name="TextBox 7"/>
            <p:cNvSpPr txBox="1"/>
            <p:nvPr/>
          </p:nvSpPr>
          <p:spPr>
            <a:xfrm>
              <a:off x="4114800" y="3009840"/>
              <a:ext cx="992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r>
                <a:rPr lang="en-US" sz="2000" dirty="0" smtClean="0"/>
                <a:t>10110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478553" y="2695968"/>
              <a:ext cx="306592" cy="1715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" y="3009840"/>
              <a:ext cx="1026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10110…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36100" y="2462903"/>
              <a:ext cx="920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Signal</a:t>
              </a:r>
              <a:endParaRPr lang="en-US" sz="2400" dirty="0"/>
            </a:p>
          </p:txBody>
        </p:sp>
      </p:grpSp>
      <p:pic>
        <p:nvPicPr>
          <p:cNvPr id="12" name="Picture 1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06" y="3525033"/>
            <a:ext cx="914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25033"/>
            <a:ext cx="914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81150" y="3815049"/>
            <a:ext cx="2685444" cy="1613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2592721" y="4095750"/>
            <a:ext cx="66230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03257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Representation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signal over time can be represented by its frequency components (called Fourier analysis)</a:t>
            </a:r>
            <a:endParaRPr 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24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447800" y="2032052"/>
            <a:ext cx="6386513" cy="844498"/>
            <a:chOff x="1204598" y="1466851"/>
            <a:chExt cx="6915150" cy="914400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9918" b="10744"/>
            <a:stretch/>
          </p:blipFill>
          <p:spPr bwMode="auto">
            <a:xfrm>
              <a:off x="1204598" y="1466851"/>
              <a:ext cx="691515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13"/>
            <p:cNvSpPr/>
            <p:nvPr/>
          </p:nvSpPr>
          <p:spPr bwMode="auto">
            <a:xfrm>
              <a:off x="6014723" y="1649967"/>
              <a:ext cx="447675" cy="447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3414398" y="1659492"/>
              <a:ext cx="447675" cy="4476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  <a:alpha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1285560" y="1664254"/>
              <a:ext cx="447675" cy="447675"/>
            </a:xfrm>
            <a:prstGeom prst="ellipse">
              <a:avLst/>
            </a:prstGeom>
            <a:solidFill>
              <a:srgbClr val="0000FF">
                <a:alpha val="4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3748" y="2754868"/>
            <a:ext cx="7764463" cy="1950482"/>
            <a:chOff x="753748" y="3050142"/>
            <a:chExt cx="7764463" cy="1950482"/>
          </a:xfrm>
        </p:grpSpPr>
        <p:sp>
          <p:nvSpPr>
            <p:cNvPr id="9" name="TextBox 8"/>
            <p:cNvSpPr txBox="1"/>
            <p:nvPr/>
          </p:nvSpPr>
          <p:spPr>
            <a:xfrm>
              <a:off x="5128352" y="4631292"/>
              <a:ext cx="3253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weights of harmonic frequencies</a:t>
              </a:r>
              <a:endParaRPr lang="en-US" dirty="0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b="10660"/>
            <a:stretch>
              <a:fillRect/>
            </a:stretch>
          </p:blipFill>
          <p:spPr bwMode="auto">
            <a:xfrm>
              <a:off x="753748" y="3050142"/>
              <a:ext cx="7764463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 bwMode="auto">
            <a:xfrm>
              <a:off x="2204723" y="4478892"/>
              <a:ext cx="1057275" cy="2667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37998" y="4478892"/>
              <a:ext cx="18389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Signal over time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3538223" y="4688442"/>
              <a:ext cx="4191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Freeform 16"/>
            <p:cNvSpPr/>
            <p:nvPr/>
          </p:nvSpPr>
          <p:spPr>
            <a:xfrm>
              <a:off x="1023623" y="3564492"/>
              <a:ext cx="2971800" cy="866775"/>
            </a:xfrm>
            <a:custGeom>
              <a:avLst/>
              <a:gdLst>
                <a:gd name="connsiteX0" fmla="*/ 0 w 2971800"/>
                <a:gd name="connsiteY0" fmla="*/ 857250 h 866775"/>
                <a:gd name="connsiteX1" fmla="*/ 400050 w 2971800"/>
                <a:gd name="connsiteY1" fmla="*/ 866775 h 866775"/>
                <a:gd name="connsiteX2" fmla="*/ 409575 w 2971800"/>
                <a:gd name="connsiteY2" fmla="*/ 9525 h 866775"/>
                <a:gd name="connsiteX3" fmla="*/ 1257300 w 2971800"/>
                <a:gd name="connsiteY3" fmla="*/ 19050 h 866775"/>
                <a:gd name="connsiteX4" fmla="*/ 1257300 w 2971800"/>
                <a:gd name="connsiteY4" fmla="*/ 866775 h 866775"/>
                <a:gd name="connsiteX5" fmla="*/ 2533650 w 2971800"/>
                <a:gd name="connsiteY5" fmla="*/ 866775 h 866775"/>
                <a:gd name="connsiteX6" fmla="*/ 2533650 w 2971800"/>
                <a:gd name="connsiteY6" fmla="*/ 0 h 866775"/>
                <a:gd name="connsiteX7" fmla="*/ 2962275 w 2971800"/>
                <a:gd name="connsiteY7" fmla="*/ 0 h 866775"/>
                <a:gd name="connsiteX8" fmla="*/ 2971800 w 2971800"/>
                <a:gd name="connsiteY8" fmla="*/ 866775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71800" h="866775">
                  <a:moveTo>
                    <a:pt x="0" y="857250"/>
                  </a:moveTo>
                  <a:lnTo>
                    <a:pt x="400050" y="866775"/>
                  </a:lnTo>
                  <a:lnTo>
                    <a:pt x="409575" y="9525"/>
                  </a:lnTo>
                  <a:lnTo>
                    <a:pt x="1257300" y="19050"/>
                  </a:lnTo>
                  <a:lnTo>
                    <a:pt x="1257300" y="866775"/>
                  </a:lnTo>
                  <a:lnTo>
                    <a:pt x="2533650" y="866775"/>
                  </a:lnTo>
                  <a:lnTo>
                    <a:pt x="2533650" y="0"/>
                  </a:lnTo>
                  <a:lnTo>
                    <a:pt x="2962275" y="0"/>
                  </a:lnTo>
                  <a:lnTo>
                    <a:pt x="2971800" y="866775"/>
                  </a:lnTo>
                </a:path>
              </a:pathLst>
            </a:cu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5400000">
              <a:off x="5047936" y="4216954"/>
              <a:ext cx="428625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5052701" y="4031218"/>
              <a:ext cx="819146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5514662" y="4274104"/>
              <a:ext cx="333374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5762312" y="4312204"/>
              <a:ext cx="257174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6000437" y="4331254"/>
              <a:ext cx="200024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6186175" y="4297916"/>
              <a:ext cx="247649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6481453" y="4393167"/>
              <a:ext cx="76195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6895787" y="4388404"/>
              <a:ext cx="104774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7091050" y="4345541"/>
              <a:ext cx="133349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>
              <a:off x="7319650" y="4383641"/>
              <a:ext cx="95249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7524440" y="4369355"/>
              <a:ext cx="104770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7714942" y="4359829"/>
              <a:ext cx="142869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7938776" y="4345541"/>
              <a:ext cx="133348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8167381" y="4374116"/>
              <a:ext cx="95243" cy="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547873" y="3735942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=</a:t>
              </a:r>
              <a:endParaRPr lang="en-US" sz="2800" dirty="0"/>
            </a:p>
          </p:txBody>
        </p:sp>
      </p:grpSp>
      <p:sp>
        <p:nvSpPr>
          <p:cNvPr id="35" name="TextBox 34"/>
          <p:cNvSpPr txBox="1"/>
          <p:nvPr/>
        </p:nvSpPr>
        <p:spPr>
          <a:xfrm rot="16200000">
            <a:off x="4437966" y="3456116"/>
            <a:ext cx="1307068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dirty="0" smtClean="0"/>
              <a:t>amplitude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7786376" y="3105150"/>
            <a:ext cx="595624" cy="706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1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738185" y="3638550"/>
            <a:ext cx="7680960" cy="942960"/>
            <a:chOff x="942974" y="4972050"/>
            <a:chExt cx="7680960" cy="1354138"/>
          </a:xfrm>
        </p:grpSpPr>
        <p:grpSp>
          <p:nvGrpSpPr>
            <p:cNvPr id="23" name="Group 68"/>
            <p:cNvGrpSpPr/>
            <p:nvPr/>
          </p:nvGrpSpPr>
          <p:grpSpPr>
            <a:xfrm>
              <a:off x="942974" y="5003810"/>
              <a:ext cx="7680960" cy="1264545"/>
              <a:chOff x="548640" y="4448177"/>
              <a:chExt cx="8145874" cy="1321918"/>
            </a:xfrm>
          </p:grpSpPr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8640" y="4448177"/>
                <a:ext cx="8145874" cy="13219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5" name="Straight Connector 24"/>
              <p:cNvCxnSpPr/>
              <p:nvPr/>
            </p:nvCxnSpPr>
            <p:spPr>
              <a:xfrm rot="5400000">
                <a:off x="5005388" y="5300662"/>
                <a:ext cx="428625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5008627" y="5106927"/>
                <a:ext cx="841248" cy="0"/>
              </a:xfrm>
              <a:prstGeom prst="line">
                <a:avLst/>
              </a:prstGeom>
              <a:ln w="28575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" name="Straight Arrow Connector 28"/>
            <p:cNvCxnSpPr/>
            <p:nvPr/>
          </p:nvCxnSpPr>
          <p:spPr>
            <a:xfrm>
              <a:off x="5305425" y="6324600"/>
              <a:ext cx="266700" cy="1588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6143625" y="4972050"/>
              <a:ext cx="1181100" cy="314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5740400" y="5737466"/>
              <a:ext cx="2377440" cy="5303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prstClr val="black"/>
                  </a:solidFill>
                  <a:cs typeface="Arial" charset="0"/>
                </a:rPr>
                <a:t>Lost!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Less Bandwidth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Less bandwidth degrades signal (less rapid transitions)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25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738185" y="2706745"/>
            <a:ext cx="7526688" cy="931805"/>
            <a:chOff x="931862" y="3448050"/>
            <a:chExt cx="7526688" cy="1392238"/>
          </a:xfrm>
        </p:grpSpPr>
        <p:grpSp>
          <p:nvGrpSpPr>
            <p:cNvPr id="6" name="Group 69"/>
            <p:cNvGrpSpPr/>
            <p:nvPr/>
          </p:nvGrpSpPr>
          <p:grpSpPr>
            <a:xfrm>
              <a:off x="931862" y="3499380"/>
              <a:ext cx="7526688" cy="1280576"/>
              <a:chOff x="541337" y="3019425"/>
              <a:chExt cx="7955280" cy="1322381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1337" y="3019425"/>
                <a:ext cx="7955280" cy="13223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66"/>
              <p:cNvGrpSpPr/>
              <p:nvPr/>
            </p:nvGrpSpPr>
            <p:grpSpPr>
              <a:xfrm>
                <a:off x="5229226" y="3219453"/>
                <a:ext cx="640080" cy="841248"/>
                <a:chOff x="5229226" y="3238503"/>
                <a:chExt cx="628650" cy="819146"/>
              </a:xfrm>
            </p:grpSpPr>
            <p:cxnSp>
              <p:nvCxnSpPr>
                <p:cNvPr id="9" name="Straight Connector 8"/>
                <p:cNvCxnSpPr/>
                <p:nvPr/>
              </p:nvCxnSpPr>
              <p:spPr>
                <a:xfrm rot="5400000">
                  <a:off x="5014913" y="3833812"/>
                  <a:ext cx="428625" cy="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>
                  <a:off x="5019678" y="3648076"/>
                  <a:ext cx="819146" cy="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5400000">
                  <a:off x="5481639" y="3890962"/>
                  <a:ext cx="333374" cy="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>
                  <a:off x="5729289" y="3929062"/>
                  <a:ext cx="257174" cy="0"/>
                </a:xfrm>
                <a:prstGeom prst="line">
                  <a:avLst/>
                </a:prstGeom>
                <a:ln w="28575"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8" name="Straight Arrow Connector 27"/>
            <p:cNvCxnSpPr/>
            <p:nvPr/>
          </p:nvCxnSpPr>
          <p:spPr>
            <a:xfrm>
              <a:off x="5314950" y="4838700"/>
              <a:ext cx="714375" cy="1588"/>
            </a:xfrm>
            <a:prstGeom prst="straightConnector1">
              <a:avLst/>
            </a:prstGeom>
            <a:ln w="19050">
              <a:solidFill>
                <a:srgbClr val="0000FF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6153150" y="3448050"/>
              <a:ext cx="1181100" cy="314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/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130925" y="4183689"/>
              <a:ext cx="2011680" cy="55183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 smtClean="0">
                  <a:solidFill>
                    <a:prstClr val="black"/>
                  </a:solidFill>
                  <a:cs typeface="Arial" charset="0"/>
                </a:rPr>
                <a:t>Lost!</a:t>
              </a:r>
            </a:p>
          </p:txBody>
        </p:sp>
      </p:grpSp>
      <p:sp>
        <p:nvSpPr>
          <p:cNvPr id="40" name="Slide Number Placeholder 41"/>
          <p:cNvSpPr txBox="1">
            <a:spLocks/>
          </p:cNvSpPr>
          <p:nvPr/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fld id="{75E3A62E-607D-4C70-8AA8-4E7424A8B6C4}" type="slidenum">
              <a:rPr lang="en-US" sz="1800" smtClean="0">
                <a:solidFill>
                  <a:prstClr val="black"/>
                </a:solidFill>
                <a:cs typeface="Arial" charset="0"/>
              </a:rPr>
              <a:pPr algn="l">
                <a:defRPr/>
              </a:pPr>
              <a:t>25</a:t>
            </a:fld>
            <a:endParaRPr lang="en-US" sz="180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685800" y="1657350"/>
            <a:ext cx="7612870" cy="1071160"/>
            <a:chOff x="890589" y="1483718"/>
            <a:chExt cx="7612870" cy="1071160"/>
          </a:xfrm>
        </p:grpSpPr>
        <p:grpSp>
          <p:nvGrpSpPr>
            <p:cNvPr id="44" name="Group 43"/>
            <p:cNvGrpSpPr/>
            <p:nvPr/>
          </p:nvGrpSpPr>
          <p:grpSpPr>
            <a:xfrm>
              <a:off x="890589" y="1483718"/>
              <a:ext cx="6557961" cy="948861"/>
              <a:chOff x="890589" y="1421770"/>
              <a:chExt cx="6557961" cy="948861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5" cstate="print"/>
              <a:srcRect r="50000"/>
              <a:stretch/>
            </p:blipFill>
            <p:spPr bwMode="auto">
              <a:xfrm>
                <a:off x="890589" y="1421770"/>
                <a:ext cx="3807618" cy="9488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6267450" y="1483718"/>
                <a:ext cx="1181100" cy="2090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5223536" y="1504950"/>
              <a:ext cx="3279923" cy="1049928"/>
              <a:chOff x="5225902" y="1483718"/>
              <a:chExt cx="3279923" cy="1049928"/>
            </a:xfrm>
          </p:grpSpPr>
          <p:grpSp>
            <p:nvGrpSpPr>
              <p:cNvPr id="46" name="Group 70"/>
              <p:cNvGrpSpPr/>
              <p:nvPr/>
            </p:nvGrpSpPr>
            <p:grpSpPr>
              <a:xfrm>
                <a:off x="5225902" y="1658993"/>
                <a:ext cx="3279923" cy="711638"/>
                <a:chOff x="5071493" y="1771652"/>
                <a:chExt cx="3465765" cy="1104898"/>
              </a:xfrm>
            </p:grpSpPr>
            <p:pic>
              <p:nvPicPr>
                <p:cNvPr id="51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/>
                <a:srcRect l="56930" t="25001"/>
                <a:stretch/>
              </p:blipFill>
              <p:spPr bwMode="auto">
                <a:xfrm>
                  <a:off x="5071493" y="1771652"/>
                  <a:ext cx="3465765" cy="11048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2" name="Group 37"/>
                <p:cNvGrpSpPr/>
                <p:nvPr/>
              </p:nvGrpSpPr>
              <p:grpSpPr>
                <a:xfrm>
                  <a:off x="5229226" y="1771653"/>
                  <a:ext cx="1289304" cy="868680"/>
                  <a:chOff x="5229226" y="1790703"/>
                  <a:chExt cx="1257302" cy="819146"/>
                </a:xfrm>
              </p:grpSpPr>
              <p:cxnSp>
                <p:nvCxnSpPr>
                  <p:cNvPr id="53" name="Straight Connector 52"/>
                  <p:cNvCxnSpPr/>
                  <p:nvPr/>
                </p:nvCxnSpPr>
                <p:spPr>
                  <a:xfrm rot="5400000">
                    <a:off x="5014913" y="2386012"/>
                    <a:ext cx="428625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 rot="5400000">
                    <a:off x="5019678" y="2200276"/>
                    <a:ext cx="819146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/>
                  <p:cNvCxnSpPr/>
                  <p:nvPr/>
                </p:nvCxnSpPr>
                <p:spPr>
                  <a:xfrm rot="5400000">
                    <a:off x="5481639" y="2434180"/>
                    <a:ext cx="333374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/>
                  <p:cNvCxnSpPr/>
                  <p:nvPr/>
                </p:nvCxnSpPr>
                <p:spPr>
                  <a:xfrm rot="5400000">
                    <a:off x="5729289" y="2472280"/>
                    <a:ext cx="257174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Straight Connector 56"/>
                  <p:cNvCxnSpPr/>
                  <p:nvPr/>
                </p:nvCxnSpPr>
                <p:spPr>
                  <a:xfrm rot="5400000">
                    <a:off x="5967414" y="2500312"/>
                    <a:ext cx="200024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Straight Connector 57"/>
                  <p:cNvCxnSpPr/>
                  <p:nvPr/>
                </p:nvCxnSpPr>
                <p:spPr>
                  <a:xfrm rot="5400000">
                    <a:off x="6153152" y="2466974"/>
                    <a:ext cx="247649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/>
                  <p:cNvCxnSpPr/>
                  <p:nvPr/>
                </p:nvCxnSpPr>
                <p:spPr>
                  <a:xfrm rot="5400000">
                    <a:off x="6448430" y="2553243"/>
                    <a:ext cx="76195" cy="0"/>
                  </a:xfrm>
                  <a:prstGeom prst="line">
                    <a:avLst/>
                  </a:prstGeom>
                  <a:ln w="28575">
                    <a:solidFill>
                      <a:schemeClr val="accent3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47" name="Straight Arrow Connector 46"/>
              <p:cNvCxnSpPr/>
              <p:nvPr/>
            </p:nvCxnSpPr>
            <p:spPr>
              <a:xfrm>
                <a:off x="5353050" y="2456390"/>
                <a:ext cx="1466850" cy="1056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/>
              <p:nvPr/>
            </p:nvSpPr>
            <p:spPr>
              <a:xfrm>
                <a:off x="6267450" y="1483718"/>
                <a:ext cx="1181100" cy="2090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hangingPunct="1"/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 bwMode="auto">
              <a:xfrm>
                <a:off x="6969125" y="1984509"/>
                <a:ext cx="1188720" cy="3693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dirty="0" smtClean="0">
                    <a:solidFill>
                      <a:prstClr val="black"/>
                    </a:solidFill>
                    <a:cs typeface="Arial" charset="0"/>
                  </a:rPr>
                  <a:t>Lost!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893882" y="2288003"/>
                <a:ext cx="1261884" cy="2456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 eaLnBrk="1" hangingPunct="1"/>
                <a:r>
                  <a:rPr lang="en-US" sz="1800" dirty="0" smtClean="0">
                    <a:solidFill>
                      <a:prstClr val="black"/>
                    </a:solidFill>
                    <a:cs typeface="Arial" charset="0"/>
                  </a:rPr>
                  <a:t>Bandwidth</a:t>
                </a:r>
                <a:endParaRPr lang="en-US" sz="1800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428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 over a Wire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happens to a signal as it passes over a wire?</a:t>
            </a:r>
          </a:p>
          <a:p>
            <a:pPr lvl="1"/>
            <a:r>
              <a:rPr lang="en-US" sz="2400" dirty="0" smtClean="0"/>
              <a:t>The signal is delayed (propagates at ⅔c)</a:t>
            </a:r>
          </a:p>
          <a:p>
            <a:pPr lvl="1"/>
            <a:r>
              <a:rPr lang="en-US" sz="2400" dirty="0" smtClean="0"/>
              <a:t>The signal is attenuated (goes for m to km)</a:t>
            </a:r>
          </a:p>
          <a:p>
            <a:pPr lvl="1"/>
            <a:r>
              <a:rPr lang="en-US" sz="2400" dirty="0" smtClean="0"/>
              <a:t>Noise is added to the signal (later, causes errors)</a:t>
            </a:r>
          </a:p>
          <a:p>
            <a:pPr lvl="1"/>
            <a:r>
              <a:rPr lang="en-US" sz="2400" dirty="0" smtClean="0"/>
              <a:t>Frequencies above a cutoff are highly attenuated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26</a:t>
            </a:fld>
            <a:endParaRPr lang="en-US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685800" y="3562350"/>
            <a:ext cx="7434984" cy="830997"/>
          </a:xfrm>
          <a:prstGeom prst="rect">
            <a:avLst/>
          </a:prstGeom>
          <a:solidFill>
            <a:srgbClr val="FFB8F2">
              <a:alpha val="50196"/>
            </a:srgbClr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+mn-lt"/>
              </a:rPr>
              <a:t>EE: Bandwidth = width of frequency </a:t>
            </a:r>
            <a:r>
              <a:rPr lang="en-US" sz="2400" dirty="0" smtClean="0">
                <a:latin typeface="+mn-lt"/>
              </a:rPr>
              <a:t>band</a:t>
            </a:r>
            <a:r>
              <a:rPr lang="en-US" sz="2400" dirty="0">
                <a:latin typeface="+mn-lt"/>
              </a:rPr>
              <a:t>, measured in Hz</a:t>
            </a:r>
          </a:p>
          <a:p>
            <a:r>
              <a:rPr lang="en-US" sz="2400" dirty="0">
                <a:latin typeface="+mn-lt"/>
              </a:rPr>
              <a:t>CS: Bandwidth = information carrying capacity, </a:t>
            </a:r>
            <a:r>
              <a:rPr lang="en-US" sz="2400" dirty="0" smtClean="0">
                <a:latin typeface="+mn-lt"/>
              </a:rPr>
              <a:t>in </a:t>
            </a:r>
            <a:r>
              <a:rPr lang="en-US" sz="2400" dirty="0">
                <a:latin typeface="+mn-lt"/>
              </a:rPr>
              <a:t>bits/sec</a:t>
            </a:r>
          </a:p>
        </p:txBody>
      </p:sp>
    </p:spTree>
    <p:extLst>
      <p:ext uri="{BB962C8B-B14F-4D97-AF65-F5344CB8AC3E}">
        <p14:creationId xmlns:p14="http://schemas.microsoft.com/office/powerpoint/2010/main" val="368289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 over a Wire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27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838200" y="2411181"/>
            <a:ext cx="2379321" cy="693969"/>
          </a:xfrm>
          <a:custGeom>
            <a:avLst/>
            <a:gdLst>
              <a:gd name="connsiteX0" fmla="*/ 0 w 2971800"/>
              <a:gd name="connsiteY0" fmla="*/ 857250 h 866775"/>
              <a:gd name="connsiteX1" fmla="*/ 400050 w 2971800"/>
              <a:gd name="connsiteY1" fmla="*/ 866775 h 866775"/>
              <a:gd name="connsiteX2" fmla="*/ 409575 w 2971800"/>
              <a:gd name="connsiteY2" fmla="*/ 9525 h 866775"/>
              <a:gd name="connsiteX3" fmla="*/ 1257300 w 2971800"/>
              <a:gd name="connsiteY3" fmla="*/ 19050 h 866775"/>
              <a:gd name="connsiteX4" fmla="*/ 1257300 w 2971800"/>
              <a:gd name="connsiteY4" fmla="*/ 866775 h 866775"/>
              <a:gd name="connsiteX5" fmla="*/ 2533650 w 2971800"/>
              <a:gd name="connsiteY5" fmla="*/ 866775 h 866775"/>
              <a:gd name="connsiteX6" fmla="*/ 2533650 w 2971800"/>
              <a:gd name="connsiteY6" fmla="*/ 0 h 866775"/>
              <a:gd name="connsiteX7" fmla="*/ 2962275 w 2971800"/>
              <a:gd name="connsiteY7" fmla="*/ 0 h 866775"/>
              <a:gd name="connsiteX8" fmla="*/ 2971800 w 2971800"/>
              <a:gd name="connsiteY8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866775">
                <a:moveTo>
                  <a:pt x="0" y="857250"/>
                </a:moveTo>
                <a:lnTo>
                  <a:pt x="400050" y="866775"/>
                </a:lnTo>
                <a:lnTo>
                  <a:pt x="409575" y="9525"/>
                </a:lnTo>
                <a:lnTo>
                  <a:pt x="1257300" y="19050"/>
                </a:lnTo>
                <a:lnTo>
                  <a:pt x="1257300" y="866775"/>
                </a:lnTo>
                <a:lnTo>
                  <a:pt x="2533650" y="866775"/>
                </a:lnTo>
                <a:lnTo>
                  <a:pt x="2533650" y="0"/>
                </a:lnTo>
                <a:lnTo>
                  <a:pt x="2962275" y="0"/>
                </a:lnTo>
                <a:lnTo>
                  <a:pt x="2971800" y="866775"/>
                </a:lnTo>
              </a:path>
            </a:pathLst>
          </a:cu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06320" y="1429878"/>
            <a:ext cx="2059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1: Attenuation: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2567285"/>
            <a:ext cx="1927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2: Bandwidth: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87816" y="3634085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3: Noise: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1894372"/>
            <a:ext cx="152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Sent signal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31475" y="2800349"/>
            <a:ext cx="510910" cy="1"/>
          </a:xfrm>
          <a:prstGeom prst="straightConnector1">
            <a:avLst/>
          </a:prstGeom>
          <a:ln w="28575"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25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Signals over Fiber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800" dirty="0" smtClean="0"/>
              <a:t>Light propagates with very low loss in three very wide frequency bands</a:t>
            </a:r>
          </a:p>
          <a:p>
            <a:pPr lvl="1">
              <a:lnSpc>
                <a:spcPct val="80000"/>
              </a:lnSpc>
              <a:spcBef>
                <a:spcPts val="600"/>
              </a:spcBef>
            </a:pPr>
            <a:r>
              <a:rPr lang="en-US" sz="2400" dirty="0" smtClean="0"/>
              <a:t>Use a carrier to send information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1143000" y="2336924"/>
            <a:ext cx="3886199" cy="2384160"/>
            <a:chOff x="1828800" y="657224"/>
            <a:chExt cx="4419599" cy="3009901"/>
          </a:xfrm>
        </p:grpSpPr>
        <p:pic>
          <p:nvPicPr>
            <p:cNvPr id="8" name="Picture 2" descr="http://upload.wikimedia.org/wikipedia/commons/thumb/7/71/Optical_fiber_transmission_windows.svg/512px-Optical_fiber_transmission_windows.svg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48"/>
            <a:stretch/>
          </p:blipFill>
          <p:spPr bwMode="auto">
            <a:xfrm>
              <a:off x="2085974" y="657224"/>
              <a:ext cx="4162425" cy="3009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309161" y="3447039"/>
              <a:ext cx="1524000" cy="21001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sz="1200" dirty="0" smtClean="0"/>
                <a:t>Wavelength (</a:t>
              </a:r>
              <a:r>
                <a:rPr lang="el-GR" sz="1200" dirty="0" smtClean="0"/>
                <a:t>μ</a:t>
              </a:r>
              <a:r>
                <a:rPr lang="en-US" sz="1200" dirty="0" smtClean="0"/>
                <a:t>m)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28800" y="819150"/>
              <a:ext cx="10668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Attenuation</a:t>
              </a:r>
            </a:p>
            <a:p>
              <a:pPr algn="ctr"/>
              <a:r>
                <a:rPr lang="en-US" sz="1200" dirty="0" smtClean="0"/>
                <a:t>(dB/km</a:t>
              </a:r>
              <a:endParaRPr lang="en-US" sz="12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200" y="2985891"/>
              <a:ext cx="3417923" cy="215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By SVG: </a:t>
              </a:r>
              <a:r>
                <a:rPr lang="en-US" sz="800" dirty="0" err="1"/>
                <a:t>Sassospicco</a:t>
              </a:r>
              <a:r>
                <a:rPr lang="en-US" sz="800" dirty="0"/>
                <a:t> Raster: </a:t>
              </a:r>
              <a:r>
                <a:rPr lang="en-US" sz="800" dirty="0" err="1" smtClean="0"/>
                <a:t>Alexwind</a:t>
              </a:r>
              <a:r>
                <a:rPr lang="en-US" sz="800" dirty="0" smtClean="0"/>
                <a:t>, CC-BY-SA-3.0, </a:t>
              </a:r>
              <a:r>
                <a:rPr lang="en-US" sz="800" dirty="0"/>
                <a:t>via Wikimedia Commons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804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Signals over Wireless (§2.2)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Signals transmitted on a carrier frequency</a:t>
            </a:r>
          </a:p>
          <a:p>
            <a:r>
              <a:rPr lang="en-US" sz="2800" dirty="0" smtClean="0"/>
              <a:t>Travel at speed of light, spread </a:t>
            </a:r>
            <a:r>
              <a:rPr lang="en-US" sz="2800" dirty="0"/>
              <a:t>out and attenuate </a:t>
            </a:r>
            <a:r>
              <a:rPr lang="en-US" sz="2800" dirty="0" smtClean="0"/>
              <a:t>faster than 1/dist</a:t>
            </a:r>
            <a:r>
              <a:rPr lang="en-US" sz="3600" baseline="30000" dirty="0" smtClean="0"/>
              <a:t>2</a:t>
            </a:r>
          </a:p>
          <a:p>
            <a:r>
              <a:rPr lang="en-US" sz="2800" dirty="0" smtClean="0"/>
              <a:t>Multiple signals on the same frequency interfere at a receiver</a:t>
            </a:r>
          </a:p>
          <a:p>
            <a:r>
              <a:rPr lang="en-US" sz="2800" dirty="0" smtClean="0"/>
              <a:t>Other effects are highly frequency dependent, e.g., multipath at microwave frequencies</a:t>
            </a:r>
          </a:p>
        </p:txBody>
      </p:sp>
    </p:spTree>
    <p:extLst>
      <p:ext uri="{BB962C8B-B14F-4D97-AF65-F5344CB8AC3E}">
        <p14:creationId xmlns:p14="http://schemas.microsoft.com/office/powerpoint/2010/main" val="383487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Physical Layer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Concerns how signals are used to transfer message bits over a link</a:t>
            </a:r>
          </a:p>
          <a:p>
            <a:pPr lvl="1"/>
            <a:r>
              <a:rPr lang="en-US" sz="2400" dirty="0"/>
              <a:t>Wires etc. carry </a:t>
            </a:r>
            <a:r>
              <a:rPr lang="en-US" sz="2400" u="sng" dirty="0"/>
              <a:t>analog signals</a:t>
            </a:r>
          </a:p>
          <a:p>
            <a:pPr lvl="1"/>
            <a:r>
              <a:rPr lang="en-US" sz="2400" dirty="0"/>
              <a:t>We want to send </a:t>
            </a:r>
            <a:r>
              <a:rPr lang="en-US" sz="2400" u="sng" dirty="0"/>
              <a:t>digital bits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2749055"/>
            <a:ext cx="4802579" cy="1902930"/>
            <a:chOff x="304800" y="2731211"/>
            <a:chExt cx="4802579" cy="1902930"/>
          </a:xfrm>
        </p:grpSpPr>
        <p:pic>
          <p:nvPicPr>
            <p:cNvPr id="6" name="Picture 4" descr="White businesscard for recording studio by boobaloo - White variant of business card. Font name is Comfortaa (licensed under the SIL Open Font License)."/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28" r="62667" b="29237"/>
            <a:stretch/>
          </p:blipFill>
          <p:spPr bwMode="auto">
            <a:xfrm>
              <a:off x="2223859" y="3700520"/>
              <a:ext cx="1115182" cy="933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Ethernet Cable by bnielsen - An ethernet cable with an RJ45 connector.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3507" flipH="1">
              <a:off x="1047175" y="2731211"/>
              <a:ext cx="3285410" cy="1671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114800" y="3009840"/>
              <a:ext cx="992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r>
                <a:rPr lang="en-US" sz="2000" dirty="0" smtClean="0"/>
                <a:t>10110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 flipV="1">
              <a:off x="1800982" y="4276695"/>
              <a:ext cx="408818" cy="762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" y="3009840"/>
              <a:ext cx="1026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10110…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29338" y="4152840"/>
              <a:ext cx="8002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Signal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3374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Multipath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Signals bounce off objects and take multiple paths</a:t>
            </a:r>
          </a:p>
          <a:p>
            <a:pPr lvl="1"/>
            <a:r>
              <a:rPr lang="en-US" sz="2400" dirty="0" smtClean="0"/>
              <a:t>Some frequencies attenuated at receiver, varies with location</a:t>
            </a:r>
          </a:p>
          <a:p>
            <a:pPr lvl="1"/>
            <a:r>
              <a:rPr lang="en-US" sz="2400" dirty="0" smtClean="0"/>
              <a:t>Messes up signal; handled with sophisticated methods (§2.5.3)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1747" t="9192" r="2038" b="5567"/>
          <a:stretch/>
        </p:blipFill>
        <p:spPr bwMode="auto">
          <a:xfrm>
            <a:off x="533400" y="2841894"/>
            <a:ext cx="6029325" cy="201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9315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Modulation (§2.5)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43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We’ve talked about signals representing bits. How, exactly?</a:t>
            </a:r>
          </a:p>
          <a:p>
            <a:pPr lvl="1"/>
            <a:r>
              <a:rPr lang="en-US" sz="2400" dirty="0" smtClean="0"/>
              <a:t>This is the topic of </a:t>
            </a:r>
            <a:r>
              <a:rPr lang="en-US" sz="2400" u="sng" dirty="0" smtClean="0"/>
              <a:t>modulation</a:t>
            </a:r>
            <a:endParaRPr lang="en-US" sz="2400" u="sng" dirty="0"/>
          </a:p>
        </p:txBody>
      </p:sp>
      <p:grpSp>
        <p:nvGrpSpPr>
          <p:cNvPr id="7" name="Group 6"/>
          <p:cNvGrpSpPr/>
          <p:nvPr/>
        </p:nvGrpSpPr>
        <p:grpSpPr>
          <a:xfrm>
            <a:off x="457200" y="2643485"/>
            <a:ext cx="4802579" cy="928801"/>
            <a:chOff x="304800" y="2481149"/>
            <a:chExt cx="4802579" cy="928801"/>
          </a:xfrm>
        </p:grpSpPr>
        <p:sp>
          <p:nvSpPr>
            <p:cNvPr id="8" name="TextBox 7"/>
            <p:cNvSpPr txBox="1"/>
            <p:nvPr/>
          </p:nvSpPr>
          <p:spPr>
            <a:xfrm>
              <a:off x="4114800" y="3009840"/>
              <a:ext cx="9925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  <a:r>
                <a:rPr lang="en-US" sz="2000" dirty="0" smtClean="0"/>
                <a:t>10110</a:t>
              </a:r>
              <a:endParaRPr lang="en-US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478553" y="2714214"/>
              <a:ext cx="306592" cy="17151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" y="3009840"/>
              <a:ext cx="10262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10110…</a:t>
              </a:r>
              <a:endParaRPr lang="en-US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36100" y="2481149"/>
              <a:ext cx="920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Signal</a:t>
              </a:r>
              <a:endParaRPr lang="en-US" sz="2400" dirty="0"/>
            </a:p>
          </p:txBody>
        </p:sp>
      </p:grpSp>
      <p:pic>
        <p:nvPicPr>
          <p:cNvPr id="12" name="Picture 1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1" y="3582987"/>
            <a:ext cx="914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745" y="3582987"/>
            <a:ext cx="9144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46895" y="3873003"/>
            <a:ext cx="2685444" cy="1613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 flipH="1">
            <a:off x="1642145" y="3039027"/>
            <a:ext cx="2379321" cy="693969"/>
          </a:xfrm>
          <a:custGeom>
            <a:avLst/>
            <a:gdLst>
              <a:gd name="connsiteX0" fmla="*/ 0 w 2971800"/>
              <a:gd name="connsiteY0" fmla="*/ 857250 h 866775"/>
              <a:gd name="connsiteX1" fmla="*/ 400050 w 2971800"/>
              <a:gd name="connsiteY1" fmla="*/ 866775 h 866775"/>
              <a:gd name="connsiteX2" fmla="*/ 409575 w 2971800"/>
              <a:gd name="connsiteY2" fmla="*/ 9525 h 866775"/>
              <a:gd name="connsiteX3" fmla="*/ 1257300 w 2971800"/>
              <a:gd name="connsiteY3" fmla="*/ 19050 h 866775"/>
              <a:gd name="connsiteX4" fmla="*/ 1257300 w 2971800"/>
              <a:gd name="connsiteY4" fmla="*/ 866775 h 866775"/>
              <a:gd name="connsiteX5" fmla="*/ 2533650 w 2971800"/>
              <a:gd name="connsiteY5" fmla="*/ 866775 h 866775"/>
              <a:gd name="connsiteX6" fmla="*/ 2533650 w 2971800"/>
              <a:gd name="connsiteY6" fmla="*/ 0 h 866775"/>
              <a:gd name="connsiteX7" fmla="*/ 2962275 w 2971800"/>
              <a:gd name="connsiteY7" fmla="*/ 0 h 866775"/>
              <a:gd name="connsiteX8" fmla="*/ 2971800 w 2971800"/>
              <a:gd name="connsiteY8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1800" h="866775">
                <a:moveTo>
                  <a:pt x="0" y="857250"/>
                </a:moveTo>
                <a:lnTo>
                  <a:pt x="400050" y="866775"/>
                </a:lnTo>
                <a:lnTo>
                  <a:pt x="409575" y="9525"/>
                </a:lnTo>
                <a:lnTo>
                  <a:pt x="1257300" y="19050"/>
                </a:lnTo>
                <a:lnTo>
                  <a:pt x="1257300" y="866775"/>
                </a:lnTo>
                <a:lnTo>
                  <a:pt x="2533650" y="866775"/>
                </a:lnTo>
                <a:lnTo>
                  <a:pt x="2533650" y="0"/>
                </a:lnTo>
                <a:lnTo>
                  <a:pt x="2962275" y="0"/>
                </a:lnTo>
                <a:lnTo>
                  <a:pt x="2971800" y="866775"/>
                </a:lnTo>
              </a:path>
            </a:pathLst>
          </a:cu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2558466" y="4171950"/>
            <a:ext cx="66230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37472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Modulation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a high voltage (+V) represent a 1, and low voltage (-V</a:t>
            </a:r>
            <a:r>
              <a:rPr lang="en-US" dirty="0"/>
              <a:t>)</a:t>
            </a:r>
            <a:r>
              <a:rPr lang="en-US" dirty="0" smtClean="0"/>
              <a:t> represent a 0</a:t>
            </a:r>
          </a:p>
          <a:p>
            <a:pPr lvl="1"/>
            <a:r>
              <a:rPr lang="en-US" dirty="0" smtClean="0"/>
              <a:t>This is called NRZ (Non-Return to Zero)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33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024592" y="2855780"/>
            <a:ext cx="6577946" cy="1256985"/>
            <a:chOff x="948392" y="3746163"/>
            <a:chExt cx="6577946" cy="1046500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973238" y="3746163"/>
              <a:ext cx="460062" cy="3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400" dirty="0">
                  <a:solidFill>
                    <a:srgbClr val="000000"/>
                  </a:solidFill>
                </a:rPr>
                <a:t>Bits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948392" y="4359013"/>
              <a:ext cx="509755" cy="3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400" dirty="0">
                  <a:solidFill>
                    <a:srgbClr val="000000"/>
                  </a:solidFill>
                </a:rPr>
                <a:t>NRZ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03835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38918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73843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08768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43852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78777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13067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481513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830763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518160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553085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588010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623093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658018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693102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728027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192722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284413" y="4086225"/>
              <a:ext cx="158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633663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976563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333375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367665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4033838" y="4086225"/>
              <a:ext cx="158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4383088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4725988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507682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542607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5784850" y="4083050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6165850" y="4083050"/>
              <a:ext cx="793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6475413" y="4086225"/>
              <a:ext cx="793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683260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7175500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7518400" y="4086225"/>
              <a:ext cx="793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554686" y="3441953"/>
            <a:ext cx="2741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</a:rPr>
              <a:t>+V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1604380" y="3943350"/>
            <a:ext cx="224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</a:rPr>
              <a:t>-V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43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Modulation (2)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a high voltage (+V) represent a 1, and low voltage (-V</a:t>
            </a:r>
            <a:r>
              <a:rPr lang="en-US" dirty="0"/>
              <a:t>)</a:t>
            </a:r>
            <a:r>
              <a:rPr lang="en-US" dirty="0" smtClean="0"/>
              <a:t> represent a 0</a:t>
            </a:r>
          </a:p>
          <a:p>
            <a:pPr lvl="1"/>
            <a:r>
              <a:rPr lang="en-US" dirty="0" smtClean="0"/>
              <a:t>This is called NRZ (Non-Return to Zero)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34</a:t>
            </a:fld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024592" y="2855779"/>
            <a:ext cx="6633508" cy="1256986"/>
            <a:chOff x="948392" y="3746163"/>
            <a:chExt cx="6633508" cy="1046501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973238" y="3746163"/>
              <a:ext cx="460062" cy="3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400" dirty="0">
                  <a:solidFill>
                    <a:srgbClr val="000000"/>
                  </a:solidFill>
                </a:rPr>
                <a:t>Bits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948392" y="4359013"/>
              <a:ext cx="509755" cy="30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400" dirty="0">
                  <a:solidFill>
                    <a:srgbClr val="000000"/>
                  </a:solidFill>
                </a:rPr>
                <a:t>NRZ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03835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238918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73843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308768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343852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378777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413067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1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4481513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830763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518160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553085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5880100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623093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6580188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693102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7280275" y="3784600"/>
              <a:ext cx="129844" cy="256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 eaLnBrk="0" hangingPunct="0"/>
              <a:r>
                <a:rPr lang="en-US" sz="2000" dirty="0">
                  <a:solidFill>
                    <a:srgbClr val="000000"/>
                  </a:solidFill>
                </a:rPr>
                <a:t>0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192722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>
              <a:off x="2284413" y="4086225"/>
              <a:ext cx="158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auto">
            <a:xfrm>
              <a:off x="2633663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2976563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auto">
            <a:xfrm>
              <a:off x="333375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367665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4033838" y="4086225"/>
              <a:ext cx="158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9"/>
            <p:cNvSpPr>
              <a:spLocks noChangeShapeType="1"/>
            </p:cNvSpPr>
            <p:nvPr/>
          </p:nvSpPr>
          <p:spPr bwMode="auto">
            <a:xfrm>
              <a:off x="4383088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0"/>
            <p:cNvSpPr>
              <a:spLocks noChangeShapeType="1"/>
            </p:cNvSpPr>
            <p:nvPr/>
          </p:nvSpPr>
          <p:spPr bwMode="auto">
            <a:xfrm>
              <a:off x="4725988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1"/>
            <p:cNvSpPr>
              <a:spLocks noChangeShapeType="1"/>
            </p:cNvSpPr>
            <p:nvPr/>
          </p:nvSpPr>
          <p:spPr bwMode="auto">
            <a:xfrm>
              <a:off x="507682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2"/>
            <p:cNvSpPr>
              <a:spLocks noChangeShapeType="1"/>
            </p:cNvSpPr>
            <p:nvPr/>
          </p:nvSpPr>
          <p:spPr bwMode="auto">
            <a:xfrm>
              <a:off x="542607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3"/>
            <p:cNvSpPr>
              <a:spLocks noChangeShapeType="1"/>
            </p:cNvSpPr>
            <p:nvPr/>
          </p:nvSpPr>
          <p:spPr bwMode="auto">
            <a:xfrm>
              <a:off x="5784850" y="4083050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4"/>
            <p:cNvSpPr>
              <a:spLocks noChangeShapeType="1"/>
            </p:cNvSpPr>
            <p:nvPr/>
          </p:nvSpPr>
          <p:spPr bwMode="auto">
            <a:xfrm>
              <a:off x="6165850" y="4083050"/>
              <a:ext cx="793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6475413" y="4086225"/>
              <a:ext cx="793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>
              <a:off x="683260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7"/>
            <p:cNvSpPr>
              <a:spLocks noChangeShapeType="1"/>
            </p:cNvSpPr>
            <p:nvPr/>
          </p:nvSpPr>
          <p:spPr bwMode="auto">
            <a:xfrm>
              <a:off x="7175500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8"/>
            <p:cNvSpPr>
              <a:spLocks noChangeShapeType="1"/>
            </p:cNvSpPr>
            <p:nvPr/>
          </p:nvSpPr>
          <p:spPr bwMode="auto">
            <a:xfrm>
              <a:off x="7518400" y="4086225"/>
              <a:ext cx="793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1870075" y="4334415"/>
              <a:ext cx="5711825" cy="458249"/>
            </a:xfrm>
            <a:custGeom>
              <a:avLst/>
              <a:gdLst/>
              <a:ahLst/>
              <a:cxnLst>
                <a:cxn ang="0">
                  <a:pos x="3598" y="221"/>
                </a:cxn>
                <a:cxn ang="0">
                  <a:pos x="3346" y="221"/>
                </a:cxn>
                <a:cxn ang="0">
                  <a:pos x="3346" y="0"/>
                </a:cxn>
                <a:cxn ang="0">
                  <a:pos x="3126" y="0"/>
                </a:cxn>
                <a:cxn ang="0">
                  <a:pos x="3126" y="221"/>
                </a:cxn>
                <a:cxn ang="0">
                  <a:pos x="2240" y="221"/>
                </a:cxn>
                <a:cxn ang="0">
                  <a:pos x="2240" y="221"/>
                </a:cxn>
                <a:cxn ang="0">
                  <a:pos x="2240" y="0"/>
                </a:cxn>
                <a:cxn ang="0">
                  <a:pos x="2020" y="0"/>
                </a:cxn>
                <a:cxn ang="0">
                  <a:pos x="2020" y="221"/>
                </a:cxn>
                <a:cxn ang="0">
                  <a:pos x="1803" y="221"/>
                </a:cxn>
                <a:cxn ang="0">
                  <a:pos x="1803" y="221"/>
                </a:cxn>
                <a:cxn ang="0">
                  <a:pos x="1803" y="0"/>
                </a:cxn>
                <a:cxn ang="0">
                  <a:pos x="922" y="0"/>
                </a:cxn>
                <a:cxn ang="0">
                  <a:pos x="922" y="221"/>
                </a:cxn>
                <a:cxn ang="0">
                  <a:pos x="701" y="221"/>
                </a:cxn>
                <a:cxn ang="0">
                  <a:pos x="701" y="221"/>
                </a:cxn>
                <a:cxn ang="0">
                  <a:pos x="701" y="0"/>
                </a:cxn>
                <a:cxn ang="0">
                  <a:pos x="485" y="0"/>
                </a:cxn>
                <a:cxn ang="0">
                  <a:pos x="485" y="221"/>
                </a:cxn>
                <a:cxn ang="0">
                  <a:pos x="0" y="221"/>
                </a:cxn>
              </a:cxnLst>
              <a:rect l="0" t="0" r="r" b="b"/>
              <a:pathLst>
                <a:path w="3598" h="221">
                  <a:moveTo>
                    <a:pt x="3598" y="221"/>
                  </a:moveTo>
                  <a:lnTo>
                    <a:pt x="3346" y="221"/>
                  </a:lnTo>
                  <a:lnTo>
                    <a:pt x="3346" y="0"/>
                  </a:lnTo>
                  <a:lnTo>
                    <a:pt x="3126" y="0"/>
                  </a:lnTo>
                  <a:lnTo>
                    <a:pt x="3126" y="221"/>
                  </a:lnTo>
                  <a:lnTo>
                    <a:pt x="2240" y="221"/>
                  </a:lnTo>
                  <a:lnTo>
                    <a:pt x="2240" y="221"/>
                  </a:lnTo>
                  <a:lnTo>
                    <a:pt x="2240" y="0"/>
                  </a:lnTo>
                  <a:lnTo>
                    <a:pt x="2020" y="0"/>
                  </a:lnTo>
                  <a:lnTo>
                    <a:pt x="2020" y="221"/>
                  </a:lnTo>
                  <a:lnTo>
                    <a:pt x="1803" y="221"/>
                  </a:lnTo>
                  <a:lnTo>
                    <a:pt x="1803" y="221"/>
                  </a:lnTo>
                  <a:lnTo>
                    <a:pt x="1803" y="0"/>
                  </a:lnTo>
                  <a:lnTo>
                    <a:pt x="922" y="0"/>
                  </a:lnTo>
                  <a:lnTo>
                    <a:pt x="922" y="221"/>
                  </a:lnTo>
                  <a:lnTo>
                    <a:pt x="701" y="221"/>
                  </a:lnTo>
                  <a:lnTo>
                    <a:pt x="701" y="221"/>
                  </a:lnTo>
                  <a:lnTo>
                    <a:pt x="701" y="0"/>
                  </a:lnTo>
                  <a:lnTo>
                    <a:pt x="485" y="0"/>
                  </a:lnTo>
                  <a:lnTo>
                    <a:pt x="485" y="221"/>
                  </a:lnTo>
                  <a:lnTo>
                    <a:pt x="0" y="221"/>
                  </a:lnTo>
                </a:path>
              </a:pathLst>
            </a:custGeom>
            <a:ln>
              <a:headEnd/>
              <a:tailE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>
                <a:ea typeface="新細明體" pitchFamily="18" charset="-120"/>
              </a:endParaRPr>
            </a:p>
          </p:txBody>
        </p:sp>
      </p:grp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1554686" y="3441953"/>
            <a:ext cx="2741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</a:rPr>
              <a:t>+V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1604380" y="3943350"/>
            <a:ext cx="224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000" dirty="0" smtClean="0">
                <a:solidFill>
                  <a:srgbClr val="000000"/>
                </a:solidFill>
              </a:rPr>
              <a:t>-V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010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Other Schemes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 use more signal levels, e.g., 4 levels is 2 bits per </a:t>
            </a:r>
            <a:r>
              <a:rPr lang="en-US" sz="2800" u="sng" dirty="0" smtClean="0"/>
              <a:t>symbol</a:t>
            </a:r>
            <a:r>
              <a:rPr lang="en-US" sz="2400" u="sng" dirty="0" smtClean="0"/>
              <a:t> </a:t>
            </a:r>
          </a:p>
          <a:p>
            <a:pPr lvl="2"/>
            <a:endParaRPr lang="en-US" sz="2000" dirty="0" smtClean="0"/>
          </a:p>
          <a:p>
            <a:pPr lvl="2"/>
            <a:endParaRPr lang="en-US" sz="2000" dirty="0" smtClean="0"/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Practical schemes are driven by engineering considerations</a:t>
            </a:r>
          </a:p>
          <a:p>
            <a:pPr lvl="1"/>
            <a:r>
              <a:rPr lang="en-US" sz="2400" dirty="0" smtClean="0"/>
              <a:t>E.g., clock recovery </a:t>
            </a:r>
            <a:r>
              <a:rPr lang="en-US" sz="2400" dirty="0">
                <a:solidFill>
                  <a:srgbClr val="0000FF"/>
                </a:solidFill>
                <a:cs typeface="Arial"/>
              </a:rPr>
              <a:t>»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9941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Recovery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Um, how many zeros was that?</a:t>
            </a:r>
          </a:p>
          <a:p>
            <a:pPr lvl="1"/>
            <a:r>
              <a:rPr lang="en-US" sz="2400" dirty="0" smtClean="0"/>
              <a:t>Receiver needs frequent signal transitions to decode bits</a:t>
            </a:r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r>
              <a:rPr lang="en-US" sz="2800" dirty="0" smtClean="0"/>
              <a:t>Several possible designs</a:t>
            </a:r>
          </a:p>
          <a:p>
            <a:pPr lvl="1"/>
            <a:r>
              <a:rPr lang="en-US" sz="2400" dirty="0" smtClean="0"/>
              <a:t>E.g., Manchester coding and scrambling (§2.5.1)</a:t>
            </a:r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66800" y="2419350"/>
            <a:ext cx="3886200" cy="461665"/>
            <a:chOff x="990600" y="2571750"/>
            <a:chExt cx="3886200" cy="461665"/>
          </a:xfrm>
        </p:grpSpPr>
        <p:cxnSp>
          <p:nvCxnSpPr>
            <p:cNvPr id="7" name="Elbow Connector 6"/>
            <p:cNvCxnSpPr/>
            <p:nvPr/>
          </p:nvCxnSpPr>
          <p:spPr>
            <a:xfrm>
              <a:off x="990600" y="2571750"/>
              <a:ext cx="3886200" cy="457200"/>
            </a:xfrm>
            <a:prstGeom prst="bentConnector3">
              <a:avLst>
                <a:gd name="adj1" fmla="val 9069"/>
              </a:avLst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990600" y="2571750"/>
              <a:ext cx="0" cy="457200"/>
            </a:xfrm>
            <a:prstGeom prst="line">
              <a:avLst/>
            </a:prstGeom>
            <a:ln w="1905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023490" y="2571750"/>
              <a:ext cx="36247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 0  0  0  0  0  0  0  0  0  …  0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94340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Clock Recovery – 4B/5B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Map every 4 data bits into 5 code bits with a transition that are sent</a:t>
            </a:r>
          </a:p>
          <a:p>
            <a:pPr lvl="1"/>
            <a:r>
              <a:rPr lang="en-US" sz="2400" dirty="0" smtClean="0"/>
              <a:t>0000 </a:t>
            </a:r>
            <a:r>
              <a:rPr lang="en-US" sz="2400" dirty="0" smtClean="0">
                <a:sym typeface="Wingdings" pitchFamily="2" charset="2"/>
              </a:rPr>
              <a:t> 11110, 0001  01001,           1110  11100, … 1111  11101</a:t>
            </a:r>
          </a:p>
          <a:p>
            <a:pPr lvl="1"/>
            <a:r>
              <a:rPr lang="en-US" sz="2400" dirty="0" smtClean="0"/>
              <a:t>Has at most 3 zeros in a row</a:t>
            </a:r>
          </a:p>
        </p:txBody>
      </p:sp>
    </p:spTree>
    <p:extLst>
      <p:ext uri="{BB962C8B-B14F-4D97-AF65-F5344CB8AC3E}">
        <p14:creationId xmlns:p14="http://schemas.microsoft.com/office/powerpoint/2010/main" val="204339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Recovery – 4B/5B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4B/5B code for reference:</a:t>
            </a:r>
          </a:p>
          <a:p>
            <a:pPr lvl="1"/>
            <a:r>
              <a:rPr lang="en-US" sz="2400" dirty="0" smtClean="0"/>
              <a:t>0000</a:t>
            </a:r>
            <a:r>
              <a:rPr lang="en-US" sz="2400" dirty="0" smtClean="0">
                <a:sym typeface="Wingdings" pitchFamily="2" charset="2"/>
              </a:rPr>
              <a:t>11110, 000101001, 111011100, … 111111101</a:t>
            </a:r>
          </a:p>
          <a:p>
            <a:pPr lvl="3"/>
            <a:endParaRPr lang="en-US" sz="1600" dirty="0" smtClean="0"/>
          </a:p>
          <a:p>
            <a:r>
              <a:rPr lang="en-US" sz="2800" dirty="0" smtClean="0"/>
              <a:t>Message bits:  1 1 1 1  0 0 0 0  0 0 0 1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38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048337" y="3373183"/>
            <a:ext cx="6333663" cy="1027367"/>
            <a:chOff x="1927225" y="4083050"/>
            <a:chExt cx="5254625" cy="709613"/>
          </a:xfrm>
        </p:grpSpPr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192722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2284413" y="4086225"/>
              <a:ext cx="158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>
              <a:off x="2633663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2976563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333375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367665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4033838" y="4086225"/>
              <a:ext cx="158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4383088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4725988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507682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5426075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5784850" y="4083050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6165850" y="4083050"/>
              <a:ext cx="793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6475413" y="4086225"/>
              <a:ext cx="7937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6832600" y="4086225"/>
              <a:ext cx="1588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7175500" y="4086225"/>
              <a:ext cx="6350" cy="70643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355395" y="2952750"/>
            <a:ext cx="165269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800" dirty="0" smtClean="0">
                <a:solidFill>
                  <a:srgbClr val="000000"/>
                </a:solidFill>
              </a:rPr>
              <a:t>Coded Bits: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704850" y="3672052"/>
            <a:ext cx="9537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eaLnBrk="0" hangingPunct="0"/>
            <a:r>
              <a:rPr lang="en-US" sz="2800" dirty="0" smtClean="0">
                <a:solidFill>
                  <a:srgbClr val="000000"/>
                </a:solidFill>
              </a:rPr>
              <a:t>Signal: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124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39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Passband</a:t>
            </a:r>
            <a:r>
              <a:rPr lang="en-US" dirty="0" smtClean="0"/>
              <a:t> Modulation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What we have seen so far is </a:t>
            </a:r>
            <a:r>
              <a:rPr lang="en-US" sz="2800" u="sng" dirty="0" smtClean="0"/>
              <a:t>baseband</a:t>
            </a:r>
            <a:r>
              <a:rPr lang="en-US" sz="2800" dirty="0" smtClean="0"/>
              <a:t> modulation for wires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ignal is sent directly on a wire</a:t>
            </a:r>
          </a:p>
          <a:p>
            <a:r>
              <a:rPr lang="en-US" sz="2800" dirty="0" smtClean="0"/>
              <a:t>These signals do not propagate well on fiber / wireless</a:t>
            </a:r>
          </a:p>
          <a:p>
            <a:pPr lvl="1"/>
            <a:r>
              <a:rPr lang="en-US" sz="2400" dirty="0" smtClean="0"/>
              <a:t>Need to send at higher frequencies</a:t>
            </a:r>
          </a:p>
          <a:p>
            <a:r>
              <a:rPr lang="en-US" sz="2800" u="sng" dirty="0" err="1"/>
              <a:t>Passband</a:t>
            </a:r>
            <a:r>
              <a:rPr lang="en-US" sz="2800" dirty="0" smtClean="0"/>
              <a:t> modulation carries a signal by modulating a carrier</a:t>
            </a:r>
          </a:p>
        </p:txBody>
      </p:sp>
    </p:spTree>
    <p:extLst>
      <p:ext uri="{BB962C8B-B14F-4D97-AF65-F5344CB8AC3E}">
        <p14:creationId xmlns:p14="http://schemas.microsoft.com/office/powerpoint/2010/main" val="2477080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Properties of media</a:t>
            </a:r>
          </a:p>
          <a:p>
            <a:pPr lvl="1"/>
            <a:r>
              <a:rPr lang="en-US" dirty="0" smtClean="0"/>
              <a:t>Wires, fiber optics, wireless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Simple signal propagation</a:t>
            </a:r>
          </a:p>
          <a:p>
            <a:pPr lvl="1"/>
            <a:r>
              <a:rPr lang="en-US" dirty="0" smtClean="0"/>
              <a:t>Bandwidth, attenuation, noise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Modulation schemes</a:t>
            </a:r>
          </a:p>
          <a:p>
            <a:pPr lvl="1"/>
            <a:r>
              <a:rPr lang="en-US" dirty="0" smtClean="0"/>
              <a:t>Representing bits, noise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Fundamental limits</a:t>
            </a:r>
          </a:p>
          <a:p>
            <a:pPr lvl="1"/>
            <a:r>
              <a:rPr lang="en-US" dirty="0" err="1" smtClean="0"/>
              <a:t>Nyquist</a:t>
            </a:r>
            <a:r>
              <a:rPr lang="en-US" dirty="0" smtClean="0"/>
              <a:t>, Shannon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68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40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Passband</a:t>
            </a:r>
            <a:r>
              <a:rPr lang="en-US" dirty="0" smtClean="0"/>
              <a:t> Modulation (2)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Carrier is simply a signal oscillating at a desired frequency: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We can modulate it by changing:</a:t>
            </a:r>
          </a:p>
          <a:p>
            <a:pPr lvl="1"/>
            <a:r>
              <a:rPr lang="en-US" sz="2400" dirty="0" smtClean="0"/>
              <a:t>Amplitude, frequency, or phase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" y="2038350"/>
            <a:ext cx="5067300" cy="609600"/>
            <a:chOff x="209550" y="2981325"/>
            <a:chExt cx="5067300" cy="609600"/>
          </a:xfrm>
        </p:grpSpPr>
        <p:pic>
          <p:nvPicPr>
            <p:cNvPr id="8" name="Picture 4" descr="http://upload.wikimedia.org/wikipedia/commons/thumb/4/45/Sine_waves_different_phase.svg/1000px-Sine_waves_different_phase.svg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5" b="78210"/>
            <a:stretch/>
          </p:blipFill>
          <p:spPr bwMode="auto">
            <a:xfrm>
              <a:off x="2743200" y="2981325"/>
              <a:ext cx="253365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http://upload.wikimedia.org/wikipedia/commons/thumb/4/45/Sine_waves_different_phase.svg/1000px-Sine_waves_different_phase.svg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5" b="78210"/>
            <a:stretch/>
          </p:blipFill>
          <p:spPr bwMode="auto">
            <a:xfrm>
              <a:off x="209550" y="2981325"/>
              <a:ext cx="253365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096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Passband</a:t>
            </a:r>
            <a:r>
              <a:rPr lang="en-US" dirty="0" smtClean="0"/>
              <a:t> Modulation (3)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08115" y="1123949"/>
            <a:ext cx="8026285" cy="3484093"/>
            <a:chOff x="-918993" y="3457575"/>
            <a:chExt cx="6429205" cy="2790825"/>
          </a:xfrm>
        </p:grpSpPr>
        <p:grpSp>
          <p:nvGrpSpPr>
            <p:cNvPr id="11" name="Group 6"/>
            <p:cNvGrpSpPr/>
            <p:nvPr/>
          </p:nvGrpSpPr>
          <p:grpSpPr>
            <a:xfrm>
              <a:off x="1171575" y="3457575"/>
              <a:ext cx="4338637" cy="2790825"/>
              <a:chOff x="2447925" y="1304925"/>
              <a:chExt cx="4338637" cy="2790825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45" t="1111" r="4688" b="81111"/>
              <a:stretch>
                <a:fillRect/>
              </a:stretch>
            </p:blipFill>
            <p:spPr bwMode="auto">
              <a:xfrm>
                <a:off x="2447925" y="1304925"/>
                <a:ext cx="4333875" cy="762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45" t="20222" r="4688" b="60889"/>
              <a:stretch>
                <a:fillRect/>
              </a:stretch>
            </p:blipFill>
            <p:spPr bwMode="auto">
              <a:xfrm>
                <a:off x="2447925" y="1990725"/>
                <a:ext cx="4333875" cy="809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45" t="45556" r="4688" b="34000"/>
              <a:stretch>
                <a:fillRect/>
              </a:stretch>
            </p:blipFill>
            <p:spPr bwMode="auto">
              <a:xfrm>
                <a:off x="2447925" y="2686050"/>
                <a:ext cx="4333875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445" t="74223" r="4688" b="12666"/>
              <a:stretch>
                <a:fillRect/>
              </a:stretch>
            </p:blipFill>
            <p:spPr bwMode="auto">
              <a:xfrm>
                <a:off x="2452687" y="3533775"/>
                <a:ext cx="4333875" cy="5619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-918993" y="3640689"/>
              <a:ext cx="1582189" cy="320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NRZ signal of bits</a:t>
              </a:r>
              <a:endParaRPr lang="en-US" sz="2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-918993" y="4410075"/>
              <a:ext cx="2015987" cy="320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Amplitude shift keying</a:t>
              </a:r>
              <a:endParaRPr lang="en-US" sz="2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-918993" y="5143500"/>
              <a:ext cx="2014549" cy="320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Frequency shift keying</a:t>
              </a:r>
              <a:endParaRPr lang="en-US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-918993" y="5895975"/>
              <a:ext cx="1638481" cy="320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Phase shift keying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1395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Fundamental Limits (§2.2)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292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</a:t>
            </a:r>
            <a:r>
              <a:rPr lang="en-US" sz="2800" dirty="0" smtClean="0"/>
              <a:t>ow rapidly can we send information over a link? </a:t>
            </a:r>
            <a:endParaRPr lang="en-US" sz="2800" dirty="0"/>
          </a:p>
          <a:p>
            <a:pPr lvl="1"/>
            <a:r>
              <a:rPr lang="en-US" sz="2400" u="sng" dirty="0" err="1" smtClean="0"/>
              <a:t>Nyquist</a:t>
            </a:r>
            <a:r>
              <a:rPr lang="en-US" sz="2400" dirty="0" smtClean="0"/>
              <a:t> limit (~1924) </a:t>
            </a:r>
            <a:r>
              <a:rPr lang="en-US" sz="2400" dirty="0">
                <a:solidFill>
                  <a:srgbClr val="0000FF"/>
                </a:solidFill>
                <a:cs typeface="Arial"/>
              </a:rPr>
              <a:t>»</a:t>
            </a:r>
            <a:endParaRPr lang="en-US" sz="2400" dirty="0" smtClean="0"/>
          </a:p>
          <a:p>
            <a:pPr lvl="1"/>
            <a:r>
              <a:rPr lang="en-US" sz="2400" u="sng" dirty="0" smtClean="0"/>
              <a:t>Shannon</a:t>
            </a:r>
            <a:r>
              <a:rPr lang="en-US" sz="2400" dirty="0" smtClean="0"/>
              <a:t> capacity (1948) </a:t>
            </a:r>
            <a:r>
              <a:rPr lang="en-US" sz="2400" dirty="0" smtClean="0">
                <a:solidFill>
                  <a:srgbClr val="0000FF"/>
                </a:solidFill>
                <a:cs typeface="Arial"/>
              </a:rPr>
              <a:t>»</a:t>
            </a:r>
          </a:p>
          <a:p>
            <a:pPr lvl="4"/>
            <a:endParaRPr lang="en-US" sz="1600" dirty="0" smtClean="0"/>
          </a:p>
          <a:p>
            <a:r>
              <a:rPr lang="en-US" sz="2800" dirty="0" smtClean="0"/>
              <a:t>Practical systems are devised         to approach these limits</a:t>
            </a:r>
          </a:p>
        </p:txBody>
      </p:sp>
    </p:spTree>
    <p:extLst>
      <p:ext uri="{BB962C8B-B14F-4D97-AF65-F5344CB8AC3E}">
        <p14:creationId xmlns:p14="http://schemas.microsoft.com/office/powerpoint/2010/main" val="366977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Channel Properties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bandwidth (B), signal strength </a:t>
            </a:r>
            <a:r>
              <a:rPr lang="en-US" sz="2800" dirty="0" smtClean="0"/>
              <a:t>(P)</a:t>
            </a:r>
            <a:r>
              <a:rPr lang="en-US" sz="2800" dirty="0" smtClean="0"/>
              <a:t>, </a:t>
            </a:r>
            <a:r>
              <a:rPr lang="en-US" sz="2800" dirty="0"/>
              <a:t>and noise </a:t>
            </a:r>
            <a:r>
              <a:rPr lang="en-US" sz="2800" dirty="0" smtClean="0"/>
              <a:t>strength (N)</a:t>
            </a:r>
            <a:endParaRPr lang="en-US" sz="2800" dirty="0"/>
          </a:p>
          <a:p>
            <a:pPr lvl="1"/>
            <a:r>
              <a:rPr lang="en-US" sz="2400" dirty="0" smtClean="0"/>
              <a:t>B limits the rate of transitions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 </a:t>
            </a:r>
            <a:r>
              <a:rPr lang="en-US" sz="2400" dirty="0" smtClean="0"/>
              <a:t>and N limit how many signal levels we can distinguish</a:t>
            </a:r>
            <a:endParaRPr lang="en-US" sz="2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762000" y="3432008"/>
            <a:ext cx="4438936" cy="892342"/>
            <a:chOff x="2794452" y="2402970"/>
            <a:chExt cx="4438936" cy="716899"/>
          </a:xfrm>
        </p:grpSpPr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2794452" y="2586007"/>
              <a:ext cx="197644" cy="3952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5800781" y="2588418"/>
              <a:ext cx="197644" cy="39528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>
              <a:off x="3073400" y="2786062"/>
              <a:ext cx="2727381" cy="0"/>
            </a:xfrm>
            <a:prstGeom prst="line">
              <a:avLst/>
            </a:prstGeom>
            <a:noFill/>
            <a:ln w="76200">
              <a:solidFill>
                <a:schemeClr val="bg2">
                  <a:lumMod val="75000"/>
                </a:schemeClr>
              </a:solidFill>
              <a:miter lim="800000"/>
              <a:headEnd/>
              <a:tailEnd type="triangle" w="med" len="med"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3556452" y="2402970"/>
              <a:ext cx="1774845" cy="370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chemeClr val="tx1"/>
                  </a:solidFill>
                </a:rPr>
                <a:t>Bandwidth B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6006670" y="2452254"/>
              <a:ext cx="1226718" cy="667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chemeClr val="tx1"/>
                  </a:solidFill>
                </a:rPr>
                <a:t>Signal </a:t>
              </a:r>
              <a:r>
                <a:rPr lang="en-US" sz="2400" dirty="0" smtClean="0">
                  <a:solidFill>
                    <a:schemeClr val="tx1"/>
                  </a:solidFill>
                </a:rPr>
                <a:t>P,</a:t>
              </a:r>
              <a:endParaRPr lang="en-US" sz="2400" dirty="0" smtClean="0">
                <a:solidFill>
                  <a:schemeClr val="tx1"/>
                </a:solidFill>
              </a:endParaRPr>
            </a:p>
            <a:p>
              <a:pPr eaLnBrk="0" hangingPunct="0"/>
              <a:r>
                <a:rPr lang="en-US" sz="2400" dirty="0" smtClean="0"/>
                <a:t>Noise N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0919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Nyquist</a:t>
            </a:r>
            <a:r>
              <a:rPr lang="en-US" dirty="0" smtClean="0"/>
              <a:t> Limit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maximum symbol rate is 2B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Thus if there are V signal levels, ignoring noise, the maximum bit rate is: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05762" y="1655117"/>
            <a:ext cx="4379725" cy="840433"/>
            <a:chOff x="990600" y="1959917"/>
            <a:chExt cx="4379725" cy="840433"/>
          </a:xfrm>
        </p:grpSpPr>
        <p:pic>
          <p:nvPicPr>
            <p:cNvPr id="8" name="Picture 4" descr="http://upload.wikimedia.org/wikipedia/commons/thumb/4/45/Sine_waves_different_phase.svg/1000px-Sine_waves_different_phase.svg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5" r="9779" b="78210"/>
            <a:stretch/>
          </p:blipFill>
          <p:spPr bwMode="auto">
            <a:xfrm>
              <a:off x="990600" y="2190750"/>
              <a:ext cx="43053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90600" y="1959917"/>
              <a:ext cx="4379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1 0 1 0 1 0 1 0 1 0 1 0 1 0 1 0 1 0 1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8210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Nyquist</a:t>
            </a:r>
            <a:r>
              <a:rPr lang="en-US" dirty="0" smtClean="0"/>
              <a:t> Limit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maximum symbol rate is 2B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Thus if there are V signal levels, ignoring noise, the maximum bit rate is: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3397" y="3714750"/>
            <a:ext cx="3165803" cy="523220"/>
          </a:xfrm>
          <a:prstGeom prst="rect">
            <a:avLst/>
          </a:prstGeom>
          <a:solidFill>
            <a:srgbClr val="FFB8F2">
              <a:alpha val="50196"/>
            </a:srgbClr>
          </a:solidFill>
          <a:ln>
            <a:solidFill>
              <a:srgbClr val="000000">
                <a:alpha val="69804"/>
              </a:srgb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R = 2B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V bits/sec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905762" y="1655117"/>
            <a:ext cx="4379725" cy="840433"/>
            <a:chOff x="990600" y="1959917"/>
            <a:chExt cx="4379725" cy="840433"/>
          </a:xfrm>
        </p:grpSpPr>
        <p:pic>
          <p:nvPicPr>
            <p:cNvPr id="8" name="Picture 4" descr="http://upload.wikimedia.org/wikipedia/commons/thumb/4/45/Sine_waves_different_phase.svg/1000px-Sine_waves_different_phase.svg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5" r="9779" b="78210"/>
            <a:stretch/>
          </p:blipFill>
          <p:spPr bwMode="auto">
            <a:xfrm>
              <a:off x="990600" y="2190750"/>
              <a:ext cx="43053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990600" y="1959917"/>
              <a:ext cx="4379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1 0 1 0 1 0 1 0 1 0 1 0 1 0 1 0 1 0 1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47786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Claude Shannon (1916-2001)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Father of information theory</a:t>
            </a:r>
          </a:p>
          <a:p>
            <a:pPr lvl="1"/>
            <a:r>
              <a:rPr lang="en-US" sz="2400" dirty="0" smtClean="0"/>
              <a:t>“A Mathematical Theory of Communication”, 1948</a:t>
            </a:r>
          </a:p>
          <a:p>
            <a:r>
              <a:rPr lang="en-US" sz="2800" dirty="0" smtClean="0"/>
              <a:t>Fundamental contributions to digital computers, security,          and communications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334000" y="1352550"/>
            <a:ext cx="3200400" cy="3052763"/>
            <a:chOff x="5128977" y="1271587"/>
            <a:chExt cx="3200400" cy="3052763"/>
          </a:xfrm>
        </p:grpSpPr>
        <p:sp>
          <p:nvSpPr>
            <p:cNvPr id="6" name="TextBox 5"/>
            <p:cNvSpPr txBox="1"/>
            <p:nvPr/>
          </p:nvSpPr>
          <p:spPr>
            <a:xfrm>
              <a:off x="5965822" y="4109447"/>
              <a:ext cx="1526711" cy="2149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Credit: Courtesy MIT Museum</a:t>
              </a:r>
              <a:endParaRPr lang="en-US" sz="1000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977" y="1271587"/>
              <a:ext cx="3200400" cy="289560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600200" y="3845064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Electromechanical mouse that “solves” mazes!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343400" y="4122807"/>
            <a:ext cx="609600" cy="111646"/>
          </a:xfrm>
          <a:prstGeom prst="straightConnector1">
            <a:avLst/>
          </a:prstGeom>
          <a:ln w="28575">
            <a:solidFill>
              <a:schemeClr val="accent3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65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 Limit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many levels we can distinguish depends on </a:t>
            </a:r>
            <a:r>
              <a:rPr lang="en-US" sz="2800" dirty="0" smtClean="0"/>
              <a:t>P/</a:t>
            </a:r>
            <a:r>
              <a:rPr lang="en-US" sz="2800" dirty="0" smtClean="0"/>
              <a:t>N</a:t>
            </a:r>
          </a:p>
          <a:p>
            <a:pPr lvl="1"/>
            <a:r>
              <a:rPr lang="en-US" sz="2400" dirty="0" smtClean="0"/>
              <a:t>Or SNR, the </a:t>
            </a:r>
            <a:r>
              <a:rPr lang="en-US" sz="2400" u="sng" dirty="0" smtClean="0"/>
              <a:t>Signal-to-Noise Ratio</a:t>
            </a:r>
          </a:p>
          <a:p>
            <a:pPr lvl="1"/>
            <a:r>
              <a:rPr lang="en-US" sz="2400" dirty="0" smtClean="0"/>
              <a:t>Note noise is random, hence some errors</a:t>
            </a:r>
            <a:endParaRPr lang="en-US" sz="1600" dirty="0"/>
          </a:p>
          <a:p>
            <a:r>
              <a:rPr lang="en-US" sz="2800" dirty="0" smtClean="0"/>
              <a:t>SNR given on a log-scale in </a:t>
            </a:r>
            <a:r>
              <a:rPr lang="en-US" sz="2800" dirty="0" err="1" smtClean="0"/>
              <a:t>deciBels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err="1" smtClean="0"/>
              <a:t>SNR</a:t>
            </a:r>
            <a:r>
              <a:rPr lang="en-US" sz="3200" baseline="-25000" dirty="0" err="1" smtClean="0"/>
              <a:t>dB</a:t>
            </a:r>
            <a:r>
              <a:rPr lang="en-US" sz="2400" dirty="0" smtClean="0"/>
              <a:t> =  10log</a:t>
            </a:r>
            <a:r>
              <a:rPr lang="en-US" baseline="-25000" dirty="0" smtClean="0"/>
              <a:t>10</a:t>
            </a:r>
            <a:r>
              <a:rPr lang="en-US" sz="2400" dirty="0" smtClean="0"/>
              <a:t>(P/</a:t>
            </a:r>
            <a:r>
              <a:rPr lang="en-US" sz="2400" dirty="0" smtClean="0"/>
              <a:t>N)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48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6781800" y="1554540"/>
            <a:ext cx="1676400" cy="2998410"/>
            <a:chOff x="6781800" y="2281535"/>
            <a:chExt cx="1524000" cy="3052465"/>
          </a:xfrm>
        </p:grpSpPr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7463479" y="2667000"/>
              <a:ext cx="0" cy="2667000"/>
            </a:xfrm>
            <a:prstGeom prst="line">
              <a:avLst/>
            </a:prstGeom>
            <a:noFill/>
            <a:ln w="381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7086600" y="2667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7086600" y="32766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7086600" y="4648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7086600" y="5334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7086600" y="3962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7086600" y="29718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7086600" y="35814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7086600" y="42672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7086600" y="4953000"/>
              <a:ext cx="1219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6808788" y="2743200"/>
              <a:ext cx="340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0</a:t>
              </a: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6781800" y="3352800"/>
              <a:ext cx="340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1</a:t>
              </a: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auto">
            <a:xfrm>
              <a:off x="6781800" y="4038600"/>
              <a:ext cx="340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2</a:t>
              </a:r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6781800" y="4724400"/>
              <a:ext cx="3401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/>
                <a:t>3</a:t>
              </a: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7304577" y="3276600"/>
              <a:ext cx="0" cy="685800"/>
            </a:xfrm>
            <a:prstGeom prst="line">
              <a:avLst/>
            </a:prstGeom>
            <a:noFill/>
            <a:ln w="38100">
              <a:solidFill>
                <a:schemeClr val="accent3">
                  <a:lumMod val="40000"/>
                  <a:lumOff val="60000"/>
                </a:schemeClr>
              </a:solidFill>
              <a:miter lim="800000"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 sz="2400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7108518" y="2917557"/>
              <a:ext cx="348580" cy="46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N</a:t>
              </a:r>
            </a:p>
          </p:txBody>
        </p:sp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7134870" y="2281535"/>
              <a:ext cx="632385" cy="46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P</a:t>
              </a:r>
              <a:r>
                <a:rPr lang="en-US" sz="2400" dirty="0" smtClean="0"/>
                <a:t>+</a:t>
              </a:r>
              <a:r>
                <a:rPr lang="en-US" sz="2400" dirty="0" smtClean="0"/>
                <a:t>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6522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49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Shannon Limit (2)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Shannon limit is for capacity (C), the maximum information carrying rate of the channel:</a:t>
            </a:r>
            <a:endParaRPr lang="en-US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1143000" y="2810530"/>
            <a:ext cx="4467940" cy="523220"/>
          </a:xfrm>
          <a:prstGeom prst="rect">
            <a:avLst/>
          </a:prstGeom>
          <a:solidFill>
            <a:srgbClr val="FFB8F2">
              <a:alpha val="50196"/>
            </a:srgbClr>
          </a:solidFill>
          <a:ln>
            <a:solidFill>
              <a:srgbClr val="000000">
                <a:alpha val="69804"/>
              </a:srgb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 = B log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(1 + </a:t>
            </a:r>
            <a:r>
              <a:rPr lang="en-US" sz="2800" dirty="0" smtClean="0"/>
              <a:t>P/(BN)) </a:t>
            </a:r>
            <a:r>
              <a:rPr lang="en-US" sz="2800" dirty="0" smtClean="0"/>
              <a:t>bits/sec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94450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Link Model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We’ll end with abstraction of a physical channel</a:t>
            </a:r>
          </a:p>
          <a:p>
            <a:pPr lvl="1"/>
            <a:r>
              <a:rPr lang="en-US" dirty="0" smtClean="0"/>
              <a:t>Rate (or bandwidth, capacity, speed) in bits/second</a:t>
            </a:r>
          </a:p>
          <a:p>
            <a:pPr lvl="1"/>
            <a:r>
              <a:rPr lang="en-US" dirty="0" smtClean="0"/>
              <a:t>Delay in seconds, related to length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Other important properties:</a:t>
            </a:r>
          </a:p>
          <a:p>
            <a:pPr lvl="1"/>
            <a:r>
              <a:rPr lang="en-US" dirty="0" smtClean="0"/>
              <a:t>Whether the channel is broadcast, and its error rate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002631" y="2419890"/>
            <a:ext cx="4357688" cy="1016992"/>
            <a:chOff x="2794452" y="2388850"/>
            <a:chExt cx="4357688" cy="817041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2794452" y="2586007"/>
              <a:ext cx="197644" cy="3952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954496" y="2586007"/>
              <a:ext cx="197644" cy="39528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Line 6"/>
            <p:cNvSpPr>
              <a:spLocks noChangeShapeType="1"/>
            </p:cNvSpPr>
            <p:nvPr/>
          </p:nvSpPr>
          <p:spPr bwMode="auto">
            <a:xfrm>
              <a:off x="3073400" y="2786062"/>
              <a:ext cx="3810000" cy="0"/>
            </a:xfrm>
            <a:prstGeom prst="line">
              <a:avLst/>
            </a:prstGeom>
            <a:noFill/>
            <a:ln w="76200">
              <a:solidFill>
                <a:schemeClr val="bg2">
                  <a:lumMod val="75000"/>
                </a:schemeClr>
              </a:solidFill>
              <a:miter lim="800000"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4067069" y="2884447"/>
              <a:ext cx="1820627" cy="32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000" dirty="0">
                  <a:solidFill>
                    <a:schemeClr val="tx1"/>
                  </a:solidFill>
                </a:rPr>
                <a:t>Delay D, Rate </a:t>
              </a:r>
              <a:r>
                <a:rPr lang="en-US" sz="2000" dirty="0" smtClean="0">
                  <a:solidFill>
                    <a:schemeClr val="tx1"/>
                  </a:solidFill>
                </a:rPr>
                <a:t>R 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3" name="AutoShape 8"/>
            <p:cNvSpPr>
              <a:spLocks noChangeArrowheads="1"/>
            </p:cNvSpPr>
            <p:nvPr/>
          </p:nvSpPr>
          <p:spPr bwMode="auto">
            <a:xfrm>
              <a:off x="4817720" y="2450750"/>
              <a:ext cx="1089026" cy="197644"/>
            </a:xfrm>
            <a:prstGeom prst="homePlate">
              <a:avLst>
                <a:gd name="adj" fmla="val 5783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774336" y="2388850"/>
              <a:ext cx="1104277" cy="32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eaLnBrk="0" hangingPunct="0"/>
              <a:r>
                <a:rPr lang="en-US" sz="2000" dirty="0" smtClean="0">
                  <a:solidFill>
                    <a:schemeClr val="tx1"/>
                  </a:solidFill>
                </a:rPr>
                <a:t>Message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2563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 – DSL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DSL (Digital Subscriber Line, see §2.6.3) is widely used for broadband; many variants offer 10s of Mbps</a:t>
            </a:r>
          </a:p>
          <a:p>
            <a:pPr lvl="1"/>
            <a:r>
              <a:rPr lang="en-US" sz="2400" dirty="0" smtClean="0"/>
              <a:t>Reuses twisted pair telephone line to the home; it has up to  ~2 MHz of bandwidth but uses only the lowest ~4 kHz</a:t>
            </a:r>
          </a:p>
          <a:p>
            <a:pPr lvl="3"/>
            <a:endParaRPr lang="en-US" sz="1600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50</a:t>
            </a:fld>
            <a:endParaRPr lang="en-US"/>
          </a:p>
        </p:txBody>
      </p:sp>
      <p:pic>
        <p:nvPicPr>
          <p:cNvPr id="1026" name="Picture 2" descr="http://openclipart.org/image/800px/svg_to_png/19535/dynnamitt_hom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4567" y="3213248"/>
            <a:ext cx="546214" cy="51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33565"/>
            <a:ext cx="752475" cy="59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openclipart.org/image/800px/svg_to_png/19535/dynnamitt_home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56067"/>
            <a:ext cx="546214" cy="51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69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DSL (2)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DSL uses </a:t>
            </a:r>
            <a:r>
              <a:rPr lang="en-US" sz="2800" dirty="0" err="1" smtClean="0"/>
              <a:t>passband</a:t>
            </a:r>
            <a:r>
              <a:rPr lang="en-US" sz="2800" dirty="0" smtClean="0"/>
              <a:t> modulation</a:t>
            </a:r>
          </a:p>
          <a:p>
            <a:pPr lvl="1"/>
            <a:r>
              <a:rPr lang="en-US" sz="2400" dirty="0" smtClean="0"/>
              <a:t>Separate bands for upstream and downstream (larger)</a:t>
            </a:r>
          </a:p>
          <a:p>
            <a:pPr lvl="1"/>
            <a:r>
              <a:rPr lang="en-US" sz="2400" dirty="0" smtClean="0"/>
              <a:t>Modulation called QAM varies both amplitude and phase</a:t>
            </a:r>
          </a:p>
          <a:p>
            <a:pPr lvl="1"/>
            <a:r>
              <a:rPr lang="en-US" sz="2400" dirty="0" smtClean="0"/>
              <a:t>High SNR, up to 15 bits/symbol, low SNR only 1 bit/symbol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pPr/>
              <a:t>51</a:t>
            </a:fld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458917" y="3247145"/>
            <a:ext cx="6846883" cy="1265103"/>
            <a:chOff x="1135067" y="3247145"/>
            <a:chExt cx="6846883" cy="1265103"/>
          </a:xfrm>
        </p:grpSpPr>
        <p:grpSp>
          <p:nvGrpSpPr>
            <p:cNvPr id="21" name="Group 20"/>
            <p:cNvGrpSpPr/>
            <p:nvPr/>
          </p:nvGrpSpPr>
          <p:grpSpPr>
            <a:xfrm>
              <a:off x="1135067" y="3646483"/>
              <a:ext cx="6846883" cy="865765"/>
              <a:chOff x="1154117" y="3642491"/>
              <a:chExt cx="6846883" cy="1107185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1154117" y="3642491"/>
                <a:ext cx="6542082" cy="1107185"/>
                <a:chOff x="1154117" y="2876550"/>
                <a:chExt cx="6542082" cy="2389236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1524000" y="2876550"/>
                  <a:ext cx="457200" cy="1600200"/>
                </a:xfrm>
                <a:prstGeom prst="rect">
                  <a:avLst/>
                </a:prstGeom>
                <a:solidFill>
                  <a:schemeClr val="tx2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3048000" y="2876550"/>
                  <a:ext cx="1295400" cy="16002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4352924" y="2876550"/>
                  <a:ext cx="3343275" cy="1600200"/>
                </a:xfrm>
                <a:prstGeom prst="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/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3143465" y="4467225"/>
                  <a:ext cx="1211037" cy="779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Upstream</a:t>
                  </a:r>
                  <a:endParaRPr lang="en-US" sz="2000" dirty="0"/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5331133" y="4486275"/>
                  <a:ext cx="1520673" cy="779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Downstream</a:t>
                  </a:r>
                  <a:endParaRPr lang="en-US" sz="2000" dirty="0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3135147" y="2953162"/>
                  <a:ext cx="1077538" cy="1443921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2000" dirty="0" smtClean="0"/>
                    <a:t>26 – 138</a:t>
                  </a:r>
                </a:p>
                <a:p>
                  <a:pPr algn="ctr">
                    <a:lnSpc>
                      <a:spcPct val="70000"/>
                    </a:lnSpc>
                  </a:pPr>
                  <a:r>
                    <a:rPr lang="en-US" sz="2000" dirty="0" smtClean="0"/>
                    <a:t>kHz</a:t>
                  </a:r>
                  <a:endParaRPr lang="en-US" sz="2000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454038" y="2980496"/>
                  <a:ext cx="562975" cy="1482142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>
                    <a:lnSpc>
                      <a:spcPct val="70000"/>
                    </a:lnSpc>
                  </a:pPr>
                  <a:r>
                    <a:rPr lang="en-US" sz="2000" dirty="0" smtClean="0"/>
                    <a:t>0-4</a:t>
                  </a:r>
                </a:p>
                <a:p>
                  <a:pPr algn="ctr">
                    <a:lnSpc>
                      <a:spcPct val="70000"/>
                    </a:lnSpc>
                  </a:pPr>
                  <a:r>
                    <a:rPr lang="en-US" sz="2000" dirty="0" smtClean="0"/>
                    <a:t>kHz</a:t>
                  </a:r>
                  <a:endParaRPr lang="en-US" sz="2000" dirty="0"/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5204495" y="3124564"/>
                  <a:ext cx="1773947" cy="1104176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US" sz="2000" dirty="0" smtClean="0"/>
                    <a:t>Up to 1104 kHz</a:t>
                  </a:r>
                  <a:endParaRPr lang="en-US" sz="2000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154117" y="4486275"/>
                  <a:ext cx="1269578" cy="77951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 smtClean="0"/>
                    <a:t>Telephone</a:t>
                  </a:r>
                  <a:endParaRPr lang="en-US" sz="2000" dirty="0"/>
                </a:p>
              </p:txBody>
            </p:sp>
          </p:grpSp>
          <p:cxnSp>
            <p:nvCxnSpPr>
              <p:cNvPr id="17" name="Straight Arrow Connector 16"/>
              <p:cNvCxnSpPr/>
              <p:nvPr/>
            </p:nvCxnSpPr>
            <p:spPr>
              <a:xfrm>
                <a:off x="2133600" y="4180778"/>
                <a:ext cx="7620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2133600" y="3719477"/>
                <a:ext cx="716671" cy="4001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 smtClean="0"/>
                  <a:t>Freq.</a:t>
                </a:r>
                <a:endParaRPr lang="en-US" sz="2000" dirty="0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1371600" y="4388447"/>
                <a:ext cx="6629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1394368" y="3257110"/>
              <a:ext cx="7509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Voice</a:t>
              </a:r>
              <a:endParaRPr lang="en-US" sz="2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57500" y="3257110"/>
              <a:ext cx="1594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Up to 1 Mbps</a:t>
              </a:r>
              <a:endParaRPr lang="en-US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275052" y="3247145"/>
              <a:ext cx="1594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Up to 8 Mbps</a:t>
              </a:r>
              <a:endParaRPr lang="en-US" sz="20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90985" y="3520970"/>
            <a:ext cx="904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Basic</a:t>
            </a:r>
          </a:p>
          <a:p>
            <a:pPr algn="ctr"/>
            <a:r>
              <a:rPr lang="en-US" sz="2400" dirty="0" smtClean="0"/>
              <a:t>ADSL: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933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Wired/Wireless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Wires, and Fiber</a:t>
            </a:r>
          </a:p>
          <a:p>
            <a:pPr lvl="1"/>
            <a:r>
              <a:rPr lang="en-US" dirty="0" smtClean="0"/>
              <a:t>Engineer link to have requisite SNR and B</a:t>
            </a:r>
          </a:p>
          <a:p>
            <a:pPr lvl="1">
              <a:buFont typeface="Calibri" pitchFamily="34" charset="0"/>
              <a:buChar char="→"/>
            </a:pPr>
            <a:r>
              <a:rPr lang="en-US" dirty="0" smtClean="0"/>
              <a:t>Can fix data rate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Wireless</a:t>
            </a:r>
          </a:p>
          <a:p>
            <a:pPr lvl="1"/>
            <a:r>
              <a:rPr lang="en-US" dirty="0" smtClean="0"/>
              <a:t>Given B, but SNR varies greatly, e.g., up to 60 dB!</a:t>
            </a:r>
          </a:p>
          <a:p>
            <a:pPr lvl="1">
              <a:buFont typeface="Calibri" pitchFamily="34" charset="0"/>
              <a:buChar char="→"/>
            </a:pPr>
            <a:r>
              <a:rPr lang="en-US" dirty="0" smtClean="0"/>
              <a:t>Can’t design for worst case, must adapt data 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42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Wired/Wireless </a:t>
            </a:r>
            <a:r>
              <a:rPr lang="en-US" dirty="0" smtClean="0"/>
              <a:t>Perspective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Wires, and Fiber</a:t>
            </a:r>
          </a:p>
          <a:p>
            <a:pPr lvl="1"/>
            <a:r>
              <a:rPr lang="en-US" dirty="0" smtClean="0"/>
              <a:t>Engineer link to have requisite SNR and B</a:t>
            </a:r>
          </a:p>
          <a:p>
            <a:pPr lvl="1">
              <a:buFont typeface="Calibri" pitchFamily="34" charset="0"/>
              <a:buChar char="→"/>
            </a:pPr>
            <a:r>
              <a:rPr lang="en-US" dirty="0" smtClean="0"/>
              <a:t>Can fix data rate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Wireless</a:t>
            </a:r>
          </a:p>
          <a:p>
            <a:pPr lvl="1"/>
            <a:r>
              <a:rPr lang="en-US" dirty="0" smtClean="0"/>
              <a:t>Given B, but SNR varies greatly, e.g., up to 60 dB!</a:t>
            </a:r>
          </a:p>
          <a:p>
            <a:pPr lvl="1">
              <a:buFont typeface="Calibri" pitchFamily="34" charset="0"/>
              <a:buChar char="→"/>
            </a:pPr>
            <a:r>
              <a:rPr lang="en-US" dirty="0" smtClean="0"/>
              <a:t>Can’t design for worst case, must adapt data rate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53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87160" y="1123950"/>
            <a:ext cx="3480440" cy="461665"/>
          </a:xfrm>
          <a:prstGeom prst="rect">
            <a:avLst/>
          </a:prstGeom>
          <a:solidFill>
            <a:srgbClr val="FFB8F2">
              <a:alpha val="50196"/>
            </a:srgbClr>
          </a:solidFill>
          <a:ln>
            <a:solidFill>
              <a:srgbClr val="000000">
                <a:alpha val="69804"/>
              </a:srgb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Engineer SNR for data rate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87160" y="2952750"/>
            <a:ext cx="3480440" cy="461665"/>
          </a:xfrm>
          <a:prstGeom prst="rect">
            <a:avLst/>
          </a:prstGeom>
          <a:solidFill>
            <a:srgbClr val="FFB8F2">
              <a:alpha val="50196"/>
            </a:srgbClr>
          </a:solidFill>
          <a:ln>
            <a:solidFill>
              <a:srgbClr val="000000">
                <a:alpha val="69804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Adapt data rate to SNR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711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Latency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u="sng" dirty="0" smtClean="0"/>
              <a:t>Latency</a:t>
            </a:r>
            <a:r>
              <a:rPr lang="en-US" sz="2800" dirty="0" smtClean="0"/>
              <a:t> is the delay to send a message over a link</a:t>
            </a:r>
          </a:p>
          <a:p>
            <a:pPr lvl="1"/>
            <a:r>
              <a:rPr lang="en-US" sz="2400" u="sng" dirty="0" smtClean="0"/>
              <a:t>Transmission delay</a:t>
            </a:r>
            <a:r>
              <a:rPr lang="en-US" sz="2400" dirty="0" smtClean="0"/>
              <a:t>: time to put M-bit message “on the wire”</a:t>
            </a:r>
          </a:p>
          <a:p>
            <a:pPr lvl="3"/>
            <a:endParaRPr lang="en-US" sz="1600" dirty="0" smtClean="0"/>
          </a:p>
          <a:p>
            <a:pPr marL="914400" lvl="2" indent="0">
              <a:buNone/>
            </a:pPr>
            <a:r>
              <a:rPr lang="en-US" sz="2200" dirty="0" smtClean="0"/>
              <a:t> </a:t>
            </a:r>
          </a:p>
          <a:p>
            <a:pPr lvl="3"/>
            <a:endParaRPr lang="en-US" sz="1600" u="sng" dirty="0" smtClean="0"/>
          </a:p>
          <a:p>
            <a:pPr lvl="1"/>
            <a:r>
              <a:rPr lang="en-US" sz="2400" u="sng" dirty="0" smtClean="0"/>
              <a:t>Propagation delay</a:t>
            </a:r>
            <a:r>
              <a:rPr lang="en-US" sz="2400" dirty="0" smtClean="0"/>
              <a:t>: time for bits to propagate across the wire</a:t>
            </a:r>
          </a:p>
          <a:p>
            <a:pPr lvl="3"/>
            <a:endParaRPr lang="en-US" sz="1600" dirty="0" smtClean="0"/>
          </a:p>
          <a:p>
            <a:pPr marL="914400" lvl="2" indent="0">
              <a:buNone/>
            </a:pPr>
            <a:r>
              <a:rPr lang="en-US" sz="2200" dirty="0" smtClean="0"/>
              <a:t> </a:t>
            </a:r>
          </a:p>
          <a:p>
            <a:pPr lvl="3"/>
            <a:endParaRPr lang="en-US" sz="1600" dirty="0" smtClean="0"/>
          </a:p>
          <a:p>
            <a:pPr lvl="1"/>
            <a:r>
              <a:rPr lang="en-US" sz="2400" dirty="0" smtClean="0"/>
              <a:t>Combining the two terms we have: 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72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Latency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u="sng" dirty="0" smtClean="0"/>
              <a:t>Latency</a:t>
            </a:r>
            <a:r>
              <a:rPr lang="en-US" sz="2800" dirty="0" smtClean="0"/>
              <a:t> is the delay to send a message over a link</a:t>
            </a:r>
          </a:p>
          <a:p>
            <a:pPr lvl="1"/>
            <a:r>
              <a:rPr lang="en-US" sz="2400" u="sng" dirty="0" smtClean="0"/>
              <a:t>Transmission delay</a:t>
            </a:r>
            <a:r>
              <a:rPr lang="en-US" sz="2400" dirty="0" smtClean="0"/>
              <a:t>: time to put M-bit message “on the wire”</a:t>
            </a:r>
          </a:p>
          <a:p>
            <a:pPr lvl="3"/>
            <a:endParaRPr lang="en-US" sz="1600" dirty="0" smtClean="0"/>
          </a:p>
          <a:p>
            <a:pPr marL="914400" lvl="2" indent="0">
              <a:buNone/>
            </a:pPr>
            <a:r>
              <a:rPr lang="en-US" sz="2200" dirty="0" smtClean="0"/>
              <a:t>T-delay = M (bits) / Rate (bits/sec) = M/R seconds</a:t>
            </a:r>
          </a:p>
          <a:p>
            <a:pPr lvl="3"/>
            <a:endParaRPr lang="en-US" sz="1600" u="sng" dirty="0" smtClean="0"/>
          </a:p>
          <a:p>
            <a:pPr lvl="1"/>
            <a:r>
              <a:rPr lang="en-US" sz="2400" u="sng" dirty="0" smtClean="0"/>
              <a:t>Propagation delay</a:t>
            </a:r>
            <a:r>
              <a:rPr lang="en-US" sz="2400" dirty="0" smtClean="0"/>
              <a:t>: time for bits to propagate across the wire</a:t>
            </a:r>
          </a:p>
          <a:p>
            <a:pPr lvl="3"/>
            <a:endParaRPr lang="en-US" sz="1600" dirty="0" smtClean="0"/>
          </a:p>
          <a:p>
            <a:pPr marL="914400" lvl="2" indent="0">
              <a:buNone/>
            </a:pPr>
            <a:r>
              <a:rPr lang="en-US" sz="2200" dirty="0" smtClean="0"/>
              <a:t>P-delay = Length / speed of signals = L/⅔c = D seconds</a:t>
            </a:r>
          </a:p>
          <a:p>
            <a:pPr lvl="3"/>
            <a:endParaRPr lang="en-US" sz="1600" dirty="0" smtClean="0"/>
          </a:p>
          <a:p>
            <a:pPr lvl="1"/>
            <a:r>
              <a:rPr lang="en-US" sz="2400" dirty="0" smtClean="0"/>
              <a:t>Combining the two terms we have: </a:t>
            </a:r>
            <a:r>
              <a:rPr lang="en-US" sz="2200" dirty="0" smtClean="0"/>
              <a:t>Latency = M/R + D</a:t>
            </a:r>
          </a:p>
          <a:p>
            <a:pPr marL="914400" lvl="2" indent="0">
              <a:buNone/>
            </a:pPr>
            <a:endParaRPr 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6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 Units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main prefixes we use: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5">
              <a:buNone/>
            </a:pPr>
            <a:endParaRPr lang="en-US" dirty="0"/>
          </a:p>
          <a:p>
            <a:pPr lvl="5">
              <a:buNone/>
            </a:pPr>
            <a:endParaRPr lang="en-US" dirty="0"/>
          </a:p>
          <a:p>
            <a:pPr lvl="5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powers of 10 for </a:t>
            </a:r>
            <a:r>
              <a:rPr lang="en-US" dirty="0" smtClean="0"/>
              <a:t>rates, 2 </a:t>
            </a:r>
            <a:r>
              <a:rPr lang="en-US" dirty="0"/>
              <a:t>for storage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Mbps = 1,000,000 bps, 1 KB = 1024 bytes</a:t>
            </a:r>
          </a:p>
          <a:p>
            <a:r>
              <a:rPr lang="en-US" dirty="0"/>
              <a:t>“B” is for bytes, “b” is for </a:t>
            </a:r>
            <a:r>
              <a:rPr lang="en-US" dirty="0" smtClean="0"/>
              <a:t>bits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987013"/>
              </p:ext>
            </p:extLst>
          </p:nvPr>
        </p:nvGraphicFramePr>
        <p:xfrm>
          <a:off x="990600" y="1504950"/>
          <a:ext cx="3914776" cy="1528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8694"/>
                <a:gridCol w="973933"/>
                <a:gridCol w="1209675"/>
                <a:gridCol w="752474"/>
              </a:tblGrid>
              <a:tr h="382058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Prefix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Exp.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prefix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exp.</a:t>
                      </a:r>
                      <a:endParaRPr lang="en-US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058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K(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ilo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m(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illi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058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M(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ega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l-GR" dirty="0" smtClean="0">
                          <a:latin typeface="Arial" charset="0"/>
                          <a:cs typeface="Arial" charset="0"/>
                        </a:rPr>
                        <a:t>μ</a:t>
                      </a:r>
                      <a:r>
                        <a:rPr lang="en-US" dirty="0" smtClean="0">
                          <a:latin typeface="Arial" charset="0"/>
                          <a:cs typeface="Arial" charset="0"/>
                        </a:rPr>
                        <a:t>(micro)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-6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2058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G(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iga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n(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ano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b="0" baseline="30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-9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420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CSE 461 University of Washington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CA9478-788D-42C7-BC35-88005760C6DD}" type="slidenum">
              <a:rPr lang="en-US" smtClean="0"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Latency Examples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“Dialup” with a telephone modem:</a:t>
            </a:r>
          </a:p>
          <a:p>
            <a:pPr lvl="1"/>
            <a:r>
              <a:rPr lang="en-US" dirty="0" smtClean="0"/>
              <a:t>D </a:t>
            </a:r>
            <a:r>
              <a:rPr lang="en-US" dirty="0"/>
              <a:t>= 5</a:t>
            </a:r>
            <a:r>
              <a:rPr lang="en-US" dirty="0" smtClean="0"/>
              <a:t>ms</a:t>
            </a:r>
            <a:r>
              <a:rPr lang="en-US" dirty="0"/>
              <a:t>, R = </a:t>
            </a:r>
            <a:r>
              <a:rPr lang="en-US" dirty="0" smtClean="0"/>
              <a:t>56 kbps</a:t>
            </a:r>
            <a:r>
              <a:rPr lang="en-US" dirty="0"/>
              <a:t>, M = </a:t>
            </a:r>
            <a:r>
              <a:rPr lang="en-US" dirty="0" smtClean="0"/>
              <a:t>1250 </a:t>
            </a:r>
            <a:r>
              <a:rPr lang="en-US" dirty="0"/>
              <a:t>bytes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r>
              <a:rPr lang="en-US" dirty="0" smtClean="0"/>
              <a:t>Broadband cross-country link:</a:t>
            </a:r>
            <a:endParaRPr lang="en-US" dirty="0"/>
          </a:p>
          <a:p>
            <a:pPr lvl="1"/>
            <a:r>
              <a:rPr lang="en-US" dirty="0"/>
              <a:t>D = </a:t>
            </a:r>
            <a:r>
              <a:rPr lang="en-US" dirty="0" smtClean="0"/>
              <a:t>50ms</a:t>
            </a:r>
            <a:r>
              <a:rPr lang="en-US" dirty="0"/>
              <a:t>, R = </a:t>
            </a:r>
            <a:r>
              <a:rPr lang="en-US" dirty="0" smtClean="0"/>
              <a:t>10 Mbps</a:t>
            </a:r>
            <a:r>
              <a:rPr lang="en-US" dirty="0"/>
              <a:t>, M = </a:t>
            </a:r>
            <a:r>
              <a:rPr lang="en-US" dirty="0" smtClean="0"/>
              <a:t>1250 </a:t>
            </a:r>
            <a:r>
              <a:rPr lang="en-US" dirty="0"/>
              <a:t>bytes</a:t>
            </a:r>
          </a:p>
          <a:p>
            <a:pPr marL="457200" lvl="1" indent="0">
              <a:buNone/>
            </a:pPr>
            <a:r>
              <a:rPr lang="en-US" dirty="0" smtClean="0"/>
              <a:t> 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5049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33054</TotalTime>
  <Words>2591</Words>
  <Application>Microsoft Macintosh PowerPoint</Application>
  <PresentationFormat>On-screen Show (16:9)</PresentationFormat>
  <Paragraphs>541</Paragraphs>
  <Slides>53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PowerPoint Presentation</vt:lpstr>
      <vt:lpstr>Where we are in the Course</vt:lpstr>
      <vt:lpstr>Scope of the Physical Layer</vt:lpstr>
      <vt:lpstr>Topics</vt:lpstr>
      <vt:lpstr>Simple Link Model</vt:lpstr>
      <vt:lpstr>Message Latency</vt:lpstr>
      <vt:lpstr>Message Latency (2)</vt:lpstr>
      <vt:lpstr>Metric Units</vt:lpstr>
      <vt:lpstr>Latency Examples</vt:lpstr>
      <vt:lpstr>Latency Examples (2)</vt:lpstr>
      <vt:lpstr>Bandwidth-Delay Product</vt:lpstr>
      <vt:lpstr>Bandwidth-Delay Example</vt:lpstr>
      <vt:lpstr>PowerPoint Presentation</vt:lpstr>
      <vt:lpstr>Types of Media</vt:lpstr>
      <vt:lpstr>Wires – Twisted Pair</vt:lpstr>
      <vt:lpstr>Wires – Coaxial Cable</vt:lpstr>
      <vt:lpstr>Fiber</vt:lpstr>
      <vt:lpstr>Fiber (2)</vt:lpstr>
      <vt:lpstr>Wireless</vt:lpstr>
      <vt:lpstr>PowerPoint Presentation</vt:lpstr>
      <vt:lpstr>Wireless (2)</vt:lpstr>
      <vt:lpstr>PowerPoint Presentation</vt:lpstr>
      <vt:lpstr>Topic</vt:lpstr>
      <vt:lpstr>Frequency Representation</vt:lpstr>
      <vt:lpstr>Effect of Less Bandwidth</vt:lpstr>
      <vt:lpstr>Signals over a Wire</vt:lpstr>
      <vt:lpstr>Signals over a Wire (2)</vt:lpstr>
      <vt:lpstr>Signals over Fiber</vt:lpstr>
      <vt:lpstr>Signals over Wireless (§2.2)</vt:lpstr>
      <vt:lpstr>Wireless Multipath</vt:lpstr>
      <vt:lpstr>PowerPoint Presentation</vt:lpstr>
      <vt:lpstr>Topic</vt:lpstr>
      <vt:lpstr>A Simple Modulation</vt:lpstr>
      <vt:lpstr>A Simple Modulation (2)</vt:lpstr>
      <vt:lpstr>Many Other Schemes</vt:lpstr>
      <vt:lpstr>Clock Recovery</vt:lpstr>
      <vt:lpstr>Clock Recovery – 4B/5B</vt:lpstr>
      <vt:lpstr>Clock Recovery – 4B/5B (2)</vt:lpstr>
      <vt:lpstr>Passband Modulation</vt:lpstr>
      <vt:lpstr>Passband Modulation (2)</vt:lpstr>
      <vt:lpstr>Passband Modulation (3)</vt:lpstr>
      <vt:lpstr>PowerPoint Presentation</vt:lpstr>
      <vt:lpstr>Topic</vt:lpstr>
      <vt:lpstr>Key Channel Properties</vt:lpstr>
      <vt:lpstr>Nyquist Limit</vt:lpstr>
      <vt:lpstr>Nyquist Limit</vt:lpstr>
      <vt:lpstr>Claude Shannon (1916-2001)</vt:lpstr>
      <vt:lpstr>Shannon Limit</vt:lpstr>
      <vt:lpstr>Shannon Limit (2)</vt:lpstr>
      <vt:lpstr>Putting it all together – DSL </vt:lpstr>
      <vt:lpstr>DSL (2) </vt:lpstr>
      <vt:lpstr>Wired/Wireless Perspective</vt:lpstr>
      <vt:lpstr>Wired/Wireless Perspective (2)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CSE</dc:creator>
  <cp:lastModifiedBy>SHYAM GOLLAKOTA</cp:lastModifiedBy>
  <cp:revision>100</cp:revision>
  <cp:lastPrinted>2013-01-13T19:19:58Z</cp:lastPrinted>
  <dcterms:created xsi:type="dcterms:W3CDTF">2012-10-22T20:55:18Z</dcterms:created>
  <dcterms:modified xsi:type="dcterms:W3CDTF">2013-04-10T22:41:45Z</dcterms:modified>
</cp:coreProperties>
</file>