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69" r:id="rId4"/>
    <p:sldId id="272" r:id="rId5"/>
    <p:sldId id="273" r:id="rId6"/>
    <p:sldId id="301" r:id="rId7"/>
    <p:sldId id="260" r:id="rId8"/>
    <p:sldId id="261" r:id="rId9"/>
    <p:sldId id="263" r:id="rId10"/>
    <p:sldId id="270" r:id="rId11"/>
    <p:sldId id="276" r:id="rId12"/>
    <p:sldId id="271" r:id="rId13"/>
    <p:sldId id="265" r:id="rId14"/>
    <p:sldId id="277" r:id="rId15"/>
    <p:sldId id="266" r:id="rId16"/>
    <p:sldId id="268" r:id="rId17"/>
    <p:sldId id="279" r:id="rId18"/>
    <p:sldId id="278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280" r:id="rId31"/>
    <p:sldId id="283" r:id="rId32"/>
    <p:sldId id="284" r:id="rId33"/>
    <p:sldId id="325" r:id="rId34"/>
    <p:sldId id="286" r:id="rId35"/>
    <p:sldId id="291" r:id="rId36"/>
    <p:sldId id="292" r:id="rId37"/>
    <p:sldId id="293" r:id="rId38"/>
    <p:sldId id="289" r:id="rId39"/>
    <p:sldId id="326" r:id="rId40"/>
    <p:sldId id="327" r:id="rId41"/>
    <p:sldId id="328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66" autoAdjust="0"/>
  </p:normalViewPr>
  <p:slideViewPr>
    <p:cSldViewPr>
      <p:cViewPr>
        <p:scale>
          <a:sx n="95" d="100"/>
          <a:sy n="95" d="100"/>
        </p:scale>
        <p:origin x="-2032" y="-10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56B4-A2D7-1D48-9AAA-2AB31330D944}" type="datetimeFigureOut">
              <a:rPr lang="en-US" smtClean="0"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0786-4318-584A-9241-4F427A66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3/31/13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th@internet2.edu" TargetMode="External"/><Relationship Id="rId4" Type="http://schemas.openxmlformats.org/officeDocument/2006/relationships/hyperlink" Target="tel:(734)352-7044" TargetMode="External"/><Relationship Id="rId5" Type="http://schemas.openxmlformats.org/officeDocument/2006/relationships/hyperlink" Target="http://www.internet2.edu/" TargetMode="External"/><Relationship Id="rId6" Type="http://schemas.openxmlformats.org/officeDocument/2006/relationships/hyperlink" Target="http://www.twitter.com/internet2" TargetMode="External"/><Relationship Id="rId7" Type="http://schemas.openxmlformats.org/officeDocument/2006/relationships/hyperlink" Target="http://www.internet2.edu/facebook" TargetMode="External"/><Relationship Id="rId8" Type="http://schemas.openxmlformats.org/officeDocument/2006/relationships/hyperlink" Target="mailto:djw@cs.washington.edu" TargetMode="External"/><Relationship Id="rId9" Type="http://schemas.openxmlformats.org/officeDocument/2006/relationships/hyperlink" Target="mailto:info@internet2.edu" TargetMode="External"/><Relationship Id="rId10" Type="http://schemas.openxmlformats.org/officeDocument/2006/relationships/hyperlink" Target="http://www.internet2.edu/pubs/Internet2-Network-Infrastructure-Topology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.org/" TargetMode="External"/><Relationship Id="rId4" Type="http://schemas.openxmlformats.org/officeDocument/2006/relationships/hyperlink" Target="mailto:survey@isc.or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taken from CN5E Figures </a:t>
            </a:r>
            <a:r>
              <a:rPr lang="en-US" dirty="0" err="1" smtClean="0"/>
              <a:t>Ch</a:t>
            </a:r>
            <a:r>
              <a:rPr lang="en-US" dirty="0" smtClean="0"/>
              <a:t> 1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over paths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Circle replica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 from pixabay.com.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PAN / LAN /</a:t>
            </a:r>
            <a:r>
              <a:rPr lang="en-US" baseline="0" dirty="0" smtClean="0"/>
              <a:t> MAN / WAN terms.</a:t>
            </a:r>
          </a:p>
          <a:p>
            <a:r>
              <a:rPr lang="en-US" dirty="0" smtClean="0"/>
              <a:t>Table derived from CN5E Slides </a:t>
            </a:r>
            <a:r>
              <a:rPr lang="en-US" dirty="0" err="1" smtClean="0"/>
              <a:t>Ch</a:t>
            </a:r>
            <a:r>
              <a:rPr lang="en-US" dirty="0" smtClean="0"/>
              <a:t> 1 #7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David,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fine to use the maps for this course. Thank you for letting us know.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regards,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Miller,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Communications Manager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beth@internet2.edu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(734)352-7044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 our website: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www.twitter.com/internet2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us on Facebook: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www.internet2.edu/facebook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forwarded message: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djw@cs.washington.edu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15, 2012 8:59:05 AM EST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info@internet2.edu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Subject: permission request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permission to reprint the Internet2 network topology map given 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http://www.internet2.edu/pubs/Internet2-Network-Infrastructure-Topology.pdf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the course "Introduction to Computer Networks"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Krishnamurthy, 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John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Zahorjan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course will be offered beginning January 2013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for massive open online courses.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making this request because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commercial platform and thus not covered by your "non-commercial permission". However, the course is public and free to students.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let me know how to proceed. Thank you,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and number interfaces 1 and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</a:t>
            </a:r>
            <a:r>
              <a:rPr lang="en-US" smtClean="0"/>
              <a:t>You may use them freely, but you may not alter them.”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</a:t>
            </a:r>
            <a:r>
              <a:rPr lang="en-US" smtClean="0"/>
              <a:t>You may use them freely, but you may not alter them.”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 as trademark fair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 as trademark fair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taken from CN5E Slides </a:t>
            </a:r>
            <a:r>
              <a:rPr lang="en-US" dirty="0" err="1" smtClean="0"/>
              <a:t>Ch</a:t>
            </a:r>
            <a:r>
              <a:rPr lang="en-US" dirty="0" smtClean="0"/>
              <a:t> 1 #18.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r>
              <a:rPr lang="en-US" baseline="0" dirty="0" smtClean="0"/>
              <a:t> from http://www.isc.org/solutions/survey with permission via </a:t>
            </a:r>
            <a:r>
              <a:rPr lang="en-US" dirty="0" smtClean="0"/>
              <a:t>http://www.isc.org/solutions/survey/faq:</a:t>
            </a:r>
          </a:p>
          <a:p>
            <a:r>
              <a:rPr lang="en-US" b="1" dirty="0" smtClean="0"/>
              <a:t>Can I have permission to reproduce your data or charts?</a:t>
            </a:r>
            <a:endParaRPr lang="en-US" dirty="0" smtClean="0"/>
          </a:p>
          <a:p>
            <a:r>
              <a:rPr lang="en-US" dirty="0" smtClean="0"/>
              <a:t>You have permission to reproduce our data provided that you mention the source as "Source: Internet Systems Consortium, Inc. (</a:t>
            </a:r>
            <a:r>
              <a:rPr lang="en-US" dirty="0" smtClean="0">
                <a:hlinkClick r:id="rId3" tooltip="http://www.isc.org/"/>
              </a:rPr>
              <a:t>http://www.isc.org/</a:t>
            </a:r>
            <a:r>
              <a:rPr lang="en-US" dirty="0" smtClean="0"/>
              <a:t>)". However you must </a:t>
            </a:r>
            <a:r>
              <a:rPr lang="en-US" dirty="0" smtClean="0">
                <a:hlinkClick r:id="rId4"/>
              </a:rPr>
              <a:t>ask our permission</a:t>
            </a:r>
            <a:r>
              <a:rPr lang="en-US" dirty="0" smtClean="0"/>
              <a:t> to publish derivative works based on our data. In those cases you must say your data or charts are "Based on data from Internet Systems Consortium, Inc. (</a:t>
            </a:r>
            <a:r>
              <a:rPr lang="en-US" dirty="0" smtClean="0">
                <a:hlinkClick r:id="rId3" tooltip="http://www.isc.org/"/>
              </a:rPr>
              <a:t>http://www.isc.org/</a:t>
            </a:r>
            <a:r>
              <a:rPr lang="en-US" dirty="0" smtClean="0"/>
              <a:t>)"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991" y="686430"/>
            <a:ext cx="4557869" cy="342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3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  <a:ln/>
        </p:spPr>
        <p:txBody>
          <a:bodyPr>
            <a:spAutoFit/>
          </a:bodyPr>
          <a:lstStyle/>
          <a:p>
            <a:pPr eaLnBrk="1">
              <a:buClr>
                <a:srgbClr val="000000"/>
              </a:buClr>
              <a:buFont typeface="Times New Roman" charset="0"/>
              <a:buChar char="•"/>
            </a:pPr>
            <a:endParaRPr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icon public domain from openclipart.org or </a:t>
            </a:r>
            <a:r>
              <a:rPr lang="en-US" dirty="0" err="1" smtClean="0"/>
              <a:t>pixabay</a:t>
            </a:r>
            <a:r>
              <a:rPr lang="en-US" dirty="0" smtClean="0"/>
              <a:t> or </a:t>
            </a:r>
            <a:r>
              <a:rPr lang="en-US" dirty="0" err="1" smtClean="0"/>
              <a:t>wikimedia</a:t>
            </a:r>
            <a:r>
              <a:rPr lang="en-US" dirty="0" smtClean="0"/>
              <a:t>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r>
              <a:rPr lang="en-US" baseline="0" dirty="0" smtClean="0"/>
              <a:t> of using binomial applet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98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8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8B6E0-25E5-234B-96B1-29762371C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936714"/>
            <a:ext cx="4425649" cy="876026"/>
            <a:chOff x="1204264" y="3362118"/>
            <a:chExt cx="4425649" cy="876026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37664" y="3420600"/>
              <a:ext cx="3022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5" r:id="rId3"/>
    <p:sldLayoutId id="2147483662" r:id="rId4"/>
    <p:sldLayoutId id="2147483664" r:id="rId5"/>
    <p:sldLayoutId id="2147483661" r:id="rId6"/>
    <p:sldLayoutId id="2147483649" r:id="rId7"/>
    <p:sldLayoutId id="2147483650" r:id="rId8"/>
    <p:sldLayoutId id="2147483663" r:id="rId9"/>
    <p:sldLayoutId id="214748366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9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65735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Shyam</a:t>
            </a:r>
            <a:r>
              <a:rPr lang="en-US" dirty="0" smtClean="0"/>
              <a:t> </a:t>
            </a:r>
            <a:r>
              <a:rPr lang="en-US" dirty="0" err="1" smtClean="0"/>
              <a:t>Gollakota</a:t>
            </a:r>
            <a:endParaRPr lang="en-US" dirty="0" smtClean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28600" y="440055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Slides from David </a:t>
            </a:r>
            <a:r>
              <a:rPr lang="en-US" sz="2500" dirty="0" err="1" smtClean="0"/>
              <a:t>Wetherall</a:t>
            </a:r>
            <a:r>
              <a:rPr lang="en-US" sz="2500" dirty="0" smtClean="0"/>
              <a:t>, </a:t>
            </a:r>
            <a:r>
              <a:rPr lang="en-US" sz="2500" dirty="0" err="1" smtClean="0"/>
              <a:t>Arvind</a:t>
            </a:r>
            <a:r>
              <a:rPr lang="en-US" sz="2500" dirty="0" smtClean="0"/>
              <a:t> Krishnamurthy, John </a:t>
            </a:r>
            <a:r>
              <a:rPr lang="en-US" sz="2500" dirty="0" err="1" smtClean="0"/>
              <a:t>Zahorjan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the Fundamentals?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686050" lvl="5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to all computer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interest </a:t>
            </a:r>
            <a:r>
              <a:rPr lang="en-US" dirty="0">
                <a:solidFill>
                  <a:srgbClr val="0000FF"/>
                </a:solidFill>
                <a:cs typeface="Arial"/>
              </a:rPr>
              <a:t>»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/ reinvention </a:t>
            </a:r>
            <a:r>
              <a:rPr lang="en-US" dirty="0">
                <a:solidFill>
                  <a:srgbClr val="0000FF"/>
                </a:solidFill>
                <a:latin typeface="+mn-lt"/>
                <a:cs typeface="Arial"/>
              </a:rPr>
              <a:t>»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52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– Intellectual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581150"/>
            <a:ext cx="57150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key problem: Reliability!</a:t>
            </a:r>
          </a:p>
          <a:p>
            <a:pPr lvl="1"/>
            <a:r>
              <a:rPr lang="en-US" dirty="0" smtClean="0"/>
              <a:t>Any part of the Internet might fail</a:t>
            </a:r>
          </a:p>
          <a:p>
            <a:pPr lvl="1"/>
            <a:r>
              <a:rPr lang="en-US" dirty="0" smtClean="0"/>
              <a:t>Messages might be corrupted</a:t>
            </a:r>
          </a:p>
          <a:p>
            <a:pPr lvl="1"/>
            <a:r>
              <a:rPr lang="en-US" dirty="0" smtClean="0"/>
              <a:t>So how do we provide reliability?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86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Fundamentals – Intellectual </a:t>
            </a:r>
            <a:r>
              <a:rPr lang="en-US" dirty="0" smtClean="0"/>
              <a:t>Interest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93347"/>
              </p:ext>
            </p:extLst>
          </p:nvPr>
        </p:nvGraphicFramePr>
        <p:xfrm>
          <a:off x="733425" y="1200150"/>
          <a:ext cx="767715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170"/>
                <a:gridCol w="5099980"/>
              </a:tblGrid>
              <a:tr h="2784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problem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Example solutions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Reliability despite failures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Codes for error detection/correction (§3.2, 3.3)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Routing around failures (§5.2)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Network growth             and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evolution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Addressing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§5.6) and naming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§7.1)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Protocol layering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§1.3)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14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Allocation of resources like bandwidth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Multiple access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§4.2)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Congestion control (§5.3, 6.3)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Security against various threats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Confidentiality of messages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§8.2,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8.6)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Authentication of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communicating parties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§8.7)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49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– Reinvention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is constantly being re-invented!</a:t>
            </a:r>
          </a:p>
          <a:p>
            <a:pPr lvl="1"/>
            <a:r>
              <a:rPr lang="en-US" dirty="0" smtClean="0"/>
              <a:t>Growth over time and technology trends drive upheavals in Internet design </a:t>
            </a:r>
            <a:r>
              <a:rPr lang="en-US" dirty="0"/>
              <a:t>and usage </a:t>
            </a:r>
            <a:r>
              <a:rPr lang="en-US" dirty="0">
                <a:solidFill>
                  <a:srgbClr val="0000FF"/>
                </a:solidFill>
                <a:cs typeface="Arial"/>
              </a:rPr>
              <a:t>»</a:t>
            </a:r>
            <a:endParaRPr lang="en-US" dirty="0" smtClean="0"/>
          </a:p>
          <a:p>
            <a:r>
              <a:rPr lang="en-US" dirty="0" smtClean="0"/>
              <a:t>Today’s Internet is different from yesterday’s</a:t>
            </a:r>
            <a:endParaRPr lang="en-US" dirty="0">
              <a:solidFill>
                <a:srgbClr val="0000FF"/>
              </a:solidFill>
              <a:cs typeface="Arial"/>
            </a:endParaRPr>
          </a:p>
          <a:p>
            <a:pPr lvl="1"/>
            <a:r>
              <a:rPr lang="en-US" dirty="0" smtClean="0">
                <a:cs typeface="Arial"/>
              </a:rPr>
              <a:t>And tomorrow’s will be different again</a:t>
            </a:r>
          </a:p>
          <a:p>
            <a:pPr lvl="1"/>
            <a:r>
              <a:rPr lang="en-US" dirty="0" smtClean="0">
                <a:cs typeface="Arial"/>
              </a:rPr>
              <a:t>But the fundamentals remain the same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0"/>
            <a:ext cx="8686800" cy="857250"/>
          </a:xfrm>
        </p:spPr>
        <p:txBody>
          <a:bodyPr/>
          <a:lstStyle/>
          <a:p>
            <a:r>
              <a:rPr lang="en-US" dirty="0" smtClean="0"/>
              <a:t>Fundamentals – Reinvention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3352800" cy="3352800"/>
          </a:xfrm>
        </p:spPr>
        <p:txBody>
          <a:bodyPr/>
          <a:lstStyle/>
          <a:p>
            <a:r>
              <a:rPr lang="en-US" dirty="0" smtClean="0"/>
              <a:t>At least a billion Internet hosts and growing …</a:t>
            </a:r>
            <a:endParaRPr lang="en-US" dirty="0"/>
          </a:p>
        </p:txBody>
      </p:sp>
      <p:pic>
        <p:nvPicPr>
          <p:cNvPr id="1026" name="Picture 2" descr="http://ftp.isc.org/www/survey/reports/ho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52474"/>
            <a:ext cx="6073596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9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– Reinvention (3)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upheavals in the past 1-2 decades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2419"/>
              </p:ext>
            </p:extLst>
          </p:nvPr>
        </p:nvGraphicFramePr>
        <p:xfrm>
          <a:off x="1447800" y="1870710"/>
          <a:ext cx="6248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954"/>
                <a:gridCol w="3705446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Growth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/ Tech Driver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Upheaval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Emergence of the web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 Distribution Networks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Digital songs/videos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Peer-to-peer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file sharing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Falling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cost/bit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Voice-over-IP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calling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Many Internet hosts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IPv6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Wireless advances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Mobile devices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30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Course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4"/>
            <a:endParaRPr lang="en-US" dirty="0" smtClean="0"/>
          </a:p>
          <a:p>
            <a:r>
              <a:rPr lang="en-US" dirty="0" smtClean="0"/>
              <a:t>To learn IT job skills</a:t>
            </a:r>
          </a:p>
          <a:p>
            <a:pPr lvl="1"/>
            <a:r>
              <a:rPr lang="en-US" dirty="0" smtClean="0"/>
              <a:t>How to configure equipment</a:t>
            </a:r>
          </a:p>
          <a:p>
            <a:pPr lvl="2"/>
            <a:r>
              <a:rPr lang="en-US" dirty="0" smtClean="0"/>
              <a:t>e.g., Cisco certifications</a:t>
            </a:r>
          </a:p>
          <a:p>
            <a:pPr lvl="1"/>
            <a:r>
              <a:rPr lang="en-US" dirty="0" smtClean="0"/>
              <a:t>But course material is relevant, and we use hands-on tools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48793"/>
            <a:ext cx="8229600" cy="771623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dirty="0" smtClean="0">
                <a:latin typeface="Calibri" charset="0"/>
              </a:rPr>
              <a:t>Course </a:t>
            </a:r>
            <a:r>
              <a:rPr lang="en-US" dirty="0">
                <a:latin typeface="Calibri" charset="0"/>
              </a:rPr>
              <a:t>Mechanics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1044179"/>
            <a:ext cx="7772400" cy="3369770"/>
          </a:xfrm>
        </p:spPr>
        <p:txBody>
          <a:bodyPr lIns="90000" tIns="46800" rIns="90000" bIns="46800">
            <a:spAutoFit/>
          </a:bodyPr>
          <a:lstStyle/>
          <a:p>
            <a:pPr marL="341313" indent="-341313" eaLnBrk="1">
              <a:spcBef>
                <a:spcPts val="600"/>
              </a:spcBef>
              <a:buClr>
                <a:srgbClr val="000000"/>
              </a:buCl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400" dirty="0">
                <a:solidFill>
                  <a:srgbClr val="000000"/>
                </a:solidFill>
                <a:latin typeface="Verdana" charset="0"/>
                <a:cs typeface="DejaVu Sans" charset="0"/>
              </a:rPr>
              <a:t>Course Administration</a:t>
            </a:r>
          </a:p>
          <a:p>
            <a:pPr marL="741363" lvl="1" indent="-284163" eaLnBrk="1">
              <a:spcBef>
                <a:spcPts val="500"/>
              </a:spcBef>
              <a:buClr>
                <a:srgbClr val="000000"/>
              </a:buCl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DejaVu Sans" charset="0"/>
              </a:rPr>
              <a:t>Everything you need to know will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DejaVu Sans" charset="0"/>
              </a:rPr>
              <a:t>soon be 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DejaVu Sans" charset="0"/>
              </a:rPr>
              <a:t>on the course web page:</a:t>
            </a:r>
            <a:br>
              <a:rPr lang="en-US" sz="2000" dirty="0">
                <a:solidFill>
                  <a:srgbClr val="000000"/>
                </a:solidFill>
                <a:latin typeface="Verdana" charset="0"/>
                <a:cs typeface="DejaVu Sans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DejaVu Sans" charset="0"/>
              </a:rPr>
              <a:t>      </a:t>
            </a:r>
            <a:r>
              <a:rPr lang="en-US" sz="2000" dirty="0">
                <a:solidFill>
                  <a:srgbClr val="FF3300"/>
                </a:solidFill>
                <a:latin typeface="Verdana" charset="0"/>
                <a:cs typeface="DejaVu Sans" charset="0"/>
              </a:rPr>
              <a:t>http://</a:t>
            </a:r>
            <a:r>
              <a:rPr lang="en-US" sz="2000" dirty="0" err="1">
                <a:solidFill>
                  <a:srgbClr val="FF3300"/>
                </a:solidFill>
                <a:latin typeface="Verdana" charset="0"/>
                <a:cs typeface="DejaVu Sans" charset="0"/>
              </a:rPr>
              <a:t>www.cs.washington.edu</a:t>
            </a:r>
            <a:r>
              <a:rPr lang="en-US" sz="2000" dirty="0">
                <a:solidFill>
                  <a:srgbClr val="FF3300"/>
                </a:solidFill>
                <a:latin typeface="Verdana" charset="0"/>
                <a:cs typeface="DejaVu Sans" charset="0"/>
              </a:rPr>
              <a:t>/461/</a:t>
            </a:r>
            <a:br>
              <a:rPr lang="en-US" sz="2000" dirty="0">
                <a:solidFill>
                  <a:srgbClr val="FF3300"/>
                </a:solidFill>
                <a:latin typeface="Verdana" charset="0"/>
                <a:cs typeface="DejaVu Sans" charset="0"/>
              </a:rPr>
            </a:br>
            <a:endParaRPr lang="en-US" sz="2000" dirty="0" smtClean="0">
              <a:solidFill>
                <a:srgbClr val="FF3300"/>
              </a:solidFill>
              <a:latin typeface="Verdana" charset="0"/>
              <a:cs typeface="DejaVu Sans" charset="0"/>
            </a:endParaRPr>
          </a:p>
          <a:p>
            <a:pPr marL="341313" indent="-341313" eaLnBrk="1">
              <a:spcBef>
                <a:spcPts val="500"/>
              </a:spcBef>
              <a:buClr>
                <a:srgbClr val="000000"/>
              </a:buCl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charset="0"/>
                <a:cs typeface="DejaVu Sans" charset="0"/>
              </a:rPr>
              <a:t>Teaching Assistants: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DejaVu Sans" charset="0"/>
            </a:endParaRPr>
          </a:p>
          <a:p>
            <a:pPr marL="741363" lvl="1" indent="-284163" eaLnBrk="1">
              <a:spcBef>
                <a:spcPts val="500"/>
              </a:spcBef>
              <a:buClr>
                <a:srgbClr val="000000"/>
              </a:buCl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DejaVu Sans" charset="0"/>
              </a:rPr>
              <a:t>Pei-an Lee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DejaVu Sans" charset="0"/>
            </a:endParaRPr>
          </a:p>
          <a:p>
            <a:pPr marL="741363" lvl="1" indent="-284163" eaLnBrk="1">
              <a:spcBef>
                <a:spcPts val="500"/>
              </a:spcBef>
              <a:buClr>
                <a:srgbClr val="000000"/>
              </a:buCl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DejaVu Sans" charset="0"/>
              </a:rPr>
              <a:t>Isaac Ackerman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DejaVu Sans" charset="0"/>
            </a:endParaRPr>
          </a:p>
          <a:p>
            <a:pPr marL="57150" indent="0">
              <a:spcBef>
                <a:spcPts val="500"/>
              </a:spcBef>
              <a:buClr>
                <a:srgbClr val="000000"/>
              </a:buClr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400" dirty="0" smtClean="0">
              <a:solidFill>
                <a:srgbClr val="000000"/>
              </a:solidFill>
              <a:latin typeface="Verdana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893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0" lvl="4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Projects/</a:t>
            </a:r>
            <a:r>
              <a:rPr lang="en-US" dirty="0" err="1" smtClean="0"/>
              <a:t>Homeworks</a:t>
            </a:r>
            <a:r>
              <a:rPr lang="en-US" dirty="0" smtClean="0"/>
              <a:t>: 60%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Mid-term/final: 40%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Uses of Networks </a:t>
            </a:r>
            <a:r>
              <a:rPr lang="en-US" dirty="0">
                <a:cs typeface="Arial" pitchFamily="34" charset="0"/>
              </a:rPr>
              <a:t>(§</a:t>
            </a:r>
            <a:r>
              <a:rPr lang="en-US" dirty="0" smtClean="0">
                <a:cs typeface="Arial" pitchFamily="34" charset="0"/>
              </a:rPr>
              <a:t>1.1)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3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learn how the Internet works </a:t>
            </a:r>
            <a:r>
              <a:rPr lang="en-US" sz="2800" dirty="0" smtClean="0">
                <a:solidFill>
                  <a:srgbClr val="0000FF"/>
                </a:solidFill>
                <a:cs typeface="Arial"/>
              </a:rPr>
              <a:t>»</a:t>
            </a:r>
            <a:endParaRPr lang="en-US" sz="2800" dirty="0" smtClean="0"/>
          </a:p>
          <a:p>
            <a:pPr marL="914400" lvl="1" indent="-514350"/>
            <a:r>
              <a:rPr lang="en-US" sz="2400" dirty="0" smtClean="0"/>
              <a:t>What really happens when you “browse the web”?</a:t>
            </a:r>
          </a:p>
          <a:p>
            <a:pPr marL="914400" lvl="1" indent="-514350"/>
            <a:r>
              <a:rPr lang="en-US" sz="2400" dirty="0" smtClean="0"/>
              <a:t>What are TCP/IP, DNS, HTTP, NAT, VPNs, 802.11 etc. anyway?</a:t>
            </a:r>
          </a:p>
          <a:p>
            <a:pPr marL="2228850" lvl="4" indent="-514350"/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To learn the fundamentals of computer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Work:</a:t>
            </a:r>
          </a:p>
          <a:p>
            <a:pPr lvl="1"/>
            <a:r>
              <a:rPr lang="en-US" dirty="0" smtClean="0"/>
              <a:t>Email, file sharing, printing, …</a:t>
            </a:r>
          </a:p>
          <a:p>
            <a:r>
              <a:rPr lang="en-US" dirty="0" smtClean="0"/>
              <a:t>Home:</a:t>
            </a:r>
          </a:p>
          <a:p>
            <a:pPr lvl="1"/>
            <a:r>
              <a:rPr lang="en-US" dirty="0" smtClean="0"/>
              <a:t>Movies / songs, news, calls / video / messaging, e-commerce, …</a:t>
            </a:r>
          </a:p>
          <a:p>
            <a:r>
              <a:rPr lang="en-US" dirty="0" smtClean="0"/>
              <a:t>Mobile:</a:t>
            </a:r>
          </a:p>
          <a:p>
            <a:pPr lvl="1"/>
            <a:r>
              <a:rPr lang="en-US" dirty="0" smtClean="0"/>
              <a:t>Calls / texts, games, videos, maps, information access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9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Work: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Email, file sharing, printing, …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Home: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Movies / songs, news, calls / video / messaging, e-commerce, …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Mobile: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Calls / texts, games, videos, maps, information access …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476" y="1962150"/>
            <a:ext cx="32004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these uses tell us about why we build networks?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97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User 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rom the telephone onwards:</a:t>
            </a:r>
          </a:p>
          <a:p>
            <a:pPr lvl="1"/>
            <a:r>
              <a:rPr lang="en-US" dirty="0" smtClean="0"/>
              <a:t>VoIP (voice-over-IP)</a:t>
            </a:r>
          </a:p>
          <a:p>
            <a:pPr lvl="1"/>
            <a:r>
              <a:rPr lang="en-US" dirty="0" smtClean="0"/>
              <a:t>Video conferencing</a:t>
            </a:r>
          </a:p>
          <a:p>
            <a:pPr lvl="1"/>
            <a:r>
              <a:rPr lang="en-US" dirty="0" smtClean="0"/>
              <a:t>Instant messaging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en-US" dirty="0" smtClean="0"/>
              <a:t>What is the metric we need to be optimizing for these uses?</a:t>
            </a:r>
          </a:p>
        </p:txBody>
      </p:sp>
    </p:spTree>
    <p:extLst>
      <p:ext uri="{BB962C8B-B14F-4D97-AF65-F5344CB8AC3E}">
        <p14:creationId xmlns:p14="http://schemas.microsoft.com/office/powerpoint/2010/main" val="20802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 Resource Sharing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users may access the same underlying resource</a:t>
            </a:r>
          </a:p>
          <a:p>
            <a:pPr lvl="1"/>
            <a:r>
              <a:rPr lang="en-US" dirty="0" smtClean="0"/>
              <a:t>E.g., 3D printer, search index, machines in the cloud</a:t>
            </a:r>
          </a:p>
          <a:p>
            <a:pPr lvl="2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en-US" dirty="0" smtClean="0"/>
              <a:t>More cost effective than dedicated resources per user</a:t>
            </a:r>
          </a:p>
          <a:p>
            <a:pPr lvl="1"/>
            <a:r>
              <a:rPr lang="en-US" dirty="0" smtClean="0"/>
              <a:t>Even network links are shared via </a:t>
            </a:r>
            <a:r>
              <a:rPr lang="en-US" u="sng" dirty="0" smtClean="0"/>
              <a:t>statistical multiplexing </a:t>
            </a:r>
            <a:r>
              <a:rPr lang="en-US" dirty="0">
                <a:solidFill>
                  <a:srgbClr val="0000FF"/>
                </a:solidFill>
                <a:cs typeface="Arial"/>
              </a:rPr>
              <a:t>»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0810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Multiplexing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Sharing of network bandwidth between users according to the statistics of their demand</a:t>
            </a:r>
          </a:p>
          <a:p>
            <a:pPr lvl="1"/>
            <a:r>
              <a:rPr lang="en-US" sz="2400" dirty="0"/>
              <a:t>(</a:t>
            </a:r>
            <a:r>
              <a:rPr lang="en-US" sz="2400" u="sng" dirty="0" smtClean="0"/>
              <a:t>Multiplexing</a:t>
            </a:r>
            <a:r>
              <a:rPr lang="en-US" sz="2400" dirty="0" smtClean="0"/>
              <a:t> just means sharing)</a:t>
            </a:r>
          </a:p>
          <a:p>
            <a:pPr lvl="1"/>
            <a:r>
              <a:rPr lang="en-US" sz="2400" dirty="0" smtClean="0"/>
              <a:t>Useful because users are mostly idle and their traffic is </a:t>
            </a:r>
            <a:r>
              <a:rPr lang="en-US" sz="2400" dirty="0" err="1" smtClean="0"/>
              <a:t>bursty</a:t>
            </a:r>
            <a:endParaRPr lang="en-US" sz="2400" dirty="0" smtClean="0"/>
          </a:p>
          <a:p>
            <a:pPr lvl="3"/>
            <a:endParaRPr lang="en-US" sz="1800" dirty="0" smtClean="0"/>
          </a:p>
          <a:p>
            <a:r>
              <a:rPr lang="en-US" sz="2800" dirty="0" smtClean="0"/>
              <a:t>Key question: </a:t>
            </a:r>
          </a:p>
          <a:p>
            <a:pPr lvl="1"/>
            <a:r>
              <a:rPr lang="en-US" sz="2400" dirty="0" smtClean="0"/>
              <a:t>How much does it help?</a:t>
            </a:r>
          </a:p>
        </p:txBody>
      </p:sp>
    </p:spTree>
    <p:extLst>
      <p:ext uri="{BB962C8B-B14F-4D97-AF65-F5344CB8AC3E}">
        <p14:creationId xmlns:p14="http://schemas.microsoft.com/office/powerpoint/2010/main" val="126565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Multiplexing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Example: </a:t>
            </a:r>
            <a:r>
              <a:rPr lang="en-US" sz="2000" dirty="0"/>
              <a:t>U</a:t>
            </a:r>
            <a:r>
              <a:rPr lang="en-US" sz="2000" dirty="0" smtClean="0"/>
              <a:t>sers in an ISP network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etwork has 100 Mbps (units of bandwidth)</a:t>
            </a:r>
          </a:p>
          <a:p>
            <a:pPr lvl="1"/>
            <a:r>
              <a:rPr lang="en-US" sz="2000" dirty="0" smtClean="0"/>
              <a:t>Each user subscribes to 5 Mbps, for videos</a:t>
            </a:r>
          </a:p>
          <a:p>
            <a:pPr lvl="1"/>
            <a:r>
              <a:rPr lang="en-US" sz="2000" dirty="0" smtClean="0"/>
              <a:t>But a user is active only 50% of the time …</a:t>
            </a:r>
          </a:p>
          <a:p>
            <a:pPr lvl="4"/>
            <a:endParaRPr lang="en-US" sz="1000" dirty="0"/>
          </a:p>
          <a:p>
            <a:r>
              <a:rPr lang="en-US" sz="2000" dirty="0" smtClean="0"/>
              <a:t>How many users can the ISP support?</a:t>
            </a:r>
            <a:endParaRPr lang="en-US" sz="800" dirty="0" smtClean="0"/>
          </a:p>
          <a:p>
            <a:pPr lvl="1"/>
            <a:r>
              <a:rPr lang="en-US" sz="2000" dirty="0" smtClean="0"/>
              <a:t>With dedicated bandwidth for each user:</a:t>
            </a:r>
          </a:p>
          <a:p>
            <a:pPr lvl="4"/>
            <a:endParaRPr lang="en-US" sz="1200" dirty="0" smtClean="0"/>
          </a:p>
          <a:p>
            <a:pPr lvl="1"/>
            <a:r>
              <a:rPr lang="en-US" sz="2000" dirty="0" smtClean="0"/>
              <a:t>Probability all bandwidth is used: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885254" y="1257240"/>
            <a:ext cx="2968007" cy="1636516"/>
            <a:chOff x="5727057" y="1247173"/>
            <a:chExt cx="2968007" cy="1636516"/>
          </a:xfrm>
        </p:grpSpPr>
        <p:sp>
          <p:nvSpPr>
            <p:cNvPr id="6" name="Cloud Callout 5"/>
            <p:cNvSpPr/>
            <p:nvPr/>
          </p:nvSpPr>
          <p:spPr>
            <a:xfrm rot="394988">
              <a:off x="6227293" y="1762289"/>
              <a:ext cx="1490016" cy="735329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1247173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01561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47592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7561654" y="1481479"/>
              <a:ext cx="379554" cy="406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6" idx="2"/>
            </p:cNvCxnSpPr>
            <p:nvPr/>
          </p:nvCxnSpPr>
          <p:spPr>
            <a:xfrm flipH="1" flipV="1">
              <a:off x="7711163" y="2215223"/>
              <a:ext cx="230045" cy="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</p:cNvCxnSpPr>
            <p:nvPr/>
          </p:nvCxnSpPr>
          <p:spPr>
            <a:xfrm flipH="1" flipV="1">
              <a:off x="7561654" y="2335058"/>
              <a:ext cx="379554" cy="344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885254" y="2102715"/>
              <a:ext cx="3838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705600" y="1887631"/>
              <a:ext cx="500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ISP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7057" y="1733550"/>
              <a:ext cx="574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100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05800" y="125724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0554" y="20232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0554" y="247592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14659" y="1597946"/>
              <a:ext cx="4924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95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Multiplexing (3)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43434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30 users, still unlikely (2% chance) to need more than 100 Mbps!</a:t>
            </a:r>
          </a:p>
          <a:p>
            <a:pPr lvl="1"/>
            <a:r>
              <a:rPr lang="en-US" dirty="0" smtClean="0"/>
              <a:t>Binomial probabilities </a:t>
            </a:r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en-US" dirty="0" smtClean="0"/>
              <a:t>Can serve more users with the same size network</a:t>
            </a:r>
          </a:p>
          <a:p>
            <a:pPr lvl="1"/>
            <a:r>
              <a:rPr lang="en-US" u="sng" dirty="0" smtClean="0"/>
              <a:t>Statistical multiplexing gain</a:t>
            </a:r>
            <a:r>
              <a:rPr lang="en-US" dirty="0" smtClean="0"/>
              <a:t> is 30/20 or 1.5X</a:t>
            </a:r>
            <a:endParaRPr lang="en-US" u="sng" dirty="0" smtClean="0"/>
          </a:p>
          <a:p>
            <a:pPr lvl="1"/>
            <a:r>
              <a:rPr lang="en-US" dirty="0" smtClean="0"/>
              <a:t>But may get unlucky; users will have degraded service</a:t>
            </a:r>
          </a:p>
        </p:txBody>
      </p:sp>
      <p:pic>
        <p:nvPicPr>
          <p:cNvPr id="7" name="Picture 6" descr="Binomial Calculator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1806" r="22095" b="31158"/>
          <a:stretch/>
        </p:blipFill>
        <p:spPr>
          <a:xfrm>
            <a:off x="4657060" y="1047750"/>
            <a:ext cx="4105940" cy="34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Content Delivery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Same content is delivered to many users</a:t>
            </a:r>
          </a:p>
          <a:p>
            <a:pPr lvl="1"/>
            <a:r>
              <a:rPr lang="en-US" dirty="0" smtClean="0"/>
              <a:t>Videos (large), songs, apps and upgrades, web pages, …</a:t>
            </a:r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en-US" dirty="0" smtClean="0"/>
              <a:t>What is the metric that we want to optimize in such cases?</a:t>
            </a:r>
          </a:p>
        </p:txBody>
      </p:sp>
    </p:spTree>
    <p:extLst>
      <p:ext uri="{BB962C8B-B14F-4D97-AF65-F5344CB8AC3E}">
        <p14:creationId xmlns:p14="http://schemas.microsoft.com/office/powerpoint/2010/main" val="275674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Delivery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Sending content from the source to 4 users takes 4 x 3 = 12 “network hops” in the example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9767" y="2647950"/>
            <a:ext cx="5079033" cy="1773705"/>
            <a:chOff x="201140" y="2952750"/>
            <a:chExt cx="5079033" cy="1773705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01140" y="4076640"/>
              <a:ext cx="895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1400" y="295275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11400" y="432435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9564" y="365873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 . 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145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Delivery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But sending content via replicas takes only 4 + 2 = 6 “network hops”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9766" y="2495550"/>
            <a:ext cx="5079034" cy="1773705"/>
            <a:chOff x="201139" y="2952750"/>
            <a:chExt cx="5079034" cy="1773705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01139" y="4095750"/>
              <a:ext cx="895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1400" y="295275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11400" y="432435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9564" y="365873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 . .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55971" y="3638550"/>
            <a:ext cx="931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Replica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713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about the Internet?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0" lvl="4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Curiosity </a:t>
            </a:r>
            <a:r>
              <a:rPr lang="en-US" dirty="0">
                <a:solidFill>
                  <a:srgbClr val="0000FF"/>
                </a:solidFill>
                <a:cs typeface="Arial"/>
              </a:rPr>
              <a:t>»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Impact on our world </a:t>
            </a:r>
            <a:r>
              <a:rPr lang="en-US" dirty="0">
                <a:solidFill>
                  <a:srgbClr val="0000FF"/>
                </a:solidFill>
                <a:cs typeface="Arial"/>
              </a:rPr>
              <a:t>»</a:t>
            </a:r>
            <a:endParaRPr lang="en-US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Job prospects!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6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Network Components </a:t>
            </a:r>
            <a:r>
              <a:rPr lang="en-US" dirty="0" smtClean="0">
                <a:cs typeface="Arial" pitchFamily="34" charset="0"/>
              </a:rPr>
              <a:t>(§1.2)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68874" y="2016477"/>
            <a:ext cx="6327326" cy="1926873"/>
            <a:chOff x="1368874" y="2016477"/>
            <a:chExt cx="6327326" cy="1926873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130839" y="2016477"/>
              <a:ext cx="536125" cy="440814"/>
              <a:chOff x="2030" y="2583"/>
              <a:chExt cx="1125" cy="925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030" y="2794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030" y="2583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338318" y="2038350"/>
              <a:ext cx="536125" cy="440814"/>
              <a:chOff x="1716" y="2469"/>
              <a:chExt cx="1125" cy="925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80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469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399093" y="2457140"/>
              <a:ext cx="1" cy="417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</p:cNvCxnSpPr>
            <p:nvPr/>
          </p:nvCxnSpPr>
          <p:spPr>
            <a:xfrm>
              <a:off x="6606381" y="2479164"/>
              <a:ext cx="1" cy="367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2" idx="3"/>
              <a:endCxn id="34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4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800" dirty="0" smtClean="0"/>
                <a:t>host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4200" y="2084425"/>
              <a:ext cx="762000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800" dirty="0" smtClean="0"/>
                <a:t>app</a:t>
              </a:r>
              <a:endParaRPr lang="en-US" sz="2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3000" y="35546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800" dirty="0" smtClean="0"/>
                <a:t>link</a:t>
              </a:r>
              <a:endParaRPr lang="en-US" sz="28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509552" y="3260818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521275" y="2118752"/>
              <a:ext cx="536125" cy="340261"/>
            </a:xfrm>
            <a:prstGeom prst="rect">
              <a:avLst/>
            </a:pr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521275" y="2018199"/>
              <a:ext cx="536125" cy="95311"/>
            </a:xfrm>
            <a:prstGeom prst="rect">
              <a:avLst/>
            </a:prstGeom>
            <a:solidFill>
              <a:srgbClr val="8E8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31" name="Straight Connector 30"/>
            <p:cNvCxnSpPr>
              <a:stCxn id="29" idx="2"/>
            </p:cNvCxnSpPr>
            <p:nvPr/>
          </p:nvCxnSpPr>
          <p:spPr>
            <a:xfrm>
              <a:off x="1789529" y="2459013"/>
              <a:ext cx="1" cy="417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800" dirty="0" smtClean="0"/>
                <a:t>router</a:t>
              </a:r>
              <a:endParaRPr lang="en-US" sz="2800" dirty="0"/>
            </a:p>
          </p:txBody>
        </p: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11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Names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59043"/>
              </p:ext>
            </p:extLst>
          </p:nvPr>
        </p:nvGraphicFramePr>
        <p:xfrm>
          <a:off x="685800" y="1504950"/>
          <a:ext cx="77723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080260"/>
                <a:gridCol w="2720339"/>
              </a:tblGrid>
              <a:tr h="39541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Component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Function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Example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873">
                <a:tc>
                  <a:txBody>
                    <a:bodyPr/>
                    <a:lstStyle/>
                    <a:p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Application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or app, user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Uses the network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Skype, iTunes,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Amazon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21">
                <a:tc>
                  <a:txBody>
                    <a:bodyPr/>
                    <a:lstStyle/>
                    <a:p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Host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or end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system, edge device, node, source, sink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Supports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apps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Laptop, mobile, desktop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21">
                <a:tc>
                  <a:txBody>
                    <a:bodyPr/>
                    <a:lstStyle/>
                    <a:p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Router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or switch, node,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intermediate system, …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Relays messages between links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Access point, cable/DSL modem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873">
                <a:tc>
                  <a:txBody>
                    <a:bodyPr/>
                    <a:lstStyle/>
                    <a:p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Link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or channel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Connects nodes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Wires, wireless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9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Links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 smtClean="0"/>
              <a:t>Full-duplex</a:t>
            </a:r>
          </a:p>
          <a:p>
            <a:pPr lvl="1"/>
            <a:r>
              <a:rPr lang="en-US" sz="2400" dirty="0" smtClean="0"/>
              <a:t>Bidirectional</a:t>
            </a:r>
          </a:p>
          <a:p>
            <a:pPr lvl="3"/>
            <a:endParaRPr lang="en-US" sz="1600" dirty="0"/>
          </a:p>
          <a:p>
            <a:r>
              <a:rPr lang="en-US" sz="2800" u="sng" dirty="0" smtClean="0"/>
              <a:t>Half-duplex</a:t>
            </a:r>
          </a:p>
          <a:p>
            <a:pPr lvl="1"/>
            <a:r>
              <a:rPr lang="en-US" sz="2400" dirty="0" smtClean="0"/>
              <a:t>Bidirectional</a:t>
            </a:r>
          </a:p>
          <a:p>
            <a:pPr lvl="3"/>
            <a:endParaRPr lang="en-US" sz="1600" dirty="0"/>
          </a:p>
          <a:p>
            <a:r>
              <a:rPr lang="en-US" sz="2800" u="sng" dirty="0" smtClean="0"/>
              <a:t>Simplex</a:t>
            </a:r>
          </a:p>
          <a:p>
            <a:pPr lvl="1"/>
            <a:r>
              <a:rPr lang="en-US" sz="2400" dirty="0" smtClean="0"/>
              <a:t>unidirectional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68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Links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is </a:t>
            </a:r>
            <a:r>
              <a:rPr lang="en-US" u="sng" dirty="0" smtClean="0"/>
              <a:t>broadcast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eceived by all nodes in range</a:t>
            </a:r>
          </a:p>
          <a:p>
            <a:pPr lvl="1"/>
            <a:r>
              <a:rPr lang="en-US" dirty="0" smtClean="0"/>
              <a:t>Not a good fit with our model</a:t>
            </a:r>
            <a:endParaRPr lang="en-US" dirty="0"/>
          </a:p>
        </p:txBody>
      </p:sp>
      <p:pic>
        <p:nvPicPr>
          <p:cNvPr id="3074" name="Picture 2" descr="http://pixabay.com/static/uploads/photo/2012/04/01/12/40/computer-2324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15578"/>
            <a:ext cx="952815" cy="10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" y="3495995"/>
            <a:ext cx="739740" cy="5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33995"/>
            <a:ext cx="739740" cy="5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60" y="3477767"/>
            <a:ext cx="739740" cy="5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60" y="2733995"/>
            <a:ext cx="739740" cy="59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3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(802.11)</a:t>
            </a:r>
          </a:p>
          <a:p>
            <a:r>
              <a:rPr lang="en-US" dirty="0" smtClean="0"/>
              <a:t>Enterprise / Ethernet</a:t>
            </a:r>
          </a:p>
          <a:p>
            <a:r>
              <a:rPr lang="en-US" dirty="0" smtClean="0"/>
              <a:t>ISP (Internet Service Provider)</a:t>
            </a:r>
          </a:p>
          <a:p>
            <a:r>
              <a:rPr lang="en-US" dirty="0" smtClean="0"/>
              <a:t>Cable / DSL</a:t>
            </a:r>
          </a:p>
          <a:p>
            <a:r>
              <a:rPr lang="en-US" dirty="0" smtClean="0"/>
              <a:t>Mobile phone / cellular (2G, 3G, 4G)</a:t>
            </a:r>
          </a:p>
          <a:p>
            <a:r>
              <a:rPr lang="en-US" dirty="0" smtClean="0"/>
              <a:t>Bluetooth</a:t>
            </a:r>
          </a:p>
          <a:p>
            <a:r>
              <a:rPr lang="en-US" dirty="0" smtClean="0"/>
              <a:t>Telephone</a:t>
            </a:r>
          </a:p>
          <a:p>
            <a:r>
              <a:rPr lang="en-US" dirty="0" smtClean="0"/>
              <a:t>Satellite</a:t>
            </a:r>
            <a:r>
              <a:rPr lang="en-US" dirty="0"/>
              <a:t> </a:t>
            </a:r>
            <a:r>
              <a:rPr 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0939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names by scale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24691"/>
              </p:ext>
            </p:extLst>
          </p:nvPr>
        </p:nvGraphicFramePr>
        <p:xfrm>
          <a:off x="876299" y="1504950"/>
          <a:ext cx="7391401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429000"/>
                <a:gridCol w="2819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Scale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Vicinity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Personal Area Network)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Bluetooth (e.g.,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headset)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Building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 (Local Area Network)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Ethernet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 (Metropolitan Area Network)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Cable, DSL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WAN (Wide Area Network)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Large ISP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Planet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Internet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(network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of all networks)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Internet!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u="sng" dirty="0" smtClean="0"/>
              <a:t>internetwork</a:t>
            </a:r>
            <a:r>
              <a:rPr lang="en-US" dirty="0" smtClean="0"/>
              <a:t>, or </a:t>
            </a:r>
            <a:r>
              <a:rPr lang="en-US" u="sng" dirty="0" smtClean="0"/>
              <a:t>internet</a:t>
            </a:r>
            <a:r>
              <a:rPr lang="en-US" dirty="0" smtClean="0"/>
              <a:t>,  is what you get when you join networks together</a:t>
            </a:r>
          </a:p>
          <a:p>
            <a:pPr lvl="1"/>
            <a:r>
              <a:rPr lang="en-US" dirty="0" smtClean="0"/>
              <a:t>Just another network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Internet (capital “I”) is the internet we all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net2-Network-Infrastructure-Topolog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9323" r="6305" b="8792"/>
          <a:stretch/>
        </p:blipFill>
        <p:spPr>
          <a:xfrm>
            <a:off x="304800" y="61107"/>
            <a:ext cx="8516117" cy="51014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4639137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Internet2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6238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Interfaces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Between (1) apps and network,  and (2) network components</a:t>
            </a:r>
            <a:endParaRPr lang="en-US" sz="2800" dirty="0"/>
          </a:p>
          <a:p>
            <a:pPr lvl="1"/>
            <a:r>
              <a:rPr lang="en-US" sz="2400" dirty="0" smtClean="0"/>
              <a:t>More formal treatment later 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0" y="2647950"/>
            <a:ext cx="4415424" cy="1888231"/>
            <a:chOff x="433307" y="2707381"/>
            <a:chExt cx="3920080" cy="1676400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816363" y="2707381"/>
              <a:ext cx="466434" cy="383513"/>
              <a:chOff x="1355" y="2583"/>
              <a:chExt cx="1125" cy="925"/>
            </a:xfrm>
          </p:grpSpPr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1355" y="2794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1355" y="2583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3308138" y="2726411"/>
              <a:ext cx="466434" cy="383513"/>
              <a:chOff x="-1778" y="2469"/>
              <a:chExt cx="1125" cy="925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-1778" y="2680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-1778" y="2469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26" name="Straight Connector 25"/>
            <p:cNvCxnSpPr>
              <a:stCxn id="45" idx="2"/>
            </p:cNvCxnSpPr>
            <p:nvPr/>
          </p:nvCxnSpPr>
          <p:spPr>
            <a:xfrm>
              <a:off x="1049572" y="3090762"/>
              <a:ext cx="1" cy="3632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3" idx="2"/>
            </p:cNvCxnSpPr>
            <p:nvPr/>
          </p:nvCxnSpPr>
          <p:spPr>
            <a:xfrm>
              <a:off x="3542933" y="3109924"/>
              <a:ext cx="1" cy="319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 smtClean="0"/>
                <a:t>host</a:t>
              </a:r>
              <a:endParaRPr lang="en-US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90439" y="2766496"/>
              <a:ext cx="662948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 smtClean="0"/>
                <a:t>app</a:t>
              </a:r>
              <a:endParaRPr lang="en-US" sz="2000" dirty="0"/>
            </a:p>
          </p:txBody>
        </p:sp>
        <p:pic>
          <p:nvPicPr>
            <p:cNvPr id="35" name="Picture 3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676400" y="3724751"/>
              <a:ext cx="1250738" cy="31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loud Callout 22"/>
          <p:cNvSpPr/>
          <p:nvPr/>
        </p:nvSpPr>
        <p:spPr>
          <a:xfrm rot="394988">
            <a:off x="2003727" y="3393682"/>
            <a:ext cx="1686081" cy="832087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this experimental network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441" y="1087219"/>
            <a:ext cx="3193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ARPANET ~1970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3636" r="1217" b="12428"/>
          <a:stretch/>
        </p:blipFill>
        <p:spPr bwMode="auto">
          <a:xfrm>
            <a:off x="762000" y="2023110"/>
            <a:ext cx="7559040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" y="3630834"/>
            <a:ext cx="7315200" cy="31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2000" dirty="0" smtClean="0"/>
              <a:t>(a</a:t>
            </a:r>
            <a:r>
              <a:rPr lang="en-US" sz="2000" dirty="0"/>
              <a:t>) </a:t>
            </a:r>
            <a:r>
              <a:rPr lang="en-US" sz="2000" dirty="0" smtClean="0"/>
              <a:t>Dec. 1969.	(b</a:t>
            </a:r>
            <a:r>
              <a:rPr lang="en-US" sz="2000" dirty="0"/>
              <a:t>) July 1970</a:t>
            </a:r>
            <a:r>
              <a:rPr lang="en-US" sz="2000" dirty="0" smtClean="0"/>
              <a:t>. 		(</a:t>
            </a:r>
            <a:r>
              <a:rPr lang="en-US" sz="2000" dirty="0"/>
              <a:t>c) March 1971. </a:t>
            </a:r>
          </a:p>
        </p:txBody>
      </p:sp>
    </p:spTree>
    <p:extLst>
      <p:ext uri="{BB962C8B-B14F-4D97-AF65-F5344CB8AC3E}">
        <p14:creationId xmlns:p14="http://schemas.microsoft.com/office/powerpoint/2010/main" val="352036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Interfaces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Network-application interfaces define how apps use the network</a:t>
            </a:r>
          </a:p>
          <a:p>
            <a:pPr lvl="1"/>
            <a:r>
              <a:rPr lang="en-US" sz="2400" u="sng" dirty="0" smtClean="0"/>
              <a:t>Sockets</a:t>
            </a:r>
            <a:r>
              <a:rPr lang="en-US" sz="2400" dirty="0" smtClean="0"/>
              <a:t> </a:t>
            </a:r>
            <a:r>
              <a:rPr lang="en-US" sz="2400" dirty="0"/>
              <a:t>are </a:t>
            </a:r>
            <a:r>
              <a:rPr lang="en-US" sz="2400" dirty="0" smtClean="0"/>
              <a:t>widely used in practice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37762" y="3350519"/>
            <a:ext cx="3657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62000" y="2647950"/>
            <a:ext cx="4415424" cy="1888231"/>
            <a:chOff x="433307" y="2707381"/>
            <a:chExt cx="3920080" cy="1676400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816363" y="2707381"/>
              <a:ext cx="466434" cy="383513"/>
              <a:chOff x="1355" y="2583"/>
              <a:chExt cx="1125" cy="925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55" y="2794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55" y="2583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08138" y="2726411"/>
              <a:ext cx="466434" cy="383513"/>
              <a:chOff x="-1778" y="2469"/>
              <a:chExt cx="1125" cy="925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-1778" y="2680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-1778" y="2469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51" idx="2"/>
            </p:cNvCxnSpPr>
            <p:nvPr/>
          </p:nvCxnSpPr>
          <p:spPr>
            <a:xfrm>
              <a:off x="1049572" y="3090762"/>
              <a:ext cx="1" cy="3632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9" idx="2"/>
            </p:cNvCxnSpPr>
            <p:nvPr/>
          </p:nvCxnSpPr>
          <p:spPr>
            <a:xfrm>
              <a:off x="3542933" y="3109924"/>
              <a:ext cx="1" cy="319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 smtClean="0"/>
                <a:t>host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90439" y="2766496"/>
              <a:ext cx="662948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 smtClean="0"/>
                <a:t>app</a:t>
              </a:r>
              <a:endParaRPr lang="en-US" sz="2000" dirty="0"/>
            </a:p>
          </p:txBody>
        </p:sp>
        <p:pic>
          <p:nvPicPr>
            <p:cNvPr id="30" name="Picture 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76400" y="3724751"/>
              <a:ext cx="1250738" cy="31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 rot="394988">
            <a:off x="2003727" y="3393682"/>
            <a:ext cx="1686081" cy="832087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Callout 28"/>
          <p:cNvSpPr/>
          <p:nvPr/>
        </p:nvSpPr>
        <p:spPr>
          <a:xfrm rot="394988">
            <a:off x="2003727" y="3393682"/>
            <a:ext cx="1686081" cy="832087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Network-network interfaces define how nodes work together</a:t>
            </a:r>
          </a:p>
          <a:p>
            <a:pPr lvl="1"/>
            <a:r>
              <a:rPr lang="en-US" sz="2400" u="sng" dirty="0" err="1" smtClean="0"/>
              <a:t>Traceroute</a:t>
            </a:r>
            <a:r>
              <a:rPr lang="en-US" sz="2400" dirty="0" smtClean="0"/>
              <a:t> can peek in </a:t>
            </a:r>
            <a:r>
              <a:rPr lang="en-US" sz="2400" dirty="0"/>
              <a:t>the network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Interfaces (3)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66562" y="3045719"/>
            <a:ext cx="0" cy="1532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62000" y="2647950"/>
            <a:ext cx="4415424" cy="1888231"/>
            <a:chOff x="433307" y="2707381"/>
            <a:chExt cx="3920080" cy="1676400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816363" y="2707381"/>
              <a:ext cx="466434" cy="383513"/>
              <a:chOff x="1355" y="2583"/>
              <a:chExt cx="1125" cy="925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55" y="2794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55" y="2583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08138" y="2726411"/>
              <a:ext cx="466434" cy="383513"/>
              <a:chOff x="-1778" y="2469"/>
              <a:chExt cx="1125" cy="925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-1778" y="2680"/>
                <a:ext cx="1125" cy="714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-1778" y="2469"/>
                <a:ext cx="1125" cy="200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124" tIns="41061" rIns="82124" bIns="41061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51" idx="2"/>
            </p:cNvCxnSpPr>
            <p:nvPr/>
          </p:nvCxnSpPr>
          <p:spPr>
            <a:xfrm>
              <a:off x="1049572" y="3090762"/>
              <a:ext cx="1" cy="3632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9" idx="2"/>
            </p:cNvCxnSpPr>
            <p:nvPr/>
          </p:nvCxnSpPr>
          <p:spPr>
            <a:xfrm>
              <a:off x="3542933" y="3109924"/>
              <a:ext cx="1" cy="319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 smtClean="0"/>
                <a:t>host</a:t>
              </a:r>
              <a:endParaRPr lang="en-US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0439" y="2766496"/>
              <a:ext cx="662948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000" dirty="0" smtClean="0"/>
                <a:t>app</a:t>
              </a:r>
              <a:endParaRPr lang="en-US" sz="2000" dirty="0"/>
            </a:p>
          </p:txBody>
        </p: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33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4866555"/>
            <a:ext cx="2895600" cy="273844"/>
          </a:xfrm>
        </p:spPr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   To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4343400" cy="33528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An everyday institution used at work, home, and on-the-go</a:t>
            </a:r>
          </a:p>
          <a:p>
            <a:r>
              <a:rPr lang="en-US" dirty="0" smtClean="0"/>
              <a:t>Visualization contains millions of links</a:t>
            </a:r>
            <a:endParaRPr lang="en-US" dirty="0"/>
          </a:p>
        </p:txBody>
      </p:sp>
      <p:pic>
        <p:nvPicPr>
          <p:cNvPr id="5122" name="Picture 2" descr="http://upload.wikimedia.org/wikipedia/commons/thumb/d/d2/Internet_map_1024.jpg/1024px-Internet_map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14350"/>
            <a:ext cx="3905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3862" y="4371976"/>
            <a:ext cx="3793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Attribution: By </a:t>
            </a:r>
            <a:r>
              <a:rPr lang="en-US" sz="1000" dirty="0"/>
              <a:t>The </a:t>
            </a:r>
            <a:r>
              <a:rPr lang="en-US" sz="1000" dirty="0" err="1"/>
              <a:t>Opte</a:t>
            </a:r>
            <a:r>
              <a:rPr lang="en-US" sz="1000" dirty="0"/>
              <a:t> Project [</a:t>
            </a:r>
            <a:r>
              <a:rPr lang="en-US" sz="1000" dirty="0" smtClean="0"/>
              <a:t>CC-BY-2.5], </a:t>
            </a:r>
            <a:r>
              <a:rPr lang="en-US" sz="1000" dirty="0"/>
              <a:t>via Wikimedia Commons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895350"/>
            <a:ext cx="3592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Internet ~2005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5800" y="1962150"/>
            <a:ext cx="7391400" cy="2209800"/>
          </a:xfrm>
        </p:spPr>
        <p:txBody>
          <a:bodyPr/>
          <a:lstStyle/>
          <a:p>
            <a:r>
              <a:rPr lang="en-US" dirty="0" smtClean="0"/>
              <a:t>What do you think are the issues that one has to tackle to grow from a small network to an extremely large network?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1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– Societal Impact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enabler of societal change</a:t>
            </a:r>
          </a:p>
          <a:p>
            <a:pPr lvl="1"/>
            <a:r>
              <a:rPr lang="en-US" dirty="0" smtClean="0"/>
              <a:t>Easy access to knowledge</a:t>
            </a:r>
          </a:p>
          <a:p>
            <a:pPr lvl="1"/>
            <a:r>
              <a:rPr lang="en-US" dirty="0" smtClean="0"/>
              <a:t>Electronic commerce</a:t>
            </a:r>
          </a:p>
          <a:p>
            <a:pPr lvl="1"/>
            <a:r>
              <a:rPr lang="en-US" dirty="0" smtClean="0"/>
              <a:t>Personal relationships</a:t>
            </a:r>
          </a:p>
          <a:p>
            <a:pPr lvl="1"/>
            <a:r>
              <a:rPr lang="en-US" dirty="0" smtClean="0"/>
              <a:t>Discussion without censorship</a:t>
            </a:r>
          </a:p>
          <a:p>
            <a:pPr lvl="1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34" y="1276350"/>
            <a:ext cx="1018735" cy="9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18" y="3486150"/>
            <a:ext cx="1144369" cy="68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82" y="2190750"/>
            <a:ext cx="1421642" cy="61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atch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90" y="2800350"/>
            <a:ext cx="1952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3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– 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engine of economic growth</a:t>
            </a:r>
          </a:p>
          <a:p>
            <a:pPr lvl="1"/>
            <a:r>
              <a:rPr lang="en-US" dirty="0" smtClean="0"/>
              <a:t>Advertising-sponsored search</a:t>
            </a:r>
          </a:p>
          <a:p>
            <a:pPr lvl="1"/>
            <a:r>
              <a:rPr lang="en-US" dirty="0" smtClean="0"/>
              <a:t>“Long tail” online stores</a:t>
            </a:r>
          </a:p>
          <a:p>
            <a:pPr lvl="1"/>
            <a:r>
              <a:rPr lang="en-US" dirty="0" smtClean="0"/>
              <a:t>Online marketplaces</a:t>
            </a:r>
          </a:p>
          <a:p>
            <a:pPr lvl="1"/>
            <a:r>
              <a:rPr lang="en-US" dirty="0" smtClean="0"/>
              <a:t>Crowdsourcing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2" b="22224"/>
          <a:stretch/>
        </p:blipFill>
        <p:spPr bwMode="auto">
          <a:xfrm>
            <a:off x="6341471" y="1482252"/>
            <a:ext cx="1629506" cy="63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b="25808"/>
          <a:stretch/>
        </p:blipFill>
        <p:spPr bwMode="auto">
          <a:xfrm>
            <a:off x="6517593" y="2114550"/>
            <a:ext cx="1277261" cy="5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32" y="2724150"/>
            <a:ext cx="1238583" cy="51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upload.wikimedia.org/wikipedia/commons/thumb/0/05/AWS_Simple_Icons_On-Demand_Workforce_Amazon_Mechanical_Turk_Workers.svg/220px-AWS_Simple_Icons_On-Demand_Workforce_Amazon_Mechanical_Turk_Worker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04" y="3241710"/>
            <a:ext cx="854040" cy="8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Point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 learn how the Internet 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learn the fundamentals of computer networks</a:t>
            </a:r>
          </a:p>
          <a:p>
            <a:pPr marL="914400" lvl="1" indent="-514350"/>
            <a:r>
              <a:rPr lang="en-US" dirty="0" smtClean="0"/>
              <a:t>What hard problems must they solve?</a:t>
            </a:r>
          </a:p>
          <a:p>
            <a:pPr marL="914400" lvl="1" indent="-514350"/>
            <a:r>
              <a:rPr lang="en-US" dirty="0" smtClean="0"/>
              <a:t>What design strategies have proven valuable?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30697</TotalTime>
  <Words>2165</Words>
  <Application>Microsoft Macintosh PowerPoint</Application>
  <PresentationFormat>On-screen Show (16:9)</PresentationFormat>
  <Paragraphs>414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The Main Point</vt:lpstr>
      <vt:lpstr>Why learn about the Internet?</vt:lpstr>
      <vt:lpstr>From this experimental network …</vt:lpstr>
      <vt:lpstr>    To this!</vt:lpstr>
      <vt:lpstr>Question</vt:lpstr>
      <vt:lpstr>Internet – Societal Impact</vt:lpstr>
      <vt:lpstr>Internet – Economic impact</vt:lpstr>
      <vt:lpstr>The Main Point (2)</vt:lpstr>
      <vt:lpstr>Why learn the Fundamentals?</vt:lpstr>
      <vt:lpstr>Fundamentals – Intellectual Interest</vt:lpstr>
      <vt:lpstr>Fundamentals – Intellectual Interest (2)</vt:lpstr>
      <vt:lpstr>Fundamentals – Reinvention </vt:lpstr>
      <vt:lpstr>Fundamentals – Reinvention (2)</vt:lpstr>
      <vt:lpstr>Fundamentals – Reinvention (3)</vt:lpstr>
      <vt:lpstr>Not a Course Goal</vt:lpstr>
      <vt:lpstr>Course Mechanics</vt:lpstr>
      <vt:lpstr>Course Logistics</vt:lpstr>
      <vt:lpstr>PowerPoint Presentation</vt:lpstr>
      <vt:lpstr>Example Uses of Networks</vt:lpstr>
      <vt:lpstr>Example Uses of Networks</vt:lpstr>
      <vt:lpstr>For User Communication</vt:lpstr>
      <vt:lpstr>For Resource Sharing</vt:lpstr>
      <vt:lpstr>Statistical Multiplexing</vt:lpstr>
      <vt:lpstr>Statistical Multiplexing (2)</vt:lpstr>
      <vt:lpstr>Statistical Multiplexing (3)</vt:lpstr>
      <vt:lpstr>For Content Delivery</vt:lpstr>
      <vt:lpstr>Content Delivery (2)</vt:lpstr>
      <vt:lpstr>Content Delivery (3)</vt:lpstr>
      <vt:lpstr>PowerPoint Presentation</vt:lpstr>
      <vt:lpstr>Parts of a Network</vt:lpstr>
      <vt:lpstr>Component Names</vt:lpstr>
      <vt:lpstr>Types of Links</vt:lpstr>
      <vt:lpstr>Wireless Links</vt:lpstr>
      <vt:lpstr>Example Networks</vt:lpstr>
      <vt:lpstr>Network names by scale</vt:lpstr>
      <vt:lpstr>Internetworks</vt:lpstr>
      <vt:lpstr>PowerPoint Presentation</vt:lpstr>
      <vt:lpstr>Key Interfaces</vt:lpstr>
      <vt:lpstr>Key Interfaces (2)</vt:lpstr>
      <vt:lpstr>Key Interfaces (3)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95</cp:revision>
  <cp:lastPrinted>2013-01-08T02:16:20Z</cp:lastPrinted>
  <dcterms:created xsi:type="dcterms:W3CDTF">2012-10-22T20:55:18Z</dcterms:created>
  <dcterms:modified xsi:type="dcterms:W3CDTF">2013-04-03T02:55:51Z</dcterms:modified>
</cp:coreProperties>
</file>