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62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5" r:id="rId11"/>
    <p:sldId id="294" r:id="rId12"/>
    <p:sldId id="296" r:id="rId13"/>
    <p:sldId id="297" r:id="rId14"/>
    <p:sldId id="298" r:id="rId15"/>
    <p:sldId id="300" r:id="rId16"/>
    <p:sldId id="301" r:id="rId17"/>
    <p:sldId id="302" r:id="rId18"/>
    <p:sldId id="303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92269" autoAdjust="0"/>
  </p:normalViewPr>
  <p:slideViewPr>
    <p:cSldViewPr>
      <p:cViewPr>
        <p:scale>
          <a:sx n="100" d="100"/>
          <a:sy n="100" d="100"/>
        </p:scale>
        <p:origin x="-688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</a:t>
            </a:r>
            <a:r>
              <a:rPr lang="en-US" smtClean="0"/>
              <a:t>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44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54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from CN5E slides #4-22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28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#4-38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686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270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  AP from </a:t>
            </a:r>
            <a:r>
              <a:rPr lang="en-US" dirty="0" err="1" smtClean="0"/>
              <a:t>pixabay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Map from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wikipedia</a:t>
            </a:r>
            <a:r>
              <a:rPr lang="en-US" baseline="0" dirty="0" smtClean="0"/>
              <a:t> commons, public domain. Radio from openclipart.org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2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CN5E</a:t>
            </a:r>
            <a:r>
              <a:rPr lang="en-US" baseline="0" dirty="0" smtClean="0"/>
              <a:t> figures #4-2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90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 from IEEE GHN. Figure from CN5E slides #4-22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18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from CN5E slides #4-22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28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from CN5E #4-27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63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  AP from </a:t>
            </a:r>
            <a:r>
              <a:rPr lang="en-US" dirty="0" err="1" smtClean="0"/>
              <a:t>pixabay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  AP from </a:t>
            </a:r>
            <a:r>
              <a:rPr lang="en-US" dirty="0" err="1" smtClean="0"/>
              <a:t>pixabay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12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0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do nodes share a single link? Who sends when, e.g., in </a:t>
            </a:r>
            <a:r>
              <a:rPr lang="en-US" sz="2800" dirty="0" err="1" smtClean="0"/>
              <a:t>WiFI</a:t>
            </a:r>
            <a:r>
              <a:rPr lang="en-US" sz="2800" dirty="0" smtClean="0"/>
              <a:t>?</a:t>
            </a:r>
          </a:p>
          <a:p>
            <a:pPr lvl="1"/>
            <a:r>
              <a:rPr lang="en-US" sz="2400" dirty="0" smtClean="0"/>
              <a:t>Explore with a simple model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Assume no-one is in charge; this is a distributed system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066800" y="2647950"/>
            <a:ext cx="4068763" cy="533400"/>
            <a:chOff x="1066800" y="2571750"/>
            <a:chExt cx="4068763" cy="533400"/>
          </a:xfrm>
        </p:grpSpPr>
        <p:pic>
          <p:nvPicPr>
            <p:cNvPr id="12" name="Picture 1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27405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27405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74051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1500980" y="2571750"/>
              <a:ext cx="32004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12" idx="0"/>
            </p:cNvCxnSpPr>
            <p:nvPr/>
          </p:nvCxnSpPr>
          <p:spPr>
            <a:xfrm>
              <a:off x="1500982" y="25717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14" idx="0"/>
            </p:cNvCxnSpPr>
            <p:nvPr/>
          </p:nvCxnSpPr>
          <p:spPr>
            <a:xfrm>
              <a:off x="3101182" y="2571750"/>
              <a:ext cx="0" cy="1687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13" idx="0"/>
            </p:cNvCxnSpPr>
            <p:nvPr/>
          </p:nvCxnSpPr>
          <p:spPr>
            <a:xfrm>
              <a:off x="4701382" y="25717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0101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CSMA (3)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CSMA is a good defense against collisions only when BD is small</a:t>
            </a:r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endParaRPr lang="en-US" sz="28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685800" y="2783326"/>
            <a:ext cx="4495800" cy="984169"/>
            <a:chOff x="685800" y="2805440"/>
            <a:chExt cx="4495800" cy="984169"/>
          </a:xfrm>
        </p:grpSpPr>
        <p:grpSp>
          <p:nvGrpSpPr>
            <p:cNvPr id="7" name="Group 6"/>
            <p:cNvGrpSpPr/>
            <p:nvPr/>
          </p:nvGrpSpPr>
          <p:grpSpPr>
            <a:xfrm>
              <a:off x="685800" y="3256209"/>
              <a:ext cx="4495800" cy="533400"/>
              <a:chOff x="838200" y="2419350"/>
              <a:chExt cx="4495800" cy="533400"/>
            </a:xfrm>
          </p:grpSpPr>
          <p:pic>
            <p:nvPicPr>
              <p:cNvPr id="8" name="Picture 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5637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258811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" name="Straight Connector 10"/>
              <p:cNvCxnSpPr/>
              <p:nvPr/>
            </p:nvCxnSpPr>
            <p:spPr>
              <a:xfrm>
                <a:off x="1272381" y="2419350"/>
                <a:ext cx="362743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8" idx="0"/>
              </p:cNvCxnSpPr>
              <p:nvPr/>
            </p:nvCxnSpPr>
            <p:spPr>
              <a:xfrm>
                <a:off x="1272382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endCxn id="10" idx="0"/>
              </p:cNvCxnSpPr>
              <p:nvPr/>
            </p:nvCxnSpPr>
            <p:spPr>
              <a:xfrm>
                <a:off x="3101182" y="2419350"/>
                <a:ext cx="0" cy="1687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endCxn id="9" idx="0"/>
              </p:cNvCxnSpPr>
              <p:nvPr/>
            </p:nvCxnSpPr>
            <p:spPr>
              <a:xfrm>
                <a:off x="4899819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762000" y="2952750"/>
              <a:ext cx="792163" cy="228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14700" y="2952750"/>
              <a:ext cx="792163" cy="228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>
              <a:stCxn id="16" idx="1"/>
            </p:cNvCxnSpPr>
            <p:nvPr/>
          </p:nvCxnSpPr>
          <p:spPr>
            <a:xfrm flipH="1">
              <a:off x="2895600" y="3067050"/>
              <a:ext cx="419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5" idx="3"/>
            </p:cNvCxnSpPr>
            <p:nvPr/>
          </p:nvCxnSpPr>
          <p:spPr>
            <a:xfrm>
              <a:off x="1554163" y="3067050"/>
              <a:ext cx="419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362200" y="280544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X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6791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CSMA/CD (with Collision Detection)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Can reduce the cost of collisions by detecting them and aborting (Jam) the rest of the frame time</a:t>
            </a:r>
          </a:p>
          <a:p>
            <a:pPr lvl="1"/>
            <a:r>
              <a:rPr lang="en-US" sz="2400" dirty="0" smtClean="0"/>
              <a:t>Again, we can do this with wires</a:t>
            </a:r>
            <a:endParaRPr lang="en-US" sz="2000" dirty="0" smtClean="0"/>
          </a:p>
          <a:p>
            <a:endParaRPr lang="en-US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762000" y="3105150"/>
            <a:ext cx="4495800" cy="984169"/>
            <a:chOff x="1066800" y="3486150"/>
            <a:chExt cx="4495800" cy="984169"/>
          </a:xfrm>
        </p:grpSpPr>
        <p:grpSp>
          <p:nvGrpSpPr>
            <p:cNvPr id="21" name="Group 20"/>
            <p:cNvGrpSpPr/>
            <p:nvPr/>
          </p:nvGrpSpPr>
          <p:grpSpPr>
            <a:xfrm>
              <a:off x="1066800" y="3486150"/>
              <a:ext cx="4495800" cy="984169"/>
              <a:chOff x="685800" y="2805440"/>
              <a:chExt cx="4495800" cy="984169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685800" y="3256209"/>
                <a:ext cx="4495800" cy="533400"/>
                <a:chOff x="838200" y="2419350"/>
                <a:chExt cx="4495800" cy="533400"/>
              </a:xfrm>
            </p:grpSpPr>
            <p:pic>
              <p:nvPicPr>
                <p:cNvPr id="30" name="Picture 29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8200" y="2588119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0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65637" y="2588119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67000" y="258811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272381" y="2419350"/>
                  <a:ext cx="3627437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0" idx="0"/>
                </p:cNvCxnSpPr>
                <p:nvPr/>
              </p:nvCxnSpPr>
              <p:spPr>
                <a:xfrm>
                  <a:off x="1272382" y="2419350"/>
                  <a:ext cx="0" cy="16876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endCxn id="32" idx="0"/>
                </p:cNvCxnSpPr>
                <p:nvPr/>
              </p:nvCxnSpPr>
              <p:spPr>
                <a:xfrm>
                  <a:off x="3101182" y="2419350"/>
                  <a:ext cx="0" cy="16876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>
                  <a:endCxn id="31" idx="0"/>
                </p:cNvCxnSpPr>
                <p:nvPr/>
              </p:nvCxnSpPr>
              <p:spPr>
                <a:xfrm>
                  <a:off x="4899819" y="2419350"/>
                  <a:ext cx="0" cy="16876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Box 28"/>
              <p:cNvSpPr txBox="1"/>
              <p:nvPr/>
            </p:nvSpPr>
            <p:spPr>
              <a:xfrm>
                <a:off x="1905000" y="2805440"/>
                <a:ext cx="22445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X </a:t>
                </a:r>
                <a:r>
                  <a:rPr lang="en-US" sz="2800" dirty="0" err="1" smtClean="0"/>
                  <a:t>X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X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X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X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X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X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X</a:t>
                </a:r>
                <a:endParaRPr lang="en-US" sz="2800" dirty="0"/>
              </a:p>
            </p:txBody>
          </p:sp>
        </p:grpSp>
        <p:sp>
          <p:nvSpPr>
            <p:cNvPr id="37" name="Rounded Rectangular Callout 36"/>
            <p:cNvSpPr/>
            <p:nvPr/>
          </p:nvSpPr>
          <p:spPr>
            <a:xfrm>
              <a:off x="1189037" y="3486150"/>
              <a:ext cx="792163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Jam!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8" name="Rounded Rectangular Callout 37"/>
            <p:cNvSpPr/>
            <p:nvPr/>
          </p:nvSpPr>
          <p:spPr>
            <a:xfrm>
              <a:off x="4770437" y="3486150"/>
              <a:ext cx="792163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Jam!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829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CSMA/CD Complications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Want everyone who collides to know that it happened</a:t>
            </a:r>
          </a:p>
          <a:p>
            <a:pPr lvl="1"/>
            <a:r>
              <a:rPr lang="en-US" sz="2400" dirty="0" smtClean="0"/>
              <a:t>Time window in which a node may hear of a collision is 2D seconds</a:t>
            </a:r>
          </a:p>
          <a:p>
            <a:endParaRPr lang="en-US" sz="28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685800" y="3416381"/>
            <a:ext cx="4495800" cy="984169"/>
            <a:chOff x="685800" y="2805440"/>
            <a:chExt cx="4495800" cy="984169"/>
          </a:xfrm>
        </p:grpSpPr>
        <p:grpSp>
          <p:nvGrpSpPr>
            <p:cNvPr id="20" name="Group 19"/>
            <p:cNvGrpSpPr/>
            <p:nvPr/>
          </p:nvGrpSpPr>
          <p:grpSpPr>
            <a:xfrm>
              <a:off x="685800" y="3256209"/>
              <a:ext cx="4495800" cy="533400"/>
              <a:chOff x="838200" y="2419350"/>
              <a:chExt cx="4495800" cy="533400"/>
            </a:xfrm>
          </p:grpSpPr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9" name="Picture 3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5637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" name="Picture 3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258811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1" name="Straight Connector 40"/>
              <p:cNvCxnSpPr/>
              <p:nvPr/>
            </p:nvCxnSpPr>
            <p:spPr>
              <a:xfrm>
                <a:off x="1272381" y="2419350"/>
                <a:ext cx="362743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endCxn id="28" idx="0"/>
              </p:cNvCxnSpPr>
              <p:nvPr/>
            </p:nvCxnSpPr>
            <p:spPr>
              <a:xfrm>
                <a:off x="1272382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endCxn id="40" idx="0"/>
              </p:cNvCxnSpPr>
              <p:nvPr/>
            </p:nvCxnSpPr>
            <p:spPr>
              <a:xfrm>
                <a:off x="3101182" y="2419350"/>
                <a:ext cx="0" cy="1687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endCxn id="39" idx="0"/>
              </p:cNvCxnSpPr>
              <p:nvPr/>
            </p:nvCxnSpPr>
            <p:spPr>
              <a:xfrm>
                <a:off x="4899819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Rectangle 21"/>
            <p:cNvSpPr/>
            <p:nvPr/>
          </p:nvSpPr>
          <p:spPr>
            <a:xfrm>
              <a:off x="762000" y="2952750"/>
              <a:ext cx="792163" cy="228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28900" y="2952750"/>
              <a:ext cx="792163" cy="228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>
              <a:stCxn id="23" idx="1"/>
            </p:cNvCxnSpPr>
            <p:nvPr/>
          </p:nvCxnSpPr>
          <p:spPr>
            <a:xfrm flipH="1">
              <a:off x="2209800" y="3067050"/>
              <a:ext cx="419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2" idx="3"/>
            </p:cNvCxnSpPr>
            <p:nvPr/>
          </p:nvCxnSpPr>
          <p:spPr>
            <a:xfrm>
              <a:off x="1554163" y="3067050"/>
              <a:ext cx="419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905000" y="280544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X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7496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CSMA/CD Complications (2)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Impose a minimum frame size that lasts for 2D</a:t>
            </a:r>
            <a:r>
              <a:rPr lang="en-US" sz="2800" dirty="0"/>
              <a:t> </a:t>
            </a:r>
            <a:r>
              <a:rPr lang="en-US" sz="2800" dirty="0" smtClean="0"/>
              <a:t>seconds</a:t>
            </a:r>
          </a:p>
          <a:p>
            <a:pPr lvl="1"/>
            <a:r>
              <a:rPr lang="en-US" sz="2400" dirty="0" smtClean="0"/>
              <a:t>So node can’t finish before collision</a:t>
            </a:r>
          </a:p>
          <a:p>
            <a:pPr lvl="1"/>
            <a:r>
              <a:rPr lang="en-US" sz="2400" dirty="0" smtClean="0"/>
              <a:t>Ethernet minimum frame is 64 bytes</a:t>
            </a:r>
          </a:p>
          <a:p>
            <a:endParaRPr lang="en-US" sz="28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685800" y="3111581"/>
            <a:ext cx="4495800" cy="984169"/>
            <a:chOff x="685800" y="2805440"/>
            <a:chExt cx="4495800" cy="984169"/>
          </a:xfrm>
        </p:grpSpPr>
        <p:grpSp>
          <p:nvGrpSpPr>
            <p:cNvPr id="20" name="Group 19"/>
            <p:cNvGrpSpPr/>
            <p:nvPr/>
          </p:nvGrpSpPr>
          <p:grpSpPr>
            <a:xfrm>
              <a:off x="685800" y="3256209"/>
              <a:ext cx="4495800" cy="533400"/>
              <a:chOff x="838200" y="2419350"/>
              <a:chExt cx="4495800" cy="533400"/>
            </a:xfrm>
          </p:grpSpPr>
          <p:pic>
            <p:nvPicPr>
              <p:cNvPr id="28" name="Picture 2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9" name="Picture 3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5637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" name="Picture 3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258811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41" name="Straight Connector 40"/>
              <p:cNvCxnSpPr/>
              <p:nvPr/>
            </p:nvCxnSpPr>
            <p:spPr>
              <a:xfrm>
                <a:off x="1272381" y="2419350"/>
                <a:ext cx="362743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endCxn id="28" idx="0"/>
              </p:cNvCxnSpPr>
              <p:nvPr/>
            </p:nvCxnSpPr>
            <p:spPr>
              <a:xfrm>
                <a:off x="1272382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endCxn id="40" idx="0"/>
              </p:cNvCxnSpPr>
              <p:nvPr/>
            </p:nvCxnSpPr>
            <p:spPr>
              <a:xfrm>
                <a:off x="3101182" y="2419350"/>
                <a:ext cx="0" cy="1687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endCxn id="39" idx="0"/>
              </p:cNvCxnSpPr>
              <p:nvPr/>
            </p:nvCxnSpPr>
            <p:spPr>
              <a:xfrm>
                <a:off x="4899819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Rectangle 21"/>
            <p:cNvSpPr/>
            <p:nvPr/>
          </p:nvSpPr>
          <p:spPr>
            <a:xfrm>
              <a:off x="838200" y="2952750"/>
              <a:ext cx="715963" cy="228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28900" y="2952750"/>
              <a:ext cx="2324100" cy="2286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>
              <a:stCxn id="23" idx="1"/>
            </p:cNvCxnSpPr>
            <p:nvPr/>
          </p:nvCxnSpPr>
          <p:spPr>
            <a:xfrm flipH="1">
              <a:off x="2209800" y="3067050"/>
              <a:ext cx="419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2" idx="3"/>
            </p:cNvCxnSpPr>
            <p:nvPr/>
          </p:nvCxnSpPr>
          <p:spPr>
            <a:xfrm>
              <a:off x="1554163" y="3067050"/>
              <a:ext cx="419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905000" y="2805440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X</a:t>
              </a:r>
              <a:endParaRPr lang="en-US" sz="2800" dirty="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V="1">
            <a:off x="4876800" y="3487491"/>
            <a:ext cx="0" cy="2476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990600" y="3487491"/>
            <a:ext cx="0" cy="2476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030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CSMA “Persistence”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should a node do if another node is sending?</a:t>
            </a:r>
          </a:p>
          <a:p>
            <a:pPr lvl="1"/>
            <a:endParaRPr lang="en-US" sz="2400" dirty="0"/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	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Idea: </a:t>
            </a:r>
            <a:r>
              <a:rPr lang="en-US" sz="2800" dirty="0" smtClean="0"/>
              <a:t>Wait </a:t>
            </a:r>
            <a:r>
              <a:rPr lang="en-US" sz="2800" dirty="0"/>
              <a:t>until </a:t>
            </a:r>
            <a:r>
              <a:rPr lang="en-US" sz="2800" dirty="0" smtClean="0"/>
              <a:t>it is </a:t>
            </a:r>
            <a:r>
              <a:rPr lang="en-US" sz="2800" dirty="0"/>
              <a:t>done, </a:t>
            </a:r>
            <a:r>
              <a:rPr lang="en-US" sz="2800" dirty="0" smtClean="0"/>
              <a:t>and send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14400" y="2343150"/>
            <a:ext cx="4495800" cy="1246434"/>
            <a:chOff x="685800" y="2495550"/>
            <a:chExt cx="4495800" cy="1246434"/>
          </a:xfrm>
        </p:grpSpPr>
        <p:grpSp>
          <p:nvGrpSpPr>
            <p:cNvPr id="19" name="Group 18"/>
            <p:cNvGrpSpPr/>
            <p:nvPr/>
          </p:nvGrpSpPr>
          <p:grpSpPr>
            <a:xfrm>
              <a:off x="685800" y="2905125"/>
              <a:ext cx="4495800" cy="836859"/>
              <a:chOff x="685800" y="2952750"/>
              <a:chExt cx="4495800" cy="836859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685800" y="3256209"/>
                <a:ext cx="4495800" cy="533400"/>
                <a:chOff x="838200" y="2419350"/>
                <a:chExt cx="4495800" cy="533400"/>
              </a:xfrm>
            </p:grpSpPr>
            <p:pic>
              <p:nvPicPr>
                <p:cNvPr id="28" name="Picture 27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8200" y="2588119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3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65637" y="2588119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39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67000" y="258811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272381" y="2419350"/>
                  <a:ext cx="3627437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>
                  <a:endCxn id="28" idx="0"/>
                </p:cNvCxnSpPr>
                <p:nvPr/>
              </p:nvCxnSpPr>
              <p:spPr>
                <a:xfrm>
                  <a:off x="1272382" y="2419350"/>
                  <a:ext cx="0" cy="16876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>
                  <a:endCxn id="40" idx="0"/>
                </p:cNvCxnSpPr>
                <p:nvPr/>
              </p:nvCxnSpPr>
              <p:spPr>
                <a:xfrm>
                  <a:off x="3101182" y="2419350"/>
                  <a:ext cx="0" cy="16876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>
                  <a:endCxn id="39" idx="0"/>
                </p:cNvCxnSpPr>
                <p:nvPr/>
              </p:nvCxnSpPr>
              <p:spPr>
                <a:xfrm>
                  <a:off x="4899819" y="2419350"/>
                  <a:ext cx="0" cy="16876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Rectangle 22"/>
              <p:cNvSpPr/>
              <p:nvPr/>
            </p:nvSpPr>
            <p:spPr>
              <a:xfrm>
                <a:off x="1714500" y="2952750"/>
                <a:ext cx="3238500" cy="2286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flipH="1">
                <a:off x="1295400" y="3067050"/>
                <a:ext cx="4191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/>
            <p:cNvCxnSpPr/>
            <p:nvPr/>
          </p:nvCxnSpPr>
          <p:spPr>
            <a:xfrm flipV="1">
              <a:off x="4876800" y="3105150"/>
              <a:ext cx="0" cy="24765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ed Rectangular Callout 23"/>
            <p:cNvSpPr/>
            <p:nvPr/>
          </p:nvSpPr>
          <p:spPr>
            <a:xfrm>
              <a:off x="752475" y="2495550"/>
              <a:ext cx="1304925" cy="381000"/>
            </a:xfrm>
            <a:prstGeom prst="wedgeRoundRectCallout">
              <a:avLst>
                <a:gd name="adj1" fmla="val -34101"/>
                <a:gd name="adj2" fmla="val 17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What now?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2818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CSMA “Persistence” (2)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Problem is that multiple waiting nodes will queue up then collide</a:t>
            </a:r>
          </a:p>
          <a:p>
            <a:pPr lvl="1"/>
            <a:r>
              <a:rPr lang="en-US" sz="2400" dirty="0" smtClean="0"/>
              <a:t>More load, more of a problem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62000" y="3105150"/>
            <a:ext cx="4495800" cy="984169"/>
            <a:chOff x="1066800" y="3486150"/>
            <a:chExt cx="4495800" cy="984169"/>
          </a:xfrm>
        </p:grpSpPr>
        <p:grpSp>
          <p:nvGrpSpPr>
            <p:cNvPr id="30" name="Group 29"/>
            <p:cNvGrpSpPr/>
            <p:nvPr/>
          </p:nvGrpSpPr>
          <p:grpSpPr>
            <a:xfrm>
              <a:off x="1066800" y="3936919"/>
              <a:ext cx="4495800" cy="533400"/>
              <a:chOff x="838200" y="2419350"/>
              <a:chExt cx="4495800" cy="533400"/>
            </a:xfrm>
          </p:grpSpPr>
          <p:pic>
            <p:nvPicPr>
              <p:cNvPr id="32" name="Picture 3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" name="Picture 3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5637" y="2588119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Picture 33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258811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5" name="Straight Connector 34"/>
              <p:cNvCxnSpPr/>
              <p:nvPr/>
            </p:nvCxnSpPr>
            <p:spPr>
              <a:xfrm>
                <a:off x="1272381" y="2419350"/>
                <a:ext cx="362743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endCxn id="32" idx="0"/>
              </p:cNvCxnSpPr>
              <p:nvPr/>
            </p:nvCxnSpPr>
            <p:spPr>
              <a:xfrm>
                <a:off x="1272382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endCxn id="34" idx="0"/>
              </p:cNvCxnSpPr>
              <p:nvPr/>
            </p:nvCxnSpPr>
            <p:spPr>
              <a:xfrm>
                <a:off x="3101182" y="2419350"/>
                <a:ext cx="0" cy="16876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endCxn id="33" idx="0"/>
              </p:cNvCxnSpPr>
              <p:nvPr/>
            </p:nvCxnSpPr>
            <p:spPr>
              <a:xfrm>
                <a:off x="4899819" y="2419350"/>
                <a:ext cx="0" cy="16876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ounded Rectangular Callout 26"/>
            <p:cNvSpPr/>
            <p:nvPr/>
          </p:nvSpPr>
          <p:spPr>
            <a:xfrm>
              <a:off x="1189037" y="3486150"/>
              <a:ext cx="792163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Now!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ular Callout 28"/>
            <p:cNvSpPr/>
            <p:nvPr/>
          </p:nvSpPr>
          <p:spPr>
            <a:xfrm>
              <a:off x="4770437" y="3486150"/>
              <a:ext cx="792163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Now!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ounded Rectangular Callout 44"/>
          <p:cNvSpPr/>
          <p:nvPr/>
        </p:nvSpPr>
        <p:spPr>
          <a:xfrm>
            <a:off x="2680493" y="3105150"/>
            <a:ext cx="900907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Uh oh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34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CSMA “Persistence” (3)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Intuition for a better solution</a:t>
            </a:r>
          </a:p>
          <a:p>
            <a:pPr lvl="1"/>
            <a:r>
              <a:rPr lang="en-US" sz="2400" dirty="0" smtClean="0"/>
              <a:t>If there are N queued senders, we want each to send next with probability 1/N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2000" y="3105150"/>
            <a:ext cx="4724399" cy="987263"/>
            <a:chOff x="762000" y="3413287"/>
            <a:chExt cx="4724399" cy="987263"/>
          </a:xfrm>
        </p:grpSpPr>
        <p:grpSp>
          <p:nvGrpSpPr>
            <p:cNvPr id="22" name="Group 21"/>
            <p:cNvGrpSpPr/>
            <p:nvPr/>
          </p:nvGrpSpPr>
          <p:grpSpPr>
            <a:xfrm>
              <a:off x="762000" y="3416381"/>
              <a:ext cx="4724399" cy="984169"/>
              <a:chOff x="1066800" y="3486150"/>
              <a:chExt cx="4724399" cy="984169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066800" y="3936919"/>
                <a:ext cx="4495800" cy="533400"/>
                <a:chOff x="838200" y="2419350"/>
                <a:chExt cx="4495800" cy="533400"/>
              </a:xfrm>
            </p:grpSpPr>
            <p:pic>
              <p:nvPicPr>
                <p:cNvPr id="32" name="Picture 3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8200" y="2588119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32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65637" y="2588119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33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67000" y="258811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272381" y="2419350"/>
                  <a:ext cx="3627437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>
                  <a:endCxn id="32" idx="0"/>
                </p:cNvCxnSpPr>
                <p:nvPr/>
              </p:nvCxnSpPr>
              <p:spPr>
                <a:xfrm>
                  <a:off x="1272382" y="2419350"/>
                  <a:ext cx="0" cy="16876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>
                  <a:endCxn id="34" idx="0"/>
                </p:cNvCxnSpPr>
                <p:nvPr/>
              </p:nvCxnSpPr>
              <p:spPr>
                <a:xfrm>
                  <a:off x="3101182" y="2419350"/>
                  <a:ext cx="0" cy="16876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>
                  <a:endCxn id="33" idx="0"/>
                </p:cNvCxnSpPr>
                <p:nvPr/>
              </p:nvCxnSpPr>
              <p:spPr>
                <a:xfrm>
                  <a:off x="4899819" y="2419350"/>
                  <a:ext cx="0" cy="16876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Rounded Rectangular Callout 28"/>
              <p:cNvSpPr/>
              <p:nvPr/>
            </p:nvSpPr>
            <p:spPr>
              <a:xfrm>
                <a:off x="4694237" y="3486150"/>
                <a:ext cx="1096962" cy="381000"/>
              </a:xfrm>
              <a:prstGeom prst="wedgeRoundRectCallout">
                <a:avLst>
                  <a:gd name="adj1" fmla="val -29423"/>
                  <a:gd name="adj2" fmla="val 110000"/>
                  <a:gd name="adj3" fmla="val 16667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Send p=½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5" name="Rounded Rectangular Callout 44"/>
            <p:cNvSpPr/>
            <p:nvPr/>
          </p:nvSpPr>
          <p:spPr>
            <a:xfrm>
              <a:off x="2680493" y="3416381"/>
              <a:ext cx="900907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Whew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ular Callout 17"/>
            <p:cNvSpPr/>
            <p:nvPr/>
          </p:nvSpPr>
          <p:spPr>
            <a:xfrm>
              <a:off x="808038" y="3413287"/>
              <a:ext cx="1096962" cy="381000"/>
            </a:xfrm>
            <a:prstGeom prst="wedgeRoundRectCallout">
              <a:avLst>
                <a:gd name="adj1" fmla="val -32028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Send p=½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1378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Exponential Backoff (BEB)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Cleverly estimates the probability</a:t>
            </a:r>
          </a:p>
          <a:p>
            <a:pPr lvl="1"/>
            <a:r>
              <a:rPr lang="en-US" sz="2400" dirty="0" smtClean="0"/>
              <a:t>1st collision, wait 0 or 1 frame times</a:t>
            </a:r>
          </a:p>
          <a:p>
            <a:pPr lvl="1"/>
            <a:r>
              <a:rPr lang="en-US" sz="2400" dirty="0" smtClean="0"/>
              <a:t>2nd collision, wait from 0 to 3 times</a:t>
            </a:r>
          </a:p>
          <a:p>
            <a:pPr lvl="1"/>
            <a:r>
              <a:rPr lang="en-US" sz="2400" dirty="0" smtClean="0"/>
              <a:t>3rd collision, wait from 0 to 7 times …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BEB doubles interval for each successive collision</a:t>
            </a:r>
          </a:p>
          <a:p>
            <a:pPr lvl="1"/>
            <a:r>
              <a:rPr lang="en-US" sz="2400" dirty="0" smtClean="0"/>
              <a:t>Quickly gets large enough to work</a:t>
            </a:r>
          </a:p>
          <a:p>
            <a:pPr lvl="1"/>
            <a:r>
              <a:rPr lang="en-US" sz="2400" dirty="0" smtClean="0"/>
              <a:t>Very efficient in practice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79070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Ethernet, or IEEE 802.3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Most popular LAN of the 1980s, 1990s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10 Mbps over shared coaxial cable, with baseband signals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Multiple access with “1-persistent CSMA/CD with BEB”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495550"/>
            <a:ext cx="6994149" cy="214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8591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Based on switches, not multiple access, but still called Ethernet</a:t>
            </a:r>
          </a:p>
          <a:p>
            <a:pPr lvl="1"/>
            <a:r>
              <a:rPr lang="en-US" sz="2400" dirty="0" smtClean="0"/>
              <a:t>We’ll get to it in a later segment</a:t>
            </a:r>
            <a:endParaRPr lang="en-US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83124" y="2800350"/>
            <a:ext cx="5608075" cy="1905000"/>
            <a:chOff x="1295399" y="2196500"/>
            <a:chExt cx="6919911" cy="2350616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r="22028"/>
            <a:stretch>
              <a:fillRect/>
            </a:stretch>
          </p:blipFill>
          <p:spPr bwMode="auto">
            <a:xfrm>
              <a:off x="1295399" y="2299216"/>
              <a:ext cx="6372225" cy="2247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4"/>
            <p:cNvSpPr txBox="1">
              <a:spLocks noChangeArrowheads="1"/>
            </p:cNvSpPr>
            <p:nvPr/>
          </p:nvSpPr>
          <p:spPr bwMode="auto">
            <a:xfrm>
              <a:off x="2761882" y="2196500"/>
              <a:ext cx="1600201" cy="493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2000" dirty="0"/>
                <a:t>Switch</a:t>
              </a:r>
            </a:p>
          </p:txBody>
        </p:sp>
        <p:sp>
          <p:nvSpPr>
            <p:cNvPr id="14" name="TextBox 5"/>
            <p:cNvSpPr txBox="1">
              <a:spLocks noChangeArrowheads="1"/>
            </p:cNvSpPr>
            <p:nvPr/>
          </p:nvSpPr>
          <p:spPr bwMode="auto">
            <a:xfrm>
              <a:off x="5776911" y="3959387"/>
              <a:ext cx="2438399" cy="493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Twisted pair</a:t>
              </a:r>
            </a:p>
          </p:txBody>
        </p:sp>
        <p:sp>
          <p:nvSpPr>
            <p:cNvPr id="15" name="TextBox 6"/>
            <p:cNvSpPr txBox="1">
              <a:spLocks noChangeArrowheads="1"/>
            </p:cNvSpPr>
            <p:nvPr/>
          </p:nvSpPr>
          <p:spPr bwMode="auto">
            <a:xfrm>
              <a:off x="6240794" y="3489264"/>
              <a:ext cx="1828800" cy="493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Switch ports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33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will explore random </a:t>
            </a:r>
            <a:r>
              <a:rPr lang="en-US" sz="2800" u="sng" dirty="0" smtClean="0"/>
              <a:t>multiple access control</a:t>
            </a:r>
            <a:r>
              <a:rPr lang="en-US" sz="2800" dirty="0" smtClean="0"/>
              <a:t> (MAC) protocols</a:t>
            </a:r>
          </a:p>
          <a:p>
            <a:pPr lvl="1"/>
            <a:r>
              <a:rPr lang="en-US" sz="2400" dirty="0" smtClean="0"/>
              <a:t>This is the basis for </a:t>
            </a:r>
            <a:r>
              <a:rPr lang="en-US" sz="2400" u="sng" dirty="0" smtClean="0"/>
              <a:t>classic Ethernet</a:t>
            </a:r>
          </a:p>
          <a:p>
            <a:pPr lvl="1"/>
            <a:r>
              <a:rPr lang="en-US" sz="2400" dirty="0" smtClean="0"/>
              <a:t>Remember: data traffic is </a:t>
            </a:r>
            <a:r>
              <a:rPr lang="en-US" sz="2400" dirty="0" err="1" smtClean="0"/>
              <a:t>bursty</a:t>
            </a:r>
            <a:endParaRPr lang="en-US" sz="24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720327" y="3714750"/>
            <a:ext cx="4068763" cy="533400"/>
            <a:chOff x="1066800" y="2419350"/>
            <a:chExt cx="4068763" cy="533400"/>
          </a:xfrm>
        </p:grpSpPr>
        <p:pic>
          <p:nvPicPr>
            <p:cNvPr id="12" name="Picture 1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25881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25881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58811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1500980" y="2419350"/>
              <a:ext cx="320040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12" idx="0"/>
            </p:cNvCxnSpPr>
            <p:nvPr/>
          </p:nvCxnSpPr>
          <p:spPr>
            <a:xfrm>
              <a:off x="1500982" y="24193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14" idx="0"/>
            </p:cNvCxnSpPr>
            <p:nvPr/>
          </p:nvCxnSpPr>
          <p:spPr>
            <a:xfrm>
              <a:off x="3101182" y="2419350"/>
              <a:ext cx="0" cy="1687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13" idx="0"/>
            </p:cNvCxnSpPr>
            <p:nvPr/>
          </p:nvCxnSpPr>
          <p:spPr>
            <a:xfrm>
              <a:off x="4701382" y="24193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ounded Rectangular Callout 6"/>
          <p:cNvSpPr/>
          <p:nvPr/>
        </p:nvSpPr>
        <p:spPr>
          <a:xfrm>
            <a:off x="2754707" y="3267075"/>
            <a:ext cx="792163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Zzzz..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796527" y="3267075"/>
            <a:ext cx="792163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Busy!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4320380" y="3267075"/>
            <a:ext cx="937420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Ho hum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332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do wireless nodes share a single link? (Yes, this is </a:t>
            </a:r>
            <a:r>
              <a:rPr lang="en-US" sz="2800" dirty="0" err="1" smtClean="0"/>
              <a:t>WiFi</a:t>
            </a:r>
            <a:r>
              <a:rPr lang="en-US" sz="2800" dirty="0" smtClean="0"/>
              <a:t>!)</a:t>
            </a:r>
          </a:p>
          <a:p>
            <a:pPr lvl="1"/>
            <a:r>
              <a:rPr lang="en-US" sz="2400" dirty="0" smtClean="0"/>
              <a:t>Build on our simple, wired model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38" name="Group 37"/>
          <p:cNvGrpSpPr/>
          <p:nvPr/>
        </p:nvGrpSpPr>
        <p:grpSpPr>
          <a:xfrm>
            <a:off x="609600" y="2733995"/>
            <a:ext cx="4350372" cy="1924290"/>
            <a:chOff x="785191" y="2733995"/>
            <a:chExt cx="4350372" cy="1924290"/>
          </a:xfrm>
        </p:grpSpPr>
        <p:pic>
          <p:nvPicPr>
            <p:cNvPr id="40" name="Picture 2" descr="http://pixabay.com/static/uploads/photo/2012/04/01/12/40/computer-23240_64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3638550"/>
              <a:ext cx="952815" cy="1019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40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191" y="3495995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41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2733995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42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7060" y="3477767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43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260" y="2733995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Rounded Rectangular Callout 49"/>
            <p:cNvSpPr/>
            <p:nvPr/>
          </p:nvSpPr>
          <p:spPr>
            <a:xfrm>
              <a:off x="990600" y="2886075"/>
              <a:ext cx="792163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Send?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3" name="Rounded Rectangular Callout 52"/>
            <p:cNvSpPr/>
            <p:nvPr/>
          </p:nvSpPr>
          <p:spPr>
            <a:xfrm>
              <a:off x="4343400" y="2843372"/>
              <a:ext cx="792163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Send?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935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Complications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Wireless is more complicated than the wired case (Surprise!)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Nodes may have different areas of coverage – doesn’t fit Carrier Sense </a:t>
            </a:r>
            <a:r>
              <a:rPr lang="en-US" sz="2400" b="1" dirty="0" smtClean="0">
                <a:solidFill>
                  <a:schemeClr val="accent5"/>
                </a:solidFill>
              </a:rPr>
              <a:t>»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Nodes can’t hear while sending – can’t Collision Detect </a:t>
            </a:r>
            <a:r>
              <a:rPr lang="en-US" sz="2400" b="1" dirty="0">
                <a:solidFill>
                  <a:schemeClr val="accent5"/>
                </a:solidFill>
              </a:rPr>
              <a:t>»</a:t>
            </a:r>
            <a:endParaRPr lang="en-US" sz="2400" dirty="0" smtClean="0">
              <a:solidFill>
                <a:schemeClr val="accent5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1635777" y="3752849"/>
            <a:ext cx="2631423" cy="858222"/>
            <a:chOff x="1752600" y="3714750"/>
            <a:chExt cx="2631423" cy="858222"/>
          </a:xfrm>
        </p:grpSpPr>
        <p:sp>
          <p:nvSpPr>
            <p:cNvPr id="7" name="Rectangle 6"/>
            <p:cNvSpPr/>
            <p:nvPr/>
          </p:nvSpPr>
          <p:spPr>
            <a:xfrm>
              <a:off x="1752600" y="3714750"/>
              <a:ext cx="2631423" cy="838201"/>
            </a:xfrm>
            <a:prstGeom prst="rect">
              <a:avLst/>
            </a:prstGeom>
            <a:solidFill>
              <a:srgbClr val="FFB8F2">
                <a:alpha val="20000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" name="Picture 2" descr="http://pixabay.com/static/uploads/photo/2012/04/01/12/40/computer-23240_64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3214" y="3790949"/>
              <a:ext cx="730704" cy="782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514600" y="3867150"/>
              <a:ext cx="1869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≠ CSMA/CD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21631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Coverage Areas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Wireless signal is broadcast and received nearby, where there is sufficient SNR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 t="6880" b="19786"/>
          <a:stretch>
            <a:fillRect/>
          </a:stretch>
        </p:blipFill>
        <p:spPr bwMode="auto">
          <a:xfrm>
            <a:off x="609600" y="2495550"/>
            <a:ext cx="4579460" cy="218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426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Terminals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Nodes A and C are </a:t>
            </a:r>
            <a:r>
              <a:rPr lang="en-US" sz="2800" u="sng" dirty="0" smtClean="0"/>
              <a:t>hidden terminals</a:t>
            </a:r>
            <a:r>
              <a:rPr lang="en-US" sz="2800" dirty="0" smtClean="0"/>
              <a:t> when sending to B</a:t>
            </a:r>
          </a:p>
          <a:p>
            <a:pPr lvl="1"/>
            <a:r>
              <a:rPr lang="en-US" sz="2400" dirty="0" smtClean="0"/>
              <a:t>Can’t hear each other (to coordinate) yet collide at B</a:t>
            </a:r>
            <a:endParaRPr lang="en-US" sz="2400" dirty="0"/>
          </a:p>
          <a:p>
            <a:pPr lvl="1"/>
            <a:r>
              <a:rPr lang="en-US" sz="2400" dirty="0" smtClean="0"/>
              <a:t>We want to avoid the inefficiency of collisions</a:t>
            </a:r>
            <a:endParaRPr lang="en-US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t="9997" b="38162"/>
          <a:stretch/>
        </p:blipFill>
        <p:spPr bwMode="auto">
          <a:xfrm>
            <a:off x="1752600" y="2647950"/>
            <a:ext cx="5410200" cy="1823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2316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Exposed Terminals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 and C are </a:t>
            </a:r>
            <a:r>
              <a:rPr lang="en-US" sz="2800" u="sng" dirty="0" smtClean="0"/>
              <a:t>exposed terminals</a:t>
            </a:r>
            <a:r>
              <a:rPr lang="en-US" sz="2800" dirty="0" smtClean="0"/>
              <a:t> when sending to A and D</a:t>
            </a:r>
          </a:p>
          <a:p>
            <a:pPr lvl="1"/>
            <a:r>
              <a:rPr lang="en-US" sz="2400" dirty="0" smtClean="0"/>
              <a:t>Can hear each other yet don’t collide at receivers A and D</a:t>
            </a:r>
            <a:endParaRPr lang="en-US" sz="2400" dirty="0"/>
          </a:p>
          <a:p>
            <a:pPr lvl="1"/>
            <a:r>
              <a:rPr lang="en-US" sz="2400" dirty="0" smtClean="0"/>
              <a:t>We want to send concurrently to increase performance</a:t>
            </a:r>
            <a:endParaRPr lang="en-US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24</a:t>
            </a:fld>
            <a:endParaRPr lang="en-US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l="1858" t="12331" r="-1858" b="39199"/>
          <a:stretch/>
        </p:blipFill>
        <p:spPr bwMode="auto">
          <a:xfrm>
            <a:off x="1371600" y="2571750"/>
            <a:ext cx="56388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0594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 Can’t Hear While Sending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With wires, detecting collisions (and aborting) lowers their cost</a:t>
            </a:r>
          </a:p>
          <a:p>
            <a:r>
              <a:rPr lang="en-US" sz="2800" dirty="0" smtClean="0"/>
              <a:t>More wasted time with wireless</a:t>
            </a:r>
            <a:endParaRPr lang="en-US" sz="28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370519" y="4382752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86000" y="396725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Time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3024251" y="2808150"/>
            <a:ext cx="2385949" cy="1559213"/>
            <a:chOff x="662051" y="2549753"/>
            <a:chExt cx="2385949" cy="1559213"/>
          </a:xfrm>
        </p:grpSpPr>
        <p:sp>
          <p:nvSpPr>
            <p:cNvPr id="6" name="Rectangle 5"/>
            <p:cNvSpPr/>
            <p:nvPr/>
          </p:nvSpPr>
          <p:spPr>
            <a:xfrm>
              <a:off x="762000" y="3333750"/>
              <a:ext cx="1066800" cy="3048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62000" y="3771900"/>
              <a:ext cx="1066800" cy="3048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1200" y="3562350"/>
              <a:ext cx="1066800" cy="3048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62000" y="3181350"/>
              <a:ext cx="1066800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62053" y="3739634"/>
              <a:ext cx="12666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XXXXXXXXX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051" y="3301484"/>
              <a:ext cx="12666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XXXXXXXXX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6161" y="2549753"/>
              <a:ext cx="10757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Wireless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Collision</a:t>
              </a:r>
              <a:endParaRPr lang="en-US" sz="2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51924" y="3162240"/>
              <a:ext cx="946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Resend</a:t>
              </a:r>
              <a:endParaRPr lang="en-US" sz="20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04800" y="2808150"/>
            <a:ext cx="1712656" cy="1505391"/>
            <a:chOff x="3173669" y="2603575"/>
            <a:chExt cx="1712656" cy="1505391"/>
          </a:xfrm>
        </p:grpSpPr>
        <p:sp>
          <p:nvSpPr>
            <p:cNvPr id="9" name="Rectangle 8"/>
            <p:cNvSpPr/>
            <p:nvPr/>
          </p:nvSpPr>
          <p:spPr>
            <a:xfrm>
              <a:off x="3657600" y="3333750"/>
              <a:ext cx="95250" cy="3048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57600" y="3771900"/>
              <a:ext cx="95250" cy="3048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19525" y="3562350"/>
              <a:ext cx="1066800" cy="3048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552825" y="3190875"/>
              <a:ext cx="304800" cy="0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552734" y="3301484"/>
              <a:ext cx="3048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52734" y="3739634"/>
              <a:ext cx="3048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73669" y="2603575"/>
              <a:ext cx="1063112" cy="5909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Wired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Collision</a:t>
              </a:r>
              <a:endParaRPr lang="en-US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79718" y="3162240"/>
              <a:ext cx="946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Resend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84876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Solution: MACA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MACA uses a short handshake instead of CSMA (</a:t>
            </a:r>
            <a:r>
              <a:rPr lang="en-US" dirty="0" err="1" smtClean="0"/>
              <a:t>Karn</a:t>
            </a:r>
            <a:r>
              <a:rPr lang="en-US" dirty="0" smtClean="0"/>
              <a:t>, 1990)</a:t>
            </a:r>
          </a:p>
          <a:p>
            <a:pPr lvl="1"/>
            <a:r>
              <a:rPr lang="en-US" dirty="0" smtClean="0"/>
              <a:t>802.11 uses a refinement of MACA (later)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Protocol rules: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A sender node transmits a RTS (Request-To-Send, with frame length)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The receiver replies with a CTS (Clear-To-Send, with frame length)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ender transmits the frame while nodes hearing the CTS stay silent</a:t>
            </a:r>
          </a:p>
          <a:p>
            <a:pPr lvl="1"/>
            <a:r>
              <a:rPr lang="en-US" dirty="0" smtClean="0"/>
              <a:t>Collisions on the RTS/CTS are still possible, but less likely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30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MACA – Hidden Terminals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ym typeface="Wingdings" pitchFamily="2" charset="2"/>
              </a:rPr>
              <a:t>B with h</a:t>
            </a:r>
            <a:r>
              <a:rPr lang="en-US" dirty="0" smtClean="0"/>
              <a:t>idden terminal C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 sends RTS, to B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19200" y="3190277"/>
            <a:ext cx="4099560" cy="499790"/>
            <a:chOff x="1219200" y="3190277"/>
            <a:chExt cx="4099560" cy="499790"/>
          </a:xfrm>
        </p:grpSpPr>
        <p:sp>
          <p:nvSpPr>
            <p:cNvPr id="5" name="Rectangle 4"/>
            <p:cNvSpPr/>
            <p:nvPr/>
          </p:nvSpPr>
          <p:spPr>
            <a:xfrm>
              <a:off x="49530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4904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384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190277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25404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MACA – Hidden </a:t>
            </a:r>
            <a:r>
              <a:rPr lang="en-US" dirty="0" smtClean="0"/>
              <a:t>Terminals (2)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ym typeface="Wingdings" pitchFamily="2" charset="2"/>
              </a:rPr>
              <a:t>B with h</a:t>
            </a:r>
            <a:r>
              <a:rPr lang="en-US" dirty="0" smtClean="0"/>
              <a:t>idden terminal C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dirty="0"/>
              <a:t>B sends </a:t>
            </a:r>
            <a:r>
              <a:rPr lang="en-US" dirty="0" smtClean="0"/>
              <a:t>CTS, </a:t>
            </a:r>
            <a:r>
              <a:rPr lang="en-US" dirty="0"/>
              <a:t>to </a:t>
            </a:r>
            <a:r>
              <a:rPr lang="en-US" dirty="0" smtClean="0"/>
              <a:t>A, </a:t>
            </a:r>
            <a:r>
              <a:rPr lang="en-US" dirty="0"/>
              <a:t>and C too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19200" y="3190277"/>
            <a:ext cx="4099560" cy="499790"/>
            <a:chOff x="1219200" y="3190277"/>
            <a:chExt cx="4099560" cy="499790"/>
          </a:xfrm>
        </p:grpSpPr>
        <p:sp>
          <p:nvSpPr>
            <p:cNvPr id="5" name="Rectangle 4"/>
            <p:cNvSpPr/>
            <p:nvPr/>
          </p:nvSpPr>
          <p:spPr>
            <a:xfrm>
              <a:off x="49530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4904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384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190277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1600200" y="33337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44690" y="2964418"/>
            <a:ext cx="4539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RTS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6372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MACA – Hidden </a:t>
            </a:r>
            <a:r>
              <a:rPr lang="en-US" dirty="0" smtClean="0"/>
              <a:t>Terminals (3)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ym typeface="Wingdings" pitchFamily="2" charset="2"/>
              </a:rPr>
              <a:t>B with h</a:t>
            </a:r>
            <a:r>
              <a:rPr lang="en-US" dirty="0" smtClean="0"/>
              <a:t>idden terminal C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dirty="0"/>
              <a:t>B sends </a:t>
            </a:r>
            <a:r>
              <a:rPr lang="en-US" dirty="0" smtClean="0"/>
              <a:t>CTS, </a:t>
            </a:r>
            <a:r>
              <a:rPr lang="en-US" dirty="0"/>
              <a:t>to A, and C too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19200" y="3190277"/>
            <a:ext cx="4099560" cy="499790"/>
            <a:chOff x="1219200" y="3190277"/>
            <a:chExt cx="4099560" cy="499790"/>
          </a:xfrm>
        </p:grpSpPr>
        <p:sp>
          <p:nvSpPr>
            <p:cNvPr id="5" name="Rectangle 4"/>
            <p:cNvSpPr/>
            <p:nvPr/>
          </p:nvSpPr>
          <p:spPr>
            <a:xfrm>
              <a:off x="49530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4904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384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190277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1600200" y="33337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44690" y="2964418"/>
            <a:ext cx="4539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RTS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27310" y="35623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71800" y="3562350"/>
            <a:ext cx="45525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TS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1600200" y="3512283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91673" y="3490243"/>
            <a:ext cx="45525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TS</a:t>
            </a:r>
            <a:endParaRPr lang="en-US" sz="2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3672680" y="2592943"/>
            <a:ext cx="937420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Alert!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35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ALOHA Network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44958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Seminal computer network connecting the Hawaiian        islands in the late 1960s</a:t>
            </a:r>
          </a:p>
          <a:p>
            <a:pPr lvl="1"/>
            <a:r>
              <a:rPr lang="en-US" sz="2400" dirty="0" smtClean="0"/>
              <a:t>When should nodes send?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 new protocol was devised by Norm Abramson …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863650" y="1504950"/>
            <a:ext cx="3770396" cy="2667001"/>
            <a:chOff x="4648200" y="1657350"/>
            <a:chExt cx="3985846" cy="2819400"/>
          </a:xfrm>
        </p:grpSpPr>
        <p:pic>
          <p:nvPicPr>
            <p:cNvPr id="1026" name="Picture 2" descr="http://upload.wikimedia.org/wikipedia/commons/thumb/e/e2/Map_of_Hawaii_highlighting_Kalawao_County.svg/500px-Map_of_Hawaii_highlighting_Kalawao_County.svg.png"/>
            <p:cNvPicPr>
              <a:picLocks noChangeAspect="1" noChangeArrowheads="1"/>
            </p:cNvPicPr>
            <p:nvPr/>
          </p:nvPicPr>
          <p:blipFill>
            <a:blip r:embed="rId3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200" y="1885950"/>
              <a:ext cx="3985846" cy="2590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openclipart.org/image/800px/svg_to_png/17890/johnpwarren_Antenna_and_radio_wave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1657350"/>
              <a:ext cx="289452" cy="304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openclipart.org/image/800px/svg_to_png/17890/johnpwarren_Antenna_and_radio_wave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1800" y="2438397"/>
              <a:ext cx="289452" cy="304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openclipart.org/image/800px/svg_to_png/17890/johnpwarren_Antenna_and_radio_wave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7600" y="2724152"/>
              <a:ext cx="289452" cy="304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http://openclipart.org/image/800px/svg_to_png/17890/johnpwarren_Antenna_and_radio_wave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2114550"/>
              <a:ext cx="289452" cy="304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http://openclipart.org/image/800px/svg_to_png/17890/johnpwarren_Antenna_and_radio_waves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0" y="3401870"/>
              <a:ext cx="441852" cy="465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5638800" y="2800350"/>
            <a:ext cx="1027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Hawaii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96770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MACA – Hidden </a:t>
            </a:r>
            <a:r>
              <a:rPr lang="en-US" dirty="0" smtClean="0"/>
              <a:t>Terminals (4)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>
                <a:sym typeface="Wingdings" pitchFamily="2" charset="2"/>
              </a:rPr>
              <a:t>B with h</a:t>
            </a:r>
            <a:r>
              <a:rPr lang="en-US" dirty="0"/>
              <a:t>idden </a:t>
            </a:r>
            <a:r>
              <a:rPr lang="en-US" dirty="0" smtClean="0"/>
              <a:t>terminal C</a:t>
            </a:r>
            <a:endParaRPr lang="en-US" dirty="0"/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A sends frame while C defers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23850" y="2501347"/>
            <a:ext cx="5410200" cy="1899203"/>
            <a:chOff x="1752600" y="2190750"/>
            <a:chExt cx="5410200" cy="1899203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9997" b="38162"/>
            <a:stretch/>
          </p:blipFill>
          <p:spPr bwMode="auto">
            <a:xfrm>
              <a:off x="1752600" y="2266950"/>
              <a:ext cx="5410200" cy="1823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4572000" y="2190750"/>
              <a:ext cx="144780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62475" y="3404153"/>
              <a:ext cx="144780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5204460" y="2969813"/>
              <a:ext cx="144780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 rot="5400000">
              <a:off x="4271814" y="2874222"/>
              <a:ext cx="909745" cy="8229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1600200" y="3457575"/>
            <a:ext cx="838200" cy="0"/>
          </a:xfrm>
          <a:prstGeom prst="straightConnector1">
            <a:avLst/>
          </a:prstGeom>
          <a:ln w="76200">
            <a:solidFill>
              <a:schemeClr val="accent3">
                <a:lumMod val="40000"/>
                <a:lumOff val="60000"/>
              </a:schemeClr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00200" y="3040618"/>
            <a:ext cx="78880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Frame</a:t>
            </a:r>
            <a:endParaRPr lang="en-US" sz="2400" dirty="0"/>
          </a:p>
        </p:txBody>
      </p:sp>
      <p:sp>
        <p:nvSpPr>
          <p:cNvPr id="24" name="Rounded Rectangular Callout 23"/>
          <p:cNvSpPr/>
          <p:nvPr/>
        </p:nvSpPr>
        <p:spPr>
          <a:xfrm>
            <a:off x="3672680" y="2592943"/>
            <a:ext cx="937420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Quiet...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16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MACA – Exposed Terminals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dirty="0" smtClean="0">
                <a:sym typeface="Wingdings" pitchFamily="2" charset="2"/>
              </a:rPr>
              <a:t>BA, CD as exposed terminals</a:t>
            </a:r>
            <a:endParaRPr lang="en-US" sz="2800" dirty="0" smtClean="0"/>
          </a:p>
          <a:p>
            <a:pPr lvl="1"/>
            <a:r>
              <a:rPr lang="en-US" dirty="0" smtClean="0"/>
              <a:t>B and C send RTS to A and D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19200" y="3190277"/>
            <a:ext cx="4099560" cy="499790"/>
            <a:chOff x="1219200" y="3190277"/>
            <a:chExt cx="4099560" cy="499790"/>
          </a:xfrm>
        </p:grpSpPr>
        <p:sp>
          <p:nvSpPr>
            <p:cNvPr id="5" name="Rectangle 4"/>
            <p:cNvSpPr/>
            <p:nvPr/>
          </p:nvSpPr>
          <p:spPr>
            <a:xfrm>
              <a:off x="49530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4904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384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190277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76278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MACA – Exposed Terminals (2)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dirty="0" smtClean="0">
                <a:sym typeface="Wingdings" pitchFamily="2" charset="2"/>
              </a:rPr>
              <a:t>BA, CD as exposed terminals</a:t>
            </a:r>
            <a:endParaRPr lang="en-US" sz="2800" dirty="0" smtClean="0"/>
          </a:p>
          <a:p>
            <a:pPr lvl="1"/>
            <a:r>
              <a:rPr lang="en-US" dirty="0" smtClean="0"/>
              <a:t>A and D send CTS to B and C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19200" y="3190277"/>
            <a:ext cx="4099560" cy="499790"/>
            <a:chOff x="1219200" y="3190277"/>
            <a:chExt cx="4099560" cy="499790"/>
          </a:xfrm>
        </p:grpSpPr>
        <p:sp>
          <p:nvSpPr>
            <p:cNvPr id="5" name="Rectangle 4"/>
            <p:cNvSpPr/>
            <p:nvPr/>
          </p:nvSpPr>
          <p:spPr>
            <a:xfrm>
              <a:off x="49530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4904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384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190277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4114800" y="3406357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59290" y="3037025"/>
            <a:ext cx="4539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RTS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608110" y="3390601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32030" y="3021269"/>
            <a:ext cx="4539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RTS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19400" y="33337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895600" y="34861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835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MACA – Exposed Terminals (3)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dirty="0" smtClean="0">
                <a:sym typeface="Wingdings" pitchFamily="2" charset="2"/>
              </a:rPr>
              <a:t>BA, CD as exposed terminals</a:t>
            </a:r>
            <a:endParaRPr lang="en-US" sz="2800" dirty="0" smtClean="0"/>
          </a:p>
          <a:p>
            <a:pPr lvl="1"/>
            <a:r>
              <a:rPr lang="en-US" dirty="0"/>
              <a:t>A and D send CTS to B and C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19200" y="3190277"/>
            <a:ext cx="4099560" cy="499790"/>
            <a:chOff x="1219200" y="3190277"/>
            <a:chExt cx="4099560" cy="499790"/>
          </a:xfrm>
        </p:grpSpPr>
        <p:sp>
          <p:nvSpPr>
            <p:cNvPr id="5" name="Rectangle 4"/>
            <p:cNvSpPr/>
            <p:nvPr/>
          </p:nvSpPr>
          <p:spPr>
            <a:xfrm>
              <a:off x="49530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4904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384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190277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4114800" y="3406357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59290" y="3037025"/>
            <a:ext cx="4539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RTS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608110" y="3390601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32030" y="3021269"/>
            <a:ext cx="45397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RTS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19400" y="33337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895600" y="34861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114800" y="356235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06273" y="3540310"/>
            <a:ext cx="45525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TS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600200" y="3584390"/>
            <a:ext cx="838200" cy="0"/>
          </a:xfrm>
          <a:prstGeom prst="straightConnector1">
            <a:avLst/>
          </a:prstGeom>
          <a:ln w="38100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91673" y="3562350"/>
            <a:ext cx="45525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TS</a:t>
            </a:r>
            <a:endParaRPr lang="en-US" sz="2400" dirty="0"/>
          </a:p>
        </p:txBody>
      </p:sp>
      <p:sp>
        <p:nvSpPr>
          <p:cNvPr id="28" name="Rounded Rectangular Callout 27"/>
          <p:cNvSpPr/>
          <p:nvPr/>
        </p:nvSpPr>
        <p:spPr>
          <a:xfrm>
            <a:off x="3672680" y="2592943"/>
            <a:ext cx="937420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All OK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2377280" y="2592943"/>
            <a:ext cx="937420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All OK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6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MACA – Exposed Terminals (4)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dirty="0" smtClean="0">
                <a:sym typeface="Wingdings" pitchFamily="2" charset="2"/>
              </a:rPr>
              <a:t>BA, CD as exposed terminals</a:t>
            </a:r>
            <a:endParaRPr lang="en-US" sz="2800" dirty="0" smtClean="0"/>
          </a:p>
          <a:p>
            <a:pPr lvl="1"/>
            <a:r>
              <a:rPr lang="en-US" dirty="0" smtClean="0"/>
              <a:t>A and D send CTS to B and C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19200" y="3190277"/>
            <a:ext cx="4099560" cy="499790"/>
            <a:chOff x="1219200" y="3190277"/>
            <a:chExt cx="4099560" cy="499790"/>
          </a:xfrm>
        </p:grpSpPr>
        <p:sp>
          <p:nvSpPr>
            <p:cNvPr id="5" name="Rectangle 4"/>
            <p:cNvSpPr/>
            <p:nvPr/>
          </p:nvSpPr>
          <p:spPr>
            <a:xfrm>
              <a:off x="49530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D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4904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38400" y="3205435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3190277"/>
              <a:ext cx="365760" cy="4846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>
            <a:off x="4114800" y="3457575"/>
            <a:ext cx="838200" cy="0"/>
          </a:xfrm>
          <a:prstGeom prst="straightConnector1">
            <a:avLst/>
          </a:prstGeom>
          <a:ln w="76200">
            <a:solidFill>
              <a:schemeClr val="accent3">
                <a:lumMod val="40000"/>
                <a:lumOff val="60000"/>
              </a:schemeClr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64194" y="3040618"/>
            <a:ext cx="78880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Frame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1600200" y="3448050"/>
            <a:ext cx="838200" cy="0"/>
          </a:xfrm>
          <a:prstGeom prst="straightConnector1">
            <a:avLst/>
          </a:prstGeom>
          <a:ln w="76200">
            <a:solidFill>
              <a:schemeClr val="accent3">
                <a:lumMod val="40000"/>
                <a:lumOff val="60000"/>
              </a:schemeClr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00200" y="3031093"/>
            <a:ext cx="78880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/>
              <a:t>Frame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910840" y="3333750"/>
            <a:ext cx="838200" cy="0"/>
          </a:xfrm>
          <a:prstGeom prst="straightConnector1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  <a:prstDash val="sysDot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04160" y="3613991"/>
            <a:ext cx="838200" cy="0"/>
          </a:xfrm>
          <a:prstGeom prst="straightConnector1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  <a:prstDash val="sysDot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625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802.11, or WiFi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4495800" cy="3352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Very popular wireless LAN started in the 1990s</a:t>
            </a:r>
          </a:p>
          <a:p>
            <a:r>
              <a:rPr lang="en-US" sz="2400" dirty="0" smtClean="0"/>
              <a:t>Clients get connectivity from a (wired) AP (Access Point)</a:t>
            </a:r>
          </a:p>
          <a:p>
            <a:r>
              <a:rPr lang="en-US" sz="2400" dirty="0" smtClean="0"/>
              <a:t>It’s a multi-access problem </a:t>
            </a:r>
            <a:r>
              <a:rPr lang="en-US" sz="2400" dirty="0" smtClean="0">
                <a:sym typeface="Wingdings" pitchFamily="2" charset="2"/>
              </a:rPr>
              <a:t> </a:t>
            </a:r>
          </a:p>
          <a:p>
            <a:r>
              <a:rPr lang="en-US" sz="2400" dirty="0" smtClean="0"/>
              <a:t>Various flavors have been developed over time</a:t>
            </a:r>
          </a:p>
          <a:p>
            <a:pPr lvl="1"/>
            <a:r>
              <a:rPr lang="en-US" sz="2000" dirty="0" smtClean="0"/>
              <a:t>Faster, more features </a:t>
            </a:r>
          </a:p>
          <a:p>
            <a:endParaRPr lang="en-US" sz="24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4621888" y="1276350"/>
            <a:ext cx="4445912" cy="2895600"/>
            <a:chOff x="1347367" y="1447800"/>
            <a:chExt cx="5777333" cy="337185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5666" b="8776"/>
            <a:stretch/>
          </p:blipFill>
          <p:spPr bwMode="auto">
            <a:xfrm>
              <a:off x="1693069" y="1742281"/>
              <a:ext cx="5431631" cy="3077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4"/>
            <p:cNvSpPr txBox="1">
              <a:spLocks noChangeArrowheads="1"/>
            </p:cNvSpPr>
            <p:nvPr/>
          </p:nvSpPr>
          <p:spPr bwMode="auto">
            <a:xfrm>
              <a:off x="1529816" y="1713999"/>
              <a:ext cx="1138998" cy="82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/>
                <a:t>Access</a:t>
              </a:r>
              <a:br>
                <a:rPr lang="en-US" sz="2000" dirty="0"/>
              </a:br>
              <a:r>
                <a:rPr lang="en-US" sz="2000" dirty="0"/>
                <a:t>Point</a:t>
              </a:r>
            </a:p>
          </p:txBody>
        </p:sp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1347367" y="3044992"/>
              <a:ext cx="925369" cy="35839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2000" dirty="0"/>
                <a:t>Client</a:t>
              </a:r>
            </a:p>
          </p:txBody>
        </p:sp>
        <p:sp>
          <p:nvSpPr>
            <p:cNvPr id="10" name="TextBox 6"/>
            <p:cNvSpPr txBox="1">
              <a:spLocks noChangeArrowheads="1"/>
            </p:cNvSpPr>
            <p:nvPr/>
          </p:nvSpPr>
          <p:spPr bwMode="auto">
            <a:xfrm>
              <a:off x="3460165" y="1447800"/>
              <a:ext cx="1981201" cy="465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/>
                <a:t>To Network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968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802.11 Physical Layer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Uses 20/40 MHz channels on ISM bands</a:t>
            </a:r>
          </a:p>
          <a:p>
            <a:pPr lvl="1"/>
            <a:r>
              <a:rPr lang="en-US" sz="2000" dirty="0" smtClean="0"/>
              <a:t>802.11b/g/n on 2.4 GHz</a:t>
            </a:r>
          </a:p>
          <a:p>
            <a:pPr lvl="1"/>
            <a:r>
              <a:rPr lang="en-US" sz="2000" dirty="0" smtClean="0"/>
              <a:t>802.11 a/n on 5 GHz</a:t>
            </a:r>
          </a:p>
          <a:p>
            <a:pPr lvl="4"/>
            <a:endParaRPr lang="en-US" sz="1200" dirty="0" smtClean="0"/>
          </a:p>
          <a:p>
            <a:r>
              <a:rPr lang="en-US" sz="2400" spc="-60" dirty="0" smtClean="0"/>
              <a:t>OFDM modulation (except legacy 802.11b)</a:t>
            </a:r>
          </a:p>
          <a:p>
            <a:pPr lvl="1"/>
            <a:r>
              <a:rPr lang="en-US" sz="2000" dirty="0" smtClean="0"/>
              <a:t>Different amplitudes/phases for varying SNRs</a:t>
            </a:r>
          </a:p>
          <a:p>
            <a:pPr lvl="1"/>
            <a:r>
              <a:rPr lang="en-US" sz="2000" dirty="0" smtClean="0"/>
              <a:t>Rates from 6 to 54 Mbps  plus error correction</a:t>
            </a:r>
          </a:p>
          <a:p>
            <a:pPr lvl="1"/>
            <a:r>
              <a:rPr lang="en-US" sz="2000" dirty="0" smtClean="0"/>
              <a:t>802.11n uses multiple antennas; see “802.11 with Multiple Antennas for Dummies”</a:t>
            </a:r>
          </a:p>
        </p:txBody>
      </p:sp>
    </p:spTree>
    <p:extLst>
      <p:ext uri="{BB962C8B-B14F-4D97-AF65-F5344CB8AC3E}">
        <p14:creationId xmlns:p14="http://schemas.microsoft.com/office/powerpoint/2010/main" val="3101573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 noChangeArrowheads="1"/>
          </p:cNvPicPr>
          <p:nvPr/>
        </p:nvPicPr>
        <p:blipFill rotWithShape="1">
          <a:blip r:embed="rId3" cstate="print"/>
          <a:srcRect l="122" t="5750" r="-122" b="86524"/>
          <a:stretch/>
        </p:blipFill>
        <p:spPr bwMode="auto">
          <a:xfrm>
            <a:off x="609600" y="4324350"/>
            <a:ext cx="7796213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Link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Multiple access uses CSMA/CA (next); RTS/CTS optional 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Frames are </a:t>
            </a:r>
            <a:r>
              <a:rPr lang="en-US" sz="2800" dirty="0" err="1" smtClean="0"/>
              <a:t>ACKed</a:t>
            </a:r>
            <a:r>
              <a:rPr lang="en-US" sz="2800" dirty="0" smtClean="0"/>
              <a:t> and retransmitted with ARQ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Funky addressing (three addresses!) due to AP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Errors are detected with a 32-bit CRC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Many, many features (e.g., encryption, power save)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 rotWithShape="1">
          <a:blip r:embed="rId3" cstate="print"/>
          <a:srcRect t="13656" b="66579"/>
          <a:stretch/>
        </p:blipFill>
        <p:spPr bwMode="auto">
          <a:xfrm>
            <a:off x="609599" y="3824288"/>
            <a:ext cx="7796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/>
        </p:nvGrpSpPr>
        <p:grpSpPr>
          <a:xfrm>
            <a:off x="5105400" y="3324075"/>
            <a:ext cx="3352800" cy="527835"/>
            <a:chOff x="3657600" y="3247875"/>
            <a:chExt cx="3352800" cy="52783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5346253" y="3638550"/>
              <a:ext cx="0" cy="137160"/>
            </a:xfrm>
            <a:prstGeom prst="straightConnector1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657600" y="3247875"/>
              <a:ext cx="3285294" cy="3906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Packet from Network layer (IP)</a:t>
              </a:r>
              <a:endParaRPr lang="en-US" sz="2000" dirty="0"/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5231952" y="1936302"/>
              <a:ext cx="228602" cy="3328294"/>
            </a:xfrm>
            <a:prstGeom prst="leftBrace">
              <a:avLst>
                <a:gd name="adj1" fmla="val 23333"/>
                <a:gd name="adj2" fmla="val 50000"/>
              </a:avLst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333081" y="3867150"/>
            <a:ext cx="4876800" cy="481013"/>
          </a:xfrm>
          <a:prstGeom prst="rect">
            <a:avLst/>
          </a:prstGeom>
          <a:solidFill>
            <a:srgbClr val="FFB8F2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91400" y="3867150"/>
            <a:ext cx="838201" cy="481013"/>
          </a:xfrm>
          <a:prstGeom prst="rect">
            <a:avLst/>
          </a:prstGeom>
          <a:solidFill>
            <a:srgbClr val="FFB8F2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1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CSMA/CA for Multiple Access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Sender avoids collisions by inserting small random gaps</a:t>
            </a:r>
          </a:p>
          <a:p>
            <a:pPr lvl="1"/>
            <a:r>
              <a:rPr lang="en-US" sz="2400" dirty="0" smtClean="0"/>
              <a:t>E.g., when both B and C send, C picks a smaller gap, goes first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961936" y="2114550"/>
            <a:ext cx="7039064" cy="2545080"/>
            <a:chOff x="609599" y="1733551"/>
            <a:chExt cx="7039064" cy="2926080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3401" b="9796"/>
            <a:stretch/>
          </p:blipFill>
          <p:spPr bwMode="auto">
            <a:xfrm>
              <a:off x="609599" y="1733551"/>
              <a:ext cx="7039064" cy="2926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5665249" y="3943350"/>
              <a:ext cx="64953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Time</a:t>
              </a:r>
              <a:endParaRPr lang="en-US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723319" y="432435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Left Brace 10"/>
            <p:cNvSpPr/>
            <p:nvPr/>
          </p:nvSpPr>
          <p:spPr>
            <a:xfrm rot="16200000">
              <a:off x="3063240" y="3080386"/>
              <a:ext cx="274320" cy="457200"/>
            </a:xfrm>
            <a:prstGeom prst="leftBrace">
              <a:avLst>
                <a:gd name="adj1" fmla="val 29166"/>
                <a:gd name="adj2" fmla="val 50000"/>
              </a:avLst>
            </a:prstGeom>
            <a:solidFill>
              <a:schemeClr val="bg1"/>
            </a:solidFill>
            <a:ln w="2857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4998720" y="3145156"/>
              <a:ext cx="274320" cy="365760"/>
            </a:xfrm>
            <a:prstGeom prst="leftBrace">
              <a:avLst>
                <a:gd name="adj1" fmla="val 22222"/>
                <a:gd name="adj2" fmla="val 50000"/>
              </a:avLst>
            </a:prstGeom>
            <a:solidFill>
              <a:schemeClr val="bg1"/>
            </a:solidFill>
            <a:ln w="2857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ular Callout 13"/>
            <p:cNvSpPr/>
            <p:nvPr/>
          </p:nvSpPr>
          <p:spPr>
            <a:xfrm>
              <a:off x="790663" y="2343150"/>
              <a:ext cx="680156" cy="381000"/>
            </a:xfrm>
            <a:prstGeom prst="wedgeRoundRectCallout">
              <a:avLst>
                <a:gd name="adj1" fmla="val 11208"/>
                <a:gd name="adj2" fmla="val 975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Send?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5" name="Left Brace 14"/>
            <p:cNvSpPr/>
            <p:nvPr/>
          </p:nvSpPr>
          <p:spPr>
            <a:xfrm rot="16200000">
              <a:off x="3082290" y="4095750"/>
              <a:ext cx="274320" cy="457200"/>
            </a:xfrm>
            <a:prstGeom prst="leftBrace">
              <a:avLst>
                <a:gd name="adj1" fmla="val 29166"/>
                <a:gd name="adj2" fmla="val 50000"/>
              </a:avLst>
            </a:prstGeom>
            <a:solidFill>
              <a:schemeClr val="bg1"/>
            </a:solidFill>
            <a:ln w="28575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ular Callout 15"/>
            <p:cNvSpPr/>
            <p:nvPr/>
          </p:nvSpPr>
          <p:spPr>
            <a:xfrm>
              <a:off x="790661" y="3349228"/>
              <a:ext cx="680157" cy="381000"/>
            </a:xfrm>
            <a:prstGeom prst="wedgeRoundRectCallout">
              <a:avLst>
                <a:gd name="adj1" fmla="val 11208"/>
                <a:gd name="adj2" fmla="val 975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Send?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42718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802.11 (Guess)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ikely ubiquitous for Internet connectivity</a:t>
            </a:r>
          </a:p>
          <a:p>
            <a:pPr lvl="1"/>
            <a:r>
              <a:rPr lang="en-US" dirty="0" smtClean="0"/>
              <a:t>Greater diversity, from low- to high-end devices </a:t>
            </a:r>
          </a:p>
          <a:p>
            <a:r>
              <a:rPr lang="en-US" dirty="0" smtClean="0"/>
              <a:t>Innovation in physical layer drives speed</a:t>
            </a:r>
          </a:p>
          <a:p>
            <a:pPr lvl="1"/>
            <a:r>
              <a:rPr lang="en-US" dirty="0" smtClean="0"/>
              <a:t>And power-efficient operation too</a:t>
            </a:r>
          </a:p>
          <a:p>
            <a:r>
              <a:rPr lang="en-US" dirty="0" smtClean="0"/>
              <a:t>More seamless integration of connectivity</a:t>
            </a:r>
          </a:p>
          <a:p>
            <a:pPr lvl="1"/>
            <a:r>
              <a:rPr lang="en-US" dirty="0" smtClean="0"/>
              <a:t>Too manual now, and limited (e.g., device-to-device)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3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ALOHA Protocol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Simple idea:</a:t>
            </a:r>
          </a:p>
          <a:p>
            <a:pPr lvl="1"/>
            <a:r>
              <a:rPr lang="en-US" sz="2400" smtClean="0"/>
              <a:t>Node just sends when it has traffic. </a:t>
            </a:r>
          </a:p>
          <a:p>
            <a:pPr lvl="1"/>
            <a:r>
              <a:rPr lang="en-US" sz="2400" smtClean="0"/>
              <a:t>If there was a collision (no ACK received) then wait a random time and resend</a:t>
            </a:r>
          </a:p>
          <a:p>
            <a:r>
              <a:rPr lang="en-US" sz="2800" smtClean="0"/>
              <a:t>That’s it!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44433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new approach to multiple access</a:t>
            </a:r>
          </a:p>
          <a:p>
            <a:pPr lvl="1"/>
            <a:r>
              <a:rPr lang="en-US" sz="2400" dirty="0" smtClean="0"/>
              <a:t>Based on turns, not randomization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38" name="Group 37"/>
          <p:cNvGrpSpPr/>
          <p:nvPr/>
        </p:nvGrpSpPr>
        <p:grpSpPr>
          <a:xfrm>
            <a:off x="815009" y="2781060"/>
            <a:ext cx="4091609" cy="1924290"/>
            <a:chOff x="785191" y="2733995"/>
            <a:chExt cx="4091609" cy="1924290"/>
          </a:xfrm>
        </p:grpSpPr>
        <p:pic>
          <p:nvPicPr>
            <p:cNvPr id="40" name="Picture 2" descr="http://pixabay.com/static/uploads/photo/2012/04/01/12/40/computer-23240_640.png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3638550"/>
              <a:ext cx="952815" cy="1019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40"/>
            <p:cNvPicPr>
              <a:picLocks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191" y="3495995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41"/>
            <p:cNvPicPr>
              <a:picLocks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2733995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42"/>
            <p:cNvPicPr>
              <a:picLocks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7060" y="3477767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43"/>
            <p:cNvPicPr>
              <a:picLocks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260" y="2733995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Rounded Rectangular Callout 49"/>
            <p:cNvSpPr/>
            <p:nvPr/>
          </p:nvSpPr>
          <p:spPr>
            <a:xfrm>
              <a:off x="1174301" y="2886075"/>
              <a:ext cx="396081" cy="381000"/>
            </a:xfrm>
            <a:prstGeom prst="wedgeRoundRectCallout">
              <a:avLst>
                <a:gd name="adj1" fmla="val -30452"/>
                <a:gd name="adj2" fmla="val 110000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ounded Rectangular Callout 54"/>
          <p:cNvSpPr/>
          <p:nvPr/>
        </p:nvSpPr>
        <p:spPr>
          <a:xfrm>
            <a:off x="3828688" y="2171460"/>
            <a:ext cx="396081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6" name="Rounded Rectangular Callout 55"/>
          <p:cNvSpPr/>
          <p:nvPr/>
        </p:nvSpPr>
        <p:spPr>
          <a:xfrm>
            <a:off x="2343087" y="2190750"/>
            <a:ext cx="396081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7" name="Rounded Rectangular Callout 56"/>
          <p:cNvSpPr/>
          <p:nvPr/>
        </p:nvSpPr>
        <p:spPr>
          <a:xfrm>
            <a:off x="4536748" y="2933140"/>
            <a:ext cx="396081" cy="381000"/>
          </a:xfrm>
          <a:prstGeom prst="wedgeRoundRectCallout">
            <a:avLst>
              <a:gd name="adj1" fmla="val -30452"/>
              <a:gd name="adj2" fmla="val 1100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4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89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with Random Multiple Access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CSMA is good under low load:</a:t>
            </a:r>
          </a:p>
          <a:p>
            <a:pPr lvl="1"/>
            <a:r>
              <a:rPr lang="en-US" dirty="0" smtClean="0"/>
              <a:t>Grants immediate access</a:t>
            </a:r>
          </a:p>
          <a:p>
            <a:pPr lvl="1"/>
            <a:r>
              <a:rPr lang="en-US" dirty="0" smtClean="0"/>
              <a:t>Little overhead (few collisions)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But not so good under high load:</a:t>
            </a:r>
          </a:p>
          <a:p>
            <a:pPr lvl="1"/>
            <a:r>
              <a:rPr lang="en-US" dirty="0" smtClean="0"/>
              <a:t>High overhead (expect collisions)</a:t>
            </a:r>
          </a:p>
          <a:p>
            <a:pPr lvl="1"/>
            <a:r>
              <a:rPr lang="en-US" dirty="0" smtClean="0"/>
              <a:t>Access time varies (lucky/unlucky)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want to do better under load!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395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Turn-Taking Multiple Access Protocols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They define an order in which nodes get a chance to send</a:t>
            </a:r>
          </a:p>
          <a:p>
            <a:pPr lvl="1"/>
            <a:r>
              <a:rPr lang="en-US" sz="2400" dirty="0" smtClean="0"/>
              <a:t>Or pass, if no traffic at present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just need some ordering …</a:t>
            </a:r>
          </a:p>
          <a:p>
            <a:pPr lvl="1"/>
            <a:r>
              <a:rPr lang="en-US" sz="2400" dirty="0" smtClean="0"/>
              <a:t>E.g., Token Ring </a:t>
            </a:r>
            <a:r>
              <a:rPr lang="en-US" sz="2400" b="1" dirty="0" smtClean="0">
                <a:solidFill>
                  <a:schemeClr val="accent5"/>
                </a:solidFill>
              </a:rPr>
              <a:t>»</a:t>
            </a:r>
            <a:endParaRPr lang="en-US" sz="2400" dirty="0"/>
          </a:p>
          <a:p>
            <a:pPr lvl="1"/>
            <a:r>
              <a:rPr lang="en-US" sz="2400" dirty="0" smtClean="0"/>
              <a:t>E.g., node addresses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44331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Ring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Arrange nodes in a ring; token rotates “permission to send” to each node in turn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43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828800" y="2019241"/>
            <a:ext cx="4724400" cy="2647868"/>
            <a:chOff x="1628046" y="1683456"/>
            <a:chExt cx="5070143" cy="2841646"/>
          </a:xfrm>
        </p:grpSpPr>
        <p:grpSp>
          <p:nvGrpSpPr>
            <p:cNvPr id="6" name="Group 5"/>
            <p:cNvGrpSpPr/>
            <p:nvPr/>
          </p:nvGrpSpPr>
          <p:grpSpPr>
            <a:xfrm>
              <a:off x="1628046" y="1683456"/>
              <a:ext cx="5070143" cy="2841646"/>
              <a:chOff x="1551846" y="1920855"/>
              <a:chExt cx="5070143" cy="2841646"/>
            </a:xfrm>
          </p:grpSpPr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3681" b="7055"/>
              <a:stretch>
                <a:fillRect/>
              </a:stretch>
            </p:blipFill>
            <p:spPr bwMode="auto">
              <a:xfrm>
                <a:off x="2790825" y="1990725"/>
                <a:ext cx="3562350" cy="2771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4"/>
              <p:cNvSpPr txBox="1">
                <a:spLocks noChangeArrowheads="1"/>
              </p:cNvSpPr>
              <p:nvPr/>
            </p:nvSpPr>
            <p:spPr bwMode="auto">
              <a:xfrm>
                <a:off x="2206058" y="1981201"/>
                <a:ext cx="853095" cy="4293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2000" dirty="0" smtClean="0"/>
                  <a:t>Node</a:t>
                </a:r>
                <a:endParaRPr lang="en-US" sz="2000" dirty="0"/>
              </a:p>
            </p:txBody>
          </p:sp>
          <p:sp>
            <p:nvSpPr>
              <p:cNvPr id="9" name="TextBox 5"/>
              <p:cNvSpPr txBox="1">
                <a:spLocks noChangeArrowheads="1"/>
              </p:cNvSpPr>
              <p:nvPr/>
            </p:nvSpPr>
            <p:spPr bwMode="auto">
              <a:xfrm>
                <a:off x="1551846" y="3880298"/>
                <a:ext cx="1670861" cy="7596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/>
                  <a:t>Direction of</a:t>
                </a:r>
              </a:p>
              <a:p>
                <a:pPr algn="ctr"/>
                <a:r>
                  <a:rPr lang="en-US" sz="2000" dirty="0"/>
                  <a:t>transmission</a:t>
                </a:r>
              </a:p>
            </p:txBody>
          </p:sp>
          <p:sp>
            <p:nvSpPr>
              <p:cNvPr id="10" name="TextBox 6"/>
              <p:cNvSpPr txBox="1">
                <a:spLocks noChangeArrowheads="1"/>
              </p:cNvSpPr>
              <p:nvPr/>
            </p:nvSpPr>
            <p:spPr bwMode="auto">
              <a:xfrm>
                <a:off x="5774470" y="1920855"/>
                <a:ext cx="847519" cy="429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Token</a:t>
                </a:r>
              </a:p>
            </p:txBody>
          </p:sp>
        </p:grpSp>
        <p:sp>
          <p:nvSpPr>
            <p:cNvPr id="13" name="Pentagon 12"/>
            <p:cNvSpPr/>
            <p:nvPr/>
          </p:nvSpPr>
          <p:spPr>
            <a:xfrm rot="-7680000">
              <a:off x="5397803" y="2191010"/>
              <a:ext cx="228600" cy="152400"/>
            </a:xfrm>
            <a:prstGeom prst="homePlat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6268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Turn-Taking Advantages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Fixed overhead with no collisions</a:t>
            </a:r>
          </a:p>
          <a:p>
            <a:pPr lvl="1"/>
            <a:r>
              <a:rPr lang="en-US" dirty="0" smtClean="0"/>
              <a:t>More efficient under load</a:t>
            </a:r>
          </a:p>
          <a:p>
            <a:pPr lvl="4"/>
            <a:endParaRPr lang="en-US" sz="1100" dirty="0" smtClean="0"/>
          </a:p>
          <a:p>
            <a:r>
              <a:rPr lang="en-US" dirty="0" smtClean="0"/>
              <a:t>Regular chance to send with no unlucky nodes</a:t>
            </a:r>
          </a:p>
          <a:p>
            <a:pPr lvl="1"/>
            <a:r>
              <a:rPr lang="en-US" dirty="0" smtClean="0"/>
              <a:t>Predictable service, easily extended to guaranteed quality of service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525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Turn-Taking Disadvantages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More things that can go wrong than random access protocols!</a:t>
            </a:r>
          </a:p>
          <a:p>
            <a:pPr lvl="2"/>
            <a:r>
              <a:rPr lang="en-US" dirty="0" smtClean="0"/>
              <a:t>E.g., what if the token is lost?</a:t>
            </a:r>
          </a:p>
          <a:p>
            <a:pPr lvl="1"/>
            <a:r>
              <a:rPr lang="en-US" dirty="0" smtClean="0"/>
              <a:t>Higher overhead at low load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880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Turn-Taking in Practice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Regularly tried as an improvement offering better service</a:t>
            </a:r>
          </a:p>
          <a:p>
            <a:pPr lvl="1"/>
            <a:r>
              <a:rPr lang="en-US" sz="2400" dirty="0" smtClean="0"/>
              <a:t>E.g., qualities of service</a:t>
            </a:r>
          </a:p>
          <a:p>
            <a:pPr lvl="4"/>
            <a:endParaRPr lang="en-US" sz="1800" dirty="0" smtClean="0"/>
          </a:p>
          <a:p>
            <a:r>
              <a:rPr lang="en-US" sz="2800" dirty="0" smtClean="0"/>
              <a:t>But random multiple access is </a:t>
            </a:r>
            <a:r>
              <a:rPr lang="en-US" sz="2800" dirty="0"/>
              <a:t> </a:t>
            </a:r>
            <a:r>
              <a:rPr lang="en-US" sz="2800" dirty="0" smtClean="0"/>
              <a:t> hard to beat</a:t>
            </a:r>
          </a:p>
          <a:p>
            <a:pPr lvl="1"/>
            <a:r>
              <a:rPr lang="en-US" sz="2400" dirty="0" smtClean="0"/>
              <a:t>Simple, and usually good enough</a:t>
            </a:r>
          </a:p>
          <a:p>
            <a:pPr lvl="1"/>
            <a:r>
              <a:rPr lang="en-US" sz="2400" dirty="0" smtClean="0"/>
              <a:t>Scales from few to many nodes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46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ALOHA Protocol (2)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228599" y="1276350"/>
            <a:ext cx="3200401" cy="3352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Some frames will be lost, but many may get through…</a:t>
            </a:r>
          </a:p>
          <a:p>
            <a:endParaRPr lang="en-US" sz="2800" dirty="0"/>
          </a:p>
          <a:p>
            <a:r>
              <a:rPr lang="en-US" sz="2800" dirty="0" smtClean="0"/>
              <a:t>Good idea?</a:t>
            </a:r>
            <a:endParaRPr lang="en-US" sz="2800" dirty="0"/>
          </a:p>
        </p:txBody>
      </p:sp>
      <p:grpSp>
        <p:nvGrpSpPr>
          <p:cNvPr id="12" name="Group 11"/>
          <p:cNvGrpSpPr>
            <a:grpSpLocks noGrp="1" noUngrp="1" noChangeAspect="1"/>
          </p:cNvGrpSpPr>
          <p:nvPr/>
        </p:nvGrpSpPr>
        <p:grpSpPr>
          <a:xfrm>
            <a:off x="3335145" y="1428750"/>
            <a:ext cx="5504559" cy="3114365"/>
            <a:chOff x="457200" y="1363663"/>
            <a:chExt cx="8229600" cy="4656137"/>
          </a:xfrm>
        </p:grpSpPr>
        <p:pic>
          <p:nvPicPr>
            <p:cNvPr id="13" name="Picture 12" descr="04_Page_01.tif"/>
            <p:cNvPicPr>
              <a:picLocks noRot="1" noChangeAspect="1" noMove="1" noResize="1"/>
            </p:cNvPicPr>
            <p:nvPr isPhoto="1"/>
          </p:nvPicPr>
          <p:blipFill>
            <a:blip r:embed="rId3" cstate="print">
              <a:lum/>
            </a:blip>
            <a:stretch>
              <a:fillRect/>
            </a:stretch>
          </p:blipFill>
          <p:spPr>
            <a:xfrm>
              <a:off x="685800" y="1363663"/>
              <a:ext cx="7772400" cy="4130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457200" y="5676900"/>
              <a:ext cx="82296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000" dirty="0"/>
                <a:t> </a:t>
              </a:r>
              <a:endParaRPr lang="en-US" sz="2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27161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ALOHA Protocol (3)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Simple, decentralized protocol that works well under low load!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Not efficient under high load</a:t>
            </a:r>
          </a:p>
          <a:p>
            <a:pPr lvl="1"/>
            <a:r>
              <a:rPr lang="en-US" dirty="0" smtClean="0"/>
              <a:t>Analysis shows at most 18% efficiency</a:t>
            </a:r>
          </a:p>
          <a:p>
            <a:pPr lvl="1"/>
            <a:r>
              <a:rPr lang="en-US" dirty="0" smtClean="0"/>
              <a:t>Improvement: divide time into slots and efficiency goes up to 36%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We’ll look at other 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5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Ethernet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ALOHA inspired Bob Metcalfe to invent Ethernet for LANs in 1973</a:t>
            </a:r>
          </a:p>
          <a:p>
            <a:pPr lvl="1"/>
            <a:r>
              <a:rPr lang="en-US" sz="2400" dirty="0" smtClean="0"/>
              <a:t>Nodes share 10 Mbps coaxial cable</a:t>
            </a:r>
          </a:p>
          <a:p>
            <a:pPr lvl="1"/>
            <a:r>
              <a:rPr lang="en-US" sz="2400" dirty="0" smtClean="0"/>
              <a:t>Hugely popular in 1980s, 1990s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6289027" y="1123950"/>
            <a:ext cx="2035647" cy="3446621"/>
            <a:chOff x="6289027" y="1123950"/>
            <a:chExt cx="2035647" cy="3446621"/>
          </a:xfrm>
        </p:grpSpPr>
        <p:pic>
          <p:nvPicPr>
            <p:cNvPr id="2050" name="Picture 2" descr="File:Robert M. Metcalfe 2469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9027" y="1123950"/>
              <a:ext cx="2035647" cy="3200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859451" y="4324350"/>
              <a:ext cx="89479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: © 2009 IEEE</a:t>
              </a:r>
              <a:endParaRPr lang="en-US" sz="1000" dirty="0"/>
            </a:p>
          </p:txBody>
        </p:sp>
      </p:grp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994768"/>
            <a:ext cx="5138738" cy="1575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137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CSMA (Carrier Sense Multiple Access)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Improve ALOHA by listening for activity before we send (</a:t>
            </a:r>
            <a:r>
              <a:rPr lang="en-US" sz="2800" dirty="0" err="1" smtClean="0"/>
              <a:t>Doh</a:t>
            </a:r>
            <a:r>
              <a:rPr lang="en-US" sz="2800" dirty="0" smtClean="0"/>
              <a:t>!)</a:t>
            </a:r>
          </a:p>
          <a:p>
            <a:pPr lvl="1"/>
            <a:r>
              <a:rPr lang="en-US" sz="2400" dirty="0" smtClean="0"/>
              <a:t>Can do easily with wires, not wireless</a:t>
            </a:r>
          </a:p>
          <a:p>
            <a:pPr lvl="3"/>
            <a:endParaRPr lang="en-US" sz="1600" dirty="0" smtClean="0"/>
          </a:p>
          <a:p>
            <a:r>
              <a:rPr lang="en-US" sz="2800" dirty="0" smtClean="0"/>
              <a:t>So does this eliminate collisions?</a:t>
            </a:r>
          </a:p>
          <a:p>
            <a:pPr lvl="1"/>
            <a:r>
              <a:rPr lang="en-US" sz="2400" dirty="0" smtClean="0"/>
              <a:t>Why or why not?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4186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CSMA (2)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Still possible to listen and hear nothing when another node is sending because of delay</a:t>
            </a:r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81831" y="3235818"/>
            <a:ext cx="4495800" cy="533400"/>
            <a:chOff x="838200" y="2419350"/>
            <a:chExt cx="4495800" cy="533400"/>
          </a:xfrm>
        </p:grpSpPr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5881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5637" y="25881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58811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1272381" y="2419350"/>
              <a:ext cx="362743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8" idx="0"/>
            </p:cNvCxnSpPr>
            <p:nvPr/>
          </p:nvCxnSpPr>
          <p:spPr>
            <a:xfrm>
              <a:off x="1272382" y="24193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10" idx="0"/>
            </p:cNvCxnSpPr>
            <p:nvPr/>
          </p:nvCxnSpPr>
          <p:spPr>
            <a:xfrm>
              <a:off x="3101182" y="2419350"/>
              <a:ext cx="0" cy="1687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9" idx="0"/>
            </p:cNvCxnSpPr>
            <p:nvPr/>
          </p:nvCxnSpPr>
          <p:spPr>
            <a:xfrm>
              <a:off x="4899819" y="2419350"/>
              <a:ext cx="0" cy="16876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54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30310</TotalTime>
  <Words>2107</Words>
  <Application>Microsoft Macintosh PowerPoint</Application>
  <PresentationFormat>On-screen Show (16:9)</PresentationFormat>
  <Paragraphs>450</Paragraphs>
  <Slides>46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Topic</vt:lpstr>
      <vt:lpstr>Topic (2)</vt:lpstr>
      <vt:lpstr>ALOHA Network</vt:lpstr>
      <vt:lpstr>ALOHA Protocol</vt:lpstr>
      <vt:lpstr>ALOHA Protocol (2)</vt:lpstr>
      <vt:lpstr>ALOHA Protocol (3)</vt:lpstr>
      <vt:lpstr>Classic Ethernet </vt:lpstr>
      <vt:lpstr>CSMA (Carrier Sense Multiple Access)</vt:lpstr>
      <vt:lpstr>CSMA (2)</vt:lpstr>
      <vt:lpstr>CSMA (3)</vt:lpstr>
      <vt:lpstr>CSMA/CD (with Collision Detection)</vt:lpstr>
      <vt:lpstr>CSMA/CD Complications</vt:lpstr>
      <vt:lpstr>CSMA/CD Complications (2)</vt:lpstr>
      <vt:lpstr>CSMA “Persistence”</vt:lpstr>
      <vt:lpstr>CSMA “Persistence” (2)</vt:lpstr>
      <vt:lpstr>CSMA “Persistence” (3)</vt:lpstr>
      <vt:lpstr>Binary Exponential Backoff (BEB)</vt:lpstr>
      <vt:lpstr>Classic Ethernet, or IEEE 802.3</vt:lpstr>
      <vt:lpstr>Modern Ethernet</vt:lpstr>
      <vt:lpstr>Topic</vt:lpstr>
      <vt:lpstr>Wireless Complications</vt:lpstr>
      <vt:lpstr>Different Coverage Areas</vt:lpstr>
      <vt:lpstr>Hidden Terminals</vt:lpstr>
      <vt:lpstr>Exposed Terminals</vt:lpstr>
      <vt:lpstr>Nodes Can’t Hear While Sending</vt:lpstr>
      <vt:lpstr>Possible Solution: MACA</vt:lpstr>
      <vt:lpstr>MACA – Hidden Terminals</vt:lpstr>
      <vt:lpstr>MACA – Hidden Terminals (2)</vt:lpstr>
      <vt:lpstr>MACA – Hidden Terminals (3)</vt:lpstr>
      <vt:lpstr>MACA – Hidden Terminals (4)</vt:lpstr>
      <vt:lpstr>MACA – Exposed Terminals</vt:lpstr>
      <vt:lpstr>MACA – Exposed Terminals (2)</vt:lpstr>
      <vt:lpstr>MACA – Exposed Terminals (3)</vt:lpstr>
      <vt:lpstr>MACA – Exposed Terminals (4)</vt:lpstr>
      <vt:lpstr>802.11, or WiFi</vt:lpstr>
      <vt:lpstr>802.11 Physical Layer</vt:lpstr>
      <vt:lpstr>802.11 Link Layer</vt:lpstr>
      <vt:lpstr>802.11 CSMA/CA for Multiple Access</vt:lpstr>
      <vt:lpstr>The Future of 802.11 (Guess)</vt:lpstr>
      <vt:lpstr>Topic</vt:lpstr>
      <vt:lpstr>Issues with Random Multiple Access</vt:lpstr>
      <vt:lpstr>Turn-Taking Multiple Access Protocols</vt:lpstr>
      <vt:lpstr>Token Ring</vt:lpstr>
      <vt:lpstr>Turn-Taking Advantages</vt:lpstr>
      <vt:lpstr>Turn-Taking Disadvantages</vt:lpstr>
      <vt:lpstr>Turn-Taking in Practice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186</cp:revision>
  <dcterms:created xsi:type="dcterms:W3CDTF">2012-10-22T20:55:18Z</dcterms:created>
  <dcterms:modified xsi:type="dcterms:W3CDTF">2013-10-28T18:55:42Z</dcterms:modified>
</cp:coreProperties>
</file>