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62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5" r:id="rId11"/>
    <p:sldId id="294" r:id="rId12"/>
    <p:sldId id="296" r:id="rId13"/>
    <p:sldId id="297" r:id="rId14"/>
    <p:sldId id="298" r:id="rId15"/>
    <p:sldId id="300" r:id="rId16"/>
    <p:sldId id="301" r:id="rId17"/>
    <p:sldId id="302" r:id="rId18"/>
    <p:sldId id="303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688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</a:t>
            </a:r>
            <a:r>
              <a:rPr lang="en-US" smtClean="0"/>
              <a:t>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5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68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70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from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wikipedia</a:t>
            </a:r>
            <a:r>
              <a:rPr lang="en-US" baseline="0" dirty="0" smtClean="0"/>
              <a:t> commons, public domain. Radio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CN5E</a:t>
            </a:r>
            <a:r>
              <a:rPr lang="en-US" baseline="0" dirty="0" smtClean="0"/>
              <a:t> figures #4-2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90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 IEEE GHN. 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8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63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nodes share a single link? Who sends when, e.g., in </a:t>
            </a:r>
            <a:r>
              <a:rPr lang="en-US" sz="2800" dirty="0" err="1" smtClean="0"/>
              <a:t>WiFI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Explore with a simple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Assume no-one is in charge; this is a distributed system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66800" y="2647950"/>
            <a:ext cx="4068763" cy="533400"/>
            <a:chOff x="1066800" y="25717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5717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01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CSMA is a good defense against collisions only when BD is small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685800" y="2783326"/>
            <a:ext cx="4495800" cy="984169"/>
            <a:chOff x="685800" y="2805440"/>
            <a:chExt cx="4495800" cy="984169"/>
          </a:xfrm>
        </p:grpSpPr>
        <p:grpSp>
          <p:nvGrpSpPr>
            <p:cNvPr id="7" name="Group 6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Connector 1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147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28956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3622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791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(with Collision Detection)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reduce the cost of collisions by detecting them and aborting (Jam) the rest of the frame time</a:t>
            </a:r>
          </a:p>
          <a:p>
            <a:pPr lvl="1"/>
            <a:r>
              <a:rPr lang="en-US" sz="2400" dirty="0" smtClean="0"/>
              <a:t>Again, we can do this with wires</a:t>
            </a:r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21" name="Group 20"/>
            <p:cNvGrpSpPr/>
            <p:nvPr/>
          </p:nvGrpSpPr>
          <p:grpSpPr>
            <a:xfrm>
              <a:off x="1066800" y="3486150"/>
              <a:ext cx="4495800" cy="984169"/>
              <a:chOff x="685800" y="2805440"/>
              <a:chExt cx="4495800" cy="9841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0" name="Picture 2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0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endCxn id="32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1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1905000" y="2805440"/>
                <a:ext cx="22445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X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endParaRPr lang="en-US" sz="2800" dirty="0"/>
              </a:p>
            </p:txBody>
          </p:sp>
        </p:grpSp>
        <p:sp>
          <p:nvSpPr>
            <p:cNvPr id="37" name="Rounded Rectangular Callout 3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ular Callout 37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829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Want everyone who collides to know that it happened</a:t>
            </a:r>
          </a:p>
          <a:p>
            <a:pPr lvl="1"/>
            <a:r>
              <a:rPr lang="en-US" sz="2400" dirty="0" smtClean="0"/>
              <a:t>Time window in which a node may hear of a collision is 2D seconds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4163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749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Impose a minimum frame size that lasts for 2D</a:t>
            </a:r>
            <a:r>
              <a:rPr lang="en-US" sz="2800" dirty="0"/>
              <a:t> </a:t>
            </a:r>
            <a:r>
              <a:rPr lang="en-US" sz="2800" dirty="0" smtClean="0"/>
              <a:t>seconds</a:t>
            </a:r>
          </a:p>
          <a:p>
            <a:pPr lvl="1"/>
            <a:r>
              <a:rPr lang="en-US" sz="2400" dirty="0" smtClean="0"/>
              <a:t>So node can’t finish before collision</a:t>
            </a:r>
          </a:p>
          <a:p>
            <a:pPr lvl="1"/>
            <a:r>
              <a:rPr lang="en-US" sz="2400" dirty="0" smtClean="0"/>
              <a:t>Ethernet minimum frame is 64 bytes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1115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838200" y="2952750"/>
              <a:ext cx="7159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2324100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48768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9906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03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 “Persistence”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should a node do if another node is sending?</a:t>
            </a:r>
          </a:p>
          <a:p>
            <a:pPr lvl="1"/>
            <a:endParaRPr lang="en-US" sz="2400" dirty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Idea: </a:t>
            </a:r>
            <a:r>
              <a:rPr lang="en-US" sz="2800" dirty="0" smtClean="0"/>
              <a:t>Wait </a:t>
            </a:r>
            <a:r>
              <a:rPr lang="en-US" sz="2800" dirty="0"/>
              <a:t>until </a:t>
            </a:r>
            <a:r>
              <a:rPr lang="en-US" sz="2800" dirty="0" smtClean="0"/>
              <a:t>it is </a:t>
            </a:r>
            <a:r>
              <a:rPr lang="en-US" sz="2800" dirty="0"/>
              <a:t>done, </a:t>
            </a:r>
            <a:r>
              <a:rPr lang="en-US" sz="2800" dirty="0" smtClean="0"/>
              <a:t>and send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4400" y="2343150"/>
            <a:ext cx="4495800" cy="1246434"/>
            <a:chOff x="685800" y="2495550"/>
            <a:chExt cx="4495800" cy="1246434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2905125"/>
              <a:ext cx="4495800" cy="836859"/>
              <a:chOff x="685800" y="2952750"/>
              <a:chExt cx="4495800" cy="83685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28" name="Picture 2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3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3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endCxn id="28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endCxn id="40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endCxn id="39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/>
              <p:cNvSpPr/>
              <p:nvPr/>
            </p:nvSpPr>
            <p:spPr>
              <a:xfrm>
                <a:off x="1714500" y="2952750"/>
                <a:ext cx="32385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>
                <a:off x="1295400" y="3067050"/>
                <a:ext cx="4191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 flipV="1">
              <a:off x="4876800" y="3105150"/>
              <a:ext cx="0" cy="2476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ular Callout 23"/>
            <p:cNvSpPr/>
            <p:nvPr/>
          </p:nvSpPr>
          <p:spPr>
            <a:xfrm>
              <a:off x="752475" y="2495550"/>
              <a:ext cx="1304925" cy="381000"/>
            </a:xfrm>
            <a:prstGeom prst="wedgeRoundRectCallout">
              <a:avLst>
                <a:gd name="adj1" fmla="val -34101"/>
                <a:gd name="adj2" fmla="val 17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 now?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818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“Persistence”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 is that multiple waiting nodes will queue up then collide</a:t>
            </a:r>
          </a:p>
          <a:p>
            <a:pPr lvl="1"/>
            <a:r>
              <a:rPr lang="en-US" sz="2400" dirty="0" smtClean="0"/>
              <a:t>More load, more of a problem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30" name="Group 29"/>
            <p:cNvGrpSpPr/>
            <p:nvPr/>
          </p:nvGrpSpPr>
          <p:grpSpPr>
            <a:xfrm>
              <a:off x="1066800" y="3936919"/>
              <a:ext cx="4495800" cy="533400"/>
              <a:chOff x="838200" y="2419350"/>
              <a:chExt cx="4495800" cy="533400"/>
            </a:xfrm>
          </p:grpSpPr>
          <p:pic>
            <p:nvPicPr>
              <p:cNvPr id="32" name="Picture 3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5" name="Straight Connector 34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32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34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endCxn id="33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ular Callout 2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ounded Rectangular Callout 44"/>
          <p:cNvSpPr/>
          <p:nvPr/>
        </p:nvSpPr>
        <p:spPr>
          <a:xfrm>
            <a:off x="2680493" y="3105150"/>
            <a:ext cx="900907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Uh oh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34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“Persistence”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Intuition for a better solution</a:t>
            </a:r>
          </a:p>
          <a:p>
            <a:pPr lvl="1"/>
            <a:r>
              <a:rPr lang="en-US" sz="2400" dirty="0" smtClean="0"/>
              <a:t>If there are N queued senders, we want each to send next with probability 1/N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724399" cy="987263"/>
            <a:chOff x="762000" y="3413287"/>
            <a:chExt cx="4724399" cy="987263"/>
          </a:xfrm>
        </p:grpSpPr>
        <p:grpSp>
          <p:nvGrpSpPr>
            <p:cNvPr id="22" name="Group 21"/>
            <p:cNvGrpSpPr/>
            <p:nvPr/>
          </p:nvGrpSpPr>
          <p:grpSpPr>
            <a:xfrm>
              <a:off x="762000" y="3416381"/>
              <a:ext cx="4724399" cy="984169"/>
              <a:chOff x="1066800" y="3486150"/>
              <a:chExt cx="4724399" cy="98416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066800" y="393691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2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endCxn id="34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endCxn id="33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ular Callout 28"/>
              <p:cNvSpPr/>
              <p:nvPr/>
            </p:nvSpPr>
            <p:spPr>
              <a:xfrm>
                <a:off x="4694237" y="3486150"/>
                <a:ext cx="1096962" cy="381000"/>
              </a:xfrm>
              <a:prstGeom prst="wedgeRoundRectCallout">
                <a:avLst>
                  <a:gd name="adj1" fmla="val -29423"/>
                  <a:gd name="adj2" fmla="val 110000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Send p=½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ounded Rectangular Callout 44"/>
            <p:cNvSpPr/>
            <p:nvPr/>
          </p:nvSpPr>
          <p:spPr>
            <a:xfrm>
              <a:off x="2680493" y="3416381"/>
              <a:ext cx="900907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Whew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808038" y="3413287"/>
              <a:ext cx="1096962" cy="381000"/>
            </a:xfrm>
            <a:prstGeom prst="wedgeRoundRectCallout">
              <a:avLst>
                <a:gd name="adj1" fmla="val -32028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 p=½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1378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Exponential Backoff (BEB)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Cleverly estimates the probability</a:t>
            </a:r>
          </a:p>
          <a:p>
            <a:pPr lvl="1"/>
            <a:r>
              <a:rPr lang="en-US" sz="2400" dirty="0" smtClean="0"/>
              <a:t>1st collision, wait 0 or 1 frame times</a:t>
            </a:r>
          </a:p>
          <a:p>
            <a:pPr lvl="1"/>
            <a:r>
              <a:rPr lang="en-US" sz="2400" dirty="0" smtClean="0"/>
              <a:t>2nd collision, wait from 0 to 3 times</a:t>
            </a:r>
          </a:p>
          <a:p>
            <a:pPr lvl="1"/>
            <a:r>
              <a:rPr lang="en-US" sz="2400" dirty="0" smtClean="0"/>
              <a:t>3rd collision, wait from 0 to 7 times …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BEB doubles interval for each successive collision</a:t>
            </a:r>
          </a:p>
          <a:p>
            <a:pPr lvl="1"/>
            <a:r>
              <a:rPr lang="en-US" sz="2400" dirty="0" smtClean="0"/>
              <a:t>Quickly gets large enough to work</a:t>
            </a:r>
          </a:p>
          <a:p>
            <a:pPr lvl="1"/>
            <a:r>
              <a:rPr lang="en-US" sz="2400" dirty="0" smtClean="0"/>
              <a:t>Very efficient in practice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79070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Ethernet, or IEEE 802.3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popular LAN of the 1980s, 1990s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 Mbps over shared coaxial cable, with baseband signals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Multiple access with “1-persistent CSMA/CD with BEB”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95550"/>
            <a:ext cx="6994149" cy="214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8591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Based on switches, not multiple access, but still called Ethernet</a:t>
            </a:r>
          </a:p>
          <a:p>
            <a:pPr lvl="1"/>
            <a:r>
              <a:rPr lang="en-US" sz="2400" dirty="0" smtClean="0"/>
              <a:t>We’ll get to it in a later segment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3124" y="2800350"/>
            <a:ext cx="5608075" cy="1905000"/>
            <a:chOff x="1295399" y="2196500"/>
            <a:chExt cx="6919911" cy="235061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600201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/>
                <a:t>Switch</a:t>
              </a:r>
            </a:p>
          </p:txBody>
        </p:sp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5776911" y="3959387"/>
              <a:ext cx="2438399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Twisted pair</a:t>
              </a: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828800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Switch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33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will explore random </a:t>
            </a:r>
            <a:r>
              <a:rPr lang="en-US" sz="2800" u="sng" dirty="0" smtClean="0"/>
              <a:t>multiple access control</a:t>
            </a:r>
            <a:r>
              <a:rPr lang="en-US" sz="2800" dirty="0" smtClean="0"/>
              <a:t> (MAC) protocols</a:t>
            </a:r>
          </a:p>
          <a:p>
            <a:pPr lvl="1"/>
            <a:r>
              <a:rPr lang="en-US" sz="2400" dirty="0" smtClean="0"/>
              <a:t>This is the basis for </a:t>
            </a:r>
            <a:r>
              <a:rPr lang="en-US" sz="2400" u="sng" dirty="0" smtClean="0"/>
              <a:t>classic Ethernet</a:t>
            </a:r>
          </a:p>
          <a:p>
            <a:pPr lvl="1"/>
            <a:r>
              <a:rPr lang="en-US" sz="2400" dirty="0" smtClean="0"/>
              <a:t>Remember: data traffic is </a:t>
            </a:r>
            <a:r>
              <a:rPr lang="en-US" sz="2400" dirty="0" err="1" smtClean="0"/>
              <a:t>bursty</a:t>
            </a:r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720327" y="3714750"/>
            <a:ext cx="4068763" cy="533400"/>
            <a:chOff x="1066800" y="24193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4193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ular Callout 6"/>
          <p:cNvSpPr/>
          <p:nvPr/>
        </p:nvSpPr>
        <p:spPr>
          <a:xfrm>
            <a:off x="275470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Zzzz..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79652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Busy!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320380" y="3267075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 hum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3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wireless nodes share a single link? (Yes, this is </a:t>
            </a:r>
            <a:r>
              <a:rPr lang="en-US" sz="2800" dirty="0" err="1" smtClean="0"/>
              <a:t>WiFi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Build on our simple, wired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609600" y="2733995"/>
            <a:ext cx="4350372" cy="1924290"/>
            <a:chOff x="785191" y="2733995"/>
            <a:chExt cx="4350372" cy="1924290"/>
          </a:xfrm>
        </p:grpSpPr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638550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91" y="3495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060" y="3477767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26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ounded Rectangular Callout 49"/>
            <p:cNvSpPr/>
            <p:nvPr/>
          </p:nvSpPr>
          <p:spPr>
            <a:xfrm>
              <a:off x="990600" y="2886075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ular Callout 52"/>
            <p:cNvSpPr/>
            <p:nvPr/>
          </p:nvSpPr>
          <p:spPr>
            <a:xfrm>
              <a:off x="4343400" y="2843372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35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Complications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is more complicated than the wired case (Surprise!)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may have different areas of coverage – doesn’t fit Carrier Sense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can’t hear while sending – can’t Collision Detect </a:t>
            </a:r>
            <a:r>
              <a:rPr lang="en-US" sz="2400" b="1" dirty="0">
                <a:solidFill>
                  <a:schemeClr val="accent5"/>
                </a:solidFill>
              </a:rPr>
              <a:t>»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635777" y="3752849"/>
            <a:ext cx="2631423" cy="858222"/>
            <a:chOff x="1752600" y="3714750"/>
            <a:chExt cx="2631423" cy="858222"/>
          </a:xfrm>
        </p:grpSpPr>
        <p:sp>
          <p:nvSpPr>
            <p:cNvPr id="7" name="Rectangle 6"/>
            <p:cNvSpPr/>
            <p:nvPr/>
          </p:nvSpPr>
          <p:spPr>
            <a:xfrm>
              <a:off x="1752600" y="3714750"/>
              <a:ext cx="2631423" cy="838201"/>
            </a:xfrm>
            <a:prstGeom prst="rect">
              <a:avLst/>
            </a:prstGeom>
            <a:solidFill>
              <a:srgbClr val="FFB8F2">
                <a:alpha val="20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214" y="3790949"/>
              <a:ext cx="730704" cy="782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514600" y="3867150"/>
              <a:ext cx="1869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≠ CSMA/CD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2163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Coverage Areas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signal is broadcast and received nearby, where there is sufficient SNR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t="6880" b="19786"/>
          <a:stretch>
            <a:fillRect/>
          </a:stretch>
        </p:blipFill>
        <p:spPr bwMode="auto">
          <a:xfrm>
            <a:off x="609600" y="2495550"/>
            <a:ext cx="4579460" cy="218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26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Nodes A and C are </a:t>
            </a:r>
            <a:r>
              <a:rPr lang="en-US" sz="2800" u="sng" dirty="0" smtClean="0"/>
              <a:t>hidden terminals</a:t>
            </a:r>
            <a:r>
              <a:rPr lang="en-US" sz="2800" dirty="0" smtClean="0"/>
              <a:t> when sending to B</a:t>
            </a:r>
          </a:p>
          <a:p>
            <a:pPr lvl="1"/>
            <a:r>
              <a:rPr lang="en-US" sz="2400" dirty="0" smtClean="0"/>
              <a:t>Can’t hear each other (to coordinate) yet collide at B</a:t>
            </a:r>
            <a:endParaRPr lang="en-US" sz="2400" dirty="0"/>
          </a:p>
          <a:p>
            <a:pPr lvl="1"/>
            <a:r>
              <a:rPr lang="en-US" sz="2400" dirty="0" smtClean="0"/>
              <a:t>We want to avoid the inefficiency of collisions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9997" b="38162"/>
          <a:stretch/>
        </p:blipFill>
        <p:spPr bwMode="auto">
          <a:xfrm>
            <a:off x="1752600" y="2647950"/>
            <a:ext cx="5410200" cy="182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316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 and C are </a:t>
            </a:r>
            <a:r>
              <a:rPr lang="en-US" sz="2800" u="sng" dirty="0" smtClean="0"/>
              <a:t>exposed terminals</a:t>
            </a:r>
            <a:r>
              <a:rPr lang="en-US" sz="2800" dirty="0" smtClean="0"/>
              <a:t> when sending to A and D</a:t>
            </a:r>
          </a:p>
          <a:p>
            <a:pPr lvl="1"/>
            <a:r>
              <a:rPr lang="en-US" sz="2400" dirty="0" smtClean="0"/>
              <a:t>Can hear each other yet don’t collide at receivers A and D</a:t>
            </a:r>
            <a:endParaRPr lang="en-US" sz="2400" dirty="0"/>
          </a:p>
          <a:p>
            <a:pPr lvl="1"/>
            <a:r>
              <a:rPr lang="en-US" sz="2400" dirty="0" smtClean="0"/>
              <a:t>We want to send concurrently to increase performance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858" t="12331" r="-1858" b="39199"/>
          <a:stretch/>
        </p:blipFill>
        <p:spPr bwMode="auto">
          <a:xfrm>
            <a:off x="1371600" y="2571750"/>
            <a:ext cx="5638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0594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 Can’t Hear While Sending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wires, detecting collisions (and aborting) lowers their cost</a:t>
            </a:r>
          </a:p>
          <a:p>
            <a:r>
              <a:rPr lang="en-US" sz="2800" dirty="0" smtClean="0"/>
              <a:t>More wasted time with wireless</a:t>
            </a:r>
            <a:endParaRPr lang="en-US" sz="28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70519" y="4382752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3967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Time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24251" y="2808150"/>
            <a:ext cx="2385949" cy="1559213"/>
            <a:chOff x="662051" y="2549753"/>
            <a:chExt cx="2385949" cy="1559213"/>
          </a:xfrm>
        </p:grpSpPr>
        <p:sp>
          <p:nvSpPr>
            <p:cNvPr id="6" name="Rectangle 5"/>
            <p:cNvSpPr/>
            <p:nvPr/>
          </p:nvSpPr>
          <p:spPr>
            <a:xfrm>
              <a:off x="762000" y="33337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377190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62000" y="3181350"/>
              <a:ext cx="1066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62053" y="373963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051" y="330148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6161" y="2549753"/>
              <a:ext cx="10757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Wireless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51924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4800" y="2808150"/>
            <a:ext cx="1712656" cy="1505391"/>
            <a:chOff x="3173669" y="2603575"/>
            <a:chExt cx="1712656" cy="1505391"/>
          </a:xfrm>
        </p:grpSpPr>
        <p:sp>
          <p:nvSpPr>
            <p:cNvPr id="9" name="Rectangle 8"/>
            <p:cNvSpPr/>
            <p:nvPr/>
          </p:nvSpPr>
          <p:spPr>
            <a:xfrm>
              <a:off x="3657600" y="333375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377190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9525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2825" y="3190875"/>
              <a:ext cx="304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52734" y="330148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2734" y="373963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73669" y="2603575"/>
              <a:ext cx="1063112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Wired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79718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4876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Solution: MACA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MACA uses a short handshake instead of CSMA (</a:t>
            </a:r>
            <a:r>
              <a:rPr lang="en-US" dirty="0" err="1" smtClean="0"/>
              <a:t>Karn</a:t>
            </a:r>
            <a:r>
              <a:rPr lang="en-US" dirty="0" smtClean="0"/>
              <a:t>, 1990)</a:t>
            </a:r>
          </a:p>
          <a:p>
            <a:pPr lvl="1"/>
            <a:r>
              <a:rPr lang="en-US" dirty="0" smtClean="0"/>
              <a:t>802.11 uses a refinement of MACA (later)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Protocol rules: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 sender node transmits a RTS (Request-To-Send,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The receiver replies with a CTS (Clear-To-Send,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ender transmits the frame while nodes hearing the CTS stay silent</a:t>
            </a:r>
          </a:p>
          <a:p>
            <a:pPr lvl="1"/>
            <a:r>
              <a:rPr lang="en-US" dirty="0" smtClean="0"/>
              <a:t>Collisions on the RTS/CTS are still possible, but less likely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0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Hidden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sends RTS, to B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2540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</a:t>
            </a:r>
            <a:r>
              <a:rPr lang="en-US" dirty="0" smtClean="0"/>
              <a:t>A, </a:t>
            </a:r>
            <a:r>
              <a:rPr lang="en-US" dirty="0"/>
              <a:t>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6372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A, 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2731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600200" y="3512283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1673" y="3490243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Alert!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5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Network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4958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Seminal computer network connecting the Hawaiian        islands in the late 1960s</a:t>
            </a:r>
          </a:p>
          <a:p>
            <a:pPr lvl="1"/>
            <a:r>
              <a:rPr lang="en-US" sz="2400" dirty="0" smtClean="0"/>
              <a:t>When should nodes send?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 new protocol was devised by Norm Abramson …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863650" y="1504950"/>
            <a:ext cx="3770396" cy="2667001"/>
            <a:chOff x="4648200" y="1657350"/>
            <a:chExt cx="3985846" cy="2819400"/>
          </a:xfrm>
        </p:grpSpPr>
        <p:pic>
          <p:nvPicPr>
            <p:cNvPr id="1026" name="Picture 2" descr="http://upload.wikimedia.org/wikipedia/commons/thumb/e/e2/Map_of_Hawaii_highlighting_Kalawao_County.svg/500px-Map_of_Hawaii_highlighting_Kalawao_County.svg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885950"/>
              <a:ext cx="3985846" cy="259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6573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438397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2724152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21145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800" y="3401870"/>
              <a:ext cx="441852" cy="465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5638800" y="2800350"/>
            <a:ext cx="1027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Hawaii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6770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sym typeface="Wingdings" pitchFamily="2" charset="2"/>
              </a:rPr>
              <a:t>B with h</a:t>
            </a:r>
            <a:r>
              <a:rPr lang="en-US" dirty="0"/>
              <a:t>idden </a:t>
            </a:r>
            <a:r>
              <a:rPr lang="en-US" dirty="0" smtClean="0"/>
              <a:t>terminal C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A sends frame while C defers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3850" y="2501347"/>
            <a:ext cx="5410200" cy="1899203"/>
            <a:chOff x="1752600" y="2190750"/>
            <a:chExt cx="5410200" cy="189920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9997" b="38162"/>
            <a:stretch/>
          </p:blipFill>
          <p:spPr bwMode="auto">
            <a:xfrm>
              <a:off x="1752600" y="2266950"/>
              <a:ext cx="5410200" cy="1823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572000" y="2190750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62475" y="340415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5204460" y="296981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4271814" y="2874222"/>
              <a:ext cx="909745" cy="8229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16002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00200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Quiet...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16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B and C send RTS to A and D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627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35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/>
              <a:t>A and D send CTS to B and C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1480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06273" y="354031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00200" y="358439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1673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23772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41148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64194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00200" y="3448050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00200" y="3031093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910840" y="3333750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04160" y="3613991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62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802.11, or WiFi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4958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Very popular wireless LAN started in the 1990s</a:t>
            </a:r>
          </a:p>
          <a:p>
            <a:r>
              <a:rPr lang="en-US" sz="2400" dirty="0" smtClean="0"/>
              <a:t>Clients get connectivity from a (wired) AP (Access Point)</a:t>
            </a:r>
          </a:p>
          <a:p>
            <a:r>
              <a:rPr lang="en-US" sz="2400" dirty="0" smtClean="0"/>
              <a:t>It’s a multi-access problem </a:t>
            </a:r>
            <a:r>
              <a:rPr lang="en-US" sz="2400" dirty="0" smtClean="0">
                <a:sym typeface="Wingdings" pitchFamily="2" charset="2"/>
              </a:rPr>
              <a:t> </a:t>
            </a:r>
          </a:p>
          <a:p>
            <a:r>
              <a:rPr lang="en-US" sz="2400" dirty="0" smtClean="0"/>
              <a:t>Various flavors have been developed over time</a:t>
            </a:r>
          </a:p>
          <a:p>
            <a:pPr lvl="1"/>
            <a:r>
              <a:rPr lang="en-US" sz="2000" dirty="0" smtClean="0"/>
              <a:t>Faster, more features </a:t>
            </a:r>
          </a:p>
          <a:p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621888" y="1276350"/>
            <a:ext cx="4445912" cy="2895600"/>
            <a:chOff x="1347367" y="1447800"/>
            <a:chExt cx="5777333" cy="337185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5666" b="8776"/>
            <a:stretch/>
          </p:blipFill>
          <p:spPr bwMode="auto">
            <a:xfrm>
              <a:off x="1693069" y="1742281"/>
              <a:ext cx="5431631" cy="3077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1529816" y="1713999"/>
              <a:ext cx="1138998" cy="82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Access</a:t>
              </a:r>
              <a:br>
                <a:rPr lang="en-US" sz="2000" dirty="0"/>
              </a:br>
              <a:r>
                <a:rPr lang="en-US" sz="2000" dirty="0"/>
                <a:t>Point</a:t>
              </a:r>
            </a:p>
          </p:txBody>
        </p: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1347367" y="3044992"/>
              <a:ext cx="925369" cy="3583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2000" dirty="0"/>
                <a:t>Client</a:t>
              </a: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3460165" y="1447800"/>
              <a:ext cx="1981201" cy="465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/>
                <a:t>To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968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 Physical Layer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Uses 20/40 MHz channels on ISM bands</a:t>
            </a:r>
          </a:p>
          <a:p>
            <a:pPr lvl="1"/>
            <a:r>
              <a:rPr lang="en-US" sz="2000" dirty="0" smtClean="0"/>
              <a:t>802.11b/g/n on 2.4 GHz</a:t>
            </a:r>
          </a:p>
          <a:p>
            <a:pPr lvl="1"/>
            <a:r>
              <a:rPr lang="en-US" sz="2000" dirty="0" smtClean="0"/>
              <a:t>802.11 a/n on 5 GHz</a:t>
            </a:r>
          </a:p>
          <a:p>
            <a:pPr lvl="4"/>
            <a:endParaRPr lang="en-US" sz="1200" dirty="0" smtClean="0"/>
          </a:p>
          <a:p>
            <a:r>
              <a:rPr lang="en-US" sz="2400" spc="-60" dirty="0" smtClean="0"/>
              <a:t>OFDM modulation (except legacy 802.11b)</a:t>
            </a:r>
          </a:p>
          <a:p>
            <a:pPr lvl="1"/>
            <a:r>
              <a:rPr lang="en-US" sz="2000" dirty="0" smtClean="0"/>
              <a:t>Different amplitudes/phases for varying SNRs</a:t>
            </a:r>
          </a:p>
          <a:p>
            <a:pPr lvl="1"/>
            <a:r>
              <a:rPr lang="en-US" sz="2000" dirty="0" smtClean="0"/>
              <a:t>Rates from 6 to 54 Mbps  plus error correction</a:t>
            </a:r>
          </a:p>
          <a:p>
            <a:pPr lvl="1"/>
            <a:r>
              <a:rPr lang="en-US" sz="2000" dirty="0" smtClean="0"/>
              <a:t>802.11n uses multiple antennas; see “802.11 with Multiple Antennas for Dummies”</a:t>
            </a:r>
          </a:p>
        </p:txBody>
      </p:sp>
    </p:spTree>
    <p:extLst>
      <p:ext uri="{BB962C8B-B14F-4D97-AF65-F5344CB8AC3E}">
        <p14:creationId xmlns:p14="http://schemas.microsoft.com/office/powerpoint/2010/main" val="310157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l="122" t="5750" r="-122" b="86524"/>
          <a:stretch/>
        </p:blipFill>
        <p:spPr bwMode="auto">
          <a:xfrm>
            <a:off x="609600" y="4324350"/>
            <a:ext cx="7796213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Multiple access uses CSMA/CA (next); RTS/CTS optional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Frames are </a:t>
            </a:r>
            <a:r>
              <a:rPr lang="en-US" sz="2800" dirty="0" err="1" smtClean="0"/>
              <a:t>ACKed</a:t>
            </a:r>
            <a:r>
              <a:rPr lang="en-US" sz="2800" dirty="0" smtClean="0"/>
              <a:t> and retransmitted with ARQ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Funky addressing (three addresses!) due to AP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Errors are detected with a 32-bit CRC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Many, many features (e.g., encryption, power save)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t="13656" b="66579"/>
          <a:stretch/>
        </p:blipFill>
        <p:spPr bwMode="auto">
          <a:xfrm>
            <a:off x="609599" y="3824288"/>
            <a:ext cx="7796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5105400" y="3324075"/>
            <a:ext cx="3352800" cy="527835"/>
            <a:chOff x="3657600" y="3247875"/>
            <a:chExt cx="3352800" cy="52783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346253" y="3638550"/>
              <a:ext cx="0" cy="137160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657600" y="3247875"/>
              <a:ext cx="3285294" cy="390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 from Network layer (IP)</a:t>
              </a:r>
              <a:endParaRPr lang="en-US" sz="2000" dirty="0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5231952" y="1936302"/>
              <a:ext cx="228602" cy="3328294"/>
            </a:xfrm>
            <a:prstGeom prst="leftBrace">
              <a:avLst>
                <a:gd name="adj1" fmla="val 23333"/>
                <a:gd name="adj2" fmla="val 50000"/>
              </a:avLst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33081" y="3867150"/>
            <a:ext cx="4876800" cy="4810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1400" y="3867150"/>
            <a:ext cx="838201" cy="4810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CSMA/CA for Multiple Access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Sender avoids collisions by inserting small random gaps</a:t>
            </a:r>
          </a:p>
          <a:p>
            <a:pPr lvl="1"/>
            <a:r>
              <a:rPr lang="en-US" sz="2400" dirty="0" smtClean="0"/>
              <a:t>E.g., when both B and C send, C picks a smaller gap, goes first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61936" y="2114550"/>
            <a:ext cx="7039064" cy="2545080"/>
            <a:chOff x="609599" y="1733551"/>
            <a:chExt cx="7039064" cy="292608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401" b="9796"/>
            <a:stretch/>
          </p:blipFill>
          <p:spPr bwMode="auto">
            <a:xfrm>
              <a:off x="609599" y="1733551"/>
              <a:ext cx="7039064" cy="2926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665249" y="3943350"/>
              <a:ext cx="64953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723319" y="432435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eft Brace 10"/>
            <p:cNvSpPr/>
            <p:nvPr/>
          </p:nvSpPr>
          <p:spPr>
            <a:xfrm rot="16200000">
              <a:off x="3063240" y="3080386"/>
              <a:ext cx="274320" cy="457200"/>
            </a:xfrm>
            <a:prstGeom prst="leftBrace">
              <a:avLst>
                <a:gd name="adj1" fmla="val 29166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4998720" y="3145156"/>
              <a:ext cx="274320" cy="365760"/>
            </a:xfrm>
            <a:prstGeom prst="leftBrace">
              <a:avLst>
                <a:gd name="adj1" fmla="val 22222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790663" y="2343150"/>
              <a:ext cx="680156" cy="381000"/>
            </a:xfrm>
            <a:prstGeom prst="wedgeRoundRectCallout">
              <a:avLst>
                <a:gd name="adj1" fmla="val 11208"/>
                <a:gd name="adj2" fmla="val 975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 rot="16200000">
              <a:off x="3082290" y="4095750"/>
              <a:ext cx="274320" cy="457200"/>
            </a:xfrm>
            <a:prstGeom prst="leftBrace">
              <a:avLst>
                <a:gd name="adj1" fmla="val 29166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790661" y="3349228"/>
              <a:ext cx="680157" cy="381000"/>
            </a:xfrm>
            <a:prstGeom prst="wedgeRoundRectCallout">
              <a:avLst>
                <a:gd name="adj1" fmla="val 11208"/>
                <a:gd name="adj2" fmla="val 975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4271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802.11 (Guess)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ikely ubiquitous for Internet connectivity</a:t>
            </a:r>
          </a:p>
          <a:p>
            <a:pPr lvl="1"/>
            <a:r>
              <a:rPr lang="en-US" dirty="0" smtClean="0"/>
              <a:t>Greater diversity, from low- to high-end devices </a:t>
            </a:r>
          </a:p>
          <a:p>
            <a:r>
              <a:rPr lang="en-US" dirty="0" smtClean="0"/>
              <a:t>Innovation in physical layer drives speed</a:t>
            </a:r>
          </a:p>
          <a:p>
            <a:pPr lvl="1"/>
            <a:r>
              <a:rPr lang="en-US" dirty="0" smtClean="0"/>
              <a:t>And power-efficient operation too</a:t>
            </a:r>
          </a:p>
          <a:p>
            <a:r>
              <a:rPr lang="en-US" dirty="0" smtClean="0"/>
              <a:t>More seamless integration of connectivity</a:t>
            </a:r>
          </a:p>
          <a:p>
            <a:pPr lvl="1"/>
            <a:r>
              <a:rPr lang="en-US" dirty="0" smtClean="0"/>
              <a:t>Too manual now, and limited (e.g., device-to-device)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3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Simple idea:</a:t>
            </a:r>
          </a:p>
          <a:p>
            <a:pPr lvl="1"/>
            <a:r>
              <a:rPr lang="en-US" sz="2400" smtClean="0"/>
              <a:t>Node just sends when it has traffic. </a:t>
            </a:r>
          </a:p>
          <a:p>
            <a:pPr lvl="1"/>
            <a:r>
              <a:rPr lang="en-US" sz="2400" smtClean="0"/>
              <a:t>If there was a collision (no ACK received) then wait a random time and resend</a:t>
            </a:r>
          </a:p>
          <a:p>
            <a:r>
              <a:rPr lang="en-US" sz="2800" smtClean="0"/>
              <a:t>That’s it!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44433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new approach to multiple access</a:t>
            </a:r>
          </a:p>
          <a:p>
            <a:pPr lvl="1"/>
            <a:r>
              <a:rPr lang="en-US" sz="2400" dirty="0" smtClean="0"/>
              <a:t>Based on turns, not randomization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815009" y="2781060"/>
            <a:ext cx="4091609" cy="1924290"/>
            <a:chOff x="785191" y="2733995"/>
            <a:chExt cx="4091609" cy="1924290"/>
          </a:xfrm>
        </p:grpSpPr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638550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91" y="3495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1"/>
            <p:cNvPicPr>
              <a:picLocks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060" y="3477767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26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ounded Rectangular Callout 49"/>
            <p:cNvSpPr/>
            <p:nvPr/>
          </p:nvSpPr>
          <p:spPr>
            <a:xfrm>
              <a:off x="1174301" y="2886075"/>
              <a:ext cx="396081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ounded Rectangular Callout 54"/>
          <p:cNvSpPr/>
          <p:nvPr/>
        </p:nvSpPr>
        <p:spPr>
          <a:xfrm>
            <a:off x="3828688" y="2171460"/>
            <a:ext cx="396081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2343087" y="2190750"/>
            <a:ext cx="396081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Rounded Rectangular Callout 56"/>
          <p:cNvSpPr/>
          <p:nvPr/>
        </p:nvSpPr>
        <p:spPr>
          <a:xfrm>
            <a:off x="4536748" y="2933140"/>
            <a:ext cx="396081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9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with Random Multiple Access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CSMA is good under low load:</a:t>
            </a:r>
          </a:p>
          <a:p>
            <a:pPr lvl="1"/>
            <a:r>
              <a:rPr lang="en-US" dirty="0" smtClean="0"/>
              <a:t>Grants immediate access</a:t>
            </a:r>
          </a:p>
          <a:p>
            <a:pPr lvl="1"/>
            <a:r>
              <a:rPr lang="en-US" dirty="0" smtClean="0"/>
              <a:t>Little overhead (few collisions)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But not so good under high load:</a:t>
            </a:r>
          </a:p>
          <a:p>
            <a:pPr lvl="1"/>
            <a:r>
              <a:rPr lang="en-US" dirty="0" smtClean="0"/>
              <a:t>High overhead (expect collisions)</a:t>
            </a:r>
          </a:p>
          <a:p>
            <a:pPr lvl="1"/>
            <a:r>
              <a:rPr lang="en-US" dirty="0" smtClean="0"/>
              <a:t>Access time varies (lucky/unlucky)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want to do better under load!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39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Turn-Taking Multiple Access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They define an order in which nodes get a chance to send</a:t>
            </a:r>
          </a:p>
          <a:p>
            <a:pPr lvl="1"/>
            <a:r>
              <a:rPr lang="en-US" sz="2400" dirty="0" smtClean="0"/>
              <a:t>Or pass, if no traffic at present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just need some ordering …</a:t>
            </a:r>
          </a:p>
          <a:p>
            <a:pPr lvl="1"/>
            <a:r>
              <a:rPr lang="en-US" sz="2400" dirty="0" smtClean="0"/>
              <a:t>E.g., Token Ring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  <a:endParaRPr lang="en-US" sz="2400" dirty="0"/>
          </a:p>
          <a:p>
            <a:pPr lvl="1"/>
            <a:r>
              <a:rPr lang="en-US" sz="2400" dirty="0" smtClean="0"/>
              <a:t>E.g., node addresses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44331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Ring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Arrange nodes in a ring; token rotates “permission to send” to each node in turn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828800" y="2019241"/>
            <a:ext cx="4724400" cy="2647868"/>
            <a:chOff x="1628046" y="1683456"/>
            <a:chExt cx="5070143" cy="2841646"/>
          </a:xfrm>
        </p:grpSpPr>
        <p:grpSp>
          <p:nvGrpSpPr>
            <p:cNvPr id="6" name="Group 5"/>
            <p:cNvGrpSpPr/>
            <p:nvPr/>
          </p:nvGrpSpPr>
          <p:grpSpPr>
            <a:xfrm>
              <a:off x="1628046" y="1683456"/>
              <a:ext cx="5070143" cy="2841646"/>
              <a:chOff x="1551846" y="1920855"/>
              <a:chExt cx="5070143" cy="2841646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3681" b="7055"/>
              <a:stretch>
                <a:fillRect/>
              </a:stretch>
            </p:blipFill>
            <p:spPr bwMode="auto">
              <a:xfrm>
                <a:off x="2790825" y="1990725"/>
                <a:ext cx="3562350" cy="2771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4"/>
              <p:cNvSpPr txBox="1">
                <a:spLocks noChangeArrowheads="1"/>
              </p:cNvSpPr>
              <p:nvPr/>
            </p:nvSpPr>
            <p:spPr bwMode="auto">
              <a:xfrm>
                <a:off x="2206058" y="1981201"/>
                <a:ext cx="853095" cy="429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2000" dirty="0" smtClean="0"/>
                  <a:t>Node</a:t>
                </a:r>
                <a:endParaRPr lang="en-US" sz="2000" dirty="0"/>
              </a:p>
            </p:txBody>
          </p:sp>
          <p:sp>
            <p:nvSpPr>
              <p:cNvPr id="9" name="TextBox 5"/>
              <p:cNvSpPr txBox="1">
                <a:spLocks noChangeArrowheads="1"/>
              </p:cNvSpPr>
              <p:nvPr/>
            </p:nvSpPr>
            <p:spPr bwMode="auto">
              <a:xfrm>
                <a:off x="1551846" y="3880298"/>
                <a:ext cx="1670861" cy="7596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Direction of</a:t>
                </a:r>
              </a:p>
              <a:p>
                <a:pPr algn="ctr"/>
                <a:r>
                  <a:rPr lang="en-US" sz="2000" dirty="0"/>
                  <a:t>transmission</a:t>
                </a:r>
              </a:p>
            </p:txBody>
          </p:sp>
          <p:sp>
            <p:nvSpPr>
              <p:cNvPr id="10" name="TextBox 6"/>
              <p:cNvSpPr txBox="1">
                <a:spLocks noChangeArrowheads="1"/>
              </p:cNvSpPr>
              <p:nvPr/>
            </p:nvSpPr>
            <p:spPr bwMode="auto">
              <a:xfrm>
                <a:off x="5774470" y="1920855"/>
                <a:ext cx="847519" cy="429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Token</a:t>
                </a:r>
              </a:p>
            </p:txBody>
          </p:sp>
        </p:grpSp>
        <p:sp>
          <p:nvSpPr>
            <p:cNvPr id="13" name="Pentagon 12"/>
            <p:cNvSpPr/>
            <p:nvPr/>
          </p:nvSpPr>
          <p:spPr>
            <a:xfrm rot="-7680000">
              <a:off x="5397803" y="2191010"/>
              <a:ext cx="228600" cy="152400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626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Turn-Taking Advantages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Fixed overhead with no collisions</a:t>
            </a:r>
          </a:p>
          <a:p>
            <a:pPr lvl="1"/>
            <a:r>
              <a:rPr lang="en-US" dirty="0" smtClean="0"/>
              <a:t>More efficient under load</a:t>
            </a:r>
          </a:p>
          <a:p>
            <a:pPr lvl="4"/>
            <a:endParaRPr lang="en-US" sz="1100" dirty="0" smtClean="0"/>
          </a:p>
          <a:p>
            <a:r>
              <a:rPr lang="en-US" dirty="0" smtClean="0"/>
              <a:t>Regular chance to send with no unlucky nodes</a:t>
            </a:r>
          </a:p>
          <a:p>
            <a:pPr lvl="1"/>
            <a:r>
              <a:rPr lang="en-US" dirty="0" smtClean="0"/>
              <a:t>Predictable service, easily extended to guaranteed quality of service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525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Turn-Taking Disadvantages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More things that can go wrong than random access protocols!</a:t>
            </a:r>
          </a:p>
          <a:p>
            <a:pPr lvl="2"/>
            <a:r>
              <a:rPr lang="en-US" dirty="0" smtClean="0"/>
              <a:t>E.g., what if the token is lost?</a:t>
            </a:r>
          </a:p>
          <a:p>
            <a:pPr lvl="1"/>
            <a:r>
              <a:rPr lang="en-US" dirty="0" smtClean="0"/>
              <a:t>Higher overhead at low load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880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Turn-Taking in 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Regularly tried as an improvement offering better service</a:t>
            </a:r>
          </a:p>
          <a:p>
            <a:pPr lvl="1"/>
            <a:r>
              <a:rPr lang="en-US" sz="2400" dirty="0" smtClean="0"/>
              <a:t>E.g., qualities of service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But random multiple access is </a:t>
            </a:r>
            <a:r>
              <a:rPr lang="en-US" sz="2800" dirty="0"/>
              <a:t> </a:t>
            </a:r>
            <a:r>
              <a:rPr lang="en-US" sz="2800" dirty="0" smtClean="0"/>
              <a:t> hard to beat</a:t>
            </a:r>
          </a:p>
          <a:p>
            <a:pPr lvl="1"/>
            <a:r>
              <a:rPr lang="en-US" sz="2400" dirty="0" smtClean="0"/>
              <a:t>Simple, and usually good enough</a:t>
            </a:r>
          </a:p>
          <a:p>
            <a:pPr lvl="1"/>
            <a:r>
              <a:rPr lang="en-US" sz="2400" dirty="0" smtClean="0"/>
              <a:t>Scales from few to many nodes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46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Protocol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228599" y="1276350"/>
            <a:ext cx="3200401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frames will be lost, but many may get through…</a:t>
            </a:r>
          </a:p>
          <a:p>
            <a:endParaRPr lang="en-US" sz="2800" dirty="0"/>
          </a:p>
          <a:p>
            <a:r>
              <a:rPr lang="en-US" sz="2800" dirty="0" smtClean="0"/>
              <a:t>Good idea?</a:t>
            </a:r>
            <a:endParaRPr lang="en-US" sz="2800" dirty="0"/>
          </a:p>
        </p:txBody>
      </p:sp>
      <p:grpSp>
        <p:nvGrpSpPr>
          <p:cNvPr id="12" name="Group 11"/>
          <p:cNvGrpSpPr>
            <a:grpSpLocks noGrp="1" noUngrp="1" noChangeAspect="1"/>
          </p:cNvGrpSpPr>
          <p:nvPr/>
        </p:nvGrpSpPr>
        <p:grpSpPr>
          <a:xfrm>
            <a:off x="3335145" y="1428750"/>
            <a:ext cx="5504559" cy="3114365"/>
            <a:chOff x="457200" y="1363663"/>
            <a:chExt cx="8229600" cy="4656137"/>
          </a:xfrm>
        </p:grpSpPr>
        <p:pic>
          <p:nvPicPr>
            <p:cNvPr id="13" name="Picture 12" descr="04_Page_01.tif"/>
            <p:cNvPicPr>
              <a:picLocks noRot="1" noChangeAspect="1" noMove="1" noResize="1"/>
            </p:cNvPicPr>
            <p:nvPr isPhoto="1"/>
          </p:nvPicPr>
          <p:blipFill>
            <a:blip r:embed="rId3" cstate="print">
              <a:lum/>
            </a:blip>
            <a:stretch>
              <a:fillRect/>
            </a:stretch>
          </p:blipFill>
          <p:spPr>
            <a:xfrm>
              <a:off x="685800" y="1363663"/>
              <a:ext cx="7772400" cy="4130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57200" y="5676900"/>
              <a:ext cx="82296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000" dirty="0"/>
                <a:t> </a:t>
              </a:r>
              <a:endParaRPr lang="en-US" sz="2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27161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Simple, decentralized protocol that works well under low load!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 efficient under high load</a:t>
            </a:r>
          </a:p>
          <a:p>
            <a:pPr lvl="1"/>
            <a:r>
              <a:rPr lang="en-US" dirty="0" smtClean="0"/>
              <a:t>Analysis shows at most 18% efficiency</a:t>
            </a:r>
          </a:p>
          <a:p>
            <a:pPr lvl="1"/>
            <a:r>
              <a:rPr lang="en-US" dirty="0" smtClean="0"/>
              <a:t>Improvement: divide time into slots and efficiency goes up to 36%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We’ll look at other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5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ALOHA inspired Bob Metcalfe to invent Ethernet for LANs in 1973</a:t>
            </a:r>
          </a:p>
          <a:p>
            <a:pPr lvl="1"/>
            <a:r>
              <a:rPr lang="en-US" sz="2400" dirty="0" smtClean="0"/>
              <a:t>Nodes share 10 Mbps coaxial cable</a:t>
            </a:r>
          </a:p>
          <a:p>
            <a:pPr lvl="1"/>
            <a:r>
              <a:rPr lang="en-US" sz="2400" dirty="0" smtClean="0"/>
              <a:t>Hugely popular in 1980s, 1990s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289027" y="1123950"/>
            <a:ext cx="2035647" cy="3446621"/>
            <a:chOff x="6289027" y="1123950"/>
            <a:chExt cx="2035647" cy="3446621"/>
          </a:xfrm>
        </p:grpSpPr>
        <p:pic>
          <p:nvPicPr>
            <p:cNvPr id="2050" name="Picture 2" descr="File:Robert M. Metcalfe 246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9027" y="1123950"/>
              <a:ext cx="2035647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859451" y="4324350"/>
              <a:ext cx="8947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: © 2009 IEEE</a:t>
              </a:r>
              <a:endParaRPr lang="en-US" sz="1000" dirty="0"/>
            </a:p>
          </p:txBody>
        </p:sp>
      </p:grp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94768"/>
            <a:ext cx="5138738" cy="157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37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CSMA (Carrier Sense Multiple Access)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Improve ALOHA by listening for activity before we send (</a:t>
            </a:r>
            <a:r>
              <a:rPr lang="en-US" sz="2800" dirty="0" err="1" smtClean="0"/>
              <a:t>Doh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Can do easily with wires, not wireless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So does this eliminate collisions?</a:t>
            </a:r>
          </a:p>
          <a:p>
            <a:pPr lvl="1"/>
            <a:r>
              <a:rPr lang="en-US" sz="2400" dirty="0" smtClean="0"/>
              <a:t>Why or why not?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418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Still possible to listen and hear nothing when another node is sending because of delay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1831" y="3235818"/>
            <a:ext cx="4495800" cy="533400"/>
            <a:chOff x="838200" y="2419350"/>
            <a:chExt cx="4495800" cy="53340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37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272381" y="2419350"/>
              <a:ext cx="36274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8" idx="0"/>
            </p:cNvCxnSpPr>
            <p:nvPr/>
          </p:nvCxnSpPr>
          <p:spPr>
            <a:xfrm>
              <a:off x="1272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0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0"/>
            </p:cNvCxnSpPr>
            <p:nvPr/>
          </p:nvCxnSpPr>
          <p:spPr>
            <a:xfrm>
              <a:off x="4899819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54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30310</TotalTime>
  <Words>2107</Words>
  <Application>Microsoft Macintosh PowerPoint</Application>
  <PresentationFormat>On-screen Show (16:9)</PresentationFormat>
  <Paragraphs>450</Paragraphs>
  <Slides>46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Topic</vt:lpstr>
      <vt:lpstr>Topic (2)</vt:lpstr>
      <vt:lpstr>ALOHA Network</vt:lpstr>
      <vt:lpstr>ALOHA Protocol</vt:lpstr>
      <vt:lpstr>ALOHA Protocol (2)</vt:lpstr>
      <vt:lpstr>ALOHA Protocol (3)</vt:lpstr>
      <vt:lpstr>Classic Ethernet </vt:lpstr>
      <vt:lpstr>CSMA (Carrier Sense Multiple Access)</vt:lpstr>
      <vt:lpstr>CSMA (2)</vt:lpstr>
      <vt:lpstr>CSMA (3)</vt:lpstr>
      <vt:lpstr>CSMA/CD (with Collision Detection)</vt:lpstr>
      <vt:lpstr>CSMA/CD Complications</vt:lpstr>
      <vt:lpstr>CSMA/CD Complications (2)</vt:lpstr>
      <vt:lpstr>CSMA “Persistence”</vt:lpstr>
      <vt:lpstr>CSMA “Persistence” (2)</vt:lpstr>
      <vt:lpstr>CSMA “Persistence” (3)</vt:lpstr>
      <vt:lpstr>Binary Exponential Backoff (BEB)</vt:lpstr>
      <vt:lpstr>Classic Ethernet, or IEEE 802.3</vt:lpstr>
      <vt:lpstr>Modern Ethernet</vt:lpstr>
      <vt:lpstr>Topic</vt:lpstr>
      <vt:lpstr>Wireless Complications</vt:lpstr>
      <vt:lpstr>Different Coverage Areas</vt:lpstr>
      <vt:lpstr>Hidden Terminals</vt:lpstr>
      <vt:lpstr>Exposed Terminals</vt:lpstr>
      <vt:lpstr>Nodes Can’t Hear While Sending</vt:lpstr>
      <vt:lpstr>Possible Solution: MACA</vt:lpstr>
      <vt:lpstr>MACA – Hidden Terminals</vt:lpstr>
      <vt:lpstr>MACA – Hidden Terminals (2)</vt:lpstr>
      <vt:lpstr>MACA – Hidden Terminals (3)</vt:lpstr>
      <vt:lpstr>MACA – Hidden Terminals (4)</vt:lpstr>
      <vt:lpstr>MACA – Exposed Terminals</vt:lpstr>
      <vt:lpstr>MACA – Exposed Terminals (2)</vt:lpstr>
      <vt:lpstr>MACA – Exposed Terminals (3)</vt:lpstr>
      <vt:lpstr>MACA – Exposed Terminals (4)</vt:lpstr>
      <vt:lpstr>802.11, or WiFi</vt:lpstr>
      <vt:lpstr>802.11 Physical Layer</vt:lpstr>
      <vt:lpstr>802.11 Link Layer</vt:lpstr>
      <vt:lpstr>802.11 CSMA/CA for Multiple Access</vt:lpstr>
      <vt:lpstr>The Future of 802.11 (Guess)</vt:lpstr>
      <vt:lpstr>Topic</vt:lpstr>
      <vt:lpstr>Issues with Random Multiple Access</vt:lpstr>
      <vt:lpstr>Turn-Taking Multiple Access Protocols</vt:lpstr>
      <vt:lpstr>Token Ring</vt:lpstr>
      <vt:lpstr>Turn-Taking Advantages</vt:lpstr>
      <vt:lpstr>Turn-Taking Disadvantages</vt:lpstr>
      <vt:lpstr>Turn-Taking in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186</cp:revision>
  <dcterms:created xsi:type="dcterms:W3CDTF">2012-10-22T20:55:18Z</dcterms:created>
  <dcterms:modified xsi:type="dcterms:W3CDTF">2013-10-28T18:55:42Z</dcterms:modified>
</cp:coreProperties>
</file>