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9" r:id="rId3"/>
    <p:sldId id="299" r:id="rId4"/>
    <p:sldId id="303" r:id="rId5"/>
    <p:sldId id="300" r:id="rId6"/>
    <p:sldId id="304" r:id="rId7"/>
    <p:sldId id="305" r:id="rId8"/>
    <p:sldId id="306" r:id="rId9"/>
    <p:sldId id="307" r:id="rId10"/>
    <p:sldId id="308" r:id="rId11"/>
    <p:sldId id="309" r:id="rId12"/>
    <p:sldId id="301" r:id="rId13"/>
    <p:sldId id="302" r:id="rId14"/>
    <p:sldId id="310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2269" autoAdjust="0"/>
  </p:normalViewPr>
  <p:slideViewPr>
    <p:cSldViewPr>
      <p:cViewPr>
        <p:scale>
          <a:sx n="96" d="100"/>
          <a:sy n="96" d="100"/>
        </p:scale>
        <p:origin x="-8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38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Dist</a:t>
            </a:r>
            <a:r>
              <a:rPr lang="en-US" dirty="0" smtClean="0"/>
              <a:t> is 2, so fooled by 2 errors. But handles bursts</a:t>
            </a:r>
            <a:r>
              <a:rPr lang="en-US" baseline="0" dirty="0" smtClean="0"/>
              <a:t> up to 16 errors for a 16 bit checksum, and large errors ½^16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42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 though</a:t>
            </a:r>
            <a:r>
              <a:rPr lang="en-US" baseline="0" dirty="0" smtClean="0"/>
              <a:t> example: remainder is 2, need to add 1 to be divisible, so checksum is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 it through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82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#3-19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09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36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Fill in data, compute parity bits, add them</a:t>
            </a:r>
            <a:r>
              <a:rPr lang="en-US" baseline="0" dirty="0" smtClean="0"/>
              <a:t> in, draw arrow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IEEE GHN,</a:t>
            </a:r>
            <a:r>
              <a:rPr lang="en-US" baseline="0" dirty="0" smtClean="0"/>
              <a:t> http://www.ieeeghn.org/wiki/index.php/Oral-History:Robert_Gallager. Image policy: http://www.ieeeghn.org/wiki/index.php/IEEE_GHN_image_policy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1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36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example for 7 data bits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83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example for </a:t>
            </a:r>
            <a:r>
              <a:rPr lang="en-US" smtClean="0"/>
              <a:t>7 data bits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83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example of 5 and -5 in 1s</a:t>
            </a:r>
            <a:r>
              <a:rPr lang="en-US" baseline="0" dirty="0" smtClean="0"/>
              <a:t> and 2s complement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42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 through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42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42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 through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42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42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Error Detection (§3.2.2)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8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400800" y="4248150"/>
            <a:ext cx="838200" cy="34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Checksum (5)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Receiving</a:t>
            </a:r>
            <a:r>
              <a:rPr lang="en-US" sz="2400" dirty="0" smtClean="0"/>
              <a:t>:</a:t>
            </a:r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Arrange data in 16-bit words</a:t>
            </a:r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Checksum will be non-zero, add</a:t>
            </a:r>
          </a:p>
          <a:p>
            <a:pPr marL="288925" lvl="1" indent="-288925">
              <a:buFont typeface="+mj-lt"/>
              <a:buAutoNum type="arabicPeriod"/>
            </a:pPr>
            <a:endParaRPr lang="en-US" sz="2700" dirty="0" smtClean="0"/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Add any carryover back to get 16 bits</a:t>
            </a:r>
          </a:p>
          <a:p>
            <a:pPr marL="288925" lvl="1" indent="-288925">
              <a:buFont typeface="+mj-lt"/>
              <a:buAutoNum type="arabicPeriod"/>
            </a:pPr>
            <a:endParaRPr lang="en-US" sz="2700" dirty="0" smtClean="0"/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Negate the result and check it is 0</a:t>
            </a:r>
            <a:endParaRPr lang="en-US" sz="27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5975563" y="1089720"/>
            <a:ext cx="1415837" cy="3539430"/>
            <a:chOff x="6477000" y="971550"/>
            <a:chExt cx="1415837" cy="3539430"/>
          </a:xfrm>
        </p:grpSpPr>
        <p:sp>
          <p:nvSpPr>
            <p:cNvPr id="11" name="TextBox 10"/>
            <p:cNvSpPr txBox="1"/>
            <p:nvPr/>
          </p:nvSpPr>
          <p:spPr>
            <a:xfrm>
              <a:off x="6477000" y="971550"/>
              <a:ext cx="1415837" cy="3539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0001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f203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f4f5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f6f7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+ 220d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2fffd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fffd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    2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ffff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algn="r">
                <a:lnSpc>
                  <a:spcPct val="80000"/>
                </a:lnSpc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  0000 </a:t>
              </a: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7315200" y="2724150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7363686" y="394088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18225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Internet Checksum (6)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dirty="0"/>
              <a:t>How well does </a:t>
            </a:r>
            <a:r>
              <a:rPr lang="en-US" sz="2800" dirty="0" smtClean="0"/>
              <a:t>the checksum work</a:t>
            </a:r>
            <a:r>
              <a:rPr lang="en-US" sz="2800" dirty="0"/>
              <a:t>?</a:t>
            </a:r>
          </a:p>
          <a:p>
            <a:pPr lvl="1"/>
            <a:r>
              <a:rPr lang="en-US" sz="2400" dirty="0"/>
              <a:t>What is the distance of the code?</a:t>
            </a:r>
          </a:p>
          <a:p>
            <a:pPr lvl="1"/>
            <a:r>
              <a:rPr lang="en-US" sz="2400" spc="-20" dirty="0" smtClean="0"/>
              <a:t>How </a:t>
            </a:r>
            <a:r>
              <a:rPr lang="en-US" sz="2400" spc="-20" dirty="0"/>
              <a:t>many errors will it detect/correct?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</a:p>
          <a:p>
            <a:r>
              <a:rPr lang="en-US" sz="2800" dirty="0"/>
              <a:t>What about larger errors?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3507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Redundancy Check (CRC)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Even stronger protection</a:t>
            </a:r>
          </a:p>
          <a:p>
            <a:pPr lvl="1"/>
            <a:r>
              <a:rPr lang="en-US" sz="2400" dirty="0" smtClean="0"/>
              <a:t>Given n data bits, generate k check bits such that the </a:t>
            </a:r>
            <a:r>
              <a:rPr lang="en-US" sz="2400" dirty="0" err="1" smtClean="0"/>
              <a:t>n+k</a:t>
            </a:r>
            <a:r>
              <a:rPr lang="en-US" sz="2400" dirty="0" smtClean="0"/>
              <a:t> bits are evenly divisible by a generator C </a:t>
            </a:r>
          </a:p>
          <a:p>
            <a:r>
              <a:rPr lang="en-US" sz="2800" dirty="0" smtClean="0"/>
              <a:t>Example with numbers:</a:t>
            </a:r>
          </a:p>
          <a:p>
            <a:pPr lvl="1"/>
            <a:r>
              <a:rPr lang="en-US" sz="2400" dirty="0" smtClean="0"/>
              <a:t>n = 302, k = one digit, C =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6969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CRCs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catch:</a:t>
            </a:r>
          </a:p>
          <a:p>
            <a:pPr lvl="1"/>
            <a:r>
              <a:rPr lang="en-US" dirty="0" smtClean="0"/>
              <a:t>It’s based on mathematics of finite fields, in which “numbers” represent polynomials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, 10011010 is x</a:t>
            </a:r>
            <a:r>
              <a:rPr lang="en-US" sz="3200" baseline="30000" dirty="0" smtClean="0"/>
              <a:t>7</a:t>
            </a:r>
            <a:r>
              <a:rPr lang="en-US" dirty="0" smtClean="0"/>
              <a:t> + x</a:t>
            </a:r>
            <a:r>
              <a:rPr lang="en-US" sz="3200" baseline="30000" dirty="0" smtClean="0"/>
              <a:t>4</a:t>
            </a:r>
            <a:r>
              <a:rPr lang="en-US" dirty="0" smtClean="0"/>
              <a:t> + x</a:t>
            </a:r>
            <a:r>
              <a:rPr lang="en-US" sz="3200" baseline="30000" dirty="0" smtClean="0"/>
              <a:t>3</a:t>
            </a:r>
            <a:r>
              <a:rPr lang="en-US" dirty="0" smtClean="0"/>
              <a:t> + x</a:t>
            </a:r>
            <a:r>
              <a:rPr lang="en-US" sz="3200" baseline="30000" dirty="0" smtClean="0"/>
              <a:t>1</a:t>
            </a:r>
            <a:r>
              <a:rPr lang="en-US" dirty="0" smtClean="0"/>
              <a:t> 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What this means:</a:t>
            </a:r>
          </a:p>
          <a:p>
            <a:pPr lvl="1"/>
            <a:r>
              <a:rPr lang="en-US" dirty="0" smtClean="0"/>
              <a:t>We work with binary values and operate using modulo 2 arithmetic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311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CRCs (3)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Send Procedure: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Extend the n data bits with k zeros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Divide by the generator value C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Keep remainder, ignore quotient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Adjust k check bits by remainder</a:t>
            </a:r>
          </a:p>
          <a:p>
            <a:pPr marL="1828800" lvl="3" indent="-514350">
              <a:buFont typeface="+mj-lt"/>
              <a:buAutoNum type="arabicPeriod"/>
            </a:pPr>
            <a:endParaRPr lang="en-US" sz="1600" dirty="0" smtClean="0"/>
          </a:p>
          <a:p>
            <a:r>
              <a:rPr lang="en-US" dirty="0" smtClean="0"/>
              <a:t>Receive Procedure: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Divide and check for zero remainder</a:t>
            </a:r>
          </a:p>
          <a:p>
            <a:pPr marL="57150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830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CRCs (4)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" y="1463754"/>
            <a:ext cx="2024913" cy="326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Data bits:</a:t>
            </a:r>
          </a:p>
          <a:p>
            <a:pPr algn="ctr"/>
            <a:r>
              <a:rPr lang="en-US" sz="2800" dirty="0" smtClean="0"/>
              <a:t>1101011111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800" dirty="0" smtClean="0"/>
              <a:t>Check bits:</a:t>
            </a:r>
          </a:p>
          <a:p>
            <a:pPr algn="ctr"/>
            <a:r>
              <a:rPr lang="en-US" sz="2800" dirty="0" smtClean="0"/>
              <a:t>C(x)=x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+x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+1</a:t>
            </a:r>
            <a:endParaRPr lang="en-US" sz="2800" dirty="0"/>
          </a:p>
          <a:p>
            <a:pPr algn="ctr"/>
            <a:r>
              <a:rPr lang="en-US" sz="2800" dirty="0" smtClean="0"/>
              <a:t>C = 10011</a:t>
            </a:r>
          </a:p>
          <a:p>
            <a:pPr algn="ctr"/>
            <a:r>
              <a:rPr lang="en-US" sz="2800" dirty="0" smtClean="0"/>
              <a:t>k = 4 </a:t>
            </a:r>
            <a:endParaRPr lang="en-US" sz="2800" dirty="0"/>
          </a:p>
          <a:p>
            <a:pPr algn="ctr"/>
            <a:endParaRPr lang="en-US" sz="2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2438400" y="1463754"/>
            <a:ext cx="5867400" cy="523220"/>
            <a:chOff x="2819400" y="1463754"/>
            <a:chExt cx="5867400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2819400" y="1463754"/>
              <a:ext cx="50513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en-US" sz="2800" dirty="0" smtClean="0"/>
                <a:t>1 0 0 1 1 1  </a:t>
              </a:r>
              <a:r>
                <a:rPr lang="en-US" sz="2800" dirty="0"/>
                <a:t>1 </a:t>
              </a:r>
              <a:r>
                <a:rPr lang="en-US" sz="2800" dirty="0" smtClean="0"/>
                <a:t> 0  1  0  </a:t>
              </a:r>
              <a:r>
                <a:rPr lang="en-US" sz="2800" dirty="0"/>
                <a:t>1 </a:t>
              </a:r>
              <a:r>
                <a:rPr lang="en-US" sz="2800" dirty="0" smtClean="0"/>
                <a:t> 1  1  1  1 </a:t>
              </a:r>
              <a:endParaRPr lang="en-US" sz="2800" dirty="0"/>
            </a:p>
          </p:txBody>
        </p:sp>
        <p:cxnSp>
          <p:nvCxnSpPr>
            <p:cNvPr id="10" name="Elbow Connector 9"/>
            <p:cNvCxnSpPr/>
            <p:nvPr/>
          </p:nvCxnSpPr>
          <p:spPr>
            <a:xfrm flipV="1">
              <a:off x="4191000" y="1463754"/>
              <a:ext cx="4495800" cy="461666"/>
            </a:xfrm>
            <a:prstGeom prst="bentConnector3">
              <a:avLst>
                <a:gd name="adj1" fmla="val 3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2362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CRCs (5)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16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066800" y="971550"/>
            <a:ext cx="7010400" cy="3817403"/>
            <a:chOff x="2848172" y="2411839"/>
            <a:chExt cx="5905106" cy="414136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8657"/>
            <a:stretch/>
          </p:blipFill>
          <p:spPr bwMode="auto">
            <a:xfrm>
              <a:off x="2848172" y="2411839"/>
              <a:ext cx="5905106" cy="414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 bwMode="auto">
            <a:xfrm>
              <a:off x="5686425" y="2657475"/>
              <a:ext cx="676275" cy="161925"/>
            </a:xfrm>
            <a:prstGeom prst="rect">
              <a:avLst/>
            </a:prstGeom>
            <a:solidFill>
              <a:srgbClr val="FF2BD8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676900" y="6181725"/>
              <a:ext cx="676275" cy="161925"/>
            </a:xfrm>
            <a:prstGeom prst="rect">
              <a:avLst/>
            </a:prstGeom>
            <a:solidFill>
              <a:srgbClr val="FF2BD8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67375" y="5886450"/>
              <a:ext cx="676275" cy="161925"/>
            </a:xfrm>
            <a:prstGeom prst="rect">
              <a:avLst/>
            </a:prstGeom>
            <a:solidFill>
              <a:srgbClr val="FF2BD8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589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CRCs (6)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Protection depend on generator</a:t>
            </a:r>
          </a:p>
          <a:p>
            <a:pPr lvl="1"/>
            <a:r>
              <a:rPr lang="en-US" dirty="0" smtClean="0"/>
              <a:t>Standard CRC-32 is 10000010 01100000 10001110 110110111</a:t>
            </a:r>
          </a:p>
          <a:p>
            <a:pPr marL="1828800" lvl="4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HD=4, detects up to triple bit errors</a:t>
            </a:r>
          </a:p>
          <a:p>
            <a:pPr lvl="1"/>
            <a:r>
              <a:rPr lang="en-US" dirty="0" smtClean="0"/>
              <a:t>Also odd number of errors </a:t>
            </a:r>
          </a:p>
          <a:p>
            <a:pPr lvl="1"/>
            <a:r>
              <a:rPr lang="en-US" dirty="0" smtClean="0"/>
              <a:t>And bursts of up to k bits in error</a:t>
            </a:r>
          </a:p>
          <a:p>
            <a:pPr lvl="1"/>
            <a:r>
              <a:rPr lang="en-US" dirty="0" smtClean="0"/>
              <a:t>Not vulnerable to systematic errors like checksums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764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in Practice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CRCs are widely used on links</a:t>
            </a:r>
          </a:p>
          <a:p>
            <a:pPr lvl="1"/>
            <a:r>
              <a:rPr lang="en-US" dirty="0" smtClean="0"/>
              <a:t>Ethernet, 802.11, ADSL, Cable …</a:t>
            </a:r>
          </a:p>
          <a:p>
            <a:r>
              <a:rPr lang="en-US" dirty="0"/>
              <a:t>C</a:t>
            </a:r>
            <a:r>
              <a:rPr lang="en-US" dirty="0" smtClean="0"/>
              <a:t>hecksum used in Internet </a:t>
            </a:r>
          </a:p>
          <a:p>
            <a:pPr lvl="1"/>
            <a:r>
              <a:rPr lang="en-US" dirty="0" smtClean="0"/>
              <a:t>IP, TCP, UDP … but it is weak</a:t>
            </a:r>
          </a:p>
          <a:p>
            <a:r>
              <a:rPr lang="en-US" dirty="0" smtClean="0"/>
              <a:t>Parity</a:t>
            </a:r>
          </a:p>
          <a:p>
            <a:pPr lvl="1"/>
            <a:r>
              <a:rPr lang="en-US" dirty="0" smtClean="0"/>
              <a:t>Is little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733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sz="3000" dirty="0" smtClean="0"/>
              <a:t>Some bits may be received in error due to noise. How do we fix them?</a:t>
            </a:r>
          </a:p>
          <a:p>
            <a:pPr lvl="1"/>
            <a:r>
              <a:rPr lang="en-US" sz="2600" dirty="0" smtClean="0"/>
              <a:t>Hamming code </a:t>
            </a:r>
            <a:r>
              <a:rPr lang="en-US" sz="3000" b="1" dirty="0">
                <a:solidFill>
                  <a:schemeClr val="accent5"/>
                </a:solidFill>
              </a:rPr>
              <a:t>»</a:t>
            </a:r>
            <a:endParaRPr lang="en-US" sz="2600" b="1" dirty="0" smtClean="0"/>
          </a:p>
          <a:p>
            <a:pPr lvl="1"/>
            <a:r>
              <a:rPr lang="en-US" sz="2600" dirty="0" smtClean="0"/>
              <a:t>Other codes </a:t>
            </a:r>
            <a:r>
              <a:rPr lang="en-US" sz="2600" b="1" dirty="0" smtClean="0">
                <a:solidFill>
                  <a:schemeClr val="accent5"/>
                </a:solidFill>
              </a:rPr>
              <a:t>»</a:t>
            </a:r>
            <a:endParaRPr lang="en-US" sz="3000" b="1" dirty="0" smtClean="0">
              <a:solidFill>
                <a:schemeClr val="accent5"/>
              </a:solidFill>
            </a:endParaRPr>
          </a:p>
          <a:p>
            <a:pPr lvl="3"/>
            <a:endParaRPr lang="en-US" sz="1800" b="1" dirty="0" smtClean="0"/>
          </a:p>
          <a:p>
            <a:r>
              <a:rPr lang="en-US" sz="3000" dirty="0" smtClean="0"/>
              <a:t>And why should we use detection when we can use correction?</a:t>
            </a:r>
          </a:p>
        </p:txBody>
      </p:sp>
    </p:spTree>
    <p:extLst>
      <p:ext uri="{BB962C8B-B14F-4D97-AF65-F5344CB8AC3E}">
        <p14:creationId xmlns:p14="http://schemas.microsoft.com/office/powerpoint/2010/main" val="410850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Some bits may be received in error due to noise. How do we detect this?</a:t>
            </a:r>
          </a:p>
          <a:p>
            <a:pPr lvl="1"/>
            <a:r>
              <a:rPr lang="en-US" sz="2600" dirty="0" smtClean="0"/>
              <a:t>Parity </a:t>
            </a:r>
            <a:r>
              <a:rPr lang="en-US" sz="3000" b="1" dirty="0">
                <a:solidFill>
                  <a:schemeClr val="accent5"/>
                </a:solidFill>
              </a:rPr>
              <a:t>»</a:t>
            </a:r>
            <a:endParaRPr lang="en-US" sz="2600" b="1" dirty="0" smtClean="0"/>
          </a:p>
          <a:p>
            <a:pPr lvl="1"/>
            <a:r>
              <a:rPr lang="en-US" sz="2600" dirty="0" smtClean="0"/>
              <a:t>Checksums </a:t>
            </a:r>
            <a:r>
              <a:rPr lang="en-US" sz="2600" b="1" dirty="0">
                <a:solidFill>
                  <a:schemeClr val="accent5"/>
                </a:solidFill>
              </a:rPr>
              <a:t>»</a:t>
            </a:r>
            <a:endParaRPr lang="en-US" sz="2600" dirty="0" smtClean="0"/>
          </a:p>
          <a:p>
            <a:pPr lvl="1"/>
            <a:r>
              <a:rPr lang="en-US" sz="2600" dirty="0" smtClean="0"/>
              <a:t>CRCs </a:t>
            </a:r>
            <a:r>
              <a:rPr lang="en-US" sz="3000" b="1" dirty="0" smtClean="0">
                <a:solidFill>
                  <a:schemeClr val="accent5"/>
                </a:solidFill>
              </a:rPr>
              <a:t>»</a:t>
            </a:r>
          </a:p>
          <a:p>
            <a:pPr lvl="3"/>
            <a:endParaRPr lang="en-US" sz="1800" b="1" dirty="0" smtClean="0"/>
          </a:p>
          <a:p>
            <a:r>
              <a:rPr lang="en-US" sz="3000" dirty="0" smtClean="0"/>
              <a:t>Detection will let us fix the error, for example, by retransmission (later).</a:t>
            </a:r>
          </a:p>
        </p:txBody>
      </p:sp>
    </p:spTree>
    <p:extLst>
      <p:ext uri="{BB962C8B-B14F-4D97-AF65-F5344CB8AC3E}">
        <p14:creationId xmlns:p14="http://schemas.microsoft.com/office/powerpoint/2010/main" val="1542579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Error Correction is Hard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we had reliable check bits we could use them to narrow down  the position of the error</a:t>
            </a:r>
          </a:p>
          <a:p>
            <a:pPr lvl="1"/>
            <a:r>
              <a:rPr lang="en-US" sz="2400" dirty="0" smtClean="0"/>
              <a:t>Then correction would be easy</a:t>
            </a:r>
          </a:p>
          <a:p>
            <a:r>
              <a:rPr lang="en-US" sz="2800" dirty="0" smtClean="0"/>
              <a:t>But error could be in the check   bits as well as the data bits!</a:t>
            </a:r>
          </a:p>
          <a:p>
            <a:pPr lvl="1"/>
            <a:r>
              <a:rPr lang="en-US" sz="2400" dirty="0" smtClean="0"/>
              <a:t>Data might even be correct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9497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Error Correcting Code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Suppose we construct a code with a Hamming distance of at least 3</a:t>
            </a:r>
          </a:p>
          <a:p>
            <a:pPr lvl="1"/>
            <a:r>
              <a:rPr lang="en-US" sz="2400" dirty="0" smtClean="0"/>
              <a:t>Need ≥3 bit errors to change one         valid </a:t>
            </a:r>
            <a:r>
              <a:rPr lang="en-US" sz="2400" dirty="0" err="1" smtClean="0"/>
              <a:t>codeword</a:t>
            </a:r>
            <a:r>
              <a:rPr lang="en-US" sz="2400" dirty="0" smtClean="0"/>
              <a:t> into another</a:t>
            </a:r>
          </a:p>
          <a:p>
            <a:pPr lvl="1"/>
            <a:r>
              <a:rPr lang="en-US" sz="2400" dirty="0" smtClean="0"/>
              <a:t>Single bit errors will be closest to a  unique valid </a:t>
            </a:r>
            <a:r>
              <a:rPr lang="en-US" sz="2400" dirty="0" err="1" smtClean="0"/>
              <a:t>codeword</a:t>
            </a:r>
            <a:endParaRPr lang="en-US" sz="2400" dirty="0" smtClean="0"/>
          </a:p>
          <a:p>
            <a:pPr lvl="3"/>
            <a:endParaRPr lang="en-US" sz="1600" dirty="0" smtClean="0"/>
          </a:p>
          <a:p>
            <a:r>
              <a:rPr lang="en-US" sz="2800" dirty="0" smtClean="0"/>
              <a:t>If we assume errors are only 1 bit,    we can correct them by mapping an error to the closest valid </a:t>
            </a:r>
            <a:r>
              <a:rPr lang="en-US" sz="2800" dirty="0" err="1" smtClean="0"/>
              <a:t>codeword</a:t>
            </a:r>
            <a:endParaRPr lang="en-US" sz="2800" dirty="0" smtClean="0"/>
          </a:p>
          <a:p>
            <a:pPr lvl="1"/>
            <a:r>
              <a:rPr lang="en-US" sz="2400" dirty="0" smtClean="0"/>
              <a:t>Works for d errors if HD ≥ 2d + 1</a:t>
            </a:r>
          </a:p>
        </p:txBody>
      </p:sp>
    </p:spTree>
    <p:extLst>
      <p:ext uri="{BB962C8B-B14F-4D97-AF65-F5344CB8AC3E}">
        <p14:creationId xmlns:p14="http://schemas.microsoft.com/office/powerpoint/2010/main" val="3691262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99" name="Text Placeholder 9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Visualization of code:</a:t>
            </a:r>
            <a:endParaRPr lang="en-US" dirty="0"/>
          </a:p>
        </p:txBody>
      </p:sp>
      <p:grpSp>
        <p:nvGrpSpPr>
          <p:cNvPr id="98" name="Group 97"/>
          <p:cNvGrpSpPr/>
          <p:nvPr/>
        </p:nvGrpSpPr>
        <p:grpSpPr>
          <a:xfrm>
            <a:off x="1615335" y="1690857"/>
            <a:ext cx="4354813" cy="2862094"/>
            <a:chOff x="2202308" y="1607737"/>
            <a:chExt cx="4129946" cy="2714305"/>
          </a:xfrm>
        </p:grpSpPr>
        <p:grpSp>
          <p:nvGrpSpPr>
            <p:cNvPr id="64" name="Group 63"/>
            <p:cNvGrpSpPr/>
            <p:nvPr/>
          </p:nvGrpSpPr>
          <p:grpSpPr>
            <a:xfrm>
              <a:off x="2202308" y="1608050"/>
              <a:ext cx="2717568" cy="2713992"/>
              <a:chOff x="1905000" y="2571750"/>
              <a:chExt cx="1752600" cy="1750293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1905000" y="2571750"/>
                <a:ext cx="838200" cy="835893"/>
                <a:chOff x="1905000" y="2571750"/>
                <a:chExt cx="838200" cy="835893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A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1905000" y="3486150"/>
                <a:ext cx="838200" cy="835893"/>
                <a:chOff x="1905000" y="2571750"/>
                <a:chExt cx="838200" cy="835893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B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2819400" y="3486150"/>
                <a:ext cx="838200" cy="835893"/>
                <a:chOff x="1905000" y="2571750"/>
                <a:chExt cx="838200" cy="835893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>
                <a:off x="2819400" y="2571750"/>
                <a:ext cx="838200" cy="835893"/>
                <a:chOff x="1905000" y="2571750"/>
                <a:chExt cx="838200" cy="835893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6" name="Straight Arrow Connector 65"/>
            <p:cNvCxnSpPr/>
            <p:nvPr/>
          </p:nvCxnSpPr>
          <p:spPr>
            <a:xfrm flipH="1" flipV="1">
              <a:off x="4919877" y="3267346"/>
              <a:ext cx="368718" cy="2151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4431978" y="1883515"/>
              <a:ext cx="732443" cy="25417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4900387" y="1607737"/>
              <a:ext cx="1321354" cy="6986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Valid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 err="1"/>
                <a:t>c</a:t>
              </a:r>
              <a:r>
                <a:rPr lang="en-US" sz="2400" dirty="0" err="1" smtClean="0"/>
                <a:t>odeword</a:t>
              </a:r>
              <a:endParaRPr lang="en-US" sz="24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900387" y="3290894"/>
              <a:ext cx="1431867" cy="683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Error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 err="1" smtClean="0"/>
                <a:t>codeword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25939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99" name="Text Placeholder 9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Visualization of code:</a:t>
            </a:r>
            <a:endParaRPr lang="en-US" dirty="0"/>
          </a:p>
        </p:txBody>
      </p:sp>
      <p:grpSp>
        <p:nvGrpSpPr>
          <p:cNvPr id="98" name="Group 97"/>
          <p:cNvGrpSpPr/>
          <p:nvPr/>
        </p:nvGrpSpPr>
        <p:grpSpPr>
          <a:xfrm>
            <a:off x="76200" y="1657350"/>
            <a:ext cx="5893949" cy="2895601"/>
            <a:chOff x="742648" y="1575960"/>
            <a:chExt cx="5589606" cy="2746082"/>
          </a:xfrm>
        </p:grpSpPr>
        <p:grpSp>
          <p:nvGrpSpPr>
            <p:cNvPr id="64" name="Group 63"/>
            <p:cNvGrpSpPr/>
            <p:nvPr/>
          </p:nvGrpSpPr>
          <p:grpSpPr>
            <a:xfrm>
              <a:off x="2202308" y="1608050"/>
              <a:ext cx="2717568" cy="2713992"/>
              <a:chOff x="1905000" y="2571750"/>
              <a:chExt cx="1752600" cy="1750293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1905000" y="2571750"/>
                <a:ext cx="838200" cy="835893"/>
                <a:chOff x="1905000" y="2571750"/>
                <a:chExt cx="838200" cy="835893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A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1905000" y="3486150"/>
                <a:ext cx="838200" cy="835893"/>
                <a:chOff x="1905000" y="2571750"/>
                <a:chExt cx="838200" cy="835893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B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2819400" y="3486150"/>
                <a:ext cx="838200" cy="835893"/>
                <a:chOff x="1905000" y="2571750"/>
                <a:chExt cx="838200" cy="835893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>
                <a:off x="2819400" y="2571750"/>
                <a:ext cx="838200" cy="835893"/>
                <a:chOff x="1905000" y="2571750"/>
                <a:chExt cx="838200" cy="835893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2209800" y="2866201"/>
                  <a:ext cx="228600" cy="228600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25146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1905000" y="2866201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22098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25146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>
                  <a:off x="1905000" y="2571750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22098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25146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1905000" y="3179043"/>
                  <a:ext cx="228600" cy="2286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6" name="Straight Arrow Connector 65"/>
            <p:cNvCxnSpPr/>
            <p:nvPr/>
          </p:nvCxnSpPr>
          <p:spPr>
            <a:xfrm flipH="1" flipV="1">
              <a:off x="4919877" y="3267346"/>
              <a:ext cx="368718" cy="2151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4431978" y="1883515"/>
              <a:ext cx="732443" cy="25417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4900387" y="1607737"/>
              <a:ext cx="1321354" cy="6986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Valid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 err="1"/>
                <a:t>c</a:t>
              </a:r>
              <a:r>
                <a:rPr lang="en-US" sz="2400" dirty="0" err="1" smtClean="0"/>
                <a:t>odeword</a:t>
              </a:r>
              <a:endParaRPr lang="en-US" sz="24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900387" y="3290894"/>
              <a:ext cx="1431867" cy="683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Error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 err="1" smtClean="0"/>
                <a:t>codeword</a:t>
              </a:r>
              <a:endParaRPr lang="en-US" sz="2400" dirty="0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2149181" y="1575960"/>
              <a:ext cx="1417861" cy="1387494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>
              <a:off x="1755081" y="2038350"/>
              <a:ext cx="394100" cy="18152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759519" y="1814199"/>
              <a:ext cx="1221681" cy="986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Single 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/>
                <a:t>b</a:t>
              </a:r>
              <a:r>
                <a:rPr lang="en-US" sz="2400" dirty="0" smtClean="0"/>
                <a:t>it error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/>
                <a:t>f</a:t>
              </a:r>
              <a:r>
                <a:rPr lang="en-US" sz="2400" dirty="0" smtClean="0"/>
                <a:t>rom A</a:t>
              </a:r>
              <a:endParaRPr lang="en-US" sz="2400" dirty="0"/>
            </a:p>
          </p:txBody>
        </p:sp>
        <p:cxnSp>
          <p:nvCxnSpPr>
            <p:cNvPr id="80" name="Straight Connector 79"/>
            <p:cNvCxnSpPr>
              <a:stCxn id="20" idx="4"/>
            </p:cNvCxnSpPr>
            <p:nvPr/>
          </p:nvCxnSpPr>
          <p:spPr>
            <a:xfrm>
              <a:off x="2852161" y="2419090"/>
              <a:ext cx="0" cy="3078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V="1">
              <a:off x="1952131" y="3261758"/>
              <a:ext cx="900029" cy="2243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742648" y="3155986"/>
              <a:ext cx="1381276" cy="978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Three bit 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errors to </a:t>
              </a:r>
            </a:p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get to B</a:t>
              </a:r>
              <a:endParaRPr lang="en-US" sz="2400" dirty="0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2858111" y="2778555"/>
              <a:ext cx="0" cy="40279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35" idx="0"/>
            </p:cNvCxnSpPr>
            <p:nvPr/>
          </p:nvCxnSpPr>
          <p:spPr>
            <a:xfrm flipH="1">
              <a:off x="2852161" y="3200190"/>
              <a:ext cx="5950" cy="28229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2896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Gives a method for constructing a code with a distance of 3</a:t>
            </a:r>
          </a:p>
          <a:p>
            <a:pPr lvl="1"/>
            <a:r>
              <a:rPr lang="en-US" sz="2400" dirty="0" smtClean="0"/>
              <a:t>Uses n = 2</a:t>
            </a:r>
            <a:r>
              <a:rPr lang="en-US" sz="3200" baseline="30000" dirty="0" smtClean="0"/>
              <a:t>k</a:t>
            </a:r>
            <a:r>
              <a:rPr lang="en-US" sz="2400" dirty="0" smtClean="0"/>
              <a:t> – k – 1, e.g., n=4, k=3</a:t>
            </a:r>
          </a:p>
          <a:p>
            <a:pPr lvl="1"/>
            <a:r>
              <a:rPr lang="en-US" sz="2400" dirty="0" smtClean="0"/>
              <a:t>Put check bits in positions </a:t>
            </a:r>
            <a:r>
              <a:rPr lang="en-US" sz="2400" dirty="0"/>
              <a:t>p</a:t>
            </a:r>
            <a:r>
              <a:rPr lang="en-US" sz="2400" dirty="0" smtClean="0"/>
              <a:t> that are powers of 2, starting with position 1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Check bit in position p is parity of positions with a p term in their values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Plus an </a:t>
            </a:r>
            <a:r>
              <a:rPr lang="en-US" sz="2800" dirty="0"/>
              <a:t>easy way  to correct </a:t>
            </a:r>
            <a:r>
              <a:rPr lang="en-US" sz="2800" dirty="0" smtClean="0"/>
              <a:t>[soon]</a:t>
            </a:r>
          </a:p>
        </p:txBody>
      </p:sp>
    </p:spTree>
    <p:extLst>
      <p:ext uri="{BB962C8B-B14F-4D97-AF65-F5344CB8AC3E}">
        <p14:creationId xmlns:p14="http://schemas.microsoft.com/office/powerpoint/2010/main" val="1572006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Hamming Code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Example: data=0101, 3 check bits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7 bit code, check bit positions 1, 2, 4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Check 1 covers positions 1, 3, 5, 7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Check 2 covers positions 2, 3, 6, 7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Check 4 covers positions 4, 5, 6, 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212634"/>
            <a:ext cx="4039888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33FF"/>
                </a:solidFill>
              </a:rPr>
              <a:t> </a:t>
            </a:r>
            <a:r>
              <a:rPr lang="en-US" sz="2800" dirty="0" smtClean="0">
                <a:solidFill>
                  <a:srgbClr val="3333FF"/>
                </a:solidFill>
              </a:rPr>
              <a:t>                  </a:t>
            </a:r>
            <a:r>
              <a:rPr lang="en-US" sz="2900" u="sng" dirty="0"/>
              <a:t>_</a:t>
            </a:r>
            <a:r>
              <a:rPr lang="en-US" sz="2900" dirty="0" smtClean="0"/>
              <a:t>  </a:t>
            </a:r>
            <a:r>
              <a:rPr lang="en-US" sz="2900" u="sng" dirty="0"/>
              <a:t>_</a:t>
            </a:r>
            <a:r>
              <a:rPr lang="en-US" sz="2900" dirty="0" smtClean="0"/>
              <a:t>  _  </a:t>
            </a:r>
            <a:r>
              <a:rPr lang="en-US" sz="2900" u="sng" dirty="0"/>
              <a:t>_</a:t>
            </a:r>
            <a:r>
              <a:rPr lang="en-US" sz="2900" dirty="0" smtClean="0"/>
              <a:t>  _  </a:t>
            </a:r>
            <a:r>
              <a:rPr lang="en-US" sz="2900" dirty="0"/>
              <a:t>_</a:t>
            </a:r>
            <a:r>
              <a:rPr lang="en-US" sz="2900" dirty="0" smtClean="0"/>
              <a:t>  </a:t>
            </a:r>
            <a:r>
              <a:rPr lang="en-US" sz="2900" dirty="0"/>
              <a:t>_</a:t>
            </a:r>
            <a:endParaRPr lang="en-US" sz="2900" dirty="0" smtClean="0"/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3643521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100" dirty="0" smtClean="0">
                <a:solidFill>
                  <a:schemeClr val="bg2">
                    <a:lumMod val="75000"/>
                  </a:schemeClr>
                </a:solidFill>
              </a:rPr>
              <a:t>1   2   3   4   5   6   7</a:t>
            </a:r>
            <a:endParaRPr lang="en-US" sz="2000" spc="1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42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Example: data=0101, 3 check bits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7 bit code, check bit positions 1, 2, 4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Check 1 covers positions 1, 3, 5, 7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Check 2 covers positions 2, 3, 6, 7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Check 4 covers positions 4, 5, 6, 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212634"/>
            <a:ext cx="5920210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33FF"/>
                </a:solidFill>
              </a:rPr>
              <a:t> </a:t>
            </a:r>
            <a:r>
              <a:rPr lang="en-US" sz="2800" dirty="0" smtClean="0">
                <a:solidFill>
                  <a:srgbClr val="3333FF"/>
                </a:solidFill>
              </a:rPr>
              <a:t>                 </a:t>
            </a:r>
            <a:r>
              <a:rPr lang="en-US" sz="2900" u="sng" dirty="0" smtClean="0">
                <a:solidFill>
                  <a:srgbClr val="3333FF"/>
                </a:solidFill>
              </a:rPr>
              <a:t>0</a:t>
            </a:r>
            <a:r>
              <a:rPr lang="en-US" sz="2900" dirty="0" smtClean="0"/>
              <a:t>  </a:t>
            </a:r>
            <a:r>
              <a:rPr lang="en-US" sz="2900" u="sng" dirty="0" smtClean="0">
                <a:solidFill>
                  <a:srgbClr val="3333FF"/>
                </a:solidFill>
              </a:rPr>
              <a:t>1</a:t>
            </a:r>
            <a:r>
              <a:rPr lang="en-US" sz="2900" dirty="0" smtClean="0"/>
              <a:t>  0  </a:t>
            </a:r>
            <a:r>
              <a:rPr lang="en-US" sz="2900" u="sng" dirty="0" smtClean="0">
                <a:solidFill>
                  <a:srgbClr val="3333FF"/>
                </a:solidFill>
              </a:rPr>
              <a:t>0</a:t>
            </a:r>
            <a:r>
              <a:rPr lang="en-US" sz="2900" dirty="0" smtClean="0"/>
              <a:t>  1  0  1</a:t>
            </a:r>
          </a:p>
          <a:p>
            <a:endParaRPr lang="en-US" sz="2400" dirty="0"/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2400" dirty="0" smtClean="0"/>
              <a:t>= 0+1+1 = 0,  p</a:t>
            </a:r>
            <a:r>
              <a:rPr lang="en-US" sz="3200" baseline="-25000" dirty="0" smtClean="0"/>
              <a:t>2</a:t>
            </a:r>
            <a:r>
              <a:rPr lang="en-US" sz="2400" dirty="0" smtClean="0"/>
              <a:t>= 0+0+1 = 1,  p</a:t>
            </a:r>
            <a:r>
              <a:rPr lang="en-US" sz="3200" baseline="-25000" dirty="0" smtClean="0"/>
              <a:t>4</a:t>
            </a:r>
            <a:r>
              <a:rPr lang="en-US" sz="2400" dirty="0" smtClean="0"/>
              <a:t>= 1+0+1 = 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3643521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100" dirty="0" smtClean="0">
                <a:solidFill>
                  <a:schemeClr val="bg2">
                    <a:lumMod val="75000"/>
                  </a:schemeClr>
                </a:solidFill>
              </a:rPr>
              <a:t>1   2   3   4   5   6   7</a:t>
            </a:r>
            <a:endParaRPr lang="en-US" sz="2000" spc="1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72000" y="348615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339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decode:</a:t>
            </a:r>
          </a:p>
          <a:p>
            <a:pPr lvl="1"/>
            <a:r>
              <a:rPr lang="en-US" sz="2400" dirty="0" err="1" smtClean="0"/>
              <a:t>Recompute</a:t>
            </a:r>
            <a:r>
              <a:rPr lang="en-US" sz="2400" dirty="0" smtClean="0"/>
              <a:t> check bits (with parity sum including the check bit)</a:t>
            </a:r>
          </a:p>
          <a:p>
            <a:pPr lvl="1"/>
            <a:r>
              <a:rPr lang="en-US" sz="2400" dirty="0" smtClean="0"/>
              <a:t>Arrange as a binary number</a:t>
            </a:r>
          </a:p>
          <a:p>
            <a:pPr lvl="1"/>
            <a:r>
              <a:rPr lang="en-US" sz="2400" dirty="0" smtClean="0"/>
              <a:t>Value (syndrome) tells error position</a:t>
            </a:r>
          </a:p>
          <a:p>
            <a:pPr lvl="1"/>
            <a:r>
              <a:rPr lang="en-US" sz="2400" dirty="0" smtClean="0"/>
              <a:t>Value of zero means no error</a:t>
            </a:r>
          </a:p>
          <a:p>
            <a:pPr lvl="1"/>
            <a:r>
              <a:rPr lang="en-US" sz="2400" dirty="0" smtClean="0"/>
              <a:t>Otherwise, flip bit to correct</a:t>
            </a:r>
          </a:p>
        </p:txBody>
      </p:sp>
    </p:spTree>
    <p:extLst>
      <p:ext uri="{BB962C8B-B14F-4D97-AF65-F5344CB8AC3E}">
        <p14:creationId xmlns:p14="http://schemas.microsoft.com/office/powerpoint/2010/main" val="1546550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(5)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Example, continued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1882" y="1657350"/>
            <a:ext cx="3653564" cy="2569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33FF"/>
                </a:solidFill>
              </a:rPr>
              <a:t> </a:t>
            </a:r>
            <a:r>
              <a:rPr lang="en-US" sz="2800" dirty="0" smtClean="0">
                <a:solidFill>
                  <a:srgbClr val="3333FF"/>
                </a:solidFill>
              </a:rPr>
              <a:t>             </a:t>
            </a:r>
            <a:r>
              <a:rPr lang="en-US" sz="2900" u="sng" dirty="0" smtClean="0"/>
              <a:t>0</a:t>
            </a:r>
            <a:r>
              <a:rPr lang="en-US" sz="2900" dirty="0" smtClean="0"/>
              <a:t>  </a:t>
            </a:r>
            <a:r>
              <a:rPr lang="en-US" sz="2900" u="sng" dirty="0" smtClean="0"/>
              <a:t>1</a:t>
            </a:r>
            <a:r>
              <a:rPr lang="en-US" sz="2900" dirty="0" smtClean="0"/>
              <a:t>  0  </a:t>
            </a:r>
            <a:r>
              <a:rPr lang="en-US" sz="2900" u="sng" dirty="0" smtClean="0"/>
              <a:t>0</a:t>
            </a:r>
            <a:r>
              <a:rPr lang="en-US" sz="2900" dirty="0" smtClean="0"/>
              <a:t>  1  0  1</a:t>
            </a:r>
          </a:p>
          <a:p>
            <a:endParaRPr lang="en-US" sz="2400" dirty="0"/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2400" dirty="0" smtClean="0"/>
              <a:t>=                             p</a:t>
            </a:r>
            <a:r>
              <a:rPr lang="en-US" sz="3200" baseline="-25000" dirty="0" smtClean="0"/>
              <a:t>2</a:t>
            </a:r>
            <a:r>
              <a:rPr lang="en-US" sz="2400" dirty="0" smtClean="0"/>
              <a:t>= </a:t>
            </a:r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4</a:t>
            </a:r>
            <a:r>
              <a:rPr lang="en-US" sz="2400" dirty="0" smtClean="0"/>
              <a:t>=  </a:t>
            </a:r>
          </a:p>
          <a:p>
            <a:endParaRPr lang="en-US" sz="1200" dirty="0"/>
          </a:p>
          <a:p>
            <a:r>
              <a:rPr lang="en-US" sz="2400" dirty="0" smtClean="0"/>
              <a:t>Syndrome =  </a:t>
            </a:r>
          </a:p>
          <a:p>
            <a:r>
              <a:rPr lang="en-US" sz="2400" dirty="0" smtClean="0"/>
              <a:t>Data =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4882" y="2093684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100" dirty="0" smtClean="0">
                <a:solidFill>
                  <a:schemeClr val="bg2">
                    <a:lumMod val="75000"/>
                  </a:schemeClr>
                </a:solidFill>
              </a:rPr>
              <a:t>1   2   3   4   5   6   7</a:t>
            </a:r>
            <a:endParaRPr lang="en-US" sz="2000" spc="1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41482" y="1912739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289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(6)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Example, continued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1882" y="1657350"/>
            <a:ext cx="4655442" cy="2569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33FF"/>
                </a:solidFill>
              </a:rPr>
              <a:t> </a:t>
            </a:r>
            <a:r>
              <a:rPr lang="en-US" sz="2800" dirty="0" smtClean="0">
                <a:solidFill>
                  <a:srgbClr val="3333FF"/>
                </a:solidFill>
              </a:rPr>
              <a:t>             </a:t>
            </a:r>
            <a:r>
              <a:rPr lang="en-US" sz="2900" u="sng" dirty="0" smtClean="0"/>
              <a:t>0</a:t>
            </a:r>
            <a:r>
              <a:rPr lang="en-US" sz="2900" dirty="0" smtClean="0"/>
              <a:t>  </a:t>
            </a:r>
            <a:r>
              <a:rPr lang="en-US" sz="2900" u="sng" dirty="0" smtClean="0"/>
              <a:t>1</a:t>
            </a:r>
            <a:r>
              <a:rPr lang="en-US" sz="2900" dirty="0" smtClean="0"/>
              <a:t>  0  </a:t>
            </a:r>
            <a:r>
              <a:rPr lang="en-US" sz="2900" u="sng" dirty="0" smtClean="0"/>
              <a:t>0</a:t>
            </a:r>
            <a:r>
              <a:rPr lang="en-US" sz="2900" dirty="0" smtClean="0"/>
              <a:t>  1  0  1</a:t>
            </a:r>
          </a:p>
          <a:p>
            <a:endParaRPr lang="en-US" sz="2400" dirty="0"/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2400" dirty="0" smtClean="0"/>
              <a:t>= 0+0+1+1 = 0,   p</a:t>
            </a:r>
            <a:r>
              <a:rPr lang="en-US" sz="3200" baseline="-25000" dirty="0" smtClean="0"/>
              <a:t>2</a:t>
            </a:r>
            <a:r>
              <a:rPr lang="en-US" sz="2400" dirty="0" smtClean="0"/>
              <a:t>= 1+0+0+1 = 0,</a:t>
            </a:r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4</a:t>
            </a:r>
            <a:r>
              <a:rPr lang="en-US" sz="2400" dirty="0" smtClean="0"/>
              <a:t>= 0+1+0+1 = 0</a:t>
            </a:r>
          </a:p>
          <a:p>
            <a:endParaRPr lang="en-US" sz="1200" dirty="0"/>
          </a:p>
          <a:p>
            <a:r>
              <a:rPr lang="en-US" sz="2400" dirty="0" smtClean="0"/>
              <a:t>Syndrome = 000, no error</a:t>
            </a:r>
          </a:p>
          <a:p>
            <a:r>
              <a:rPr lang="en-US" sz="2400" dirty="0" smtClean="0"/>
              <a:t>Data = 0 1 0 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4882" y="2093684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100" dirty="0" smtClean="0">
                <a:solidFill>
                  <a:schemeClr val="bg2">
                    <a:lumMod val="75000"/>
                  </a:schemeClr>
                </a:solidFill>
              </a:rPr>
              <a:t>1   2   3   4   5   6   7</a:t>
            </a:r>
            <a:endParaRPr lang="en-US" sz="2000" spc="1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41482" y="1912739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71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Error Detection – Parity Bit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Take D data bits, add 1 check bit that is the sum of the D bits</a:t>
            </a:r>
          </a:p>
          <a:p>
            <a:pPr lvl="1"/>
            <a:r>
              <a:rPr lang="en-US" sz="2400" dirty="0" smtClean="0"/>
              <a:t>Sum is modulo 2 or XOR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0316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(7)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Example, continued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1882" y="1657350"/>
            <a:ext cx="3653564" cy="2569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33FF"/>
                </a:solidFill>
              </a:rPr>
              <a:t> </a:t>
            </a:r>
            <a:r>
              <a:rPr lang="en-US" sz="2800" dirty="0" smtClean="0">
                <a:solidFill>
                  <a:srgbClr val="3333FF"/>
                </a:solidFill>
              </a:rPr>
              <a:t>             </a:t>
            </a:r>
            <a:r>
              <a:rPr lang="en-US" sz="2900" u="sng" dirty="0" smtClean="0"/>
              <a:t>0</a:t>
            </a:r>
            <a:r>
              <a:rPr lang="en-US" sz="2900" dirty="0" smtClean="0"/>
              <a:t>  </a:t>
            </a:r>
            <a:r>
              <a:rPr lang="en-US" sz="2900" u="sng" dirty="0" smtClean="0"/>
              <a:t>1</a:t>
            </a:r>
            <a:r>
              <a:rPr lang="en-US" sz="2900" dirty="0" smtClean="0"/>
              <a:t>  0  </a:t>
            </a:r>
            <a:r>
              <a:rPr lang="en-US" sz="2900" u="sng" dirty="0" smtClean="0"/>
              <a:t>0</a:t>
            </a:r>
            <a:r>
              <a:rPr lang="en-US" sz="2900" dirty="0" smtClean="0"/>
              <a:t>  1  </a:t>
            </a:r>
            <a:r>
              <a:rPr lang="en-US" sz="2900" dirty="0" smtClean="0">
                <a:solidFill>
                  <a:srgbClr val="FF0000"/>
                </a:solidFill>
              </a:rPr>
              <a:t>1</a:t>
            </a:r>
            <a:r>
              <a:rPr lang="en-US" sz="2900" dirty="0" smtClean="0"/>
              <a:t>  1</a:t>
            </a:r>
          </a:p>
          <a:p>
            <a:endParaRPr lang="en-US" sz="2400" dirty="0"/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2400" dirty="0" smtClean="0"/>
              <a:t>=                             p</a:t>
            </a:r>
            <a:r>
              <a:rPr lang="en-US" sz="3200" baseline="-25000" dirty="0" smtClean="0"/>
              <a:t>2</a:t>
            </a:r>
            <a:r>
              <a:rPr lang="en-US" sz="2400" dirty="0" smtClean="0"/>
              <a:t>= </a:t>
            </a:r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4</a:t>
            </a:r>
            <a:r>
              <a:rPr lang="en-US" sz="2400" dirty="0" smtClean="0"/>
              <a:t>=  </a:t>
            </a:r>
          </a:p>
          <a:p>
            <a:endParaRPr lang="en-US" sz="1200" dirty="0"/>
          </a:p>
          <a:p>
            <a:r>
              <a:rPr lang="en-US" sz="2400" dirty="0" smtClean="0"/>
              <a:t>Syndrome =  </a:t>
            </a:r>
          </a:p>
          <a:p>
            <a:r>
              <a:rPr lang="en-US" sz="2400" dirty="0" smtClean="0"/>
              <a:t>Data =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4882" y="2093684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100" dirty="0" smtClean="0">
                <a:solidFill>
                  <a:schemeClr val="bg2">
                    <a:lumMod val="75000"/>
                  </a:schemeClr>
                </a:solidFill>
              </a:rPr>
              <a:t>1   2   3   4   5   6   7</a:t>
            </a:r>
            <a:endParaRPr lang="en-US" sz="2000" spc="1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41482" y="1912739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452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(8)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Example, continued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1882" y="1657350"/>
            <a:ext cx="4757200" cy="2569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33FF"/>
                </a:solidFill>
              </a:rPr>
              <a:t> </a:t>
            </a:r>
            <a:r>
              <a:rPr lang="en-US" sz="2800" dirty="0" smtClean="0">
                <a:solidFill>
                  <a:srgbClr val="3333FF"/>
                </a:solidFill>
              </a:rPr>
              <a:t>             </a:t>
            </a:r>
            <a:r>
              <a:rPr lang="en-US" sz="2900" u="sng" dirty="0" smtClean="0"/>
              <a:t>0</a:t>
            </a:r>
            <a:r>
              <a:rPr lang="en-US" sz="2900" dirty="0" smtClean="0"/>
              <a:t>  </a:t>
            </a:r>
            <a:r>
              <a:rPr lang="en-US" sz="2900" u="sng" dirty="0" smtClean="0"/>
              <a:t>1</a:t>
            </a:r>
            <a:r>
              <a:rPr lang="en-US" sz="2900" dirty="0" smtClean="0"/>
              <a:t>  0  </a:t>
            </a:r>
            <a:r>
              <a:rPr lang="en-US" sz="2900" u="sng" dirty="0" smtClean="0"/>
              <a:t>0</a:t>
            </a:r>
            <a:r>
              <a:rPr lang="en-US" sz="2900" dirty="0" smtClean="0"/>
              <a:t>  1  </a:t>
            </a:r>
            <a:r>
              <a:rPr lang="en-US" sz="2900" dirty="0" smtClean="0">
                <a:solidFill>
                  <a:srgbClr val="FF0000"/>
                </a:solidFill>
              </a:rPr>
              <a:t>1</a:t>
            </a:r>
            <a:r>
              <a:rPr lang="en-US" sz="2900" dirty="0" smtClean="0"/>
              <a:t>  1</a:t>
            </a:r>
          </a:p>
          <a:p>
            <a:endParaRPr lang="en-US" sz="2400" dirty="0"/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2400" dirty="0" smtClean="0"/>
              <a:t>= 0+0+1+1 = 0,   p</a:t>
            </a:r>
            <a:r>
              <a:rPr lang="en-US" sz="3200" baseline="-25000" dirty="0" smtClean="0"/>
              <a:t>2</a:t>
            </a:r>
            <a:r>
              <a:rPr lang="en-US" sz="2400" dirty="0" smtClean="0"/>
              <a:t>= 1+0+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+1 = </a:t>
            </a:r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p</a:t>
            </a:r>
            <a:r>
              <a:rPr lang="en-US" sz="3200" baseline="-25000" dirty="0" smtClean="0"/>
              <a:t>4</a:t>
            </a:r>
            <a:r>
              <a:rPr lang="en-US" sz="2400" dirty="0" smtClean="0"/>
              <a:t>= 0+1+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+1 =</a:t>
            </a:r>
            <a:r>
              <a:rPr lang="en-US" sz="2400" dirty="0">
                <a:solidFill>
                  <a:srgbClr val="FF0000"/>
                </a:solidFill>
              </a:rPr>
              <a:t> 1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1200" dirty="0"/>
          </a:p>
          <a:p>
            <a:r>
              <a:rPr lang="en-US" sz="2400" dirty="0" smtClean="0"/>
              <a:t>Syndrome = </a:t>
            </a:r>
            <a:r>
              <a:rPr lang="en-US" sz="2400" dirty="0">
                <a:solidFill>
                  <a:srgbClr val="FF0000"/>
                </a:solidFill>
              </a:rPr>
              <a:t>1 1 </a:t>
            </a:r>
            <a:r>
              <a:rPr lang="en-US" sz="2400" dirty="0" smtClean="0"/>
              <a:t>0, flip position 6</a:t>
            </a:r>
          </a:p>
          <a:p>
            <a:r>
              <a:rPr lang="en-US" sz="2400" dirty="0" smtClean="0"/>
              <a:t>Data = 0 1 0 1 (correct after flip!)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4882" y="2093684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100" dirty="0" smtClean="0">
                <a:solidFill>
                  <a:schemeClr val="bg2">
                    <a:lumMod val="75000"/>
                  </a:schemeClr>
                </a:solidFill>
              </a:rPr>
              <a:t>1   2   3   4   5   6   7</a:t>
            </a:r>
            <a:endParaRPr lang="en-US" sz="2000" spc="1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41482" y="1912739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808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Error Correction Codes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Codes used in practice are much more involved than Hamming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Convolutional codes (§3.2.3)</a:t>
            </a:r>
          </a:p>
          <a:p>
            <a:pPr lvl="1"/>
            <a:r>
              <a:rPr lang="en-US" sz="2400" dirty="0" smtClean="0"/>
              <a:t>Take a stream of data and output a mix of the recent input bits</a:t>
            </a:r>
          </a:p>
          <a:p>
            <a:pPr lvl="1"/>
            <a:r>
              <a:rPr lang="en-US" sz="2400" dirty="0" smtClean="0"/>
              <a:t>Makes each output bit less fragile</a:t>
            </a:r>
          </a:p>
          <a:p>
            <a:pPr lvl="1"/>
            <a:r>
              <a:rPr lang="en-US" sz="2400" dirty="0" smtClean="0"/>
              <a:t>Decode using Viterbi algorithm  (which can use bit confidence values)</a:t>
            </a:r>
          </a:p>
        </p:txBody>
      </p:sp>
    </p:spTree>
    <p:extLst>
      <p:ext uri="{BB962C8B-B14F-4D97-AF65-F5344CB8AC3E}">
        <p14:creationId xmlns:p14="http://schemas.microsoft.com/office/powerpoint/2010/main" val="22835827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Codes (2) – LDPC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Low Density Parity Check (§</a:t>
            </a:r>
            <a:r>
              <a:rPr lang="en-US" sz="2800" dirty="0"/>
              <a:t>3.2.3)</a:t>
            </a:r>
          </a:p>
          <a:p>
            <a:pPr lvl="1"/>
            <a:r>
              <a:rPr lang="en-US" sz="2400" dirty="0" smtClean="0"/>
              <a:t>LDPC based </a:t>
            </a:r>
            <a:r>
              <a:rPr lang="en-US" sz="2400" dirty="0"/>
              <a:t>on sparse </a:t>
            </a:r>
            <a:r>
              <a:rPr lang="en-US" sz="2400" dirty="0" smtClean="0"/>
              <a:t>matrices</a:t>
            </a:r>
          </a:p>
          <a:p>
            <a:pPr lvl="1"/>
            <a:r>
              <a:rPr lang="en-US" sz="2400" dirty="0" smtClean="0"/>
              <a:t>Decoded iteratively using a belief propagation algorithm</a:t>
            </a:r>
          </a:p>
          <a:p>
            <a:pPr lvl="1"/>
            <a:r>
              <a:rPr lang="en-US" sz="2400" dirty="0" smtClean="0"/>
              <a:t>State of the art today</a:t>
            </a:r>
          </a:p>
          <a:p>
            <a:r>
              <a:rPr lang="en-US" sz="2800" dirty="0" smtClean="0"/>
              <a:t>Invented by Robert </a:t>
            </a:r>
            <a:r>
              <a:rPr lang="en-US" sz="2800" dirty="0" err="1" smtClean="0"/>
              <a:t>Gallager</a:t>
            </a:r>
            <a:r>
              <a:rPr lang="en-US" sz="2800" dirty="0" smtClean="0"/>
              <a:t> in  1963 as part of his PhD thesis</a:t>
            </a:r>
          </a:p>
          <a:p>
            <a:pPr lvl="1"/>
            <a:r>
              <a:rPr lang="en-US" sz="2400" dirty="0" smtClean="0"/>
              <a:t>Promptly forgotten until 1996 … 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47290" y="1047750"/>
            <a:ext cx="2358510" cy="3675219"/>
            <a:chOff x="5791200" y="1123950"/>
            <a:chExt cx="2358510" cy="3675219"/>
          </a:xfrm>
        </p:grpSpPr>
        <p:pic>
          <p:nvPicPr>
            <p:cNvPr id="2050" name="Picture 2" descr="File:Robert G. Gallager 226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1123950"/>
              <a:ext cx="2358510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051774" y="4552948"/>
              <a:ext cx="18373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Source: IEEE GHN, © 2009 IEEE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18754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vs. Correction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Which is better will depend on the pattern of errors. For example:</a:t>
            </a:r>
          </a:p>
          <a:p>
            <a:pPr lvl="1"/>
            <a:r>
              <a:rPr lang="en-US" sz="2400" dirty="0" smtClean="0"/>
              <a:t>1000 bit messages with a </a:t>
            </a:r>
            <a:r>
              <a:rPr lang="en-US" sz="2400" u="sng" dirty="0" smtClean="0"/>
              <a:t>bit error rate</a:t>
            </a:r>
            <a:r>
              <a:rPr lang="en-US" sz="2400" dirty="0" smtClean="0"/>
              <a:t> (</a:t>
            </a:r>
            <a:r>
              <a:rPr lang="en-US" sz="2400" u="sng" dirty="0" smtClean="0"/>
              <a:t>BER</a:t>
            </a:r>
            <a:r>
              <a:rPr lang="en-US" sz="2400" dirty="0" smtClean="0"/>
              <a:t>) of 1 in 10000</a:t>
            </a:r>
          </a:p>
          <a:p>
            <a:pPr lvl="4"/>
            <a:endParaRPr lang="en-US" sz="1600" dirty="0"/>
          </a:p>
          <a:p>
            <a:r>
              <a:rPr lang="en-US" sz="2800" dirty="0" smtClean="0"/>
              <a:t>Which has less overhead?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9473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vs. Correction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Which is better will depend on the pattern of errors. For example:</a:t>
            </a:r>
          </a:p>
          <a:p>
            <a:pPr lvl="1"/>
            <a:r>
              <a:rPr lang="en-US" sz="2400" dirty="0" smtClean="0"/>
              <a:t>1000 bit messages with a </a:t>
            </a:r>
            <a:r>
              <a:rPr lang="en-US" sz="2400" u="sng" dirty="0" smtClean="0"/>
              <a:t>bit error rate</a:t>
            </a:r>
            <a:r>
              <a:rPr lang="en-US" sz="2400" dirty="0" smtClean="0"/>
              <a:t> (</a:t>
            </a:r>
            <a:r>
              <a:rPr lang="en-US" sz="2400" u="sng" dirty="0" smtClean="0"/>
              <a:t>BER</a:t>
            </a:r>
            <a:r>
              <a:rPr lang="en-US" sz="2400" dirty="0" smtClean="0"/>
              <a:t>) of 1 in 10000</a:t>
            </a:r>
          </a:p>
          <a:p>
            <a:pPr lvl="4"/>
            <a:endParaRPr lang="en-US" sz="1600" dirty="0"/>
          </a:p>
          <a:p>
            <a:r>
              <a:rPr lang="en-US" sz="2800" dirty="0" smtClean="0"/>
              <a:t>Which has less overhead?</a:t>
            </a:r>
          </a:p>
          <a:p>
            <a:pPr lvl="1"/>
            <a:r>
              <a:rPr lang="en-US" sz="2400" dirty="0" smtClean="0"/>
              <a:t>It still depends! We need to know more about the errors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41986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Detection vs. Correction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bit errors are random</a:t>
            </a:r>
          </a:p>
          <a:p>
            <a:pPr lvl="1"/>
            <a:r>
              <a:rPr lang="en-US" dirty="0" smtClean="0"/>
              <a:t>Messages have 0 or maybe 1 error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Error correction: </a:t>
            </a:r>
          </a:p>
          <a:p>
            <a:pPr lvl="1"/>
            <a:r>
              <a:rPr lang="en-US" dirty="0" smtClean="0"/>
              <a:t>Need ~10 check bits per message</a:t>
            </a:r>
          </a:p>
          <a:p>
            <a:pPr lvl="1"/>
            <a:r>
              <a:rPr lang="en-US" dirty="0" smtClean="0"/>
              <a:t>Overhead: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Error detection: </a:t>
            </a:r>
          </a:p>
          <a:p>
            <a:pPr lvl="1"/>
            <a:r>
              <a:rPr lang="en-US" dirty="0" smtClean="0"/>
              <a:t>Need ~1 check bits per message plus 1000 bit retransmission 1/10 of the time</a:t>
            </a:r>
          </a:p>
          <a:p>
            <a:pPr lvl="1"/>
            <a:r>
              <a:rPr lang="en-US" dirty="0" smtClean="0"/>
              <a:t>Overhead: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822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vs. Correction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Assume errors come in bursts of 100</a:t>
            </a:r>
          </a:p>
          <a:p>
            <a:pPr lvl="1"/>
            <a:r>
              <a:rPr lang="en-US" dirty="0" smtClean="0"/>
              <a:t>Only 1 or 2 messages in 1000 have errors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Error correction: </a:t>
            </a:r>
          </a:p>
          <a:p>
            <a:pPr lvl="1"/>
            <a:r>
              <a:rPr lang="en-US" dirty="0" smtClean="0"/>
              <a:t>Need &gt;&gt;100 check bits per message</a:t>
            </a:r>
          </a:p>
          <a:p>
            <a:pPr lvl="1"/>
            <a:r>
              <a:rPr lang="en-US" dirty="0" smtClean="0"/>
              <a:t>Overhead: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Error detection: </a:t>
            </a:r>
          </a:p>
          <a:p>
            <a:pPr lvl="1"/>
            <a:r>
              <a:rPr lang="en-US" dirty="0" smtClean="0"/>
              <a:t>Need 32? check bits per message plus 1000 bit resend 2/1000 of the time</a:t>
            </a:r>
          </a:p>
          <a:p>
            <a:pPr lvl="1"/>
            <a:r>
              <a:rPr lang="en-US" dirty="0" smtClean="0"/>
              <a:t>Overhead: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881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vs. Correction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Error correction: </a:t>
            </a:r>
          </a:p>
          <a:p>
            <a:pPr lvl="1"/>
            <a:r>
              <a:rPr lang="en-US" dirty="0" smtClean="0"/>
              <a:t>Needed when errors are expected</a:t>
            </a:r>
          </a:p>
          <a:p>
            <a:pPr lvl="1"/>
            <a:r>
              <a:rPr lang="en-US" dirty="0" smtClean="0"/>
              <a:t>Or when no time for retransmission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Error detection: </a:t>
            </a:r>
          </a:p>
          <a:p>
            <a:pPr lvl="1"/>
            <a:r>
              <a:rPr lang="en-US" dirty="0" smtClean="0"/>
              <a:t>More efficient when errors are not expected</a:t>
            </a:r>
          </a:p>
          <a:p>
            <a:pPr lvl="1"/>
            <a:r>
              <a:rPr lang="en-US" dirty="0" smtClean="0"/>
              <a:t>And when errors are large when they do occur</a:t>
            </a:r>
          </a:p>
        </p:txBody>
      </p:sp>
    </p:spTree>
    <p:extLst>
      <p:ext uri="{BB962C8B-B14F-4D97-AF65-F5344CB8AC3E}">
        <p14:creationId xmlns:p14="http://schemas.microsoft.com/office/powerpoint/2010/main" val="4055075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Error Correction in Practice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Heavily used in physical layer</a:t>
            </a:r>
          </a:p>
          <a:p>
            <a:pPr lvl="1"/>
            <a:r>
              <a:rPr lang="en-US" dirty="0" smtClean="0"/>
              <a:t>LDPC is the future, used for demanding links like 802.11, DVB, </a:t>
            </a:r>
            <a:r>
              <a:rPr lang="en-US" dirty="0" err="1" smtClean="0"/>
              <a:t>WiMAX</a:t>
            </a:r>
            <a:r>
              <a:rPr lang="en-US" dirty="0" smtClean="0"/>
              <a:t>, LTE, power-line, …</a:t>
            </a:r>
          </a:p>
          <a:p>
            <a:pPr lvl="1"/>
            <a:r>
              <a:rPr lang="en-US" dirty="0" smtClean="0"/>
              <a:t>Convolutional codes widely used in practice</a:t>
            </a:r>
          </a:p>
          <a:p>
            <a:pPr lvl="5"/>
            <a:endParaRPr lang="en-US" sz="1400" dirty="0" smtClean="0"/>
          </a:p>
          <a:p>
            <a:r>
              <a:rPr lang="en-US" dirty="0" smtClean="0"/>
              <a:t>Error detection (w/ retransmission) is used in the link layer and above for residual errors</a:t>
            </a:r>
          </a:p>
          <a:p>
            <a:pPr lvl="5"/>
            <a:endParaRPr lang="en-US" sz="1400" dirty="0" smtClean="0"/>
          </a:p>
          <a:p>
            <a:r>
              <a:rPr lang="en-US" smtClean="0"/>
              <a:t>Correction also used </a:t>
            </a:r>
            <a:r>
              <a:rPr lang="en-US" dirty="0" smtClean="0"/>
              <a:t>in the application layer</a:t>
            </a:r>
          </a:p>
          <a:p>
            <a:pPr lvl="1"/>
            <a:r>
              <a:rPr lang="en-US" dirty="0" smtClean="0"/>
              <a:t>Called Forward Error Correction (FEC)</a:t>
            </a:r>
          </a:p>
          <a:p>
            <a:pPr lvl="1"/>
            <a:r>
              <a:rPr lang="en-US" dirty="0" smtClean="0"/>
              <a:t>Normally with an erasure error model</a:t>
            </a:r>
          </a:p>
          <a:p>
            <a:pPr lvl="1"/>
            <a:r>
              <a:rPr lang="en-US" dirty="0" smtClean="0"/>
              <a:t>E.g., Reed-Solomon (CDs, DVDs, etc.)</a:t>
            </a:r>
          </a:p>
        </p:txBody>
      </p:sp>
    </p:spTree>
    <p:extLst>
      <p:ext uri="{BB962C8B-B14F-4D97-AF65-F5344CB8AC3E}">
        <p14:creationId xmlns:p14="http://schemas.microsoft.com/office/powerpoint/2010/main" val="199506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Parity Bit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How well does parity work?</a:t>
            </a:r>
          </a:p>
          <a:p>
            <a:pPr lvl="1"/>
            <a:r>
              <a:rPr lang="en-US" sz="2400" dirty="0" smtClean="0"/>
              <a:t>What is the distance of the code?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</a:p>
          <a:p>
            <a:pPr lvl="1"/>
            <a:r>
              <a:rPr lang="en-US" sz="2400" spc="-20" dirty="0" smtClean="0"/>
              <a:t>How many errors will it detect/correct?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800" dirty="0" smtClean="0"/>
              <a:t>What about larger errors?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0657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Checksums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Idea: sum up data in N-bit words</a:t>
            </a:r>
          </a:p>
          <a:p>
            <a:pPr lvl="1"/>
            <a:r>
              <a:rPr lang="en-US" sz="2400" dirty="0" smtClean="0"/>
              <a:t>Widely used in, e.g., TCP/IP/UDP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r>
              <a:rPr lang="en-US" sz="2800" dirty="0" smtClean="0"/>
              <a:t>Stronger protection than parity</a:t>
            </a:r>
            <a:endParaRPr lang="en-US" sz="2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5800" y="2386162"/>
            <a:ext cx="4724400" cy="490388"/>
            <a:chOff x="1557867" y="1809750"/>
            <a:chExt cx="3280833" cy="304800"/>
          </a:xfrm>
        </p:grpSpPr>
        <p:sp>
          <p:nvSpPr>
            <p:cNvPr id="14" name="Rectangle 13"/>
            <p:cNvSpPr/>
            <p:nvPr/>
          </p:nvSpPr>
          <p:spPr>
            <a:xfrm>
              <a:off x="1557867" y="1809750"/>
              <a:ext cx="2540000" cy="304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1500 bytes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97867" y="1809750"/>
              <a:ext cx="740833" cy="3048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16 bits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047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Checksum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Sum is defined in 1s complement arithmetic (must add back carries)</a:t>
            </a:r>
          </a:p>
          <a:p>
            <a:pPr lvl="1"/>
            <a:r>
              <a:rPr lang="en-US" sz="2400" dirty="0" smtClean="0"/>
              <a:t>And it’s the negative sum</a:t>
            </a:r>
          </a:p>
          <a:p>
            <a:r>
              <a:rPr lang="en-US" sz="2400" dirty="0" smtClean="0"/>
              <a:t>“</a:t>
            </a:r>
            <a:r>
              <a:rPr lang="en-US" sz="2400" i="1" dirty="0" smtClean="0"/>
              <a:t>The </a:t>
            </a:r>
            <a:r>
              <a:rPr lang="en-US" sz="2400" i="1" dirty="0"/>
              <a:t>checksum field is the 16 bit one's complement of the one's complement sum of all 16 bit words </a:t>
            </a:r>
            <a:r>
              <a:rPr lang="en-US" sz="2400" i="1" dirty="0" smtClean="0"/>
              <a:t>…</a:t>
            </a:r>
            <a:r>
              <a:rPr lang="en-US" sz="2400" dirty="0" smtClean="0"/>
              <a:t>” – RFC 791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679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Checksum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300" dirty="0"/>
              <a:t>Sending</a:t>
            </a:r>
            <a:r>
              <a:rPr lang="en-US" dirty="0"/>
              <a:t>:</a:t>
            </a:r>
          </a:p>
          <a:p>
            <a:pPr>
              <a:buFont typeface="+mj-lt"/>
              <a:buAutoNum type="arabicPeriod"/>
            </a:pPr>
            <a:r>
              <a:rPr lang="en-US" dirty="0"/>
              <a:t>Arrange data in 16-bit </a:t>
            </a:r>
            <a:r>
              <a:rPr lang="en-US" dirty="0" smtClean="0"/>
              <a:t>words</a:t>
            </a:r>
            <a:endParaRPr lang="en-US" sz="1300" dirty="0"/>
          </a:p>
          <a:p>
            <a:pPr>
              <a:buFont typeface="+mj-lt"/>
              <a:buAutoNum type="arabicPeriod"/>
            </a:pPr>
            <a:r>
              <a:rPr lang="en-US" dirty="0" smtClean="0"/>
              <a:t>Put zero in checksum position, add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Add any carryover back to get 16 bits</a:t>
            </a:r>
          </a:p>
          <a:p>
            <a:pPr lvl="3">
              <a:buFont typeface="+mj-lt"/>
              <a:buAutoNum type="arabicPeriod"/>
            </a:pPr>
            <a:endParaRPr lang="en-US" dirty="0" smtClean="0"/>
          </a:p>
          <a:p>
            <a:pPr lvl="4"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Negate (complement) to get </a:t>
            </a:r>
            <a:r>
              <a:rPr lang="en-US" dirty="0" smtClean="0"/>
              <a:t>sum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248400" y="1089720"/>
            <a:ext cx="1261949" cy="3539430"/>
            <a:chOff x="6309134" y="1489896"/>
            <a:chExt cx="1261949" cy="3539430"/>
          </a:xfrm>
        </p:grpSpPr>
        <p:sp>
          <p:nvSpPr>
            <p:cNvPr id="7" name="TextBox 6"/>
            <p:cNvSpPr txBox="1"/>
            <p:nvPr/>
          </p:nvSpPr>
          <p:spPr>
            <a:xfrm>
              <a:off x="6309134" y="1489896"/>
              <a:ext cx="1261949" cy="3539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0001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f203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f4f5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f6f7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+(0000)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2ddf0 </a:t>
              </a:r>
            </a:p>
            <a:p>
              <a:pPr algn="r">
                <a:lnSpc>
                  <a:spcPct val="80000"/>
                </a:lnSpc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ddf0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    2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ddf2 </a:t>
              </a:r>
            </a:p>
            <a:p>
              <a:pPr algn="r">
                <a:lnSpc>
                  <a:spcPct val="80000"/>
                </a:lnSpc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220d </a:t>
              </a: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6961914" y="3241671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7010400" y="4458401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9" name="Rectangle 18"/>
          <p:cNvSpPr/>
          <p:nvPr/>
        </p:nvSpPr>
        <p:spPr>
          <a:xfrm>
            <a:off x="6248400" y="2114550"/>
            <a:ext cx="1261949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4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Checksum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Sending</a:t>
            </a:r>
            <a:r>
              <a:rPr lang="en-US" sz="2400" dirty="0"/>
              <a:t>:</a:t>
            </a:r>
          </a:p>
          <a:p>
            <a:pPr>
              <a:buFont typeface="+mj-lt"/>
              <a:buAutoNum type="arabicPeriod"/>
            </a:pPr>
            <a:r>
              <a:rPr lang="en-US" sz="2700" dirty="0" smtClean="0"/>
              <a:t>Arrange data in 16-bit words</a:t>
            </a:r>
          </a:p>
          <a:p>
            <a:pPr>
              <a:buFont typeface="+mj-lt"/>
              <a:buAutoNum type="arabicPeriod"/>
            </a:pPr>
            <a:r>
              <a:rPr lang="en-US" sz="2700" dirty="0" smtClean="0"/>
              <a:t>Put zero in checksum position, add</a:t>
            </a:r>
          </a:p>
          <a:p>
            <a:pPr marL="628650" indent="-514350">
              <a:buFont typeface="+mj-lt"/>
              <a:buAutoNum type="arabicPeriod"/>
            </a:pPr>
            <a:endParaRPr lang="en-US" sz="2800" dirty="0" smtClean="0"/>
          </a:p>
          <a:p>
            <a:pPr>
              <a:buFont typeface="+mj-lt"/>
              <a:buAutoNum type="arabicPeriod"/>
            </a:pPr>
            <a:r>
              <a:rPr lang="en-US" sz="2700" dirty="0" smtClean="0"/>
              <a:t>Add any carryover back to get 16 bits</a:t>
            </a:r>
          </a:p>
          <a:p>
            <a:pPr>
              <a:buFont typeface="+mj-lt"/>
              <a:buAutoNum type="arabicPeriod"/>
            </a:pPr>
            <a:endParaRPr lang="en-US" sz="2700" dirty="0" smtClean="0"/>
          </a:p>
          <a:p>
            <a:pPr>
              <a:buFont typeface="+mj-lt"/>
              <a:buAutoNum type="arabicPeriod"/>
            </a:pPr>
            <a:r>
              <a:rPr lang="en-US" sz="2700" dirty="0" smtClean="0"/>
              <a:t>Negate (complement) to get sum</a:t>
            </a:r>
            <a:endParaRPr lang="en-US" sz="27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248400" y="1089720"/>
            <a:ext cx="1261949" cy="3539430"/>
            <a:chOff x="6040345" y="1489896"/>
            <a:chExt cx="1261949" cy="3539430"/>
          </a:xfrm>
        </p:grpSpPr>
        <p:sp>
          <p:nvSpPr>
            <p:cNvPr id="7" name="TextBox 6"/>
            <p:cNvSpPr txBox="1"/>
            <p:nvPr/>
          </p:nvSpPr>
          <p:spPr>
            <a:xfrm>
              <a:off x="6040345" y="1489896"/>
              <a:ext cx="1261949" cy="3539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0001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f203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f4f5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f6f7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+(0000)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2ddf0 </a:t>
              </a:r>
            </a:p>
            <a:p>
              <a:pPr algn="r">
                <a:lnSpc>
                  <a:spcPct val="80000"/>
                </a:lnSpc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ddf0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    2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ddf2 </a:t>
              </a:r>
            </a:p>
            <a:p>
              <a:pPr algn="r">
                <a:lnSpc>
                  <a:spcPct val="80000"/>
                </a:lnSpc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220d </a:t>
              </a: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6677659" y="3241671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6726145" y="4458401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66638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400800" y="4248150"/>
            <a:ext cx="838200" cy="34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Checksum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Receiving</a:t>
            </a:r>
            <a:r>
              <a:rPr lang="en-US" sz="2400" dirty="0" smtClean="0"/>
              <a:t>:</a:t>
            </a:r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Arrange data in 16-bit words</a:t>
            </a:r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Checksum will be non-zero, add</a:t>
            </a:r>
          </a:p>
          <a:p>
            <a:pPr marL="288925" lvl="1" indent="-288925">
              <a:buFont typeface="+mj-lt"/>
              <a:buAutoNum type="arabicPeriod"/>
            </a:pPr>
            <a:endParaRPr lang="en-US" sz="2700" dirty="0" smtClean="0"/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Add any carryover back to get 16 bits</a:t>
            </a:r>
          </a:p>
          <a:p>
            <a:pPr marL="288925" lvl="1" indent="-288925">
              <a:buFont typeface="+mj-lt"/>
              <a:buAutoNum type="arabicPeriod"/>
            </a:pPr>
            <a:endParaRPr lang="en-US" sz="2700" dirty="0" smtClean="0"/>
          </a:p>
          <a:p>
            <a:pPr marL="288925" indent="-288925">
              <a:buFont typeface="+mj-lt"/>
              <a:buAutoNum type="arabicPeriod"/>
            </a:pPr>
            <a:r>
              <a:rPr lang="en-US" sz="2700" dirty="0" smtClean="0"/>
              <a:t>Negate the result and check it is 0</a:t>
            </a:r>
            <a:endParaRPr lang="en-US" sz="27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5975563" y="1089720"/>
            <a:ext cx="1415837" cy="3539430"/>
            <a:chOff x="6477000" y="971550"/>
            <a:chExt cx="1415837" cy="3539430"/>
          </a:xfrm>
        </p:grpSpPr>
        <p:sp>
          <p:nvSpPr>
            <p:cNvPr id="11" name="TextBox 10"/>
            <p:cNvSpPr txBox="1"/>
            <p:nvPr/>
          </p:nvSpPr>
          <p:spPr>
            <a:xfrm>
              <a:off x="6477000" y="971550"/>
              <a:ext cx="1415837" cy="3539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0001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f203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f4f5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f6f7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+ 220d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2fffd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fffd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    2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------ </a:t>
              </a:r>
            </a:p>
            <a:p>
              <a:pPr algn="r">
                <a:lnSpc>
                  <a:spcPct val="80000"/>
                </a:lnSpc>
              </a:pP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ffff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algn="r">
                <a:lnSpc>
                  <a:spcPct val="80000"/>
                </a:lnSpc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algn="r">
                <a:lnSpc>
                  <a:spcPct val="80000"/>
                </a:lnSpc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  0000 </a:t>
              </a: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7315200" y="2724150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7363686" y="394088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9" name="Rectangle 28"/>
          <p:cNvSpPr/>
          <p:nvPr/>
        </p:nvSpPr>
        <p:spPr>
          <a:xfrm>
            <a:off x="6096000" y="2532822"/>
            <a:ext cx="1261949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6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31087</TotalTime>
  <Words>2280</Words>
  <Application>Microsoft Macintosh PowerPoint</Application>
  <PresentationFormat>On-screen Show (16:9)</PresentationFormat>
  <Paragraphs>457</Paragraphs>
  <Slides>39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Topic</vt:lpstr>
      <vt:lpstr>Simple Error Detection – Parity Bit</vt:lpstr>
      <vt:lpstr>Parity Bit (2)</vt:lpstr>
      <vt:lpstr>Checksums</vt:lpstr>
      <vt:lpstr>Internet Checksum</vt:lpstr>
      <vt:lpstr>Internet Checksum (2)</vt:lpstr>
      <vt:lpstr>Internet Checksum (3)</vt:lpstr>
      <vt:lpstr>Internet Checksum (4)</vt:lpstr>
      <vt:lpstr>Internet Checksum (5)</vt:lpstr>
      <vt:lpstr>Internet Checksum (6)</vt:lpstr>
      <vt:lpstr>Cyclic Redundancy Check (CRC)</vt:lpstr>
      <vt:lpstr>CRCs (2)</vt:lpstr>
      <vt:lpstr>CRCs (3)</vt:lpstr>
      <vt:lpstr>CRCs (4)</vt:lpstr>
      <vt:lpstr>CRCs (5)</vt:lpstr>
      <vt:lpstr>CRCs (6)</vt:lpstr>
      <vt:lpstr>Error Detection in Practice</vt:lpstr>
      <vt:lpstr>Topic</vt:lpstr>
      <vt:lpstr>Why Error Correction is Hard</vt:lpstr>
      <vt:lpstr>Intuition for Error Correcting Code</vt:lpstr>
      <vt:lpstr>Intuition (2)</vt:lpstr>
      <vt:lpstr>Intuition (3)</vt:lpstr>
      <vt:lpstr>Hamming Code</vt:lpstr>
      <vt:lpstr>Hamming Code (2)</vt:lpstr>
      <vt:lpstr>Hamming Code (3)</vt:lpstr>
      <vt:lpstr>Hamming Code (4)</vt:lpstr>
      <vt:lpstr>Hamming Code (5)</vt:lpstr>
      <vt:lpstr>Hamming Code (6)</vt:lpstr>
      <vt:lpstr>Hamming Code (7)</vt:lpstr>
      <vt:lpstr>Hamming Code (8)</vt:lpstr>
      <vt:lpstr>Other Error Correction Codes</vt:lpstr>
      <vt:lpstr>Other Codes (2) – LDPC </vt:lpstr>
      <vt:lpstr>Detection vs. Correction</vt:lpstr>
      <vt:lpstr>Detection vs. Correction</vt:lpstr>
      <vt:lpstr>Detection vs. Correction (2)</vt:lpstr>
      <vt:lpstr>Detection vs. Correction (3)</vt:lpstr>
      <vt:lpstr>Detection vs. Correction (4)</vt:lpstr>
      <vt:lpstr>Error Correction in Practice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189</cp:revision>
  <dcterms:created xsi:type="dcterms:W3CDTF">2012-10-22T20:55:18Z</dcterms:created>
  <dcterms:modified xsi:type="dcterms:W3CDTF">2013-10-18T20:21:48Z</dcterms:modified>
</cp:coreProperties>
</file>