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sldIdLst>
    <p:sldId id="256" r:id="rId2"/>
    <p:sldId id="269" r:id="rId3"/>
    <p:sldId id="276" r:id="rId4"/>
    <p:sldId id="277" r:id="rId5"/>
    <p:sldId id="278" r:id="rId6"/>
    <p:sldId id="279" r:id="rId7"/>
    <p:sldId id="282" r:id="rId8"/>
    <p:sldId id="281" r:id="rId9"/>
    <p:sldId id="283" r:id="rId10"/>
    <p:sldId id="284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307" r:id="rId33"/>
    <p:sldId id="308" r:id="rId34"/>
    <p:sldId id="309" r:id="rId35"/>
    <p:sldId id="310" r:id="rId36"/>
    <p:sldId id="311" r:id="rId37"/>
    <p:sldId id="312" r:id="rId38"/>
    <p:sldId id="313" r:id="rId39"/>
    <p:sldId id="314" r:id="rId40"/>
    <p:sldId id="315" r:id="rId41"/>
    <p:sldId id="316" r:id="rId42"/>
    <p:sldId id="317" r:id="rId43"/>
    <p:sldId id="318" r:id="rId44"/>
    <p:sldId id="319" r:id="rId45"/>
    <p:sldId id="320" r:id="rId46"/>
    <p:sldId id="321" r:id="rId47"/>
    <p:sldId id="322" r:id="rId48"/>
    <p:sldId id="323" r:id="rId49"/>
    <p:sldId id="324" r:id="rId50"/>
    <p:sldId id="325" r:id="rId51"/>
    <p:sldId id="326" r:id="rId52"/>
    <p:sldId id="327" r:id="rId53"/>
    <p:sldId id="328" r:id="rId54"/>
    <p:sldId id="329" r:id="rId55"/>
    <p:sldId id="330" r:id="rId56"/>
    <p:sldId id="331" r:id="rId57"/>
    <p:sldId id="332" r:id="rId58"/>
    <p:sldId id="333" r:id="rId59"/>
    <p:sldId id="334" r:id="rId60"/>
    <p:sldId id="335" r:id="rId61"/>
    <p:sldId id="336" r:id="rId6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FF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8F2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61" autoAdjust="0"/>
    <p:restoredTop sz="92269" autoAdjust="0"/>
  </p:normalViewPr>
  <p:slideViewPr>
    <p:cSldViewPr>
      <p:cViewPr>
        <p:scale>
          <a:sx n="100" d="100"/>
          <a:sy n="100" d="100"/>
        </p:scale>
        <p:origin x="-1048" y="-6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notesMaster" Target="notesMasters/notesMaster1.xml"/><Relationship Id="rId64" Type="http://schemas.openxmlformats.org/officeDocument/2006/relationships/printerSettings" Target="printerSettings/printerSettings1.bin"/><Relationship Id="rId65" Type="http://schemas.openxmlformats.org/officeDocument/2006/relationships/presProps" Target="presProps.xml"/><Relationship Id="rId66" Type="http://schemas.openxmlformats.org/officeDocument/2006/relationships/viewProps" Target="viewProps.xml"/><Relationship Id="rId67" Type="http://schemas.openxmlformats.org/officeDocument/2006/relationships/theme" Target="theme/theme1.xml"/><Relationship Id="rId68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FBF99-E6E2-45AC-967F-424D3300F3B9}" type="datetimeFigureOut">
              <a:rPr lang="en-US" smtClean="0"/>
              <a:t>11/6/13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C2125-8E98-4A82-B6E0-5E01E26E3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36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387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</a:t>
            </a:r>
            <a:r>
              <a:rPr lang="en-US" baseline="0" dirty="0" smtClean="0"/>
              <a:t> slides </a:t>
            </a:r>
            <a:r>
              <a:rPr lang="en-US" dirty="0" smtClean="0"/>
              <a:t>#5-75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513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60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#5-53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5381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#5-62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092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#5-62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092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#5-62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092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#5-62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092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Icon from Cisco icon library.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60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574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CN5E slides #5-63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670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Icon from Cisco icon library.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60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CN5E slides #5-63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6709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880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Icon from Cisco icon library.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60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Icons from cisco icon library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855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Icons from cisco icon library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855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Icons from cisco icon library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9906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Icons from cisco icon library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8550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Icons from cisco icon library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855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Icons from cisco icon library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85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Icons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846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4193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</a:t>
            </a:r>
            <a:r>
              <a:rPr lang="en-US" baseline="0" dirty="0" smtClean="0"/>
              <a:t> slides </a:t>
            </a:r>
            <a:r>
              <a:rPr lang="en-US" dirty="0" smtClean="0"/>
              <a:t>#5-5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6634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</a:t>
            </a:r>
            <a:r>
              <a:rPr lang="en-US" baseline="0" dirty="0" smtClean="0"/>
              <a:t> slides </a:t>
            </a:r>
            <a:r>
              <a:rPr lang="en-US" dirty="0" smtClean="0"/>
              <a:t>#5-5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6634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CN5E slides #5-62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092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8415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CN5E slides #5-6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C2125-8E98-4A82-B6E0-5E01E26E3B8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841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047750"/>
            <a:ext cx="5715000" cy="3581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8"/>
          <p:cNvSpPr>
            <a:spLocks/>
          </p:cNvSpPr>
          <p:nvPr userDrawn="1"/>
        </p:nvSpPr>
        <p:spPr>
          <a:xfrm>
            <a:off x="5943600" y="1755340"/>
            <a:ext cx="2743200" cy="205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70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30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194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620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48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815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5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2427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4248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74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047750"/>
            <a:ext cx="5715000" cy="3581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585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276350"/>
            <a:ext cx="5715000" cy="3352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8"/>
          <p:cNvSpPr>
            <a:spLocks/>
          </p:cNvSpPr>
          <p:nvPr userDrawn="1"/>
        </p:nvSpPr>
        <p:spPr>
          <a:xfrm>
            <a:off x="5943600" y="1755340"/>
            <a:ext cx="2743200" cy="205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6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28600" y="1276350"/>
            <a:ext cx="5715000" cy="3352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355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209550"/>
            <a:ext cx="8686800" cy="857250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 smtClean="0"/>
              <a:t>Introduction to Computer Networks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85800" y="1657350"/>
            <a:ext cx="5257800" cy="1524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>
            <a:spLocks/>
          </p:cNvSpPr>
          <p:nvPr userDrawn="1"/>
        </p:nvSpPr>
        <p:spPr>
          <a:xfrm>
            <a:off x="5943600" y="1755340"/>
            <a:ext cx="2743200" cy="205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762000" y="2876550"/>
            <a:ext cx="4525887" cy="936190"/>
            <a:chOff x="1204264" y="3301954"/>
            <a:chExt cx="4525887" cy="936190"/>
          </a:xfrm>
        </p:grpSpPr>
        <p:pic>
          <p:nvPicPr>
            <p:cNvPr id="10" name="Picture 6" descr="http://www.engr.washington.edu/sites/default/files/mycoe/marcom/uw/signature_left/UW.Signature_left_small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4264" y="3892522"/>
              <a:ext cx="4425649" cy="3456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1726234" y="3301954"/>
              <a:ext cx="4003917" cy="6232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David Wetherall  (djw@uw.edu)</a:t>
              </a:r>
            </a:p>
            <a:p>
              <a:pPr>
                <a:spcAft>
                  <a:spcPts val="300"/>
                </a:spcAft>
              </a:pPr>
              <a:r>
                <a:rPr lang="en-US" sz="1600" dirty="0" smtClean="0">
                  <a:latin typeface="Calibri" pitchFamily="34" charset="0"/>
                  <a:cs typeface="Calibri" pitchFamily="34" charset="0"/>
                </a:rPr>
                <a:t>Professor of Computer Science &amp; Engineering</a:t>
              </a:r>
              <a:endParaRPr lang="en-US" sz="1600" dirty="0">
                <a:latin typeface="Calibri" pitchFamily="34" charset="0"/>
                <a:cs typeface="Calibri" pitchFamily="34" charset="0"/>
              </a:endParaRPr>
            </a:p>
          </p:txBody>
        </p:sp>
        <p:pic>
          <p:nvPicPr>
            <p:cNvPr id="12" name="Picture 8" descr="http://www.cs.washington.edu/images/logo/CSElogo2_144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4264" y="3362118"/>
              <a:ext cx="502920" cy="5029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" name="Title 1"/>
          <p:cNvSpPr txBox="1">
            <a:spLocks/>
          </p:cNvSpPr>
          <p:nvPr userDrawn="1"/>
        </p:nvSpPr>
        <p:spPr>
          <a:xfrm>
            <a:off x="228600" y="209550"/>
            <a:ext cx="86868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FF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en-US" sz="4400" dirty="0" smtClean="0"/>
              <a:t>Introduction to Computer Networks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5955460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6350"/>
            <a:ext cx="8686800" cy="3200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631436"/>
            <a:ext cx="9144000" cy="512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Extent of subtitles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942028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42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91420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6350"/>
            <a:ext cx="8686800" cy="3200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90892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05979"/>
            <a:ext cx="86868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82278"/>
            <a:ext cx="86868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4781550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4781550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9478-788D-42C7-BC35-88005760C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33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5" r:id="rId2"/>
    <p:sldLayoutId id="2147483662" r:id="rId3"/>
    <p:sldLayoutId id="2147483664" r:id="rId4"/>
    <p:sldLayoutId id="2147483661" r:id="rId5"/>
    <p:sldLayoutId id="2147483666" r:id="rId6"/>
    <p:sldLayoutId id="2147483649" r:id="rId7"/>
    <p:sldLayoutId id="2147483650" r:id="rId8"/>
    <p:sldLayoutId id="2147483663" r:id="rId9"/>
    <p:sldLayoutId id="2147483651" r:id="rId10"/>
    <p:sldLayoutId id="2147483652" r:id="rId11"/>
    <p:sldLayoutId id="2147483653" r:id="rId12"/>
    <p:sldLayoutId id="2147483654" r:id="rId13"/>
    <p:sldLayoutId id="2147483655" r:id="rId14"/>
    <p:sldLayoutId id="2147483656" r:id="rId15"/>
    <p:sldLayoutId id="2147483657" r:id="rId16"/>
    <p:sldLayoutId id="2147483658" r:id="rId17"/>
    <p:sldLayoutId id="2147483659" r:id="rId18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Calibri" pitchFamily="34" charset="0"/>
          <a:ea typeface="+mj-ea"/>
          <a:cs typeface="Calibr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–"/>
        <a:defRPr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4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6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0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0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w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7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w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wmf"/><Relationship Id="rId3" Type="http://schemas.openxmlformats.org/officeDocument/2006/relationships/image" Target="../media/image18.wm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18.w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wmf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wmf"/><Relationship Id="rId3" Type="http://schemas.openxmlformats.org/officeDocument/2006/relationships/image" Target="../media/image1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wmf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wmf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18.w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wmf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Network Layer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983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vs. Forwarding (2)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u="sng" dirty="0" smtClean="0"/>
              <a:t>Forwarding</a:t>
            </a:r>
            <a:r>
              <a:rPr lang="en-US" sz="2800" dirty="0" smtClean="0"/>
              <a:t> is the process of sending a packet on its way</a:t>
            </a:r>
          </a:p>
          <a:p>
            <a:pPr lvl="1"/>
            <a:r>
              <a:rPr lang="en-US" sz="2400" dirty="0" smtClean="0"/>
              <a:t>Node process (local) and fast</a:t>
            </a:r>
            <a:endParaRPr lang="en-US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988750" y="3097445"/>
            <a:ext cx="3870326" cy="922105"/>
            <a:chOff x="988750" y="3097445"/>
            <a:chExt cx="3870326" cy="922105"/>
          </a:xfrm>
        </p:grpSpPr>
        <p:grpSp>
          <p:nvGrpSpPr>
            <p:cNvPr id="7" name="Group 6"/>
            <p:cNvGrpSpPr/>
            <p:nvPr/>
          </p:nvGrpSpPr>
          <p:grpSpPr>
            <a:xfrm>
              <a:off x="988750" y="3097445"/>
              <a:ext cx="3870326" cy="922105"/>
              <a:chOff x="-241303" y="3258897"/>
              <a:chExt cx="3870326" cy="922105"/>
            </a:xfrm>
          </p:grpSpPr>
          <p:pic>
            <p:nvPicPr>
              <p:cNvPr id="12" name="Picture 11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59678" y="3258897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" name="Picture 12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30497" y="3803681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4" name="Straight Connector 13"/>
              <p:cNvCxnSpPr>
                <a:stCxn id="12" idx="3"/>
                <a:endCxn id="16" idx="1"/>
              </p:cNvCxnSpPr>
              <p:nvPr/>
            </p:nvCxnSpPr>
            <p:spPr>
              <a:xfrm>
                <a:off x="2128041" y="3441213"/>
                <a:ext cx="632619" cy="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>
                <a:stCxn id="8" idx="3"/>
                <a:endCxn id="13" idx="1"/>
              </p:cNvCxnSpPr>
              <p:nvPr/>
            </p:nvCxnSpPr>
            <p:spPr>
              <a:xfrm>
                <a:off x="2046404" y="3985996"/>
                <a:ext cx="684093" cy="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6" name="Picture 15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60660" y="325889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7" name="Picture 16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41303" y="3816371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8" name="Straight Connector 17"/>
              <p:cNvCxnSpPr>
                <a:stCxn id="20" idx="3"/>
                <a:endCxn id="12" idx="1"/>
              </p:cNvCxnSpPr>
              <p:nvPr/>
            </p:nvCxnSpPr>
            <p:spPr>
              <a:xfrm flipV="1">
                <a:off x="627060" y="3441213"/>
                <a:ext cx="632618" cy="1269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>
                <a:stCxn id="17" idx="3"/>
                <a:endCxn id="8" idx="1"/>
              </p:cNvCxnSpPr>
              <p:nvPr/>
            </p:nvCxnSpPr>
            <p:spPr>
              <a:xfrm flipV="1">
                <a:off x="627060" y="3985996"/>
                <a:ext cx="550981" cy="1269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0" name="Picture 19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41303" y="327158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8" name="Picture 7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8094" y="3642228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9" name="Straight Connector 8"/>
            <p:cNvCxnSpPr/>
            <p:nvPr/>
          </p:nvCxnSpPr>
          <p:spPr>
            <a:xfrm flipV="1">
              <a:off x="1856116" y="3457406"/>
              <a:ext cx="633615" cy="2098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3260328" y="3457406"/>
              <a:ext cx="730385" cy="25734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8" idx="0"/>
            </p:cNvCxnSpPr>
            <p:nvPr/>
          </p:nvCxnSpPr>
          <p:spPr>
            <a:xfrm flipH="1" flipV="1">
              <a:off x="2842275" y="3474767"/>
              <a:ext cx="1" cy="16746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ounded Rectangular Callout 22"/>
          <p:cNvSpPr/>
          <p:nvPr/>
        </p:nvSpPr>
        <p:spPr>
          <a:xfrm>
            <a:off x="1857113" y="2647950"/>
            <a:ext cx="914400" cy="304800"/>
          </a:xfrm>
          <a:prstGeom prst="wedgeRoundRectCallout">
            <a:avLst>
              <a:gd name="adj1" fmla="val 38214"/>
              <a:gd name="adj2" fmla="val 99593"/>
              <a:gd name="adj3" fmla="val 16667"/>
            </a:avLst>
          </a:prstGeom>
          <a:solidFill>
            <a:srgbClr val="FFB8F2">
              <a:alpha val="5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Forward!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>
            <a:stCxn id="24" idx="3"/>
          </p:cNvCxnSpPr>
          <p:nvPr/>
        </p:nvCxnSpPr>
        <p:spPr>
          <a:xfrm flipV="1">
            <a:off x="3733800" y="3008980"/>
            <a:ext cx="304800" cy="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895600" y="2876550"/>
            <a:ext cx="838200" cy="264861"/>
          </a:xfrm>
          <a:prstGeom prst="rect">
            <a:avLst/>
          </a:prstGeom>
          <a:solidFill>
            <a:srgbClr val="FFB8F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packet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0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kind of service does the Network layer provide to the Transport layer?</a:t>
            </a:r>
          </a:p>
          <a:p>
            <a:pPr lvl="1"/>
            <a:r>
              <a:rPr lang="en-US" sz="2400" dirty="0" smtClean="0"/>
              <a:t>How is it implemented at routers?</a:t>
            </a:r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914400" y="3354918"/>
            <a:ext cx="3750684" cy="893232"/>
            <a:chOff x="668916" y="3409950"/>
            <a:chExt cx="3750684" cy="893232"/>
          </a:xfrm>
        </p:grpSpPr>
        <p:pic>
          <p:nvPicPr>
            <p:cNvPr id="25" name="Picture 24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6400" y="3938551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6" name="Straight Connector 25"/>
            <p:cNvCxnSpPr>
              <a:stCxn id="25" idx="3"/>
            </p:cNvCxnSpPr>
            <p:nvPr/>
          </p:nvCxnSpPr>
          <p:spPr>
            <a:xfrm>
              <a:off x="2544763" y="4120867"/>
              <a:ext cx="632619" cy="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endCxn id="25" idx="1"/>
            </p:cNvCxnSpPr>
            <p:nvPr/>
          </p:nvCxnSpPr>
          <p:spPr>
            <a:xfrm>
              <a:off x="1043781" y="4120866"/>
              <a:ext cx="632619" cy="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ounded Rectangular Callout 32"/>
            <p:cNvSpPr/>
            <p:nvPr/>
          </p:nvSpPr>
          <p:spPr>
            <a:xfrm>
              <a:off x="668916" y="3409950"/>
              <a:ext cx="3750684" cy="304800"/>
            </a:xfrm>
            <a:prstGeom prst="wedgeRoundRectCallout">
              <a:avLst>
                <a:gd name="adj1" fmla="val -10988"/>
                <a:gd name="adj2" fmla="val 140218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Service? What’s he talking about?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6043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Network Service Models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Datagrams, or connectionless service</a:t>
            </a:r>
          </a:p>
          <a:p>
            <a:pPr lvl="1"/>
            <a:r>
              <a:rPr lang="en-US" sz="2400" dirty="0" smtClean="0"/>
              <a:t>Like postal letters</a:t>
            </a:r>
          </a:p>
          <a:p>
            <a:pPr lvl="1"/>
            <a:r>
              <a:rPr lang="en-US" sz="2400" dirty="0" smtClean="0"/>
              <a:t>(This one is IP)</a:t>
            </a:r>
          </a:p>
          <a:p>
            <a:pPr lvl="5"/>
            <a:endParaRPr lang="en-US" sz="1800" dirty="0" smtClean="0"/>
          </a:p>
          <a:p>
            <a:r>
              <a:rPr lang="en-US" sz="2800" dirty="0" smtClean="0"/>
              <a:t>Virtual circuits, or connection-oriented service</a:t>
            </a:r>
          </a:p>
          <a:p>
            <a:pPr lvl="1"/>
            <a:r>
              <a:rPr lang="en-US" sz="2400" dirty="0" smtClean="0"/>
              <a:t>Like a telephone call</a:t>
            </a:r>
            <a:endParaRPr lang="en-US" sz="2400" dirty="0"/>
          </a:p>
        </p:txBody>
      </p:sp>
      <p:pic>
        <p:nvPicPr>
          <p:cNvPr id="1028" name="Picture 4" descr="http://openclipart.org/image/800px/svg_to_png/74113/phon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0895" y="3867150"/>
            <a:ext cx="80210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8" descr="gray, mail, envelope, white, postal, letter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4" name="Picture 10" descr="http://pixabay.com/static/uploads/photo/2012/04/24/13/59/gray-40173_640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632" y="2214085"/>
            <a:ext cx="928736" cy="586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1014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Store-and-Forward Packet Switching</a:t>
            </a:r>
            <a:endParaRPr lang="en-US" dirty="0"/>
          </a:p>
        </p:txBody>
      </p:sp>
      <p:sp>
        <p:nvSpPr>
          <p:cNvPr id="55" name="Content Placeholder 5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Both models are implemented with </a:t>
            </a:r>
            <a:r>
              <a:rPr lang="en-US" sz="2800" u="sng" dirty="0" smtClean="0"/>
              <a:t>store-and-forward packet switching</a:t>
            </a:r>
          </a:p>
          <a:p>
            <a:pPr lvl="1"/>
            <a:r>
              <a:rPr lang="en-US" sz="2400" dirty="0" smtClean="0"/>
              <a:t>Routers receive a complete packet, storing it temporarily if necessary before forwarding it onwards</a:t>
            </a:r>
          </a:p>
          <a:p>
            <a:pPr lvl="1"/>
            <a:r>
              <a:rPr lang="en-US" sz="2400" dirty="0" smtClean="0"/>
              <a:t>We use statistical multiplexing to share link bandwidth over time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40591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Store-and-Forward (2)</a:t>
            </a:r>
            <a:endParaRPr lang="en-US" dirty="0"/>
          </a:p>
        </p:txBody>
      </p:sp>
      <p:sp>
        <p:nvSpPr>
          <p:cNvPr id="55" name="Content Placeholder 5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Switching element has internal buffering for contention</a:t>
            </a:r>
            <a:endParaRPr lang="en-US" sz="2800" u="sng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14</a:t>
            </a:fld>
            <a:endParaRPr lang="en-US"/>
          </a:p>
        </p:txBody>
      </p:sp>
      <p:pic>
        <p:nvPicPr>
          <p:cNvPr id="6" name="Picture 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986" y="1837691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853" y="3370334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902070" y="2936648"/>
            <a:ext cx="492443" cy="414537"/>
          </a:xfrm>
          <a:prstGeom prst="rect">
            <a:avLst/>
          </a:prstGeom>
          <a:noFill/>
        </p:spPr>
        <p:txBody>
          <a:bodyPr vert="vert" wrap="none" rtlCol="0" anchor="ctr">
            <a:spAutoFit/>
          </a:bodyPr>
          <a:lstStyle/>
          <a:p>
            <a:r>
              <a:rPr lang="en-US" sz="2000" b="1" dirty="0" smtClean="0"/>
              <a:t>. . .</a:t>
            </a:r>
            <a:endParaRPr lang="en-US" sz="2000" b="1" dirty="0"/>
          </a:p>
        </p:txBody>
      </p:sp>
      <p:pic>
        <p:nvPicPr>
          <p:cNvPr id="9" name="Picture 8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652" y="2209429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853" y="2573160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3371851" y="1983205"/>
            <a:ext cx="342900" cy="154946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19701" y="2003188"/>
            <a:ext cx="342900" cy="154946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286126" y="1837691"/>
            <a:ext cx="2361019" cy="189727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3780835" y="2103905"/>
            <a:ext cx="1371600" cy="1371600"/>
            <a:chOff x="4428780" y="2565171"/>
            <a:chExt cx="1371600" cy="1371600"/>
          </a:xfrm>
        </p:grpSpPr>
        <p:grpSp>
          <p:nvGrpSpPr>
            <p:cNvPr id="15" name="Group 14"/>
            <p:cNvGrpSpPr/>
            <p:nvPr/>
          </p:nvGrpSpPr>
          <p:grpSpPr>
            <a:xfrm>
              <a:off x="4572000" y="2565171"/>
              <a:ext cx="1062990" cy="1371600"/>
              <a:chOff x="4800600" y="2565171"/>
              <a:chExt cx="1062990" cy="1556040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>
                <a:off x="4800600" y="2571750"/>
                <a:ext cx="0" cy="154946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4951095" y="2571749"/>
                <a:ext cx="0" cy="154946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5092065" y="2565172"/>
                <a:ext cx="0" cy="154946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5246370" y="2565171"/>
                <a:ext cx="0" cy="154946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5709285" y="2565172"/>
                <a:ext cx="0" cy="154946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5863590" y="2565171"/>
                <a:ext cx="0" cy="154946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/>
            <p:cNvGrpSpPr/>
            <p:nvPr/>
          </p:nvGrpSpPr>
          <p:grpSpPr>
            <a:xfrm>
              <a:off x="4428780" y="2707156"/>
              <a:ext cx="1371600" cy="1097280"/>
              <a:chOff x="4428780" y="2707156"/>
              <a:chExt cx="1371600" cy="1097280"/>
            </a:xfrm>
          </p:grpSpPr>
          <p:grpSp>
            <p:nvGrpSpPr>
              <p:cNvPr id="17" name="Group 16"/>
              <p:cNvGrpSpPr/>
              <p:nvPr/>
            </p:nvGrpSpPr>
            <p:grpSpPr>
              <a:xfrm rot="5400000">
                <a:off x="4565940" y="2569996"/>
                <a:ext cx="1097280" cy="1371600"/>
                <a:chOff x="4800600" y="2565171"/>
                <a:chExt cx="1062990" cy="1556040"/>
              </a:xfrm>
            </p:grpSpPr>
            <p:cxnSp>
              <p:nvCxnSpPr>
                <p:cNvPr id="20" name="Straight Connector 19"/>
                <p:cNvCxnSpPr/>
                <p:nvPr/>
              </p:nvCxnSpPr>
              <p:spPr>
                <a:xfrm>
                  <a:off x="4800600" y="2571750"/>
                  <a:ext cx="0" cy="154946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4951095" y="2571749"/>
                  <a:ext cx="0" cy="154946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>
                  <a:off x="5092065" y="2565172"/>
                  <a:ext cx="0" cy="154946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5246370" y="2565171"/>
                  <a:ext cx="0" cy="155448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5709285" y="2565172"/>
                  <a:ext cx="0" cy="154946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>
                  <a:off x="5863590" y="2565171"/>
                  <a:ext cx="0" cy="154946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" name="TextBox 17"/>
              <p:cNvSpPr txBox="1"/>
              <p:nvPr/>
            </p:nvSpPr>
            <p:spPr>
              <a:xfrm>
                <a:off x="4966399" y="3000962"/>
                <a:ext cx="5533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. . .</a:t>
                </a:r>
                <a:endParaRPr lang="en-US" sz="2400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964689" y="3204732"/>
                <a:ext cx="5533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. . .</a:t>
                </a:r>
                <a:endParaRPr lang="en-US" sz="2400" dirty="0"/>
              </a:p>
            </p:txBody>
          </p:sp>
        </p:grpSp>
      </p:grpSp>
      <p:sp>
        <p:nvSpPr>
          <p:cNvPr id="32" name="Rectangle 31"/>
          <p:cNvSpPr/>
          <p:nvPr/>
        </p:nvSpPr>
        <p:spPr>
          <a:xfrm>
            <a:off x="3371851" y="1942109"/>
            <a:ext cx="381000" cy="16494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181601" y="1961608"/>
            <a:ext cx="381000" cy="16494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>
            <a:stCxn id="6" idx="3"/>
          </p:cNvCxnSpPr>
          <p:nvPr/>
        </p:nvCxnSpPr>
        <p:spPr>
          <a:xfrm flipV="1">
            <a:off x="2589349" y="2020006"/>
            <a:ext cx="782502" cy="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2558490" y="2413788"/>
            <a:ext cx="813361" cy="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0" idx="3"/>
          </p:cNvCxnSpPr>
          <p:nvPr/>
        </p:nvCxnSpPr>
        <p:spPr>
          <a:xfrm flipV="1">
            <a:off x="2548216" y="2755058"/>
            <a:ext cx="823635" cy="418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2548215" y="3549136"/>
            <a:ext cx="823635" cy="418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37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435" y="1837692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38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3302" y="3370335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6555519" y="2936649"/>
            <a:ext cx="492443" cy="414537"/>
          </a:xfrm>
          <a:prstGeom prst="rect">
            <a:avLst/>
          </a:prstGeom>
          <a:noFill/>
        </p:spPr>
        <p:txBody>
          <a:bodyPr vert="vert" wrap="none" rtlCol="0" anchor="ctr">
            <a:spAutoFit/>
          </a:bodyPr>
          <a:lstStyle/>
          <a:p>
            <a:r>
              <a:rPr lang="en-US" sz="2000" b="1" dirty="0" smtClean="0"/>
              <a:t>. . .</a:t>
            </a:r>
            <a:endParaRPr lang="en-US" sz="2000" b="1" dirty="0"/>
          </a:p>
        </p:txBody>
      </p:sp>
      <p:pic>
        <p:nvPicPr>
          <p:cNvPr id="41" name="Picture 4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3101" y="2209430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4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3302" y="2573161"/>
            <a:ext cx="868363" cy="364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3" name="Straight Connector 42"/>
          <p:cNvCxnSpPr/>
          <p:nvPr/>
        </p:nvCxnSpPr>
        <p:spPr>
          <a:xfrm flipV="1">
            <a:off x="5591933" y="2020007"/>
            <a:ext cx="782502" cy="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5561074" y="2413789"/>
            <a:ext cx="813361" cy="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42" idx="1"/>
          </p:cNvCxnSpPr>
          <p:nvPr/>
        </p:nvCxnSpPr>
        <p:spPr>
          <a:xfrm>
            <a:off x="5550800" y="2755477"/>
            <a:ext cx="782502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endCxn id="39" idx="1"/>
          </p:cNvCxnSpPr>
          <p:nvPr/>
        </p:nvCxnSpPr>
        <p:spPr>
          <a:xfrm>
            <a:off x="5550799" y="3549555"/>
            <a:ext cx="782503" cy="309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3371851" y="3611048"/>
            <a:ext cx="190501" cy="32284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310292" y="3848040"/>
            <a:ext cx="1437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Input Buffer</a:t>
            </a:r>
            <a:endParaRPr lang="en-US" sz="2000" dirty="0"/>
          </a:p>
        </p:txBody>
      </p:sp>
      <p:cxnSp>
        <p:nvCxnSpPr>
          <p:cNvPr id="49" name="Straight Arrow Connector 48"/>
          <p:cNvCxnSpPr/>
          <p:nvPr/>
        </p:nvCxnSpPr>
        <p:spPr>
          <a:xfrm flipH="1" flipV="1">
            <a:off x="5367936" y="3612233"/>
            <a:ext cx="182863" cy="32165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263704" y="3820353"/>
            <a:ext cx="16296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Output Buffer</a:t>
            </a:r>
            <a:endParaRPr lang="en-US" sz="2000" dirty="0"/>
          </a:p>
        </p:txBody>
      </p:sp>
      <p:cxnSp>
        <p:nvCxnSpPr>
          <p:cNvPr id="51" name="Straight Arrow Connector 50"/>
          <p:cNvCxnSpPr/>
          <p:nvPr/>
        </p:nvCxnSpPr>
        <p:spPr>
          <a:xfrm flipH="1" flipV="1">
            <a:off x="4467549" y="3423866"/>
            <a:ext cx="1" cy="40936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051766" y="3733836"/>
            <a:ext cx="8125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Fabric</a:t>
            </a:r>
            <a:endParaRPr lang="en-US" sz="2000" dirty="0"/>
          </a:p>
        </p:txBody>
      </p:sp>
      <p:sp>
        <p:nvSpPr>
          <p:cNvPr id="53" name="TextBox 52"/>
          <p:cNvSpPr txBox="1"/>
          <p:nvPr/>
        </p:nvSpPr>
        <p:spPr>
          <a:xfrm>
            <a:off x="781763" y="2536538"/>
            <a:ext cx="7393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Input</a:t>
            </a:r>
            <a:endParaRPr lang="en-US" sz="2000" dirty="0"/>
          </a:p>
        </p:txBody>
      </p:sp>
      <p:sp>
        <p:nvSpPr>
          <p:cNvPr id="54" name="TextBox 53"/>
          <p:cNvSpPr txBox="1"/>
          <p:nvPr/>
        </p:nvSpPr>
        <p:spPr>
          <a:xfrm>
            <a:off x="7308357" y="2592549"/>
            <a:ext cx="931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Output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88592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Store-and-Forward (3)</a:t>
            </a:r>
            <a:endParaRPr lang="en-US" dirty="0"/>
          </a:p>
        </p:txBody>
      </p:sp>
      <p:sp>
        <p:nvSpPr>
          <p:cNvPr id="55" name="Content Placeholder 5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Simplified view with </a:t>
            </a:r>
            <a:r>
              <a:rPr lang="en-US" sz="2800" dirty="0" smtClean="0"/>
              <a:t>per port output buffering</a:t>
            </a:r>
          </a:p>
          <a:p>
            <a:pPr lvl="1"/>
            <a:r>
              <a:rPr lang="en-US" sz="2400" dirty="0" smtClean="0"/>
              <a:t>Buffer is typically a FIFO (First In First Out) queue</a:t>
            </a:r>
          </a:p>
          <a:p>
            <a:pPr lvl="1"/>
            <a:r>
              <a:rPr lang="en-US" sz="2400" dirty="0" smtClean="0"/>
              <a:t>If full, packets are discarded (congestion, later)</a:t>
            </a:r>
            <a:endParaRPr 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15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3965041" y="2663477"/>
            <a:ext cx="3421721" cy="1965673"/>
            <a:chOff x="2819400" y="2296960"/>
            <a:chExt cx="3421721" cy="1965673"/>
          </a:xfrm>
        </p:grpSpPr>
        <p:sp>
          <p:nvSpPr>
            <p:cNvPr id="13" name="Rectangle 12"/>
            <p:cNvSpPr/>
            <p:nvPr/>
          </p:nvSpPr>
          <p:spPr>
            <a:xfrm>
              <a:off x="3487902" y="2450849"/>
              <a:ext cx="1684745" cy="135383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6" name="Straight Connector 35"/>
            <p:cNvCxnSpPr/>
            <p:nvPr/>
          </p:nvCxnSpPr>
          <p:spPr>
            <a:xfrm flipV="1">
              <a:off x="2819400" y="3127765"/>
              <a:ext cx="823635" cy="41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5084898" y="3128183"/>
              <a:ext cx="782502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535342" y="3862523"/>
              <a:ext cx="1567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(FIFO) Queue</a:t>
              </a:r>
              <a:endParaRPr lang="en-US" sz="2000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682573" y="2930490"/>
              <a:ext cx="1295401" cy="386953"/>
            </a:xfrm>
            <a:prstGeom prst="rect">
              <a:avLst/>
            </a:prstGeom>
            <a:solidFill>
              <a:srgbClr val="FFD9F8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Arrow Connector 58"/>
            <p:cNvCxnSpPr/>
            <p:nvPr/>
          </p:nvCxnSpPr>
          <p:spPr>
            <a:xfrm flipH="1" flipV="1">
              <a:off x="4319044" y="3529363"/>
              <a:ext cx="1" cy="40936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/>
            <p:cNvSpPr/>
            <p:nvPr/>
          </p:nvSpPr>
          <p:spPr>
            <a:xfrm>
              <a:off x="4852989" y="2937746"/>
              <a:ext cx="122237" cy="38100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730752" y="2937746"/>
              <a:ext cx="122237" cy="38100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608515" y="2937746"/>
              <a:ext cx="122237" cy="38100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 flipH="1" flipV="1">
              <a:off x="4953000" y="3333750"/>
              <a:ext cx="463883" cy="409360"/>
            </a:xfrm>
            <a:prstGeom prst="straightConnector1">
              <a:avLst/>
            </a:prstGeom>
            <a:ln w="38100">
              <a:solidFill>
                <a:schemeClr val="accent3">
                  <a:lumMod val="40000"/>
                  <a:lumOff val="60000"/>
                </a:schemeClr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5407559" y="3424433"/>
              <a:ext cx="833562" cy="61555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2000" dirty="0" smtClean="0"/>
                <a:t>Queued</a:t>
              </a:r>
            </a:p>
            <a:p>
              <a:pPr algn="ctr"/>
              <a:r>
                <a:rPr lang="en-US" sz="2000" dirty="0" smtClean="0"/>
                <a:t>Packets</a:t>
              </a:r>
              <a:endParaRPr lang="en-US" sz="2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25431" y="2296960"/>
              <a:ext cx="705321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2000" dirty="0" smtClean="0"/>
                <a:t>Router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057400" y="3028950"/>
            <a:ext cx="868363" cy="762000"/>
            <a:chOff x="7391400" y="2571750"/>
            <a:chExt cx="868363" cy="762000"/>
          </a:xfrm>
        </p:grpSpPr>
        <p:pic>
          <p:nvPicPr>
            <p:cNvPr id="10" name="Picture 9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1400" y="2969119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0" name="TextBox 59"/>
            <p:cNvSpPr txBox="1"/>
            <p:nvPr/>
          </p:nvSpPr>
          <p:spPr>
            <a:xfrm>
              <a:off x="7472920" y="2571750"/>
              <a:ext cx="705321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2000" dirty="0" smtClean="0"/>
                <a:t>Router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371761" y="3144619"/>
            <a:ext cx="413896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3600" dirty="0" smtClean="0"/>
              <a:t>=</a:t>
            </a:r>
            <a:endParaRPr lang="en-US" sz="3600" dirty="0"/>
          </a:p>
        </p:txBody>
      </p:sp>
      <p:cxnSp>
        <p:nvCxnSpPr>
          <p:cNvPr id="61" name="Straight Connector 60"/>
          <p:cNvCxnSpPr/>
          <p:nvPr/>
        </p:nvCxnSpPr>
        <p:spPr>
          <a:xfrm flipV="1">
            <a:off x="3962399" y="3181350"/>
            <a:ext cx="823635" cy="418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3976004" y="3798678"/>
            <a:ext cx="823635" cy="418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2622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Datagram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Packets contain a destination address; each router uses it to forward each packet, possibly on different paths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16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990600" y="1973449"/>
            <a:ext cx="7132356" cy="2503301"/>
            <a:chOff x="228600" y="1621671"/>
            <a:chExt cx="8277225" cy="2905125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8600" y="1621671"/>
              <a:ext cx="8277225" cy="290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4"/>
            <p:cNvSpPr txBox="1">
              <a:spLocks noChangeArrowheads="1"/>
            </p:cNvSpPr>
            <p:nvPr/>
          </p:nvSpPr>
          <p:spPr bwMode="auto">
            <a:xfrm>
              <a:off x="5196627" y="1646640"/>
              <a:ext cx="25908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/>
                <a:t>ISP’s equipment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202126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Datagram Model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Each router has a forwarding table keyed by address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Gives next hop for each destination address; may change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17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783877" y="2343150"/>
            <a:ext cx="5576246" cy="1981200"/>
            <a:chOff x="1522413" y="4485521"/>
            <a:chExt cx="5638800" cy="2003425"/>
          </a:xfrm>
        </p:grpSpPr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t="1306"/>
            <a:stretch>
              <a:fillRect/>
            </a:stretch>
          </p:blipFill>
          <p:spPr bwMode="auto">
            <a:xfrm>
              <a:off x="1905000" y="4768096"/>
              <a:ext cx="4905375" cy="1720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TextBox 6"/>
            <p:cNvSpPr txBox="1">
              <a:spLocks noChangeArrowheads="1"/>
            </p:cNvSpPr>
            <p:nvPr/>
          </p:nvSpPr>
          <p:spPr bwMode="auto">
            <a:xfrm>
              <a:off x="1522413" y="4485521"/>
              <a:ext cx="5638800" cy="342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/>
                <a:t>A’s table (initially)   </a:t>
              </a:r>
              <a:r>
                <a:rPr lang="en-US" sz="1600" dirty="0" smtClean="0"/>
                <a:t>  </a:t>
              </a:r>
              <a:r>
                <a:rPr lang="en-US" sz="1600" dirty="0"/>
                <a:t>A’s table (later)  </a:t>
              </a:r>
              <a:r>
                <a:rPr lang="en-US" sz="1600" dirty="0" smtClean="0"/>
                <a:t>  </a:t>
              </a:r>
              <a:r>
                <a:rPr lang="en-US" sz="1600" dirty="0"/>
                <a:t>C’s Table   </a:t>
              </a:r>
              <a:r>
                <a:rPr lang="en-US" sz="1600" dirty="0" smtClean="0"/>
                <a:t>       E’s Table</a:t>
              </a:r>
              <a:endParaRPr lang="en-US" sz="1600" dirty="0"/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2514600" y="4822071"/>
              <a:ext cx="228600" cy="1524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3810000" y="4837946"/>
              <a:ext cx="152400" cy="1524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5097463" y="5258634"/>
              <a:ext cx="152400" cy="1524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6388100" y="5671384"/>
              <a:ext cx="152400" cy="1524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/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>
            <a:off x="3124200" y="3258395"/>
            <a:ext cx="457200" cy="0"/>
          </a:xfrm>
          <a:prstGeom prst="straightConnector1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075953" y="3462237"/>
            <a:ext cx="125034" cy="2769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075953" y="3681312"/>
            <a:ext cx="125034" cy="2769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924300" y="3496808"/>
            <a:ext cx="38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924300" y="3701495"/>
            <a:ext cx="38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914028" y="3911819"/>
            <a:ext cx="381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18928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(Internet Protocol)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Network layer of the Internet, uses datagrams </a:t>
            </a:r>
            <a:r>
              <a:rPr lang="en-US" sz="2800" smtClean="0"/>
              <a:t>(next)</a:t>
            </a:r>
            <a:endParaRPr lang="en-US" sz="2800" dirty="0" smtClean="0"/>
          </a:p>
          <a:p>
            <a:pPr lvl="1"/>
            <a:r>
              <a:rPr lang="en-US" sz="2400" dirty="0" smtClean="0"/>
              <a:t>IPv4 carries 32 bit addresses on each packet (often 1.5 KB)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18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981200" y="2038350"/>
            <a:ext cx="5158581" cy="2590800"/>
            <a:chOff x="2133599" y="1733550"/>
            <a:chExt cx="5158581" cy="2590800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t="3070" b="-1"/>
            <a:stretch/>
          </p:blipFill>
          <p:spPr bwMode="auto">
            <a:xfrm>
              <a:off x="2133599" y="1733550"/>
              <a:ext cx="5158581" cy="24058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ectangle 6"/>
            <p:cNvSpPr/>
            <p:nvPr/>
          </p:nvSpPr>
          <p:spPr>
            <a:xfrm>
              <a:off x="2286000" y="4019550"/>
              <a:ext cx="4846320" cy="304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Payload (e.g., TCP segment)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286000" y="2983230"/>
              <a:ext cx="4846320" cy="502920"/>
            </a:xfrm>
            <a:prstGeom prst="rect">
              <a:avLst/>
            </a:prstGeom>
            <a:solidFill>
              <a:srgbClr val="FFB8F2">
                <a:alpha val="3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89623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Circuit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Three phases: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Connection establishment, circuit is set up</a:t>
            </a:r>
          </a:p>
          <a:p>
            <a:pPr lvl="2"/>
            <a:r>
              <a:rPr lang="en-US" sz="2000" dirty="0" smtClean="0"/>
              <a:t>Path is chosen, circuit information stored in routers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Data transfer, circuit is used</a:t>
            </a:r>
          </a:p>
          <a:p>
            <a:pPr lvl="2"/>
            <a:r>
              <a:rPr lang="en-US" sz="2000" dirty="0" smtClean="0"/>
              <a:t>Packets are forwarded along the path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Connection teardown, circuit is deleted</a:t>
            </a:r>
          </a:p>
          <a:p>
            <a:pPr lvl="2"/>
            <a:r>
              <a:rPr lang="en-US" sz="2000" dirty="0" smtClean="0"/>
              <a:t>Circuit information is removed from routers</a:t>
            </a:r>
          </a:p>
          <a:p>
            <a:pPr lvl="2"/>
            <a:endParaRPr lang="en-US" sz="1200" dirty="0"/>
          </a:p>
          <a:p>
            <a:r>
              <a:rPr lang="en-US" sz="2800" dirty="0" smtClean="0"/>
              <a:t>Just like a telephone circuit, but virtual in the sense that no bandwidth need be reserved; statistical sharing of links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613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we are in the Course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Starting the Network Layer!</a:t>
            </a:r>
          </a:p>
          <a:p>
            <a:pPr lvl="1"/>
            <a:r>
              <a:rPr lang="en-US" sz="2400" dirty="0" smtClean="0"/>
              <a:t>Builds on the link layer. </a:t>
            </a:r>
            <a:r>
              <a:rPr lang="en-US" sz="2400" u="sng" dirty="0" smtClean="0"/>
              <a:t>Routers</a:t>
            </a:r>
            <a:r>
              <a:rPr lang="en-US" sz="2400" dirty="0" smtClean="0"/>
              <a:t> send </a:t>
            </a:r>
            <a:r>
              <a:rPr lang="en-US" sz="2400" u="sng" dirty="0" smtClean="0"/>
              <a:t>packets</a:t>
            </a:r>
            <a:r>
              <a:rPr lang="en-US" sz="2400" dirty="0" smtClean="0"/>
              <a:t> over multiple networks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2261879" y="2527300"/>
            <a:ext cx="1466850" cy="1920875"/>
            <a:chOff x="1981200" y="2038350"/>
            <a:chExt cx="1466850" cy="1920875"/>
          </a:xfrm>
        </p:grpSpPr>
        <p:sp>
          <p:nvSpPr>
            <p:cNvPr id="17" name="Rectangle 16"/>
            <p:cNvSpPr/>
            <p:nvPr/>
          </p:nvSpPr>
          <p:spPr>
            <a:xfrm>
              <a:off x="1981200" y="3197225"/>
              <a:ext cx="1447800" cy="20005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000250" y="3397280"/>
              <a:ext cx="1447800" cy="20005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1981200" y="2038350"/>
              <a:ext cx="1466850" cy="1920875"/>
              <a:chOff x="2857500" y="2343150"/>
              <a:chExt cx="1466850" cy="1920875"/>
            </a:xfrm>
          </p:grpSpPr>
          <p:sp>
            <p:nvSpPr>
              <p:cNvPr id="6" name="Rectangle 4"/>
              <p:cNvSpPr>
                <a:spLocks noChangeArrowheads="1"/>
              </p:cNvSpPr>
              <p:nvPr/>
            </p:nvSpPr>
            <p:spPr bwMode="auto">
              <a:xfrm>
                <a:off x="2857500" y="3883025"/>
                <a:ext cx="1447800" cy="38100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2857500" y="3502025"/>
                <a:ext cx="1447800" cy="3810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2857500" y="3121025"/>
                <a:ext cx="1447800" cy="38100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2857500" y="2740025"/>
                <a:ext cx="1447800" cy="3810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" name="Rectangle 10"/>
              <p:cNvSpPr>
                <a:spLocks noChangeArrowheads="1"/>
              </p:cNvSpPr>
              <p:nvPr/>
            </p:nvSpPr>
            <p:spPr bwMode="auto">
              <a:xfrm>
                <a:off x="2857500" y="2362200"/>
                <a:ext cx="1447800" cy="3810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" name="Text Box 11"/>
              <p:cNvSpPr txBox="1">
                <a:spLocks noChangeArrowheads="1"/>
              </p:cNvSpPr>
              <p:nvPr/>
            </p:nvSpPr>
            <p:spPr bwMode="auto">
              <a:xfrm>
                <a:off x="3021013" y="3867150"/>
                <a:ext cx="1131887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/>
                  <a:t>Physical</a:t>
                </a:r>
              </a:p>
            </p:txBody>
          </p:sp>
          <p:sp>
            <p:nvSpPr>
              <p:cNvPr id="12" name="Text Box 12"/>
              <p:cNvSpPr txBox="1">
                <a:spLocks noChangeArrowheads="1"/>
              </p:cNvSpPr>
              <p:nvPr/>
            </p:nvSpPr>
            <p:spPr bwMode="auto">
              <a:xfrm>
                <a:off x="3250250" y="3502025"/>
                <a:ext cx="655949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 smtClean="0"/>
                  <a:t>Link</a:t>
                </a:r>
                <a:endParaRPr lang="en-US" sz="2000" dirty="0"/>
              </a:p>
            </p:txBody>
          </p:sp>
          <p:sp>
            <p:nvSpPr>
              <p:cNvPr id="13" name="Text Box 13"/>
              <p:cNvSpPr txBox="1">
                <a:spLocks noChangeArrowheads="1"/>
              </p:cNvSpPr>
              <p:nvPr/>
            </p:nvSpPr>
            <p:spPr bwMode="auto">
              <a:xfrm>
                <a:off x="3008313" y="3136900"/>
                <a:ext cx="1116012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/>
                  <a:t>Network</a:t>
                </a:r>
              </a:p>
            </p:txBody>
          </p:sp>
          <p:sp>
            <p:nvSpPr>
              <p:cNvPr id="14" name="Text Box 14"/>
              <p:cNvSpPr txBox="1">
                <a:spLocks noChangeArrowheads="1"/>
              </p:cNvSpPr>
              <p:nvPr/>
            </p:nvSpPr>
            <p:spPr bwMode="auto">
              <a:xfrm>
                <a:off x="2922588" y="2740025"/>
                <a:ext cx="127000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/>
                  <a:t>Transport</a:t>
                </a:r>
              </a:p>
            </p:txBody>
          </p:sp>
          <p:sp>
            <p:nvSpPr>
              <p:cNvPr id="15" name="Text Box 17"/>
              <p:cNvSpPr txBox="1">
                <a:spLocks noChangeArrowheads="1"/>
              </p:cNvSpPr>
              <p:nvPr/>
            </p:nvSpPr>
            <p:spPr bwMode="auto">
              <a:xfrm>
                <a:off x="2895600" y="2343150"/>
                <a:ext cx="142875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/>
                  <a:t>Application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425798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Circuits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Packets only contain a short label to identify the circuit</a:t>
            </a:r>
          </a:p>
          <a:p>
            <a:pPr lvl="1"/>
            <a:r>
              <a:rPr lang="en-US" sz="2400" dirty="0" smtClean="0"/>
              <a:t>Labels don’t have any global meaning, only unique for a link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20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914400" y="2054262"/>
            <a:ext cx="7280957" cy="2727288"/>
            <a:chOff x="1179871" y="2016778"/>
            <a:chExt cx="7760929" cy="2907075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79871" y="2016778"/>
              <a:ext cx="7760929" cy="2907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4"/>
            <p:cNvSpPr txBox="1">
              <a:spLocks noChangeArrowheads="1"/>
            </p:cNvSpPr>
            <p:nvPr/>
          </p:nvSpPr>
          <p:spPr bwMode="auto">
            <a:xfrm>
              <a:off x="5791354" y="2149055"/>
              <a:ext cx="25908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 smtClean="0"/>
                <a:t>ISP’s </a:t>
              </a:r>
              <a:r>
                <a:rPr lang="en-US" sz="1400" dirty="0"/>
                <a:t>equipment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956045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Circuits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Each router has a forwarding table keyed by circuit</a:t>
            </a:r>
          </a:p>
          <a:p>
            <a:pPr lvl="1"/>
            <a:r>
              <a:rPr lang="en-US" sz="2400" dirty="0" smtClean="0"/>
              <a:t>Gives output line and next label to place on packet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21</a:t>
            </a:fld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392245" y="2060325"/>
            <a:ext cx="8280220" cy="2416425"/>
            <a:chOff x="392245" y="2060325"/>
            <a:chExt cx="8280220" cy="2416425"/>
          </a:xfrm>
        </p:grpSpPr>
        <p:grpSp>
          <p:nvGrpSpPr>
            <p:cNvPr id="6" name="Group 5"/>
            <p:cNvGrpSpPr/>
            <p:nvPr/>
          </p:nvGrpSpPr>
          <p:grpSpPr>
            <a:xfrm>
              <a:off x="1981200" y="2695163"/>
              <a:ext cx="5695950" cy="1171987"/>
              <a:chOff x="1649413" y="5126638"/>
              <a:chExt cx="5695950" cy="1171987"/>
            </a:xfrm>
          </p:grpSpPr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649413" y="5384225"/>
                <a:ext cx="5695950" cy="914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" name="TextBox 7"/>
              <p:cNvSpPr txBox="1">
                <a:spLocks noChangeArrowheads="1"/>
              </p:cNvSpPr>
              <p:nvPr/>
            </p:nvSpPr>
            <p:spPr bwMode="auto">
              <a:xfrm>
                <a:off x="1938954" y="5126638"/>
                <a:ext cx="4982956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1600" dirty="0"/>
                  <a:t>A’s table                             C’s Table                          E’s Table</a:t>
                </a:r>
              </a:p>
            </p:txBody>
          </p:sp>
        </p:grpSp>
        <p:sp>
          <p:nvSpPr>
            <p:cNvPr id="9" name="Rectangle 8"/>
            <p:cNvSpPr/>
            <p:nvPr/>
          </p:nvSpPr>
          <p:spPr>
            <a:xfrm>
              <a:off x="838200" y="2337286"/>
              <a:ext cx="1143000" cy="29327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838200" y="3878679"/>
              <a:ext cx="1143000" cy="293271"/>
            </a:xfrm>
            <a:prstGeom prst="rect">
              <a:avLst/>
            </a:prstGeom>
            <a:solidFill>
              <a:srgbClr val="FFB8F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08662" y="2060325"/>
              <a:ext cx="1072538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dirty="0" smtClean="0"/>
                <a:t>Circuit #1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38200" y="4135118"/>
              <a:ext cx="1072538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dirty="0" smtClean="0"/>
                <a:t>Circuit #2</a:t>
              </a:r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200400" y="2337286"/>
              <a:ext cx="1143000" cy="29327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165169" y="3878678"/>
              <a:ext cx="1143000" cy="293271"/>
            </a:xfrm>
            <a:prstGeom prst="rect">
              <a:avLst/>
            </a:prstGeom>
            <a:solidFill>
              <a:srgbClr val="FFB8F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181600" y="3871156"/>
              <a:ext cx="1143000" cy="293271"/>
            </a:xfrm>
            <a:prstGeom prst="rect">
              <a:avLst/>
            </a:prstGeom>
            <a:solidFill>
              <a:srgbClr val="FFB8F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162800" y="3878679"/>
              <a:ext cx="1143000" cy="293271"/>
            </a:xfrm>
            <a:prstGeom prst="rect">
              <a:avLst/>
            </a:prstGeom>
            <a:solidFill>
              <a:srgbClr val="FFB8F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92245" y="3846975"/>
              <a:ext cx="445955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dirty="0" smtClean="0"/>
                <a:t>H3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92245" y="2306318"/>
              <a:ext cx="445955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dirty="0" smtClean="0"/>
                <a:t>H1</a:t>
              </a:r>
              <a:endParaRPr lang="en-US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1635431" y="2672672"/>
              <a:ext cx="304800" cy="24071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1676400" y="3562350"/>
              <a:ext cx="304800" cy="2286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3565219" y="3257550"/>
              <a:ext cx="41623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5527369" y="3257550"/>
              <a:ext cx="41623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7308544" y="3512140"/>
              <a:ext cx="304800" cy="24071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V="1">
              <a:off x="7308544" y="2686050"/>
              <a:ext cx="304800" cy="2286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5105400" y="2337286"/>
              <a:ext cx="1143000" cy="29327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153275" y="2319313"/>
              <a:ext cx="1143000" cy="29327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382001" y="2265927"/>
              <a:ext cx="29046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dirty="0"/>
                <a:t>F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382001" y="3830318"/>
              <a:ext cx="29046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dirty="0" smtClean="0"/>
                <a:t>F</a:t>
              </a:r>
              <a:endParaRPr lang="en-US" dirty="0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3352800" y="2980551"/>
            <a:ext cx="117020" cy="2769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495800" y="2980551"/>
            <a:ext cx="117020" cy="2769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4435024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Circuits </a:t>
            </a:r>
            <a:r>
              <a:rPr lang="en-US" dirty="0" smtClean="0"/>
              <a:t>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Each router has a forwarding table keyed by circuit</a:t>
            </a:r>
          </a:p>
          <a:p>
            <a:pPr lvl="1"/>
            <a:r>
              <a:rPr lang="en-US" sz="2400" dirty="0" smtClean="0"/>
              <a:t>Gives output line and next label to place on packet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22</a:t>
            </a:fld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392245" y="2060325"/>
            <a:ext cx="8280220" cy="2416425"/>
            <a:chOff x="392245" y="2060325"/>
            <a:chExt cx="8280220" cy="2416425"/>
          </a:xfrm>
        </p:grpSpPr>
        <p:grpSp>
          <p:nvGrpSpPr>
            <p:cNvPr id="6" name="Group 5"/>
            <p:cNvGrpSpPr/>
            <p:nvPr/>
          </p:nvGrpSpPr>
          <p:grpSpPr>
            <a:xfrm>
              <a:off x="1981200" y="2695163"/>
              <a:ext cx="5695950" cy="1171987"/>
              <a:chOff x="1649413" y="5126638"/>
              <a:chExt cx="5695950" cy="1171987"/>
            </a:xfrm>
          </p:grpSpPr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649413" y="5384225"/>
                <a:ext cx="5695950" cy="914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" name="TextBox 7"/>
              <p:cNvSpPr txBox="1">
                <a:spLocks noChangeArrowheads="1"/>
              </p:cNvSpPr>
              <p:nvPr/>
            </p:nvSpPr>
            <p:spPr bwMode="auto">
              <a:xfrm>
                <a:off x="1938954" y="5126638"/>
                <a:ext cx="4982956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1600" dirty="0"/>
                  <a:t>A’s table                             C’s Table                          E’s Table</a:t>
                </a:r>
              </a:p>
            </p:txBody>
          </p:sp>
        </p:grpSp>
        <p:sp>
          <p:nvSpPr>
            <p:cNvPr id="9" name="Rectangle 8"/>
            <p:cNvSpPr/>
            <p:nvPr/>
          </p:nvSpPr>
          <p:spPr>
            <a:xfrm>
              <a:off x="838200" y="2337286"/>
              <a:ext cx="1143000" cy="29327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838200" y="3878679"/>
              <a:ext cx="1143000" cy="293271"/>
            </a:xfrm>
            <a:prstGeom prst="rect">
              <a:avLst/>
            </a:prstGeom>
            <a:solidFill>
              <a:srgbClr val="FFB8F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08662" y="2060325"/>
              <a:ext cx="1072538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dirty="0" smtClean="0"/>
                <a:t>Circuit #1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38200" y="4135118"/>
              <a:ext cx="1072538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dirty="0" smtClean="0"/>
                <a:t>Circuit #2</a:t>
              </a:r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200400" y="2337286"/>
              <a:ext cx="1143000" cy="29327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5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165169" y="3878678"/>
              <a:ext cx="1143000" cy="293271"/>
            </a:xfrm>
            <a:prstGeom prst="rect">
              <a:avLst/>
            </a:prstGeom>
            <a:solidFill>
              <a:srgbClr val="FFB8F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181600" y="3871156"/>
              <a:ext cx="1143000" cy="293271"/>
            </a:xfrm>
            <a:prstGeom prst="rect">
              <a:avLst/>
            </a:prstGeom>
            <a:solidFill>
              <a:srgbClr val="FFB8F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162800" y="3878679"/>
              <a:ext cx="1143000" cy="293271"/>
            </a:xfrm>
            <a:prstGeom prst="rect">
              <a:avLst/>
            </a:prstGeom>
            <a:solidFill>
              <a:srgbClr val="FFB8F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92245" y="3846975"/>
              <a:ext cx="445955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dirty="0" smtClean="0"/>
                <a:t>H3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92245" y="2306318"/>
              <a:ext cx="445955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dirty="0" smtClean="0"/>
                <a:t>H1</a:t>
              </a:r>
              <a:endParaRPr lang="en-US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1635431" y="2672672"/>
              <a:ext cx="304800" cy="24071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1676400" y="3562350"/>
              <a:ext cx="304800" cy="2286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3565219" y="3257550"/>
              <a:ext cx="41623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5527369" y="3257550"/>
              <a:ext cx="41623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7308544" y="3512140"/>
              <a:ext cx="304800" cy="24071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V="1">
              <a:off x="7308544" y="2686050"/>
              <a:ext cx="304800" cy="2286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5105400" y="2337286"/>
              <a:ext cx="1143000" cy="29327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153275" y="2319313"/>
              <a:ext cx="1143000" cy="29327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382000" y="2246877"/>
              <a:ext cx="29046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dirty="0" smtClean="0"/>
                <a:t>F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382001" y="3830318"/>
              <a:ext cx="29046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dirty="0" smtClean="0"/>
                <a:t>F</a:t>
              </a:r>
              <a:endParaRPr lang="en-US" dirty="0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3352800" y="2980551"/>
            <a:ext cx="117020" cy="2769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495800" y="2980551"/>
            <a:ext cx="117020" cy="2769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0191592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MPLS (Multi-Protocol Label Switching, </a:t>
            </a:r>
            <a:r>
              <a:rPr lang="en-US" sz="3600" smtClean="0"/>
              <a:t>§5.6.5)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A virtual-circuit like technology widely used by ISPs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ISP sets up circuits inside their backbone ahead of time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ISP adds MPLS label to IP packet at ingress, undoes at egress</a:t>
            </a:r>
          </a:p>
          <a:p>
            <a:pPr lvl="1"/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2419350"/>
            <a:ext cx="4549224" cy="2230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2960412" y="2800350"/>
            <a:ext cx="685800" cy="411480"/>
          </a:xfrm>
          <a:prstGeom prst="rect">
            <a:avLst/>
          </a:prstGeom>
          <a:solidFill>
            <a:schemeClr val="accent3">
              <a:lumMod val="20000"/>
              <a:lumOff val="80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1692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Datagrams </a:t>
            </a:r>
            <a:r>
              <a:rPr lang="en-US" dirty="0" err="1" smtClean="0"/>
              <a:t>vs</a:t>
            </a:r>
            <a:r>
              <a:rPr lang="en-US" dirty="0" smtClean="0"/>
              <a:t> Virtual Circuits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Complementary strengths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116864"/>
              </p:ext>
            </p:extLst>
          </p:nvPr>
        </p:nvGraphicFramePr>
        <p:xfrm>
          <a:off x="914400" y="1822450"/>
          <a:ext cx="7239000" cy="2578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0088"/>
                <a:gridCol w="2784231"/>
                <a:gridCol w="2704681"/>
              </a:tblGrid>
              <a:tr h="368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Issue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Datagrams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Virtual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Circuits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Setup phase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Not needed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Required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Router state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Per destination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Per connection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Addresses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Packet carries full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address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Packet carries short label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Routing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Per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packet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Per circuit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Failures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Easier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to mask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Difficult to mask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Quality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of service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Difficult to add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Easier to add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676525" y="2181225"/>
            <a:ext cx="2752725" cy="762000"/>
          </a:xfrm>
          <a:prstGeom prst="rect">
            <a:avLst/>
          </a:prstGeom>
          <a:solidFill>
            <a:srgbClr val="FFB8F2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62587" y="2943225"/>
            <a:ext cx="2695575" cy="695325"/>
          </a:xfrm>
          <a:prstGeom prst="rect">
            <a:avLst/>
          </a:prstGeom>
          <a:solidFill>
            <a:srgbClr val="FFB8F2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438775" y="4033837"/>
            <a:ext cx="2695575" cy="366713"/>
          </a:xfrm>
          <a:prstGeom prst="rect">
            <a:avLst/>
          </a:prstGeom>
          <a:solidFill>
            <a:srgbClr val="FFB8F2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676524" y="3676650"/>
            <a:ext cx="2752725" cy="357187"/>
          </a:xfrm>
          <a:prstGeom prst="rect">
            <a:avLst/>
          </a:prstGeom>
          <a:solidFill>
            <a:srgbClr val="FFB8F2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8043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How do we connect different networks together?</a:t>
            </a:r>
          </a:p>
          <a:p>
            <a:pPr lvl="1"/>
            <a:r>
              <a:rPr lang="en-US" sz="2400" dirty="0" smtClean="0"/>
              <a:t>This is called </a:t>
            </a:r>
            <a:r>
              <a:rPr lang="en-US" sz="2400" u="sng" dirty="0" smtClean="0"/>
              <a:t>internetworking</a:t>
            </a:r>
          </a:p>
          <a:p>
            <a:pPr lvl="1"/>
            <a:r>
              <a:rPr lang="en-US" sz="2400" dirty="0" smtClean="0"/>
              <a:t>We’ll look at how IP does it</a:t>
            </a:r>
          </a:p>
          <a:p>
            <a:pPr marL="457200" lvl="1" indent="0">
              <a:buNone/>
            </a:pPr>
            <a:endParaRPr lang="en-US" sz="2800" dirty="0" smtClean="0"/>
          </a:p>
          <a:p>
            <a:endParaRPr lang="en-US" sz="2800" dirty="0" smtClean="0"/>
          </a:p>
        </p:txBody>
      </p:sp>
      <p:pic>
        <p:nvPicPr>
          <p:cNvPr id="14" name="Picture 8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114" y="3462675"/>
            <a:ext cx="1525073" cy="92928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ounded Rectangular Callout 14"/>
          <p:cNvSpPr/>
          <p:nvPr/>
        </p:nvSpPr>
        <p:spPr>
          <a:xfrm>
            <a:off x="1531966" y="3027309"/>
            <a:ext cx="1213050" cy="404350"/>
          </a:xfrm>
          <a:prstGeom prst="wedgeRoundRectCallout">
            <a:avLst>
              <a:gd name="adj1" fmla="val 2094"/>
              <a:gd name="adj2" fmla="val 94881"/>
              <a:gd name="adj3" fmla="val 16667"/>
            </a:avLst>
          </a:prstGeom>
          <a:solidFill>
            <a:srgbClr val="FFB8F2">
              <a:alpha val="5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t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Hi there!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124200" y="3594702"/>
            <a:ext cx="1447800" cy="797259"/>
          </a:xfrm>
          <a:prstGeom prst="roundRect">
            <a:avLst>
              <a:gd name="adj" fmla="val 36977"/>
            </a:avLst>
          </a:prstGeom>
          <a:blipFill>
            <a:blip r:embed="rId4"/>
            <a:tile tx="0" ty="0" sx="100000" sy="100000" flip="none" algn="tl"/>
          </a:blip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ular Callout 17"/>
          <p:cNvSpPr/>
          <p:nvPr/>
        </p:nvSpPr>
        <p:spPr>
          <a:xfrm>
            <a:off x="3238500" y="3027309"/>
            <a:ext cx="1213050" cy="404350"/>
          </a:xfrm>
          <a:prstGeom prst="wedgeRoundRectCallout">
            <a:avLst>
              <a:gd name="adj1" fmla="val 2879"/>
              <a:gd name="adj2" fmla="val 99592"/>
              <a:gd name="adj3" fmla="val 16667"/>
            </a:avLst>
          </a:prstGeom>
          <a:solidFill>
            <a:srgbClr val="FFB8F2">
              <a:alpha val="5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t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Hi yourself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>
            <a:endCxn id="7" idx="1"/>
          </p:cNvCxnSpPr>
          <p:nvPr/>
        </p:nvCxnSpPr>
        <p:spPr>
          <a:xfrm>
            <a:off x="2447925" y="3993331"/>
            <a:ext cx="676275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241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Networks May Differ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Basically, in a lot of ways:</a:t>
            </a:r>
          </a:p>
          <a:p>
            <a:pPr lvl="1"/>
            <a:r>
              <a:rPr lang="en-US" sz="2000" dirty="0" smtClean="0"/>
              <a:t>Service model (datagrams, VCs)</a:t>
            </a:r>
          </a:p>
          <a:p>
            <a:pPr lvl="1"/>
            <a:r>
              <a:rPr lang="en-US" sz="2000" dirty="0" smtClean="0"/>
              <a:t>Addressing (what kind)</a:t>
            </a:r>
          </a:p>
          <a:p>
            <a:pPr lvl="1"/>
            <a:r>
              <a:rPr lang="en-US" sz="2000" dirty="0" smtClean="0"/>
              <a:t>QOS (priorities, no priorities)</a:t>
            </a:r>
          </a:p>
          <a:p>
            <a:pPr lvl="1"/>
            <a:r>
              <a:rPr lang="en-US" sz="2000" dirty="0" smtClean="0"/>
              <a:t>Packet sizes</a:t>
            </a:r>
          </a:p>
          <a:p>
            <a:pPr lvl="1"/>
            <a:r>
              <a:rPr lang="en-US" sz="2000" dirty="0" smtClean="0"/>
              <a:t>Security (whether encrypted)</a:t>
            </a:r>
          </a:p>
          <a:p>
            <a:pPr lvl="4"/>
            <a:endParaRPr lang="en-US" sz="1600" dirty="0"/>
          </a:p>
          <a:p>
            <a:r>
              <a:rPr lang="en-US" sz="2400" dirty="0" smtClean="0"/>
              <a:t>Internetworking hides the differences with a common protocol. (Uh oh.)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625624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Connecting Datagram and VC networks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An example to show that it’s not so easy</a:t>
            </a:r>
          </a:p>
          <a:p>
            <a:pPr lvl="1"/>
            <a:r>
              <a:rPr lang="en-US" sz="2400" dirty="0" smtClean="0"/>
              <a:t>Need to map destination address to a VC and vice-versa  </a:t>
            </a:r>
          </a:p>
          <a:p>
            <a:pPr lvl="1"/>
            <a:r>
              <a:rPr lang="en-US" sz="2400" dirty="0" smtClean="0"/>
              <a:t>A bit of a “road bump”, e.g., might have to set up a VC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27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787" t="5813" b="56811"/>
          <a:stretch/>
        </p:blipFill>
        <p:spPr bwMode="auto">
          <a:xfrm>
            <a:off x="726747" y="2933700"/>
            <a:ext cx="7690506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Arrow Connector 7"/>
          <p:cNvCxnSpPr/>
          <p:nvPr/>
        </p:nvCxnSpPr>
        <p:spPr>
          <a:xfrm>
            <a:off x="3371850" y="2924175"/>
            <a:ext cx="0" cy="447675"/>
          </a:xfrm>
          <a:prstGeom prst="straightConnector1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30863" y="2565530"/>
            <a:ext cx="881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Bump!</a:t>
            </a:r>
            <a:endParaRPr lang="en-US" sz="20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686425" y="2927480"/>
            <a:ext cx="0" cy="444370"/>
          </a:xfrm>
          <a:prstGeom prst="straightConnector1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245438" y="2568835"/>
            <a:ext cx="881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Bump!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760442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Reference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IP is the “narrow waist” of the Internet</a:t>
            </a:r>
          </a:p>
          <a:p>
            <a:pPr lvl="1"/>
            <a:r>
              <a:rPr lang="en-US" sz="2400" dirty="0" smtClean="0"/>
              <a:t>Supports many different links below and apps above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28</a:t>
            </a:fld>
            <a:endParaRPr lang="en-US"/>
          </a:p>
        </p:txBody>
      </p:sp>
      <p:grpSp>
        <p:nvGrpSpPr>
          <p:cNvPr id="84" name="Group 83"/>
          <p:cNvGrpSpPr/>
          <p:nvPr/>
        </p:nvGrpSpPr>
        <p:grpSpPr>
          <a:xfrm>
            <a:off x="1102850" y="2114550"/>
            <a:ext cx="5297950" cy="2367255"/>
            <a:chOff x="838200" y="2089012"/>
            <a:chExt cx="5334000" cy="2768738"/>
          </a:xfrm>
        </p:grpSpPr>
        <p:sp>
          <p:nvSpPr>
            <p:cNvPr id="83" name="Rectangle 82"/>
            <p:cNvSpPr/>
            <p:nvPr/>
          </p:nvSpPr>
          <p:spPr>
            <a:xfrm>
              <a:off x="3554183" y="3130719"/>
              <a:ext cx="1779817" cy="68292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2" name="Group 81"/>
            <p:cNvGrpSpPr/>
            <p:nvPr/>
          </p:nvGrpSpPr>
          <p:grpSpPr>
            <a:xfrm>
              <a:off x="838200" y="2089012"/>
              <a:ext cx="5334000" cy="2768738"/>
              <a:chOff x="685800" y="1708012"/>
              <a:chExt cx="5334000" cy="2768738"/>
            </a:xfrm>
          </p:grpSpPr>
          <p:grpSp>
            <p:nvGrpSpPr>
              <p:cNvPr id="48" name="Group 47"/>
              <p:cNvGrpSpPr/>
              <p:nvPr/>
            </p:nvGrpSpPr>
            <p:grpSpPr>
              <a:xfrm>
                <a:off x="2590800" y="1733550"/>
                <a:ext cx="3429000" cy="2743200"/>
                <a:chOff x="2590800" y="1073318"/>
                <a:chExt cx="3429000" cy="3403432"/>
              </a:xfrm>
            </p:grpSpPr>
            <p:grpSp>
              <p:nvGrpSpPr>
                <p:cNvPr id="31" name="Group 30"/>
                <p:cNvGrpSpPr/>
                <p:nvPr/>
              </p:nvGrpSpPr>
              <p:grpSpPr>
                <a:xfrm flipV="1">
                  <a:off x="2590800" y="1073318"/>
                  <a:ext cx="3429000" cy="3403432"/>
                  <a:chOff x="2590800" y="1200150"/>
                  <a:chExt cx="3200402" cy="3276600"/>
                </a:xfrm>
              </p:grpSpPr>
              <p:sp>
                <p:nvSpPr>
                  <p:cNvPr id="14" name="Freeform 13"/>
                  <p:cNvSpPr/>
                  <p:nvPr/>
                </p:nvSpPr>
                <p:spPr>
                  <a:xfrm rot="16200000">
                    <a:off x="3657601" y="2343149"/>
                    <a:ext cx="3276600" cy="990602"/>
                  </a:xfrm>
                  <a:custGeom>
                    <a:avLst/>
                    <a:gdLst>
                      <a:gd name="connsiteX0" fmla="*/ 0 w 4886325"/>
                      <a:gd name="connsiteY0" fmla="*/ 2533650 h 2533650"/>
                      <a:gd name="connsiteX1" fmla="*/ 447675 w 4886325"/>
                      <a:gd name="connsiteY1" fmla="*/ 2476500 h 2533650"/>
                      <a:gd name="connsiteX2" fmla="*/ 809625 w 4886325"/>
                      <a:gd name="connsiteY2" fmla="*/ 2257425 h 2533650"/>
                      <a:gd name="connsiteX3" fmla="*/ 1304925 w 4886325"/>
                      <a:gd name="connsiteY3" fmla="*/ 1638300 h 2533650"/>
                      <a:gd name="connsiteX4" fmla="*/ 1704975 w 4886325"/>
                      <a:gd name="connsiteY4" fmla="*/ 781050 h 2533650"/>
                      <a:gd name="connsiteX5" fmla="*/ 2057400 w 4886325"/>
                      <a:gd name="connsiteY5" fmla="*/ 190500 h 2533650"/>
                      <a:gd name="connsiteX6" fmla="*/ 2438400 w 4886325"/>
                      <a:gd name="connsiteY6" fmla="*/ 0 h 2533650"/>
                      <a:gd name="connsiteX7" fmla="*/ 2857500 w 4886325"/>
                      <a:gd name="connsiteY7" fmla="*/ 209550 h 2533650"/>
                      <a:gd name="connsiteX8" fmla="*/ 3171825 w 4886325"/>
                      <a:gd name="connsiteY8" fmla="*/ 704850 h 2533650"/>
                      <a:gd name="connsiteX9" fmla="*/ 3629025 w 4886325"/>
                      <a:gd name="connsiteY9" fmla="*/ 1714500 h 2533650"/>
                      <a:gd name="connsiteX10" fmla="*/ 4076700 w 4886325"/>
                      <a:gd name="connsiteY10" fmla="*/ 2257425 h 2533650"/>
                      <a:gd name="connsiteX11" fmla="*/ 4514850 w 4886325"/>
                      <a:gd name="connsiteY11" fmla="*/ 2466975 h 2533650"/>
                      <a:gd name="connsiteX12" fmla="*/ 4886325 w 4886325"/>
                      <a:gd name="connsiteY12" fmla="*/ 2533650 h 25336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4886325" h="2533650">
                        <a:moveTo>
                          <a:pt x="0" y="2533650"/>
                        </a:moveTo>
                        <a:cubicBezTo>
                          <a:pt x="156369" y="2528093"/>
                          <a:pt x="312738" y="2522537"/>
                          <a:pt x="447675" y="2476500"/>
                        </a:cubicBezTo>
                        <a:cubicBezTo>
                          <a:pt x="582612" y="2430463"/>
                          <a:pt x="666750" y="2397125"/>
                          <a:pt x="809625" y="2257425"/>
                        </a:cubicBezTo>
                        <a:cubicBezTo>
                          <a:pt x="952500" y="2117725"/>
                          <a:pt x="1155700" y="1884362"/>
                          <a:pt x="1304925" y="1638300"/>
                        </a:cubicBezTo>
                        <a:cubicBezTo>
                          <a:pt x="1454150" y="1392238"/>
                          <a:pt x="1579562" y="1022350"/>
                          <a:pt x="1704975" y="781050"/>
                        </a:cubicBezTo>
                        <a:cubicBezTo>
                          <a:pt x="1830388" y="539750"/>
                          <a:pt x="1935163" y="320675"/>
                          <a:pt x="2057400" y="190500"/>
                        </a:cubicBezTo>
                        <a:cubicBezTo>
                          <a:pt x="2179637" y="60325"/>
                          <a:pt x="2305050" y="-3175"/>
                          <a:pt x="2438400" y="0"/>
                        </a:cubicBezTo>
                        <a:cubicBezTo>
                          <a:pt x="2571750" y="3175"/>
                          <a:pt x="2735263" y="92075"/>
                          <a:pt x="2857500" y="209550"/>
                        </a:cubicBezTo>
                        <a:cubicBezTo>
                          <a:pt x="2979737" y="327025"/>
                          <a:pt x="3043238" y="454025"/>
                          <a:pt x="3171825" y="704850"/>
                        </a:cubicBezTo>
                        <a:cubicBezTo>
                          <a:pt x="3300413" y="955675"/>
                          <a:pt x="3478213" y="1455738"/>
                          <a:pt x="3629025" y="1714500"/>
                        </a:cubicBezTo>
                        <a:cubicBezTo>
                          <a:pt x="3779837" y="1973262"/>
                          <a:pt x="3929063" y="2132013"/>
                          <a:pt x="4076700" y="2257425"/>
                        </a:cubicBezTo>
                        <a:cubicBezTo>
                          <a:pt x="4224337" y="2382837"/>
                          <a:pt x="4379913" y="2420938"/>
                          <a:pt x="4514850" y="2466975"/>
                        </a:cubicBezTo>
                        <a:cubicBezTo>
                          <a:pt x="4649787" y="2513012"/>
                          <a:pt x="4768056" y="2523331"/>
                          <a:pt x="4886325" y="2533650"/>
                        </a:cubicBezTo>
                      </a:path>
                    </a:pathLst>
                  </a:cu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" name="Freeform 15"/>
                  <p:cNvSpPr/>
                  <p:nvPr/>
                </p:nvSpPr>
                <p:spPr>
                  <a:xfrm rot="16200000" flipH="1" flipV="1">
                    <a:off x="1447801" y="2343149"/>
                    <a:ext cx="3276600" cy="990602"/>
                  </a:xfrm>
                  <a:custGeom>
                    <a:avLst/>
                    <a:gdLst>
                      <a:gd name="connsiteX0" fmla="*/ 0 w 4886325"/>
                      <a:gd name="connsiteY0" fmla="*/ 2533650 h 2533650"/>
                      <a:gd name="connsiteX1" fmla="*/ 447675 w 4886325"/>
                      <a:gd name="connsiteY1" fmla="*/ 2476500 h 2533650"/>
                      <a:gd name="connsiteX2" fmla="*/ 809625 w 4886325"/>
                      <a:gd name="connsiteY2" fmla="*/ 2257425 h 2533650"/>
                      <a:gd name="connsiteX3" fmla="*/ 1304925 w 4886325"/>
                      <a:gd name="connsiteY3" fmla="*/ 1638300 h 2533650"/>
                      <a:gd name="connsiteX4" fmla="*/ 1704975 w 4886325"/>
                      <a:gd name="connsiteY4" fmla="*/ 781050 h 2533650"/>
                      <a:gd name="connsiteX5" fmla="*/ 2057400 w 4886325"/>
                      <a:gd name="connsiteY5" fmla="*/ 190500 h 2533650"/>
                      <a:gd name="connsiteX6" fmla="*/ 2438400 w 4886325"/>
                      <a:gd name="connsiteY6" fmla="*/ 0 h 2533650"/>
                      <a:gd name="connsiteX7" fmla="*/ 2857500 w 4886325"/>
                      <a:gd name="connsiteY7" fmla="*/ 209550 h 2533650"/>
                      <a:gd name="connsiteX8" fmla="*/ 3171825 w 4886325"/>
                      <a:gd name="connsiteY8" fmla="*/ 704850 h 2533650"/>
                      <a:gd name="connsiteX9" fmla="*/ 3629025 w 4886325"/>
                      <a:gd name="connsiteY9" fmla="*/ 1714500 h 2533650"/>
                      <a:gd name="connsiteX10" fmla="*/ 4076700 w 4886325"/>
                      <a:gd name="connsiteY10" fmla="*/ 2257425 h 2533650"/>
                      <a:gd name="connsiteX11" fmla="*/ 4514850 w 4886325"/>
                      <a:gd name="connsiteY11" fmla="*/ 2466975 h 2533650"/>
                      <a:gd name="connsiteX12" fmla="*/ 4886325 w 4886325"/>
                      <a:gd name="connsiteY12" fmla="*/ 2533650 h 25336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4886325" h="2533650">
                        <a:moveTo>
                          <a:pt x="0" y="2533650"/>
                        </a:moveTo>
                        <a:cubicBezTo>
                          <a:pt x="156369" y="2528093"/>
                          <a:pt x="312738" y="2522537"/>
                          <a:pt x="447675" y="2476500"/>
                        </a:cubicBezTo>
                        <a:cubicBezTo>
                          <a:pt x="582612" y="2430463"/>
                          <a:pt x="666750" y="2397125"/>
                          <a:pt x="809625" y="2257425"/>
                        </a:cubicBezTo>
                        <a:cubicBezTo>
                          <a:pt x="952500" y="2117725"/>
                          <a:pt x="1155700" y="1884362"/>
                          <a:pt x="1304925" y="1638300"/>
                        </a:cubicBezTo>
                        <a:cubicBezTo>
                          <a:pt x="1454150" y="1392238"/>
                          <a:pt x="1579562" y="1022350"/>
                          <a:pt x="1704975" y="781050"/>
                        </a:cubicBezTo>
                        <a:cubicBezTo>
                          <a:pt x="1830388" y="539750"/>
                          <a:pt x="1935163" y="320675"/>
                          <a:pt x="2057400" y="190500"/>
                        </a:cubicBezTo>
                        <a:cubicBezTo>
                          <a:pt x="2179637" y="60325"/>
                          <a:pt x="2305050" y="-3175"/>
                          <a:pt x="2438400" y="0"/>
                        </a:cubicBezTo>
                        <a:cubicBezTo>
                          <a:pt x="2571750" y="3175"/>
                          <a:pt x="2735263" y="92075"/>
                          <a:pt x="2857500" y="209550"/>
                        </a:cubicBezTo>
                        <a:cubicBezTo>
                          <a:pt x="2979737" y="327025"/>
                          <a:pt x="3043238" y="454025"/>
                          <a:pt x="3171825" y="704850"/>
                        </a:cubicBezTo>
                        <a:cubicBezTo>
                          <a:pt x="3300413" y="955675"/>
                          <a:pt x="3478213" y="1455738"/>
                          <a:pt x="3629025" y="1714500"/>
                        </a:cubicBezTo>
                        <a:cubicBezTo>
                          <a:pt x="3779837" y="1973262"/>
                          <a:pt x="3929063" y="2132013"/>
                          <a:pt x="4076700" y="2257425"/>
                        </a:cubicBezTo>
                        <a:cubicBezTo>
                          <a:pt x="4224337" y="2382837"/>
                          <a:pt x="4379913" y="2420938"/>
                          <a:pt x="4514850" y="2466975"/>
                        </a:cubicBezTo>
                        <a:cubicBezTo>
                          <a:pt x="4649787" y="2513012"/>
                          <a:pt x="4768056" y="2523331"/>
                          <a:pt x="4886325" y="2533650"/>
                        </a:cubicBezTo>
                      </a:path>
                    </a:pathLst>
                  </a:cu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26" name="Straight Connector 25"/>
                  <p:cNvCxnSpPr>
                    <a:stCxn id="14" idx="12"/>
                    <a:endCxn id="16" idx="0"/>
                  </p:cNvCxnSpPr>
                  <p:nvPr/>
                </p:nvCxnSpPr>
                <p:spPr>
                  <a:xfrm flipH="1">
                    <a:off x="2590800" y="1200150"/>
                    <a:ext cx="3200402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Connector 27"/>
                  <p:cNvCxnSpPr>
                    <a:stCxn id="14" idx="0"/>
                    <a:endCxn id="16" idx="12"/>
                  </p:cNvCxnSpPr>
                  <p:nvPr/>
                </p:nvCxnSpPr>
                <p:spPr>
                  <a:xfrm flipH="1">
                    <a:off x="2590800" y="4476750"/>
                    <a:ext cx="3200402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3" name="Straight Connector 32"/>
                <p:cNvCxnSpPr/>
                <p:nvPr/>
              </p:nvCxnSpPr>
              <p:spPr>
                <a:xfrm flipH="1">
                  <a:off x="3429002" y="3181350"/>
                  <a:ext cx="1676398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flipH="1">
                  <a:off x="3429001" y="2343150"/>
                  <a:ext cx="1752599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 flipH="1">
                  <a:off x="2743200" y="1733550"/>
                  <a:ext cx="31242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9" name="TextBox 48"/>
              <p:cNvSpPr txBox="1"/>
              <p:nvPr/>
            </p:nvSpPr>
            <p:spPr>
              <a:xfrm>
                <a:off x="696179" y="1708012"/>
                <a:ext cx="1897635" cy="5059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4. Application</a:t>
                </a:r>
                <a:endParaRPr lang="en-US" sz="2400" dirty="0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696177" y="2243738"/>
                <a:ext cx="1682127" cy="5059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3. Transport</a:t>
                </a:r>
                <a:endParaRPr lang="en-US" sz="2400" dirty="0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696177" y="2823613"/>
                <a:ext cx="1499257" cy="5059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2. Internet</a:t>
                </a:r>
                <a:endParaRPr lang="en-US" sz="2400" dirty="0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685800" y="3646484"/>
                <a:ext cx="987771" cy="5059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1. Link</a:t>
                </a:r>
                <a:endParaRPr lang="en-US" sz="2400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3401783" y="3513979"/>
                <a:ext cx="109401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Ethernet</a:t>
                </a:r>
                <a:endParaRPr lang="en-US" sz="2000" dirty="0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4808937" y="3902392"/>
                <a:ext cx="89800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802.11</a:t>
                </a:r>
                <a:endParaRPr lang="en-US" sz="2000" dirty="0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4065497" y="2876550"/>
                <a:ext cx="38183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IP</a:t>
                </a:r>
                <a:endParaRPr lang="en-US" sz="2000" dirty="0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3567373" y="2291699"/>
                <a:ext cx="57374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TCP</a:t>
                </a:r>
                <a:endParaRPr lang="en-US" sz="2000" dirty="0"/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4445934" y="2295585"/>
                <a:ext cx="63991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UDP</a:t>
                </a:r>
                <a:endParaRPr lang="en-US" sz="2000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3649471" y="1804039"/>
                <a:ext cx="73161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HTTP</a:t>
                </a:r>
                <a:endParaRPr lang="en-US" sz="2000" dirty="0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2861651" y="1804039"/>
                <a:ext cx="78098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SMTP</a:t>
                </a:r>
                <a:endParaRPr lang="en-US" sz="2000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4414526" y="1804039"/>
                <a:ext cx="57971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RTP</a:t>
                </a:r>
                <a:endParaRPr lang="en-US" sz="2000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5081448" y="1804039"/>
                <a:ext cx="62549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DNS</a:t>
                </a:r>
                <a:endParaRPr lang="en-US" sz="2000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4705188" y="3513979"/>
                <a:ext cx="4764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3G</a:t>
                </a:r>
                <a:endParaRPr lang="en-US" sz="2000" dirty="0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4060438" y="3900160"/>
                <a:ext cx="56778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DSL</a:t>
                </a:r>
                <a:endParaRPr lang="en-US" sz="2000" dirty="0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3045722" y="3899474"/>
                <a:ext cx="76655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Cable</a:t>
                </a:r>
                <a:endParaRPr lang="en-US" sz="2000" dirty="0"/>
              </a:p>
            </p:txBody>
          </p:sp>
          <p:cxnSp>
            <p:nvCxnSpPr>
              <p:cNvPr id="67" name="Straight Connector 66"/>
              <p:cNvCxnSpPr/>
              <p:nvPr/>
            </p:nvCxnSpPr>
            <p:spPr>
              <a:xfrm flipH="1">
                <a:off x="762000" y="2749719"/>
                <a:ext cx="2667001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flipH="1">
                <a:off x="762000" y="3432645"/>
                <a:ext cx="26397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flipH="1" flipV="1">
                <a:off x="762000" y="2265704"/>
                <a:ext cx="1981200" cy="1246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5055831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IP as a Lowest Common Denominator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Suppose only some networks support QOS or security etc.</a:t>
            </a:r>
          </a:p>
          <a:p>
            <a:pPr lvl="1"/>
            <a:r>
              <a:rPr lang="en-US" sz="2400" dirty="0" smtClean="0"/>
              <a:t>Difficult for internetwork to support</a:t>
            </a:r>
          </a:p>
          <a:p>
            <a:pPr lvl="4"/>
            <a:endParaRPr lang="en-US" sz="1800" dirty="0" smtClean="0"/>
          </a:p>
          <a:p>
            <a:r>
              <a:rPr lang="en-US" sz="2800" dirty="0" smtClean="0"/>
              <a:t>Pushes IP to be a “lowest common denominator” protocol</a:t>
            </a:r>
          </a:p>
          <a:p>
            <a:pPr lvl="1"/>
            <a:r>
              <a:rPr lang="en-US" sz="2400" dirty="0" smtClean="0"/>
              <a:t>Asks little of lower-layer networks</a:t>
            </a:r>
          </a:p>
          <a:p>
            <a:pPr lvl="1"/>
            <a:r>
              <a:rPr lang="en-US" sz="2400" dirty="0" smtClean="0"/>
              <a:t>Gives little as a higher layer service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3620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need a Network layer?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 can already build networks  with links and switches and send frames between hosts …</a:t>
            </a:r>
            <a:endParaRPr lang="en-US" sz="28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988750" y="3097445"/>
            <a:ext cx="3870326" cy="922105"/>
            <a:chOff x="988750" y="3097445"/>
            <a:chExt cx="3870326" cy="922105"/>
          </a:xfrm>
        </p:grpSpPr>
        <p:grpSp>
          <p:nvGrpSpPr>
            <p:cNvPr id="7" name="Group 6"/>
            <p:cNvGrpSpPr/>
            <p:nvPr/>
          </p:nvGrpSpPr>
          <p:grpSpPr>
            <a:xfrm>
              <a:off x="988750" y="3097445"/>
              <a:ext cx="3870326" cy="922105"/>
              <a:chOff x="-241303" y="3258897"/>
              <a:chExt cx="3870326" cy="922105"/>
            </a:xfrm>
          </p:grpSpPr>
          <p:pic>
            <p:nvPicPr>
              <p:cNvPr id="10" name="Picture 9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59678" y="3258897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Picture 10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30497" y="3803681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2" name="Straight Connector 11"/>
              <p:cNvCxnSpPr>
                <a:stCxn id="10" idx="3"/>
                <a:endCxn id="14" idx="1"/>
              </p:cNvCxnSpPr>
              <p:nvPr/>
            </p:nvCxnSpPr>
            <p:spPr>
              <a:xfrm>
                <a:off x="2128041" y="3441213"/>
                <a:ext cx="632619" cy="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>
                <a:stCxn id="19" idx="3"/>
                <a:endCxn id="11" idx="1"/>
              </p:cNvCxnSpPr>
              <p:nvPr/>
            </p:nvCxnSpPr>
            <p:spPr>
              <a:xfrm>
                <a:off x="2046404" y="3985996"/>
                <a:ext cx="684093" cy="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4" name="Picture 13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60660" y="325889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" name="Picture 14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41303" y="3816371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6" name="Straight Connector 15"/>
              <p:cNvCxnSpPr>
                <a:stCxn id="18" idx="3"/>
                <a:endCxn id="10" idx="1"/>
              </p:cNvCxnSpPr>
              <p:nvPr/>
            </p:nvCxnSpPr>
            <p:spPr>
              <a:xfrm flipV="1">
                <a:off x="627060" y="3441213"/>
                <a:ext cx="632618" cy="1269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>
                <a:stCxn id="15" idx="3"/>
                <a:endCxn id="19" idx="1"/>
              </p:cNvCxnSpPr>
              <p:nvPr/>
            </p:nvCxnSpPr>
            <p:spPr>
              <a:xfrm flipV="1">
                <a:off x="627060" y="3985996"/>
                <a:ext cx="550981" cy="1269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8" name="Picture 17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41303" y="327158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9" name="Picture 18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8094" y="3642228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0" name="Straight Connector 19"/>
            <p:cNvCxnSpPr/>
            <p:nvPr/>
          </p:nvCxnSpPr>
          <p:spPr>
            <a:xfrm flipV="1">
              <a:off x="1856116" y="3457406"/>
              <a:ext cx="633615" cy="2098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3260328" y="3457406"/>
              <a:ext cx="730385" cy="25734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9" idx="0"/>
            </p:cNvCxnSpPr>
            <p:nvPr/>
          </p:nvCxnSpPr>
          <p:spPr>
            <a:xfrm flipH="1" flipV="1">
              <a:off x="2842275" y="3474767"/>
              <a:ext cx="1" cy="16746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968471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IPv4 (Internet Protocol)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Various fields to meet straightforward needs</a:t>
            </a:r>
          </a:p>
          <a:p>
            <a:pPr lvl="1"/>
            <a:r>
              <a:rPr lang="en-US" sz="2000" dirty="0" smtClean="0"/>
              <a:t>Version, Header (IHL) and Total length, Protocol, and Header Checksum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30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981200" y="2038350"/>
            <a:ext cx="5158581" cy="2590800"/>
            <a:chOff x="2133599" y="1733550"/>
            <a:chExt cx="5158581" cy="2590800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t="3070" b="-1"/>
            <a:stretch/>
          </p:blipFill>
          <p:spPr bwMode="auto">
            <a:xfrm>
              <a:off x="2133599" y="1733550"/>
              <a:ext cx="5158581" cy="24058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ectangle 6"/>
            <p:cNvSpPr/>
            <p:nvPr/>
          </p:nvSpPr>
          <p:spPr>
            <a:xfrm>
              <a:off x="2286000" y="4019550"/>
              <a:ext cx="4846320" cy="304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Payload (e.g., TCP segment)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698683" y="2242185"/>
              <a:ext cx="2423160" cy="251460"/>
            </a:xfrm>
            <a:prstGeom prst="rect">
              <a:avLst/>
            </a:prstGeom>
            <a:solidFill>
              <a:srgbClr val="FFB8F2">
                <a:alpha val="3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3334704" y="3040380"/>
            <a:ext cx="3645217" cy="251460"/>
          </a:xfrm>
          <a:prstGeom prst="rect">
            <a:avLst/>
          </a:prstGeom>
          <a:solidFill>
            <a:srgbClr val="FFB8F2">
              <a:alpha val="3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23124" y="2546985"/>
            <a:ext cx="1211580" cy="251460"/>
          </a:xfrm>
          <a:prstGeom prst="rect">
            <a:avLst/>
          </a:prstGeom>
          <a:solidFill>
            <a:srgbClr val="FFB8F2">
              <a:alpha val="3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0953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IPv4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Network layer of the Internet, uses datagrams </a:t>
            </a:r>
          </a:p>
          <a:p>
            <a:pPr lvl="1"/>
            <a:r>
              <a:rPr lang="en-US" sz="2400" dirty="0" smtClean="0"/>
              <a:t>Provides a layer of addressing above link addresses (next)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31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981200" y="2038350"/>
            <a:ext cx="5158581" cy="2590800"/>
            <a:chOff x="2133599" y="1733550"/>
            <a:chExt cx="5158581" cy="2590800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t="3070" b="-1"/>
            <a:stretch/>
          </p:blipFill>
          <p:spPr bwMode="auto">
            <a:xfrm>
              <a:off x="2133599" y="1733550"/>
              <a:ext cx="5158581" cy="24058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ectangle 6"/>
            <p:cNvSpPr/>
            <p:nvPr/>
          </p:nvSpPr>
          <p:spPr>
            <a:xfrm>
              <a:off x="2286000" y="4019550"/>
              <a:ext cx="4846320" cy="304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Payload (e.g., TCP segment)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286000" y="2983230"/>
              <a:ext cx="4846320" cy="502920"/>
            </a:xfrm>
            <a:prstGeom prst="rect">
              <a:avLst/>
            </a:prstGeom>
            <a:solidFill>
              <a:srgbClr val="FFB8F2">
                <a:alpha val="3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455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IPv4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Some fields to handle packet size differences (later)</a:t>
            </a:r>
          </a:p>
          <a:p>
            <a:pPr lvl="1"/>
            <a:r>
              <a:rPr lang="en-US" sz="2400" dirty="0" smtClean="0"/>
              <a:t>Identification, Fragment offset, Fragment control bits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32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981200" y="2038350"/>
            <a:ext cx="5158581" cy="2590800"/>
            <a:chOff x="2133599" y="1733550"/>
            <a:chExt cx="5158581" cy="2590800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t="3070" b="-1"/>
            <a:stretch/>
          </p:blipFill>
          <p:spPr bwMode="auto">
            <a:xfrm>
              <a:off x="2133599" y="1733550"/>
              <a:ext cx="5158581" cy="24058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ectangle 6"/>
            <p:cNvSpPr/>
            <p:nvPr/>
          </p:nvSpPr>
          <p:spPr>
            <a:xfrm>
              <a:off x="2286000" y="4019550"/>
              <a:ext cx="4846320" cy="304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Payload (e.g., TCP segment)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698683" y="2242185"/>
              <a:ext cx="2423160" cy="251460"/>
            </a:xfrm>
            <a:prstGeom prst="rect">
              <a:avLst/>
            </a:prstGeom>
            <a:solidFill>
              <a:srgbClr val="FFB8F2">
                <a:alpha val="3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2133600" y="2788920"/>
            <a:ext cx="4835843" cy="251460"/>
          </a:xfrm>
          <a:prstGeom prst="rect">
            <a:avLst/>
          </a:prstGeom>
          <a:solidFill>
            <a:srgbClr val="FFB8F2">
              <a:alpha val="3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7364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IPv4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Other fields to meet other needs (later, later)</a:t>
            </a:r>
          </a:p>
          <a:p>
            <a:pPr lvl="1"/>
            <a:r>
              <a:rPr lang="en-US" sz="2400" dirty="0" smtClean="0"/>
              <a:t>Differentiated Services, Time to live (TTL)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33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981200" y="2038350"/>
            <a:ext cx="5158581" cy="2590800"/>
            <a:chOff x="2133599" y="1733550"/>
            <a:chExt cx="5158581" cy="2590800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t="3070" b="-1"/>
            <a:stretch/>
          </p:blipFill>
          <p:spPr bwMode="auto">
            <a:xfrm>
              <a:off x="2133599" y="1733550"/>
              <a:ext cx="5158581" cy="24058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ectangle 6"/>
            <p:cNvSpPr/>
            <p:nvPr/>
          </p:nvSpPr>
          <p:spPr>
            <a:xfrm>
              <a:off x="2286000" y="4019550"/>
              <a:ext cx="4846320" cy="304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Payload (e.g., TCP segment)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2133602" y="3040380"/>
            <a:ext cx="1219198" cy="251460"/>
          </a:xfrm>
          <a:prstGeom prst="rect">
            <a:avLst/>
          </a:prstGeom>
          <a:solidFill>
            <a:schemeClr val="accent3">
              <a:lumMod val="20000"/>
              <a:lumOff val="80000"/>
              <a:alpha val="30196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327086" y="2546985"/>
            <a:ext cx="1219198" cy="251460"/>
          </a:xfrm>
          <a:prstGeom prst="rect">
            <a:avLst/>
          </a:prstGeom>
          <a:solidFill>
            <a:schemeClr val="accent3">
              <a:lumMod val="20000"/>
              <a:lumOff val="80000"/>
              <a:alpha val="30196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endCxn id="10" idx="1"/>
          </p:cNvCxnSpPr>
          <p:nvPr/>
        </p:nvCxnSpPr>
        <p:spPr>
          <a:xfrm flipV="1">
            <a:off x="1638300" y="3166110"/>
            <a:ext cx="495302" cy="30099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09588" y="3390900"/>
            <a:ext cx="13620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Later, with ICMP</a:t>
            </a:r>
            <a:endParaRPr lang="en-US" sz="20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33549" y="2589282"/>
            <a:ext cx="1593537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19125" y="2225814"/>
            <a:ext cx="13620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Later, with QOS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97933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How do routers </a:t>
            </a:r>
            <a:r>
              <a:rPr lang="en-US" sz="2800" u="sng" dirty="0" smtClean="0"/>
              <a:t>forward</a:t>
            </a:r>
            <a:r>
              <a:rPr lang="en-US" sz="2800" dirty="0" smtClean="0"/>
              <a:t> packets?</a:t>
            </a:r>
          </a:p>
          <a:p>
            <a:pPr lvl="1"/>
            <a:r>
              <a:rPr lang="en-US" sz="2400" dirty="0" smtClean="0"/>
              <a:t>We’ll look at how IP does it</a:t>
            </a:r>
          </a:p>
          <a:p>
            <a:pPr lvl="1"/>
            <a:r>
              <a:rPr lang="en-US" sz="2400" dirty="0" smtClean="0"/>
              <a:t>(We’ll cover routing later)</a:t>
            </a:r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 smtClean="0"/>
          </a:p>
        </p:txBody>
      </p:sp>
      <p:grpSp>
        <p:nvGrpSpPr>
          <p:cNvPr id="11" name="Group 10"/>
          <p:cNvGrpSpPr/>
          <p:nvPr/>
        </p:nvGrpSpPr>
        <p:grpSpPr>
          <a:xfrm>
            <a:off x="1228451" y="2962929"/>
            <a:ext cx="2964948" cy="1101741"/>
            <a:chOff x="1605574" y="2709646"/>
            <a:chExt cx="2234985" cy="830495"/>
          </a:xfrm>
        </p:grpSpPr>
        <p:grpSp>
          <p:nvGrpSpPr>
            <p:cNvPr id="8" name="Group 7"/>
            <p:cNvGrpSpPr/>
            <p:nvPr/>
          </p:nvGrpSpPr>
          <p:grpSpPr>
            <a:xfrm>
              <a:off x="1605574" y="3175510"/>
              <a:ext cx="2133601" cy="364631"/>
              <a:chOff x="1043781" y="3938551"/>
              <a:chExt cx="2133601" cy="364631"/>
            </a:xfrm>
          </p:grpSpPr>
          <p:pic>
            <p:nvPicPr>
              <p:cNvPr id="25" name="Picture 24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6400" y="3938551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26" name="Straight Connector 25"/>
              <p:cNvCxnSpPr>
                <a:stCxn id="25" idx="3"/>
              </p:cNvCxnSpPr>
              <p:nvPr/>
            </p:nvCxnSpPr>
            <p:spPr>
              <a:xfrm>
                <a:off x="2544763" y="4120867"/>
                <a:ext cx="632619" cy="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endCxn id="25" idx="1"/>
              </p:cNvCxnSpPr>
              <p:nvPr/>
            </p:nvCxnSpPr>
            <p:spPr>
              <a:xfrm>
                <a:off x="1043781" y="4120866"/>
                <a:ext cx="632619" cy="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Rounded Rectangular Callout 53"/>
            <p:cNvSpPr/>
            <p:nvPr/>
          </p:nvSpPr>
          <p:spPr>
            <a:xfrm>
              <a:off x="1721596" y="2709646"/>
              <a:ext cx="914400" cy="304800"/>
            </a:xfrm>
            <a:prstGeom prst="wedgeRoundRectCallout">
              <a:avLst>
                <a:gd name="adj1" fmla="val 38214"/>
                <a:gd name="adj2" fmla="val 99593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t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Forward!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754709" y="2939165"/>
              <a:ext cx="838200" cy="264861"/>
            </a:xfrm>
            <a:prstGeom prst="rect">
              <a:avLst/>
            </a:prstGeom>
            <a:solidFill>
              <a:srgbClr val="FFB8F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packet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3592909" y="3071596"/>
              <a:ext cx="24765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72863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Recap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 want the network layer to:</a:t>
            </a:r>
          </a:p>
          <a:p>
            <a:pPr lvl="1"/>
            <a:r>
              <a:rPr lang="en-US" sz="2400" dirty="0" smtClean="0"/>
              <a:t>Scale to large networks</a:t>
            </a:r>
          </a:p>
          <a:p>
            <a:pPr lvl="2"/>
            <a:r>
              <a:rPr lang="en-US" sz="2000" dirty="0" smtClean="0"/>
              <a:t>Using addresses with hierarchy</a:t>
            </a:r>
          </a:p>
          <a:p>
            <a:pPr lvl="1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Support diverse technologies</a:t>
            </a:r>
          </a:p>
          <a:p>
            <a:pPr lvl="2"/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Internetworking with IP</a:t>
            </a:r>
          </a:p>
          <a:p>
            <a:pPr lvl="1"/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Use link bandwidth well</a:t>
            </a:r>
          </a:p>
          <a:p>
            <a:pPr lvl="2"/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Lowest-cost routing</a:t>
            </a:r>
          </a:p>
        </p:txBody>
      </p:sp>
      <p:sp>
        <p:nvSpPr>
          <p:cNvPr id="14" name="Right Brace 13"/>
          <p:cNvSpPr/>
          <p:nvPr/>
        </p:nvSpPr>
        <p:spPr>
          <a:xfrm>
            <a:off x="4785465" y="3603488"/>
            <a:ext cx="228600" cy="465207"/>
          </a:xfrm>
          <a:prstGeom prst="rightBrac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022267" y="3487671"/>
            <a:ext cx="6720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Next</a:t>
            </a:r>
          </a:p>
          <a:p>
            <a:pPr algn="ctr"/>
            <a:r>
              <a:rPr lang="en-US" sz="2000" dirty="0" smtClean="0"/>
              <a:t>time</a:t>
            </a:r>
          </a:p>
        </p:txBody>
      </p:sp>
      <p:sp>
        <p:nvSpPr>
          <p:cNvPr id="16" name="Right Brace 15"/>
          <p:cNvSpPr/>
          <p:nvPr/>
        </p:nvSpPr>
        <p:spPr>
          <a:xfrm>
            <a:off x="4785465" y="2804489"/>
            <a:ext cx="228600" cy="465207"/>
          </a:xfrm>
          <a:prstGeom prst="rightBrac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981518" y="2677076"/>
            <a:ext cx="7535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More</a:t>
            </a:r>
          </a:p>
          <a:p>
            <a:pPr algn="ctr"/>
            <a:r>
              <a:rPr lang="en-US" sz="2000" dirty="0" smtClean="0"/>
              <a:t>later</a:t>
            </a:r>
          </a:p>
        </p:txBody>
      </p:sp>
      <p:sp>
        <p:nvSpPr>
          <p:cNvPr id="18" name="Right Brace 17"/>
          <p:cNvSpPr/>
          <p:nvPr/>
        </p:nvSpPr>
        <p:spPr>
          <a:xfrm>
            <a:off x="4760357" y="1994729"/>
            <a:ext cx="228600" cy="465207"/>
          </a:xfrm>
          <a:prstGeom prst="rightBrace">
            <a:avLst/>
          </a:prstGeom>
          <a:ln w="190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899766" y="1873389"/>
            <a:ext cx="9170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This</a:t>
            </a:r>
          </a:p>
          <a:p>
            <a:pPr algn="ctr"/>
            <a:r>
              <a:rPr lang="en-US" sz="2000" dirty="0" smtClean="0"/>
              <a:t>lecture</a:t>
            </a:r>
          </a:p>
        </p:txBody>
      </p:sp>
    </p:spTree>
    <p:extLst>
      <p:ext uri="{BB962C8B-B14F-4D97-AF65-F5344CB8AC3E}">
        <p14:creationId xmlns:p14="http://schemas.microsoft.com/office/powerpoint/2010/main" val="29030807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IP Addresses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IPv4 uses 32-bit addresses</a:t>
            </a:r>
          </a:p>
          <a:p>
            <a:pPr lvl="1"/>
            <a:r>
              <a:rPr lang="en-US" sz="2400" dirty="0" smtClean="0"/>
              <a:t>Later we’ll see IPv6, which uses 128-bit addresses</a:t>
            </a:r>
          </a:p>
          <a:p>
            <a:r>
              <a:rPr lang="en-US" sz="2800" dirty="0" smtClean="0"/>
              <a:t>Written in “dotted quad” notation</a:t>
            </a:r>
          </a:p>
          <a:p>
            <a:pPr lvl="1"/>
            <a:r>
              <a:rPr lang="en-US" sz="2400" dirty="0" smtClean="0"/>
              <a:t>Four 8-bit numbers separated by dots</a:t>
            </a:r>
          </a:p>
          <a:p>
            <a:pPr marL="457200" lvl="1" indent="0">
              <a:buNone/>
            </a:pPr>
            <a:endParaRPr lang="en-US" sz="24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36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1014833" y="3023830"/>
            <a:ext cx="7051930" cy="890350"/>
            <a:chOff x="1014833" y="3023830"/>
            <a:chExt cx="7051930" cy="890350"/>
          </a:xfrm>
        </p:grpSpPr>
        <p:sp>
          <p:nvSpPr>
            <p:cNvPr id="5" name="TextBox 4"/>
            <p:cNvSpPr txBox="1"/>
            <p:nvPr/>
          </p:nvSpPr>
          <p:spPr>
            <a:xfrm>
              <a:off x="1014833" y="3452515"/>
              <a:ext cx="70519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aaaaaaaabbbbbbbbccccccccdddddddd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400" b="1" dirty="0" smtClean="0">
                  <a:latin typeface="+mj-lt"/>
                  <a:cs typeface="Courier New" pitchFamily="49" charset="0"/>
                  <a:sym typeface="Wingdings" pitchFamily="2" charset="2"/>
                </a:rPr>
                <a:t>↔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  <a:sym typeface="Wingdings" pitchFamily="2" charset="2"/>
                </a:rPr>
                <a:t> A.B.C.D</a:t>
              </a:r>
              <a:endParaRPr lang="en-US" sz="20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" name="Right Brace 7"/>
            <p:cNvSpPr/>
            <p:nvPr/>
          </p:nvSpPr>
          <p:spPr>
            <a:xfrm rot="16200000">
              <a:off x="1603371" y="2893710"/>
              <a:ext cx="228602" cy="1117612"/>
            </a:xfrm>
            <a:prstGeom prst="rightBrace">
              <a:avLst/>
            </a:prstGeom>
            <a:ln w="19050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340806" y="3023830"/>
              <a:ext cx="75373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8 bits</a:t>
              </a:r>
            </a:p>
          </p:txBody>
        </p:sp>
        <p:sp>
          <p:nvSpPr>
            <p:cNvPr id="10" name="Right Brace 9"/>
            <p:cNvSpPr/>
            <p:nvPr/>
          </p:nvSpPr>
          <p:spPr>
            <a:xfrm rot="16200000">
              <a:off x="2816233" y="2893710"/>
              <a:ext cx="228602" cy="1117612"/>
            </a:xfrm>
            <a:prstGeom prst="rightBrace">
              <a:avLst/>
            </a:prstGeom>
            <a:ln w="19050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53668" y="3023830"/>
              <a:ext cx="75373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8 bits</a:t>
              </a:r>
            </a:p>
          </p:txBody>
        </p:sp>
        <p:sp>
          <p:nvSpPr>
            <p:cNvPr id="12" name="Right Brace 11"/>
            <p:cNvSpPr/>
            <p:nvPr/>
          </p:nvSpPr>
          <p:spPr>
            <a:xfrm rot="16200000">
              <a:off x="4038602" y="2903233"/>
              <a:ext cx="228602" cy="1117612"/>
            </a:xfrm>
            <a:prstGeom prst="rightBrace">
              <a:avLst/>
            </a:prstGeom>
            <a:ln w="19050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776037" y="3033353"/>
              <a:ext cx="75373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8 bits</a:t>
              </a:r>
            </a:p>
          </p:txBody>
        </p:sp>
        <p:sp>
          <p:nvSpPr>
            <p:cNvPr id="14" name="Right Brace 13"/>
            <p:cNvSpPr/>
            <p:nvPr/>
          </p:nvSpPr>
          <p:spPr>
            <a:xfrm rot="16200000">
              <a:off x="5260992" y="2903231"/>
              <a:ext cx="228602" cy="1117612"/>
            </a:xfrm>
            <a:prstGeom prst="rightBrace">
              <a:avLst/>
            </a:prstGeom>
            <a:ln w="19050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98427" y="3033351"/>
              <a:ext cx="75373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8 bits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014833" y="3876080"/>
            <a:ext cx="5878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00010010000111110000000000000001  </a:t>
            </a:r>
            <a:r>
              <a:rPr lang="en-US" sz="2400" b="1" dirty="0" smtClean="0">
                <a:latin typeface="+mj-lt"/>
                <a:cs typeface="Courier New" pitchFamily="49" charset="0"/>
                <a:sym typeface="Wingdings" pitchFamily="2" charset="2"/>
              </a:rPr>
              <a:t>↔</a:t>
            </a:r>
            <a:r>
              <a:rPr lang="en-US" sz="2000" b="1" dirty="0" smtClean="0">
                <a:latin typeface="+mj-lt"/>
                <a:cs typeface="Courier New" pitchFamily="49" charset="0"/>
                <a:sym typeface="Wingdings" pitchFamily="2" charset="2"/>
              </a:rPr>
              <a:t> </a:t>
            </a:r>
            <a:endParaRPr lang="en-US" sz="2000" b="1" dirty="0">
              <a:latin typeface="+mj-lt"/>
              <a:cs typeface="Courier New" pitchFamily="49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2314578" y="3914180"/>
            <a:ext cx="0" cy="4235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3527422" y="3915817"/>
            <a:ext cx="0" cy="4235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749812" y="3925342"/>
            <a:ext cx="0" cy="4235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15105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IP Prefixes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Addresses are allocated </a:t>
            </a:r>
            <a:r>
              <a:rPr lang="en-US" sz="2800" dirty="0" smtClean="0"/>
              <a:t>in </a:t>
            </a:r>
            <a:r>
              <a:rPr lang="en-US" sz="2800" dirty="0"/>
              <a:t>blocks called </a:t>
            </a:r>
            <a:r>
              <a:rPr lang="en-US" sz="2800" u="sng" dirty="0"/>
              <a:t>prefixes</a:t>
            </a:r>
          </a:p>
          <a:p>
            <a:pPr lvl="1"/>
            <a:r>
              <a:rPr lang="en-US" sz="2400" dirty="0" smtClean="0"/>
              <a:t>Addresses in an L-bit prefix have the same top L bits</a:t>
            </a:r>
          </a:p>
          <a:p>
            <a:pPr lvl="1"/>
            <a:r>
              <a:rPr lang="en-US" sz="2400" dirty="0" smtClean="0"/>
              <a:t>There are 2</a:t>
            </a:r>
            <a:r>
              <a:rPr lang="en-US" sz="2400" baseline="30000" dirty="0" smtClean="0"/>
              <a:t>32-L</a:t>
            </a:r>
            <a:r>
              <a:rPr lang="en-US" sz="2400" dirty="0" smtClean="0"/>
              <a:t> addresses aligned on 2</a:t>
            </a:r>
            <a:r>
              <a:rPr lang="en-US" sz="2400" baseline="30000" dirty="0" smtClean="0"/>
              <a:t>32-L</a:t>
            </a:r>
            <a:r>
              <a:rPr lang="en-US" sz="2400" dirty="0" smtClean="0"/>
              <a:t> boundary</a:t>
            </a:r>
          </a:p>
          <a:p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37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l="9124" b="9190"/>
          <a:stretch/>
        </p:blipFill>
        <p:spPr bwMode="auto">
          <a:xfrm>
            <a:off x="1343023" y="2628900"/>
            <a:ext cx="5976627" cy="1774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525461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Prefixes (2)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Written in “IP address/length” notation</a:t>
            </a:r>
          </a:p>
          <a:p>
            <a:pPr lvl="1"/>
            <a:r>
              <a:rPr lang="en-US" sz="2400" dirty="0" smtClean="0"/>
              <a:t>Address is lowest address in the prefix, length is prefix bits</a:t>
            </a:r>
          </a:p>
          <a:p>
            <a:pPr lvl="1"/>
            <a:r>
              <a:rPr lang="en-US" sz="2400" dirty="0" smtClean="0"/>
              <a:t>E.g., 128.13.0.0/16 is 128.13.0.0 to 128.13.255.255</a:t>
            </a:r>
          </a:p>
          <a:p>
            <a:pPr lvl="1"/>
            <a:r>
              <a:rPr lang="en-US" sz="2400" dirty="0" smtClean="0"/>
              <a:t>So a /24 (“slash 24”) is 256 addresses, and a /32 is one address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07623" y="3219450"/>
            <a:ext cx="5820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000100100001111100000000xxxxxxxx </a:t>
            </a:r>
            <a:r>
              <a:rPr lang="en-US" sz="2400" b="1" dirty="0" smtClean="0">
                <a:latin typeface="+mj-lt"/>
                <a:cs typeface="Courier New" pitchFamily="49" charset="0"/>
                <a:sym typeface="Wingdings" pitchFamily="2" charset="2"/>
              </a:rPr>
              <a:t>↔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22548" y="4019548"/>
            <a:ext cx="27430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+mj-lt"/>
                <a:cs typeface="Courier New" pitchFamily="49" charset="0"/>
                <a:sym typeface="Wingdings" pitchFamily="2" charset="2"/>
              </a:rPr>
              <a:t>↔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128.13.0.0/16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2105028" y="3285530"/>
            <a:ext cx="0" cy="4235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317872" y="3287167"/>
            <a:ext cx="0" cy="4235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540262" y="3296692"/>
            <a:ext cx="0" cy="4235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2105028" y="4038005"/>
            <a:ext cx="0" cy="4235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3317872" y="4039642"/>
            <a:ext cx="0" cy="4235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540262" y="4049167"/>
            <a:ext cx="0" cy="4235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98002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Classful</a:t>
            </a:r>
            <a:r>
              <a:rPr lang="en-US" dirty="0" smtClean="0"/>
              <a:t> IP Addressing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Originally, IP addresses came in fixed size blocks with the class/size encoded in the high-order bits</a:t>
            </a:r>
          </a:p>
          <a:p>
            <a:pPr lvl="1"/>
            <a:r>
              <a:rPr lang="en-US" sz="2400" dirty="0" smtClean="0"/>
              <a:t>They still do, but the classes are now ignored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39</a:t>
            </a:fld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726027" y="2483658"/>
            <a:ext cx="7760748" cy="2108803"/>
            <a:chOff x="1002252" y="2560256"/>
            <a:chExt cx="7760748" cy="2108803"/>
          </a:xfrm>
        </p:grpSpPr>
        <p:grpSp>
          <p:nvGrpSpPr>
            <p:cNvPr id="30" name="Group 29"/>
            <p:cNvGrpSpPr/>
            <p:nvPr/>
          </p:nvGrpSpPr>
          <p:grpSpPr>
            <a:xfrm>
              <a:off x="1002252" y="2560256"/>
              <a:ext cx="5579522" cy="1745043"/>
              <a:chOff x="1002252" y="2836481"/>
              <a:chExt cx="5579522" cy="1745043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1108858" y="3267075"/>
                <a:ext cx="1415772" cy="32385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08857" y="3699985"/>
                <a:ext cx="2577317" cy="32385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08857" y="4152900"/>
                <a:ext cx="3701268" cy="32385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108858" y="3104196"/>
                <a:ext cx="1415772" cy="147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000" b="1" dirty="0">
                    <a:latin typeface="Courier New" pitchFamily="49" charset="0"/>
                    <a:cs typeface="Courier New" pitchFamily="49" charset="0"/>
                  </a:rPr>
                  <a:t>0</a:t>
                </a:r>
                <a:r>
                  <a:rPr lang="en-US" sz="2000" b="1" dirty="0" smtClean="0">
                    <a:latin typeface="Courier New" pitchFamily="49" charset="0"/>
                    <a:cs typeface="Courier New" pitchFamily="49" charset="0"/>
                  </a:rPr>
                  <a:t>      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000" b="1" dirty="0" smtClean="0">
                    <a:latin typeface="Courier New" pitchFamily="49" charset="0"/>
                    <a:cs typeface="Courier New" pitchFamily="49" charset="0"/>
                  </a:rPr>
                  <a:t>10     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000" b="1" dirty="0" smtClean="0">
                    <a:latin typeface="Courier New" pitchFamily="49" charset="0"/>
                    <a:cs typeface="Courier New" pitchFamily="49" charset="0"/>
                  </a:rPr>
                  <a:t>110     </a:t>
                </a:r>
                <a:endParaRPr lang="en-US" sz="2000" b="1" dirty="0">
                  <a:latin typeface="+mj-lt"/>
                  <a:cs typeface="Courier New" pitchFamily="49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2524629" y="3267075"/>
                <a:ext cx="3352296" cy="3238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686174" y="3699985"/>
                <a:ext cx="2190751" cy="3238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4810126" y="4157185"/>
                <a:ext cx="1066800" cy="3238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524629" y="3085146"/>
                <a:ext cx="0" cy="50577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1108857" y="3113721"/>
                <a:ext cx="0" cy="136302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5880882" y="3118006"/>
                <a:ext cx="0" cy="136302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4814083" y="3118006"/>
                <a:ext cx="0" cy="136302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3690132" y="3122291"/>
                <a:ext cx="0" cy="88249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1002252" y="2836481"/>
                <a:ext cx="21321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0</a:t>
                </a:r>
                <a:endParaRPr lang="en-US" sz="2000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359086" y="2836481"/>
                <a:ext cx="66209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16</a:t>
                </a:r>
                <a:endParaRPr lang="en-US" sz="2000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4396046" y="2836481"/>
                <a:ext cx="83607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24</a:t>
                </a:r>
                <a:endParaRPr lang="en-US" sz="2000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5620007" y="2836481"/>
                <a:ext cx="9617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32 bits</a:t>
                </a:r>
                <a:endParaRPr lang="en-US" sz="2000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2193583" y="2836481"/>
                <a:ext cx="66209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8</a:t>
                </a: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6148515" y="2906020"/>
              <a:ext cx="261448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Class A, 2</a:t>
              </a:r>
              <a:r>
                <a:rPr lang="en-US" sz="2800" baseline="30000" dirty="0" smtClean="0"/>
                <a:t>24</a:t>
              </a:r>
              <a:r>
                <a:rPr lang="en-US" sz="2000" dirty="0" smtClean="0"/>
                <a:t> addresses</a:t>
              </a:r>
              <a:endParaRPr lang="en-US" sz="20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148515" y="3323240"/>
              <a:ext cx="261448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Class B, 2</a:t>
              </a:r>
              <a:r>
                <a:rPr lang="en-US" sz="2800" baseline="30000" dirty="0" smtClean="0"/>
                <a:t>16</a:t>
              </a:r>
              <a:r>
                <a:rPr lang="en-US" sz="2000" dirty="0" smtClean="0"/>
                <a:t> addresses</a:t>
              </a:r>
              <a:endParaRPr lang="en-US" sz="20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148514" y="3791785"/>
              <a:ext cx="261448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Class C, 2</a:t>
              </a:r>
              <a:r>
                <a:rPr lang="en-US" sz="2800" baseline="30000" dirty="0"/>
                <a:t>8</a:t>
              </a:r>
              <a:r>
                <a:rPr lang="en-US" sz="2000" dirty="0" smtClean="0"/>
                <a:t>   addresses</a:t>
              </a:r>
              <a:endParaRPr lang="en-US" sz="2000" dirty="0"/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 flipV="1">
              <a:off x="2573808" y="4154880"/>
              <a:ext cx="0" cy="20652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1615311" y="4324349"/>
              <a:ext cx="1916999" cy="3447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000" dirty="0" smtClean="0"/>
                <a:t>Network portion</a:t>
              </a: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flipV="1">
              <a:off x="5332709" y="4154880"/>
              <a:ext cx="0" cy="20652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4584591" y="4324349"/>
              <a:ext cx="1496243" cy="3447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000" dirty="0" smtClean="0"/>
                <a:t>Host portion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3323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Shortcomings of Switches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Don’t scale to large networks</a:t>
            </a:r>
          </a:p>
          <a:p>
            <a:pPr lvl="1"/>
            <a:r>
              <a:rPr lang="en-US" sz="2400" dirty="0" smtClean="0"/>
              <a:t>Blow up of routing table, broadcast</a:t>
            </a:r>
          </a:p>
          <a:p>
            <a:pPr lvl="1"/>
            <a:endParaRPr lang="en-US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988750" y="2945045"/>
            <a:ext cx="3870326" cy="922105"/>
            <a:chOff x="988750" y="3097445"/>
            <a:chExt cx="3870326" cy="922105"/>
          </a:xfrm>
        </p:grpSpPr>
        <p:grpSp>
          <p:nvGrpSpPr>
            <p:cNvPr id="7" name="Group 6"/>
            <p:cNvGrpSpPr/>
            <p:nvPr/>
          </p:nvGrpSpPr>
          <p:grpSpPr>
            <a:xfrm>
              <a:off x="988750" y="3097445"/>
              <a:ext cx="3870326" cy="922105"/>
              <a:chOff x="-241303" y="3258897"/>
              <a:chExt cx="3870326" cy="922105"/>
            </a:xfrm>
          </p:grpSpPr>
          <p:pic>
            <p:nvPicPr>
              <p:cNvPr id="12" name="Picture 11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59678" y="3258897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" name="Picture 12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30497" y="3803681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4" name="Straight Connector 13"/>
              <p:cNvCxnSpPr>
                <a:stCxn id="12" idx="3"/>
                <a:endCxn id="16" idx="1"/>
              </p:cNvCxnSpPr>
              <p:nvPr/>
            </p:nvCxnSpPr>
            <p:spPr>
              <a:xfrm>
                <a:off x="2128041" y="3441213"/>
                <a:ext cx="632619" cy="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>
                <a:stCxn id="8" idx="3"/>
                <a:endCxn id="13" idx="1"/>
              </p:cNvCxnSpPr>
              <p:nvPr/>
            </p:nvCxnSpPr>
            <p:spPr>
              <a:xfrm>
                <a:off x="2046404" y="3985996"/>
                <a:ext cx="684093" cy="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6" name="Picture 15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60660" y="325889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7" name="Picture 16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41303" y="3816371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8" name="Straight Connector 17"/>
              <p:cNvCxnSpPr>
                <a:stCxn id="20" idx="3"/>
                <a:endCxn id="12" idx="1"/>
              </p:cNvCxnSpPr>
              <p:nvPr/>
            </p:nvCxnSpPr>
            <p:spPr>
              <a:xfrm flipV="1">
                <a:off x="627060" y="3441213"/>
                <a:ext cx="632618" cy="1269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>
                <a:stCxn id="17" idx="3"/>
                <a:endCxn id="8" idx="1"/>
              </p:cNvCxnSpPr>
              <p:nvPr/>
            </p:nvCxnSpPr>
            <p:spPr>
              <a:xfrm flipV="1">
                <a:off x="627060" y="3985996"/>
                <a:ext cx="550981" cy="1269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0" name="Picture 19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41303" y="327158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8" name="Picture 7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8094" y="3642228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9" name="Straight Connector 8"/>
            <p:cNvCxnSpPr/>
            <p:nvPr/>
          </p:nvCxnSpPr>
          <p:spPr>
            <a:xfrm flipV="1">
              <a:off x="1856116" y="3457406"/>
              <a:ext cx="633615" cy="2098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3260328" y="3457406"/>
              <a:ext cx="730385" cy="25734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8" idx="0"/>
            </p:cNvCxnSpPr>
            <p:nvPr/>
          </p:nvCxnSpPr>
          <p:spPr>
            <a:xfrm flipH="1" flipV="1">
              <a:off x="2842275" y="3474767"/>
              <a:ext cx="1" cy="16746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ounded Rectangular Callout 20"/>
          <p:cNvSpPr/>
          <p:nvPr/>
        </p:nvSpPr>
        <p:spPr>
          <a:xfrm>
            <a:off x="1501896" y="2495550"/>
            <a:ext cx="3750684" cy="304800"/>
          </a:xfrm>
          <a:prstGeom prst="wedgeRoundRectCallout">
            <a:avLst>
              <a:gd name="adj1" fmla="val -17591"/>
              <a:gd name="adj2" fmla="val 99593"/>
              <a:gd name="adj3" fmla="val 16667"/>
            </a:avLst>
          </a:prstGeom>
          <a:solidFill>
            <a:srgbClr val="FFB8F2">
              <a:alpha val="5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Table for all destinations in the world!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ounded Rectangular Callout 21"/>
          <p:cNvSpPr/>
          <p:nvPr/>
        </p:nvSpPr>
        <p:spPr>
          <a:xfrm>
            <a:off x="457200" y="3943350"/>
            <a:ext cx="4675524" cy="304800"/>
          </a:xfrm>
          <a:prstGeom prst="wedgeRoundRectCallout">
            <a:avLst>
              <a:gd name="adj1" fmla="val -12906"/>
              <a:gd name="adj2" fmla="val -107907"/>
              <a:gd name="adj3" fmla="val 16667"/>
            </a:avLst>
          </a:prstGeom>
          <a:solidFill>
            <a:srgbClr val="FFB8F2">
              <a:alpha val="5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Broadcast new destinations to the whole world!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4692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Forwarding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All addresses on one network belong to the same prefix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Node uses a table that lists the next hop for prefixes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40</a:t>
            </a:fld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3310029" y="3729201"/>
            <a:ext cx="3051828" cy="830299"/>
            <a:chOff x="797598" y="3581951"/>
            <a:chExt cx="3051828" cy="830299"/>
          </a:xfrm>
        </p:grpSpPr>
        <p:grpSp>
          <p:nvGrpSpPr>
            <p:cNvPr id="7" name="Group 6"/>
            <p:cNvGrpSpPr/>
            <p:nvPr/>
          </p:nvGrpSpPr>
          <p:grpSpPr>
            <a:xfrm>
              <a:off x="797598" y="3630514"/>
              <a:ext cx="3051828" cy="727098"/>
              <a:chOff x="988750" y="3097445"/>
              <a:chExt cx="3870326" cy="922105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988750" y="3097445"/>
                <a:ext cx="3870326" cy="922105"/>
                <a:chOff x="-241303" y="3258897"/>
                <a:chExt cx="3870326" cy="922105"/>
              </a:xfrm>
            </p:grpSpPr>
            <p:pic>
              <p:nvPicPr>
                <p:cNvPr id="13" name="Picture 12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259678" y="3258897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4" name="Picture 13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30497" y="3803681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cxnSp>
              <p:nvCxnSpPr>
                <p:cNvPr id="15" name="Straight Connector 14"/>
                <p:cNvCxnSpPr>
                  <a:stCxn id="13" idx="3"/>
                  <a:endCxn id="17" idx="1"/>
                </p:cNvCxnSpPr>
                <p:nvPr/>
              </p:nvCxnSpPr>
              <p:spPr>
                <a:xfrm>
                  <a:off x="2128041" y="3441213"/>
                  <a:ext cx="632619" cy="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>
                  <a:stCxn id="9" idx="3"/>
                  <a:endCxn id="14" idx="1"/>
                </p:cNvCxnSpPr>
                <p:nvPr/>
              </p:nvCxnSpPr>
              <p:spPr>
                <a:xfrm>
                  <a:off x="2046404" y="3985996"/>
                  <a:ext cx="684093" cy="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17" name="Picture 16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60660" y="3258898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8" name="Picture 17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241303" y="3816371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cxnSp>
              <p:nvCxnSpPr>
                <p:cNvPr id="19" name="Straight Connector 18"/>
                <p:cNvCxnSpPr>
                  <a:stCxn id="21" idx="3"/>
                  <a:endCxn id="13" idx="1"/>
                </p:cNvCxnSpPr>
                <p:nvPr/>
              </p:nvCxnSpPr>
              <p:spPr>
                <a:xfrm flipV="1">
                  <a:off x="627060" y="3441213"/>
                  <a:ext cx="632618" cy="1269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>
                  <a:stCxn id="18" idx="3"/>
                  <a:endCxn id="9" idx="1"/>
                </p:cNvCxnSpPr>
                <p:nvPr/>
              </p:nvCxnSpPr>
              <p:spPr>
                <a:xfrm flipV="1">
                  <a:off x="627060" y="3985996"/>
                  <a:ext cx="550981" cy="1269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1" name="Picture 20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241303" y="3271588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pic>
            <p:nvPicPr>
              <p:cNvPr id="9" name="Picture 8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8094" y="364222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0" name="Straight Connector 9"/>
              <p:cNvCxnSpPr/>
              <p:nvPr/>
            </p:nvCxnSpPr>
            <p:spPr>
              <a:xfrm flipV="1">
                <a:off x="1856116" y="3457406"/>
                <a:ext cx="633615" cy="2098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flipV="1">
                <a:off x="3260328" y="3457406"/>
                <a:ext cx="730385" cy="25734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>
                <a:stCxn id="9" idx="0"/>
              </p:cNvCxnSpPr>
              <p:nvPr/>
            </p:nvCxnSpPr>
            <p:spPr>
              <a:xfrm flipH="1" flipV="1">
                <a:off x="2842275" y="3474767"/>
                <a:ext cx="1" cy="16746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TextBox 21"/>
            <p:cNvSpPr txBox="1"/>
            <p:nvPr/>
          </p:nvSpPr>
          <p:spPr>
            <a:xfrm>
              <a:off x="3366321" y="3586631"/>
              <a:ext cx="281487" cy="33239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 dirty="0" smtClean="0"/>
                <a:t>D</a:t>
              </a:r>
              <a:endParaRPr lang="en-US" sz="2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131219" y="4042649"/>
              <a:ext cx="255839" cy="33239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 dirty="0"/>
                <a:t>C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004824" y="4079851"/>
              <a:ext cx="259045" cy="33239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 dirty="0" smtClean="0"/>
                <a:t>B</a:t>
              </a:r>
              <a:endParaRPr lang="en-US" sz="2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004824" y="3581951"/>
              <a:ext cx="270267" cy="33239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none" lIns="45720" tIns="0" rIns="45720" bIns="0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 dirty="0" smtClean="0"/>
                <a:t>A</a:t>
              </a:r>
              <a:endParaRPr lang="en-US" sz="2400" dirty="0"/>
            </a:p>
          </p:txBody>
        </p:sp>
      </p:grpSp>
      <p:sp>
        <p:nvSpPr>
          <p:cNvPr id="29" name="Rounded Rectangular Callout 28"/>
          <p:cNvSpPr/>
          <p:nvPr/>
        </p:nvSpPr>
        <p:spPr>
          <a:xfrm>
            <a:off x="2309634" y="2654500"/>
            <a:ext cx="2847974" cy="890560"/>
          </a:xfrm>
          <a:prstGeom prst="wedgeRoundRectCallout">
            <a:avLst>
              <a:gd name="adj1" fmla="val 36402"/>
              <a:gd name="adj2" fmla="val 76023"/>
              <a:gd name="adj3" fmla="val 16667"/>
            </a:avLst>
          </a:prstGeom>
          <a:solidFill>
            <a:srgbClr val="FFEFF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868162"/>
              </p:ext>
            </p:extLst>
          </p:nvPr>
        </p:nvGraphicFramePr>
        <p:xfrm>
          <a:off x="2042934" y="2493734"/>
          <a:ext cx="3114674" cy="1051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3177"/>
                <a:gridCol w="1271497"/>
              </a:tblGrid>
              <a:tr h="3389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Prefix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Next Hop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C"/>
                    </a:solidFill>
                  </a:tcPr>
                </a:tc>
              </a:tr>
              <a:tr h="3389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192.24.0.0/19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C"/>
                    </a:solidFill>
                  </a:tcPr>
                </a:tc>
              </a:tr>
              <a:tr h="3735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192.24.12.0/22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80170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Longest Matching Prefix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Prefixes in the table might overlap!</a:t>
            </a:r>
          </a:p>
          <a:p>
            <a:pPr lvl="1"/>
            <a:r>
              <a:rPr lang="en-US" sz="2400" dirty="0" smtClean="0"/>
              <a:t>Combines hierarchy with flexibility</a:t>
            </a:r>
          </a:p>
          <a:p>
            <a:pPr lvl="4"/>
            <a:endParaRPr lang="en-US" sz="1600" dirty="0" smtClean="0"/>
          </a:p>
          <a:p>
            <a:r>
              <a:rPr lang="en-US" sz="2800" u="sng" dirty="0" smtClean="0"/>
              <a:t>Longest matching prefix</a:t>
            </a:r>
            <a:r>
              <a:rPr lang="en-US" sz="2800" dirty="0" smtClean="0"/>
              <a:t> forwarding rule:</a:t>
            </a:r>
          </a:p>
          <a:p>
            <a:pPr lvl="1"/>
            <a:r>
              <a:rPr lang="en-US" sz="2400" dirty="0" smtClean="0"/>
              <a:t>For each packet, find the longest prefix that contains the destination address, i.e., the most specific entry</a:t>
            </a:r>
          </a:p>
          <a:p>
            <a:pPr lvl="1"/>
            <a:r>
              <a:rPr lang="en-US" sz="2400" dirty="0" smtClean="0"/>
              <a:t>Forward the packet to the next hop router for that prefix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2695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Longest Matching Prefix (2)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42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3818923"/>
              </p:ext>
            </p:extLst>
          </p:nvPr>
        </p:nvGraphicFramePr>
        <p:xfrm>
          <a:off x="904875" y="1752600"/>
          <a:ext cx="3114674" cy="1057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3177"/>
                <a:gridCol w="1271497"/>
              </a:tblGrid>
              <a:tr h="3452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Prefix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Next Hop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89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192.24.0.0/19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35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192.24.12.0/22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5346097" y="1361301"/>
            <a:ext cx="2758884" cy="2973348"/>
            <a:chOff x="5172076" y="1370826"/>
            <a:chExt cx="2758884" cy="2973348"/>
          </a:xfrm>
        </p:grpSpPr>
        <p:sp>
          <p:nvSpPr>
            <p:cNvPr id="7" name="Rectangle 6"/>
            <p:cNvSpPr/>
            <p:nvPr/>
          </p:nvSpPr>
          <p:spPr>
            <a:xfrm>
              <a:off x="5172076" y="1647825"/>
              <a:ext cx="1619250" cy="23812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264648" y="4048125"/>
              <a:ext cx="1176925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tIns="0" bIns="0" rtlCol="0">
              <a:spAutoFit/>
            </a:bodyPr>
            <a:lstStyle/>
            <a:p>
              <a:r>
                <a:rPr lang="en-US" dirty="0" smtClean="0"/>
                <a:t>192.24.0.0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246285" y="1370826"/>
              <a:ext cx="152798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tIns="0" bIns="0" rtlCol="0">
              <a:spAutoFit/>
            </a:bodyPr>
            <a:lstStyle/>
            <a:p>
              <a:r>
                <a:rPr lang="en-US" dirty="0" smtClean="0"/>
                <a:t>192.24.63.255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727464" y="1868695"/>
              <a:ext cx="508473" cy="3231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tIns="0" rtlCol="0">
              <a:spAutoFit/>
            </a:bodyPr>
            <a:lstStyle/>
            <a:p>
              <a:r>
                <a:rPr lang="en-US" dirty="0" smtClean="0"/>
                <a:t>/19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172076" y="2486025"/>
              <a:ext cx="2619374" cy="600075"/>
            </a:xfrm>
            <a:prstGeom prst="rect">
              <a:avLst/>
            </a:prstGeom>
            <a:solidFill>
              <a:srgbClr val="FFDDF9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90401" y="2624435"/>
              <a:ext cx="508473" cy="3231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tIns="0" rtlCol="0">
              <a:spAutoFit/>
            </a:bodyPr>
            <a:lstStyle/>
            <a:p>
              <a:r>
                <a:rPr lang="en-US" dirty="0" smtClean="0"/>
                <a:t>/22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346097" y="2947600"/>
              <a:ext cx="1109278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dirty="0" smtClean="0"/>
                <a:t>192.24.12.0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340849" y="2347525"/>
              <a:ext cx="1343316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dirty="0" smtClean="0"/>
                <a:t>192.24.15.255</a:t>
              </a:r>
              <a:endParaRPr lang="en-US" dirty="0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7351310" y="3412867"/>
              <a:ext cx="0" cy="54292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6790711" y="3974842"/>
              <a:ext cx="11402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IP address</a:t>
              </a:r>
              <a:endParaRPr lang="en-US" dirty="0"/>
            </a:p>
          </p:txBody>
        </p:sp>
      </p:grpSp>
      <p:cxnSp>
        <p:nvCxnSpPr>
          <p:cNvPr id="20" name="Straight Arrow Connector 19"/>
          <p:cNvCxnSpPr/>
          <p:nvPr/>
        </p:nvCxnSpPr>
        <p:spPr>
          <a:xfrm flipV="1">
            <a:off x="4019549" y="1638301"/>
            <a:ext cx="1326548" cy="11429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019549" y="2776537"/>
            <a:ext cx="1326548" cy="124301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81050" y="3259305"/>
            <a:ext cx="22878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192.24.6.0      </a:t>
            </a:r>
            <a:r>
              <a:rPr lang="en-US" sz="2400" dirty="0" smtClean="0">
                <a:sym typeface="Wingdings" pitchFamily="2" charset="2"/>
              </a:rPr>
              <a:t> </a:t>
            </a:r>
          </a:p>
          <a:p>
            <a:r>
              <a:rPr lang="en-US" sz="2400" dirty="0">
                <a:sym typeface="Wingdings" pitchFamily="2" charset="2"/>
              </a:rPr>
              <a:t>192.24.14.32  </a:t>
            </a:r>
            <a:r>
              <a:rPr lang="en-US" sz="2400" dirty="0" smtClean="0">
                <a:sym typeface="Wingdings" pitchFamily="2" charset="2"/>
              </a:rPr>
              <a:t></a:t>
            </a:r>
          </a:p>
          <a:p>
            <a:r>
              <a:rPr lang="en-US" sz="2400" dirty="0" smtClean="0">
                <a:sym typeface="Wingdings" pitchFamily="2" charset="2"/>
              </a:rPr>
              <a:t>192.24.54.0    </a:t>
            </a:r>
            <a:endParaRPr lang="en-US" sz="2400" dirty="0"/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7239000" y="2020752"/>
            <a:ext cx="179658" cy="455747"/>
          </a:xfrm>
          <a:prstGeom prst="straightConnector1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239000" y="1360557"/>
            <a:ext cx="9637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More </a:t>
            </a:r>
          </a:p>
          <a:p>
            <a:pPr algn="ctr"/>
            <a:r>
              <a:rPr lang="en-US" sz="2000" dirty="0" smtClean="0"/>
              <a:t>specific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014296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Host/Router Distinction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 the Internet:</a:t>
            </a:r>
          </a:p>
          <a:p>
            <a:pPr lvl="1"/>
            <a:r>
              <a:rPr lang="en-US" sz="2400" dirty="0" smtClean="0"/>
              <a:t>Routers do the routing, know which way to all destinations</a:t>
            </a:r>
          </a:p>
          <a:p>
            <a:pPr lvl="1"/>
            <a:r>
              <a:rPr lang="en-US" sz="2400" dirty="0" smtClean="0"/>
              <a:t>Hosts send remote traffic (out of prefix) to nearest router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43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1280292" y="2797074"/>
            <a:ext cx="6231281" cy="1630557"/>
            <a:chOff x="1280292" y="2597049"/>
            <a:chExt cx="6231281" cy="1630557"/>
          </a:xfrm>
        </p:grpSpPr>
        <p:cxnSp>
          <p:nvCxnSpPr>
            <p:cNvPr id="6" name="Straight Connector 5"/>
            <p:cNvCxnSpPr>
              <a:stCxn id="8" idx="3"/>
              <a:endCxn id="9" idx="1"/>
            </p:cNvCxnSpPr>
            <p:nvPr/>
          </p:nvCxnSpPr>
          <p:spPr>
            <a:xfrm flipV="1">
              <a:off x="3494854" y="3849719"/>
              <a:ext cx="1291300" cy="720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9" idx="3"/>
            </p:cNvCxnSpPr>
            <p:nvPr/>
          </p:nvCxnSpPr>
          <p:spPr>
            <a:xfrm flipV="1">
              <a:off x="5714841" y="3842465"/>
              <a:ext cx="1082357" cy="72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Picture 7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0454" y="3486243"/>
              <a:ext cx="914400" cy="741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8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6154" y="3580638"/>
              <a:ext cx="928687" cy="538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ounded Rectangular Callout 12"/>
            <p:cNvSpPr/>
            <p:nvPr/>
          </p:nvSpPr>
          <p:spPr>
            <a:xfrm>
              <a:off x="5250497" y="2597502"/>
              <a:ext cx="2261076" cy="698129"/>
            </a:xfrm>
            <a:prstGeom prst="wedgeRoundRectCallout">
              <a:avLst>
                <a:gd name="adj1" fmla="val -37466"/>
                <a:gd name="adj2" fmla="val 94136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t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It’s my job to know which way to go …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4" name="Rounded Rectangular Callout 13"/>
            <p:cNvSpPr/>
            <p:nvPr/>
          </p:nvSpPr>
          <p:spPr>
            <a:xfrm>
              <a:off x="1280292" y="2597049"/>
              <a:ext cx="2373656" cy="753415"/>
            </a:xfrm>
            <a:prstGeom prst="wedgeRoundRectCallout">
              <a:avLst>
                <a:gd name="adj1" fmla="val 21761"/>
                <a:gd name="adj2" fmla="val 79365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t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Not for my network? Send it to the router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7873436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44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 Forwarding Table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Give using longest matching prefix</a:t>
            </a:r>
          </a:p>
          <a:p>
            <a:pPr lvl="1"/>
            <a:r>
              <a:rPr lang="en-US" sz="2400" dirty="0" smtClean="0"/>
              <a:t>0.0.0.0/0 is a default route that catches all IP addresses</a:t>
            </a:r>
            <a:endParaRPr lang="en-US" sz="2400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5814398"/>
              </p:ext>
            </p:extLst>
          </p:nvPr>
        </p:nvGraphicFramePr>
        <p:xfrm>
          <a:off x="933450" y="2581275"/>
          <a:ext cx="3886199" cy="1038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9054"/>
                <a:gridCol w="1997145"/>
              </a:tblGrid>
              <a:tr h="3262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Prefix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Next Hop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89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My network prefix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Send to that IP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35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0.0.0.0/0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Send to my router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882993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Flexibility of Longest Matching Prefix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Can provide default behavior,       with less specifics</a:t>
            </a:r>
          </a:p>
          <a:p>
            <a:pPr lvl="1"/>
            <a:r>
              <a:rPr lang="en-US" dirty="0" smtClean="0"/>
              <a:t>To send traffic going outside an organization to a border router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Can special case behavior, with   more specifics</a:t>
            </a:r>
          </a:p>
          <a:p>
            <a:pPr lvl="1"/>
            <a:r>
              <a:rPr lang="en-US" dirty="0" smtClean="0"/>
              <a:t>For performance, economics,   security,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42062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Performance of Longest Matching Prefix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Uses hierarchy for a compact table</a:t>
            </a:r>
          </a:p>
          <a:p>
            <a:pPr lvl="1"/>
            <a:r>
              <a:rPr lang="en-US" sz="2400" dirty="0" smtClean="0"/>
              <a:t>Relies on use of large prefixes</a:t>
            </a:r>
          </a:p>
          <a:p>
            <a:pPr lvl="4"/>
            <a:endParaRPr lang="en-US" sz="1600" dirty="0" smtClean="0"/>
          </a:p>
          <a:p>
            <a:r>
              <a:rPr lang="en-US" sz="2800" dirty="0" smtClean="0"/>
              <a:t>Lookup more complex than table</a:t>
            </a:r>
          </a:p>
          <a:p>
            <a:pPr lvl="1"/>
            <a:r>
              <a:rPr lang="en-US" sz="2400" dirty="0" smtClean="0"/>
              <a:t>Used to be a concern for fast routers</a:t>
            </a:r>
          </a:p>
          <a:p>
            <a:pPr lvl="1"/>
            <a:r>
              <a:rPr lang="en-US" sz="2400" dirty="0"/>
              <a:t>N</a:t>
            </a:r>
            <a:r>
              <a:rPr lang="en-US" sz="2400" dirty="0" smtClean="0"/>
              <a:t>ot an issue in practice these days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402217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Filling in the gaps we need to make for IP forwarding work in practice</a:t>
            </a:r>
          </a:p>
          <a:p>
            <a:pPr lvl="1"/>
            <a:r>
              <a:rPr lang="en-US" sz="2400" dirty="0" smtClean="0"/>
              <a:t>Getting IP addresses (DHCP) </a:t>
            </a:r>
            <a:r>
              <a:rPr lang="en-US" sz="2400" b="1" dirty="0" smtClean="0">
                <a:solidFill>
                  <a:schemeClr val="accent5"/>
                </a:solidFill>
              </a:rPr>
              <a:t>»</a:t>
            </a:r>
          </a:p>
          <a:p>
            <a:pPr lvl="1"/>
            <a:r>
              <a:rPr lang="en-US" sz="2400" dirty="0" smtClean="0"/>
              <a:t>Mapping IP to link addresses (ARP) </a:t>
            </a:r>
            <a:r>
              <a:rPr lang="en-US" sz="2400" b="1" dirty="0">
                <a:solidFill>
                  <a:schemeClr val="accent5"/>
                </a:solidFill>
              </a:rPr>
              <a:t>»</a:t>
            </a:r>
            <a:endParaRPr lang="en-US" sz="2800" dirty="0" smtClean="0"/>
          </a:p>
        </p:txBody>
      </p:sp>
      <p:grpSp>
        <p:nvGrpSpPr>
          <p:cNvPr id="56" name="Group 55"/>
          <p:cNvGrpSpPr/>
          <p:nvPr/>
        </p:nvGrpSpPr>
        <p:grpSpPr>
          <a:xfrm>
            <a:off x="642179" y="3071813"/>
            <a:ext cx="4649717" cy="1325890"/>
            <a:chOff x="1918466" y="2844566"/>
            <a:chExt cx="4649717" cy="1325890"/>
          </a:xfrm>
        </p:grpSpPr>
        <p:cxnSp>
          <p:nvCxnSpPr>
            <p:cNvPr id="57" name="Straight Connector 56"/>
            <p:cNvCxnSpPr>
              <a:endCxn id="60" idx="1"/>
            </p:cNvCxnSpPr>
            <p:nvPr/>
          </p:nvCxnSpPr>
          <p:spPr>
            <a:xfrm>
              <a:off x="3494854" y="3849719"/>
              <a:ext cx="7579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60" idx="3"/>
            </p:cNvCxnSpPr>
            <p:nvPr/>
          </p:nvCxnSpPr>
          <p:spPr>
            <a:xfrm flipV="1">
              <a:off x="5181441" y="3842465"/>
              <a:ext cx="1082357" cy="72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9" name="Picture 58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0454" y="3429093"/>
              <a:ext cx="914400" cy="741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0" name="Picture 59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52754" y="3580638"/>
              <a:ext cx="928687" cy="538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" name="Rounded Rectangular Callout 60"/>
            <p:cNvSpPr/>
            <p:nvPr/>
          </p:nvSpPr>
          <p:spPr>
            <a:xfrm>
              <a:off x="4669472" y="2844566"/>
              <a:ext cx="1898711" cy="660500"/>
            </a:xfrm>
            <a:prstGeom prst="wedgeRoundRectCallout">
              <a:avLst>
                <a:gd name="adj1" fmla="val -37466"/>
                <a:gd name="adj2" fmla="val 94136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t"/>
            <a:lstStyle/>
            <a:p>
              <a:pPr algn="ctr">
                <a:lnSpc>
                  <a:spcPct val="90000"/>
                </a:lnSpc>
              </a:pPr>
              <a:r>
                <a:rPr lang="en-US" sz="2000" dirty="0" smtClean="0">
                  <a:solidFill>
                    <a:schemeClr val="tx1"/>
                  </a:solidFill>
                </a:rPr>
                <a:t>What link layer address do I use?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63" name="Rounded Rectangular Callout 62"/>
            <p:cNvSpPr/>
            <p:nvPr/>
          </p:nvSpPr>
          <p:spPr>
            <a:xfrm>
              <a:off x="1918466" y="2898941"/>
              <a:ext cx="1735481" cy="403898"/>
            </a:xfrm>
            <a:prstGeom prst="wedgeRoundRectCallout">
              <a:avLst>
                <a:gd name="adj1" fmla="val 21761"/>
                <a:gd name="adj2" fmla="val 79365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t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What’s my IP?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5933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48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IP Addresses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Problem:</a:t>
            </a:r>
          </a:p>
          <a:p>
            <a:pPr lvl="1"/>
            <a:r>
              <a:rPr lang="en-US" sz="2400" dirty="0" smtClean="0"/>
              <a:t>A node wakes up for the first time …</a:t>
            </a:r>
          </a:p>
          <a:p>
            <a:pPr lvl="1"/>
            <a:r>
              <a:rPr lang="en-US" sz="2400" dirty="0" smtClean="0"/>
              <a:t>What is its IP address? What’s the IP address of its router? Etc.</a:t>
            </a:r>
          </a:p>
          <a:p>
            <a:pPr lvl="1"/>
            <a:r>
              <a:rPr lang="en-US" sz="2400" dirty="0" smtClean="0"/>
              <a:t>At least Ethernet address is on NIC</a:t>
            </a:r>
            <a:endParaRPr lang="en-US" sz="2400" dirty="0"/>
          </a:p>
        </p:txBody>
      </p:sp>
      <p:grpSp>
        <p:nvGrpSpPr>
          <p:cNvPr id="9" name="Group 8"/>
          <p:cNvGrpSpPr/>
          <p:nvPr/>
        </p:nvGrpSpPr>
        <p:grpSpPr>
          <a:xfrm>
            <a:off x="1609541" y="3388639"/>
            <a:ext cx="2649969" cy="1240511"/>
            <a:chOff x="1399991" y="3245236"/>
            <a:chExt cx="2649969" cy="1240511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3292060" y="4165010"/>
              <a:ext cx="7579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" name="Picture 6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7660" y="3744384"/>
              <a:ext cx="914400" cy="741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ounded Rectangular Callout 7"/>
            <p:cNvSpPr/>
            <p:nvPr/>
          </p:nvSpPr>
          <p:spPr>
            <a:xfrm>
              <a:off x="1399991" y="3245236"/>
              <a:ext cx="1955338" cy="403898"/>
            </a:xfrm>
            <a:prstGeom prst="wedgeRoundRectCallout">
              <a:avLst>
                <a:gd name="adj1" fmla="val 21761"/>
                <a:gd name="adj2" fmla="val 119456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t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Hey, where am I?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608830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IP Addresses (2)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dirty="0" smtClean="0"/>
              <a:t>Manual configuration (old days)</a:t>
            </a:r>
          </a:p>
          <a:p>
            <a:pPr marL="914400" lvl="1" indent="-514350">
              <a:lnSpc>
                <a:spcPct val="90000"/>
              </a:lnSpc>
            </a:pPr>
            <a:r>
              <a:rPr lang="en-US" sz="2400" dirty="0" smtClean="0"/>
              <a:t>Can’t be factory set, depends on use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dirty="0" smtClean="0"/>
              <a:t>A protocol for automatically configuring addresses (DHCP) </a:t>
            </a:r>
            <a:r>
              <a:rPr lang="en-US" sz="2800" b="1" dirty="0">
                <a:solidFill>
                  <a:schemeClr val="accent5"/>
                </a:solidFill>
              </a:rPr>
              <a:t>»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Shifts burden from users to IT folk</a:t>
            </a:r>
          </a:p>
          <a:p>
            <a:pPr lvl="2">
              <a:lnSpc>
                <a:spcPct val="90000"/>
              </a:lnSpc>
            </a:pPr>
            <a:endParaRPr lang="en-US" sz="2000" dirty="0" smtClean="0"/>
          </a:p>
        </p:txBody>
      </p:sp>
      <p:grpSp>
        <p:nvGrpSpPr>
          <p:cNvPr id="14" name="Group 13"/>
          <p:cNvGrpSpPr/>
          <p:nvPr/>
        </p:nvGrpSpPr>
        <p:grpSpPr>
          <a:xfrm>
            <a:off x="923925" y="3300317"/>
            <a:ext cx="3971925" cy="1192636"/>
            <a:chOff x="1918466" y="2898941"/>
            <a:chExt cx="4234621" cy="1271515"/>
          </a:xfrm>
        </p:grpSpPr>
        <p:cxnSp>
          <p:nvCxnSpPr>
            <p:cNvPr id="15" name="Straight Connector 14"/>
            <p:cNvCxnSpPr>
              <a:endCxn id="18" idx="1"/>
            </p:cNvCxnSpPr>
            <p:nvPr/>
          </p:nvCxnSpPr>
          <p:spPr>
            <a:xfrm>
              <a:off x="3494854" y="3859244"/>
              <a:ext cx="7579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8" idx="3"/>
            </p:cNvCxnSpPr>
            <p:nvPr/>
          </p:nvCxnSpPr>
          <p:spPr>
            <a:xfrm flipV="1">
              <a:off x="5181441" y="3851990"/>
              <a:ext cx="666846" cy="72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7" name="Picture 16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0454" y="3429093"/>
              <a:ext cx="914400" cy="741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7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52754" y="3590163"/>
              <a:ext cx="928687" cy="538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Rounded Rectangular Callout 18"/>
            <p:cNvSpPr/>
            <p:nvPr/>
          </p:nvSpPr>
          <p:spPr>
            <a:xfrm>
              <a:off x="4669472" y="2996115"/>
              <a:ext cx="1483615" cy="404176"/>
            </a:xfrm>
            <a:prstGeom prst="wedgeRoundRectCallout">
              <a:avLst>
                <a:gd name="adj1" fmla="val -34898"/>
                <a:gd name="adj2" fmla="val 112989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ctr"/>
            <a:lstStyle/>
            <a:p>
              <a:pPr algn="ctr">
                <a:lnSpc>
                  <a:spcPct val="90000"/>
                </a:lnSpc>
              </a:pPr>
              <a:r>
                <a:rPr lang="en-US" sz="2000" dirty="0" smtClean="0">
                  <a:solidFill>
                    <a:schemeClr val="tx1"/>
                  </a:solidFill>
                </a:rPr>
                <a:t>Use A.B.C.D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0" name="Rounded Rectangular Callout 19"/>
            <p:cNvSpPr/>
            <p:nvPr/>
          </p:nvSpPr>
          <p:spPr>
            <a:xfrm>
              <a:off x="1918466" y="2898941"/>
              <a:ext cx="1735481" cy="403898"/>
            </a:xfrm>
            <a:prstGeom prst="wedgeRoundRectCallout">
              <a:avLst>
                <a:gd name="adj1" fmla="val 21761"/>
                <a:gd name="adj2" fmla="val 79365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What’s my IP?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9763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Shortcomings of Switches (2)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2800" dirty="0" smtClean="0"/>
              <a:t>Don’t work across more than one link layer technology</a:t>
            </a:r>
          </a:p>
          <a:p>
            <a:pPr lvl="1"/>
            <a:r>
              <a:rPr lang="en-US" sz="2400" dirty="0" smtClean="0"/>
              <a:t>Hosts on Ethernet + 3G + 802.11  …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193527" y="3380532"/>
            <a:ext cx="3001963" cy="715218"/>
            <a:chOff x="988750" y="3097445"/>
            <a:chExt cx="3870326" cy="922105"/>
          </a:xfrm>
        </p:grpSpPr>
        <p:grpSp>
          <p:nvGrpSpPr>
            <p:cNvPr id="7" name="Group 6"/>
            <p:cNvGrpSpPr/>
            <p:nvPr/>
          </p:nvGrpSpPr>
          <p:grpSpPr>
            <a:xfrm>
              <a:off x="988750" y="3097445"/>
              <a:ext cx="3870326" cy="922105"/>
              <a:chOff x="-241303" y="3258897"/>
              <a:chExt cx="3870326" cy="922105"/>
            </a:xfrm>
          </p:grpSpPr>
          <p:pic>
            <p:nvPicPr>
              <p:cNvPr id="12" name="Picture 11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59678" y="3258897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" name="Picture 12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30497" y="3803681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4" name="Straight Connector 13"/>
              <p:cNvCxnSpPr>
                <a:stCxn id="12" idx="3"/>
                <a:endCxn id="16" idx="1"/>
              </p:cNvCxnSpPr>
              <p:nvPr/>
            </p:nvCxnSpPr>
            <p:spPr>
              <a:xfrm>
                <a:off x="2128041" y="3441213"/>
                <a:ext cx="632619" cy="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>
                <a:stCxn id="8" idx="3"/>
                <a:endCxn id="13" idx="1"/>
              </p:cNvCxnSpPr>
              <p:nvPr/>
            </p:nvCxnSpPr>
            <p:spPr>
              <a:xfrm>
                <a:off x="2046404" y="3985996"/>
                <a:ext cx="684093" cy="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6" name="Picture 15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60660" y="325889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7" name="Picture 16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41303" y="3816371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8" name="Straight Connector 17"/>
              <p:cNvCxnSpPr>
                <a:stCxn id="20" idx="3"/>
                <a:endCxn id="12" idx="1"/>
              </p:cNvCxnSpPr>
              <p:nvPr/>
            </p:nvCxnSpPr>
            <p:spPr>
              <a:xfrm flipV="1">
                <a:off x="627060" y="3441213"/>
                <a:ext cx="632618" cy="1269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>
                <a:stCxn id="17" idx="3"/>
                <a:endCxn id="8" idx="1"/>
              </p:cNvCxnSpPr>
              <p:nvPr/>
            </p:nvCxnSpPr>
            <p:spPr>
              <a:xfrm flipV="1">
                <a:off x="627060" y="3985996"/>
                <a:ext cx="550981" cy="1269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0" name="Picture 19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41303" y="327158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8" name="Picture 7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8094" y="3642228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9" name="Straight Connector 8"/>
            <p:cNvCxnSpPr/>
            <p:nvPr/>
          </p:nvCxnSpPr>
          <p:spPr>
            <a:xfrm flipV="1">
              <a:off x="1856116" y="3457406"/>
              <a:ext cx="633615" cy="2098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3260328" y="3457406"/>
              <a:ext cx="730385" cy="25734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8" idx="0"/>
            </p:cNvCxnSpPr>
            <p:nvPr/>
          </p:nvCxnSpPr>
          <p:spPr>
            <a:xfrm flipH="1" flipV="1">
              <a:off x="2842275" y="3474767"/>
              <a:ext cx="1" cy="16746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573410" y="2800350"/>
            <a:ext cx="2457522" cy="1565241"/>
            <a:chOff x="2376763" y="2545744"/>
            <a:chExt cx="3119884" cy="1987114"/>
          </a:xfrm>
        </p:grpSpPr>
        <p:pic>
          <p:nvPicPr>
            <p:cNvPr id="22" name="Picture 2" descr="http://pixabay.com/static/uploads/photo/2012/04/01/12/40/computer-23240_640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6763" y="3513123"/>
              <a:ext cx="952815" cy="10197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3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8883" y="2859971"/>
              <a:ext cx="739740" cy="5997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Rounded Rectangular Callout 27"/>
            <p:cNvSpPr/>
            <p:nvPr/>
          </p:nvSpPr>
          <p:spPr>
            <a:xfrm>
              <a:off x="3293347" y="2545744"/>
              <a:ext cx="2203300" cy="381000"/>
            </a:xfrm>
            <a:prstGeom prst="wedgeRoundRectCallout">
              <a:avLst>
                <a:gd name="adj1" fmla="val -55622"/>
                <a:gd name="adj2" fmla="val 116348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Can we play too?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Rounded Rectangular Callout 28"/>
          <p:cNvSpPr/>
          <p:nvPr/>
        </p:nvSpPr>
        <p:spPr>
          <a:xfrm>
            <a:off x="3454146" y="2805038"/>
            <a:ext cx="965454" cy="300112"/>
          </a:xfrm>
          <a:prstGeom prst="wedgeRoundRectCallout">
            <a:avLst>
              <a:gd name="adj1" fmla="val -29827"/>
              <a:gd name="adj2" fmla="val 144912"/>
              <a:gd name="adj3" fmla="val 16667"/>
            </a:avLst>
          </a:prstGeom>
          <a:solidFill>
            <a:srgbClr val="FFB8F2">
              <a:alpha val="5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Go away!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5390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50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DHCP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DHCP (Dynamic Host Configuration Protocol), from 1993, widely used</a:t>
            </a:r>
          </a:p>
          <a:p>
            <a:pPr lvl="4"/>
            <a:endParaRPr lang="en-US" sz="1600" dirty="0" smtClean="0"/>
          </a:p>
          <a:p>
            <a:r>
              <a:rPr lang="en-US" sz="2800" dirty="0" smtClean="0"/>
              <a:t>It leases IP address to nodes</a:t>
            </a:r>
            <a:endParaRPr lang="en-US" sz="2800" dirty="0"/>
          </a:p>
          <a:p>
            <a:r>
              <a:rPr lang="en-US" sz="2800" dirty="0" smtClean="0"/>
              <a:t>Provides other parameters too</a:t>
            </a:r>
          </a:p>
          <a:p>
            <a:pPr lvl="1"/>
            <a:r>
              <a:rPr lang="en-US" sz="2400" dirty="0" smtClean="0"/>
              <a:t>Network prefix</a:t>
            </a:r>
          </a:p>
          <a:p>
            <a:pPr lvl="1"/>
            <a:r>
              <a:rPr lang="en-US" sz="2400" dirty="0" smtClean="0"/>
              <a:t>Address of local router</a:t>
            </a:r>
          </a:p>
          <a:p>
            <a:pPr lvl="1"/>
            <a:r>
              <a:rPr lang="en-US" sz="2400" dirty="0" smtClean="0"/>
              <a:t>DNS server, time server, etc.</a:t>
            </a:r>
          </a:p>
          <a:p>
            <a:pPr marL="457200" lvl="1" indent="0">
              <a:buNone/>
            </a:pPr>
            <a:r>
              <a:rPr lang="en-US" sz="2400" dirty="0"/>
              <a:t>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61713704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51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DHCP Protocol Stack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DHCP is a client-server application</a:t>
            </a:r>
          </a:p>
          <a:p>
            <a:pPr lvl="1"/>
            <a:r>
              <a:rPr lang="en-US" sz="2400" dirty="0" smtClean="0"/>
              <a:t>Uses UDP ports 67, 68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677566" y="2318558"/>
            <a:ext cx="1833786" cy="1836768"/>
            <a:chOff x="1981200" y="2038350"/>
            <a:chExt cx="1466850" cy="1558985"/>
          </a:xfrm>
          <a:noFill/>
        </p:grpSpPr>
        <p:sp>
          <p:nvSpPr>
            <p:cNvPr id="7" name="Rectangle 6"/>
            <p:cNvSpPr/>
            <p:nvPr/>
          </p:nvSpPr>
          <p:spPr>
            <a:xfrm>
              <a:off x="1981200" y="3197225"/>
              <a:ext cx="1447800" cy="20005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000250" y="3397280"/>
              <a:ext cx="1447800" cy="20005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981200" y="2038350"/>
              <a:ext cx="1447800" cy="1539876"/>
              <a:chOff x="2857500" y="2343150"/>
              <a:chExt cx="1447800" cy="1539876"/>
            </a:xfrm>
            <a:grpFill/>
          </p:grpSpPr>
          <p:sp>
            <p:nvSpPr>
              <p:cNvPr id="11" name="Rectangle 5"/>
              <p:cNvSpPr>
                <a:spLocks noChangeArrowheads="1"/>
              </p:cNvSpPr>
              <p:nvPr/>
            </p:nvSpPr>
            <p:spPr bwMode="auto">
              <a:xfrm>
                <a:off x="2857500" y="3502026"/>
                <a:ext cx="1447800" cy="38100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" name="Rectangle 6"/>
              <p:cNvSpPr>
                <a:spLocks noChangeArrowheads="1"/>
              </p:cNvSpPr>
              <p:nvPr/>
            </p:nvSpPr>
            <p:spPr bwMode="auto">
              <a:xfrm>
                <a:off x="2857500" y="3121025"/>
                <a:ext cx="1447800" cy="38100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2857500" y="2740025"/>
                <a:ext cx="1447800" cy="38100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2857500" y="2362200"/>
                <a:ext cx="1447800" cy="38100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" name="Text Box 12"/>
              <p:cNvSpPr txBox="1">
                <a:spLocks noChangeArrowheads="1"/>
              </p:cNvSpPr>
              <p:nvPr/>
            </p:nvSpPr>
            <p:spPr bwMode="auto">
              <a:xfrm>
                <a:off x="3139762" y="3502026"/>
                <a:ext cx="875107" cy="339599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dirty="0" smtClean="0"/>
                  <a:t>Ethernet</a:t>
                </a:r>
                <a:endParaRPr lang="en-US" sz="2000" dirty="0"/>
              </a:p>
            </p:txBody>
          </p:sp>
          <p:sp>
            <p:nvSpPr>
              <p:cNvPr id="17" name="Text Box 13"/>
              <p:cNvSpPr txBox="1">
                <a:spLocks noChangeArrowheads="1"/>
              </p:cNvSpPr>
              <p:nvPr/>
            </p:nvSpPr>
            <p:spPr bwMode="auto">
              <a:xfrm>
                <a:off x="3390149" y="3127375"/>
                <a:ext cx="381836" cy="40011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dirty="0" smtClean="0"/>
                  <a:t>IP</a:t>
                </a:r>
                <a:endParaRPr lang="en-US" sz="2000" dirty="0"/>
              </a:p>
            </p:txBody>
          </p:sp>
          <p:sp>
            <p:nvSpPr>
              <p:cNvPr id="18" name="Text Box 14"/>
              <p:cNvSpPr txBox="1">
                <a:spLocks noChangeArrowheads="1"/>
              </p:cNvSpPr>
              <p:nvPr/>
            </p:nvSpPr>
            <p:spPr bwMode="auto">
              <a:xfrm>
                <a:off x="3237629" y="2740025"/>
                <a:ext cx="639919" cy="40011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dirty="0" smtClean="0"/>
                  <a:t>UDP</a:t>
                </a:r>
                <a:endParaRPr lang="en-US" sz="2000" dirty="0"/>
              </a:p>
            </p:txBody>
          </p:sp>
          <p:sp>
            <p:nvSpPr>
              <p:cNvPr id="19" name="Text Box 17"/>
              <p:cNvSpPr txBox="1">
                <a:spLocks noChangeArrowheads="1"/>
              </p:cNvSpPr>
              <p:nvPr/>
            </p:nvSpPr>
            <p:spPr bwMode="auto">
              <a:xfrm>
                <a:off x="3171905" y="2343150"/>
                <a:ext cx="771365" cy="40011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dirty="0" smtClean="0"/>
                  <a:t>DHCP</a:t>
                </a:r>
                <a:endParaRPr lang="en-US" sz="20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1427741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DHCP Addressing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Bootstrap issue:</a:t>
            </a:r>
          </a:p>
          <a:p>
            <a:pPr lvl="1"/>
            <a:r>
              <a:rPr lang="en-US" dirty="0" smtClean="0"/>
              <a:t>How does node send a message to DHCP server before it is configured?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Answer:</a:t>
            </a:r>
          </a:p>
          <a:p>
            <a:pPr lvl="1"/>
            <a:r>
              <a:rPr lang="en-US" dirty="0" smtClean="0"/>
              <a:t>Node sends </a:t>
            </a:r>
            <a:r>
              <a:rPr lang="en-US" u="sng" dirty="0" smtClean="0"/>
              <a:t>broadcast</a:t>
            </a:r>
            <a:r>
              <a:rPr lang="en-US" dirty="0" smtClean="0"/>
              <a:t> messages that delivered to all nodes on the network</a:t>
            </a:r>
          </a:p>
          <a:p>
            <a:pPr lvl="1"/>
            <a:r>
              <a:rPr lang="en-US" u="sng" dirty="0" smtClean="0"/>
              <a:t>Broadcast address </a:t>
            </a:r>
            <a:r>
              <a:rPr lang="en-US" dirty="0" smtClean="0"/>
              <a:t>is all 1s</a:t>
            </a:r>
          </a:p>
          <a:p>
            <a:pPr lvl="1"/>
            <a:r>
              <a:rPr lang="en-US" dirty="0" smtClean="0"/>
              <a:t>IP (32 bit): 255.255.255.255</a:t>
            </a:r>
          </a:p>
          <a:p>
            <a:pPr lvl="1"/>
            <a:r>
              <a:rPr lang="en-US" dirty="0" smtClean="0"/>
              <a:t>Ethernet (48 bit): </a:t>
            </a:r>
            <a:r>
              <a:rPr lang="en-US" dirty="0" err="1" smtClean="0"/>
              <a:t>ff:ff:ff:ff:ff:ff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284566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DHCP Messages</a:t>
            </a:r>
            <a:endParaRPr lang="en-US" dirty="0"/>
          </a:p>
        </p:txBody>
      </p:sp>
      <p:pic>
        <p:nvPicPr>
          <p:cNvPr id="8" name="Picture 7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6" y="1189672"/>
            <a:ext cx="634602" cy="45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344" y="1287480"/>
            <a:ext cx="715963" cy="30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19168" y="1218694"/>
            <a:ext cx="8833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Client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113204" y="1237744"/>
            <a:ext cx="8545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Server</a:t>
            </a:r>
            <a:endParaRPr lang="en-US" sz="2000" dirty="0"/>
          </a:p>
        </p:txBody>
      </p:sp>
      <p:grpSp>
        <p:nvGrpSpPr>
          <p:cNvPr id="27" name="Group 26"/>
          <p:cNvGrpSpPr/>
          <p:nvPr/>
        </p:nvGrpSpPr>
        <p:grpSpPr>
          <a:xfrm>
            <a:off x="1337704" y="1639424"/>
            <a:ext cx="2411622" cy="2773802"/>
            <a:chOff x="1600200" y="1767522"/>
            <a:chExt cx="2057740" cy="2718583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1600200" y="1817491"/>
              <a:ext cx="0" cy="266861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657940" y="1767522"/>
              <a:ext cx="0" cy="266861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" name="Straight Connector 28"/>
          <p:cNvCxnSpPr/>
          <p:nvPr/>
        </p:nvCxnSpPr>
        <p:spPr>
          <a:xfrm>
            <a:off x="1654342" y="1462776"/>
            <a:ext cx="173700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9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868" y="1360102"/>
            <a:ext cx="534400" cy="224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Right Brace 30"/>
          <p:cNvSpPr/>
          <p:nvPr/>
        </p:nvSpPr>
        <p:spPr>
          <a:xfrm rot="5400000" flipV="1">
            <a:off x="2469434" y="253260"/>
            <a:ext cx="193511" cy="3017828"/>
          </a:xfrm>
          <a:prstGeom prst="rightBrace">
            <a:avLst/>
          </a:prstGeom>
          <a:ln w="190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114903" y="1754203"/>
            <a:ext cx="10454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One link</a:t>
            </a:r>
          </a:p>
        </p:txBody>
      </p:sp>
    </p:spTree>
    <p:extLst>
      <p:ext uri="{BB962C8B-B14F-4D97-AF65-F5344CB8AC3E}">
        <p14:creationId xmlns:p14="http://schemas.microsoft.com/office/powerpoint/2010/main" val="410151789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DHCP Messages (2)</a:t>
            </a:r>
            <a:endParaRPr lang="en-US" dirty="0"/>
          </a:p>
        </p:txBody>
      </p:sp>
      <p:pic>
        <p:nvPicPr>
          <p:cNvPr id="8" name="Picture 7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6" y="1189672"/>
            <a:ext cx="634602" cy="45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344" y="1287480"/>
            <a:ext cx="715963" cy="30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19168" y="1218694"/>
            <a:ext cx="8833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Client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113204" y="1237744"/>
            <a:ext cx="8545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Server</a:t>
            </a:r>
            <a:endParaRPr lang="en-US" sz="2000" dirty="0"/>
          </a:p>
        </p:txBody>
      </p:sp>
      <p:grpSp>
        <p:nvGrpSpPr>
          <p:cNvPr id="28" name="Group 27"/>
          <p:cNvGrpSpPr/>
          <p:nvPr/>
        </p:nvGrpSpPr>
        <p:grpSpPr>
          <a:xfrm>
            <a:off x="1309762" y="1639424"/>
            <a:ext cx="2439564" cy="2773802"/>
            <a:chOff x="1576358" y="1757552"/>
            <a:chExt cx="2081582" cy="2366774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1600200" y="2034222"/>
              <a:ext cx="2057740" cy="289878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031181" y="1781932"/>
              <a:ext cx="11957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cap="small" dirty="0" smtClean="0"/>
                <a:t>discover</a:t>
              </a: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1600200" y="1757552"/>
              <a:ext cx="2057740" cy="2366774"/>
              <a:chOff x="1600200" y="1767522"/>
              <a:chExt cx="2057740" cy="2718583"/>
            </a:xfrm>
          </p:grpSpPr>
          <p:cxnSp>
            <p:nvCxnSpPr>
              <p:cNvPr id="11" name="Straight Connector 10"/>
              <p:cNvCxnSpPr/>
              <p:nvPr/>
            </p:nvCxnSpPr>
            <p:spPr>
              <a:xfrm>
                <a:off x="1600200" y="1817491"/>
                <a:ext cx="0" cy="266861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3657940" y="1767522"/>
                <a:ext cx="0" cy="266861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" name="Straight Arrow Connector 20"/>
            <p:cNvCxnSpPr/>
            <p:nvPr/>
          </p:nvCxnSpPr>
          <p:spPr>
            <a:xfrm>
              <a:off x="1600200" y="3101829"/>
              <a:ext cx="2057740" cy="289878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2075041" y="2849540"/>
              <a:ext cx="11080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cap="small" dirty="0" smtClean="0"/>
                <a:t>request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H="1">
              <a:off x="1600199" y="2582905"/>
              <a:ext cx="2057740" cy="289878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2214534" y="2332055"/>
              <a:ext cx="8290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cap="small" dirty="0" smtClean="0"/>
                <a:t>offer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H="1">
              <a:off x="1576358" y="3701145"/>
              <a:ext cx="2057740" cy="289878"/>
            </a:xfrm>
            <a:prstGeom prst="straightConnector1">
              <a:avLst/>
            </a:prstGeom>
            <a:ln w="28575">
              <a:solidFill>
                <a:schemeClr val="accent3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312617" y="3434041"/>
              <a:ext cx="5852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cap="small" dirty="0" err="1" smtClean="0"/>
                <a:t>ack</a:t>
              </a:r>
              <a:endParaRPr lang="en-US" sz="2400" cap="small" dirty="0" smtClean="0"/>
            </a:p>
          </p:txBody>
        </p:sp>
      </p:grpSp>
      <p:cxnSp>
        <p:nvCxnSpPr>
          <p:cNvPr id="29" name="Straight Arrow Connector 28"/>
          <p:cNvCxnSpPr/>
          <p:nvPr/>
        </p:nvCxnSpPr>
        <p:spPr>
          <a:xfrm flipH="1">
            <a:off x="3244225" y="2053793"/>
            <a:ext cx="695158" cy="119434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002807" y="1899905"/>
            <a:ext cx="103284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2000" dirty="0" smtClean="0"/>
              <a:t>Broadcast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3064099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55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DHCP Messages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To renew an existing lease, an abbreviated sequence is used:</a:t>
            </a:r>
          </a:p>
          <a:p>
            <a:pPr lvl="1"/>
            <a:r>
              <a:rPr lang="en-US" sz="2400" cap="small" dirty="0"/>
              <a:t>r</a:t>
            </a:r>
            <a:r>
              <a:rPr lang="en-US" sz="2400" cap="small" dirty="0" smtClean="0"/>
              <a:t>equest</a:t>
            </a:r>
            <a:r>
              <a:rPr lang="en-US" sz="2400" dirty="0" smtClean="0"/>
              <a:t>, followed by </a:t>
            </a:r>
            <a:r>
              <a:rPr lang="en-US" sz="2400" cap="small" dirty="0" err="1" smtClean="0"/>
              <a:t>ack</a:t>
            </a:r>
            <a:endParaRPr lang="en-US" sz="2400" cap="small" dirty="0" smtClean="0"/>
          </a:p>
          <a:p>
            <a:pPr lvl="4"/>
            <a:endParaRPr lang="en-US" sz="1600" cap="small" dirty="0" smtClean="0"/>
          </a:p>
          <a:p>
            <a:r>
              <a:rPr lang="en-US" sz="2800" dirty="0" smtClean="0"/>
              <a:t>Protocol also supports replicated servers for reliability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5554504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56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an IP Packet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Problem: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 node needs Link layer addresses to send a frame over the local link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How does it get the destination link address from a destination IP address?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465054" y="3115131"/>
            <a:ext cx="3318291" cy="1240511"/>
            <a:chOff x="2349084" y="3388639"/>
            <a:chExt cx="3318291" cy="1240511"/>
          </a:xfrm>
        </p:grpSpPr>
        <p:grpSp>
          <p:nvGrpSpPr>
            <p:cNvPr id="9" name="Group 8"/>
            <p:cNvGrpSpPr/>
            <p:nvPr/>
          </p:nvGrpSpPr>
          <p:grpSpPr>
            <a:xfrm>
              <a:off x="2349084" y="3388639"/>
              <a:ext cx="1910426" cy="1240511"/>
              <a:chOff x="2139534" y="3245236"/>
              <a:chExt cx="1910426" cy="1240511"/>
            </a:xfrm>
          </p:grpSpPr>
          <p:cxnSp>
            <p:nvCxnSpPr>
              <p:cNvPr id="6" name="Straight Connector 5"/>
              <p:cNvCxnSpPr/>
              <p:nvPr/>
            </p:nvCxnSpPr>
            <p:spPr>
              <a:xfrm>
                <a:off x="3292060" y="4165010"/>
                <a:ext cx="7579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7" name="Picture 6"/>
              <p:cNvPicPr>
                <a:picLocks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77660" y="3744384"/>
                <a:ext cx="914400" cy="7413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" name="Rounded Rectangular Callout 7"/>
              <p:cNvSpPr/>
              <p:nvPr/>
            </p:nvSpPr>
            <p:spPr>
              <a:xfrm>
                <a:off x="2139534" y="3245236"/>
                <a:ext cx="977669" cy="403898"/>
              </a:xfrm>
              <a:prstGeom prst="wedgeRoundRectCallout">
                <a:avLst>
                  <a:gd name="adj1" fmla="val 21761"/>
                  <a:gd name="adj2" fmla="val 119456"/>
                  <a:gd name="adj3" fmla="val 16667"/>
                </a:avLst>
              </a:prstGeom>
              <a:solidFill>
                <a:srgbClr val="FFB8F2">
                  <a:alpha val="50196"/>
                </a:srgb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bIns="0" rtlCol="0" anchor="t"/>
              <a:lstStyle/>
              <a:p>
                <a:pPr algn="ctr"/>
                <a:r>
                  <a:rPr lang="en-US" sz="2000" dirty="0" smtClean="0">
                    <a:solidFill>
                      <a:schemeClr val="tx1"/>
                    </a:solidFill>
                  </a:rPr>
                  <a:t>Uh oh …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0" name="Picture 9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59510" y="4034654"/>
              <a:ext cx="871076" cy="504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ounded Rectangular Callout 10"/>
            <p:cNvSpPr/>
            <p:nvPr/>
          </p:nvSpPr>
          <p:spPr>
            <a:xfrm>
              <a:off x="3878510" y="3403909"/>
              <a:ext cx="1788865" cy="379103"/>
            </a:xfrm>
            <a:prstGeom prst="wedgeRoundRectCallout">
              <a:avLst>
                <a:gd name="adj1" fmla="val -7743"/>
                <a:gd name="adj2" fmla="val 123039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ctr"/>
            <a:lstStyle/>
            <a:p>
              <a:pPr algn="ctr">
                <a:lnSpc>
                  <a:spcPct val="90000"/>
                </a:lnSpc>
              </a:pPr>
              <a:r>
                <a:rPr lang="en-US" sz="2000" dirty="0" smtClean="0">
                  <a:solidFill>
                    <a:schemeClr val="tx1"/>
                  </a:solidFill>
                </a:rPr>
                <a:t>My IP is 1.2.3.4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578845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57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ARP (Address Resolution Protocol)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Node uses to map a local IP address to its Link layer addresses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428622" y="2199518"/>
            <a:ext cx="5172077" cy="1843621"/>
            <a:chOff x="1314448" y="2371914"/>
            <a:chExt cx="5848352" cy="2373433"/>
          </a:xfrm>
        </p:grpSpPr>
        <p:sp>
          <p:nvSpPr>
            <p:cNvPr id="6" name="Rectangle 5"/>
            <p:cNvSpPr/>
            <p:nvPr/>
          </p:nvSpPr>
          <p:spPr>
            <a:xfrm>
              <a:off x="1314450" y="3200400"/>
              <a:ext cx="1123950" cy="59054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US" dirty="0" smtClean="0">
                  <a:solidFill>
                    <a:schemeClr val="tx1"/>
                  </a:solidFill>
                </a:rPr>
                <a:t>Source</a:t>
              </a:r>
            </a:p>
            <a:p>
              <a:pPr algn="ctr">
                <a:lnSpc>
                  <a:spcPct val="80000"/>
                </a:lnSpc>
              </a:pPr>
              <a:r>
                <a:rPr lang="en-US" dirty="0" smtClean="0">
                  <a:solidFill>
                    <a:schemeClr val="tx1"/>
                  </a:solidFill>
                </a:rPr>
                <a:t>Ethernet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438400" y="3200400"/>
              <a:ext cx="1123950" cy="59054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US" dirty="0" err="1" smtClean="0">
                  <a:solidFill>
                    <a:schemeClr val="tx1"/>
                  </a:solidFill>
                </a:rPr>
                <a:t>Dest</a:t>
              </a:r>
              <a:r>
                <a:rPr lang="en-US" dirty="0" smtClean="0">
                  <a:solidFill>
                    <a:schemeClr val="tx1"/>
                  </a:solidFill>
                </a:rPr>
                <a:t>.</a:t>
              </a:r>
            </a:p>
            <a:p>
              <a:pPr algn="ctr">
                <a:lnSpc>
                  <a:spcPct val="80000"/>
                </a:lnSpc>
              </a:pPr>
              <a:r>
                <a:rPr lang="en-US" dirty="0" smtClean="0">
                  <a:solidFill>
                    <a:schemeClr val="tx1"/>
                  </a:solidFill>
                </a:rPr>
                <a:t>Ethernet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562350" y="3200400"/>
              <a:ext cx="1123950" cy="59054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US" dirty="0" smtClean="0">
                  <a:solidFill>
                    <a:schemeClr val="tx1"/>
                  </a:solidFill>
                </a:rPr>
                <a:t>Source IP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686300" y="3200400"/>
              <a:ext cx="1123950" cy="59054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US" dirty="0" err="1" smtClean="0">
                  <a:solidFill>
                    <a:schemeClr val="tx1"/>
                  </a:solidFill>
                </a:rPr>
                <a:t>Dest</a:t>
              </a:r>
              <a:r>
                <a:rPr lang="en-US" dirty="0" smtClean="0">
                  <a:solidFill>
                    <a:schemeClr val="tx1"/>
                  </a:solidFill>
                </a:rPr>
                <a:t>.</a:t>
              </a:r>
            </a:p>
            <a:p>
              <a:pPr algn="ctr">
                <a:lnSpc>
                  <a:spcPct val="80000"/>
                </a:lnSpc>
              </a:pPr>
              <a:r>
                <a:rPr lang="en-US" dirty="0" smtClean="0">
                  <a:solidFill>
                    <a:schemeClr val="tx1"/>
                  </a:solidFill>
                </a:rPr>
                <a:t>IP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810250" y="3200400"/>
              <a:ext cx="1352550" cy="59054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US" dirty="0" smtClean="0">
                  <a:solidFill>
                    <a:schemeClr val="tx1"/>
                  </a:solidFill>
                </a:rPr>
                <a:t>Payload …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ight Brace 10"/>
            <p:cNvSpPr/>
            <p:nvPr/>
          </p:nvSpPr>
          <p:spPr>
            <a:xfrm rot="16200000">
              <a:off x="2295936" y="1856962"/>
              <a:ext cx="284926" cy="2247902"/>
            </a:xfrm>
            <a:prstGeom prst="righ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844114" y="2371914"/>
              <a:ext cx="11690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Link layer</a:t>
              </a:r>
            </a:p>
          </p:txBody>
        </p:sp>
        <p:cxnSp>
          <p:nvCxnSpPr>
            <p:cNvPr id="15" name="Straight Arrow Connector 14"/>
            <p:cNvCxnSpPr>
              <a:endCxn id="8" idx="2"/>
            </p:cNvCxnSpPr>
            <p:nvPr/>
          </p:nvCxnSpPr>
          <p:spPr>
            <a:xfrm flipV="1">
              <a:off x="4124325" y="3790949"/>
              <a:ext cx="0" cy="26587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3688213" y="3984594"/>
              <a:ext cx="872225" cy="7607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000" dirty="0" smtClean="0"/>
                <a:t>From</a:t>
              </a:r>
            </a:p>
            <a:p>
              <a:pPr algn="ctr">
                <a:lnSpc>
                  <a:spcPct val="80000"/>
                </a:lnSpc>
              </a:pPr>
              <a:r>
                <a:rPr lang="en-US" sz="2000" dirty="0" smtClean="0"/>
                <a:t>DHCP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V="1">
              <a:off x="1876425" y="3790949"/>
              <a:ext cx="0" cy="26587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464384" y="3984596"/>
              <a:ext cx="824082" cy="7607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000" dirty="0" smtClean="0"/>
                <a:t>From</a:t>
              </a:r>
            </a:p>
            <a:p>
              <a:pPr algn="ctr">
                <a:lnSpc>
                  <a:spcPct val="80000"/>
                </a:lnSpc>
              </a:pPr>
              <a:r>
                <a:rPr lang="en-US" sz="2000" dirty="0" smtClean="0"/>
                <a:t>NIC</a:t>
              </a:r>
            </a:p>
          </p:txBody>
        </p:sp>
      </p:grpSp>
      <p:cxnSp>
        <p:nvCxnSpPr>
          <p:cNvPr id="22" name="Straight Arrow Connector 21"/>
          <p:cNvCxnSpPr/>
          <p:nvPr/>
        </p:nvCxnSpPr>
        <p:spPr>
          <a:xfrm flipH="1" flipV="1">
            <a:off x="1909950" y="3347431"/>
            <a:ext cx="123705" cy="744820"/>
          </a:xfrm>
          <a:prstGeom prst="straightConnector1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550518" y="4092250"/>
            <a:ext cx="1023422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2000" dirty="0" smtClean="0"/>
              <a:t>From ARP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1848854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ARP Protocol Stack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ARP sits right on top of link layer</a:t>
            </a:r>
          </a:p>
          <a:p>
            <a:pPr lvl="1"/>
            <a:r>
              <a:rPr lang="en-US" sz="2400" dirty="0" smtClean="0"/>
              <a:t>No servers, just asks node with target IP to identify itself</a:t>
            </a:r>
          </a:p>
          <a:p>
            <a:pPr lvl="1"/>
            <a:r>
              <a:rPr lang="en-US" sz="2400" dirty="0" smtClean="0"/>
              <a:t> Uses broadcast to reach all nodes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878037" y="3239280"/>
            <a:ext cx="1833786" cy="920290"/>
            <a:chOff x="1981200" y="2816225"/>
            <a:chExt cx="1466850" cy="781110"/>
          </a:xfrm>
          <a:noFill/>
        </p:grpSpPr>
        <p:sp>
          <p:nvSpPr>
            <p:cNvPr id="7" name="Rectangle 6"/>
            <p:cNvSpPr/>
            <p:nvPr/>
          </p:nvSpPr>
          <p:spPr>
            <a:xfrm>
              <a:off x="1981200" y="3197225"/>
              <a:ext cx="1447800" cy="20005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000250" y="3397280"/>
              <a:ext cx="1447800" cy="20005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981200" y="2816225"/>
              <a:ext cx="1447800" cy="762001"/>
              <a:chOff x="2857500" y="3121025"/>
              <a:chExt cx="1447800" cy="762001"/>
            </a:xfrm>
            <a:grpFill/>
          </p:grpSpPr>
          <p:sp>
            <p:nvSpPr>
              <p:cNvPr id="11" name="Rectangle 5"/>
              <p:cNvSpPr>
                <a:spLocks noChangeArrowheads="1"/>
              </p:cNvSpPr>
              <p:nvPr/>
            </p:nvSpPr>
            <p:spPr bwMode="auto">
              <a:xfrm>
                <a:off x="2857500" y="3502026"/>
                <a:ext cx="1447800" cy="38100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" name="Rectangle 6"/>
              <p:cNvSpPr>
                <a:spLocks noChangeArrowheads="1"/>
              </p:cNvSpPr>
              <p:nvPr/>
            </p:nvSpPr>
            <p:spPr bwMode="auto">
              <a:xfrm>
                <a:off x="2857500" y="3121025"/>
                <a:ext cx="1447800" cy="381000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" name="Text Box 12"/>
              <p:cNvSpPr txBox="1">
                <a:spLocks noChangeArrowheads="1"/>
              </p:cNvSpPr>
              <p:nvPr/>
            </p:nvSpPr>
            <p:spPr bwMode="auto">
              <a:xfrm>
                <a:off x="3139762" y="3502026"/>
                <a:ext cx="875107" cy="339599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dirty="0" smtClean="0"/>
                  <a:t>Ethernet</a:t>
                </a:r>
                <a:endParaRPr lang="en-US" sz="2000" dirty="0"/>
              </a:p>
            </p:txBody>
          </p:sp>
          <p:sp>
            <p:nvSpPr>
              <p:cNvPr id="17" name="Text Box 13"/>
              <p:cNvSpPr txBox="1">
                <a:spLocks noChangeArrowheads="1"/>
              </p:cNvSpPr>
              <p:nvPr/>
            </p:nvSpPr>
            <p:spPr bwMode="auto">
              <a:xfrm>
                <a:off x="3338596" y="3127375"/>
                <a:ext cx="484946" cy="3396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dirty="0" smtClean="0"/>
                  <a:t>ARP</a:t>
                </a:r>
                <a:endParaRPr lang="en-US" sz="20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1210245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ARP Messages</a:t>
            </a:r>
            <a:endParaRPr lang="en-US" dirty="0"/>
          </a:p>
        </p:txBody>
      </p:sp>
      <p:pic>
        <p:nvPicPr>
          <p:cNvPr id="8" name="Picture 7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6" y="1189672"/>
            <a:ext cx="634602" cy="45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344" y="1287480"/>
            <a:ext cx="715963" cy="30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19168" y="1218694"/>
            <a:ext cx="8833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Node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125067" y="1237744"/>
            <a:ext cx="8308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Target</a:t>
            </a:r>
            <a:endParaRPr lang="en-US" sz="2000" dirty="0"/>
          </a:p>
        </p:txBody>
      </p:sp>
      <p:grpSp>
        <p:nvGrpSpPr>
          <p:cNvPr id="27" name="Group 26"/>
          <p:cNvGrpSpPr/>
          <p:nvPr/>
        </p:nvGrpSpPr>
        <p:grpSpPr>
          <a:xfrm>
            <a:off x="1337704" y="1639424"/>
            <a:ext cx="2411622" cy="2773802"/>
            <a:chOff x="1600200" y="1767522"/>
            <a:chExt cx="2057740" cy="2718583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1600200" y="1817491"/>
              <a:ext cx="0" cy="266861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657940" y="1767522"/>
              <a:ext cx="0" cy="266861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" name="Straight Connector 28"/>
          <p:cNvCxnSpPr/>
          <p:nvPr/>
        </p:nvCxnSpPr>
        <p:spPr>
          <a:xfrm>
            <a:off x="1654342" y="1462776"/>
            <a:ext cx="173700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9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868" y="1360102"/>
            <a:ext cx="534400" cy="224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Right Brace 30"/>
          <p:cNvSpPr/>
          <p:nvPr/>
        </p:nvSpPr>
        <p:spPr>
          <a:xfrm rot="5400000" flipV="1">
            <a:off x="2469434" y="253260"/>
            <a:ext cx="193511" cy="3017828"/>
          </a:xfrm>
          <a:prstGeom prst="rightBrace">
            <a:avLst/>
          </a:prstGeom>
          <a:ln w="190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086049" y="1754203"/>
            <a:ext cx="1103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One link </a:t>
            </a:r>
          </a:p>
        </p:txBody>
      </p:sp>
    </p:spTree>
    <p:extLst>
      <p:ext uri="{BB962C8B-B14F-4D97-AF65-F5344CB8AC3E}">
        <p14:creationId xmlns:p14="http://schemas.microsoft.com/office/powerpoint/2010/main" val="84869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Shortcomings of Switches (3)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228599" y="1276350"/>
            <a:ext cx="5715000" cy="3352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2800" dirty="0" smtClean="0"/>
              <a:t>Don’t give much traffic control</a:t>
            </a:r>
          </a:p>
          <a:p>
            <a:pPr lvl="1"/>
            <a:r>
              <a:rPr lang="en-US" sz="2400" dirty="0" smtClean="0"/>
              <a:t>Want to plan routes / bandwidth</a:t>
            </a:r>
          </a:p>
          <a:p>
            <a:pPr lvl="1"/>
            <a:endParaRPr lang="en-US" sz="24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988750" y="2571750"/>
            <a:ext cx="3870326" cy="1379305"/>
            <a:chOff x="988750" y="2945045"/>
            <a:chExt cx="3870326" cy="1379305"/>
          </a:xfrm>
        </p:grpSpPr>
        <p:grpSp>
          <p:nvGrpSpPr>
            <p:cNvPr id="6" name="Group 5"/>
            <p:cNvGrpSpPr/>
            <p:nvPr/>
          </p:nvGrpSpPr>
          <p:grpSpPr>
            <a:xfrm>
              <a:off x="988750" y="2945045"/>
              <a:ext cx="3870326" cy="922105"/>
              <a:chOff x="988750" y="3097445"/>
              <a:chExt cx="3870326" cy="922105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988750" y="3097445"/>
                <a:ext cx="3870326" cy="922105"/>
                <a:chOff x="-241303" y="3258897"/>
                <a:chExt cx="3870326" cy="922105"/>
              </a:xfrm>
            </p:grpSpPr>
            <p:pic>
              <p:nvPicPr>
                <p:cNvPr id="12" name="Picture 11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259678" y="3258897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3" name="Picture 12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30497" y="3803681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cxnSp>
              <p:nvCxnSpPr>
                <p:cNvPr id="14" name="Straight Connector 13"/>
                <p:cNvCxnSpPr>
                  <a:stCxn id="12" idx="3"/>
                  <a:endCxn id="16" idx="1"/>
                </p:cNvCxnSpPr>
                <p:nvPr/>
              </p:nvCxnSpPr>
              <p:spPr>
                <a:xfrm>
                  <a:off x="2128041" y="3441213"/>
                  <a:ext cx="632619" cy="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>
                  <a:stCxn id="8" idx="3"/>
                  <a:endCxn id="13" idx="1"/>
                </p:cNvCxnSpPr>
                <p:nvPr/>
              </p:nvCxnSpPr>
              <p:spPr>
                <a:xfrm>
                  <a:off x="2046404" y="3985996"/>
                  <a:ext cx="684093" cy="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16" name="Picture 15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60660" y="3258898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7" name="Picture 16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241303" y="3816371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cxnSp>
              <p:nvCxnSpPr>
                <p:cNvPr id="18" name="Straight Connector 17"/>
                <p:cNvCxnSpPr>
                  <a:stCxn id="20" idx="3"/>
                  <a:endCxn id="12" idx="1"/>
                </p:cNvCxnSpPr>
                <p:nvPr/>
              </p:nvCxnSpPr>
              <p:spPr>
                <a:xfrm flipV="1">
                  <a:off x="627060" y="3441213"/>
                  <a:ext cx="632618" cy="1269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>
                  <a:stCxn id="17" idx="3"/>
                  <a:endCxn id="8" idx="1"/>
                </p:cNvCxnSpPr>
                <p:nvPr/>
              </p:nvCxnSpPr>
              <p:spPr>
                <a:xfrm flipV="1">
                  <a:off x="627060" y="3985996"/>
                  <a:ext cx="550981" cy="1269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0" name="Picture 19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241303" y="3271588"/>
                  <a:ext cx="868363" cy="3646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pic>
            <p:nvPicPr>
              <p:cNvPr id="8" name="Picture 7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08094" y="364222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9" name="Straight Connector 8"/>
              <p:cNvCxnSpPr/>
              <p:nvPr/>
            </p:nvCxnSpPr>
            <p:spPr>
              <a:xfrm flipV="1">
                <a:off x="1856116" y="3457406"/>
                <a:ext cx="633615" cy="20988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flipV="1">
                <a:off x="3260328" y="3457406"/>
                <a:ext cx="730385" cy="25734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>
                <a:stCxn id="8" idx="0"/>
              </p:cNvCxnSpPr>
              <p:nvPr/>
            </p:nvCxnSpPr>
            <p:spPr>
              <a:xfrm flipH="1" flipV="1">
                <a:off x="2842275" y="3474767"/>
                <a:ext cx="1" cy="16746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Rounded Rectangular Callout 20"/>
            <p:cNvSpPr/>
            <p:nvPr/>
          </p:nvSpPr>
          <p:spPr>
            <a:xfrm>
              <a:off x="2349620" y="4019550"/>
              <a:ext cx="1460379" cy="304800"/>
            </a:xfrm>
            <a:prstGeom prst="wedgeRoundRectCallout">
              <a:avLst>
                <a:gd name="adj1" fmla="val -20200"/>
                <a:gd name="adj2" fmla="val -119157"/>
                <a:gd name="adj3" fmla="val 16667"/>
              </a:avLst>
            </a:prstGeom>
            <a:solidFill>
              <a:srgbClr val="FFB8F2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bIns="0"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That was lame.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>
              <a:off x="2962274" y="3054700"/>
              <a:ext cx="1304925" cy="660050"/>
            </a:xfrm>
            <a:custGeom>
              <a:avLst/>
              <a:gdLst>
                <a:gd name="connsiteX0" fmla="*/ 0 w 1152586"/>
                <a:gd name="connsiteY0" fmla="*/ 7332 h 569307"/>
                <a:gd name="connsiteX1" fmla="*/ 676275 w 1152586"/>
                <a:gd name="connsiteY1" fmla="*/ 7332 h 569307"/>
                <a:gd name="connsiteX2" fmla="*/ 1152525 w 1152586"/>
                <a:gd name="connsiteY2" fmla="*/ 83532 h 569307"/>
                <a:gd name="connsiteX3" fmla="*/ 704850 w 1152586"/>
                <a:gd name="connsiteY3" fmla="*/ 359757 h 569307"/>
                <a:gd name="connsiteX4" fmla="*/ 76200 w 1152586"/>
                <a:gd name="connsiteY4" fmla="*/ 569307 h 569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2586" h="569307">
                  <a:moveTo>
                    <a:pt x="0" y="7332"/>
                  </a:moveTo>
                  <a:cubicBezTo>
                    <a:pt x="242094" y="982"/>
                    <a:pt x="484188" y="-5368"/>
                    <a:pt x="676275" y="7332"/>
                  </a:cubicBezTo>
                  <a:cubicBezTo>
                    <a:pt x="868362" y="20032"/>
                    <a:pt x="1147763" y="24795"/>
                    <a:pt x="1152525" y="83532"/>
                  </a:cubicBezTo>
                  <a:cubicBezTo>
                    <a:pt x="1157288" y="142270"/>
                    <a:pt x="884238" y="278795"/>
                    <a:pt x="704850" y="359757"/>
                  </a:cubicBezTo>
                  <a:cubicBezTo>
                    <a:pt x="525463" y="440720"/>
                    <a:pt x="300831" y="505013"/>
                    <a:pt x="76200" y="569307"/>
                  </a:cubicBezTo>
                </a:path>
              </a:pathLst>
            </a:custGeom>
            <a:noFill/>
            <a:ln w="38100">
              <a:solidFill>
                <a:schemeClr val="accent3">
                  <a:lumMod val="40000"/>
                  <a:lumOff val="6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3853908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ARP Messages (2)</a:t>
            </a:r>
            <a:endParaRPr lang="en-US" dirty="0"/>
          </a:p>
        </p:txBody>
      </p:sp>
      <p:pic>
        <p:nvPicPr>
          <p:cNvPr id="8" name="Picture 7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6" y="1189672"/>
            <a:ext cx="634602" cy="45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344" y="1287480"/>
            <a:ext cx="715963" cy="30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19168" y="1218694"/>
            <a:ext cx="8833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Node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125067" y="1237744"/>
            <a:ext cx="8308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Target</a:t>
            </a:r>
            <a:endParaRPr lang="en-US" sz="2000" dirty="0"/>
          </a:p>
        </p:txBody>
      </p:sp>
      <p:grpSp>
        <p:nvGrpSpPr>
          <p:cNvPr id="27" name="Group 26"/>
          <p:cNvGrpSpPr/>
          <p:nvPr/>
        </p:nvGrpSpPr>
        <p:grpSpPr>
          <a:xfrm>
            <a:off x="1337704" y="1639424"/>
            <a:ext cx="2411622" cy="2773802"/>
            <a:chOff x="1600200" y="1767522"/>
            <a:chExt cx="2057740" cy="2718583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1600200" y="1817491"/>
              <a:ext cx="0" cy="266861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657940" y="1767522"/>
              <a:ext cx="0" cy="266861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Arrow Connector 15"/>
          <p:cNvCxnSpPr/>
          <p:nvPr/>
        </p:nvCxnSpPr>
        <p:spPr>
          <a:xfrm>
            <a:off x="1337704" y="2154175"/>
            <a:ext cx="2411622" cy="339730"/>
          </a:xfrm>
          <a:prstGeom prst="straightConnector1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989485" y="1905676"/>
            <a:ext cx="11080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cap="small" dirty="0"/>
              <a:t>r</a:t>
            </a:r>
            <a:r>
              <a:rPr lang="en-US" sz="2400" cap="small" dirty="0" smtClean="0"/>
              <a:t>equest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3244225" y="2234768"/>
            <a:ext cx="695158" cy="119434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002807" y="2080880"/>
            <a:ext cx="103284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2000" dirty="0" smtClean="0"/>
              <a:t>Broadcast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515187" y="2414966"/>
            <a:ext cx="2056653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2000" dirty="0" smtClean="0"/>
              <a:t>Who has IP 1.2.3.4?</a:t>
            </a:r>
            <a:endParaRPr lang="en-US" sz="2000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1360687" y="3305991"/>
            <a:ext cx="2411622" cy="339730"/>
          </a:xfrm>
          <a:prstGeom prst="straightConnector1">
            <a:avLst/>
          </a:prstGeom>
          <a:ln w="28575"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82037" y="3031051"/>
            <a:ext cx="768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cap="small" dirty="0" smtClean="0"/>
              <a:t>reply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47565" y="3579046"/>
            <a:ext cx="183787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2000" dirty="0" smtClean="0"/>
              <a:t>I do at 1:2:3:4:5:6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7783047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Discovery Protocols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Help nodes find each other</a:t>
            </a:r>
          </a:p>
          <a:p>
            <a:pPr lvl="1"/>
            <a:r>
              <a:rPr lang="en-US" dirty="0" smtClean="0"/>
              <a:t>There are more of them!</a:t>
            </a:r>
          </a:p>
          <a:p>
            <a:pPr lvl="2"/>
            <a:r>
              <a:rPr lang="en-US" dirty="0" smtClean="0"/>
              <a:t>E.g., </a:t>
            </a:r>
            <a:r>
              <a:rPr lang="en-US" dirty="0" err="1" smtClean="0"/>
              <a:t>zeroconf</a:t>
            </a:r>
            <a:r>
              <a:rPr lang="en-US" dirty="0" smtClean="0"/>
              <a:t>, Bonjour</a:t>
            </a:r>
          </a:p>
          <a:p>
            <a:pPr lvl="4"/>
            <a:endParaRPr lang="en-US" sz="1000" dirty="0" smtClean="0"/>
          </a:p>
          <a:p>
            <a:r>
              <a:rPr lang="en-US" dirty="0" smtClean="0"/>
              <a:t>Often involve broadcast</a:t>
            </a:r>
          </a:p>
          <a:p>
            <a:pPr lvl="1"/>
            <a:r>
              <a:rPr lang="en-US" dirty="0" smtClean="0"/>
              <a:t>Since nodes aren’t introduced</a:t>
            </a:r>
          </a:p>
          <a:p>
            <a:pPr lvl="1"/>
            <a:r>
              <a:rPr lang="en-US" dirty="0" smtClean="0"/>
              <a:t>Very handy glue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937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Network Layer Approach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Scaling:</a:t>
            </a:r>
          </a:p>
          <a:p>
            <a:pPr lvl="1"/>
            <a:r>
              <a:rPr lang="en-US" dirty="0" smtClean="0"/>
              <a:t>Hierarchy, in the form of prefixes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Heterogeneity:</a:t>
            </a:r>
          </a:p>
          <a:p>
            <a:pPr lvl="1"/>
            <a:r>
              <a:rPr lang="en-US" dirty="0" smtClean="0"/>
              <a:t>IP for internetworking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Bandwidth Control:</a:t>
            </a:r>
          </a:p>
          <a:p>
            <a:pPr lvl="1"/>
            <a:r>
              <a:rPr lang="en-US" dirty="0" smtClean="0"/>
              <a:t>Lowest-cost routing</a:t>
            </a:r>
          </a:p>
          <a:p>
            <a:pPr lvl="1"/>
            <a:r>
              <a:rPr lang="en-US" dirty="0" smtClean="0"/>
              <a:t>Later QOS (Quality of Service)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173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Network service models</a:t>
            </a:r>
          </a:p>
          <a:p>
            <a:pPr lvl="1"/>
            <a:r>
              <a:rPr lang="en-US" sz="1800" dirty="0" smtClean="0"/>
              <a:t>Datagrams (packets), virtual circuits</a:t>
            </a:r>
          </a:p>
          <a:p>
            <a:r>
              <a:rPr lang="en-US" sz="2000" dirty="0" smtClean="0"/>
              <a:t>IP (Internet Protocol)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Internetworking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Forwarding </a:t>
            </a:r>
            <a:r>
              <a:rPr lang="en-US" sz="1800" dirty="0"/>
              <a:t>(</a:t>
            </a:r>
            <a:r>
              <a:rPr lang="en-US" sz="1800" dirty="0" smtClean="0"/>
              <a:t>Longest Matching Prefix)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Helpers: ARP and DHCP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Fragmentation and MTU discovery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Errors: ICMP (</a:t>
            </a:r>
            <a:r>
              <a:rPr lang="en-US" sz="1800" dirty="0" err="1" smtClean="0"/>
              <a:t>traceroute</a:t>
            </a:r>
            <a:r>
              <a:rPr lang="en-US" sz="1800" dirty="0" smtClean="0"/>
              <a:t>!)</a:t>
            </a:r>
          </a:p>
          <a:p>
            <a:r>
              <a:rPr lang="en-US" sz="2000" dirty="0" smtClean="0"/>
              <a:t>IPv6, the future of IP</a:t>
            </a:r>
            <a:endParaRPr lang="en-US" sz="1600" dirty="0" smtClean="0"/>
          </a:p>
          <a:p>
            <a:r>
              <a:rPr lang="en-US" sz="2000" dirty="0" smtClean="0"/>
              <a:t>NAT, a “</a:t>
            </a:r>
            <a:r>
              <a:rPr lang="en-US" sz="2000" dirty="0" err="1" smtClean="0"/>
              <a:t>middlebox</a:t>
            </a:r>
            <a:r>
              <a:rPr lang="en-US" sz="2000" dirty="0" smtClean="0"/>
              <a:t>”</a:t>
            </a:r>
          </a:p>
          <a:p>
            <a:pPr lvl="5"/>
            <a:endParaRPr lang="en-US" sz="400" dirty="0" smtClean="0"/>
          </a:p>
          <a:p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Routing algorithms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4495800" y="1200150"/>
            <a:ext cx="228600" cy="2864540"/>
          </a:xfrm>
          <a:prstGeom prst="rightBrace">
            <a:avLst/>
          </a:prstGeom>
          <a:ln w="190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708886" y="2343150"/>
            <a:ext cx="6639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This</a:t>
            </a:r>
          </a:p>
          <a:p>
            <a:pPr algn="ctr"/>
            <a:r>
              <a:rPr lang="en-US" sz="2000" dirty="0" smtClean="0"/>
              <a:t>time</a:t>
            </a:r>
          </a:p>
        </p:txBody>
      </p:sp>
      <p:sp>
        <p:nvSpPr>
          <p:cNvPr id="12" name="Right Brace 11"/>
          <p:cNvSpPr/>
          <p:nvPr/>
        </p:nvSpPr>
        <p:spPr>
          <a:xfrm>
            <a:off x="4495800" y="4095750"/>
            <a:ext cx="228600" cy="465207"/>
          </a:xfrm>
          <a:prstGeom prst="rightBrace">
            <a:avLst/>
          </a:prstGeom>
          <a:ln w="190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681510" y="3943350"/>
            <a:ext cx="6720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Next</a:t>
            </a:r>
          </a:p>
          <a:p>
            <a:pPr algn="ctr"/>
            <a:r>
              <a:rPr lang="en-US" sz="2000" smtClean="0"/>
              <a:t>time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299711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CSE 461 University of Washington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A9478-788D-42C7-BC35-88005760C6D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vs. Forwarding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US" sz="2800" u="sng" dirty="0" smtClean="0"/>
              <a:t>Routing</a:t>
            </a:r>
            <a:r>
              <a:rPr lang="en-US" sz="2800" dirty="0" smtClean="0"/>
              <a:t> is the process of deciding  in which direction to send traffic</a:t>
            </a:r>
          </a:p>
          <a:p>
            <a:pPr lvl="1"/>
            <a:r>
              <a:rPr lang="en-US" sz="2400" dirty="0" smtClean="0"/>
              <a:t>Network wide (global) and expensive</a:t>
            </a:r>
            <a:endParaRPr lang="en-US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988750" y="3097445"/>
            <a:ext cx="3870326" cy="922105"/>
            <a:chOff x="988750" y="3097445"/>
            <a:chExt cx="3870326" cy="922105"/>
          </a:xfrm>
        </p:grpSpPr>
        <p:grpSp>
          <p:nvGrpSpPr>
            <p:cNvPr id="7" name="Group 6"/>
            <p:cNvGrpSpPr/>
            <p:nvPr/>
          </p:nvGrpSpPr>
          <p:grpSpPr>
            <a:xfrm>
              <a:off x="988750" y="3097445"/>
              <a:ext cx="3870326" cy="922105"/>
              <a:chOff x="-241303" y="3258897"/>
              <a:chExt cx="3870326" cy="922105"/>
            </a:xfrm>
          </p:grpSpPr>
          <p:pic>
            <p:nvPicPr>
              <p:cNvPr id="12" name="Picture 11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59678" y="3258897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" name="Picture 12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30497" y="3803681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4" name="Straight Connector 13"/>
              <p:cNvCxnSpPr>
                <a:stCxn id="12" idx="3"/>
                <a:endCxn id="16" idx="1"/>
              </p:cNvCxnSpPr>
              <p:nvPr/>
            </p:nvCxnSpPr>
            <p:spPr>
              <a:xfrm>
                <a:off x="2128041" y="3441213"/>
                <a:ext cx="632619" cy="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>
                <a:stCxn id="8" idx="3"/>
                <a:endCxn id="13" idx="1"/>
              </p:cNvCxnSpPr>
              <p:nvPr/>
            </p:nvCxnSpPr>
            <p:spPr>
              <a:xfrm>
                <a:off x="2046404" y="3985996"/>
                <a:ext cx="684093" cy="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6" name="Picture 15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60660" y="325889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7" name="Picture 16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41303" y="3816371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8" name="Straight Connector 17"/>
              <p:cNvCxnSpPr>
                <a:stCxn id="20" idx="3"/>
                <a:endCxn id="12" idx="1"/>
              </p:cNvCxnSpPr>
              <p:nvPr/>
            </p:nvCxnSpPr>
            <p:spPr>
              <a:xfrm flipV="1">
                <a:off x="627060" y="3441213"/>
                <a:ext cx="632618" cy="1269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>
                <a:stCxn id="17" idx="3"/>
                <a:endCxn id="8" idx="1"/>
              </p:cNvCxnSpPr>
              <p:nvPr/>
            </p:nvCxnSpPr>
            <p:spPr>
              <a:xfrm flipV="1">
                <a:off x="627060" y="3985996"/>
                <a:ext cx="550981" cy="1269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0" name="Picture 19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41303" y="3271588"/>
                <a:ext cx="868363" cy="3646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8" name="Picture 7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8094" y="3642228"/>
              <a:ext cx="868363" cy="364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9" name="Straight Connector 8"/>
            <p:cNvCxnSpPr/>
            <p:nvPr/>
          </p:nvCxnSpPr>
          <p:spPr>
            <a:xfrm flipV="1">
              <a:off x="1856116" y="3457406"/>
              <a:ext cx="633615" cy="2098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3260328" y="3457406"/>
              <a:ext cx="730385" cy="25734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8" idx="0"/>
            </p:cNvCxnSpPr>
            <p:nvPr/>
          </p:nvCxnSpPr>
          <p:spPr>
            <a:xfrm flipH="1" flipV="1">
              <a:off x="2842275" y="3474767"/>
              <a:ext cx="1" cy="16746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ounded Rectangular Callout 20"/>
          <p:cNvSpPr/>
          <p:nvPr/>
        </p:nvSpPr>
        <p:spPr>
          <a:xfrm>
            <a:off x="3276600" y="2647950"/>
            <a:ext cx="1194762" cy="304800"/>
          </a:xfrm>
          <a:prstGeom prst="wedgeRoundRectCallout">
            <a:avLst>
              <a:gd name="adj1" fmla="val 34229"/>
              <a:gd name="adj2" fmla="val 93343"/>
              <a:gd name="adj3" fmla="val 16667"/>
            </a:avLst>
          </a:prstGeom>
          <a:solidFill>
            <a:srgbClr val="FFB8F2">
              <a:alpha val="5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Which way?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ounded Rectangular Callout 21"/>
          <p:cNvSpPr/>
          <p:nvPr/>
        </p:nvSpPr>
        <p:spPr>
          <a:xfrm>
            <a:off x="2417888" y="4171950"/>
            <a:ext cx="1207632" cy="304800"/>
          </a:xfrm>
          <a:prstGeom prst="wedgeRoundRectCallout">
            <a:avLst>
              <a:gd name="adj1" fmla="val -12906"/>
              <a:gd name="adj2" fmla="val -107907"/>
              <a:gd name="adj3" fmla="val 16667"/>
            </a:avLst>
          </a:prstGeom>
          <a:solidFill>
            <a:srgbClr val="FFB8F2">
              <a:alpha val="5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Which way?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ounded Rectangular Callout 22"/>
          <p:cNvSpPr/>
          <p:nvPr/>
        </p:nvSpPr>
        <p:spPr>
          <a:xfrm>
            <a:off x="1091238" y="2647950"/>
            <a:ext cx="1194762" cy="304800"/>
          </a:xfrm>
          <a:prstGeom prst="wedgeRoundRectCallout">
            <a:avLst>
              <a:gd name="adj1" fmla="val -7227"/>
              <a:gd name="adj2" fmla="val 102718"/>
              <a:gd name="adj3" fmla="val 16667"/>
            </a:avLst>
          </a:prstGeom>
          <a:solidFill>
            <a:srgbClr val="FFB8F2">
              <a:alpha val="5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Which way?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666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34760</TotalTime>
  <Words>2733</Words>
  <Application>Microsoft Macintosh PowerPoint</Application>
  <PresentationFormat>On-screen Show (16:9)</PresentationFormat>
  <Paragraphs>656</Paragraphs>
  <Slides>61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Office Theme</vt:lpstr>
      <vt:lpstr>PowerPoint Presentation</vt:lpstr>
      <vt:lpstr>Where we are in the Course</vt:lpstr>
      <vt:lpstr>Why do we need a Network layer?</vt:lpstr>
      <vt:lpstr>Shortcomings of Switches</vt:lpstr>
      <vt:lpstr>Shortcomings of Switches (2)</vt:lpstr>
      <vt:lpstr>Shortcomings of Switches (3)</vt:lpstr>
      <vt:lpstr>Network Layer Approach</vt:lpstr>
      <vt:lpstr>Topics</vt:lpstr>
      <vt:lpstr>Routing vs. Forwarding</vt:lpstr>
      <vt:lpstr>Routing vs. Forwarding (2)</vt:lpstr>
      <vt:lpstr>Topic</vt:lpstr>
      <vt:lpstr>Two Network Service Models</vt:lpstr>
      <vt:lpstr>Store-and-Forward Packet Switching</vt:lpstr>
      <vt:lpstr>Store-and-Forward (2)</vt:lpstr>
      <vt:lpstr>Store-and-Forward (3)</vt:lpstr>
      <vt:lpstr>Datagram Model</vt:lpstr>
      <vt:lpstr>Datagram Model (2)</vt:lpstr>
      <vt:lpstr>IP (Internet Protocol)</vt:lpstr>
      <vt:lpstr>Virtual Circuit Model</vt:lpstr>
      <vt:lpstr>Virtual Circuits (2)</vt:lpstr>
      <vt:lpstr>Virtual Circuits (3)</vt:lpstr>
      <vt:lpstr>Virtual Circuits (4)</vt:lpstr>
      <vt:lpstr>MPLS (Multi-Protocol Label Switching, §5.6.5)</vt:lpstr>
      <vt:lpstr>Datagrams vs Virtual Circuits</vt:lpstr>
      <vt:lpstr>Topic</vt:lpstr>
      <vt:lpstr>How Networks May Differ</vt:lpstr>
      <vt:lpstr>Connecting Datagram and VC networks</vt:lpstr>
      <vt:lpstr>Internet Reference Model</vt:lpstr>
      <vt:lpstr>IP as a Lowest Common Denominator</vt:lpstr>
      <vt:lpstr>IPv4 (Internet Protocol)</vt:lpstr>
      <vt:lpstr>IPv4 (2)</vt:lpstr>
      <vt:lpstr>IPv4 (3)</vt:lpstr>
      <vt:lpstr>IPv4 (4)</vt:lpstr>
      <vt:lpstr>Topic</vt:lpstr>
      <vt:lpstr>Recap</vt:lpstr>
      <vt:lpstr>IP Addresses</vt:lpstr>
      <vt:lpstr>IP Prefixes</vt:lpstr>
      <vt:lpstr>IP Prefixes (2)</vt:lpstr>
      <vt:lpstr>Classful IP Addressing</vt:lpstr>
      <vt:lpstr>IP Forwarding</vt:lpstr>
      <vt:lpstr>Longest Matching Prefix</vt:lpstr>
      <vt:lpstr>Longest Matching Prefix (2)</vt:lpstr>
      <vt:lpstr>Host/Router Distinction</vt:lpstr>
      <vt:lpstr>Host Forwarding Table</vt:lpstr>
      <vt:lpstr>Flexibility of Longest Matching Prefix</vt:lpstr>
      <vt:lpstr>Performance of Longest Matching Prefix</vt:lpstr>
      <vt:lpstr>Topic</vt:lpstr>
      <vt:lpstr>Getting IP Addresses</vt:lpstr>
      <vt:lpstr>Getting IP Addresses (2)</vt:lpstr>
      <vt:lpstr>DHCP</vt:lpstr>
      <vt:lpstr>DHCP Protocol Stack</vt:lpstr>
      <vt:lpstr>DHCP Addressing</vt:lpstr>
      <vt:lpstr>DHCP Messages</vt:lpstr>
      <vt:lpstr>DHCP Messages (2)</vt:lpstr>
      <vt:lpstr>DHCP Messages (3)</vt:lpstr>
      <vt:lpstr>Sending an IP Packet</vt:lpstr>
      <vt:lpstr>ARP (Address Resolution Protocol)</vt:lpstr>
      <vt:lpstr>ARP Protocol Stack</vt:lpstr>
      <vt:lpstr>ARP Messages</vt:lpstr>
      <vt:lpstr>ARP Messages (2)</vt:lpstr>
      <vt:lpstr>Discovery Protocols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CSE</dc:creator>
  <cp:lastModifiedBy>SHYAM GOLLAKOTA</cp:lastModifiedBy>
  <cp:revision>173</cp:revision>
  <dcterms:created xsi:type="dcterms:W3CDTF">2012-10-22T20:55:18Z</dcterms:created>
  <dcterms:modified xsi:type="dcterms:W3CDTF">2013-11-08T19:27:30Z</dcterms:modified>
</cp:coreProperties>
</file>