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302" r:id="rId2"/>
    <p:sldId id="314" r:id="rId3"/>
    <p:sldId id="313" r:id="rId4"/>
    <p:sldId id="312" r:id="rId5"/>
    <p:sldId id="318" r:id="rId6"/>
    <p:sldId id="315" r:id="rId7"/>
    <p:sldId id="316" r:id="rId8"/>
    <p:sldId id="311" r:id="rId9"/>
    <p:sldId id="319" r:id="rId10"/>
    <p:sldId id="317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357" r:id="rId48"/>
    <p:sldId id="358" r:id="rId4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B"/>
    <a:srgbClr val="FFE1F9"/>
    <a:srgbClr val="FFB8F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2269" autoAdjust="0"/>
  </p:normalViewPr>
  <p:slideViewPr>
    <p:cSldViewPr>
      <p:cViewPr>
        <p:scale>
          <a:sx n="100" d="100"/>
          <a:sy n="100" d="100"/>
        </p:scale>
        <p:origin x="-816" y="-1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'Sheet 1 - Table 1'!$C$1:$C$2</c:f>
              <c:strCache>
                <c:ptCount val="1"/>
                <c:pt idx="0">
                  <c:v>Raw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1'!$C$3:$C$176</c:f>
              <c:numCache>
                <c:formatCode>General</c:formatCode>
                <c:ptCount val="174"/>
                <c:pt idx="0">
                  <c:v>218.497</c:v>
                </c:pt>
                <c:pt idx="1">
                  <c:v>225.424</c:v>
                </c:pt>
                <c:pt idx="2">
                  <c:v>206.916</c:v>
                </c:pt>
                <c:pt idx="3">
                  <c:v>200.772</c:v>
                </c:pt>
                <c:pt idx="4">
                  <c:v>204.336</c:v>
                </c:pt>
                <c:pt idx="5">
                  <c:v>195.399</c:v>
                </c:pt>
                <c:pt idx="6">
                  <c:v>218.446</c:v>
                </c:pt>
                <c:pt idx="7">
                  <c:v>223.148</c:v>
                </c:pt>
                <c:pt idx="8">
                  <c:v>209.341</c:v>
                </c:pt>
                <c:pt idx="9">
                  <c:v>232.283</c:v>
                </c:pt>
                <c:pt idx="10">
                  <c:v>328.016</c:v>
                </c:pt>
                <c:pt idx="11">
                  <c:v>229.637</c:v>
                </c:pt>
                <c:pt idx="12">
                  <c:v>238.312</c:v>
                </c:pt>
                <c:pt idx="13">
                  <c:v>246.653</c:v>
                </c:pt>
                <c:pt idx="14">
                  <c:v>233.694</c:v>
                </c:pt>
                <c:pt idx="15">
                  <c:v>395.5269999999999</c:v>
                </c:pt>
                <c:pt idx="16">
                  <c:v>426.083</c:v>
                </c:pt>
                <c:pt idx="17">
                  <c:v>458.139</c:v>
                </c:pt>
                <c:pt idx="18">
                  <c:v>210.91</c:v>
                </c:pt>
                <c:pt idx="19">
                  <c:v>246.874</c:v>
                </c:pt>
                <c:pt idx="20">
                  <c:v>195.605</c:v>
                </c:pt>
                <c:pt idx="21">
                  <c:v>201.79</c:v>
                </c:pt>
                <c:pt idx="22">
                  <c:v>298.5489999999999</c:v>
                </c:pt>
                <c:pt idx="23">
                  <c:v>228.129</c:v>
                </c:pt>
                <c:pt idx="24">
                  <c:v>240.157</c:v>
                </c:pt>
                <c:pt idx="25">
                  <c:v>204.772</c:v>
                </c:pt>
                <c:pt idx="26">
                  <c:v>209.757</c:v>
                </c:pt>
                <c:pt idx="27">
                  <c:v>286.449</c:v>
                </c:pt>
                <c:pt idx="28">
                  <c:v>201.583</c:v>
                </c:pt>
                <c:pt idx="29">
                  <c:v>208.985</c:v>
                </c:pt>
                <c:pt idx="30">
                  <c:v>221.018</c:v>
                </c:pt>
                <c:pt idx="31">
                  <c:v>234.632</c:v>
                </c:pt>
                <c:pt idx="32">
                  <c:v>231.637</c:v>
                </c:pt>
                <c:pt idx="33">
                  <c:v>197.971</c:v>
                </c:pt>
                <c:pt idx="34">
                  <c:v>200.979</c:v>
                </c:pt>
                <c:pt idx="35">
                  <c:v>205.224</c:v>
                </c:pt>
                <c:pt idx="36">
                  <c:v>197.569</c:v>
                </c:pt>
                <c:pt idx="37">
                  <c:v>204.597</c:v>
                </c:pt>
                <c:pt idx="38">
                  <c:v>229.465</c:v>
                </c:pt>
                <c:pt idx="39">
                  <c:v>344.8969999999999</c:v>
                </c:pt>
                <c:pt idx="40">
                  <c:v>282.161</c:v>
                </c:pt>
                <c:pt idx="41">
                  <c:v>387.4569999999999</c:v>
                </c:pt>
                <c:pt idx="42">
                  <c:v>367.76</c:v>
                </c:pt>
                <c:pt idx="43">
                  <c:v>295.4759999999999</c:v>
                </c:pt>
                <c:pt idx="44">
                  <c:v>267.1809999999999</c:v>
                </c:pt>
                <c:pt idx="45">
                  <c:v>403.834</c:v>
                </c:pt>
                <c:pt idx="46">
                  <c:v>203.155</c:v>
                </c:pt>
                <c:pt idx="47">
                  <c:v>405.4</c:v>
                </c:pt>
                <c:pt idx="48">
                  <c:v>349.88</c:v>
                </c:pt>
                <c:pt idx="49">
                  <c:v>483.579</c:v>
                </c:pt>
                <c:pt idx="50">
                  <c:v>820.576</c:v>
                </c:pt>
                <c:pt idx="51">
                  <c:v>268.817</c:v>
                </c:pt>
                <c:pt idx="52">
                  <c:v>352.892</c:v>
                </c:pt>
                <c:pt idx="53">
                  <c:v>374.1</c:v>
                </c:pt>
                <c:pt idx="54">
                  <c:v>467.468</c:v>
                </c:pt>
                <c:pt idx="55">
                  <c:v>455.338</c:v>
                </c:pt>
                <c:pt idx="56">
                  <c:v>477.762</c:v>
                </c:pt>
                <c:pt idx="57">
                  <c:v>862.016</c:v>
                </c:pt>
                <c:pt idx="58">
                  <c:v>376.9619999999999</c:v>
                </c:pt>
                <c:pt idx="59">
                  <c:v>296.541</c:v>
                </c:pt>
                <c:pt idx="60">
                  <c:v>377.949</c:v>
                </c:pt>
                <c:pt idx="61">
                  <c:v>646.3129999999999</c:v>
                </c:pt>
                <c:pt idx="62">
                  <c:v>319.704</c:v>
                </c:pt>
                <c:pt idx="63">
                  <c:v>411.365</c:v>
                </c:pt>
                <c:pt idx="64">
                  <c:v>499.714</c:v>
                </c:pt>
                <c:pt idx="65">
                  <c:v>550.649</c:v>
                </c:pt>
                <c:pt idx="66">
                  <c:v>222.559</c:v>
                </c:pt>
                <c:pt idx="67">
                  <c:v>613.021</c:v>
                </c:pt>
                <c:pt idx="68">
                  <c:v>359.0</c:v>
                </c:pt>
                <c:pt idx="69">
                  <c:v>198.046</c:v>
                </c:pt>
                <c:pt idx="70">
                  <c:v>564.972</c:v>
                </c:pt>
                <c:pt idx="71">
                  <c:v>202.993</c:v>
                </c:pt>
                <c:pt idx="72">
                  <c:v>228.147</c:v>
                </c:pt>
                <c:pt idx="73">
                  <c:v>204.914</c:v>
                </c:pt>
                <c:pt idx="74">
                  <c:v>268.4069999999999</c:v>
                </c:pt>
                <c:pt idx="75">
                  <c:v>207.863</c:v>
                </c:pt>
                <c:pt idx="76">
                  <c:v>200.159</c:v>
                </c:pt>
                <c:pt idx="77">
                  <c:v>207.011</c:v>
                </c:pt>
                <c:pt idx="78">
                  <c:v>205.351</c:v>
                </c:pt>
                <c:pt idx="79">
                  <c:v>198.85</c:v>
                </c:pt>
                <c:pt idx="80">
                  <c:v>219.7</c:v>
                </c:pt>
                <c:pt idx="81">
                  <c:v>327.62</c:v>
                </c:pt>
                <c:pt idx="82">
                  <c:v>196.719</c:v>
                </c:pt>
                <c:pt idx="83">
                  <c:v>215.373</c:v>
                </c:pt>
                <c:pt idx="84">
                  <c:v>197.395</c:v>
                </c:pt>
                <c:pt idx="85">
                  <c:v>259.553</c:v>
                </c:pt>
                <c:pt idx="86">
                  <c:v>203.864</c:v>
                </c:pt>
                <c:pt idx="87">
                  <c:v>196.347</c:v>
                </c:pt>
                <c:pt idx="88">
                  <c:v>259.128</c:v>
                </c:pt>
                <c:pt idx="89">
                  <c:v>203.038</c:v>
                </c:pt>
                <c:pt idx="90">
                  <c:v>226.229</c:v>
                </c:pt>
                <c:pt idx="91">
                  <c:v>199.76</c:v>
                </c:pt>
                <c:pt idx="92">
                  <c:v>200.322</c:v>
                </c:pt>
                <c:pt idx="93">
                  <c:v>294.958</c:v>
                </c:pt>
                <c:pt idx="94">
                  <c:v>202.836</c:v>
                </c:pt>
                <c:pt idx="95">
                  <c:v>200.374</c:v>
                </c:pt>
                <c:pt idx="96">
                  <c:v>261.264</c:v>
                </c:pt>
                <c:pt idx="97">
                  <c:v>200.316</c:v>
                </c:pt>
                <c:pt idx="98">
                  <c:v>199.102</c:v>
                </c:pt>
                <c:pt idx="99">
                  <c:v>227.73</c:v>
                </c:pt>
                <c:pt idx="100">
                  <c:v>213.769</c:v>
                </c:pt>
                <c:pt idx="101">
                  <c:v>210.287</c:v>
                </c:pt>
                <c:pt idx="102">
                  <c:v>222.14</c:v>
                </c:pt>
                <c:pt idx="103">
                  <c:v>203.31</c:v>
                </c:pt>
                <c:pt idx="104">
                  <c:v>238.922</c:v>
                </c:pt>
                <c:pt idx="105">
                  <c:v>364.353</c:v>
                </c:pt>
                <c:pt idx="106">
                  <c:v>284.7119999999999</c:v>
                </c:pt>
                <c:pt idx="107">
                  <c:v>198.356</c:v>
                </c:pt>
                <c:pt idx="108">
                  <c:v>200.749</c:v>
                </c:pt>
                <c:pt idx="109">
                  <c:v>254.684</c:v>
                </c:pt>
                <c:pt idx="110">
                  <c:v>199.603</c:v>
                </c:pt>
                <c:pt idx="111">
                  <c:v>204.066</c:v>
                </c:pt>
                <c:pt idx="112">
                  <c:v>204.552</c:v>
                </c:pt>
                <c:pt idx="113">
                  <c:v>200.909</c:v>
                </c:pt>
                <c:pt idx="114">
                  <c:v>264.023</c:v>
                </c:pt>
                <c:pt idx="115">
                  <c:v>204.594</c:v>
                </c:pt>
                <c:pt idx="116">
                  <c:v>310.706</c:v>
                </c:pt>
                <c:pt idx="117">
                  <c:v>232.521</c:v>
                </c:pt>
                <c:pt idx="118">
                  <c:v>219.453</c:v>
                </c:pt>
                <c:pt idx="119">
                  <c:v>205.468</c:v>
                </c:pt>
                <c:pt idx="120">
                  <c:v>204.97</c:v>
                </c:pt>
                <c:pt idx="121">
                  <c:v>219.262</c:v>
                </c:pt>
                <c:pt idx="122">
                  <c:v>201.302</c:v>
                </c:pt>
                <c:pt idx="123">
                  <c:v>203.423</c:v>
                </c:pt>
                <c:pt idx="124">
                  <c:v>286.997</c:v>
                </c:pt>
                <c:pt idx="125">
                  <c:v>196.43</c:v>
                </c:pt>
                <c:pt idx="126">
                  <c:v>203.884</c:v>
                </c:pt>
                <c:pt idx="127">
                  <c:v>195.995</c:v>
                </c:pt>
                <c:pt idx="128">
                  <c:v>202.615</c:v>
                </c:pt>
                <c:pt idx="129">
                  <c:v>221.22</c:v>
                </c:pt>
                <c:pt idx="130">
                  <c:v>197.182</c:v>
                </c:pt>
                <c:pt idx="131">
                  <c:v>201.504</c:v>
                </c:pt>
                <c:pt idx="132">
                  <c:v>204.38</c:v>
                </c:pt>
                <c:pt idx="133">
                  <c:v>195.313</c:v>
                </c:pt>
                <c:pt idx="134">
                  <c:v>202.38</c:v>
                </c:pt>
                <c:pt idx="135">
                  <c:v>200.315</c:v>
                </c:pt>
                <c:pt idx="136">
                  <c:v>206.066</c:v>
                </c:pt>
                <c:pt idx="137">
                  <c:v>300.973</c:v>
                </c:pt>
                <c:pt idx="138">
                  <c:v>200.499</c:v>
                </c:pt>
                <c:pt idx="139">
                  <c:v>243.199</c:v>
                </c:pt>
                <c:pt idx="140">
                  <c:v>209.077</c:v>
                </c:pt>
                <c:pt idx="141">
                  <c:v>288.997</c:v>
                </c:pt>
                <c:pt idx="142">
                  <c:v>197.718</c:v>
                </c:pt>
                <c:pt idx="143">
                  <c:v>197.146</c:v>
                </c:pt>
                <c:pt idx="144">
                  <c:v>200.618</c:v>
                </c:pt>
                <c:pt idx="145">
                  <c:v>204.101</c:v>
                </c:pt>
                <c:pt idx="146">
                  <c:v>199.881</c:v>
                </c:pt>
                <c:pt idx="147">
                  <c:v>221.908</c:v>
                </c:pt>
                <c:pt idx="148">
                  <c:v>203.235</c:v>
                </c:pt>
                <c:pt idx="149">
                  <c:v>200.518</c:v>
                </c:pt>
                <c:pt idx="150">
                  <c:v>200.763</c:v>
                </c:pt>
                <c:pt idx="151">
                  <c:v>196.307</c:v>
                </c:pt>
                <c:pt idx="152">
                  <c:v>233.886</c:v>
                </c:pt>
                <c:pt idx="153">
                  <c:v>256.8369999999999</c:v>
                </c:pt>
                <c:pt idx="154">
                  <c:v>280.307</c:v>
                </c:pt>
                <c:pt idx="155">
                  <c:v>243.397</c:v>
                </c:pt>
                <c:pt idx="156">
                  <c:v>325.308</c:v>
                </c:pt>
                <c:pt idx="157">
                  <c:v>245.628</c:v>
                </c:pt>
                <c:pt idx="158">
                  <c:v>268.961</c:v>
                </c:pt>
                <c:pt idx="159">
                  <c:v>202.792</c:v>
                </c:pt>
                <c:pt idx="160">
                  <c:v>196.599</c:v>
                </c:pt>
                <c:pt idx="161">
                  <c:v>199.199</c:v>
                </c:pt>
                <c:pt idx="162">
                  <c:v>262.0959999999999</c:v>
                </c:pt>
                <c:pt idx="163">
                  <c:v>282.901</c:v>
                </c:pt>
                <c:pt idx="164">
                  <c:v>203.042</c:v>
                </c:pt>
                <c:pt idx="165">
                  <c:v>224.504</c:v>
                </c:pt>
                <c:pt idx="166">
                  <c:v>247.504</c:v>
                </c:pt>
                <c:pt idx="167">
                  <c:v>205.514</c:v>
                </c:pt>
                <c:pt idx="168">
                  <c:v>198.254</c:v>
                </c:pt>
                <c:pt idx="169">
                  <c:v>200.887</c:v>
                </c:pt>
                <c:pt idx="170">
                  <c:v>235.845</c:v>
                </c:pt>
                <c:pt idx="171">
                  <c:v>212.348</c:v>
                </c:pt>
                <c:pt idx="172">
                  <c:v>282.015</c:v>
                </c:pt>
                <c:pt idx="173">
                  <c:v>317.7269999999999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6806088"/>
        <c:axId val="-2136803048"/>
      </c:scatterChart>
      <c:valAx>
        <c:axId val="-2136806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36803048"/>
        <c:crosses val="autoZero"/>
        <c:crossBetween val="midCat"/>
      </c:valAx>
      <c:valAx>
        <c:axId val="-2136803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68060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'Sheet 1 - Table 1'!$C$1:$C$2</c:f>
              <c:strCache>
                <c:ptCount val="1"/>
                <c:pt idx="0">
                  <c:v>Raw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1'!$C$3:$C$176</c:f>
              <c:numCache>
                <c:formatCode>General</c:formatCode>
                <c:ptCount val="174"/>
                <c:pt idx="0">
                  <c:v>218.497</c:v>
                </c:pt>
                <c:pt idx="1">
                  <c:v>225.424</c:v>
                </c:pt>
                <c:pt idx="2">
                  <c:v>206.916</c:v>
                </c:pt>
                <c:pt idx="3">
                  <c:v>200.772</c:v>
                </c:pt>
                <c:pt idx="4">
                  <c:v>204.336</c:v>
                </c:pt>
                <c:pt idx="5">
                  <c:v>195.399</c:v>
                </c:pt>
                <c:pt idx="6">
                  <c:v>218.446</c:v>
                </c:pt>
                <c:pt idx="7">
                  <c:v>223.148</c:v>
                </c:pt>
                <c:pt idx="8">
                  <c:v>209.341</c:v>
                </c:pt>
                <c:pt idx="9">
                  <c:v>232.283</c:v>
                </c:pt>
                <c:pt idx="10">
                  <c:v>328.016</c:v>
                </c:pt>
                <c:pt idx="11">
                  <c:v>229.637</c:v>
                </c:pt>
                <c:pt idx="12">
                  <c:v>238.312</c:v>
                </c:pt>
                <c:pt idx="13">
                  <c:v>246.653</c:v>
                </c:pt>
                <c:pt idx="14">
                  <c:v>233.694</c:v>
                </c:pt>
                <c:pt idx="15">
                  <c:v>395.5269999999999</c:v>
                </c:pt>
                <c:pt idx="16">
                  <c:v>426.083</c:v>
                </c:pt>
                <c:pt idx="17">
                  <c:v>458.139</c:v>
                </c:pt>
                <c:pt idx="18">
                  <c:v>210.91</c:v>
                </c:pt>
                <c:pt idx="19">
                  <c:v>246.874</c:v>
                </c:pt>
                <c:pt idx="20">
                  <c:v>195.605</c:v>
                </c:pt>
                <c:pt idx="21">
                  <c:v>201.79</c:v>
                </c:pt>
                <c:pt idx="22">
                  <c:v>298.5489999999999</c:v>
                </c:pt>
                <c:pt idx="23">
                  <c:v>228.129</c:v>
                </c:pt>
                <c:pt idx="24">
                  <c:v>240.157</c:v>
                </c:pt>
                <c:pt idx="25">
                  <c:v>204.772</c:v>
                </c:pt>
                <c:pt idx="26">
                  <c:v>209.757</c:v>
                </c:pt>
                <c:pt idx="27">
                  <c:v>286.449</c:v>
                </c:pt>
                <c:pt idx="28">
                  <c:v>201.583</c:v>
                </c:pt>
                <c:pt idx="29">
                  <c:v>208.985</c:v>
                </c:pt>
                <c:pt idx="30">
                  <c:v>221.018</c:v>
                </c:pt>
                <c:pt idx="31">
                  <c:v>234.632</c:v>
                </c:pt>
                <c:pt idx="32">
                  <c:v>231.637</c:v>
                </c:pt>
                <c:pt idx="33">
                  <c:v>197.971</c:v>
                </c:pt>
                <c:pt idx="34">
                  <c:v>200.979</c:v>
                </c:pt>
                <c:pt idx="35">
                  <c:v>205.224</c:v>
                </c:pt>
                <c:pt idx="36">
                  <c:v>197.569</c:v>
                </c:pt>
                <c:pt idx="37">
                  <c:v>204.597</c:v>
                </c:pt>
                <c:pt idx="38">
                  <c:v>229.465</c:v>
                </c:pt>
                <c:pt idx="39">
                  <c:v>344.8969999999999</c:v>
                </c:pt>
                <c:pt idx="40">
                  <c:v>282.161</c:v>
                </c:pt>
                <c:pt idx="41">
                  <c:v>387.4569999999999</c:v>
                </c:pt>
                <c:pt idx="42">
                  <c:v>367.76</c:v>
                </c:pt>
                <c:pt idx="43">
                  <c:v>295.4759999999999</c:v>
                </c:pt>
                <c:pt idx="44">
                  <c:v>267.1809999999999</c:v>
                </c:pt>
                <c:pt idx="45">
                  <c:v>403.834</c:v>
                </c:pt>
                <c:pt idx="46">
                  <c:v>203.155</c:v>
                </c:pt>
                <c:pt idx="47">
                  <c:v>405.4</c:v>
                </c:pt>
                <c:pt idx="48">
                  <c:v>349.88</c:v>
                </c:pt>
                <c:pt idx="49">
                  <c:v>483.579</c:v>
                </c:pt>
                <c:pt idx="50">
                  <c:v>820.576</c:v>
                </c:pt>
                <c:pt idx="51">
                  <c:v>268.817</c:v>
                </c:pt>
                <c:pt idx="52">
                  <c:v>352.892</c:v>
                </c:pt>
                <c:pt idx="53">
                  <c:v>374.1</c:v>
                </c:pt>
                <c:pt idx="54">
                  <c:v>467.468</c:v>
                </c:pt>
                <c:pt idx="55">
                  <c:v>455.338</c:v>
                </c:pt>
                <c:pt idx="56">
                  <c:v>477.762</c:v>
                </c:pt>
                <c:pt idx="57">
                  <c:v>862.016</c:v>
                </c:pt>
                <c:pt idx="58">
                  <c:v>376.9619999999999</c:v>
                </c:pt>
                <c:pt idx="59">
                  <c:v>296.541</c:v>
                </c:pt>
                <c:pt idx="60">
                  <c:v>377.949</c:v>
                </c:pt>
                <c:pt idx="61">
                  <c:v>646.3129999999999</c:v>
                </c:pt>
                <c:pt idx="62">
                  <c:v>319.704</c:v>
                </c:pt>
                <c:pt idx="63">
                  <c:v>411.365</c:v>
                </c:pt>
                <c:pt idx="64">
                  <c:v>499.714</c:v>
                </c:pt>
                <c:pt idx="65">
                  <c:v>550.649</c:v>
                </c:pt>
                <c:pt idx="66">
                  <c:v>222.559</c:v>
                </c:pt>
                <c:pt idx="67">
                  <c:v>613.021</c:v>
                </c:pt>
                <c:pt idx="68">
                  <c:v>359.0</c:v>
                </c:pt>
                <c:pt idx="69">
                  <c:v>198.046</c:v>
                </c:pt>
                <c:pt idx="70">
                  <c:v>564.972</c:v>
                </c:pt>
                <c:pt idx="71">
                  <c:v>202.993</c:v>
                </c:pt>
                <c:pt idx="72">
                  <c:v>228.147</c:v>
                </c:pt>
                <c:pt idx="73">
                  <c:v>204.914</c:v>
                </c:pt>
                <c:pt idx="74">
                  <c:v>268.4069999999999</c:v>
                </c:pt>
                <c:pt idx="75">
                  <c:v>207.863</c:v>
                </c:pt>
                <c:pt idx="76">
                  <c:v>200.159</c:v>
                </c:pt>
                <c:pt idx="77">
                  <c:v>207.011</c:v>
                </c:pt>
                <c:pt idx="78">
                  <c:v>205.351</c:v>
                </c:pt>
                <c:pt idx="79">
                  <c:v>198.85</c:v>
                </c:pt>
                <c:pt idx="80">
                  <c:v>219.7</c:v>
                </c:pt>
                <c:pt idx="81">
                  <c:v>327.62</c:v>
                </c:pt>
                <c:pt idx="82">
                  <c:v>196.719</c:v>
                </c:pt>
                <c:pt idx="83">
                  <c:v>215.373</c:v>
                </c:pt>
                <c:pt idx="84">
                  <c:v>197.395</c:v>
                </c:pt>
                <c:pt idx="85">
                  <c:v>259.553</c:v>
                </c:pt>
                <c:pt idx="86">
                  <c:v>203.864</c:v>
                </c:pt>
                <c:pt idx="87">
                  <c:v>196.347</c:v>
                </c:pt>
                <c:pt idx="88">
                  <c:v>259.128</c:v>
                </c:pt>
                <c:pt idx="89">
                  <c:v>203.038</c:v>
                </c:pt>
                <c:pt idx="90">
                  <c:v>226.229</c:v>
                </c:pt>
                <c:pt idx="91">
                  <c:v>199.76</c:v>
                </c:pt>
                <c:pt idx="92">
                  <c:v>200.322</c:v>
                </c:pt>
                <c:pt idx="93">
                  <c:v>294.958</c:v>
                </c:pt>
                <c:pt idx="94">
                  <c:v>202.836</c:v>
                </c:pt>
                <c:pt idx="95">
                  <c:v>200.374</c:v>
                </c:pt>
                <c:pt idx="96">
                  <c:v>261.264</c:v>
                </c:pt>
                <c:pt idx="97">
                  <c:v>200.316</c:v>
                </c:pt>
                <c:pt idx="98">
                  <c:v>199.102</c:v>
                </c:pt>
                <c:pt idx="99">
                  <c:v>227.73</c:v>
                </c:pt>
                <c:pt idx="100">
                  <c:v>213.769</c:v>
                </c:pt>
                <c:pt idx="101">
                  <c:v>210.287</c:v>
                </c:pt>
                <c:pt idx="102">
                  <c:v>222.14</c:v>
                </c:pt>
                <c:pt idx="103">
                  <c:v>203.31</c:v>
                </c:pt>
                <c:pt idx="104">
                  <c:v>238.922</c:v>
                </c:pt>
                <c:pt idx="105">
                  <c:v>364.353</c:v>
                </c:pt>
                <c:pt idx="106">
                  <c:v>284.7119999999999</c:v>
                </c:pt>
                <c:pt idx="107">
                  <c:v>198.356</c:v>
                </c:pt>
                <c:pt idx="108">
                  <c:v>200.749</c:v>
                </c:pt>
                <c:pt idx="109">
                  <c:v>254.684</c:v>
                </c:pt>
                <c:pt idx="110">
                  <c:v>199.603</c:v>
                </c:pt>
                <c:pt idx="111">
                  <c:v>204.066</c:v>
                </c:pt>
                <c:pt idx="112">
                  <c:v>204.552</c:v>
                </c:pt>
                <c:pt idx="113">
                  <c:v>200.909</c:v>
                </c:pt>
                <c:pt idx="114">
                  <c:v>264.023</c:v>
                </c:pt>
                <c:pt idx="115">
                  <c:v>204.594</c:v>
                </c:pt>
                <c:pt idx="116">
                  <c:v>310.706</c:v>
                </c:pt>
                <c:pt idx="117">
                  <c:v>232.521</c:v>
                </c:pt>
                <c:pt idx="118">
                  <c:v>219.453</c:v>
                </c:pt>
                <c:pt idx="119">
                  <c:v>205.468</c:v>
                </c:pt>
                <c:pt idx="120">
                  <c:v>204.97</c:v>
                </c:pt>
                <c:pt idx="121">
                  <c:v>219.262</c:v>
                </c:pt>
                <c:pt idx="122">
                  <c:v>201.302</c:v>
                </c:pt>
                <c:pt idx="123">
                  <c:v>203.423</c:v>
                </c:pt>
                <c:pt idx="124">
                  <c:v>286.997</c:v>
                </c:pt>
                <c:pt idx="125">
                  <c:v>196.43</c:v>
                </c:pt>
                <c:pt idx="126">
                  <c:v>203.884</c:v>
                </c:pt>
                <c:pt idx="127">
                  <c:v>195.995</c:v>
                </c:pt>
                <c:pt idx="128">
                  <c:v>202.615</c:v>
                </c:pt>
                <c:pt idx="129">
                  <c:v>221.22</c:v>
                </c:pt>
                <c:pt idx="130">
                  <c:v>197.182</c:v>
                </c:pt>
                <c:pt idx="131">
                  <c:v>201.504</c:v>
                </c:pt>
                <c:pt idx="132">
                  <c:v>204.38</c:v>
                </c:pt>
                <c:pt idx="133">
                  <c:v>195.313</c:v>
                </c:pt>
                <c:pt idx="134">
                  <c:v>202.38</c:v>
                </c:pt>
                <c:pt idx="135">
                  <c:v>200.315</c:v>
                </c:pt>
                <c:pt idx="136">
                  <c:v>206.066</c:v>
                </c:pt>
                <c:pt idx="137">
                  <c:v>300.973</c:v>
                </c:pt>
                <c:pt idx="138">
                  <c:v>200.499</c:v>
                </c:pt>
                <c:pt idx="139">
                  <c:v>243.199</c:v>
                </c:pt>
                <c:pt idx="140">
                  <c:v>209.077</c:v>
                </c:pt>
                <c:pt idx="141">
                  <c:v>288.997</c:v>
                </c:pt>
                <c:pt idx="142">
                  <c:v>197.718</c:v>
                </c:pt>
                <c:pt idx="143">
                  <c:v>197.146</c:v>
                </c:pt>
                <c:pt idx="144">
                  <c:v>200.618</c:v>
                </c:pt>
                <c:pt idx="145">
                  <c:v>204.101</c:v>
                </c:pt>
                <c:pt idx="146">
                  <c:v>199.881</c:v>
                </c:pt>
                <c:pt idx="147">
                  <c:v>221.908</c:v>
                </c:pt>
                <c:pt idx="148">
                  <c:v>203.235</c:v>
                </c:pt>
                <c:pt idx="149">
                  <c:v>200.518</c:v>
                </c:pt>
                <c:pt idx="150">
                  <c:v>200.763</c:v>
                </c:pt>
                <c:pt idx="151">
                  <c:v>196.307</c:v>
                </c:pt>
                <c:pt idx="152">
                  <c:v>233.886</c:v>
                </c:pt>
                <c:pt idx="153">
                  <c:v>256.8369999999999</c:v>
                </c:pt>
                <c:pt idx="154">
                  <c:v>280.307</c:v>
                </c:pt>
                <c:pt idx="155">
                  <c:v>243.397</c:v>
                </c:pt>
                <c:pt idx="156">
                  <c:v>325.308</c:v>
                </c:pt>
                <c:pt idx="157">
                  <c:v>245.628</c:v>
                </c:pt>
                <c:pt idx="158">
                  <c:v>268.961</c:v>
                </c:pt>
                <c:pt idx="159">
                  <c:v>202.792</c:v>
                </c:pt>
                <c:pt idx="160">
                  <c:v>196.599</c:v>
                </c:pt>
                <c:pt idx="161">
                  <c:v>199.199</c:v>
                </c:pt>
                <c:pt idx="162">
                  <c:v>262.0959999999999</c:v>
                </c:pt>
                <c:pt idx="163">
                  <c:v>282.901</c:v>
                </c:pt>
                <c:pt idx="164">
                  <c:v>203.042</c:v>
                </c:pt>
                <c:pt idx="165">
                  <c:v>224.504</c:v>
                </c:pt>
                <c:pt idx="166">
                  <c:v>247.504</c:v>
                </c:pt>
                <c:pt idx="167">
                  <c:v>205.514</c:v>
                </c:pt>
                <c:pt idx="168">
                  <c:v>198.254</c:v>
                </c:pt>
                <c:pt idx="169">
                  <c:v>200.887</c:v>
                </c:pt>
                <c:pt idx="170">
                  <c:v>235.845</c:v>
                </c:pt>
                <c:pt idx="171">
                  <c:v>212.348</c:v>
                </c:pt>
                <c:pt idx="172">
                  <c:v>282.015</c:v>
                </c:pt>
                <c:pt idx="173">
                  <c:v>317.7269999999999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7637720"/>
        <c:axId val="-2137634728"/>
      </c:scatterChart>
      <c:valAx>
        <c:axId val="-2137637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37634728"/>
        <c:crosses val="autoZero"/>
        <c:crossBetween val="midCat"/>
      </c:valAx>
      <c:valAx>
        <c:axId val="-2137634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763772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'Sheet 1 - Table 1'!$C$1:$C$2</c:f>
              <c:strCache>
                <c:ptCount val="1"/>
                <c:pt idx="0">
                  <c:v>Raw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1'!$C$3:$C$176</c:f>
              <c:numCache>
                <c:formatCode>General</c:formatCode>
                <c:ptCount val="174"/>
                <c:pt idx="0">
                  <c:v>218.497</c:v>
                </c:pt>
                <c:pt idx="1">
                  <c:v>225.424</c:v>
                </c:pt>
                <c:pt idx="2">
                  <c:v>206.916</c:v>
                </c:pt>
                <c:pt idx="3">
                  <c:v>200.772</c:v>
                </c:pt>
                <c:pt idx="4">
                  <c:v>204.336</c:v>
                </c:pt>
                <c:pt idx="5">
                  <c:v>195.399</c:v>
                </c:pt>
                <c:pt idx="6">
                  <c:v>218.446</c:v>
                </c:pt>
                <c:pt idx="7">
                  <c:v>223.148</c:v>
                </c:pt>
                <c:pt idx="8">
                  <c:v>209.341</c:v>
                </c:pt>
                <c:pt idx="9">
                  <c:v>232.283</c:v>
                </c:pt>
                <c:pt idx="10">
                  <c:v>328.016</c:v>
                </c:pt>
                <c:pt idx="11">
                  <c:v>229.637</c:v>
                </c:pt>
                <c:pt idx="12">
                  <c:v>238.312</c:v>
                </c:pt>
                <c:pt idx="13">
                  <c:v>246.653</c:v>
                </c:pt>
                <c:pt idx="14">
                  <c:v>233.694</c:v>
                </c:pt>
                <c:pt idx="15">
                  <c:v>395.5269999999999</c:v>
                </c:pt>
                <c:pt idx="16">
                  <c:v>426.083</c:v>
                </c:pt>
                <c:pt idx="17">
                  <c:v>458.139</c:v>
                </c:pt>
                <c:pt idx="18">
                  <c:v>210.91</c:v>
                </c:pt>
                <c:pt idx="19">
                  <c:v>246.874</c:v>
                </c:pt>
                <c:pt idx="20">
                  <c:v>195.605</c:v>
                </c:pt>
                <c:pt idx="21">
                  <c:v>201.79</c:v>
                </c:pt>
                <c:pt idx="22">
                  <c:v>298.5489999999999</c:v>
                </c:pt>
                <c:pt idx="23">
                  <c:v>228.129</c:v>
                </c:pt>
                <c:pt idx="24">
                  <c:v>240.157</c:v>
                </c:pt>
                <c:pt idx="25">
                  <c:v>204.772</c:v>
                </c:pt>
                <c:pt idx="26">
                  <c:v>209.757</c:v>
                </c:pt>
                <c:pt idx="27">
                  <c:v>286.449</c:v>
                </c:pt>
                <c:pt idx="28">
                  <c:v>201.583</c:v>
                </c:pt>
                <c:pt idx="29">
                  <c:v>208.985</c:v>
                </c:pt>
                <c:pt idx="30">
                  <c:v>221.018</c:v>
                </c:pt>
                <c:pt idx="31">
                  <c:v>234.632</c:v>
                </c:pt>
                <c:pt idx="32">
                  <c:v>231.637</c:v>
                </c:pt>
                <c:pt idx="33">
                  <c:v>197.971</c:v>
                </c:pt>
                <c:pt idx="34">
                  <c:v>200.979</c:v>
                </c:pt>
                <c:pt idx="35">
                  <c:v>205.224</c:v>
                </c:pt>
                <c:pt idx="36">
                  <c:v>197.569</c:v>
                </c:pt>
                <c:pt idx="37">
                  <c:v>204.597</c:v>
                </c:pt>
                <c:pt idx="38">
                  <c:v>229.465</c:v>
                </c:pt>
                <c:pt idx="39">
                  <c:v>344.8969999999999</c:v>
                </c:pt>
                <c:pt idx="40">
                  <c:v>282.161</c:v>
                </c:pt>
                <c:pt idx="41">
                  <c:v>387.4569999999999</c:v>
                </c:pt>
                <c:pt idx="42">
                  <c:v>367.76</c:v>
                </c:pt>
                <c:pt idx="43">
                  <c:v>295.4759999999999</c:v>
                </c:pt>
                <c:pt idx="44">
                  <c:v>267.1809999999999</c:v>
                </c:pt>
                <c:pt idx="45">
                  <c:v>403.834</c:v>
                </c:pt>
                <c:pt idx="46">
                  <c:v>203.155</c:v>
                </c:pt>
                <c:pt idx="47">
                  <c:v>405.4</c:v>
                </c:pt>
                <c:pt idx="48">
                  <c:v>349.88</c:v>
                </c:pt>
                <c:pt idx="49">
                  <c:v>483.579</c:v>
                </c:pt>
                <c:pt idx="50">
                  <c:v>820.576</c:v>
                </c:pt>
                <c:pt idx="51">
                  <c:v>268.817</c:v>
                </c:pt>
                <c:pt idx="52">
                  <c:v>352.892</c:v>
                </c:pt>
                <c:pt idx="53">
                  <c:v>374.1</c:v>
                </c:pt>
                <c:pt idx="54">
                  <c:v>467.468</c:v>
                </c:pt>
                <c:pt idx="55">
                  <c:v>455.338</c:v>
                </c:pt>
                <c:pt idx="56">
                  <c:v>477.762</c:v>
                </c:pt>
                <c:pt idx="57">
                  <c:v>862.016</c:v>
                </c:pt>
                <c:pt idx="58">
                  <c:v>376.9619999999999</c:v>
                </c:pt>
                <c:pt idx="59">
                  <c:v>296.541</c:v>
                </c:pt>
                <c:pt idx="60">
                  <c:v>377.949</c:v>
                </c:pt>
                <c:pt idx="61">
                  <c:v>646.3129999999999</c:v>
                </c:pt>
                <c:pt idx="62">
                  <c:v>319.704</c:v>
                </c:pt>
                <c:pt idx="63">
                  <c:v>411.365</c:v>
                </c:pt>
                <c:pt idx="64">
                  <c:v>499.714</c:v>
                </c:pt>
                <c:pt idx="65">
                  <c:v>550.649</c:v>
                </c:pt>
                <c:pt idx="66">
                  <c:v>222.559</c:v>
                </c:pt>
                <c:pt idx="67">
                  <c:v>613.021</c:v>
                </c:pt>
                <c:pt idx="68">
                  <c:v>359.0</c:v>
                </c:pt>
                <c:pt idx="69">
                  <c:v>198.046</c:v>
                </c:pt>
                <c:pt idx="70">
                  <c:v>564.972</c:v>
                </c:pt>
                <c:pt idx="71">
                  <c:v>202.993</c:v>
                </c:pt>
                <c:pt idx="72">
                  <c:v>228.147</c:v>
                </c:pt>
                <c:pt idx="73">
                  <c:v>204.914</c:v>
                </c:pt>
                <c:pt idx="74">
                  <c:v>268.4069999999999</c:v>
                </c:pt>
                <c:pt idx="75">
                  <c:v>207.863</c:v>
                </c:pt>
                <c:pt idx="76">
                  <c:v>200.159</c:v>
                </c:pt>
                <c:pt idx="77">
                  <c:v>207.011</c:v>
                </c:pt>
                <c:pt idx="78">
                  <c:v>205.351</c:v>
                </c:pt>
                <c:pt idx="79">
                  <c:v>198.85</c:v>
                </c:pt>
                <c:pt idx="80">
                  <c:v>219.7</c:v>
                </c:pt>
                <c:pt idx="81">
                  <c:v>327.62</c:v>
                </c:pt>
                <c:pt idx="82">
                  <c:v>196.719</c:v>
                </c:pt>
                <c:pt idx="83">
                  <c:v>215.373</c:v>
                </c:pt>
                <c:pt idx="84">
                  <c:v>197.395</c:v>
                </c:pt>
                <c:pt idx="85">
                  <c:v>259.553</c:v>
                </c:pt>
                <c:pt idx="86">
                  <c:v>203.864</c:v>
                </c:pt>
                <c:pt idx="87">
                  <c:v>196.347</c:v>
                </c:pt>
                <c:pt idx="88">
                  <c:v>259.128</c:v>
                </c:pt>
                <c:pt idx="89">
                  <c:v>203.038</c:v>
                </c:pt>
                <c:pt idx="90">
                  <c:v>226.229</c:v>
                </c:pt>
                <c:pt idx="91">
                  <c:v>199.76</c:v>
                </c:pt>
                <c:pt idx="92">
                  <c:v>200.322</c:v>
                </c:pt>
                <c:pt idx="93">
                  <c:v>294.958</c:v>
                </c:pt>
                <c:pt idx="94">
                  <c:v>202.836</c:v>
                </c:pt>
                <c:pt idx="95">
                  <c:v>200.374</c:v>
                </c:pt>
                <c:pt idx="96">
                  <c:v>261.264</c:v>
                </c:pt>
                <c:pt idx="97">
                  <c:v>200.316</c:v>
                </c:pt>
                <c:pt idx="98">
                  <c:v>199.102</c:v>
                </c:pt>
                <c:pt idx="99">
                  <c:v>227.73</c:v>
                </c:pt>
                <c:pt idx="100">
                  <c:v>213.769</c:v>
                </c:pt>
                <c:pt idx="101">
                  <c:v>210.287</c:v>
                </c:pt>
                <c:pt idx="102">
                  <c:v>222.14</c:v>
                </c:pt>
                <c:pt idx="103">
                  <c:v>203.31</c:v>
                </c:pt>
                <c:pt idx="104">
                  <c:v>238.922</c:v>
                </c:pt>
                <c:pt idx="105">
                  <c:v>364.353</c:v>
                </c:pt>
                <c:pt idx="106">
                  <c:v>284.7119999999999</c:v>
                </c:pt>
                <c:pt idx="107">
                  <c:v>198.356</c:v>
                </c:pt>
                <c:pt idx="108">
                  <c:v>200.749</c:v>
                </c:pt>
                <c:pt idx="109">
                  <c:v>254.684</c:v>
                </c:pt>
                <c:pt idx="110">
                  <c:v>199.603</c:v>
                </c:pt>
                <c:pt idx="111">
                  <c:v>204.066</c:v>
                </c:pt>
                <c:pt idx="112">
                  <c:v>204.552</c:v>
                </c:pt>
                <c:pt idx="113">
                  <c:v>200.909</c:v>
                </c:pt>
                <c:pt idx="114">
                  <c:v>264.023</c:v>
                </c:pt>
                <c:pt idx="115">
                  <c:v>204.594</c:v>
                </c:pt>
                <c:pt idx="116">
                  <c:v>310.706</c:v>
                </c:pt>
                <c:pt idx="117">
                  <c:v>232.521</c:v>
                </c:pt>
                <c:pt idx="118">
                  <c:v>219.453</c:v>
                </c:pt>
                <c:pt idx="119">
                  <c:v>205.468</c:v>
                </c:pt>
                <c:pt idx="120">
                  <c:v>204.97</c:v>
                </c:pt>
                <c:pt idx="121">
                  <c:v>219.262</c:v>
                </c:pt>
                <c:pt idx="122">
                  <c:v>201.302</c:v>
                </c:pt>
                <c:pt idx="123">
                  <c:v>203.423</c:v>
                </c:pt>
                <c:pt idx="124">
                  <c:v>286.997</c:v>
                </c:pt>
                <c:pt idx="125">
                  <c:v>196.43</c:v>
                </c:pt>
                <c:pt idx="126">
                  <c:v>203.884</c:v>
                </c:pt>
                <c:pt idx="127">
                  <c:v>195.995</c:v>
                </c:pt>
                <c:pt idx="128">
                  <c:v>202.615</c:v>
                </c:pt>
                <c:pt idx="129">
                  <c:v>221.22</c:v>
                </c:pt>
                <c:pt idx="130">
                  <c:v>197.182</c:v>
                </c:pt>
                <c:pt idx="131">
                  <c:v>201.504</c:v>
                </c:pt>
                <c:pt idx="132">
                  <c:v>204.38</c:v>
                </c:pt>
                <c:pt idx="133">
                  <c:v>195.313</c:v>
                </c:pt>
                <c:pt idx="134">
                  <c:v>202.38</c:v>
                </c:pt>
                <c:pt idx="135">
                  <c:v>200.315</c:v>
                </c:pt>
                <c:pt idx="136">
                  <c:v>206.066</c:v>
                </c:pt>
                <c:pt idx="137">
                  <c:v>300.973</c:v>
                </c:pt>
                <c:pt idx="138">
                  <c:v>200.499</c:v>
                </c:pt>
                <c:pt idx="139">
                  <c:v>243.199</c:v>
                </c:pt>
                <c:pt idx="140">
                  <c:v>209.077</c:v>
                </c:pt>
                <c:pt idx="141">
                  <c:v>288.997</c:v>
                </c:pt>
                <c:pt idx="142">
                  <c:v>197.718</c:v>
                </c:pt>
                <c:pt idx="143">
                  <c:v>197.146</c:v>
                </c:pt>
                <c:pt idx="144">
                  <c:v>200.618</c:v>
                </c:pt>
                <c:pt idx="145">
                  <c:v>204.101</c:v>
                </c:pt>
                <c:pt idx="146">
                  <c:v>199.881</c:v>
                </c:pt>
                <c:pt idx="147">
                  <c:v>221.908</c:v>
                </c:pt>
                <c:pt idx="148">
                  <c:v>203.235</c:v>
                </c:pt>
                <c:pt idx="149">
                  <c:v>200.518</c:v>
                </c:pt>
                <c:pt idx="150">
                  <c:v>200.763</c:v>
                </c:pt>
                <c:pt idx="151">
                  <c:v>196.307</c:v>
                </c:pt>
                <c:pt idx="152">
                  <c:v>233.886</c:v>
                </c:pt>
                <c:pt idx="153">
                  <c:v>256.8369999999999</c:v>
                </c:pt>
                <c:pt idx="154">
                  <c:v>280.307</c:v>
                </c:pt>
                <c:pt idx="155">
                  <c:v>243.397</c:v>
                </c:pt>
                <c:pt idx="156">
                  <c:v>325.308</c:v>
                </c:pt>
                <c:pt idx="157">
                  <c:v>245.628</c:v>
                </c:pt>
                <c:pt idx="158">
                  <c:v>268.961</c:v>
                </c:pt>
                <c:pt idx="159">
                  <c:v>202.792</c:v>
                </c:pt>
                <c:pt idx="160">
                  <c:v>196.599</c:v>
                </c:pt>
                <c:pt idx="161">
                  <c:v>199.199</c:v>
                </c:pt>
                <c:pt idx="162">
                  <c:v>262.0959999999999</c:v>
                </c:pt>
                <c:pt idx="163">
                  <c:v>282.901</c:v>
                </c:pt>
                <c:pt idx="164">
                  <c:v>203.042</c:v>
                </c:pt>
                <c:pt idx="165">
                  <c:v>224.504</c:v>
                </c:pt>
                <c:pt idx="166">
                  <c:v>247.504</c:v>
                </c:pt>
                <c:pt idx="167">
                  <c:v>205.514</c:v>
                </c:pt>
                <c:pt idx="168">
                  <c:v>198.254</c:v>
                </c:pt>
                <c:pt idx="169">
                  <c:v>200.887</c:v>
                </c:pt>
                <c:pt idx="170">
                  <c:v>235.845</c:v>
                </c:pt>
                <c:pt idx="171">
                  <c:v>212.348</c:v>
                </c:pt>
                <c:pt idx="172">
                  <c:v>282.015</c:v>
                </c:pt>
                <c:pt idx="173">
                  <c:v>317.7269999999999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6695240"/>
        <c:axId val="-2136692248"/>
      </c:scatterChart>
      <c:valAx>
        <c:axId val="-2136695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36692248"/>
        <c:crosses val="autoZero"/>
        <c:crossBetween val="midCat"/>
      </c:valAx>
      <c:valAx>
        <c:axId val="-2136692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669524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'Sheet 1 - Table 1'!$C$1:$C$2</c:f>
              <c:strCache>
                <c:ptCount val="1"/>
                <c:pt idx="0">
                  <c:v>Raw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1'!$C$3:$C$176</c:f>
              <c:numCache>
                <c:formatCode>General</c:formatCode>
                <c:ptCount val="174"/>
                <c:pt idx="0">
                  <c:v>218.497</c:v>
                </c:pt>
                <c:pt idx="1">
                  <c:v>225.424</c:v>
                </c:pt>
                <c:pt idx="2">
                  <c:v>206.916</c:v>
                </c:pt>
                <c:pt idx="3">
                  <c:v>200.772</c:v>
                </c:pt>
                <c:pt idx="4">
                  <c:v>204.336</c:v>
                </c:pt>
                <c:pt idx="5">
                  <c:v>195.399</c:v>
                </c:pt>
                <c:pt idx="6">
                  <c:v>218.446</c:v>
                </c:pt>
                <c:pt idx="7">
                  <c:v>223.148</c:v>
                </c:pt>
                <c:pt idx="8">
                  <c:v>209.341</c:v>
                </c:pt>
                <c:pt idx="9">
                  <c:v>232.283</c:v>
                </c:pt>
                <c:pt idx="10">
                  <c:v>328.016</c:v>
                </c:pt>
                <c:pt idx="11">
                  <c:v>229.637</c:v>
                </c:pt>
                <c:pt idx="12">
                  <c:v>238.312</c:v>
                </c:pt>
                <c:pt idx="13">
                  <c:v>246.653</c:v>
                </c:pt>
                <c:pt idx="14">
                  <c:v>233.694</c:v>
                </c:pt>
                <c:pt idx="15">
                  <c:v>395.5269999999999</c:v>
                </c:pt>
                <c:pt idx="16">
                  <c:v>426.083</c:v>
                </c:pt>
                <c:pt idx="17">
                  <c:v>458.139</c:v>
                </c:pt>
                <c:pt idx="18">
                  <c:v>210.91</c:v>
                </c:pt>
                <c:pt idx="19">
                  <c:v>246.874</c:v>
                </c:pt>
                <c:pt idx="20">
                  <c:v>195.605</c:v>
                </c:pt>
                <c:pt idx="21">
                  <c:v>201.79</c:v>
                </c:pt>
                <c:pt idx="22">
                  <c:v>298.5489999999999</c:v>
                </c:pt>
                <c:pt idx="23">
                  <c:v>228.129</c:v>
                </c:pt>
                <c:pt idx="24">
                  <c:v>240.157</c:v>
                </c:pt>
                <c:pt idx="25">
                  <c:v>204.772</c:v>
                </c:pt>
                <c:pt idx="26">
                  <c:v>209.757</c:v>
                </c:pt>
                <c:pt idx="27">
                  <c:v>286.449</c:v>
                </c:pt>
                <c:pt idx="28">
                  <c:v>201.583</c:v>
                </c:pt>
                <c:pt idx="29">
                  <c:v>208.985</c:v>
                </c:pt>
                <c:pt idx="30">
                  <c:v>221.018</c:v>
                </c:pt>
                <c:pt idx="31">
                  <c:v>234.632</c:v>
                </c:pt>
                <c:pt idx="32">
                  <c:v>231.637</c:v>
                </c:pt>
                <c:pt idx="33">
                  <c:v>197.971</c:v>
                </c:pt>
                <c:pt idx="34">
                  <c:v>200.979</c:v>
                </c:pt>
                <c:pt idx="35">
                  <c:v>205.224</c:v>
                </c:pt>
                <c:pt idx="36">
                  <c:v>197.569</c:v>
                </c:pt>
                <c:pt idx="37">
                  <c:v>204.597</c:v>
                </c:pt>
                <c:pt idx="38">
                  <c:v>229.465</c:v>
                </c:pt>
                <c:pt idx="39">
                  <c:v>344.8969999999999</c:v>
                </c:pt>
                <c:pt idx="40">
                  <c:v>282.161</c:v>
                </c:pt>
                <c:pt idx="41">
                  <c:v>387.4569999999999</c:v>
                </c:pt>
                <c:pt idx="42">
                  <c:v>367.76</c:v>
                </c:pt>
                <c:pt idx="43">
                  <c:v>295.4759999999999</c:v>
                </c:pt>
                <c:pt idx="44">
                  <c:v>267.1809999999999</c:v>
                </c:pt>
                <c:pt idx="45">
                  <c:v>403.834</c:v>
                </c:pt>
                <c:pt idx="46">
                  <c:v>203.155</c:v>
                </c:pt>
                <c:pt idx="47">
                  <c:v>405.4</c:v>
                </c:pt>
                <c:pt idx="48">
                  <c:v>349.88</c:v>
                </c:pt>
                <c:pt idx="49">
                  <c:v>483.579</c:v>
                </c:pt>
                <c:pt idx="50">
                  <c:v>820.576</c:v>
                </c:pt>
                <c:pt idx="51">
                  <c:v>268.817</c:v>
                </c:pt>
                <c:pt idx="52">
                  <c:v>352.892</c:v>
                </c:pt>
                <c:pt idx="53">
                  <c:v>374.1</c:v>
                </c:pt>
                <c:pt idx="54">
                  <c:v>467.468</c:v>
                </c:pt>
                <c:pt idx="55">
                  <c:v>455.338</c:v>
                </c:pt>
                <c:pt idx="56">
                  <c:v>477.762</c:v>
                </c:pt>
                <c:pt idx="57">
                  <c:v>862.016</c:v>
                </c:pt>
                <c:pt idx="58">
                  <c:v>376.9619999999999</c:v>
                </c:pt>
                <c:pt idx="59">
                  <c:v>296.541</c:v>
                </c:pt>
                <c:pt idx="60">
                  <c:v>377.949</c:v>
                </c:pt>
                <c:pt idx="61">
                  <c:v>646.3129999999999</c:v>
                </c:pt>
                <c:pt idx="62">
                  <c:v>319.704</c:v>
                </c:pt>
                <c:pt idx="63">
                  <c:v>411.365</c:v>
                </c:pt>
                <c:pt idx="64">
                  <c:v>499.714</c:v>
                </c:pt>
                <c:pt idx="65">
                  <c:v>550.649</c:v>
                </c:pt>
                <c:pt idx="66">
                  <c:v>222.559</c:v>
                </c:pt>
                <c:pt idx="67">
                  <c:v>613.021</c:v>
                </c:pt>
                <c:pt idx="68">
                  <c:v>359.0</c:v>
                </c:pt>
                <c:pt idx="69">
                  <c:v>198.046</c:v>
                </c:pt>
                <c:pt idx="70">
                  <c:v>564.972</c:v>
                </c:pt>
                <c:pt idx="71">
                  <c:v>202.993</c:v>
                </c:pt>
                <c:pt idx="72">
                  <c:v>228.147</c:v>
                </c:pt>
                <c:pt idx="73">
                  <c:v>204.914</c:v>
                </c:pt>
                <c:pt idx="74">
                  <c:v>268.4069999999999</c:v>
                </c:pt>
                <c:pt idx="75">
                  <c:v>207.863</c:v>
                </c:pt>
                <c:pt idx="76">
                  <c:v>200.159</c:v>
                </c:pt>
                <c:pt idx="77">
                  <c:v>207.011</c:v>
                </c:pt>
                <c:pt idx="78">
                  <c:v>205.351</c:v>
                </c:pt>
                <c:pt idx="79">
                  <c:v>198.85</c:v>
                </c:pt>
                <c:pt idx="80">
                  <c:v>219.7</c:v>
                </c:pt>
                <c:pt idx="81">
                  <c:v>327.62</c:v>
                </c:pt>
                <c:pt idx="82">
                  <c:v>196.719</c:v>
                </c:pt>
                <c:pt idx="83">
                  <c:v>215.373</c:v>
                </c:pt>
                <c:pt idx="84">
                  <c:v>197.395</c:v>
                </c:pt>
                <c:pt idx="85">
                  <c:v>259.553</c:v>
                </c:pt>
                <c:pt idx="86">
                  <c:v>203.864</c:v>
                </c:pt>
                <c:pt idx="87">
                  <c:v>196.347</c:v>
                </c:pt>
                <c:pt idx="88">
                  <c:v>259.128</c:v>
                </c:pt>
                <c:pt idx="89">
                  <c:v>203.038</c:v>
                </c:pt>
                <c:pt idx="90">
                  <c:v>226.229</c:v>
                </c:pt>
                <c:pt idx="91">
                  <c:v>199.76</c:v>
                </c:pt>
                <c:pt idx="92">
                  <c:v>200.322</c:v>
                </c:pt>
                <c:pt idx="93">
                  <c:v>294.958</c:v>
                </c:pt>
                <c:pt idx="94">
                  <c:v>202.836</c:v>
                </c:pt>
                <c:pt idx="95">
                  <c:v>200.374</c:v>
                </c:pt>
                <c:pt idx="96">
                  <c:v>261.264</c:v>
                </c:pt>
                <c:pt idx="97">
                  <c:v>200.316</c:v>
                </c:pt>
                <c:pt idx="98">
                  <c:v>199.102</c:v>
                </c:pt>
                <c:pt idx="99">
                  <c:v>227.73</c:v>
                </c:pt>
                <c:pt idx="100">
                  <c:v>213.769</c:v>
                </c:pt>
                <c:pt idx="101">
                  <c:v>210.287</c:v>
                </c:pt>
                <c:pt idx="102">
                  <c:v>222.14</c:v>
                </c:pt>
                <c:pt idx="103">
                  <c:v>203.31</c:v>
                </c:pt>
                <c:pt idx="104">
                  <c:v>238.922</c:v>
                </c:pt>
                <c:pt idx="105">
                  <c:v>364.353</c:v>
                </c:pt>
                <c:pt idx="106">
                  <c:v>284.7119999999999</c:v>
                </c:pt>
                <c:pt idx="107">
                  <c:v>198.356</c:v>
                </c:pt>
                <c:pt idx="108">
                  <c:v>200.749</c:v>
                </c:pt>
                <c:pt idx="109">
                  <c:v>254.684</c:v>
                </c:pt>
                <c:pt idx="110">
                  <c:v>199.603</c:v>
                </c:pt>
                <c:pt idx="111">
                  <c:v>204.066</c:v>
                </c:pt>
                <c:pt idx="112">
                  <c:v>204.552</c:v>
                </c:pt>
                <c:pt idx="113">
                  <c:v>200.909</c:v>
                </c:pt>
                <c:pt idx="114">
                  <c:v>264.023</c:v>
                </c:pt>
                <c:pt idx="115">
                  <c:v>204.594</c:v>
                </c:pt>
                <c:pt idx="116">
                  <c:v>310.706</c:v>
                </c:pt>
                <c:pt idx="117">
                  <c:v>232.521</c:v>
                </c:pt>
                <c:pt idx="118">
                  <c:v>219.453</c:v>
                </c:pt>
                <c:pt idx="119">
                  <c:v>205.468</c:v>
                </c:pt>
                <c:pt idx="120">
                  <c:v>204.97</c:v>
                </c:pt>
                <c:pt idx="121">
                  <c:v>219.262</c:v>
                </c:pt>
                <c:pt idx="122">
                  <c:v>201.302</c:v>
                </c:pt>
                <c:pt idx="123">
                  <c:v>203.423</c:v>
                </c:pt>
                <c:pt idx="124">
                  <c:v>286.997</c:v>
                </c:pt>
                <c:pt idx="125">
                  <c:v>196.43</c:v>
                </c:pt>
                <c:pt idx="126">
                  <c:v>203.884</c:v>
                </c:pt>
                <c:pt idx="127">
                  <c:v>195.995</c:v>
                </c:pt>
                <c:pt idx="128">
                  <c:v>202.615</c:v>
                </c:pt>
                <c:pt idx="129">
                  <c:v>221.22</c:v>
                </c:pt>
                <c:pt idx="130">
                  <c:v>197.182</c:v>
                </c:pt>
                <c:pt idx="131">
                  <c:v>201.504</c:v>
                </c:pt>
                <c:pt idx="132">
                  <c:v>204.38</c:v>
                </c:pt>
                <c:pt idx="133">
                  <c:v>195.313</c:v>
                </c:pt>
                <c:pt idx="134">
                  <c:v>202.38</c:v>
                </c:pt>
                <c:pt idx="135">
                  <c:v>200.315</c:v>
                </c:pt>
                <c:pt idx="136">
                  <c:v>206.066</c:v>
                </c:pt>
                <c:pt idx="137">
                  <c:v>300.973</c:v>
                </c:pt>
                <c:pt idx="138">
                  <c:v>200.499</c:v>
                </c:pt>
                <c:pt idx="139">
                  <c:v>243.199</c:v>
                </c:pt>
                <c:pt idx="140">
                  <c:v>209.077</c:v>
                </c:pt>
                <c:pt idx="141">
                  <c:v>288.997</c:v>
                </c:pt>
                <c:pt idx="142">
                  <c:v>197.718</c:v>
                </c:pt>
                <c:pt idx="143">
                  <c:v>197.146</c:v>
                </c:pt>
                <c:pt idx="144">
                  <c:v>200.618</c:v>
                </c:pt>
                <c:pt idx="145">
                  <c:v>204.101</c:v>
                </c:pt>
                <c:pt idx="146">
                  <c:v>199.881</c:v>
                </c:pt>
                <c:pt idx="147">
                  <c:v>221.908</c:v>
                </c:pt>
                <c:pt idx="148">
                  <c:v>203.235</c:v>
                </c:pt>
                <c:pt idx="149">
                  <c:v>200.518</c:v>
                </c:pt>
                <c:pt idx="150">
                  <c:v>200.763</c:v>
                </c:pt>
                <c:pt idx="151">
                  <c:v>196.307</c:v>
                </c:pt>
                <c:pt idx="152">
                  <c:v>233.886</c:v>
                </c:pt>
                <c:pt idx="153">
                  <c:v>256.8369999999999</c:v>
                </c:pt>
                <c:pt idx="154">
                  <c:v>280.307</c:v>
                </c:pt>
                <c:pt idx="155">
                  <c:v>243.397</c:v>
                </c:pt>
                <c:pt idx="156">
                  <c:v>325.308</c:v>
                </c:pt>
                <c:pt idx="157">
                  <c:v>245.628</c:v>
                </c:pt>
                <c:pt idx="158">
                  <c:v>268.961</c:v>
                </c:pt>
                <c:pt idx="159">
                  <c:v>202.792</c:v>
                </c:pt>
                <c:pt idx="160">
                  <c:v>196.599</c:v>
                </c:pt>
                <c:pt idx="161">
                  <c:v>199.199</c:v>
                </c:pt>
                <c:pt idx="162">
                  <c:v>262.0959999999999</c:v>
                </c:pt>
                <c:pt idx="163">
                  <c:v>282.901</c:v>
                </c:pt>
                <c:pt idx="164">
                  <c:v>203.042</c:v>
                </c:pt>
                <c:pt idx="165">
                  <c:v>224.504</c:v>
                </c:pt>
                <c:pt idx="166">
                  <c:v>247.504</c:v>
                </c:pt>
                <c:pt idx="167">
                  <c:v>205.514</c:v>
                </c:pt>
                <c:pt idx="168">
                  <c:v>198.254</c:v>
                </c:pt>
                <c:pt idx="169">
                  <c:v>200.887</c:v>
                </c:pt>
                <c:pt idx="170">
                  <c:v>235.845</c:v>
                </c:pt>
                <c:pt idx="171">
                  <c:v>212.348</c:v>
                </c:pt>
                <c:pt idx="172">
                  <c:v>282.015</c:v>
                </c:pt>
                <c:pt idx="173">
                  <c:v>317.7269999999999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'Sheet 1 - Table 1'!$D$1:$D$2</c:f>
              <c:strCache>
                <c:ptCount val="1"/>
                <c:pt idx="0">
                  <c:v>new-rto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1'!$D$3:$D$176</c:f>
              <c:numCache>
                <c:formatCode>General</c:formatCode>
                <c:ptCount val="174"/>
                <c:pt idx="0">
                  <c:v>611.7916000000001</c:v>
                </c:pt>
                <c:pt idx="1">
                  <c:v>575.6485600000001</c:v>
                </c:pt>
                <c:pt idx="2">
                  <c:v>543.1938360000002</c:v>
                </c:pt>
                <c:pt idx="3">
                  <c:v>515.1401712</c:v>
                </c:pt>
                <c:pt idx="4">
                  <c:v>488.3463810000001</c:v>
                </c:pt>
                <c:pt idx="5">
                  <c:v>466.1269271280001</c:v>
                </c:pt>
                <c:pt idx="6">
                  <c:v>443.2879986100002</c:v>
                </c:pt>
                <c:pt idx="7">
                  <c:v>424.7029665243201</c:v>
                </c:pt>
                <c:pt idx="8">
                  <c:v>405.0512188741</c:v>
                </c:pt>
                <c:pt idx="9">
                  <c:v>394.3375128846992</c:v>
                </c:pt>
                <c:pt idx="10">
                  <c:v>428.0760459044376</c:v>
                </c:pt>
                <c:pt idx="11">
                  <c:v>409.1493171913814</c:v>
                </c:pt>
                <c:pt idx="12">
                  <c:v>396.014043761892</c:v>
                </c:pt>
                <c:pt idx="13">
                  <c:v>387.6343118463866</c:v>
                </c:pt>
                <c:pt idx="14">
                  <c:v>373.4757758763633</c:v>
                </c:pt>
                <c:pt idx="15">
                  <c:v>435.0527239818809</c:v>
                </c:pt>
                <c:pt idx="16">
                  <c:v>498.5905547075313</c:v>
                </c:pt>
                <c:pt idx="17">
                  <c:v>564.076882048233</c:v>
                </c:pt>
                <c:pt idx="18">
                  <c:v>555.1842993131004</c:v>
                </c:pt>
                <c:pt idx="19">
                  <c:v>535.1879243045121</c:v>
                </c:pt>
                <c:pt idx="20">
                  <c:v>529.4376613045104</c:v>
                </c:pt>
                <c:pt idx="21">
                  <c:v>519.8335216614639</c:v>
                </c:pt>
                <c:pt idx="22">
                  <c:v>511.6937456566535</c:v>
                </c:pt>
                <c:pt idx="23">
                  <c:v>496.0986625457858</c:v>
                </c:pt>
                <c:pt idx="24">
                  <c:v>477.6596686005253</c:v>
                </c:pt>
                <c:pt idx="25">
                  <c:v>469.5491568188589</c:v>
                </c:pt>
                <c:pt idx="26">
                  <c:v>459.0357707075205</c:v>
                </c:pt>
                <c:pt idx="27">
                  <c:v>455.4669670232757</c:v>
                </c:pt>
                <c:pt idx="28">
                  <c:v>448.3094442730917</c:v>
                </c:pt>
                <c:pt idx="29">
                  <c:v>438.1200664027117</c:v>
                </c:pt>
                <c:pt idx="30">
                  <c:v>424.4467396636767</c:v>
                </c:pt>
                <c:pt idx="31">
                  <c:v>407.7974176084217</c:v>
                </c:pt>
                <c:pt idx="32">
                  <c:v>393.3585125675808</c:v>
                </c:pt>
                <c:pt idx="33">
                  <c:v>388.798944358824</c:v>
                </c:pt>
                <c:pt idx="34">
                  <c:v>382.4153346661427</c:v>
                </c:pt>
                <c:pt idx="35">
                  <c:v>374.3265474684094</c:v>
                </c:pt>
                <c:pt idx="36">
                  <c:v>368.0739043635615</c:v>
                </c:pt>
                <c:pt idx="37">
                  <c:v>359.4769344049989</c:v>
                </c:pt>
                <c:pt idx="38">
                  <c:v>348.4525725344847</c:v>
                </c:pt>
                <c:pt idx="39">
                  <c:v>391.4316836940235</c:v>
                </c:pt>
                <c:pt idx="40">
                  <c:v>396.9208568963096</c:v>
                </c:pt>
                <c:pt idx="41">
                  <c:v>448.6556486211982</c:v>
                </c:pt>
                <c:pt idx="42">
                  <c:v>480.888223432146</c:v>
                </c:pt>
                <c:pt idx="43">
                  <c:v>472.6146867946924</c:v>
                </c:pt>
                <c:pt idx="44">
                  <c:v>453.0166009800383</c:v>
                </c:pt>
                <c:pt idx="45">
                  <c:v>496.4426663037008</c:v>
                </c:pt>
                <c:pt idx="46">
                  <c:v>495.8484467938311</c:v>
                </c:pt>
                <c:pt idx="47">
                  <c:v>533.7507097059977</c:v>
                </c:pt>
                <c:pt idx="48">
                  <c:v>537.6288355677928</c:v>
                </c:pt>
                <c:pt idx="49">
                  <c:v>600.3941691601688</c:v>
                </c:pt>
                <c:pt idx="50">
                  <c:v>805.0845576783916</c:v>
                </c:pt>
                <c:pt idx="51">
                  <c:v>785.6860570197368</c:v>
                </c:pt>
                <c:pt idx="52">
                  <c:v>742.945080916029</c:v>
                </c:pt>
                <c:pt idx="53">
                  <c:v>713.2108661859867</c:v>
                </c:pt>
                <c:pt idx="54">
                  <c:v>728.684323592793</c:v>
                </c:pt>
                <c:pt idx="55">
                  <c:v>733.0258608563777</c:v>
                </c:pt>
                <c:pt idx="56">
                  <c:v>744.0806674313176</c:v>
                </c:pt>
                <c:pt idx="57">
                  <c:v>927.1287140827059</c:v>
                </c:pt>
                <c:pt idx="58">
                  <c:v>892.6024206193675</c:v>
                </c:pt>
                <c:pt idx="59">
                  <c:v>880.3891787078696</c:v>
                </c:pt>
                <c:pt idx="60">
                  <c:v>843.4918909724777</c:v>
                </c:pt>
                <c:pt idx="61">
                  <c:v>908.3729847533743</c:v>
                </c:pt>
                <c:pt idx="62">
                  <c:v>890.9462416877068</c:v>
                </c:pt>
                <c:pt idx="63">
                  <c:v>847.2862973876392</c:v>
                </c:pt>
                <c:pt idx="64">
                  <c:v>840.4663457670426</c:v>
                </c:pt>
                <c:pt idx="65">
                  <c:v>854.964761496689</c:v>
                </c:pt>
                <c:pt idx="66">
                  <c:v>870.7044500713046</c:v>
                </c:pt>
                <c:pt idx="67">
                  <c:v>914.420186812318</c:v>
                </c:pt>
                <c:pt idx="68">
                  <c:v>887.790054557757</c:v>
                </c:pt>
                <c:pt idx="69">
                  <c:v>902.7797868859844</c:v>
                </c:pt>
                <c:pt idx="70">
                  <c:v>925.5246441917828</c:v>
                </c:pt>
                <c:pt idx="71">
                  <c:v>932.7108473776477</c:v>
                </c:pt>
                <c:pt idx="72">
                  <c:v>924.6944534844213</c:v>
                </c:pt>
                <c:pt idx="73">
                  <c:v>917.2762798960639</c:v>
                </c:pt>
                <c:pt idx="74">
                  <c:v>887.6357564905336</c:v>
                </c:pt>
                <c:pt idx="75">
                  <c:v>873.176084967149</c:v>
                </c:pt>
                <c:pt idx="76">
                  <c:v>856.8136601835354</c:v>
                </c:pt>
                <c:pt idx="77">
                  <c:v>835.2120295069734</c:v>
                </c:pt>
                <c:pt idx="78">
                  <c:v>811.8642983638885</c:v>
                </c:pt>
                <c:pt idx="79">
                  <c:v>788.5777631543508</c:v>
                </c:pt>
                <c:pt idx="80">
                  <c:v>758.3973920030818</c:v>
                </c:pt>
                <c:pt idx="81">
                  <c:v>730.1341881550242</c:v>
                </c:pt>
                <c:pt idx="82">
                  <c:v>710.5839475224962</c:v>
                </c:pt>
                <c:pt idx="83">
                  <c:v>684.7595631349234</c:v>
                </c:pt>
                <c:pt idx="84">
                  <c:v>663.8222261496403</c:v>
                </c:pt>
                <c:pt idx="85">
                  <c:v>626.037630930065</c:v>
                </c:pt>
                <c:pt idx="86">
                  <c:v>606.2464024929078</c:v>
                </c:pt>
                <c:pt idx="87">
                  <c:v>588.1461034338818</c:v>
                </c:pt>
                <c:pt idx="88">
                  <c:v>557.2447760192557</c:v>
                </c:pt>
                <c:pt idx="89">
                  <c:v>540.2160637814441</c:v>
                </c:pt>
                <c:pt idx="90">
                  <c:v>517.0213662310027</c:v>
                </c:pt>
                <c:pt idx="91">
                  <c:v>502.2076775528349</c:v>
                </c:pt>
                <c:pt idx="92">
                  <c:v>487.0379929479907</c:v>
                </c:pt>
                <c:pt idx="93">
                  <c:v>488.3819588177964</c:v>
                </c:pt>
                <c:pt idx="94">
                  <c:v>474.4945142878726</c:v>
                </c:pt>
                <c:pt idx="95">
                  <c:v>461.1692190757557</c:v>
                </c:pt>
                <c:pt idx="96">
                  <c:v>450.4210165731768</c:v>
                </c:pt>
                <c:pt idx="97">
                  <c:v>439.0337074513621</c:v>
                </c:pt>
                <c:pt idx="98">
                  <c:v>427.7384499881784</c:v>
                </c:pt>
                <c:pt idx="99">
                  <c:v>408.8596469431182</c:v>
                </c:pt>
                <c:pt idx="100">
                  <c:v>395.3863800071879</c:v>
                </c:pt>
                <c:pt idx="101">
                  <c:v>383.5621799890126</c:v>
                </c:pt>
                <c:pt idx="102">
                  <c:v>369.1700461744006</c:v>
                </c:pt>
                <c:pt idx="103">
                  <c:v>360.9379173228206</c:v>
                </c:pt>
                <c:pt idx="104">
                  <c:v>354.0381574012643</c:v>
                </c:pt>
                <c:pt idx="105">
                  <c:v>404.9964502907912</c:v>
                </c:pt>
                <c:pt idx="106">
                  <c:v>409.2313730283999</c:v>
                </c:pt>
                <c:pt idx="107">
                  <c:v>404.5949647355409</c:v>
                </c:pt>
                <c:pt idx="108">
                  <c:v>398.1549043709698</c:v>
                </c:pt>
                <c:pt idx="109">
                  <c:v>390.6743314357882</c:v>
                </c:pt>
                <c:pt idx="110">
                  <c:v>385.2164925404854</c:v>
                </c:pt>
                <c:pt idx="111">
                  <c:v>377.7791281098854</c:v>
                </c:pt>
                <c:pt idx="112">
                  <c:v>369.8913716400004</c:v>
                </c:pt>
                <c:pt idx="113">
                  <c:v>362.7960751829936</c:v>
                </c:pt>
                <c:pt idx="114">
                  <c:v>366.8171610284004</c:v>
                </c:pt>
                <c:pt idx="115">
                  <c:v>359.4807308982248</c:v>
                </c:pt>
                <c:pt idx="116">
                  <c:v>384.8062804330044</c:v>
                </c:pt>
                <c:pt idx="117">
                  <c:v>370.5416320275623</c:v>
                </c:pt>
                <c:pt idx="118">
                  <c:v>361.0047404988785</c:v>
                </c:pt>
                <c:pt idx="119">
                  <c:v>355.500440955656</c:v>
                </c:pt>
                <c:pt idx="120">
                  <c:v>349.6711139160889</c:v>
                </c:pt>
                <c:pt idx="121">
                  <c:v>339.7864278748789</c:v>
                </c:pt>
                <c:pt idx="122">
                  <c:v>335.24418790275</c:v>
                </c:pt>
                <c:pt idx="123">
                  <c:v>329.6740916462981</c:v>
                </c:pt>
                <c:pt idx="124">
                  <c:v>348.6422022012276</c:v>
                </c:pt>
                <c:pt idx="125">
                  <c:v>345.1128642335015</c:v>
                </c:pt>
                <c:pt idx="126">
                  <c:v>338.8292318373084</c:v>
                </c:pt>
                <c:pt idx="127">
                  <c:v>334.4411772780187</c:v>
                </c:pt>
                <c:pt idx="128">
                  <c:v>327.781191312214</c:v>
                </c:pt>
                <c:pt idx="129">
                  <c:v>317.9525035951953</c:v>
                </c:pt>
                <c:pt idx="130">
                  <c:v>313.7844449628935</c:v>
                </c:pt>
                <c:pt idx="131">
                  <c:v>308.1185730211001</c:v>
                </c:pt>
                <c:pt idx="132">
                  <c:v>301.7153110180364</c:v>
                </c:pt>
                <c:pt idx="133">
                  <c:v>297.9127356853745</c:v>
                </c:pt>
                <c:pt idx="134">
                  <c:v>291.9692323090647</c:v>
                </c:pt>
                <c:pt idx="135">
                  <c:v>286.7960022511629</c:v>
                </c:pt>
                <c:pt idx="136">
                  <c:v>280.245615881751</c:v>
                </c:pt>
                <c:pt idx="137">
                  <c:v>315.1145218234421</c:v>
                </c:pt>
                <c:pt idx="138">
                  <c:v>310.3070588642183</c:v>
                </c:pt>
                <c:pt idx="139">
                  <c:v>312.979572676988</c:v>
                </c:pt>
                <c:pt idx="140">
                  <c:v>306.428247680017</c:v>
                </c:pt>
                <c:pt idx="141">
                  <c:v>330.0012838683604</c:v>
                </c:pt>
                <c:pt idx="142">
                  <c:v>326.8488506208137</c:v>
                </c:pt>
                <c:pt idx="143">
                  <c:v>323.1527911840928</c:v>
                </c:pt>
                <c:pt idx="144">
                  <c:v>317.9961951285077</c:v>
                </c:pt>
                <c:pt idx="145">
                  <c:v>311.739990372199</c:v>
                </c:pt>
                <c:pt idx="146">
                  <c:v>306.693274615867</c:v>
                </c:pt>
                <c:pt idx="147">
                  <c:v>300.6192022014813</c:v>
                </c:pt>
                <c:pt idx="148">
                  <c:v>295.4390524388521</c:v>
                </c:pt>
                <c:pt idx="149">
                  <c:v>291.0275106067342</c:v>
                </c:pt>
                <c:pt idx="150">
                  <c:v>286.4853666166512</c:v>
                </c:pt>
                <c:pt idx="151">
                  <c:v>283.1075663185175</c:v>
                </c:pt>
                <c:pt idx="152">
                  <c:v>286.6378169594875</c:v>
                </c:pt>
                <c:pt idx="153">
                  <c:v>299.5272618090783</c:v>
                </c:pt>
                <c:pt idx="154">
                  <c:v>320.3370095191561</c:v>
                </c:pt>
                <c:pt idx="155">
                  <c:v>319.8140050691275</c:v>
                </c:pt>
                <c:pt idx="156">
                  <c:v>356.3052614139131</c:v>
                </c:pt>
                <c:pt idx="157">
                  <c:v>348.9004064390503</c:v>
                </c:pt>
                <c:pt idx="158">
                  <c:v>352.602929845021</c:v>
                </c:pt>
                <c:pt idx="159">
                  <c:v>350.9158592156307</c:v>
                </c:pt>
                <c:pt idx="160">
                  <c:v>349.6782734136685</c:v>
                </c:pt>
                <c:pt idx="161">
                  <c:v>346.4690361799423</c:v>
                </c:pt>
                <c:pt idx="162">
                  <c:v>350.0198314650715</c:v>
                </c:pt>
                <c:pt idx="163">
                  <c:v>361.5870373313754</c:v>
                </c:pt>
                <c:pt idx="164">
                  <c:v>358.0305934867079</c:v>
                </c:pt>
                <c:pt idx="165">
                  <c:v>348.0198680376602</c:v>
                </c:pt>
                <c:pt idx="166">
                  <c:v>343.2405407242335</c:v>
                </c:pt>
                <c:pt idx="167">
                  <c:v>339.8392531105048</c:v>
                </c:pt>
                <c:pt idx="168">
                  <c:v>337.6285576122795</c:v>
                </c:pt>
                <c:pt idx="169">
                  <c:v>333.7595686825943</c:v>
                </c:pt>
                <c:pt idx="170">
                  <c:v>327.7283416659465</c:v>
                </c:pt>
                <c:pt idx="171">
                  <c:v>321.2650206329015</c:v>
                </c:pt>
                <c:pt idx="172">
                  <c:v>337.8528967494167</c:v>
                </c:pt>
                <c:pt idx="173">
                  <c:v>367.1582174362997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'Sheet 1 - Table 1'!$E$1:$E$2</c:f>
              <c:strCache>
                <c:ptCount val="1"/>
                <c:pt idx="0">
                  <c:v>rttvar 109.2485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1'!$E$3:$E$176</c:f>
              <c:numCache>
                <c:formatCode>General</c:formatCode>
                <c:ptCount val="174"/>
                <c:pt idx="0">
                  <c:v>98.32365000000001</c:v>
                </c:pt>
                <c:pt idx="1">
                  <c:v>89.11471500000003</c:v>
                </c:pt>
                <c:pt idx="2">
                  <c:v>81.30787650000001</c:v>
                </c:pt>
                <c:pt idx="3">
                  <c:v>74.72421855000003</c:v>
                </c:pt>
                <c:pt idx="4">
                  <c:v>68.32345342500002</c:v>
                </c:pt>
                <c:pt idx="5">
                  <c:v>63.25992913950003</c:v>
                </c:pt>
                <c:pt idx="6">
                  <c:v>57.41622727425002</c:v>
                </c:pt>
                <c:pt idx="7">
                  <c:v>52.53184649065501</c:v>
                </c:pt>
                <c:pt idx="8">
                  <c:v>47.74977409214251</c:v>
                </c:pt>
                <c:pt idx="9">
                  <c:v>44.61557565743055</c:v>
                </c:pt>
                <c:pt idx="10">
                  <c:v>50.24668916873957</c:v>
                </c:pt>
                <c:pt idx="11">
                  <c:v>45.45131422121247</c:v>
                </c:pt>
                <c:pt idx="12">
                  <c:v>41.89329737150341</c:v>
                </c:pt>
                <c:pt idx="13">
                  <c:v>39.34306074952404</c:v>
                </c:pt>
                <c:pt idx="14">
                  <c:v>35.71762847822549</c:v>
                </c:pt>
                <c:pt idx="15">
                  <c:v>46.98882205369141</c:v>
                </c:pt>
                <c:pt idx="16">
                  <c:v>58.39864062928191</c:v>
                </c:pt>
                <c:pt idx="17">
                  <c:v>69.9416472692174</c:v>
                </c:pt>
                <c:pt idx="18">
                  <c:v>69.55350890971834</c:v>
                </c:pt>
                <c:pt idx="19">
                  <c:v>65.30682174942693</c:v>
                </c:pt>
                <c:pt idx="20">
                  <c:v>65.82814693209662</c:v>
                </c:pt>
                <c:pt idx="21">
                  <c:v>65.0354888607381</c:v>
                </c:pt>
                <c:pt idx="22">
                  <c:v>62.02910901499828</c:v>
                </c:pt>
                <c:pt idx="23">
                  <c:v>59.01654597719788</c:v>
                </c:pt>
                <c:pt idx="24">
                  <c:v>54.90368445680756</c:v>
                </c:pt>
                <c:pt idx="25">
                  <c:v>54.20787978072336</c:v>
                </c:pt>
                <c:pt idx="26">
                  <c:v>52.65354919528792</c:v>
                </c:pt>
                <c:pt idx="27">
                  <c:v>50.81066262238593</c:v>
                </c:pt>
                <c:pt idx="28">
                  <c:v>50.28731484818322</c:v>
                </c:pt>
                <c:pt idx="29">
                  <c:v>48.69435000259718</c:v>
                </c:pt>
                <c:pt idx="30">
                  <c:v>45.83413497764651</c:v>
                </c:pt>
                <c:pt idx="31">
                  <c:v>41.83375945766002</c:v>
                </c:pt>
                <c:pt idx="32">
                  <c:v>38.44466769189435</c:v>
                </c:pt>
                <c:pt idx="33">
                  <c:v>38.34499668470523</c:v>
                </c:pt>
                <c:pt idx="34">
                  <c:v>37.610093202035</c:v>
                </c:pt>
                <c:pt idx="35">
                  <c:v>36.25667044905175</c:v>
                </c:pt>
                <c:pt idx="36">
                  <c:v>35.48678131464479</c:v>
                </c:pt>
                <c:pt idx="37">
                  <c:v>33.87578330262872</c:v>
                </c:pt>
                <c:pt idx="38">
                  <c:v>30.98241286486228</c:v>
                </c:pt>
                <c:pt idx="39">
                  <c:v>38.71783868162284</c:v>
                </c:pt>
                <c:pt idx="40">
                  <c:v>38.95011520638266</c:v>
                </c:pt>
                <c:pt idx="41">
                  <c:v>48.22539803937431</c:v>
                </c:pt>
                <c:pt idx="42">
                  <c:v>53.48339315370378</c:v>
                </c:pt>
                <c:pt idx="43">
                  <c:v>50.70197526477363</c:v>
                </c:pt>
                <c:pt idx="44">
                  <c:v>45.86809845450007</c:v>
                </c:pt>
                <c:pt idx="45">
                  <c:v>53.36736996446663</c:v>
                </c:pt>
                <c:pt idx="46">
                  <c:v>55.21426974814506</c:v>
                </c:pt>
                <c:pt idx="47">
                  <c:v>61.42961967121798</c:v>
                </c:pt>
                <c:pt idx="48">
                  <c:v>60.85295691219486</c:v>
                </c:pt>
                <c:pt idx="49">
                  <c:v>71.81024050826418</c:v>
                </c:pt>
                <c:pt idx="50">
                  <c:v>110.2972678159977</c:v>
                </c:pt>
                <c:pt idx="51">
                  <c:v>107.824604811694</c:v>
                </c:pt>
                <c:pt idx="52">
                  <c:v>97.17675173009106</c:v>
                </c:pt>
                <c:pt idx="53">
                  <c:v>89.24664989747215</c:v>
                </c:pt>
                <c:pt idx="54">
                  <c:v>90.33392091407607</c:v>
                </c:pt>
                <c:pt idx="55">
                  <c:v>89.21957122838451</c:v>
                </c:pt>
                <c:pt idx="56">
                  <c:v>89.44291227069048</c:v>
                </c:pt>
                <c:pt idx="57">
                  <c:v>123.3122493922514</c:v>
                </c:pt>
                <c:pt idx="58">
                  <c:v>116.1036189392593</c:v>
                </c:pt>
                <c:pt idx="59">
                  <c:v>116.3414820829431</c:v>
                </c:pt>
                <c:pt idx="60">
                  <c:v>108.0440164084976</c:v>
                </c:pt>
                <c:pt idx="61">
                  <c:v>118.3893604871839</c:v>
                </c:pt>
                <c:pt idx="62">
                  <c:v>116.910463290883</c:v>
                </c:pt>
                <c:pt idx="63">
                  <c:v>106.2939619289705</c:v>
                </c:pt>
                <c:pt idx="64">
                  <c:v>102.6488852656153</c:v>
                </c:pt>
                <c:pt idx="65">
                  <c:v>103.2540343156414</c:v>
                </c:pt>
                <c:pt idx="66">
                  <c:v>112.6736970651484</c:v>
                </c:pt>
                <c:pt idx="67">
                  <c:v>118.7773477956695</c:v>
                </c:pt>
                <c:pt idx="68">
                  <c:v>114.1275846227702</c:v>
                </c:pt>
                <c:pt idx="69">
                  <c:v>123.705860606494</c:v>
                </c:pt>
                <c:pt idx="70">
                  <c:v>125.4666835444439</c:v>
                </c:pt>
                <c:pt idx="71">
                  <c:v>132.7798570912601</c:v>
                </c:pt>
                <c:pt idx="72">
                  <c:v>135.1118690932688</c:v>
                </c:pt>
                <c:pt idx="73">
                  <c:v>137.740650123963</c:v>
                </c:pt>
                <c:pt idx="74">
                  <c:v>132.7781862575858</c:v>
                </c:pt>
                <c:pt idx="75">
                  <c:v>132.8797686632443</c:v>
                </c:pt>
                <c:pt idx="76">
                  <c:v>132.3266127251954</c:v>
                </c:pt>
                <c:pt idx="77">
                  <c:v>129.9386102881237</c:v>
                </c:pt>
                <c:pt idx="78">
                  <c:v>126.8543422112144</c:v>
                </c:pt>
                <c:pt idx="79">
                  <c:v>123.6726316468058</c:v>
                </c:pt>
                <c:pt idx="80">
                  <c:v>117.9822197731667</c:v>
                </c:pt>
                <c:pt idx="81">
                  <c:v>109.8876316339127</c:v>
                </c:pt>
                <c:pt idx="82">
                  <c:v>107.346688016265</c:v>
                </c:pt>
                <c:pt idx="83">
                  <c:v>102.5361968058078</c:v>
                </c:pt>
                <c:pt idx="84">
                  <c:v>99.23235695727931</c:v>
                </c:pt>
                <c:pt idx="85">
                  <c:v>89.9697031103985</c:v>
                </c:pt>
                <c:pt idx="86">
                  <c:v>86.57926646332103</c:v>
                </c:pt>
                <c:pt idx="87">
                  <c:v>83.64375011455505</c:v>
                </c:pt>
                <c:pt idx="88">
                  <c:v>75.77949583529002</c:v>
                </c:pt>
                <c:pt idx="89">
                  <c:v>72.79953759278958</c:v>
                </c:pt>
                <c:pt idx="90">
                  <c:v>67.57058604043635</c:v>
                </c:pt>
                <c:pt idx="91">
                  <c:v>65.04163942262587</c:v>
                </c:pt>
                <c:pt idx="92">
                  <c:v>62.29219626797313</c:v>
                </c:pt>
                <c:pt idx="93">
                  <c:v>61.20096793232697</c:v>
                </c:pt>
                <c:pt idx="94">
                  <c:v>58.74765897705824</c:v>
                </c:pt>
                <c:pt idx="95">
                  <c:v>56.39458213351999</c:v>
                </c:pt>
                <c:pt idx="96">
                  <c:v>53.06570377141718</c:v>
                </c:pt>
                <c:pt idx="97">
                  <c:v>51.1649315281512</c:v>
                </c:pt>
                <c:pt idx="98">
                  <c:v>49.22291669582424</c:v>
                </c:pt>
                <c:pt idx="99">
                  <c:v>44.58113551468116</c:v>
                </c:pt>
                <c:pt idx="100">
                  <c:v>41.63197140280845</c:v>
                </c:pt>
                <c:pt idx="101">
                  <c:v>39.14020875816348</c:v>
                </c:pt>
                <c:pt idx="102">
                  <c:v>35.66370892841943</c:v>
                </c:pt>
                <c:pt idx="103">
                  <c:v>34.18580697704252</c:v>
                </c:pt>
                <c:pt idx="104">
                  <c:v>32.09268423201974</c:v>
                </c:pt>
                <c:pt idx="105">
                  <c:v>41.36511796623107</c:v>
                </c:pt>
                <c:pt idx="106">
                  <c:v>41.29444811127994</c:v>
                </c:pt>
                <c:pt idx="107">
                  <c:v>41.27778555264715</c:v>
                </c:pt>
                <c:pt idx="108">
                  <c:v>40.63614102462815</c:v>
                </c:pt>
                <c:pt idx="109">
                  <c:v>38.2891562976442</c:v>
                </c:pt>
                <c:pt idx="110">
                  <c:v>37.87256422994881</c:v>
                </c:pt>
                <c:pt idx="111">
                  <c:v>36.75472901281604</c:v>
                </c:pt>
                <c:pt idx="112">
                  <c:v>35.43799519681036</c:v>
                </c:pt>
                <c:pt idx="113">
                  <c:v>34.34493085387763</c:v>
                </c:pt>
                <c:pt idx="114">
                  <c:v>34.38503610941639</c:v>
                </c:pt>
                <c:pt idx="115">
                  <c:v>33.1680039916409</c:v>
                </c:pt>
                <c:pt idx="116">
                  <c:v>37.40195924862729</c:v>
                </c:pt>
                <c:pt idx="117">
                  <c:v>33.90273323322914</c:v>
                </c:pt>
                <c:pt idx="118">
                  <c:v>31.90545282842433</c:v>
                </c:pt>
                <c:pt idx="119">
                  <c:v>31.22725117224821</c:v>
                </c:pt>
                <c:pt idx="120">
                  <c:v>30.41045531902306</c:v>
                </c:pt>
                <c:pt idx="121">
                  <c:v>28.15846612472047</c:v>
                </c:pt>
                <c:pt idx="122">
                  <c:v>27.66917021608817</c:v>
                </c:pt>
                <c:pt idx="123">
                  <c:v>26.80525882793511</c:v>
                </c:pt>
                <c:pt idx="124">
                  <c:v>29.93368787503141</c:v>
                </c:pt>
                <c:pt idx="125">
                  <c:v>29.86328965062744</c:v>
                </c:pt>
                <c:pt idx="126">
                  <c:v>28.83677419235395</c:v>
                </c:pt>
                <c:pt idx="127">
                  <c:v>28.42693892922889</c:v>
                </c:pt>
                <c:pt idx="128">
                  <c:v>27.21490297680529</c:v>
                </c:pt>
                <c:pt idx="129">
                  <c:v>24.7002705326754</c:v>
                </c:pt>
                <c:pt idx="130">
                  <c:v>24.2074914112123</c:v>
                </c:pt>
                <c:pt idx="131">
                  <c:v>23.17728540871506</c:v>
                </c:pt>
                <c:pt idx="132">
                  <c:v>21.85220569260514</c:v>
                </c:pt>
                <c:pt idx="133">
                  <c:v>21.37639906563006</c:v>
                </c:pt>
                <c:pt idx="134">
                  <c:v>20.14120170712394</c:v>
                </c:pt>
                <c:pt idx="135">
                  <c:v>19.12512982966274</c:v>
                </c:pt>
                <c:pt idx="136">
                  <c:v>17.59327031062255</c:v>
                </c:pt>
                <c:pt idx="137">
                  <c:v>24.03298516202683</c:v>
                </c:pt>
                <c:pt idx="138">
                  <c:v>23.29320895160427</c:v>
                </c:pt>
                <c:pt idx="139">
                  <c:v>23.30971798124173</c:v>
                </c:pt>
                <c:pt idx="140">
                  <c:v>21.93847925079946</c:v>
                </c:pt>
                <c:pt idx="141">
                  <c:v>26.07367156480581</c:v>
                </c:pt>
                <c:pt idx="142">
                  <c:v>25.98527819314756</c:v>
                </c:pt>
                <c:pt idx="143">
                  <c:v>25.70530678017291</c:v>
                </c:pt>
                <c:pt idx="144">
                  <c:v>24.90899686786172</c:v>
                </c:pt>
                <c:pt idx="145">
                  <c:v>23.70142587021104</c:v>
                </c:pt>
                <c:pt idx="146">
                  <c:v>22.86607910341187</c:v>
                </c:pt>
                <c:pt idx="147">
                  <c:v>21.18058495487094</c:v>
                </c:pt>
                <c:pt idx="148">
                  <c:v>20.20209407376361</c:v>
                </c:pt>
                <c:pt idx="149">
                  <c:v>19.45202551932905</c:v>
                </c:pt>
                <c:pt idx="150">
                  <c:v>18.62789973504377</c:v>
                </c:pt>
                <c:pt idx="151">
                  <c:v>18.17511885242224</c:v>
                </c:pt>
                <c:pt idx="152">
                  <c:v>18.47070878538544</c:v>
                </c:pt>
                <c:pt idx="153">
                  <c:v>20.59101954323178</c:v>
                </c:pt>
                <c:pt idx="154">
                  <c:v>24.21486106165501</c:v>
                </c:pt>
                <c:pt idx="155">
                  <c:v>23.58612408096126</c:v>
                </c:pt>
                <c:pt idx="156">
                  <c:v>30.21297588578972</c:v>
                </c:pt>
                <c:pt idx="157">
                  <c:v>28.10739608884288</c:v>
                </c:pt>
                <c:pt idx="158">
                  <c:v>28.2207724924275</c:v>
                </c:pt>
                <c:pt idx="159">
                  <c:v>28.72220083196273</c:v>
                </c:pt>
                <c:pt idx="160">
                  <c:v>29.39850577866665</c:v>
                </c:pt>
                <c:pt idx="161">
                  <c:v>29.41832772771016</c:v>
                </c:pt>
                <c:pt idx="162">
                  <c:v>29.47351968071998</c:v>
                </c:pt>
                <c:pt idx="163">
                  <c:v>31.09593996585075</c:v>
                </c:pt>
                <c:pt idx="164">
                  <c:v>31.06086094138319</c:v>
                </c:pt>
                <c:pt idx="165">
                  <c:v>28.79025832215064</c:v>
                </c:pt>
                <c:pt idx="166">
                  <c:v>27.22929736252038</c:v>
                </c:pt>
                <c:pt idx="167">
                  <c:v>27.09920924094201</c:v>
                </c:pt>
                <c:pt idx="168">
                  <c:v>27.37624577005413</c:v>
                </c:pt>
                <c:pt idx="169">
                  <c:v>27.08991290093438</c:v>
                </c:pt>
                <c:pt idx="170">
                  <c:v>25.32097907374384</c:v>
                </c:pt>
                <c:pt idx="171">
                  <c:v>24.05755944975686</c:v>
                </c:pt>
                <c:pt idx="172">
                  <c:v>26.78002304973251</c:v>
                </c:pt>
                <c:pt idx="173">
                  <c:v>31.93149833521546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'Sheet 1 - Table 1'!$F$1:$F$2</c:f>
              <c:strCache>
                <c:ptCount val="1"/>
                <c:pt idx="0">
                  <c:v>srtt 218.497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1'!$F$3:$F$176</c:f>
              <c:numCache>
                <c:formatCode>General</c:formatCode>
                <c:ptCount val="174"/>
                <c:pt idx="0">
                  <c:v>218.497</c:v>
                </c:pt>
                <c:pt idx="1">
                  <c:v>219.1897</c:v>
                </c:pt>
                <c:pt idx="2">
                  <c:v>217.96233</c:v>
                </c:pt>
                <c:pt idx="3">
                  <c:v>216.243297</c:v>
                </c:pt>
                <c:pt idx="4">
                  <c:v>215.0525673</c:v>
                </c:pt>
                <c:pt idx="5">
                  <c:v>213.0872105700001</c:v>
                </c:pt>
                <c:pt idx="6">
                  <c:v>213.623089513</c:v>
                </c:pt>
                <c:pt idx="7">
                  <c:v>214.5755805617</c:v>
                </c:pt>
                <c:pt idx="8">
                  <c:v>214.05212250553</c:v>
                </c:pt>
                <c:pt idx="9">
                  <c:v>215.875210254977</c:v>
                </c:pt>
                <c:pt idx="10">
                  <c:v>227.0892892294793</c:v>
                </c:pt>
                <c:pt idx="11">
                  <c:v>227.3440603065314</c:v>
                </c:pt>
                <c:pt idx="12">
                  <c:v>228.4408542758782</c:v>
                </c:pt>
                <c:pt idx="13">
                  <c:v>230.2620688482905</c:v>
                </c:pt>
                <c:pt idx="14">
                  <c:v>230.6052619634613</c:v>
                </c:pt>
                <c:pt idx="15">
                  <c:v>247.0974357671153</c:v>
                </c:pt>
                <c:pt idx="16">
                  <c:v>264.9959921904037</c:v>
                </c:pt>
                <c:pt idx="17">
                  <c:v>284.3102929713634</c:v>
                </c:pt>
                <c:pt idx="18">
                  <c:v>276.9702636742271</c:v>
                </c:pt>
                <c:pt idx="19">
                  <c:v>273.9606373068043</c:v>
                </c:pt>
                <c:pt idx="20">
                  <c:v>266.125073576124</c:v>
                </c:pt>
                <c:pt idx="21">
                  <c:v>259.6915662185115</c:v>
                </c:pt>
                <c:pt idx="22">
                  <c:v>263.5773095966603</c:v>
                </c:pt>
                <c:pt idx="23">
                  <c:v>260.0324786369943</c:v>
                </c:pt>
                <c:pt idx="24">
                  <c:v>258.0449307732948</c:v>
                </c:pt>
                <c:pt idx="25">
                  <c:v>252.7176376959654</c:v>
                </c:pt>
                <c:pt idx="26">
                  <c:v>248.4215739263688</c:v>
                </c:pt>
                <c:pt idx="27">
                  <c:v>252.224316533732</c:v>
                </c:pt>
                <c:pt idx="28">
                  <c:v>247.1601848803587</c:v>
                </c:pt>
                <c:pt idx="29">
                  <c:v>243.342666392323</c:v>
                </c:pt>
                <c:pt idx="30">
                  <c:v>241.1101997530906</c:v>
                </c:pt>
                <c:pt idx="31">
                  <c:v>240.4623797777816</c:v>
                </c:pt>
                <c:pt idx="32">
                  <c:v>239.5798418000034</c:v>
                </c:pt>
                <c:pt idx="33">
                  <c:v>235.4189576200031</c:v>
                </c:pt>
                <c:pt idx="34">
                  <c:v>231.9749618580028</c:v>
                </c:pt>
                <c:pt idx="35">
                  <c:v>229.2998656722025</c:v>
                </c:pt>
                <c:pt idx="36">
                  <c:v>226.1267791049822</c:v>
                </c:pt>
                <c:pt idx="37">
                  <c:v>223.973801194484</c:v>
                </c:pt>
                <c:pt idx="38">
                  <c:v>224.5229210750357</c:v>
                </c:pt>
                <c:pt idx="39">
                  <c:v>236.5603289675321</c:v>
                </c:pt>
                <c:pt idx="40">
                  <c:v>241.120396070779</c:v>
                </c:pt>
                <c:pt idx="41">
                  <c:v>255.754056463701</c:v>
                </c:pt>
                <c:pt idx="42">
                  <c:v>266.954650817331</c:v>
                </c:pt>
                <c:pt idx="43">
                  <c:v>269.8067857355978</c:v>
                </c:pt>
                <c:pt idx="44">
                  <c:v>269.5442071620381</c:v>
                </c:pt>
                <c:pt idx="45">
                  <c:v>282.9731864458342</c:v>
                </c:pt>
                <c:pt idx="46">
                  <c:v>274.9913678012507</c:v>
                </c:pt>
                <c:pt idx="47">
                  <c:v>288.0322310211257</c:v>
                </c:pt>
                <c:pt idx="48">
                  <c:v>294.2170079190132</c:v>
                </c:pt>
                <c:pt idx="49">
                  <c:v>313.153207127112</c:v>
                </c:pt>
                <c:pt idx="50">
                  <c:v>363.8954864144008</c:v>
                </c:pt>
                <c:pt idx="51">
                  <c:v>354.3876377729607</c:v>
                </c:pt>
                <c:pt idx="52">
                  <c:v>354.2380739956646</c:v>
                </c:pt>
                <c:pt idx="53">
                  <c:v>356.2242665960983</c:v>
                </c:pt>
                <c:pt idx="54">
                  <c:v>367.3486399364885</c:v>
                </c:pt>
                <c:pt idx="55">
                  <c:v>376.1475759428396</c:v>
                </c:pt>
                <c:pt idx="56">
                  <c:v>386.3090183485556</c:v>
                </c:pt>
                <c:pt idx="57">
                  <c:v>433.8797165137002</c:v>
                </c:pt>
                <c:pt idx="58">
                  <c:v>428.1879448623302</c:v>
                </c:pt>
                <c:pt idx="59">
                  <c:v>415.0232503760971</c:v>
                </c:pt>
                <c:pt idx="60">
                  <c:v>411.3158253384875</c:v>
                </c:pt>
                <c:pt idx="61">
                  <c:v>434.8155428046387</c:v>
                </c:pt>
                <c:pt idx="62">
                  <c:v>423.3043885241748</c:v>
                </c:pt>
                <c:pt idx="63">
                  <c:v>422.1104496717574</c:v>
                </c:pt>
                <c:pt idx="64">
                  <c:v>429.8708047045817</c:v>
                </c:pt>
                <c:pt idx="65">
                  <c:v>441.9486242341235</c:v>
                </c:pt>
                <c:pt idx="66">
                  <c:v>420.0096618107112</c:v>
                </c:pt>
                <c:pt idx="67">
                  <c:v>439.3107956296401</c:v>
                </c:pt>
                <c:pt idx="68">
                  <c:v>431.279716066676</c:v>
                </c:pt>
                <c:pt idx="69">
                  <c:v>407.9563444600084</c:v>
                </c:pt>
                <c:pt idx="70">
                  <c:v>423.6579100140076</c:v>
                </c:pt>
                <c:pt idx="71">
                  <c:v>401.5914190126068</c:v>
                </c:pt>
                <c:pt idx="72">
                  <c:v>384.2469771113462</c:v>
                </c:pt>
                <c:pt idx="73">
                  <c:v>366.3136794002115</c:v>
                </c:pt>
                <c:pt idx="74">
                  <c:v>356.5230114601903</c:v>
                </c:pt>
                <c:pt idx="75">
                  <c:v>341.6570103141714</c:v>
                </c:pt>
                <c:pt idx="76">
                  <c:v>327.5072092827542</c:v>
                </c:pt>
                <c:pt idx="77">
                  <c:v>315.4575883544788</c:v>
                </c:pt>
                <c:pt idx="78">
                  <c:v>304.446929519031</c:v>
                </c:pt>
                <c:pt idx="79">
                  <c:v>293.8872365671277</c:v>
                </c:pt>
                <c:pt idx="80">
                  <c:v>286.468512910415</c:v>
                </c:pt>
                <c:pt idx="81">
                  <c:v>290.5836616193735</c:v>
                </c:pt>
                <c:pt idx="82">
                  <c:v>281.1971954574361</c:v>
                </c:pt>
                <c:pt idx="83">
                  <c:v>274.6147759116925</c:v>
                </c:pt>
                <c:pt idx="84">
                  <c:v>266.8927983205233</c:v>
                </c:pt>
                <c:pt idx="85">
                  <c:v>266.1588184884709</c:v>
                </c:pt>
                <c:pt idx="86">
                  <c:v>259.9293366396238</c:v>
                </c:pt>
                <c:pt idx="87">
                  <c:v>253.5711029756615</c:v>
                </c:pt>
                <c:pt idx="88">
                  <c:v>254.1267926780953</c:v>
                </c:pt>
                <c:pt idx="89">
                  <c:v>249.0179134102858</c:v>
                </c:pt>
                <c:pt idx="90">
                  <c:v>246.7390220692571</c:v>
                </c:pt>
                <c:pt idx="91">
                  <c:v>242.0411198623315</c:v>
                </c:pt>
                <c:pt idx="92">
                  <c:v>237.8692078760984</c:v>
                </c:pt>
                <c:pt idx="93">
                  <c:v>243.5780870884886</c:v>
                </c:pt>
                <c:pt idx="94">
                  <c:v>239.5038783796397</c:v>
                </c:pt>
                <c:pt idx="95">
                  <c:v>235.5908905416757</c:v>
                </c:pt>
                <c:pt idx="96">
                  <c:v>238.1582014875082</c:v>
                </c:pt>
                <c:pt idx="97">
                  <c:v>234.3739813387573</c:v>
                </c:pt>
                <c:pt idx="98">
                  <c:v>230.8467832048816</c:v>
                </c:pt>
                <c:pt idx="99">
                  <c:v>230.5351048843935</c:v>
                </c:pt>
                <c:pt idx="100">
                  <c:v>228.8584943959542</c:v>
                </c:pt>
                <c:pt idx="101">
                  <c:v>227.0013449563587</c:v>
                </c:pt>
                <c:pt idx="102">
                  <c:v>226.5152104607228</c:v>
                </c:pt>
                <c:pt idx="103">
                  <c:v>224.1946894146506</c:v>
                </c:pt>
                <c:pt idx="104">
                  <c:v>225.6674204731855</c:v>
                </c:pt>
                <c:pt idx="105">
                  <c:v>239.5359784258669</c:v>
                </c:pt>
                <c:pt idx="106">
                  <c:v>244.0535805832803</c:v>
                </c:pt>
                <c:pt idx="107">
                  <c:v>239.4838225249522</c:v>
                </c:pt>
                <c:pt idx="108">
                  <c:v>235.6103402724571</c:v>
                </c:pt>
                <c:pt idx="109">
                  <c:v>237.5177062452113</c:v>
                </c:pt>
                <c:pt idx="110">
                  <c:v>233.7262356206902</c:v>
                </c:pt>
                <c:pt idx="111">
                  <c:v>230.7602120586212</c:v>
                </c:pt>
                <c:pt idx="112">
                  <c:v>228.1393908527591</c:v>
                </c:pt>
                <c:pt idx="113">
                  <c:v>225.4163517674832</c:v>
                </c:pt>
                <c:pt idx="114">
                  <c:v>229.2770165907349</c:v>
                </c:pt>
                <c:pt idx="115">
                  <c:v>226.8087149316614</c:v>
                </c:pt>
                <c:pt idx="116">
                  <c:v>235.1984434384953</c:v>
                </c:pt>
                <c:pt idx="117">
                  <c:v>234.9306990946457</c:v>
                </c:pt>
                <c:pt idx="118">
                  <c:v>233.3829291851812</c:v>
                </c:pt>
                <c:pt idx="119">
                  <c:v>230.5914362666631</c:v>
                </c:pt>
                <c:pt idx="120">
                  <c:v>228.0292926399968</c:v>
                </c:pt>
                <c:pt idx="121">
                  <c:v>227.1525633759971</c:v>
                </c:pt>
                <c:pt idx="122">
                  <c:v>224.5675070383974</c:v>
                </c:pt>
                <c:pt idx="123">
                  <c:v>222.4530563345576</c:v>
                </c:pt>
                <c:pt idx="124">
                  <c:v>228.9074507011019</c:v>
                </c:pt>
                <c:pt idx="125">
                  <c:v>225.6597056309917</c:v>
                </c:pt>
                <c:pt idx="126">
                  <c:v>223.4821350678926</c:v>
                </c:pt>
                <c:pt idx="127">
                  <c:v>220.7334215611033</c:v>
                </c:pt>
                <c:pt idx="128">
                  <c:v>218.921579404993</c:v>
                </c:pt>
                <c:pt idx="129">
                  <c:v>219.1514214644937</c:v>
                </c:pt>
                <c:pt idx="130">
                  <c:v>216.9544793180444</c:v>
                </c:pt>
                <c:pt idx="131">
                  <c:v>215.40943138624</c:v>
                </c:pt>
                <c:pt idx="132">
                  <c:v>214.306488247616</c:v>
                </c:pt>
                <c:pt idx="133">
                  <c:v>212.4071394228543</c:v>
                </c:pt>
                <c:pt idx="134">
                  <c:v>211.4044254805689</c:v>
                </c:pt>
                <c:pt idx="135">
                  <c:v>210.295482932512</c:v>
                </c:pt>
                <c:pt idx="136">
                  <c:v>209.8725346392608</c:v>
                </c:pt>
                <c:pt idx="137">
                  <c:v>218.9825811753347</c:v>
                </c:pt>
                <c:pt idx="138">
                  <c:v>217.1342230578013</c:v>
                </c:pt>
                <c:pt idx="139">
                  <c:v>219.7407007520212</c:v>
                </c:pt>
                <c:pt idx="140">
                  <c:v>218.674330676819</c:v>
                </c:pt>
                <c:pt idx="141">
                  <c:v>225.7065976091371</c:v>
                </c:pt>
                <c:pt idx="142">
                  <c:v>222.9077378482234</c:v>
                </c:pt>
                <c:pt idx="143">
                  <c:v>220.331564063401</c:v>
                </c:pt>
                <c:pt idx="144">
                  <c:v>218.360207657061</c:v>
                </c:pt>
                <c:pt idx="145">
                  <c:v>216.9342868913548</c:v>
                </c:pt>
                <c:pt idx="146">
                  <c:v>215.2289582022194</c:v>
                </c:pt>
                <c:pt idx="147">
                  <c:v>215.8968623819974</c:v>
                </c:pt>
                <c:pt idx="148">
                  <c:v>214.6306761437977</c:v>
                </c:pt>
                <c:pt idx="149">
                  <c:v>213.2194085294179</c:v>
                </c:pt>
                <c:pt idx="150">
                  <c:v>211.9737676764761</c:v>
                </c:pt>
                <c:pt idx="151">
                  <c:v>210.4070909088285</c:v>
                </c:pt>
                <c:pt idx="152">
                  <c:v>212.7549818179457</c:v>
                </c:pt>
                <c:pt idx="153">
                  <c:v>217.1631836361511</c:v>
                </c:pt>
                <c:pt idx="154">
                  <c:v>223.477565272536</c:v>
                </c:pt>
                <c:pt idx="155">
                  <c:v>225.4695087452824</c:v>
                </c:pt>
                <c:pt idx="156">
                  <c:v>235.4533578707542</c:v>
                </c:pt>
                <c:pt idx="157">
                  <c:v>236.4708220836788</c:v>
                </c:pt>
                <c:pt idx="158">
                  <c:v>239.7198398753109</c:v>
                </c:pt>
                <c:pt idx="159">
                  <c:v>236.0270558877799</c:v>
                </c:pt>
                <c:pt idx="160">
                  <c:v>232.0842502990018</c:v>
                </c:pt>
                <c:pt idx="161">
                  <c:v>228.7957252691016</c:v>
                </c:pt>
                <c:pt idx="162">
                  <c:v>232.1257527421915</c:v>
                </c:pt>
                <c:pt idx="163">
                  <c:v>237.2032774679724</c:v>
                </c:pt>
                <c:pt idx="164">
                  <c:v>233.7871497211752</c:v>
                </c:pt>
                <c:pt idx="165">
                  <c:v>232.8588347490576</c:v>
                </c:pt>
                <c:pt idx="166">
                  <c:v>234.3233512741518</c:v>
                </c:pt>
                <c:pt idx="167">
                  <c:v>231.4424161467368</c:v>
                </c:pt>
                <c:pt idx="168">
                  <c:v>228.123574532063</c:v>
                </c:pt>
                <c:pt idx="169">
                  <c:v>225.3999170788568</c:v>
                </c:pt>
                <c:pt idx="170">
                  <c:v>226.4444253709711</c:v>
                </c:pt>
                <c:pt idx="171">
                  <c:v>225.034782833874</c:v>
                </c:pt>
                <c:pt idx="172">
                  <c:v>230.7328045504866</c:v>
                </c:pt>
                <c:pt idx="173">
                  <c:v>239.432224095438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5617896"/>
        <c:axId val="-2135614760"/>
      </c:scatterChart>
      <c:valAx>
        <c:axId val="-2135617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35614760"/>
        <c:crosses val="autoZero"/>
        <c:crossBetween val="midCat"/>
      </c:valAx>
      <c:valAx>
        <c:axId val="-2135614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561789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'Sheet 1 - Table 1'!$C$1:$C$2</c:f>
              <c:strCache>
                <c:ptCount val="1"/>
                <c:pt idx="0">
                  <c:v>Raw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1'!$C$3:$C$176</c:f>
              <c:numCache>
                <c:formatCode>General</c:formatCode>
                <c:ptCount val="174"/>
                <c:pt idx="0">
                  <c:v>218.497</c:v>
                </c:pt>
                <c:pt idx="1">
                  <c:v>225.424</c:v>
                </c:pt>
                <c:pt idx="2">
                  <c:v>206.916</c:v>
                </c:pt>
                <c:pt idx="3">
                  <c:v>200.772</c:v>
                </c:pt>
                <c:pt idx="4">
                  <c:v>204.336</c:v>
                </c:pt>
                <c:pt idx="5">
                  <c:v>195.399</c:v>
                </c:pt>
                <c:pt idx="6">
                  <c:v>218.446</c:v>
                </c:pt>
                <c:pt idx="7">
                  <c:v>223.148</c:v>
                </c:pt>
                <c:pt idx="8">
                  <c:v>209.341</c:v>
                </c:pt>
                <c:pt idx="9">
                  <c:v>232.283</c:v>
                </c:pt>
                <c:pt idx="10">
                  <c:v>328.016</c:v>
                </c:pt>
                <c:pt idx="11">
                  <c:v>229.637</c:v>
                </c:pt>
                <c:pt idx="12">
                  <c:v>238.312</c:v>
                </c:pt>
                <c:pt idx="13">
                  <c:v>246.653</c:v>
                </c:pt>
                <c:pt idx="14">
                  <c:v>233.694</c:v>
                </c:pt>
                <c:pt idx="15">
                  <c:v>395.5269999999999</c:v>
                </c:pt>
                <c:pt idx="16">
                  <c:v>426.083</c:v>
                </c:pt>
                <c:pt idx="17">
                  <c:v>458.139</c:v>
                </c:pt>
                <c:pt idx="18">
                  <c:v>210.91</c:v>
                </c:pt>
                <c:pt idx="19">
                  <c:v>246.874</c:v>
                </c:pt>
                <c:pt idx="20">
                  <c:v>195.605</c:v>
                </c:pt>
                <c:pt idx="21">
                  <c:v>201.79</c:v>
                </c:pt>
                <c:pt idx="22">
                  <c:v>298.5489999999999</c:v>
                </c:pt>
                <c:pt idx="23">
                  <c:v>228.129</c:v>
                </c:pt>
                <c:pt idx="24">
                  <c:v>240.157</c:v>
                </c:pt>
                <c:pt idx="25">
                  <c:v>204.772</c:v>
                </c:pt>
                <c:pt idx="26">
                  <c:v>209.757</c:v>
                </c:pt>
                <c:pt idx="27">
                  <c:v>286.449</c:v>
                </c:pt>
                <c:pt idx="28">
                  <c:v>201.583</c:v>
                </c:pt>
                <c:pt idx="29">
                  <c:v>208.985</c:v>
                </c:pt>
                <c:pt idx="30">
                  <c:v>221.018</c:v>
                </c:pt>
                <c:pt idx="31">
                  <c:v>234.632</c:v>
                </c:pt>
                <c:pt idx="32">
                  <c:v>231.637</c:v>
                </c:pt>
                <c:pt idx="33">
                  <c:v>197.971</c:v>
                </c:pt>
                <c:pt idx="34">
                  <c:v>200.979</c:v>
                </c:pt>
                <c:pt idx="35">
                  <c:v>205.224</c:v>
                </c:pt>
                <c:pt idx="36">
                  <c:v>197.569</c:v>
                </c:pt>
                <c:pt idx="37">
                  <c:v>204.597</c:v>
                </c:pt>
                <c:pt idx="38">
                  <c:v>229.465</c:v>
                </c:pt>
                <c:pt idx="39">
                  <c:v>344.8969999999999</c:v>
                </c:pt>
                <c:pt idx="40">
                  <c:v>282.161</c:v>
                </c:pt>
                <c:pt idx="41">
                  <c:v>387.4569999999999</c:v>
                </c:pt>
                <c:pt idx="42">
                  <c:v>367.76</c:v>
                </c:pt>
                <c:pt idx="43">
                  <c:v>295.4759999999999</c:v>
                </c:pt>
                <c:pt idx="44">
                  <c:v>267.1809999999999</c:v>
                </c:pt>
                <c:pt idx="45">
                  <c:v>403.834</c:v>
                </c:pt>
                <c:pt idx="46">
                  <c:v>203.155</c:v>
                </c:pt>
                <c:pt idx="47">
                  <c:v>405.4</c:v>
                </c:pt>
                <c:pt idx="48">
                  <c:v>349.88</c:v>
                </c:pt>
                <c:pt idx="49">
                  <c:v>483.579</c:v>
                </c:pt>
                <c:pt idx="50">
                  <c:v>820.576</c:v>
                </c:pt>
                <c:pt idx="51">
                  <c:v>268.817</c:v>
                </c:pt>
                <c:pt idx="52">
                  <c:v>352.892</c:v>
                </c:pt>
                <c:pt idx="53">
                  <c:v>374.1</c:v>
                </c:pt>
                <c:pt idx="54">
                  <c:v>467.468</c:v>
                </c:pt>
                <c:pt idx="55">
                  <c:v>455.338</c:v>
                </c:pt>
                <c:pt idx="56">
                  <c:v>477.762</c:v>
                </c:pt>
                <c:pt idx="57">
                  <c:v>862.016</c:v>
                </c:pt>
                <c:pt idx="58">
                  <c:v>376.9619999999999</c:v>
                </c:pt>
                <c:pt idx="59">
                  <c:v>296.541</c:v>
                </c:pt>
                <c:pt idx="60">
                  <c:v>377.949</c:v>
                </c:pt>
                <c:pt idx="61">
                  <c:v>646.3129999999999</c:v>
                </c:pt>
                <c:pt idx="62">
                  <c:v>319.704</c:v>
                </c:pt>
                <c:pt idx="63">
                  <c:v>411.365</c:v>
                </c:pt>
                <c:pt idx="64">
                  <c:v>499.714</c:v>
                </c:pt>
                <c:pt idx="65">
                  <c:v>550.649</c:v>
                </c:pt>
                <c:pt idx="66">
                  <c:v>222.559</c:v>
                </c:pt>
                <c:pt idx="67">
                  <c:v>613.021</c:v>
                </c:pt>
                <c:pt idx="68">
                  <c:v>359.0</c:v>
                </c:pt>
                <c:pt idx="69">
                  <c:v>198.046</c:v>
                </c:pt>
                <c:pt idx="70">
                  <c:v>564.972</c:v>
                </c:pt>
                <c:pt idx="71">
                  <c:v>202.993</c:v>
                </c:pt>
                <c:pt idx="72">
                  <c:v>228.147</c:v>
                </c:pt>
                <c:pt idx="73">
                  <c:v>204.914</c:v>
                </c:pt>
                <c:pt idx="74">
                  <c:v>268.4069999999999</c:v>
                </c:pt>
                <c:pt idx="75">
                  <c:v>207.863</c:v>
                </c:pt>
                <c:pt idx="76">
                  <c:v>200.159</c:v>
                </c:pt>
                <c:pt idx="77">
                  <c:v>207.011</c:v>
                </c:pt>
                <c:pt idx="78">
                  <c:v>205.351</c:v>
                </c:pt>
                <c:pt idx="79">
                  <c:v>198.85</c:v>
                </c:pt>
                <c:pt idx="80">
                  <c:v>219.7</c:v>
                </c:pt>
                <c:pt idx="81">
                  <c:v>327.62</c:v>
                </c:pt>
                <c:pt idx="82">
                  <c:v>196.719</c:v>
                </c:pt>
                <c:pt idx="83">
                  <c:v>215.373</c:v>
                </c:pt>
                <c:pt idx="84">
                  <c:v>197.395</c:v>
                </c:pt>
                <c:pt idx="85">
                  <c:v>259.553</c:v>
                </c:pt>
                <c:pt idx="86">
                  <c:v>203.864</c:v>
                </c:pt>
                <c:pt idx="87">
                  <c:v>196.347</c:v>
                </c:pt>
                <c:pt idx="88">
                  <c:v>259.128</c:v>
                </c:pt>
                <c:pt idx="89">
                  <c:v>203.038</c:v>
                </c:pt>
                <c:pt idx="90">
                  <c:v>226.229</c:v>
                </c:pt>
                <c:pt idx="91">
                  <c:v>199.76</c:v>
                </c:pt>
                <c:pt idx="92">
                  <c:v>200.322</c:v>
                </c:pt>
                <c:pt idx="93">
                  <c:v>294.958</c:v>
                </c:pt>
                <c:pt idx="94">
                  <c:v>202.836</c:v>
                </c:pt>
                <c:pt idx="95">
                  <c:v>200.374</c:v>
                </c:pt>
                <c:pt idx="96">
                  <c:v>261.264</c:v>
                </c:pt>
                <c:pt idx="97">
                  <c:v>200.316</c:v>
                </c:pt>
                <c:pt idx="98">
                  <c:v>199.102</c:v>
                </c:pt>
                <c:pt idx="99">
                  <c:v>227.73</c:v>
                </c:pt>
                <c:pt idx="100">
                  <c:v>213.769</c:v>
                </c:pt>
                <c:pt idx="101">
                  <c:v>210.287</c:v>
                </c:pt>
                <c:pt idx="102">
                  <c:v>222.14</c:v>
                </c:pt>
                <c:pt idx="103">
                  <c:v>203.31</c:v>
                </c:pt>
                <c:pt idx="104">
                  <c:v>238.922</c:v>
                </c:pt>
                <c:pt idx="105">
                  <c:v>364.353</c:v>
                </c:pt>
                <c:pt idx="106">
                  <c:v>284.7119999999999</c:v>
                </c:pt>
                <c:pt idx="107">
                  <c:v>198.356</c:v>
                </c:pt>
                <c:pt idx="108">
                  <c:v>200.749</c:v>
                </c:pt>
                <c:pt idx="109">
                  <c:v>254.684</c:v>
                </c:pt>
                <c:pt idx="110">
                  <c:v>199.603</c:v>
                </c:pt>
                <c:pt idx="111">
                  <c:v>204.066</c:v>
                </c:pt>
                <c:pt idx="112">
                  <c:v>204.552</c:v>
                </c:pt>
                <c:pt idx="113">
                  <c:v>200.909</c:v>
                </c:pt>
                <c:pt idx="114">
                  <c:v>264.023</c:v>
                </c:pt>
                <c:pt idx="115">
                  <c:v>204.594</c:v>
                </c:pt>
                <c:pt idx="116">
                  <c:v>310.706</c:v>
                </c:pt>
                <c:pt idx="117">
                  <c:v>232.521</c:v>
                </c:pt>
                <c:pt idx="118">
                  <c:v>219.453</c:v>
                </c:pt>
                <c:pt idx="119">
                  <c:v>205.468</c:v>
                </c:pt>
                <c:pt idx="120">
                  <c:v>204.97</c:v>
                </c:pt>
                <c:pt idx="121">
                  <c:v>219.262</c:v>
                </c:pt>
                <c:pt idx="122">
                  <c:v>201.302</c:v>
                </c:pt>
                <c:pt idx="123">
                  <c:v>203.423</c:v>
                </c:pt>
                <c:pt idx="124">
                  <c:v>286.997</c:v>
                </c:pt>
                <c:pt idx="125">
                  <c:v>196.43</c:v>
                </c:pt>
                <c:pt idx="126">
                  <c:v>203.884</c:v>
                </c:pt>
                <c:pt idx="127">
                  <c:v>195.995</c:v>
                </c:pt>
                <c:pt idx="128">
                  <c:v>202.615</c:v>
                </c:pt>
                <c:pt idx="129">
                  <c:v>221.22</c:v>
                </c:pt>
                <c:pt idx="130">
                  <c:v>197.182</c:v>
                </c:pt>
                <c:pt idx="131">
                  <c:v>201.504</c:v>
                </c:pt>
                <c:pt idx="132">
                  <c:v>204.38</c:v>
                </c:pt>
                <c:pt idx="133">
                  <c:v>195.313</c:v>
                </c:pt>
                <c:pt idx="134">
                  <c:v>202.38</c:v>
                </c:pt>
                <c:pt idx="135">
                  <c:v>200.315</c:v>
                </c:pt>
                <c:pt idx="136">
                  <c:v>206.066</c:v>
                </c:pt>
                <c:pt idx="137">
                  <c:v>300.973</c:v>
                </c:pt>
                <c:pt idx="138">
                  <c:v>200.499</c:v>
                </c:pt>
                <c:pt idx="139">
                  <c:v>243.199</c:v>
                </c:pt>
                <c:pt idx="140">
                  <c:v>209.077</c:v>
                </c:pt>
                <c:pt idx="141">
                  <c:v>288.997</c:v>
                </c:pt>
                <c:pt idx="142">
                  <c:v>197.718</c:v>
                </c:pt>
                <c:pt idx="143">
                  <c:v>197.146</c:v>
                </c:pt>
                <c:pt idx="144">
                  <c:v>200.618</c:v>
                </c:pt>
                <c:pt idx="145">
                  <c:v>204.101</c:v>
                </c:pt>
                <c:pt idx="146">
                  <c:v>199.881</c:v>
                </c:pt>
                <c:pt idx="147">
                  <c:v>221.908</c:v>
                </c:pt>
                <c:pt idx="148">
                  <c:v>203.235</c:v>
                </c:pt>
                <c:pt idx="149">
                  <c:v>200.518</c:v>
                </c:pt>
                <c:pt idx="150">
                  <c:v>200.763</c:v>
                </c:pt>
                <c:pt idx="151">
                  <c:v>196.307</c:v>
                </c:pt>
                <c:pt idx="152">
                  <c:v>233.886</c:v>
                </c:pt>
                <c:pt idx="153">
                  <c:v>256.8369999999999</c:v>
                </c:pt>
                <c:pt idx="154">
                  <c:v>280.307</c:v>
                </c:pt>
                <c:pt idx="155">
                  <c:v>243.397</c:v>
                </c:pt>
                <c:pt idx="156">
                  <c:v>325.308</c:v>
                </c:pt>
                <c:pt idx="157">
                  <c:v>245.628</c:v>
                </c:pt>
                <c:pt idx="158">
                  <c:v>268.961</c:v>
                </c:pt>
                <c:pt idx="159">
                  <c:v>202.792</c:v>
                </c:pt>
                <c:pt idx="160">
                  <c:v>196.599</c:v>
                </c:pt>
                <c:pt idx="161">
                  <c:v>199.199</c:v>
                </c:pt>
                <c:pt idx="162">
                  <c:v>262.0959999999999</c:v>
                </c:pt>
                <c:pt idx="163">
                  <c:v>282.901</c:v>
                </c:pt>
                <c:pt idx="164">
                  <c:v>203.042</c:v>
                </c:pt>
                <c:pt idx="165">
                  <c:v>224.504</c:v>
                </c:pt>
                <c:pt idx="166">
                  <c:v>247.504</c:v>
                </c:pt>
                <c:pt idx="167">
                  <c:v>205.514</c:v>
                </c:pt>
                <c:pt idx="168">
                  <c:v>198.254</c:v>
                </c:pt>
                <c:pt idx="169">
                  <c:v>200.887</c:v>
                </c:pt>
                <c:pt idx="170">
                  <c:v>235.845</c:v>
                </c:pt>
                <c:pt idx="171">
                  <c:v>212.348</c:v>
                </c:pt>
                <c:pt idx="172">
                  <c:v>282.015</c:v>
                </c:pt>
                <c:pt idx="173">
                  <c:v>317.7269999999999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'Sheet 1 - Table 1'!$D$1:$D$2</c:f>
              <c:strCache>
                <c:ptCount val="1"/>
                <c:pt idx="0">
                  <c:v>new-rto</c:v>
                </c:pt>
              </c:strCache>
            </c:strRef>
          </c:tx>
          <c:spPr>
            <a:ln>
              <a:solidFill>
                <a:schemeClr val="accent3">
                  <a:lumMod val="40000"/>
                  <a:lumOff val="60000"/>
                </a:schemeClr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1'!$D$3:$D$176</c:f>
              <c:numCache>
                <c:formatCode>General</c:formatCode>
                <c:ptCount val="174"/>
                <c:pt idx="0">
                  <c:v>611.7916000000001</c:v>
                </c:pt>
                <c:pt idx="1">
                  <c:v>575.6485600000001</c:v>
                </c:pt>
                <c:pt idx="2">
                  <c:v>543.1938360000002</c:v>
                </c:pt>
                <c:pt idx="3">
                  <c:v>515.1401712</c:v>
                </c:pt>
                <c:pt idx="4">
                  <c:v>488.3463810000001</c:v>
                </c:pt>
                <c:pt idx="5">
                  <c:v>466.1269271280001</c:v>
                </c:pt>
                <c:pt idx="6">
                  <c:v>443.2879986100002</c:v>
                </c:pt>
                <c:pt idx="7">
                  <c:v>424.7029665243201</c:v>
                </c:pt>
                <c:pt idx="8">
                  <c:v>405.0512188741</c:v>
                </c:pt>
                <c:pt idx="9">
                  <c:v>394.3375128846992</c:v>
                </c:pt>
                <c:pt idx="10">
                  <c:v>428.0760459044376</c:v>
                </c:pt>
                <c:pt idx="11">
                  <c:v>409.1493171913814</c:v>
                </c:pt>
                <c:pt idx="12">
                  <c:v>396.014043761892</c:v>
                </c:pt>
                <c:pt idx="13">
                  <c:v>387.6343118463866</c:v>
                </c:pt>
                <c:pt idx="14">
                  <c:v>373.4757758763633</c:v>
                </c:pt>
                <c:pt idx="15">
                  <c:v>435.0527239818809</c:v>
                </c:pt>
                <c:pt idx="16">
                  <c:v>498.5905547075313</c:v>
                </c:pt>
                <c:pt idx="17">
                  <c:v>564.076882048233</c:v>
                </c:pt>
                <c:pt idx="18">
                  <c:v>555.1842993131004</c:v>
                </c:pt>
                <c:pt idx="19">
                  <c:v>535.1879243045121</c:v>
                </c:pt>
                <c:pt idx="20">
                  <c:v>529.4376613045104</c:v>
                </c:pt>
                <c:pt idx="21">
                  <c:v>519.8335216614639</c:v>
                </c:pt>
                <c:pt idx="22">
                  <c:v>511.6937456566535</c:v>
                </c:pt>
                <c:pt idx="23">
                  <c:v>496.0986625457858</c:v>
                </c:pt>
                <c:pt idx="24">
                  <c:v>477.6596686005253</c:v>
                </c:pt>
                <c:pt idx="25">
                  <c:v>469.5491568188589</c:v>
                </c:pt>
                <c:pt idx="26">
                  <c:v>459.0357707075205</c:v>
                </c:pt>
                <c:pt idx="27">
                  <c:v>455.4669670232757</c:v>
                </c:pt>
                <c:pt idx="28">
                  <c:v>448.3094442730917</c:v>
                </c:pt>
                <c:pt idx="29">
                  <c:v>438.1200664027117</c:v>
                </c:pt>
                <c:pt idx="30">
                  <c:v>424.4467396636767</c:v>
                </c:pt>
                <c:pt idx="31">
                  <c:v>407.7974176084217</c:v>
                </c:pt>
                <c:pt idx="32">
                  <c:v>393.3585125675808</c:v>
                </c:pt>
                <c:pt idx="33">
                  <c:v>388.798944358824</c:v>
                </c:pt>
                <c:pt idx="34">
                  <c:v>382.4153346661427</c:v>
                </c:pt>
                <c:pt idx="35">
                  <c:v>374.3265474684094</c:v>
                </c:pt>
                <c:pt idx="36">
                  <c:v>368.0739043635615</c:v>
                </c:pt>
                <c:pt idx="37">
                  <c:v>359.4769344049989</c:v>
                </c:pt>
                <c:pt idx="38">
                  <c:v>348.4525725344847</c:v>
                </c:pt>
                <c:pt idx="39">
                  <c:v>391.4316836940235</c:v>
                </c:pt>
                <c:pt idx="40">
                  <c:v>396.9208568963096</c:v>
                </c:pt>
                <c:pt idx="41">
                  <c:v>448.6556486211982</c:v>
                </c:pt>
                <c:pt idx="42">
                  <c:v>480.888223432146</c:v>
                </c:pt>
                <c:pt idx="43">
                  <c:v>472.6146867946924</c:v>
                </c:pt>
                <c:pt idx="44">
                  <c:v>453.0166009800383</c:v>
                </c:pt>
                <c:pt idx="45">
                  <c:v>496.4426663037008</c:v>
                </c:pt>
                <c:pt idx="46">
                  <c:v>495.8484467938311</c:v>
                </c:pt>
                <c:pt idx="47">
                  <c:v>533.7507097059977</c:v>
                </c:pt>
                <c:pt idx="48">
                  <c:v>537.6288355677928</c:v>
                </c:pt>
                <c:pt idx="49">
                  <c:v>600.3941691601688</c:v>
                </c:pt>
                <c:pt idx="50">
                  <c:v>805.0845576783916</c:v>
                </c:pt>
                <c:pt idx="51">
                  <c:v>785.6860570197368</c:v>
                </c:pt>
                <c:pt idx="52">
                  <c:v>742.945080916029</c:v>
                </c:pt>
                <c:pt idx="53">
                  <c:v>713.2108661859867</c:v>
                </c:pt>
                <c:pt idx="54">
                  <c:v>728.684323592793</c:v>
                </c:pt>
                <c:pt idx="55">
                  <c:v>733.0258608563777</c:v>
                </c:pt>
                <c:pt idx="56">
                  <c:v>744.0806674313176</c:v>
                </c:pt>
                <c:pt idx="57">
                  <c:v>927.1287140827059</c:v>
                </c:pt>
                <c:pt idx="58">
                  <c:v>892.6024206193675</c:v>
                </c:pt>
                <c:pt idx="59">
                  <c:v>880.3891787078696</c:v>
                </c:pt>
                <c:pt idx="60">
                  <c:v>843.4918909724777</c:v>
                </c:pt>
                <c:pt idx="61">
                  <c:v>908.3729847533743</c:v>
                </c:pt>
                <c:pt idx="62">
                  <c:v>890.9462416877068</c:v>
                </c:pt>
                <c:pt idx="63">
                  <c:v>847.2862973876392</c:v>
                </c:pt>
                <c:pt idx="64">
                  <c:v>840.4663457670426</c:v>
                </c:pt>
                <c:pt idx="65">
                  <c:v>854.964761496689</c:v>
                </c:pt>
                <c:pt idx="66">
                  <c:v>870.7044500713046</c:v>
                </c:pt>
                <c:pt idx="67">
                  <c:v>914.420186812318</c:v>
                </c:pt>
                <c:pt idx="68">
                  <c:v>887.790054557757</c:v>
                </c:pt>
                <c:pt idx="69">
                  <c:v>902.7797868859844</c:v>
                </c:pt>
                <c:pt idx="70">
                  <c:v>925.5246441917828</c:v>
                </c:pt>
                <c:pt idx="71">
                  <c:v>932.7108473776477</c:v>
                </c:pt>
                <c:pt idx="72">
                  <c:v>924.6944534844213</c:v>
                </c:pt>
                <c:pt idx="73">
                  <c:v>917.2762798960639</c:v>
                </c:pt>
                <c:pt idx="74">
                  <c:v>887.6357564905336</c:v>
                </c:pt>
                <c:pt idx="75">
                  <c:v>873.176084967149</c:v>
                </c:pt>
                <c:pt idx="76">
                  <c:v>856.8136601835354</c:v>
                </c:pt>
                <c:pt idx="77">
                  <c:v>835.2120295069734</c:v>
                </c:pt>
                <c:pt idx="78">
                  <c:v>811.8642983638885</c:v>
                </c:pt>
                <c:pt idx="79">
                  <c:v>788.5777631543508</c:v>
                </c:pt>
                <c:pt idx="80">
                  <c:v>758.3973920030818</c:v>
                </c:pt>
                <c:pt idx="81">
                  <c:v>730.1341881550242</c:v>
                </c:pt>
                <c:pt idx="82">
                  <c:v>710.5839475224962</c:v>
                </c:pt>
                <c:pt idx="83">
                  <c:v>684.7595631349234</c:v>
                </c:pt>
                <c:pt idx="84">
                  <c:v>663.8222261496403</c:v>
                </c:pt>
                <c:pt idx="85">
                  <c:v>626.037630930065</c:v>
                </c:pt>
                <c:pt idx="86">
                  <c:v>606.2464024929078</c:v>
                </c:pt>
                <c:pt idx="87">
                  <c:v>588.1461034338818</c:v>
                </c:pt>
                <c:pt idx="88">
                  <c:v>557.2447760192557</c:v>
                </c:pt>
                <c:pt idx="89">
                  <c:v>540.2160637814441</c:v>
                </c:pt>
                <c:pt idx="90">
                  <c:v>517.0213662310027</c:v>
                </c:pt>
                <c:pt idx="91">
                  <c:v>502.2076775528349</c:v>
                </c:pt>
                <c:pt idx="92">
                  <c:v>487.0379929479907</c:v>
                </c:pt>
                <c:pt idx="93">
                  <c:v>488.3819588177964</c:v>
                </c:pt>
                <c:pt idx="94">
                  <c:v>474.4945142878726</c:v>
                </c:pt>
                <c:pt idx="95">
                  <c:v>461.1692190757557</c:v>
                </c:pt>
                <c:pt idx="96">
                  <c:v>450.4210165731768</c:v>
                </c:pt>
                <c:pt idx="97">
                  <c:v>439.0337074513621</c:v>
                </c:pt>
                <c:pt idx="98">
                  <c:v>427.7384499881784</c:v>
                </c:pt>
                <c:pt idx="99">
                  <c:v>408.8596469431182</c:v>
                </c:pt>
                <c:pt idx="100">
                  <c:v>395.3863800071879</c:v>
                </c:pt>
                <c:pt idx="101">
                  <c:v>383.5621799890126</c:v>
                </c:pt>
                <c:pt idx="102">
                  <c:v>369.1700461744006</c:v>
                </c:pt>
                <c:pt idx="103">
                  <c:v>360.9379173228206</c:v>
                </c:pt>
                <c:pt idx="104">
                  <c:v>354.0381574012643</c:v>
                </c:pt>
                <c:pt idx="105">
                  <c:v>404.9964502907912</c:v>
                </c:pt>
                <c:pt idx="106">
                  <c:v>409.2313730283999</c:v>
                </c:pt>
                <c:pt idx="107">
                  <c:v>404.5949647355409</c:v>
                </c:pt>
                <c:pt idx="108">
                  <c:v>398.1549043709698</c:v>
                </c:pt>
                <c:pt idx="109">
                  <c:v>390.6743314357882</c:v>
                </c:pt>
                <c:pt idx="110">
                  <c:v>385.2164925404854</c:v>
                </c:pt>
                <c:pt idx="111">
                  <c:v>377.7791281098854</c:v>
                </c:pt>
                <c:pt idx="112">
                  <c:v>369.8913716400004</c:v>
                </c:pt>
                <c:pt idx="113">
                  <c:v>362.7960751829936</c:v>
                </c:pt>
                <c:pt idx="114">
                  <c:v>366.8171610284004</c:v>
                </c:pt>
                <c:pt idx="115">
                  <c:v>359.4807308982248</c:v>
                </c:pt>
                <c:pt idx="116">
                  <c:v>384.8062804330044</c:v>
                </c:pt>
                <c:pt idx="117">
                  <c:v>370.5416320275623</c:v>
                </c:pt>
                <c:pt idx="118">
                  <c:v>361.0047404988785</c:v>
                </c:pt>
                <c:pt idx="119">
                  <c:v>355.500440955656</c:v>
                </c:pt>
                <c:pt idx="120">
                  <c:v>349.6711139160889</c:v>
                </c:pt>
                <c:pt idx="121">
                  <c:v>339.7864278748789</c:v>
                </c:pt>
                <c:pt idx="122">
                  <c:v>335.24418790275</c:v>
                </c:pt>
                <c:pt idx="123">
                  <c:v>329.6740916462981</c:v>
                </c:pt>
                <c:pt idx="124">
                  <c:v>348.6422022012276</c:v>
                </c:pt>
                <c:pt idx="125">
                  <c:v>345.1128642335015</c:v>
                </c:pt>
                <c:pt idx="126">
                  <c:v>338.8292318373084</c:v>
                </c:pt>
                <c:pt idx="127">
                  <c:v>334.4411772780187</c:v>
                </c:pt>
                <c:pt idx="128">
                  <c:v>327.781191312214</c:v>
                </c:pt>
                <c:pt idx="129">
                  <c:v>317.9525035951953</c:v>
                </c:pt>
                <c:pt idx="130">
                  <c:v>313.7844449628935</c:v>
                </c:pt>
                <c:pt idx="131">
                  <c:v>308.1185730211001</c:v>
                </c:pt>
                <c:pt idx="132">
                  <c:v>301.7153110180364</c:v>
                </c:pt>
                <c:pt idx="133">
                  <c:v>297.9127356853745</c:v>
                </c:pt>
                <c:pt idx="134">
                  <c:v>291.9692323090647</c:v>
                </c:pt>
                <c:pt idx="135">
                  <c:v>286.7960022511629</c:v>
                </c:pt>
                <c:pt idx="136">
                  <c:v>280.245615881751</c:v>
                </c:pt>
                <c:pt idx="137">
                  <c:v>315.1145218234421</c:v>
                </c:pt>
                <c:pt idx="138">
                  <c:v>310.3070588642183</c:v>
                </c:pt>
                <c:pt idx="139">
                  <c:v>312.979572676988</c:v>
                </c:pt>
                <c:pt idx="140">
                  <c:v>306.428247680017</c:v>
                </c:pt>
                <c:pt idx="141">
                  <c:v>330.0012838683604</c:v>
                </c:pt>
                <c:pt idx="142">
                  <c:v>326.8488506208137</c:v>
                </c:pt>
                <c:pt idx="143">
                  <c:v>323.1527911840928</c:v>
                </c:pt>
                <c:pt idx="144">
                  <c:v>317.9961951285077</c:v>
                </c:pt>
                <c:pt idx="145">
                  <c:v>311.739990372199</c:v>
                </c:pt>
                <c:pt idx="146">
                  <c:v>306.693274615867</c:v>
                </c:pt>
                <c:pt idx="147">
                  <c:v>300.6192022014813</c:v>
                </c:pt>
                <c:pt idx="148">
                  <c:v>295.4390524388521</c:v>
                </c:pt>
                <c:pt idx="149">
                  <c:v>291.0275106067342</c:v>
                </c:pt>
                <c:pt idx="150">
                  <c:v>286.4853666166512</c:v>
                </c:pt>
                <c:pt idx="151">
                  <c:v>283.1075663185175</c:v>
                </c:pt>
                <c:pt idx="152">
                  <c:v>286.6378169594875</c:v>
                </c:pt>
                <c:pt idx="153">
                  <c:v>299.5272618090783</c:v>
                </c:pt>
                <c:pt idx="154">
                  <c:v>320.3370095191561</c:v>
                </c:pt>
                <c:pt idx="155">
                  <c:v>319.8140050691275</c:v>
                </c:pt>
                <c:pt idx="156">
                  <c:v>356.3052614139131</c:v>
                </c:pt>
                <c:pt idx="157">
                  <c:v>348.9004064390503</c:v>
                </c:pt>
                <c:pt idx="158">
                  <c:v>352.602929845021</c:v>
                </c:pt>
                <c:pt idx="159">
                  <c:v>350.9158592156307</c:v>
                </c:pt>
                <c:pt idx="160">
                  <c:v>349.6782734136685</c:v>
                </c:pt>
                <c:pt idx="161">
                  <c:v>346.4690361799423</c:v>
                </c:pt>
                <c:pt idx="162">
                  <c:v>350.0198314650715</c:v>
                </c:pt>
                <c:pt idx="163">
                  <c:v>361.5870373313754</c:v>
                </c:pt>
                <c:pt idx="164">
                  <c:v>358.0305934867079</c:v>
                </c:pt>
                <c:pt idx="165">
                  <c:v>348.0198680376602</c:v>
                </c:pt>
                <c:pt idx="166">
                  <c:v>343.2405407242335</c:v>
                </c:pt>
                <c:pt idx="167">
                  <c:v>339.8392531105048</c:v>
                </c:pt>
                <c:pt idx="168">
                  <c:v>337.6285576122795</c:v>
                </c:pt>
                <c:pt idx="169">
                  <c:v>333.7595686825943</c:v>
                </c:pt>
                <c:pt idx="170">
                  <c:v>327.7283416659465</c:v>
                </c:pt>
                <c:pt idx="171">
                  <c:v>321.2650206329015</c:v>
                </c:pt>
                <c:pt idx="172">
                  <c:v>337.8528967494167</c:v>
                </c:pt>
                <c:pt idx="173">
                  <c:v>367.1582174362997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'Sheet 1 - Table 1'!$E$1:$E$2</c:f>
              <c:strCache>
                <c:ptCount val="1"/>
                <c:pt idx="0">
                  <c:v>rttvar 109.2485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1'!$E$3:$E$176</c:f>
              <c:numCache>
                <c:formatCode>General</c:formatCode>
                <c:ptCount val="174"/>
                <c:pt idx="0">
                  <c:v>98.32365000000001</c:v>
                </c:pt>
                <c:pt idx="1">
                  <c:v>89.11471500000003</c:v>
                </c:pt>
                <c:pt idx="2">
                  <c:v>81.30787650000001</c:v>
                </c:pt>
                <c:pt idx="3">
                  <c:v>74.72421855000003</c:v>
                </c:pt>
                <c:pt idx="4">
                  <c:v>68.32345342500002</c:v>
                </c:pt>
                <c:pt idx="5">
                  <c:v>63.25992913950003</c:v>
                </c:pt>
                <c:pt idx="6">
                  <c:v>57.41622727425002</c:v>
                </c:pt>
                <c:pt idx="7">
                  <c:v>52.53184649065501</c:v>
                </c:pt>
                <c:pt idx="8">
                  <c:v>47.74977409214251</c:v>
                </c:pt>
                <c:pt idx="9">
                  <c:v>44.61557565743055</c:v>
                </c:pt>
                <c:pt idx="10">
                  <c:v>50.24668916873957</c:v>
                </c:pt>
                <c:pt idx="11">
                  <c:v>45.45131422121247</c:v>
                </c:pt>
                <c:pt idx="12">
                  <c:v>41.89329737150341</c:v>
                </c:pt>
                <c:pt idx="13">
                  <c:v>39.34306074952404</c:v>
                </c:pt>
                <c:pt idx="14">
                  <c:v>35.71762847822549</c:v>
                </c:pt>
                <c:pt idx="15">
                  <c:v>46.98882205369141</c:v>
                </c:pt>
                <c:pt idx="16">
                  <c:v>58.39864062928191</c:v>
                </c:pt>
                <c:pt idx="17">
                  <c:v>69.9416472692174</c:v>
                </c:pt>
                <c:pt idx="18">
                  <c:v>69.55350890971834</c:v>
                </c:pt>
                <c:pt idx="19">
                  <c:v>65.30682174942693</c:v>
                </c:pt>
                <c:pt idx="20">
                  <c:v>65.82814693209662</c:v>
                </c:pt>
                <c:pt idx="21">
                  <c:v>65.0354888607381</c:v>
                </c:pt>
                <c:pt idx="22">
                  <c:v>62.02910901499828</c:v>
                </c:pt>
                <c:pt idx="23">
                  <c:v>59.01654597719788</c:v>
                </c:pt>
                <c:pt idx="24">
                  <c:v>54.90368445680756</c:v>
                </c:pt>
                <c:pt idx="25">
                  <c:v>54.20787978072336</c:v>
                </c:pt>
                <c:pt idx="26">
                  <c:v>52.65354919528792</c:v>
                </c:pt>
                <c:pt idx="27">
                  <c:v>50.81066262238593</c:v>
                </c:pt>
                <c:pt idx="28">
                  <c:v>50.28731484818322</c:v>
                </c:pt>
                <c:pt idx="29">
                  <c:v>48.69435000259718</c:v>
                </c:pt>
                <c:pt idx="30">
                  <c:v>45.83413497764651</c:v>
                </c:pt>
                <c:pt idx="31">
                  <c:v>41.83375945766002</c:v>
                </c:pt>
                <c:pt idx="32">
                  <c:v>38.44466769189435</c:v>
                </c:pt>
                <c:pt idx="33">
                  <c:v>38.34499668470523</c:v>
                </c:pt>
                <c:pt idx="34">
                  <c:v>37.610093202035</c:v>
                </c:pt>
                <c:pt idx="35">
                  <c:v>36.25667044905175</c:v>
                </c:pt>
                <c:pt idx="36">
                  <c:v>35.48678131464479</c:v>
                </c:pt>
                <c:pt idx="37">
                  <c:v>33.87578330262872</c:v>
                </c:pt>
                <c:pt idx="38">
                  <c:v>30.98241286486228</c:v>
                </c:pt>
                <c:pt idx="39">
                  <c:v>38.71783868162284</c:v>
                </c:pt>
                <c:pt idx="40">
                  <c:v>38.95011520638266</c:v>
                </c:pt>
                <c:pt idx="41">
                  <c:v>48.22539803937431</c:v>
                </c:pt>
                <c:pt idx="42">
                  <c:v>53.48339315370378</c:v>
                </c:pt>
                <c:pt idx="43">
                  <c:v>50.70197526477363</c:v>
                </c:pt>
                <c:pt idx="44">
                  <c:v>45.86809845450007</c:v>
                </c:pt>
                <c:pt idx="45">
                  <c:v>53.36736996446663</c:v>
                </c:pt>
                <c:pt idx="46">
                  <c:v>55.21426974814506</c:v>
                </c:pt>
                <c:pt idx="47">
                  <c:v>61.42961967121798</c:v>
                </c:pt>
                <c:pt idx="48">
                  <c:v>60.85295691219486</c:v>
                </c:pt>
                <c:pt idx="49">
                  <c:v>71.81024050826418</c:v>
                </c:pt>
                <c:pt idx="50">
                  <c:v>110.2972678159977</c:v>
                </c:pt>
                <c:pt idx="51">
                  <c:v>107.824604811694</c:v>
                </c:pt>
                <c:pt idx="52">
                  <c:v>97.17675173009106</c:v>
                </c:pt>
                <c:pt idx="53">
                  <c:v>89.24664989747215</c:v>
                </c:pt>
                <c:pt idx="54">
                  <c:v>90.33392091407607</c:v>
                </c:pt>
                <c:pt idx="55">
                  <c:v>89.21957122838451</c:v>
                </c:pt>
                <c:pt idx="56">
                  <c:v>89.44291227069048</c:v>
                </c:pt>
                <c:pt idx="57">
                  <c:v>123.3122493922514</c:v>
                </c:pt>
                <c:pt idx="58">
                  <c:v>116.1036189392593</c:v>
                </c:pt>
                <c:pt idx="59">
                  <c:v>116.3414820829431</c:v>
                </c:pt>
                <c:pt idx="60">
                  <c:v>108.0440164084976</c:v>
                </c:pt>
                <c:pt idx="61">
                  <c:v>118.3893604871839</c:v>
                </c:pt>
                <c:pt idx="62">
                  <c:v>116.910463290883</c:v>
                </c:pt>
                <c:pt idx="63">
                  <c:v>106.2939619289705</c:v>
                </c:pt>
                <c:pt idx="64">
                  <c:v>102.6488852656153</c:v>
                </c:pt>
                <c:pt idx="65">
                  <c:v>103.2540343156414</c:v>
                </c:pt>
                <c:pt idx="66">
                  <c:v>112.6736970651484</c:v>
                </c:pt>
                <c:pt idx="67">
                  <c:v>118.7773477956695</c:v>
                </c:pt>
                <c:pt idx="68">
                  <c:v>114.1275846227702</c:v>
                </c:pt>
                <c:pt idx="69">
                  <c:v>123.705860606494</c:v>
                </c:pt>
                <c:pt idx="70">
                  <c:v>125.4666835444439</c:v>
                </c:pt>
                <c:pt idx="71">
                  <c:v>132.7798570912601</c:v>
                </c:pt>
                <c:pt idx="72">
                  <c:v>135.1118690932688</c:v>
                </c:pt>
                <c:pt idx="73">
                  <c:v>137.740650123963</c:v>
                </c:pt>
                <c:pt idx="74">
                  <c:v>132.7781862575858</c:v>
                </c:pt>
                <c:pt idx="75">
                  <c:v>132.8797686632443</c:v>
                </c:pt>
                <c:pt idx="76">
                  <c:v>132.3266127251954</c:v>
                </c:pt>
                <c:pt idx="77">
                  <c:v>129.9386102881237</c:v>
                </c:pt>
                <c:pt idx="78">
                  <c:v>126.8543422112144</c:v>
                </c:pt>
                <c:pt idx="79">
                  <c:v>123.6726316468058</c:v>
                </c:pt>
                <c:pt idx="80">
                  <c:v>117.9822197731667</c:v>
                </c:pt>
                <c:pt idx="81">
                  <c:v>109.8876316339127</c:v>
                </c:pt>
                <c:pt idx="82">
                  <c:v>107.346688016265</c:v>
                </c:pt>
                <c:pt idx="83">
                  <c:v>102.5361968058078</c:v>
                </c:pt>
                <c:pt idx="84">
                  <c:v>99.23235695727931</c:v>
                </c:pt>
                <c:pt idx="85">
                  <c:v>89.9697031103985</c:v>
                </c:pt>
                <c:pt idx="86">
                  <c:v>86.57926646332103</c:v>
                </c:pt>
                <c:pt idx="87">
                  <c:v>83.64375011455505</c:v>
                </c:pt>
                <c:pt idx="88">
                  <c:v>75.77949583529002</c:v>
                </c:pt>
                <c:pt idx="89">
                  <c:v>72.79953759278958</c:v>
                </c:pt>
                <c:pt idx="90">
                  <c:v>67.57058604043635</c:v>
                </c:pt>
                <c:pt idx="91">
                  <c:v>65.04163942262587</c:v>
                </c:pt>
                <c:pt idx="92">
                  <c:v>62.29219626797313</c:v>
                </c:pt>
                <c:pt idx="93">
                  <c:v>61.20096793232697</c:v>
                </c:pt>
                <c:pt idx="94">
                  <c:v>58.74765897705824</c:v>
                </c:pt>
                <c:pt idx="95">
                  <c:v>56.39458213351999</c:v>
                </c:pt>
                <c:pt idx="96">
                  <c:v>53.06570377141718</c:v>
                </c:pt>
                <c:pt idx="97">
                  <c:v>51.1649315281512</c:v>
                </c:pt>
                <c:pt idx="98">
                  <c:v>49.22291669582424</c:v>
                </c:pt>
                <c:pt idx="99">
                  <c:v>44.58113551468116</c:v>
                </c:pt>
                <c:pt idx="100">
                  <c:v>41.63197140280845</c:v>
                </c:pt>
                <c:pt idx="101">
                  <c:v>39.14020875816348</c:v>
                </c:pt>
                <c:pt idx="102">
                  <c:v>35.66370892841943</c:v>
                </c:pt>
                <c:pt idx="103">
                  <c:v>34.18580697704252</c:v>
                </c:pt>
                <c:pt idx="104">
                  <c:v>32.09268423201974</c:v>
                </c:pt>
                <c:pt idx="105">
                  <c:v>41.36511796623107</c:v>
                </c:pt>
                <c:pt idx="106">
                  <c:v>41.29444811127994</c:v>
                </c:pt>
                <c:pt idx="107">
                  <c:v>41.27778555264715</c:v>
                </c:pt>
                <c:pt idx="108">
                  <c:v>40.63614102462815</c:v>
                </c:pt>
                <c:pt idx="109">
                  <c:v>38.2891562976442</c:v>
                </c:pt>
                <c:pt idx="110">
                  <c:v>37.87256422994881</c:v>
                </c:pt>
                <c:pt idx="111">
                  <c:v>36.75472901281604</c:v>
                </c:pt>
                <c:pt idx="112">
                  <c:v>35.43799519681036</c:v>
                </c:pt>
                <c:pt idx="113">
                  <c:v>34.34493085387763</c:v>
                </c:pt>
                <c:pt idx="114">
                  <c:v>34.38503610941639</c:v>
                </c:pt>
                <c:pt idx="115">
                  <c:v>33.1680039916409</c:v>
                </c:pt>
                <c:pt idx="116">
                  <c:v>37.40195924862729</c:v>
                </c:pt>
                <c:pt idx="117">
                  <c:v>33.90273323322914</c:v>
                </c:pt>
                <c:pt idx="118">
                  <c:v>31.90545282842433</c:v>
                </c:pt>
                <c:pt idx="119">
                  <c:v>31.22725117224821</c:v>
                </c:pt>
                <c:pt idx="120">
                  <c:v>30.41045531902306</c:v>
                </c:pt>
                <c:pt idx="121">
                  <c:v>28.15846612472047</c:v>
                </c:pt>
                <c:pt idx="122">
                  <c:v>27.66917021608817</c:v>
                </c:pt>
                <c:pt idx="123">
                  <c:v>26.80525882793511</c:v>
                </c:pt>
                <c:pt idx="124">
                  <c:v>29.93368787503141</c:v>
                </c:pt>
                <c:pt idx="125">
                  <c:v>29.86328965062744</c:v>
                </c:pt>
                <c:pt idx="126">
                  <c:v>28.83677419235395</c:v>
                </c:pt>
                <c:pt idx="127">
                  <c:v>28.42693892922889</c:v>
                </c:pt>
                <c:pt idx="128">
                  <c:v>27.21490297680529</c:v>
                </c:pt>
                <c:pt idx="129">
                  <c:v>24.7002705326754</c:v>
                </c:pt>
                <c:pt idx="130">
                  <c:v>24.2074914112123</c:v>
                </c:pt>
                <c:pt idx="131">
                  <c:v>23.17728540871506</c:v>
                </c:pt>
                <c:pt idx="132">
                  <c:v>21.85220569260514</c:v>
                </c:pt>
                <c:pt idx="133">
                  <c:v>21.37639906563006</c:v>
                </c:pt>
                <c:pt idx="134">
                  <c:v>20.14120170712394</c:v>
                </c:pt>
                <c:pt idx="135">
                  <c:v>19.12512982966274</c:v>
                </c:pt>
                <c:pt idx="136">
                  <c:v>17.59327031062255</c:v>
                </c:pt>
                <c:pt idx="137">
                  <c:v>24.03298516202683</c:v>
                </c:pt>
                <c:pt idx="138">
                  <c:v>23.29320895160427</c:v>
                </c:pt>
                <c:pt idx="139">
                  <c:v>23.30971798124173</c:v>
                </c:pt>
                <c:pt idx="140">
                  <c:v>21.93847925079946</c:v>
                </c:pt>
                <c:pt idx="141">
                  <c:v>26.07367156480581</c:v>
                </c:pt>
                <c:pt idx="142">
                  <c:v>25.98527819314756</c:v>
                </c:pt>
                <c:pt idx="143">
                  <c:v>25.70530678017291</c:v>
                </c:pt>
                <c:pt idx="144">
                  <c:v>24.90899686786172</c:v>
                </c:pt>
                <c:pt idx="145">
                  <c:v>23.70142587021104</c:v>
                </c:pt>
                <c:pt idx="146">
                  <c:v>22.86607910341187</c:v>
                </c:pt>
                <c:pt idx="147">
                  <c:v>21.18058495487094</c:v>
                </c:pt>
                <c:pt idx="148">
                  <c:v>20.20209407376361</c:v>
                </c:pt>
                <c:pt idx="149">
                  <c:v>19.45202551932905</c:v>
                </c:pt>
                <c:pt idx="150">
                  <c:v>18.62789973504377</c:v>
                </c:pt>
                <c:pt idx="151">
                  <c:v>18.17511885242224</c:v>
                </c:pt>
                <c:pt idx="152">
                  <c:v>18.47070878538544</c:v>
                </c:pt>
                <c:pt idx="153">
                  <c:v>20.59101954323178</c:v>
                </c:pt>
                <c:pt idx="154">
                  <c:v>24.21486106165501</c:v>
                </c:pt>
                <c:pt idx="155">
                  <c:v>23.58612408096126</c:v>
                </c:pt>
                <c:pt idx="156">
                  <c:v>30.21297588578972</c:v>
                </c:pt>
                <c:pt idx="157">
                  <c:v>28.10739608884288</c:v>
                </c:pt>
                <c:pt idx="158">
                  <c:v>28.2207724924275</c:v>
                </c:pt>
                <c:pt idx="159">
                  <c:v>28.72220083196273</c:v>
                </c:pt>
                <c:pt idx="160">
                  <c:v>29.39850577866665</c:v>
                </c:pt>
                <c:pt idx="161">
                  <c:v>29.41832772771016</c:v>
                </c:pt>
                <c:pt idx="162">
                  <c:v>29.47351968071998</c:v>
                </c:pt>
                <c:pt idx="163">
                  <c:v>31.09593996585075</c:v>
                </c:pt>
                <c:pt idx="164">
                  <c:v>31.06086094138319</c:v>
                </c:pt>
                <c:pt idx="165">
                  <c:v>28.79025832215064</c:v>
                </c:pt>
                <c:pt idx="166">
                  <c:v>27.22929736252038</c:v>
                </c:pt>
                <c:pt idx="167">
                  <c:v>27.09920924094201</c:v>
                </c:pt>
                <c:pt idx="168">
                  <c:v>27.37624577005413</c:v>
                </c:pt>
                <c:pt idx="169">
                  <c:v>27.08991290093438</c:v>
                </c:pt>
                <c:pt idx="170">
                  <c:v>25.32097907374384</c:v>
                </c:pt>
                <c:pt idx="171">
                  <c:v>24.05755944975686</c:v>
                </c:pt>
                <c:pt idx="172">
                  <c:v>26.78002304973251</c:v>
                </c:pt>
                <c:pt idx="173">
                  <c:v>31.93149833521546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'Sheet 1 - Table 1'!$F$1:$F$2</c:f>
              <c:strCache>
                <c:ptCount val="1"/>
                <c:pt idx="0">
                  <c:v>srtt 218.497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'Sheet 1 - Table 1'!$B$3:$B$176</c:f>
              <c:numCache>
                <c:formatCode>General</c:formatCode>
                <c:ptCount val="17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  <c:pt idx="144">
                  <c:v>145.0</c:v>
                </c:pt>
                <c:pt idx="145">
                  <c:v>146.0</c:v>
                </c:pt>
                <c:pt idx="146">
                  <c:v>147.0</c:v>
                </c:pt>
                <c:pt idx="147">
                  <c:v>148.0</c:v>
                </c:pt>
                <c:pt idx="148">
                  <c:v>149.0</c:v>
                </c:pt>
                <c:pt idx="149">
                  <c:v>150.0</c:v>
                </c:pt>
                <c:pt idx="150">
                  <c:v>151.0</c:v>
                </c:pt>
                <c:pt idx="151">
                  <c:v>152.0</c:v>
                </c:pt>
                <c:pt idx="152">
                  <c:v>153.0</c:v>
                </c:pt>
                <c:pt idx="153">
                  <c:v>154.0</c:v>
                </c:pt>
                <c:pt idx="154">
                  <c:v>155.0</c:v>
                </c:pt>
                <c:pt idx="155">
                  <c:v>156.0</c:v>
                </c:pt>
                <c:pt idx="156">
                  <c:v>157.0</c:v>
                </c:pt>
                <c:pt idx="157">
                  <c:v>158.0</c:v>
                </c:pt>
                <c:pt idx="158">
                  <c:v>159.0</c:v>
                </c:pt>
                <c:pt idx="159">
                  <c:v>160.0</c:v>
                </c:pt>
                <c:pt idx="160">
                  <c:v>161.0</c:v>
                </c:pt>
                <c:pt idx="161">
                  <c:v>162.0</c:v>
                </c:pt>
                <c:pt idx="162">
                  <c:v>163.0</c:v>
                </c:pt>
                <c:pt idx="163">
                  <c:v>164.0</c:v>
                </c:pt>
                <c:pt idx="164">
                  <c:v>165.0</c:v>
                </c:pt>
                <c:pt idx="165">
                  <c:v>166.0</c:v>
                </c:pt>
                <c:pt idx="166">
                  <c:v>167.0</c:v>
                </c:pt>
                <c:pt idx="167">
                  <c:v>168.0</c:v>
                </c:pt>
                <c:pt idx="168">
                  <c:v>169.0</c:v>
                </c:pt>
                <c:pt idx="169">
                  <c:v>170.0</c:v>
                </c:pt>
                <c:pt idx="170">
                  <c:v>171.0</c:v>
                </c:pt>
                <c:pt idx="171">
                  <c:v>172.0</c:v>
                </c:pt>
                <c:pt idx="172">
                  <c:v>173.0</c:v>
                </c:pt>
                <c:pt idx="173">
                  <c:v>174.0</c:v>
                </c:pt>
              </c:numCache>
            </c:numRef>
          </c:xVal>
          <c:yVal>
            <c:numRef>
              <c:f>'Sheet 1 - Table 1'!$F$3:$F$176</c:f>
              <c:numCache>
                <c:formatCode>General</c:formatCode>
                <c:ptCount val="174"/>
                <c:pt idx="0">
                  <c:v>218.497</c:v>
                </c:pt>
                <c:pt idx="1">
                  <c:v>219.1897</c:v>
                </c:pt>
                <c:pt idx="2">
                  <c:v>217.96233</c:v>
                </c:pt>
                <c:pt idx="3">
                  <c:v>216.243297</c:v>
                </c:pt>
                <c:pt idx="4">
                  <c:v>215.0525673</c:v>
                </c:pt>
                <c:pt idx="5">
                  <c:v>213.0872105700001</c:v>
                </c:pt>
                <c:pt idx="6">
                  <c:v>213.623089513</c:v>
                </c:pt>
                <c:pt idx="7">
                  <c:v>214.5755805617</c:v>
                </c:pt>
                <c:pt idx="8">
                  <c:v>214.05212250553</c:v>
                </c:pt>
                <c:pt idx="9">
                  <c:v>215.875210254977</c:v>
                </c:pt>
                <c:pt idx="10">
                  <c:v>227.0892892294793</c:v>
                </c:pt>
                <c:pt idx="11">
                  <c:v>227.3440603065314</c:v>
                </c:pt>
                <c:pt idx="12">
                  <c:v>228.4408542758782</c:v>
                </c:pt>
                <c:pt idx="13">
                  <c:v>230.2620688482905</c:v>
                </c:pt>
                <c:pt idx="14">
                  <c:v>230.6052619634613</c:v>
                </c:pt>
                <c:pt idx="15">
                  <c:v>247.0974357671153</c:v>
                </c:pt>
                <c:pt idx="16">
                  <c:v>264.9959921904037</c:v>
                </c:pt>
                <c:pt idx="17">
                  <c:v>284.3102929713634</c:v>
                </c:pt>
                <c:pt idx="18">
                  <c:v>276.9702636742271</c:v>
                </c:pt>
                <c:pt idx="19">
                  <c:v>273.9606373068043</c:v>
                </c:pt>
                <c:pt idx="20">
                  <c:v>266.125073576124</c:v>
                </c:pt>
                <c:pt idx="21">
                  <c:v>259.6915662185115</c:v>
                </c:pt>
                <c:pt idx="22">
                  <c:v>263.5773095966603</c:v>
                </c:pt>
                <c:pt idx="23">
                  <c:v>260.0324786369943</c:v>
                </c:pt>
                <c:pt idx="24">
                  <c:v>258.0449307732948</c:v>
                </c:pt>
                <c:pt idx="25">
                  <c:v>252.7176376959654</c:v>
                </c:pt>
                <c:pt idx="26">
                  <c:v>248.4215739263688</c:v>
                </c:pt>
                <c:pt idx="27">
                  <c:v>252.224316533732</c:v>
                </c:pt>
                <c:pt idx="28">
                  <c:v>247.1601848803587</c:v>
                </c:pt>
                <c:pt idx="29">
                  <c:v>243.342666392323</c:v>
                </c:pt>
                <c:pt idx="30">
                  <c:v>241.1101997530906</c:v>
                </c:pt>
                <c:pt idx="31">
                  <c:v>240.4623797777816</c:v>
                </c:pt>
                <c:pt idx="32">
                  <c:v>239.5798418000034</c:v>
                </c:pt>
                <c:pt idx="33">
                  <c:v>235.4189576200031</c:v>
                </c:pt>
                <c:pt idx="34">
                  <c:v>231.9749618580028</c:v>
                </c:pt>
                <c:pt idx="35">
                  <c:v>229.2998656722025</c:v>
                </c:pt>
                <c:pt idx="36">
                  <c:v>226.1267791049822</c:v>
                </c:pt>
                <c:pt idx="37">
                  <c:v>223.973801194484</c:v>
                </c:pt>
                <c:pt idx="38">
                  <c:v>224.5229210750357</c:v>
                </c:pt>
                <c:pt idx="39">
                  <c:v>236.5603289675321</c:v>
                </c:pt>
                <c:pt idx="40">
                  <c:v>241.120396070779</c:v>
                </c:pt>
                <c:pt idx="41">
                  <c:v>255.754056463701</c:v>
                </c:pt>
                <c:pt idx="42">
                  <c:v>266.954650817331</c:v>
                </c:pt>
                <c:pt idx="43">
                  <c:v>269.8067857355978</c:v>
                </c:pt>
                <c:pt idx="44">
                  <c:v>269.5442071620381</c:v>
                </c:pt>
                <c:pt idx="45">
                  <c:v>282.9731864458342</c:v>
                </c:pt>
                <c:pt idx="46">
                  <c:v>274.9913678012507</c:v>
                </c:pt>
                <c:pt idx="47">
                  <c:v>288.0322310211257</c:v>
                </c:pt>
                <c:pt idx="48">
                  <c:v>294.2170079190132</c:v>
                </c:pt>
                <c:pt idx="49">
                  <c:v>313.153207127112</c:v>
                </c:pt>
                <c:pt idx="50">
                  <c:v>363.8954864144008</c:v>
                </c:pt>
                <c:pt idx="51">
                  <c:v>354.3876377729607</c:v>
                </c:pt>
                <c:pt idx="52">
                  <c:v>354.2380739956646</c:v>
                </c:pt>
                <c:pt idx="53">
                  <c:v>356.2242665960983</c:v>
                </c:pt>
                <c:pt idx="54">
                  <c:v>367.3486399364885</c:v>
                </c:pt>
                <c:pt idx="55">
                  <c:v>376.1475759428396</c:v>
                </c:pt>
                <c:pt idx="56">
                  <c:v>386.3090183485556</c:v>
                </c:pt>
                <c:pt idx="57">
                  <c:v>433.8797165137002</c:v>
                </c:pt>
                <c:pt idx="58">
                  <c:v>428.1879448623302</c:v>
                </c:pt>
                <c:pt idx="59">
                  <c:v>415.0232503760971</c:v>
                </c:pt>
                <c:pt idx="60">
                  <c:v>411.3158253384875</c:v>
                </c:pt>
                <c:pt idx="61">
                  <c:v>434.8155428046387</c:v>
                </c:pt>
                <c:pt idx="62">
                  <c:v>423.3043885241748</c:v>
                </c:pt>
                <c:pt idx="63">
                  <c:v>422.1104496717574</c:v>
                </c:pt>
                <c:pt idx="64">
                  <c:v>429.8708047045817</c:v>
                </c:pt>
                <c:pt idx="65">
                  <c:v>441.9486242341235</c:v>
                </c:pt>
                <c:pt idx="66">
                  <c:v>420.0096618107112</c:v>
                </c:pt>
                <c:pt idx="67">
                  <c:v>439.3107956296401</c:v>
                </c:pt>
                <c:pt idx="68">
                  <c:v>431.279716066676</c:v>
                </c:pt>
                <c:pt idx="69">
                  <c:v>407.9563444600084</c:v>
                </c:pt>
                <c:pt idx="70">
                  <c:v>423.6579100140076</c:v>
                </c:pt>
                <c:pt idx="71">
                  <c:v>401.5914190126068</c:v>
                </c:pt>
                <c:pt idx="72">
                  <c:v>384.2469771113462</c:v>
                </c:pt>
                <c:pt idx="73">
                  <c:v>366.3136794002115</c:v>
                </c:pt>
                <c:pt idx="74">
                  <c:v>356.5230114601903</c:v>
                </c:pt>
                <c:pt idx="75">
                  <c:v>341.6570103141714</c:v>
                </c:pt>
                <c:pt idx="76">
                  <c:v>327.5072092827542</c:v>
                </c:pt>
                <c:pt idx="77">
                  <c:v>315.4575883544788</c:v>
                </c:pt>
                <c:pt idx="78">
                  <c:v>304.446929519031</c:v>
                </c:pt>
                <c:pt idx="79">
                  <c:v>293.8872365671277</c:v>
                </c:pt>
                <c:pt idx="80">
                  <c:v>286.468512910415</c:v>
                </c:pt>
                <c:pt idx="81">
                  <c:v>290.5836616193735</c:v>
                </c:pt>
                <c:pt idx="82">
                  <c:v>281.1971954574361</c:v>
                </c:pt>
                <c:pt idx="83">
                  <c:v>274.6147759116925</c:v>
                </c:pt>
                <c:pt idx="84">
                  <c:v>266.8927983205233</c:v>
                </c:pt>
                <c:pt idx="85">
                  <c:v>266.1588184884709</c:v>
                </c:pt>
                <c:pt idx="86">
                  <c:v>259.9293366396238</c:v>
                </c:pt>
                <c:pt idx="87">
                  <c:v>253.5711029756615</c:v>
                </c:pt>
                <c:pt idx="88">
                  <c:v>254.1267926780953</c:v>
                </c:pt>
                <c:pt idx="89">
                  <c:v>249.0179134102858</c:v>
                </c:pt>
                <c:pt idx="90">
                  <c:v>246.7390220692571</c:v>
                </c:pt>
                <c:pt idx="91">
                  <c:v>242.0411198623315</c:v>
                </c:pt>
                <c:pt idx="92">
                  <c:v>237.8692078760984</c:v>
                </c:pt>
                <c:pt idx="93">
                  <c:v>243.5780870884886</c:v>
                </c:pt>
                <c:pt idx="94">
                  <c:v>239.5038783796397</c:v>
                </c:pt>
                <c:pt idx="95">
                  <c:v>235.5908905416757</c:v>
                </c:pt>
                <c:pt idx="96">
                  <c:v>238.1582014875082</c:v>
                </c:pt>
                <c:pt idx="97">
                  <c:v>234.3739813387573</c:v>
                </c:pt>
                <c:pt idx="98">
                  <c:v>230.8467832048816</c:v>
                </c:pt>
                <c:pt idx="99">
                  <c:v>230.5351048843935</c:v>
                </c:pt>
                <c:pt idx="100">
                  <c:v>228.8584943959542</c:v>
                </c:pt>
                <c:pt idx="101">
                  <c:v>227.0013449563587</c:v>
                </c:pt>
                <c:pt idx="102">
                  <c:v>226.5152104607228</c:v>
                </c:pt>
                <c:pt idx="103">
                  <c:v>224.1946894146506</c:v>
                </c:pt>
                <c:pt idx="104">
                  <c:v>225.6674204731855</c:v>
                </c:pt>
                <c:pt idx="105">
                  <c:v>239.5359784258669</c:v>
                </c:pt>
                <c:pt idx="106">
                  <c:v>244.0535805832803</c:v>
                </c:pt>
                <c:pt idx="107">
                  <c:v>239.4838225249522</c:v>
                </c:pt>
                <c:pt idx="108">
                  <c:v>235.6103402724571</c:v>
                </c:pt>
                <c:pt idx="109">
                  <c:v>237.5177062452113</c:v>
                </c:pt>
                <c:pt idx="110">
                  <c:v>233.7262356206902</c:v>
                </c:pt>
                <c:pt idx="111">
                  <c:v>230.7602120586212</c:v>
                </c:pt>
                <c:pt idx="112">
                  <c:v>228.1393908527591</c:v>
                </c:pt>
                <c:pt idx="113">
                  <c:v>225.4163517674832</c:v>
                </c:pt>
                <c:pt idx="114">
                  <c:v>229.2770165907349</c:v>
                </c:pt>
                <c:pt idx="115">
                  <c:v>226.8087149316614</c:v>
                </c:pt>
                <c:pt idx="116">
                  <c:v>235.1984434384953</c:v>
                </c:pt>
                <c:pt idx="117">
                  <c:v>234.9306990946457</c:v>
                </c:pt>
                <c:pt idx="118">
                  <c:v>233.3829291851812</c:v>
                </c:pt>
                <c:pt idx="119">
                  <c:v>230.5914362666631</c:v>
                </c:pt>
                <c:pt idx="120">
                  <c:v>228.0292926399968</c:v>
                </c:pt>
                <c:pt idx="121">
                  <c:v>227.1525633759971</c:v>
                </c:pt>
                <c:pt idx="122">
                  <c:v>224.5675070383974</c:v>
                </c:pt>
                <c:pt idx="123">
                  <c:v>222.4530563345576</c:v>
                </c:pt>
                <c:pt idx="124">
                  <c:v>228.9074507011019</c:v>
                </c:pt>
                <c:pt idx="125">
                  <c:v>225.6597056309917</c:v>
                </c:pt>
                <c:pt idx="126">
                  <c:v>223.4821350678926</c:v>
                </c:pt>
                <c:pt idx="127">
                  <c:v>220.7334215611033</c:v>
                </c:pt>
                <c:pt idx="128">
                  <c:v>218.921579404993</c:v>
                </c:pt>
                <c:pt idx="129">
                  <c:v>219.1514214644937</c:v>
                </c:pt>
                <c:pt idx="130">
                  <c:v>216.9544793180444</c:v>
                </c:pt>
                <c:pt idx="131">
                  <c:v>215.40943138624</c:v>
                </c:pt>
                <c:pt idx="132">
                  <c:v>214.306488247616</c:v>
                </c:pt>
                <c:pt idx="133">
                  <c:v>212.4071394228543</c:v>
                </c:pt>
                <c:pt idx="134">
                  <c:v>211.4044254805689</c:v>
                </c:pt>
                <c:pt idx="135">
                  <c:v>210.295482932512</c:v>
                </c:pt>
                <c:pt idx="136">
                  <c:v>209.8725346392608</c:v>
                </c:pt>
                <c:pt idx="137">
                  <c:v>218.9825811753347</c:v>
                </c:pt>
                <c:pt idx="138">
                  <c:v>217.1342230578013</c:v>
                </c:pt>
                <c:pt idx="139">
                  <c:v>219.7407007520212</c:v>
                </c:pt>
                <c:pt idx="140">
                  <c:v>218.674330676819</c:v>
                </c:pt>
                <c:pt idx="141">
                  <c:v>225.7065976091371</c:v>
                </c:pt>
                <c:pt idx="142">
                  <c:v>222.9077378482234</c:v>
                </c:pt>
                <c:pt idx="143">
                  <c:v>220.331564063401</c:v>
                </c:pt>
                <c:pt idx="144">
                  <c:v>218.360207657061</c:v>
                </c:pt>
                <c:pt idx="145">
                  <c:v>216.9342868913548</c:v>
                </c:pt>
                <c:pt idx="146">
                  <c:v>215.2289582022194</c:v>
                </c:pt>
                <c:pt idx="147">
                  <c:v>215.8968623819974</c:v>
                </c:pt>
                <c:pt idx="148">
                  <c:v>214.6306761437977</c:v>
                </c:pt>
                <c:pt idx="149">
                  <c:v>213.2194085294179</c:v>
                </c:pt>
                <c:pt idx="150">
                  <c:v>211.9737676764761</c:v>
                </c:pt>
                <c:pt idx="151">
                  <c:v>210.4070909088285</c:v>
                </c:pt>
                <c:pt idx="152">
                  <c:v>212.7549818179457</c:v>
                </c:pt>
                <c:pt idx="153">
                  <c:v>217.1631836361511</c:v>
                </c:pt>
                <c:pt idx="154">
                  <c:v>223.477565272536</c:v>
                </c:pt>
                <c:pt idx="155">
                  <c:v>225.4695087452824</c:v>
                </c:pt>
                <c:pt idx="156">
                  <c:v>235.4533578707542</c:v>
                </c:pt>
                <c:pt idx="157">
                  <c:v>236.4708220836788</c:v>
                </c:pt>
                <c:pt idx="158">
                  <c:v>239.7198398753109</c:v>
                </c:pt>
                <c:pt idx="159">
                  <c:v>236.0270558877799</c:v>
                </c:pt>
                <c:pt idx="160">
                  <c:v>232.0842502990018</c:v>
                </c:pt>
                <c:pt idx="161">
                  <c:v>228.7957252691016</c:v>
                </c:pt>
                <c:pt idx="162">
                  <c:v>232.1257527421915</c:v>
                </c:pt>
                <c:pt idx="163">
                  <c:v>237.2032774679724</c:v>
                </c:pt>
                <c:pt idx="164">
                  <c:v>233.7871497211752</c:v>
                </c:pt>
                <c:pt idx="165">
                  <c:v>232.8588347490576</c:v>
                </c:pt>
                <c:pt idx="166">
                  <c:v>234.3233512741518</c:v>
                </c:pt>
                <c:pt idx="167">
                  <c:v>231.4424161467368</c:v>
                </c:pt>
                <c:pt idx="168">
                  <c:v>228.123574532063</c:v>
                </c:pt>
                <c:pt idx="169">
                  <c:v>225.3999170788568</c:v>
                </c:pt>
                <c:pt idx="170">
                  <c:v>226.4444253709711</c:v>
                </c:pt>
                <c:pt idx="171">
                  <c:v>225.034782833874</c:v>
                </c:pt>
                <c:pt idx="172">
                  <c:v>230.7328045504866</c:v>
                </c:pt>
                <c:pt idx="173">
                  <c:v>239.432224095438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6977576"/>
        <c:axId val="2116980712"/>
      </c:scatterChart>
      <c:valAx>
        <c:axId val="2116977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6980712"/>
        <c:crosses val="autoZero"/>
        <c:crossBetween val="midCat"/>
      </c:valAx>
      <c:valAx>
        <c:axId val="2116980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697757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BF99-E6E2-45AC-967F-424D3300F3B9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2125-8E98-4A82-B6E0-5E01E26E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#6-49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706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19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#6-31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960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#6-31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96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Stopwatch from openclipart.org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36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8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8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</a:t>
            </a:r>
            <a:r>
              <a:rPr lang="en-US" baseline="0" dirty="0" smtClean="0"/>
              <a:t> from cisco icon library, openclipart.org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#6-48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12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#6-48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12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#6-49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70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#6-49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70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227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227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05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0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8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2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4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686800" cy="85725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Introduction to Computer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85800" y="165735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" y="2876550"/>
            <a:ext cx="4525887" cy="936190"/>
            <a:chOff x="1204264" y="3301954"/>
            <a:chExt cx="4525887" cy="936190"/>
          </a:xfrm>
        </p:grpSpPr>
        <p:pic>
          <p:nvPicPr>
            <p:cNvPr id="10" name="Picture 6" descr="http://www.engr.washington.edu/sites/default/files/mycoe/marcom/uw/signature_left/UW.Signature_left_smal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892522"/>
              <a:ext cx="4425649" cy="345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26234" y="3301954"/>
              <a:ext cx="4003917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David Wetherall  (djw@uw.edu)</a:t>
              </a:r>
            </a:p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Professor of Computer Science &amp; Engineering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8" descr="http://www.cs.washington.edu/images/logo/CSElogo2_14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362118"/>
              <a:ext cx="502920" cy="502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"/>
          <p:cNvSpPr txBox="1">
            <a:spLocks/>
          </p:cNvSpPr>
          <p:nvPr userDrawn="1"/>
        </p:nvSpPr>
        <p:spPr>
          <a:xfrm>
            <a:off x="228600" y="209550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4400" dirty="0" smtClean="0"/>
              <a:t>Introduction to Computer Networks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95546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631436"/>
            <a:ext cx="9144000" cy="51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Extent of subtitles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202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42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08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82278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815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61" r:id="rId5"/>
    <p:sldLayoutId id="2147483666" r:id="rId6"/>
    <p:sldLayoutId id="2147483649" r:id="rId7"/>
    <p:sldLayoutId id="2147483650" r:id="rId8"/>
    <p:sldLayoutId id="2147483663" r:id="rId9"/>
    <p:sldLayoutId id="2147483651" r:id="rId10"/>
    <p:sldLayoutId id="2147483652" r:id="rId11"/>
    <p:sldLayoutId id="2147483667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5.png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7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7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7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8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to set the timeout for   sending a retransmission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dapting to the network path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37800" y="2818371"/>
            <a:ext cx="3441971" cy="1277379"/>
            <a:chOff x="762000" y="2438400"/>
            <a:chExt cx="3441971" cy="1277379"/>
          </a:xfrm>
        </p:grpSpPr>
        <p:pic>
          <p:nvPicPr>
            <p:cNvPr id="120" name="Picture 119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8000" y="3261523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4" name="Straight Connector 123"/>
            <p:cNvCxnSpPr>
              <a:stCxn id="125" idx="3"/>
              <a:endCxn id="120" idx="1"/>
            </p:cNvCxnSpPr>
            <p:nvPr/>
          </p:nvCxnSpPr>
          <p:spPr>
            <a:xfrm flipV="1">
              <a:off x="1507971" y="3443839"/>
              <a:ext cx="1950029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Rounded Rectangular Callout 118"/>
            <p:cNvSpPr/>
            <p:nvPr/>
          </p:nvSpPr>
          <p:spPr>
            <a:xfrm>
              <a:off x="818658" y="2438400"/>
              <a:ext cx="822171" cy="381000"/>
            </a:xfrm>
            <a:prstGeom prst="wedgeRoundRectCallout">
              <a:avLst>
                <a:gd name="adj1" fmla="val -26809"/>
                <a:gd name="adj2" fmla="val 166244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Lost?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pic>
          <p:nvPicPr>
            <p:cNvPr id="125" name="Picture 1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261524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1" name="Straight Arrow Connector 40"/>
            <p:cNvCxnSpPr>
              <a:stCxn id="50" idx="3"/>
            </p:cNvCxnSpPr>
            <p:nvPr/>
          </p:nvCxnSpPr>
          <p:spPr>
            <a:xfrm>
              <a:off x="3428095" y="2994381"/>
              <a:ext cx="28069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2870586" y="2877579"/>
              <a:ext cx="557509" cy="23360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loud Callout 28"/>
            <p:cNvSpPr/>
            <p:nvPr/>
          </p:nvSpPr>
          <p:spPr>
            <a:xfrm rot="394988">
              <a:off x="2019717" y="3171899"/>
              <a:ext cx="1102080" cy="543880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04036" y="3528007"/>
            <a:ext cx="1085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Network</a:t>
            </a:r>
            <a:endParaRPr lang="en-US" sz="2000" dirty="0"/>
          </a:p>
        </p:txBody>
      </p:sp>
      <p:sp>
        <p:nvSpPr>
          <p:cNvPr id="7" name="Explosion 2 6"/>
          <p:cNvSpPr/>
          <p:nvPr/>
        </p:nvSpPr>
        <p:spPr>
          <a:xfrm rot="960821">
            <a:off x="3149979" y="3139684"/>
            <a:ext cx="596184" cy="469338"/>
          </a:xfrm>
          <a:prstGeom prst="irregularSeal2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80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Adaptive Timeout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Simple to compute, does a good  job of tracking actual RTT</a:t>
            </a:r>
          </a:p>
          <a:p>
            <a:pPr lvl="1"/>
            <a:r>
              <a:rPr lang="en-US" sz="2400" dirty="0" smtClean="0"/>
              <a:t>Little “headroom” to lower</a:t>
            </a:r>
          </a:p>
          <a:p>
            <a:pPr lvl="1"/>
            <a:r>
              <a:rPr lang="en-US" sz="2400" dirty="0" smtClean="0"/>
              <a:t>Yet very few early timeouts</a:t>
            </a:r>
          </a:p>
          <a:p>
            <a:pPr lvl="5"/>
            <a:endParaRPr lang="en-US" sz="1600" dirty="0" smtClean="0"/>
          </a:p>
          <a:p>
            <a:r>
              <a:rPr lang="en-US" sz="2800" dirty="0" smtClean="0"/>
              <a:t>Turns out to be important for good performance and robustness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642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TCP works!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The transport protocol used for     most content on the Internet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34159" y="2530418"/>
            <a:ext cx="3833304" cy="1869839"/>
            <a:chOff x="533400" y="2570534"/>
            <a:chExt cx="3833304" cy="1869839"/>
          </a:xfrm>
        </p:grpSpPr>
        <p:cxnSp>
          <p:nvCxnSpPr>
            <p:cNvPr id="124" name="Straight Connector 123"/>
            <p:cNvCxnSpPr>
              <a:stCxn id="125" idx="3"/>
            </p:cNvCxnSpPr>
            <p:nvPr/>
          </p:nvCxnSpPr>
          <p:spPr>
            <a:xfrm flipV="1">
              <a:off x="1478999" y="3927774"/>
              <a:ext cx="1950029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5" name="Picture 1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028" y="3745459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1" name="Straight Arrow Connector 40"/>
            <p:cNvCxnSpPr>
              <a:stCxn id="50" idx="3"/>
            </p:cNvCxnSpPr>
            <p:nvPr/>
          </p:nvCxnSpPr>
          <p:spPr>
            <a:xfrm>
              <a:off x="3392014" y="3496579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2834505" y="3379777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TCP</a:t>
              </a:r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2506798" y="3501583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1957185" y="3384781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TCP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3" idx="3"/>
            </p:cNvCxnSpPr>
            <p:nvPr/>
          </p:nvCxnSpPr>
          <p:spPr>
            <a:xfrm>
              <a:off x="1663523" y="3501583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1106014" y="3384781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TCP</a:t>
              </a:r>
              <a:endParaRPr lang="en-US" dirty="0"/>
            </a:p>
          </p:txBody>
        </p:sp>
        <p:sp>
          <p:nvSpPr>
            <p:cNvPr id="119" name="Rounded Rectangular Callout 118"/>
            <p:cNvSpPr/>
            <p:nvPr/>
          </p:nvSpPr>
          <p:spPr>
            <a:xfrm>
              <a:off x="1557186" y="2570534"/>
              <a:ext cx="2121546" cy="381000"/>
            </a:xfrm>
            <a:prstGeom prst="wedgeRoundRectCallout">
              <a:avLst>
                <a:gd name="adj1" fmla="val -70130"/>
                <a:gd name="adj2" fmla="val 109745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We love TCP/IP!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9" name="Cloud Callout 28"/>
            <p:cNvSpPr/>
            <p:nvPr/>
          </p:nvSpPr>
          <p:spPr>
            <a:xfrm rot="394988">
              <a:off x="1982731" y="3657643"/>
              <a:ext cx="1102080" cy="543880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91250" y="3709980"/>
              <a:ext cx="10850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Network</a:t>
              </a:r>
              <a:endParaRPr lang="en-US" sz="2000" dirty="0"/>
            </a:p>
          </p:txBody>
        </p:sp>
        <p:pic>
          <p:nvPicPr>
            <p:cNvPr id="36" name="Picture 2" descr="phone, internet, screen, cell, mobile, smartphon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3091619"/>
              <a:ext cx="733424" cy="7474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30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3699010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10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0" y="3333750"/>
              <a:ext cx="556704" cy="800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Rounded Rectangular Callout 37"/>
            <p:cNvSpPr/>
            <p:nvPr/>
          </p:nvSpPr>
          <p:spPr>
            <a:xfrm>
              <a:off x="1536054" y="2571750"/>
              <a:ext cx="2121546" cy="381000"/>
            </a:xfrm>
            <a:prstGeom prst="wedgeRoundRectCallout">
              <a:avLst>
                <a:gd name="adj1" fmla="val -55916"/>
                <a:gd name="adj2" fmla="val 252724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We love TCP/IP!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39" name="Rounded Rectangular Callout 38"/>
            <p:cNvSpPr/>
            <p:nvPr/>
          </p:nvSpPr>
          <p:spPr>
            <a:xfrm>
              <a:off x="1541431" y="2571750"/>
              <a:ext cx="2121546" cy="381000"/>
            </a:xfrm>
            <a:prstGeom prst="wedgeRoundRectCallout">
              <a:avLst>
                <a:gd name="adj1" fmla="val 66050"/>
                <a:gd name="adj2" fmla="val 153149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We love TCP/IP!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0" name="Rounded Rectangular Callout 39"/>
            <p:cNvSpPr/>
            <p:nvPr/>
          </p:nvSpPr>
          <p:spPr>
            <a:xfrm>
              <a:off x="1534433" y="2570534"/>
              <a:ext cx="2121546" cy="381000"/>
            </a:xfrm>
            <a:prstGeom prst="wedgeRoundRectCallout">
              <a:avLst>
                <a:gd name="adj1" fmla="val 46334"/>
                <a:gd name="adj2" fmla="val 257830"/>
                <a:gd name="adj3" fmla="val 16667"/>
              </a:avLst>
            </a:prstGeom>
            <a:solidFill>
              <a:srgbClr val="FFD9F8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We </a:t>
              </a:r>
              <a:r>
                <a:rPr lang="en-US" sz="2400" dirty="0" smtClean="0">
                  <a:solidFill>
                    <a:schemeClr val="tx1"/>
                  </a:solidFill>
                  <a:sym typeface="Symbol"/>
                </a:rPr>
                <a:t> </a:t>
              </a:r>
              <a:r>
                <a:rPr lang="en-US" sz="2000" dirty="0" smtClean="0">
                  <a:solidFill>
                    <a:schemeClr val="tx1"/>
                  </a:solidFill>
                </a:rPr>
                <a:t>TCP/IP!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3872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TCP Features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 reliable </a:t>
            </a:r>
            <a:r>
              <a:rPr lang="en-US" sz="2800" dirty="0" err="1" smtClean="0"/>
              <a:t>bytestream</a:t>
            </a:r>
            <a:r>
              <a:rPr lang="en-US" sz="2800" dirty="0" smtClean="0"/>
              <a:t> service </a:t>
            </a:r>
            <a:r>
              <a:rPr lang="en-US" sz="2800" b="1" dirty="0">
                <a:solidFill>
                  <a:schemeClr val="accent5"/>
                </a:solidFill>
              </a:rPr>
              <a:t>»</a:t>
            </a:r>
            <a:endParaRPr lang="en-US" sz="2800" dirty="0" smtClean="0"/>
          </a:p>
          <a:p>
            <a:r>
              <a:rPr lang="en-US" sz="2800" dirty="0" smtClean="0"/>
              <a:t>Based on connections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liding window for reliability </a:t>
            </a:r>
            <a:r>
              <a:rPr lang="en-US" sz="2800" b="1" dirty="0">
                <a:solidFill>
                  <a:schemeClr val="accent5"/>
                </a:solidFill>
              </a:rPr>
              <a:t>»</a:t>
            </a:r>
            <a:endParaRPr lang="en-US" sz="2800" dirty="0" smtClean="0"/>
          </a:p>
          <a:p>
            <a:pPr lvl="1"/>
            <a:r>
              <a:rPr lang="en-US" sz="2400" dirty="0" smtClean="0"/>
              <a:t>With adaptive timeout</a:t>
            </a:r>
          </a:p>
          <a:p>
            <a:r>
              <a:rPr lang="en-US" sz="2800" dirty="0" smtClean="0"/>
              <a:t>Flow control for slow receivers</a:t>
            </a:r>
          </a:p>
          <a:p>
            <a:pPr lvl="3"/>
            <a:endParaRPr lang="en-US" sz="1100" dirty="0" smtClean="0"/>
          </a:p>
          <a:p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Congestion control to allocate network bandwidth</a:t>
            </a:r>
          </a:p>
          <a:p>
            <a:endParaRPr lang="en-US" sz="2800" dirty="0"/>
          </a:p>
        </p:txBody>
      </p:sp>
      <p:sp>
        <p:nvSpPr>
          <p:cNvPr id="6" name="Right Brace 5"/>
          <p:cNvSpPr/>
          <p:nvPr/>
        </p:nvSpPr>
        <p:spPr>
          <a:xfrm>
            <a:off x="4837950" y="1371600"/>
            <a:ext cx="213086" cy="2003898"/>
          </a:xfrm>
          <a:prstGeom prst="rightBrace">
            <a:avLst>
              <a:gd name="adj1" fmla="val 48926"/>
              <a:gd name="adj2" fmla="val 50000"/>
            </a:avLst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51036" y="2065407"/>
            <a:ext cx="6639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This</a:t>
            </a:r>
          </a:p>
          <a:p>
            <a:pPr algn="ctr"/>
            <a:r>
              <a:rPr lang="en-US" sz="2000" dirty="0" smtClean="0"/>
              <a:t>time</a:t>
            </a:r>
          </a:p>
        </p:txBody>
      </p:sp>
      <p:sp>
        <p:nvSpPr>
          <p:cNvPr id="8" name="Right Brace 7"/>
          <p:cNvSpPr/>
          <p:nvPr/>
        </p:nvSpPr>
        <p:spPr>
          <a:xfrm>
            <a:off x="4847997" y="3660636"/>
            <a:ext cx="228600" cy="587514"/>
          </a:xfrm>
          <a:prstGeom prst="rightBrace">
            <a:avLst>
              <a:gd name="adj1" fmla="val 35361"/>
              <a:gd name="adj2" fmla="val 50000"/>
            </a:avLst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86972" y="3616464"/>
            <a:ext cx="6720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Next</a:t>
            </a:r>
          </a:p>
          <a:p>
            <a:pPr algn="ctr"/>
            <a:r>
              <a:rPr lang="en-US" sz="2000" dirty="0" smtClean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342939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Reliable </a:t>
            </a:r>
            <a:r>
              <a:rPr lang="en-US" dirty="0" err="1" smtClean="0"/>
              <a:t>Bytestream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Message boundaries not preserved from send() to </a:t>
            </a:r>
            <a:r>
              <a:rPr lang="en-US" sz="2800" dirty="0" err="1" smtClean="0"/>
              <a:t>recv</a:t>
            </a:r>
            <a:r>
              <a:rPr lang="en-US" sz="2800" dirty="0" smtClean="0"/>
              <a:t>()</a:t>
            </a:r>
          </a:p>
          <a:p>
            <a:pPr lvl="1"/>
            <a:r>
              <a:rPr lang="en-US" sz="2400" dirty="0" smtClean="0"/>
              <a:t>But reliable and ordered (receive bytes in same order as sent) 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13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86182" y="2045849"/>
            <a:ext cx="8132526" cy="2479322"/>
            <a:chOff x="466725" y="1801396"/>
            <a:chExt cx="8328091" cy="2538943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b="23295"/>
            <a:stretch>
              <a:fillRect/>
            </a:stretch>
          </p:blipFill>
          <p:spPr bwMode="auto">
            <a:xfrm>
              <a:off x="466725" y="2070252"/>
              <a:ext cx="4543426" cy="1357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b="29655"/>
            <a:stretch>
              <a:fillRect/>
            </a:stretch>
          </p:blipFill>
          <p:spPr bwMode="auto">
            <a:xfrm>
              <a:off x="6137358" y="2475063"/>
              <a:ext cx="2195430" cy="971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798089" y="3645368"/>
              <a:ext cx="39243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Four segments, each with 512 bytes of data and carried in an IP packet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87958" y="3694008"/>
              <a:ext cx="30068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2048 bytes of data delivered to app in a single </a:t>
              </a:r>
              <a:r>
                <a:rPr lang="en-US" dirty="0" err="1" smtClean="0"/>
                <a:t>recv</a:t>
              </a:r>
              <a:r>
                <a:rPr lang="en-US" dirty="0" smtClean="0"/>
                <a:t>() call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rot="16200000" flipH="1">
              <a:off x="7148513" y="3545611"/>
              <a:ext cx="295275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rot="5400000" flipH="1" flipV="1">
              <a:off x="1973603" y="3545611"/>
              <a:ext cx="295275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rot="5400000" flipH="1" flipV="1">
              <a:off x="4291013" y="3545613"/>
              <a:ext cx="295275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rot="5400000" flipH="1" flipV="1">
              <a:off x="773859" y="3525765"/>
              <a:ext cx="295275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rot="5400000" flipH="1" flipV="1">
              <a:off x="3144166" y="3525766"/>
              <a:ext cx="295275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2227883" y="1801396"/>
              <a:ext cx="10647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Sender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09131" y="1801793"/>
              <a:ext cx="12518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Receiver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2087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Reliable </a:t>
            </a:r>
            <a:r>
              <a:rPr lang="en-US" dirty="0" err="1" smtClean="0"/>
              <a:t>Bytestream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Bidirectional data transfer</a:t>
            </a:r>
          </a:p>
          <a:p>
            <a:pPr lvl="1"/>
            <a:r>
              <a:rPr lang="en-US" sz="2400" dirty="0" smtClean="0"/>
              <a:t>Control information (e.g., </a:t>
            </a:r>
            <a:r>
              <a:rPr lang="en-US" sz="2400" cap="small" dirty="0" err="1" smtClean="0"/>
              <a:t>ack</a:t>
            </a:r>
            <a:r>
              <a:rPr lang="en-US" sz="2400" dirty="0" smtClean="0"/>
              <a:t>) piggybacks on data segments in reverse direction </a:t>
            </a:r>
            <a:endParaRPr lang="en-US" sz="24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798416" y="2851014"/>
            <a:ext cx="4280012" cy="1174045"/>
            <a:chOff x="798416" y="2851014"/>
            <a:chExt cx="4280012" cy="1174045"/>
          </a:xfrm>
        </p:grpSpPr>
        <p:cxnSp>
          <p:nvCxnSpPr>
            <p:cNvPr id="20" name="Straight Connector 19"/>
            <p:cNvCxnSpPr>
              <a:stCxn id="25" idx="3"/>
              <a:endCxn id="26" idx="1"/>
            </p:cNvCxnSpPr>
            <p:nvPr/>
          </p:nvCxnSpPr>
          <p:spPr>
            <a:xfrm>
              <a:off x="1161016" y="3668012"/>
              <a:ext cx="3566034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98416" y="3437179"/>
              <a:ext cx="3626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endParaRPr lang="en-US" sz="2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27050" y="3437181"/>
              <a:ext cx="35137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352874" y="3268653"/>
              <a:ext cx="1771326" cy="756406"/>
              <a:chOff x="1360519" y="2833102"/>
              <a:chExt cx="1771326" cy="756406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H="1">
                <a:off x="1360519" y="3453996"/>
                <a:ext cx="280691" cy="0"/>
              </a:xfrm>
              <a:prstGeom prst="straightConnector1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1650939" y="3314225"/>
                <a:ext cx="281698" cy="275283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932637" y="3314225"/>
                <a:ext cx="1199208" cy="27528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data </a:t>
                </a:r>
                <a:r>
                  <a:rPr lang="en-US" sz="2000" cap="small" dirty="0" err="1">
                    <a:solidFill>
                      <a:schemeClr val="tx1"/>
                    </a:solidFill>
                  </a:rPr>
                  <a:t>b</a:t>
                </a:r>
                <a:r>
                  <a:rPr lang="en-US" sz="1600" cap="small" dirty="0" err="1" smtClean="0">
                    <a:solidFill>
                      <a:schemeClr val="tx1"/>
                    </a:solidFill>
                    <a:sym typeface="Wingdings" pitchFamily="2" charset="2"/>
                  </a:rPr>
                  <a:t></a:t>
                </a:r>
                <a:r>
                  <a:rPr lang="en-US" sz="2000" cap="small" dirty="0" err="1">
                    <a:solidFill>
                      <a:schemeClr val="tx1"/>
                    </a:solidFill>
                    <a:sym typeface="Wingdings" pitchFamily="2" charset="2"/>
                  </a:rPr>
                  <a:t>a</a:t>
                </a:r>
                <a:endParaRPr lang="en-US" sz="2000" cap="small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ounded Rectangular Callout 31"/>
              <p:cNvSpPr/>
              <p:nvPr/>
            </p:nvSpPr>
            <p:spPr>
              <a:xfrm>
                <a:off x="1530175" y="2833102"/>
                <a:ext cx="1005282" cy="297535"/>
              </a:xfrm>
              <a:prstGeom prst="wedgeRoundRectCallout">
                <a:avLst>
                  <a:gd name="adj1" fmla="val -22964"/>
                  <a:gd name="adj2" fmla="val 128241"/>
                  <a:gd name="adj3" fmla="val 1666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b"/>
              <a:lstStyle/>
              <a:p>
                <a:pPr algn="ctr"/>
                <a:r>
                  <a:rPr lang="en-US" sz="2000" cap="small" dirty="0" err="1">
                    <a:solidFill>
                      <a:schemeClr val="tx1"/>
                    </a:solidFill>
                  </a:rPr>
                  <a:t>a</a:t>
                </a:r>
                <a:r>
                  <a:rPr lang="en-US" sz="2000" cap="small" dirty="0" err="1" smtClean="0">
                    <a:solidFill>
                      <a:schemeClr val="tx1"/>
                    </a:solidFill>
                  </a:rPr>
                  <a:t>ck</a:t>
                </a:r>
                <a:r>
                  <a:rPr lang="en-US" sz="2000" cap="small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cap="small" dirty="0" err="1">
                    <a:solidFill>
                      <a:schemeClr val="tx1"/>
                    </a:solidFill>
                  </a:rPr>
                  <a:t>a</a:t>
                </a:r>
                <a:r>
                  <a:rPr lang="en-US" sz="1600" cap="small" dirty="0" err="1" smtClean="0">
                    <a:solidFill>
                      <a:schemeClr val="tx1"/>
                    </a:solidFill>
                    <a:sym typeface="Wingdings" pitchFamily="2" charset="2"/>
                  </a:rPr>
                  <a:t></a:t>
                </a:r>
                <a:r>
                  <a:rPr lang="en-US" sz="2000" cap="small" dirty="0" err="1" smtClean="0">
                    <a:solidFill>
                      <a:schemeClr val="tx1"/>
                    </a:solidFill>
                    <a:sym typeface="Wingdings" pitchFamily="2" charset="2"/>
                  </a:rPr>
                  <a:t>b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2895393" y="2851014"/>
              <a:ext cx="1796212" cy="738663"/>
              <a:chOff x="3080225" y="2500806"/>
              <a:chExt cx="1796212" cy="738663"/>
            </a:xfrm>
          </p:grpSpPr>
          <p:sp>
            <p:nvSpPr>
              <p:cNvPr id="23" name="Rounded Rectangular Callout 22"/>
              <p:cNvSpPr/>
              <p:nvPr/>
            </p:nvSpPr>
            <p:spPr>
              <a:xfrm>
                <a:off x="3765461" y="2500806"/>
                <a:ext cx="1005282" cy="297535"/>
              </a:xfrm>
              <a:prstGeom prst="wedgeRoundRectCallout">
                <a:avLst>
                  <a:gd name="adj1" fmla="val 18645"/>
                  <a:gd name="adj2" fmla="val 118433"/>
                  <a:gd name="adj3" fmla="val 1666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b"/>
              <a:lstStyle/>
              <a:p>
                <a:pPr algn="ctr"/>
                <a:r>
                  <a:rPr lang="en-US" sz="2000" cap="small" dirty="0" err="1">
                    <a:solidFill>
                      <a:schemeClr val="tx1"/>
                    </a:solidFill>
                  </a:rPr>
                  <a:t>a</a:t>
                </a:r>
                <a:r>
                  <a:rPr lang="en-US" sz="2000" cap="small" dirty="0" err="1" smtClean="0">
                    <a:solidFill>
                      <a:schemeClr val="tx1"/>
                    </a:solidFill>
                  </a:rPr>
                  <a:t>ck</a:t>
                </a:r>
                <a:r>
                  <a:rPr lang="en-US" sz="2000" cap="small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cap="small" dirty="0" err="1" smtClean="0">
                    <a:solidFill>
                      <a:schemeClr val="tx1"/>
                    </a:solidFill>
                  </a:rPr>
                  <a:t>b</a:t>
                </a:r>
                <a:r>
                  <a:rPr lang="en-US" sz="1600" cap="small" dirty="0" err="1" smtClean="0">
                    <a:solidFill>
                      <a:schemeClr val="tx1"/>
                    </a:solidFill>
                    <a:sym typeface="Wingdings" pitchFamily="2" charset="2"/>
                  </a:rPr>
                  <a:t></a:t>
                </a:r>
                <a:r>
                  <a:rPr lang="en-US" sz="2000" cap="small" dirty="0" err="1">
                    <a:solidFill>
                      <a:schemeClr val="tx1"/>
                    </a:solidFill>
                    <a:sym typeface="Wingdings" pitchFamily="2" charset="2"/>
                  </a:rPr>
                  <a:t>a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>
                <a:off x="4595746" y="3103957"/>
                <a:ext cx="280691" cy="0"/>
              </a:xfrm>
              <a:prstGeom prst="straightConnector1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30"/>
              <p:cNvSpPr/>
              <p:nvPr/>
            </p:nvSpPr>
            <p:spPr>
              <a:xfrm>
                <a:off x="4297286" y="2963692"/>
                <a:ext cx="281698" cy="275283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080225" y="2964186"/>
                <a:ext cx="1220214" cy="27528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data </a:t>
                </a:r>
                <a:r>
                  <a:rPr lang="en-US" sz="2000" cap="small" dirty="0" err="1" smtClean="0">
                    <a:solidFill>
                      <a:schemeClr val="tx1"/>
                    </a:solidFill>
                  </a:rPr>
                  <a:t>a</a:t>
                </a:r>
                <a:r>
                  <a:rPr lang="en-US" sz="1600" cap="small" dirty="0" err="1" smtClean="0">
                    <a:solidFill>
                      <a:schemeClr val="tx1"/>
                    </a:solidFill>
                    <a:sym typeface="Wingdings" pitchFamily="2" charset="2"/>
                  </a:rPr>
                  <a:t></a:t>
                </a:r>
                <a:r>
                  <a:rPr lang="en-US" sz="2000" cap="small" dirty="0" err="1" smtClean="0">
                    <a:solidFill>
                      <a:schemeClr val="tx1"/>
                    </a:solidFill>
                    <a:sym typeface="Wingdings" pitchFamily="2" charset="2"/>
                  </a:rPr>
                  <a:t>b</a:t>
                </a:r>
                <a:endParaRPr lang="en-US" sz="2000" cap="small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73187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Header (1)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Ports identify apps (socket API)</a:t>
            </a:r>
          </a:p>
          <a:p>
            <a:pPr lvl="1"/>
            <a:r>
              <a:rPr lang="en-US" sz="2400" dirty="0" smtClean="0"/>
              <a:t>16-bit identifiers</a:t>
            </a: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12151" b="16789"/>
          <a:stretch/>
        </p:blipFill>
        <p:spPr bwMode="auto">
          <a:xfrm>
            <a:off x="329062" y="2110901"/>
            <a:ext cx="5462138" cy="247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57200" y="2188723"/>
            <a:ext cx="2602931" cy="373299"/>
          </a:xfrm>
          <a:prstGeom prst="rect">
            <a:avLst/>
          </a:prstGeom>
          <a:solidFill>
            <a:srgbClr val="FFD9F8">
              <a:alpha val="5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60131" y="2189129"/>
            <a:ext cx="2602931" cy="373299"/>
          </a:xfrm>
          <a:prstGeom prst="rect">
            <a:avLst/>
          </a:prstGeom>
          <a:solidFill>
            <a:srgbClr val="FFD9F8">
              <a:alpha val="5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34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Header (2)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cap="small" dirty="0" err="1"/>
              <a:t>seq</a:t>
            </a:r>
            <a:r>
              <a:rPr lang="en-US" sz="2800" cap="small" dirty="0"/>
              <a:t>/</a:t>
            </a:r>
            <a:r>
              <a:rPr lang="en-US" sz="2800" cap="small" dirty="0" err="1"/>
              <a:t>ack</a:t>
            </a:r>
            <a:r>
              <a:rPr lang="en-US" sz="2800" dirty="0"/>
              <a:t> used for sliding </a:t>
            </a:r>
            <a:r>
              <a:rPr lang="en-US" sz="2800" dirty="0" smtClean="0"/>
              <a:t>window</a:t>
            </a:r>
          </a:p>
          <a:p>
            <a:pPr lvl="1"/>
            <a:r>
              <a:rPr lang="en-US" sz="2400" dirty="0" smtClean="0"/>
              <a:t>Selective Repeat, with byte positions</a:t>
            </a: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12151" b="16789"/>
          <a:stretch/>
        </p:blipFill>
        <p:spPr bwMode="auto">
          <a:xfrm>
            <a:off x="329062" y="2110901"/>
            <a:ext cx="5462138" cy="247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/>
        </p:nvGrpSpPr>
        <p:grpSpPr>
          <a:xfrm>
            <a:off x="457200" y="2558387"/>
            <a:ext cx="5205862" cy="758744"/>
            <a:chOff x="457200" y="2597299"/>
            <a:chExt cx="5205862" cy="373705"/>
          </a:xfrm>
        </p:grpSpPr>
        <p:sp>
          <p:nvSpPr>
            <p:cNvPr id="11" name="Rectangle 10"/>
            <p:cNvSpPr/>
            <p:nvPr/>
          </p:nvSpPr>
          <p:spPr>
            <a:xfrm>
              <a:off x="457200" y="2597299"/>
              <a:ext cx="2602931" cy="373299"/>
            </a:xfrm>
            <a:prstGeom prst="rect">
              <a:avLst/>
            </a:prstGeom>
            <a:solidFill>
              <a:srgbClr val="FFD9F8">
                <a:alpha val="50196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60131" y="2597705"/>
              <a:ext cx="2602931" cy="373299"/>
            </a:xfrm>
            <a:prstGeom prst="rect">
              <a:avLst/>
            </a:prstGeom>
            <a:solidFill>
              <a:srgbClr val="FFD9F8">
                <a:alpha val="50196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0686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Sliding Window – Receiver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Cumulative </a:t>
            </a:r>
            <a:r>
              <a:rPr lang="en-US" sz="2800" u="sng" cap="small" dirty="0" err="1" smtClean="0"/>
              <a:t>ack</a:t>
            </a:r>
            <a:r>
              <a:rPr lang="en-US" sz="2800" dirty="0" smtClean="0"/>
              <a:t> tells next expected byte sequence number (“LAS+1”)</a:t>
            </a:r>
          </a:p>
          <a:p>
            <a:r>
              <a:rPr lang="en-US" sz="2800" dirty="0" smtClean="0"/>
              <a:t>Optionally, </a:t>
            </a:r>
            <a:r>
              <a:rPr lang="en-US" sz="2800" u="sng" dirty="0" smtClean="0"/>
              <a:t>selective </a:t>
            </a:r>
            <a:r>
              <a:rPr lang="en-US" sz="2800" u="sng" cap="small" dirty="0" err="1" smtClean="0"/>
              <a:t>ack</a:t>
            </a:r>
            <a:r>
              <a:rPr lang="en-US" sz="2800" u="sng" dirty="0" err="1" smtClean="0"/>
              <a:t>s</a:t>
            </a:r>
            <a:r>
              <a:rPr lang="en-US" sz="2800" dirty="0" smtClean="0"/>
              <a:t> (SACK) give hints for receiver buffer state</a:t>
            </a:r>
          </a:p>
          <a:p>
            <a:pPr lvl="1"/>
            <a:r>
              <a:rPr lang="en-US" sz="2400" dirty="0" smtClean="0"/>
              <a:t>List up to 3 ranges of received bytes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482029" y="3503193"/>
            <a:ext cx="3099699" cy="932619"/>
            <a:chOff x="1511213" y="3483737"/>
            <a:chExt cx="3099699" cy="932619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511213" y="4200175"/>
              <a:ext cx="2399306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2148476" y="4200175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2438896" y="4060404"/>
              <a:ext cx="281698" cy="355952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ular Callout 13"/>
            <p:cNvSpPr/>
            <p:nvPr/>
          </p:nvSpPr>
          <p:spPr>
            <a:xfrm>
              <a:off x="1715312" y="3483737"/>
              <a:ext cx="2895600" cy="381000"/>
            </a:xfrm>
            <a:prstGeom prst="wedgeRoundRectCallout">
              <a:avLst>
                <a:gd name="adj1" fmla="val -20060"/>
                <a:gd name="adj2" fmla="val 102085"/>
                <a:gd name="adj3" fmla="val 16667"/>
              </a:avLst>
            </a:prstGeom>
            <a:solidFill>
              <a:srgbClr val="FFD9F8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cap="small" dirty="0" err="1">
                  <a:solidFill>
                    <a:schemeClr val="tx1"/>
                  </a:solidFill>
                </a:rPr>
                <a:t>a</a:t>
              </a:r>
              <a:r>
                <a:rPr lang="en-US" sz="2000" cap="small" dirty="0" err="1" smtClean="0">
                  <a:solidFill>
                    <a:schemeClr val="tx1"/>
                  </a:solidFill>
                </a:rPr>
                <a:t>ck</a:t>
              </a:r>
              <a:r>
                <a:rPr lang="en-US" sz="2000" dirty="0" smtClean="0">
                  <a:solidFill>
                    <a:schemeClr val="tx1"/>
                  </a:solidFill>
                </a:rPr>
                <a:t> up to 100 and 200-299 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168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Sliding Window – Sender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Uses an adaptive retransmission    timeout to resend data from LAS+1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Uses heuristics to infer loss quickly       and resend to avoid timeouts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“Three duplicate </a:t>
            </a:r>
            <a:r>
              <a:rPr lang="en-US" sz="2000" cap="small" dirty="0" err="1" smtClean="0"/>
              <a:t>ack</a:t>
            </a:r>
            <a:r>
              <a:rPr lang="en-US" sz="2000" dirty="0" err="1" smtClean="0"/>
              <a:t>s</a:t>
            </a:r>
            <a:r>
              <a:rPr lang="en-US" sz="2000" dirty="0" smtClean="0"/>
              <a:t>” treated as loss 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76655" y="3073925"/>
            <a:ext cx="4634511" cy="1470208"/>
            <a:chOff x="350191" y="3103109"/>
            <a:chExt cx="4634511" cy="1470208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50191" y="3932347"/>
              <a:ext cx="4595599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549234" y="3310985"/>
              <a:ext cx="1048790" cy="806177"/>
              <a:chOff x="549234" y="3758473"/>
              <a:chExt cx="1048790" cy="806177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H="1">
                <a:off x="549234" y="4363977"/>
                <a:ext cx="280691" cy="0"/>
              </a:xfrm>
              <a:prstGeom prst="straightConnector1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11"/>
              <p:cNvSpPr/>
              <p:nvPr/>
            </p:nvSpPr>
            <p:spPr>
              <a:xfrm>
                <a:off x="829926" y="4195021"/>
                <a:ext cx="181746" cy="369629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ounded Rectangular Callout 13"/>
              <p:cNvSpPr/>
              <p:nvPr/>
            </p:nvSpPr>
            <p:spPr>
              <a:xfrm>
                <a:off x="602470" y="3758473"/>
                <a:ext cx="995554" cy="299249"/>
              </a:xfrm>
              <a:prstGeom prst="wedgeRoundRectCallout">
                <a:avLst>
                  <a:gd name="adj1" fmla="val -20060"/>
                  <a:gd name="adj2" fmla="val 102085"/>
                  <a:gd name="adj3" fmla="val 16667"/>
                </a:avLst>
              </a:prstGeom>
              <a:solidFill>
                <a:srgbClr val="FFD9F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b"/>
              <a:lstStyle/>
              <a:p>
                <a:pPr algn="ctr"/>
                <a:r>
                  <a:rPr lang="en-US" sz="2000" cap="small" dirty="0" err="1">
                    <a:solidFill>
                      <a:schemeClr val="tx1"/>
                    </a:solidFill>
                  </a:rPr>
                  <a:t>a</a:t>
                </a:r>
                <a:r>
                  <a:rPr lang="en-US" sz="2000" cap="small" dirty="0" err="1" smtClean="0">
                    <a:solidFill>
                      <a:schemeClr val="tx1"/>
                    </a:solidFill>
                  </a:rPr>
                  <a:t>ck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100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675848" y="3103109"/>
              <a:ext cx="1048790" cy="1014053"/>
              <a:chOff x="3503203" y="3566456"/>
              <a:chExt cx="1048790" cy="1014053"/>
            </a:xfrm>
          </p:grpSpPr>
          <p:cxnSp>
            <p:nvCxnSpPr>
              <p:cNvPr id="13" name="Straight Arrow Connector 12"/>
              <p:cNvCxnSpPr/>
              <p:nvPr/>
            </p:nvCxnSpPr>
            <p:spPr>
              <a:xfrm flipH="1">
                <a:off x="3503203" y="4379836"/>
                <a:ext cx="280691" cy="0"/>
              </a:xfrm>
              <a:prstGeom prst="straightConnector1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Rectangle 15"/>
              <p:cNvSpPr/>
              <p:nvPr/>
            </p:nvSpPr>
            <p:spPr>
              <a:xfrm>
                <a:off x="3783895" y="4210880"/>
                <a:ext cx="181746" cy="369629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ounded Rectangular Callout 16"/>
              <p:cNvSpPr/>
              <p:nvPr/>
            </p:nvSpPr>
            <p:spPr>
              <a:xfrm>
                <a:off x="3556439" y="3566456"/>
                <a:ext cx="995554" cy="546037"/>
              </a:xfrm>
              <a:prstGeom prst="wedgeRoundRectCallout">
                <a:avLst>
                  <a:gd name="adj1" fmla="val -21037"/>
                  <a:gd name="adj2" fmla="val 86051"/>
                  <a:gd name="adj3" fmla="val 16667"/>
                </a:avLst>
              </a:prstGeom>
              <a:solidFill>
                <a:srgbClr val="FFD9F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b"/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cap="small" dirty="0" err="1">
                    <a:solidFill>
                      <a:schemeClr val="tx1"/>
                    </a:solidFill>
                  </a:rPr>
                  <a:t>a</a:t>
                </a:r>
                <a:r>
                  <a:rPr lang="en-US" sz="2000" cap="small" dirty="0" err="1" smtClean="0">
                    <a:solidFill>
                      <a:schemeClr val="tx1"/>
                    </a:solidFill>
                  </a:rPr>
                  <a:t>ck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100, 200-299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2802462" y="3103109"/>
              <a:ext cx="1048790" cy="1014053"/>
              <a:chOff x="3581027" y="3566456"/>
              <a:chExt cx="1048790" cy="1014053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 flipH="1">
                <a:off x="3581027" y="4379836"/>
                <a:ext cx="280691" cy="0"/>
              </a:xfrm>
              <a:prstGeom prst="straightConnector1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angle 22"/>
              <p:cNvSpPr/>
              <p:nvPr/>
            </p:nvSpPr>
            <p:spPr>
              <a:xfrm>
                <a:off x="3861719" y="4210880"/>
                <a:ext cx="181746" cy="369629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ular Callout 23"/>
              <p:cNvSpPr/>
              <p:nvPr/>
            </p:nvSpPr>
            <p:spPr>
              <a:xfrm>
                <a:off x="3634263" y="3566456"/>
                <a:ext cx="995554" cy="546037"/>
              </a:xfrm>
              <a:prstGeom prst="wedgeRoundRectCallout">
                <a:avLst>
                  <a:gd name="adj1" fmla="val -21037"/>
                  <a:gd name="adj2" fmla="val 86051"/>
                  <a:gd name="adj3" fmla="val 16667"/>
                </a:avLst>
              </a:prstGeom>
              <a:solidFill>
                <a:srgbClr val="FFD9F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b"/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cap="small" dirty="0" err="1">
                    <a:solidFill>
                      <a:schemeClr val="tx1"/>
                    </a:solidFill>
                  </a:rPr>
                  <a:t>a</a:t>
                </a:r>
                <a:r>
                  <a:rPr lang="en-US" sz="2000" cap="small" dirty="0" err="1" smtClean="0">
                    <a:solidFill>
                      <a:schemeClr val="tx1"/>
                    </a:solidFill>
                  </a:rPr>
                  <a:t>ck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100, 200-399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3935912" y="3103109"/>
              <a:ext cx="1048790" cy="1014053"/>
              <a:chOff x="3619939" y="3566456"/>
              <a:chExt cx="1048790" cy="1014053"/>
            </a:xfrm>
          </p:grpSpPr>
          <p:cxnSp>
            <p:nvCxnSpPr>
              <p:cNvPr id="26" name="Straight Arrow Connector 25"/>
              <p:cNvCxnSpPr/>
              <p:nvPr/>
            </p:nvCxnSpPr>
            <p:spPr>
              <a:xfrm flipH="1">
                <a:off x="3619939" y="4379836"/>
                <a:ext cx="280691" cy="0"/>
              </a:xfrm>
              <a:prstGeom prst="straightConnector1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ctangle 26"/>
              <p:cNvSpPr/>
              <p:nvPr/>
            </p:nvSpPr>
            <p:spPr>
              <a:xfrm>
                <a:off x="3900631" y="4210880"/>
                <a:ext cx="181746" cy="369629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ular Callout 27"/>
              <p:cNvSpPr/>
              <p:nvPr/>
            </p:nvSpPr>
            <p:spPr>
              <a:xfrm>
                <a:off x="3673175" y="3566456"/>
                <a:ext cx="995554" cy="546037"/>
              </a:xfrm>
              <a:prstGeom prst="wedgeRoundRectCallout">
                <a:avLst>
                  <a:gd name="adj1" fmla="val -21037"/>
                  <a:gd name="adj2" fmla="val 86051"/>
                  <a:gd name="adj3" fmla="val 16667"/>
                </a:avLst>
              </a:prstGeom>
              <a:solidFill>
                <a:srgbClr val="FFD9F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b"/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cap="small" dirty="0" err="1">
                    <a:solidFill>
                      <a:schemeClr val="tx1"/>
                    </a:solidFill>
                  </a:rPr>
                  <a:t>a</a:t>
                </a:r>
                <a:r>
                  <a:rPr lang="en-US" sz="2000" cap="small" dirty="0" err="1" smtClean="0">
                    <a:solidFill>
                      <a:schemeClr val="tx1"/>
                    </a:solidFill>
                  </a:rPr>
                  <a:t>ck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100, 200-499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0" name="Straight Arrow Connector 29"/>
            <p:cNvCxnSpPr/>
            <p:nvPr/>
          </p:nvCxnSpPr>
          <p:spPr>
            <a:xfrm flipV="1">
              <a:off x="4037345" y="4117162"/>
              <a:ext cx="231220" cy="16418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333610" y="4203985"/>
              <a:ext cx="3025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Sender decides 100-199 is lost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41895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Header (4)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Window size for flow control</a:t>
            </a:r>
          </a:p>
          <a:p>
            <a:pPr lvl="1"/>
            <a:r>
              <a:rPr lang="en-US" sz="2400" dirty="0" smtClean="0"/>
              <a:t>Relative to </a:t>
            </a:r>
            <a:r>
              <a:rPr lang="en-US" sz="2400" cap="small" dirty="0" err="1" smtClean="0"/>
              <a:t>ack</a:t>
            </a:r>
            <a:r>
              <a:rPr lang="en-US" sz="2400" dirty="0" smtClean="0"/>
              <a:t>, and in bytes</a:t>
            </a: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12151" b="16789"/>
          <a:stretch/>
        </p:blipFill>
        <p:spPr bwMode="auto">
          <a:xfrm>
            <a:off x="329062" y="2110901"/>
            <a:ext cx="5462138" cy="247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085288" y="3350569"/>
            <a:ext cx="2576210" cy="491855"/>
          </a:xfrm>
          <a:prstGeom prst="rect">
            <a:avLst/>
          </a:prstGeom>
          <a:solidFill>
            <a:srgbClr val="FFD9F8">
              <a:alpha val="5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02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Retransmissions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With sliding window, the strategy for detecting loss is the </a:t>
            </a:r>
            <a:r>
              <a:rPr lang="en-US" sz="2800" u="sng" dirty="0" smtClean="0"/>
              <a:t>timeout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Set timer when a segment is sent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Cancel timer when </a:t>
            </a:r>
            <a:r>
              <a:rPr lang="en-US" sz="2400" dirty="0" err="1" smtClean="0"/>
              <a:t>ack</a:t>
            </a:r>
            <a:r>
              <a:rPr lang="en-US" sz="2400" dirty="0" smtClean="0"/>
              <a:t> is received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If timer fires, </a:t>
            </a:r>
            <a:r>
              <a:rPr lang="en-US" sz="2400" u="sng" dirty="0" smtClean="0"/>
              <a:t>retransmit</a:t>
            </a:r>
            <a:r>
              <a:rPr lang="en-US" sz="2400" dirty="0" smtClean="0"/>
              <a:t> data as lost</a:t>
            </a:r>
            <a:endParaRPr lang="en-US" sz="24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1240845" y="3257550"/>
            <a:ext cx="3611911" cy="1244700"/>
            <a:chOff x="1240845" y="3308250"/>
            <a:chExt cx="3611911" cy="1244700"/>
          </a:xfrm>
        </p:grpSpPr>
        <p:grpSp>
          <p:nvGrpSpPr>
            <p:cNvPr id="6" name="Group 5"/>
            <p:cNvGrpSpPr/>
            <p:nvPr/>
          </p:nvGrpSpPr>
          <p:grpSpPr>
            <a:xfrm>
              <a:off x="1410785" y="3308250"/>
              <a:ext cx="3441971" cy="1244700"/>
              <a:chOff x="762000" y="2471079"/>
              <a:chExt cx="3441971" cy="1244700"/>
            </a:xfrm>
          </p:grpSpPr>
          <p:pic>
            <p:nvPicPr>
              <p:cNvPr id="7" name="Picture 6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8000" y="3261523"/>
                <a:ext cx="745971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" name="Straight Connector 7"/>
              <p:cNvCxnSpPr>
                <a:stCxn id="10" idx="3"/>
                <a:endCxn id="7" idx="1"/>
              </p:cNvCxnSpPr>
              <p:nvPr/>
            </p:nvCxnSpPr>
            <p:spPr>
              <a:xfrm flipV="1">
                <a:off x="1507971" y="3443839"/>
                <a:ext cx="195002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ounded Rectangular Callout 8"/>
              <p:cNvSpPr/>
              <p:nvPr/>
            </p:nvSpPr>
            <p:spPr>
              <a:xfrm>
                <a:off x="1282102" y="2471079"/>
                <a:ext cx="1420142" cy="381000"/>
              </a:xfrm>
              <a:prstGeom prst="wedgeRoundRectCallout">
                <a:avLst>
                  <a:gd name="adj1" fmla="val -67052"/>
                  <a:gd name="adj2" fmla="val 46244"/>
                  <a:gd name="adj3" fmla="val 16667"/>
                </a:avLst>
              </a:prstGeom>
              <a:solidFill>
                <a:srgbClr val="FFB8F2">
                  <a:alpha val="50196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b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Retransmit!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0" name="Picture 9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0" y="3261524"/>
                <a:ext cx="745971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1" name="Straight Arrow Connector 10"/>
              <p:cNvCxnSpPr>
                <a:stCxn id="12" idx="3"/>
              </p:cNvCxnSpPr>
              <p:nvPr/>
            </p:nvCxnSpPr>
            <p:spPr>
              <a:xfrm>
                <a:off x="2186709" y="3144721"/>
                <a:ext cx="28069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11"/>
              <p:cNvSpPr/>
              <p:nvPr/>
            </p:nvSpPr>
            <p:spPr>
              <a:xfrm>
                <a:off x="1629200" y="3027919"/>
                <a:ext cx="557509" cy="233604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Cloud Callout 12"/>
              <p:cNvSpPr/>
              <p:nvPr/>
            </p:nvSpPr>
            <p:spPr>
              <a:xfrm rot="394988">
                <a:off x="2019717" y="3171899"/>
                <a:ext cx="1102080" cy="543880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026" name="Picture 2" descr="stopwatch by markroth8 - 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0845" y="3514320"/>
              <a:ext cx="571442" cy="6868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52830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TCP Details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Many, many quirks you can       learn about  its operation</a:t>
            </a:r>
          </a:p>
          <a:p>
            <a:pPr lvl="1"/>
            <a:r>
              <a:rPr lang="en-US" sz="2400" dirty="0" smtClean="0"/>
              <a:t>But they are the details</a:t>
            </a:r>
          </a:p>
          <a:p>
            <a:pPr lvl="3"/>
            <a:endParaRPr lang="en-US" sz="1000" dirty="0"/>
          </a:p>
          <a:p>
            <a:r>
              <a:rPr lang="en-US" sz="2800" dirty="0" smtClean="0"/>
              <a:t>Biggest remaining mystery is the workings of congestion control</a:t>
            </a:r>
          </a:p>
          <a:p>
            <a:pPr lvl="1"/>
            <a:r>
              <a:rPr lang="en-US" sz="2400" dirty="0" smtClean="0"/>
              <a:t>We’ll tackle this </a:t>
            </a:r>
            <a:r>
              <a:rPr lang="en-US" sz="2400" dirty="0" smtClean="0"/>
              <a:t>next!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2216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in the Course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More fun in the Transport Layer!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mystery of congestion control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Depends on the Network layer too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61879" y="3635302"/>
            <a:ext cx="1447800" cy="2000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280929" y="3835357"/>
            <a:ext cx="1447800" cy="2000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61879" y="4016302"/>
            <a:ext cx="14478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61879" y="3635302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61879" y="3254302"/>
            <a:ext cx="14478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261879" y="2495477"/>
            <a:ext cx="1447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425392" y="4000427"/>
            <a:ext cx="1131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Physical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654629" y="3635302"/>
            <a:ext cx="6559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Link</a:t>
            </a:r>
            <a:endParaRPr lang="en-US" sz="2000" dirty="0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2299979" y="2476427"/>
            <a:ext cx="142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Application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63863" y="3254302"/>
            <a:ext cx="1443831" cy="2000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412692" y="3270177"/>
            <a:ext cx="1116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Network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261879" y="2873302"/>
            <a:ext cx="1447800" cy="381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326967" y="2873302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2532469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Understanding congestion, a “traffic jam” in the network</a:t>
            </a:r>
          </a:p>
          <a:p>
            <a:pPr lvl="1"/>
            <a:r>
              <a:rPr lang="en-US" sz="2400" dirty="0" smtClean="0"/>
              <a:t>Later we will learn how to control it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61481" y="2762654"/>
            <a:ext cx="4533202" cy="1517019"/>
            <a:chOff x="784769" y="2762654"/>
            <a:chExt cx="4533202" cy="1517019"/>
          </a:xfrm>
        </p:grpSpPr>
        <p:pic>
          <p:nvPicPr>
            <p:cNvPr id="120" name="Picture 119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3600783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4" name="Straight Connector 123"/>
            <p:cNvCxnSpPr>
              <a:stCxn id="125" idx="3"/>
              <a:endCxn id="120" idx="1"/>
            </p:cNvCxnSpPr>
            <p:nvPr/>
          </p:nvCxnSpPr>
          <p:spPr>
            <a:xfrm>
              <a:off x="1871543" y="3777339"/>
              <a:ext cx="2700457" cy="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Rounded Rectangular Callout 118"/>
            <p:cNvSpPr/>
            <p:nvPr/>
          </p:nvSpPr>
          <p:spPr>
            <a:xfrm>
              <a:off x="784769" y="2762654"/>
              <a:ext cx="2189740" cy="318649"/>
            </a:xfrm>
            <a:prstGeom prst="wedgeRoundRectCallout">
              <a:avLst>
                <a:gd name="adj1" fmla="val -25457"/>
                <a:gd name="adj2" fmla="val 210639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What’s the hold up?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pic>
          <p:nvPicPr>
            <p:cNvPr id="125" name="Picture 1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5572" y="3595023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1" name="Straight Arrow Connector 40"/>
            <p:cNvCxnSpPr>
              <a:stCxn id="50" idx="3"/>
            </p:cNvCxnSpPr>
            <p:nvPr/>
          </p:nvCxnSpPr>
          <p:spPr>
            <a:xfrm>
              <a:off x="2097363" y="3470726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1539854" y="3353924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525380" y="3323102"/>
              <a:ext cx="1578795" cy="956571"/>
              <a:chOff x="5165615" y="3112592"/>
              <a:chExt cx="2014573" cy="1220603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7" name="Trapezoid 6"/>
              <p:cNvSpPr/>
              <p:nvPr/>
            </p:nvSpPr>
            <p:spPr>
              <a:xfrm rot="5400000">
                <a:off x="4991793" y="3387444"/>
                <a:ext cx="1219200" cy="669496"/>
              </a:xfrm>
              <a:prstGeom prst="trapezoid">
                <a:avLst>
                  <a:gd name="adj" fmla="val 54877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rapezoid 16"/>
              <p:cNvSpPr/>
              <p:nvPr/>
            </p:nvSpPr>
            <p:spPr>
              <a:xfrm rot="5400000" flipV="1">
                <a:off x="6151097" y="3387444"/>
                <a:ext cx="1219200" cy="669496"/>
              </a:xfrm>
              <a:prstGeom prst="trapezoid">
                <a:avLst>
                  <a:gd name="adj" fmla="val 54877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 rot="5400000">
                <a:off x="5927582" y="3361841"/>
                <a:ext cx="468437" cy="723510"/>
              </a:xfrm>
              <a:prstGeom prst="rect">
                <a:avLst/>
              </a:prstGeom>
              <a:grp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5400000" flipV="1">
                <a:off x="6181046" y="3244475"/>
                <a:ext cx="0" cy="489807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 flipV="1">
                <a:off x="6185075" y="3712912"/>
                <a:ext cx="0" cy="489807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Oval 10"/>
              <p:cNvSpPr/>
              <p:nvPr/>
            </p:nvSpPr>
            <p:spPr>
              <a:xfrm rot="5400000">
                <a:off x="4632215" y="3645992"/>
                <a:ext cx="12192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 rot="5400000">
                <a:off x="6494388" y="3647395"/>
                <a:ext cx="12192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 rot="5400000">
                <a:off x="6478226" y="3649863"/>
                <a:ext cx="1207008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2781797" y="3569961"/>
              <a:ext cx="10850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Network</a:t>
              </a:r>
              <a:endParaRPr lang="en-US" sz="2000" dirty="0"/>
            </a:p>
          </p:txBody>
        </p:sp>
        <p:cxnSp>
          <p:nvCxnSpPr>
            <p:cNvPr id="28" name="Straight Arrow Connector 27"/>
            <p:cNvCxnSpPr>
              <a:stCxn id="30" idx="3"/>
            </p:cNvCxnSpPr>
            <p:nvPr/>
          </p:nvCxnSpPr>
          <p:spPr>
            <a:xfrm>
              <a:off x="2177845" y="3746414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1620336" y="3629612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2292567" y="4047557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1721366" y="3915574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2" descr="traffic sign, road sign, shield, traffic, roa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6870" y="2935529"/>
              <a:ext cx="668580" cy="596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39362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Congestion</a:t>
            </a:r>
            <a:endParaRPr lang="en-US" dirty="0"/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Routers/switches have internal buffering for contention</a:t>
            </a:r>
            <a:endParaRPr lang="en-US" sz="2800" u="sng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986" y="183769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853" y="3370334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02070" y="2936648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9" name="Picture 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652" y="2209429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853" y="2573160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371851" y="1983205"/>
            <a:ext cx="342900" cy="15494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19701" y="2003188"/>
            <a:ext cx="342900" cy="15494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86126" y="1837691"/>
            <a:ext cx="2361019" cy="189727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780835" y="2103905"/>
            <a:ext cx="1371600" cy="1371600"/>
            <a:chOff x="4428780" y="2565171"/>
            <a:chExt cx="1371600" cy="1371600"/>
          </a:xfrm>
        </p:grpSpPr>
        <p:grpSp>
          <p:nvGrpSpPr>
            <p:cNvPr id="15" name="Group 14"/>
            <p:cNvGrpSpPr/>
            <p:nvPr/>
          </p:nvGrpSpPr>
          <p:grpSpPr>
            <a:xfrm>
              <a:off x="4572000" y="2565171"/>
              <a:ext cx="1062990" cy="1371600"/>
              <a:chOff x="4800600" y="2565171"/>
              <a:chExt cx="1062990" cy="1556040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4800600" y="2571750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4951095" y="2571749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092065" y="2565172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5246370" y="2565171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5709285" y="2565172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863590" y="2565171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4428780" y="2707156"/>
              <a:ext cx="1371600" cy="1097280"/>
              <a:chOff x="4428780" y="2707156"/>
              <a:chExt cx="1371600" cy="1097280"/>
            </a:xfrm>
          </p:grpSpPr>
          <p:grpSp>
            <p:nvGrpSpPr>
              <p:cNvPr id="17" name="Group 16"/>
              <p:cNvGrpSpPr/>
              <p:nvPr/>
            </p:nvGrpSpPr>
            <p:grpSpPr>
              <a:xfrm rot="5400000">
                <a:off x="4565940" y="2569996"/>
                <a:ext cx="1097280" cy="1371600"/>
                <a:chOff x="4800600" y="2565171"/>
                <a:chExt cx="1062990" cy="155604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4800600" y="2571750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4951095" y="2571749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509206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5246370" y="2565171"/>
                  <a:ext cx="0" cy="155448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570928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5863590" y="2565171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4966399" y="3000962"/>
                <a:ext cx="553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. . .</a:t>
                </a:r>
                <a:endParaRPr lang="en-US" sz="24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964689" y="3204732"/>
                <a:ext cx="553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. . .</a:t>
                </a:r>
                <a:endParaRPr lang="en-US" sz="2400" dirty="0"/>
              </a:p>
            </p:txBody>
          </p:sp>
        </p:grpSp>
      </p:grpSp>
      <p:sp>
        <p:nvSpPr>
          <p:cNvPr id="32" name="Rectangle 31"/>
          <p:cNvSpPr/>
          <p:nvPr/>
        </p:nvSpPr>
        <p:spPr>
          <a:xfrm>
            <a:off x="3371851" y="1942109"/>
            <a:ext cx="381000" cy="1649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81601" y="1961608"/>
            <a:ext cx="381000" cy="1649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6" idx="3"/>
          </p:cNvCxnSpPr>
          <p:nvPr/>
        </p:nvCxnSpPr>
        <p:spPr>
          <a:xfrm flipV="1">
            <a:off x="2589349" y="2020006"/>
            <a:ext cx="782502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2558490" y="2413788"/>
            <a:ext cx="813361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0" idx="3"/>
          </p:cNvCxnSpPr>
          <p:nvPr/>
        </p:nvCxnSpPr>
        <p:spPr>
          <a:xfrm flipV="1">
            <a:off x="2548216" y="2755058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2548215" y="3549136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435" y="1837692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302" y="3370335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555519" y="2936649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41" name="Picture 4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01" y="2209430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302" y="257316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3" name="Straight Connector 42"/>
          <p:cNvCxnSpPr/>
          <p:nvPr/>
        </p:nvCxnSpPr>
        <p:spPr>
          <a:xfrm flipV="1">
            <a:off x="5591933" y="2020007"/>
            <a:ext cx="782502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561074" y="2413789"/>
            <a:ext cx="813361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42" idx="1"/>
          </p:cNvCxnSpPr>
          <p:nvPr/>
        </p:nvCxnSpPr>
        <p:spPr>
          <a:xfrm>
            <a:off x="5550800" y="2755477"/>
            <a:ext cx="78250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39" idx="1"/>
          </p:cNvCxnSpPr>
          <p:nvPr/>
        </p:nvCxnSpPr>
        <p:spPr>
          <a:xfrm>
            <a:off x="5550799" y="3549555"/>
            <a:ext cx="782503" cy="30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3371851" y="3611048"/>
            <a:ext cx="190501" cy="3228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310292" y="3848040"/>
            <a:ext cx="1437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Input Buffer</a:t>
            </a:r>
            <a:endParaRPr lang="en-US" sz="2000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5367936" y="3612233"/>
            <a:ext cx="182863" cy="32165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263704" y="3820353"/>
            <a:ext cx="1629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Output Buffer</a:t>
            </a:r>
            <a:endParaRPr lang="en-US" sz="2000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 flipV="1">
            <a:off x="4467549" y="3423866"/>
            <a:ext cx="1" cy="4093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051766" y="3733836"/>
            <a:ext cx="812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Fabric</a:t>
            </a:r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781763" y="2536538"/>
            <a:ext cx="739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Input</a:t>
            </a:r>
            <a:endParaRPr 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7308357" y="2592549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Output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574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Nature of </a:t>
            </a:r>
            <a:r>
              <a:rPr lang="en-US" dirty="0" smtClean="0"/>
              <a:t>Congestion (2)</a:t>
            </a:r>
            <a:endParaRPr lang="en-US" dirty="0"/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Simplified view </a:t>
            </a:r>
            <a:r>
              <a:rPr lang="en-US" sz="2800" dirty="0" smtClean="0"/>
              <a:t>of per port output queues</a:t>
            </a:r>
          </a:p>
          <a:p>
            <a:pPr lvl="1"/>
            <a:r>
              <a:rPr lang="en-US" sz="2400" dirty="0"/>
              <a:t>T</a:t>
            </a:r>
            <a:r>
              <a:rPr lang="en-US" sz="2400" dirty="0" smtClean="0"/>
              <a:t>ypically FIFO (First In First Out), discard when full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24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814208" y="2576335"/>
            <a:ext cx="868363" cy="762000"/>
            <a:chOff x="7391400" y="2571750"/>
            <a:chExt cx="868363" cy="762000"/>
          </a:xfrm>
        </p:grpSpPr>
        <p:pic>
          <p:nvPicPr>
            <p:cNvPr id="10" name="Picture 9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29691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" name="TextBox 59"/>
            <p:cNvSpPr txBox="1"/>
            <p:nvPr/>
          </p:nvSpPr>
          <p:spPr>
            <a:xfrm>
              <a:off x="7472920" y="2571750"/>
              <a:ext cx="70532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Router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973583" y="2765227"/>
            <a:ext cx="41389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3699742" y="2097615"/>
            <a:ext cx="3541100" cy="2435352"/>
            <a:chOff x="3699742" y="2097615"/>
            <a:chExt cx="3541100" cy="2435352"/>
          </a:xfrm>
        </p:grpSpPr>
        <p:sp>
          <p:nvSpPr>
            <p:cNvPr id="13" name="Rectangle 12"/>
            <p:cNvSpPr/>
            <p:nvPr/>
          </p:nvSpPr>
          <p:spPr>
            <a:xfrm>
              <a:off x="4358637" y="2280687"/>
              <a:ext cx="1930467" cy="17737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828214" y="2927343"/>
              <a:ext cx="1295401" cy="38695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270704" y="2930319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3702385" y="3124618"/>
              <a:ext cx="823635" cy="41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230539" y="3125036"/>
              <a:ext cx="782502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4680983" y="4122032"/>
              <a:ext cx="1567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(FIFO) Queue</a:t>
              </a:r>
              <a:endParaRPr lang="en-US" sz="20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H="1" flipV="1">
              <a:off x="5464686" y="3847240"/>
              <a:ext cx="6" cy="2942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998630" y="2934599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876393" y="2934599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754156" y="2934599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H="1" flipV="1">
              <a:off x="6050002" y="3885099"/>
              <a:ext cx="350796" cy="30956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6407280" y="3917414"/>
              <a:ext cx="833562" cy="6155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Queued</a:t>
              </a:r>
            </a:p>
            <a:p>
              <a:pPr algn="ctr"/>
              <a:r>
                <a:rPr lang="en-US" sz="2000" dirty="0" smtClean="0"/>
                <a:t>Packets</a:t>
              </a:r>
              <a:endParaRPr lang="en-US" sz="2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025153" y="2097615"/>
              <a:ext cx="70532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Router</a:t>
              </a:r>
            </a:p>
          </p:txBody>
        </p:sp>
        <p:cxnSp>
          <p:nvCxnSpPr>
            <p:cNvPr id="61" name="Straight Connector 60"/>
            <p:cNvCxnSpPr/>
            <p:nvPr/>
          </p:nvCxnSpPr>
          <p:spPr>
            <a:xfrm flipV="1">
              <a:off x="3699742" y="2625539"/>
              <a:ext cx="823635" cy="41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3713348" y="3659604"/>
              <a:ext cx="823635" cy="41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4836778" y="2432481"/>
              <a:ext cx="1295401" cy="38695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07194" y="2439737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836778" y="3470155"/>
              <a:ext cx="1295401" cy="38695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07194" y="3477411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884957" y="3477411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645969" y="2934599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23732" y="2934599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401495" y="2934599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248400" y="3662859"/>
              <a:ext cx="782502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230539" y="2662467"/>
              <a:ext cx="782502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5148467" y="2930319"/>
              <a:ext cx="122237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2" descr="traffic sign, road sign, shield, traffic, roa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2660" y="2953004"/>
              <a:ext cx="530324" cy="473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70114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Congestion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Queues help by absorbing bursts when input &gt; output rate</a:t>
            </a:r>
          </a:p>
          <a:p>
            <a:r>
              <a:rPr lang="en-US" spc="-10" dirty="0" smtClean="0"/>
              <a:t>But if input &gt; output rate persistently</a:t>
            </a:r>
            <a:r>
              <a:rPr lang="en-US" dirty="0" smtClean="0"/>
              <a:t>, queue will overflow</a:t>
            </a:r>
          </a:p>
          <a:p>
            <a:pPr lvl="1"/>
            <a:r>
              <a:rPr lang="en-US" dirty="0" smtClean="0"/>
              <a:t>This is congestion</a:t>
            </a:r>
          </a:p>
          <a:p>
            <a:pPr lvl="4"/>
            <a:endParaRPr lang="en-US" sz="1200" dirty="0" smtClean="0"/>
          </a:p>
          <a:p>
            <a:r>
              <a:rPr lang="en-US" dirty="0" smtClean="0"/>
              <a:t>Congestion is a function of the traffic patterns – can occur even if every link have the same capacity</a:t>
            </a:r>
          </a:p>
        </p:txBody>
      </p:sp>
    </p:spTree>
    <p:extLst>
      <p:ext uri="{BB962C8B-B14F-4D97-AF65-F5344CB8AC3E}">
        <p14:creationId xmlns:p14="http://schemas.microsoft.com/office/powerpoint/2010/main" val="3205080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Congestion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happens to performance as we increase the load?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26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b="19410"/>
          <a:stretch>
            <a:fillRect/>
          </a:stretch>
        </p:blipFill>
        <p:spPr bwMode="auto">
          <a:xfrm>
            <a:off x="552044" y="1564942"/>
            <a:ext cx="8037513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089499" y="2237363"/>
            <a:ext cx="2034702" cy="1819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34512" y="1903380"/>
            <a:ext cx="1832041" cy="1819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83031" y="2178996"/>
            <a:ext cx="2059020" cy="1880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03980" y="1547619"/>
            <a:ext cx="2059020" cy="1880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89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Congestion (2)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happens to performance as we increase the load?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b="19410"/>
          <a:stretch>
            <a:fillRect/>
          </a:stretch>
        </p:blipFill>
        <p:spPr bwMode="auto">
          <a:xfrm>
            <a:off x="552044" y="1564942"/>
            <a:ext cx="8037513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traffic sign, road sign, shield, traffic, r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026" y="2861458"/>
            <a:ext cx="696093" cy="62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traffic sign, road sign, shield, traffic, r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941" y="2386933"/>
            <a:ext cx="696093" cy="62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044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Congestion (3)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 offered load rises, congestion occurs as queues begin to fill:</a:t>
            </a:r>
          </a:p>
          <a:p>
            <a:pPr lvl="1"/>
            <a:r>
              <a:rPr lang="en-US" dirty="0" smtClean="0"/>
              <a:t>Delay and loss rise sharply with more load</a:t>
            </a:r>
          </a:p>
          <a:p>
            <a:pPr lvl="1"/>
            <a:r>
              <a:rPr lang="en-US" dirty="0" smtClean="0"/>
              <a:t>Throughput falls below load (due to loss)</a:t>
            </a:r>
          </a:p>
          <a:p>
            <a:pPr lvl="1"/>
            <a:r>
              <a:rPr lang="en-US" dirty="0" err="1" smtClean="0"/>
              <a:t>Goodput</a:t>
            </a:r>
            <a:r>
              <a:rPr lang="en-US" dirty="0" smtClean="0"/>
              <a:t> may fall below throughput (due to spurious retransmissions)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None of the above is good!</a:t>
            </a:r>
          </a:p>
          <a:p>
            <a:pPr lvl="1"/>
            <a:r>
              <a:rPr lang="en-US" dirty="0" smtClean="0"/>
              <a:t>Want to operate network just           before the onset of congestion</a:t>
            </a:r>
            <a:endParaRPr lang="en-US" dirty="0"/>
          </a:p>
        </p:txBody>
      </p:sp>
      <p:pic>
        <p:nvPicPr>
          <p:cNvPr id="11" name="Picture 2" descr="traffic sign, road sign, shield, traffic, ro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732" y="3342346"/>
            <a:ext cx="1109037" cy="98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4834645" y="3235338"/>
            <a:ext cx="817124" cy="1170640"/>
            <a:chOff x="4883285" y="3342346"/>
            <a:chExt cx="690664" cy="989469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883285" y="3342346"/>
              <a:ext cx="690664" cy="9894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4883285" y="3342346"/>
              <a:ext cx="690664" cy="9894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64692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Bandwidth Allocation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Important task for network is to allocate its capacity to senders</a:t>
            </a:r>
          </a:p>
          <a:p>
            <a:pPr lvl="1"/>
            <a:r>
              <a:rPr lang="en-US" sz="2400" dirty="0"/>
              <a:t>G</a:t>
            </a:r>
            <a:r>
              <a:rPr lang="en-US" sz="2400" dirty="0" smtClean="0"/>
              <a:t>ood allocation is efficient and fair</a:t>
            </a:r>
          </a:p>
          <a:p>
            <a:pPr lvl="4"/>
            <a:endParaRPr lang="en-US" sz="1000" dirty="0" smtClean="0"/>
          </a:p>
          <a:p>
            <a:r>
              <a:rPr lang="en-US" sz="2800" u="sng" dirty="0" smtClean="0"/>
              <a:t>Efficient</a:t>
            </a:r>
            <a:r>
              <a:rPr lang="en-US" sz="2800" dirty="0" smtClean="0"/>
              <a:t> means most capacity is used but there is no congestion</a:t>
            </a:r>
          </a:p>
          <a:p>
            <a:r>
              <a:rPr lang="en-US" sz="2800" u="sng" dirty="0" smtClean="0"/>
              <a:t>Fair</a:t>
            </a:r>
            <a:r>
              <a:rPr lang="en-US" sz="2800" dirty="0" smtClean="0"/>
              <a:t> means every sender gets a reasonable share the network</a:t>
            </a:r>
          </a:p>
        </p:txBody>
      </p:sp>
    </p:spTree>
    <p:extLst>
      <p:ext uri="{BB962C8B-B14F-4D97-AF65-F5344CB8AC3E}">
        <p14:creationId xmlns:p14="http://schemas.microsoft.com/office/powerpoint/2010/main" val="234021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Timeout Problem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Timeout should be “just right”</a:t>
            </a:r>
          </a:p>
          <a:p>
            <a:pPr lvl="1"/>
            <a:r>
              <a:rPr lang="en-US" sz="2400" dirty="0" smtClean="0"/>
              <a:t>Too long wastes network capacity</a:t>
            </a:r>
          </a:p>
          <a:p>
            <a:pPr lvl="1"/>
            <a:r>
              <a:rPr lang="en-US" sz="2400" dirty="0" smtClean="0"/>
              <a:t>Too short leads to spurious resends</a:t>
            </a:r>
          </a:p>
          <a:p>
            <a:pPr lvl="1"/>
            <a:r>
              <a:rPr lang="en-US" sz="2400" dirty="0" smtClean="0"/>
              <a:t>But what is “just right”?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Easy to set on a LAN (Link)</a:t>
            </a:r>
          </a:p>
          <a:p>
            <a:pPr lvl="1"/>
            <a:r>
              <a:rPr lang="en-US" sz="2400" dirty="0" smtClean="0"/>
              <a:t>Short, fixed, predictable RTT</a:t>
            </a:r>
          </a:p>
          <a:p>
            <a:r>
              <a:rPr lang="en-US" sz="2800" dirty="0" smtClean="0"/>
              <a:t>Hard on the Internet (Transport)</a:t>
            </a:r>
          </a:p>
          <a:p>
            <a:pPr lvl="1"/>
            <a:r>
              <a:rPr lang="en-US" sz="2400" dirty="0" smtClean="0"/>
              <a:t>Wide range, variable RTT</a:t>
            </a:r>
          </a:p>
        </p:txBody>
      </p:sp>
    </p:spTree>
    <p:extLst>
      <p:ext uri="{BB962C8B-B14F-4D97-AF65-F5344CB8AC3E}">
        <p14:creationId xmlns:p14="http://schemas.microsoft.com/office/powerpoint/2010/main" val="28351064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Bandwidth Allocation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Key observation:</a:t>
            </a:r>
          </a:p>
          <a:p>
            <a:pPr lvl="1"/>
            <a:r>
              <a:rPr lang="en-US" dirty="0" smtClean="0"/>
              <a:t>In an effective solution, Transport and Network layers must work together</a:t>
            </a:r>
          </a:p>
          <a:p>
            <a:pPr lvl="4"/>
            <a:endParaRPr lang="en-US" sz="1200" dirty="0" smtClean="0"/>
          </a:p>
          <a:p>
            <a:r>
              <a:rPr lang="en-US" dirty="0" smtClean="0"/>
              <a:t>Network layer witnesses congestion</a:t>
            </a:r>
          </a:p>
          <a:p>
            <a:pPr lvl="1"/>
            <a:r>
              <a:rPr lang="en-US" dirty="0" smtClean="0"/>
              <a:t>Only it can provide direct feedback</a:t>
            </a:r>
          </a:p>
          <a:p>
            <a:r>
              <a:rPr lang="en-US" dirty="0" smtClean="0"/>
              <a:t>Transport layer causes congestion</a:t>
            </a:r>
          </a:p>
          <a:p>
            <a:pPr lvl="1"/>
            <a:r>
              <a:rPr lang="en-US" dirty="0" smtClean="0"/>
              <a:t>Only it can reduce offered load</a:t>
            </a:r>
          </a:p>
        </p:txBody>
      </p:sp>
    </p:spTree>
    <p:extLst>
      <p:ext uri="{BB962C8B-B14F-4D97-AF65-F5344CB8AC3E}">
        <p14:creationId xmlns:p14="http://schemas.microsoft.com/office/powerpoint/2010/main" val="12051635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Bandwidth Allocation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Why is it hard? (Just split equally!)</a:t>
            </a:r>
          </a:p>
          <a:p>
            <a:pPr lvl="1"/>
            <a:r>
              <a:rPr lang="en-US" sz="2400" dirty="0" smtClean="0"/>
              <a:t>Number of senders and their offered load  is constantly changing</a:t>
            </a:r>
          </a:p>
          <a:p>
            <a:pPr lvl="1"/>
            <a:r>
              <a:rPr lang="en-US" sz="2400" dirty="0" smtClean="0"/>
              <a:t>Senders may lack capacity in different parts of the network</a:t>
            </a:r>
          </a:p>
          <a:p>
            <a:pPr lvl="1"/>
            <a:r>
              <a:rPr lang="en-US" sz="2400" dirty="0" smtClean="0"/>
              <a:t>Network is distributed; no single party has an overall picture of its state</a:t>
            </a:r>
          </a:p>
        </p:txBody>
      </p:sp>
    </p:spTree>
    <p:extLst>
      <p:ext uri="{BB962C8B-B14F-4D97-AF65-F5344CB8AC3E}">
        <p14:creationId xmlns:p14="http://schemas.microsoft.com/office/powerpoint/2010/main" val="2991139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Allocation (4)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Solution context:</a:t>
            </a:r>
            <a:endParaRPr lang="en-US" sz="2800" dirty="0"/>
          </a:p>
          <a:p>
            <a:pPr lvl="1"/>
            <a:r>
              <a:rPr lang="en-US" sz="2400" dirty="0"/>
              <a:t>Senders </a:t>
            </a:r>
            <a:r>
              <a:rPr lang="en-US" sz="2400" dirty="0" smtClean="0"/>
              <a:t>adapt </a:t>
            </a:r>
            <a:r>
              <a:rPr lang="en-US" sz="2400" dirty="0"/>
              <a:t>concurrently based on their own view of the network</a:t>
            </a:r>
          </a:p>
          <a:p>
            <a:pPr lvl="1"/>
            <a:r>
              <a:rPr lang="en-US" sz="2400" dirty="0" smtClean="0"/>
              <a:t>Design this adaption so the </a:t>
            </a:r>
            <a:r>
              <a:rPr lang="en-US" sz="2400" dirty="0"/>
              <a:t>network </a:t>
            </a:r>
            <a:r>
              <a:rPr lang="en-US" sz="2400" dirty="0" smtClean="0"/>
              <a:t>usage as </a:t>
            </a:r>
            <a:r>
              <a:rPr lang="en-US" sz="2400" dirty="0"/>
              <a:t>a whole </a:t>
            </a:r>
            <a:r>
              <a:rPr lang="en-US" sz="2400" dirty="0" smtClean="0"/>
              <a:t>is efficient and fair</a:t>
            </a:r>
          </a:p>
          <a:p>
            <a:pPr lvl="1"/>
            <a:r>
              <a:rPr lang="en-US" sz="2400" dirty="0" smtClean="0"/>
              <a:t>Adaption is continuous since offered loads continue to change over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6970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233363" indent="-233363"/>
            <a:r>
              <a:rPr lang="en-US" sz="2800" spc="-40" dirty="0" smtClean="0"/>
              <a:t>What’s a “fair” bandwidth allocation</a:t>
            </a:r>
            <a:r>
              <a:rPr lang="en-US" sz="2800" spc="-40" dirty="0"/>
              <a:t>?</a:t>
            </a:r>
            <a:endParaRPr lang="en-US" sz="2800" spc="-40" dirty="0" smtClean="0"/>
          </a:p>
          <a:p>
            <a:pPr lvl="1"/>
            <a:r>
              <a:rPr lang="en-US" sz="2400" dirty="0" smtClean="0"/>
              <a:t>The max-min fair allocation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23854" y="2713712"/>
            <a:ext cx="4221583" cy="911056"/>
            <a:chOff x="1002284" y="3258767"/>
            <a:chExt cx="4221583" cy="911056"/>
          </a:xfrm>
        </p:grpSpPr>
        <p:pic>
          <p:nvPicPr>
            <p:cNvPr id="120" name="Picture 119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7896" y="3600783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4" name="Straight Connector 123"/>
            <p:cNvCxnSpPr>
              <a:stCxn id="125" idx="3"/>
              <a:endCxn id="120" idx="1"/>
            </p:cNvCxnSpPr>
            <p:nvPr/>
          </p:nvCxnSpPr>
          <p:spPr>
            <a:xfrm>
              <a:off x="1748255" y="3777339"/>
              <a:ext cx="2729641" cy="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5" name="Picture 1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284" y="3595023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5"/>
            <p:cNvGrpSpPr/>
            <p:nvPr/>
          </p:nvGrpSpPr>
          <p:grpSpPr>
            <a:xfrm>
              <a:off x="1416566" y="3315012"/>
              <a:ext cx="1033404" cy="834166"/>
              <a:chOff x="1416566" y="3315012"/>
              <a:chExt cx="1033404" cy="834166"/>
            </a:xfrm>
          </p:grpSpPr>
          <p:cxnSp>
            <p:nvCxnSpPr>
              <p:cNvPr id="41" name="Straight Arrow Connector 40"/>
              <p:cNvCxnSpPr>
                <a:stCxn id="50" idx="3"/>
              </p:cNvCxnSpPr>
              <p:nvPr/>
            </p:nvCxnSpPr>
            <p:spPr>
              <a:xfrm>
                <a:off x="1974075" y="3431814"/>
                <a:ext cx="28069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Rectangle 49"/>
              <p:cNvSpPr/>
              <p:nvPr/>
            </p:nvSpPr>
            <p:spPr>
              <a:xfrm>
                <a:off x="1416566" y="3315012"/>
                <a:ext cx="557509" cy="233604"/>
              </a:xfrm>
              <a:prstGeom prst="rect">
                <a:avLst/>
              </a:prstGeom>
              <a:solidFill>
                <a:srgbClr val="FFE1F9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Arrow Connector 27"/>
              <p:cNvCxnSpPr>
                <a:stCxn id="30" idx="3"/>
              </p:cNvCxnSpPr>
              <p:nvPr/>
            </p:nvCxnSpPr>
            <p:spPr>
              <a:xfrm>
                <a:off x="2054557" y="3726958"/>
                <a:ext cx="28069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/>
              <p:cNvSpPr/>
              <p:nvPr/>
            </p:nvSpPr>
            <p:spPr>
              <a:xfrm>
                <a:off x="1497048" y="3610156"/>
                <a:ext cx="557509" cy="233604"/>
              </a:xfrm>
              <a:prstGeom prst="rect">
                <a:avLst/>
              </a:prstGeom>
              <a:solidFill>
                <a:srgbClr val="FFE1F9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>
                <a:off x="2169279" y="4047557"/>
                <a:ext cx="28069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/>
              <p:cNvSpPr/>
              <p:nvPr/>
            </p:nvSpPr>
            <p:spPr>
              <a:xfrm>
                <a:off x="1598078" y="3915574"/>
                <a:ext cx="557509" cy="233604"/>
              </a:xfrm>
              <a:prstGeom prst="rect">
                <a:avLst/>
              </a:prstGeom>
              <a:solidFill>
                <a:srgbClr val="FFE1F9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Picture 2" descr="http://openclipart.org/image/800px/svg_to_png/62989/scales_of_justice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6545" y="3258767"/>
              <a:ext cx="970952" cy="911056"/>
            </a:xfrm>
            <a:prstGeom prst="rect">
              <a:avLst/>
            </a:prstGeom>
            <a:solidFill>
              <a:schemeClr val="bg1"/>
            </a:solidFill>
          </p:spPr>
        </p:pic>
        <p:grpSp>
          <p:nvGrpSpPr>
            <p:cNvPr id="33" name="Group 32"/>
            <p:cNvGrpSpPr/>
            <p:nvPr/>
          </p:nvGrpSpPr>
          <p:grpSpPr>
            <a:xfrm flipH="1">
              <a:off x="3655379" y="3319536"/>
              <a:ext cx="1033404" cy="834166"/>
              <a:chOff x="1416566" y="3315012"/>
              <a:chExt cx="1033404" cy="834166"/>
            </a:xfrm>
          </p:grpSpPr>
          <p:cxnSp>
            <p:nvCxnSpPr>
              <p:cNvPr id="34" name="Straight Arrow Connector 33"/>
              <p:cNvCxnSpPr>
                <a:stCxn id="35" idx="3"/>
              </p:cNvCxnSpPr>
              <p:nvPr/>
            </p:nvCxnSpPr>
            <p:spPr>
              <a:xfrm>
                <a:off x="1974075" y="3431814"/>
                <a:ext cx="28069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1416566" y="3315012"/>
                <a:ext cx="557509" cy="233604"/>
              </a:xfrm>
              <a:prstGeom prst="rect">
                <a:avLst/>
              </a:prstGeom>
              <a:solidFill>
                <a:srgbClr val="FFE1F9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Arrow Connector 35"/>
              <p:cNvCxnSpPr>
                <a:stCxn id="37" idx="3"/>
              </p:cNvCxnSpPr>
              <p:nvPr/>
            </p:nvCxnSpPr>
            <p:spPr>
              <a:xfrm>
                <a:off x="2054557" y="3726958"/>
                <a:ext cx="28069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1497048" y="3610156"/>
                <a:ext cx="557509" cy="233604"/>
              </a:xfrm>
              <a:prstGeom prst="rect">
                <a:avLst/>
              </a:prstGeom>
              <a:solidFill>
                <a:srgbClr val="FFE1F9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Arrow Connector 37"/>
              <p:cNvCxnSpPr/>
              <p:nvPr/>
            </p:nvCxnSpPr>
            <p:spPr>
              <a:xfrm>
                <a:off x="2169279" y="4047557"/>
                <a:ext cx="28069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/>
              <p:cNvSpPr/>
              <p:nvPr/>
            </p:nvSpPr>
            <p:spPr>
              <a:xfrm>
                <a:off x="1598078" y="3915574"/>
                <a:ext cx="557509" cy="233604"/>
              </a:xfrm>
              <a:prstGeom prst="rect">
                <a:avLst/>
              </a:prstGeom>
              <a:solidFill>
                <a:srgbClr val="FFE1F9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43827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want a good bandwidth allocation to be fair and efficient</a:t>
            </a:r>
          </a:p>
          <a:p>
            <a:pPr lvl="1"/>
            <a:r>
              <a:rPr lang="en-US" sz="2400" dirty="0" smtClean="0"/>
              <a:t>Now we learn what fair means</a:t>
            </a:r>
          </a:p>
          <a:p>
            <a:pPr lvl="4"/>
            <a:endParaRPr lang="en-US" sz="1000" dirty="0" smtClean="0"/>
          </a:p>
          <a:p>
            <a:r>
              <a:rPr lang="en-US" sz="2800" dirty="0" smtClean="0"/>
              <a:t>Caveat: in practice, efficiency is more important than fairness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89036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vs. Fairness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Cannot always have both!</a:t>
            </a:r>
          </a:p>
          <a:p>
            <a:pPr lvl="1"/>
            <a:r>
              <a:rPr lang="en-US" sz="2400" dirty="0" smtClean="0"/>
              <a:t>Example network with traffic         A</a:t>
            </a:r>
            <a:r>
              <a:rPr lang="en-US" sz="2400" dirty="0" smtClean="0">
                <a:sym typeface="Wingdings" pitchFamily="2" charset="2"/>
              </a:rPr>
              <a:t>B, BC and AC 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How much traffic can we carry?</a:t>
            </a:r>
            <a:endParaRPr lang="en-US" sz="2400" dirty="0" smtClean="0"/>
          </a:p>
        </p:txBody>
      </p:sp>
      <p:grpSp>
        <p:nvGrpSpPr>
          <p:cNvPr id="31" name="Group 30"/>
          <p:cNvGrpSpPr/>
          <p:nvPr/>
        </p:nvGrpSpPr>
        <p:grpSpPr>
          <a:xfrm>
            <a:off x="1129133" y="3112949"/>
            <a:ext cx="3907419" cy="1308750"/>
            <a:chOff x="926172" y="2660135"/>
            <a:chExt cx="3219389" cy="1308750"/>
          </a:xfrm>
        </p:grpSpPr>
        <p:pic>
          <p:nvPicPr>
            <p:cNvPr id="32" name="Picture 3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408" y="3055728"/>
              <a:ext cx="63015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3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6352" y="305572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4" name="Straight Connector 33"/>
            <p:cNvCxnSpPr>
              <a:stCxn id="35" idx="3"/>
              <a:endCxn id="33" idx="1"/>
            </p:cNvCxnSpPr>
            <p:nvPr/>
          </p:nvCxnSpPr>
          <p:spPr>
            <a:xfrm>
              <a:off x="1467507" y="3232284"/>
              <a:ext cx="748845" cy="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" name="Picture 3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172" y="304996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6" name="Straight Connector 35"/>
            <p:cNvCxnSpPr>
              <a:stCxn id="33" idx="3"/>
              <a:endCxn id="32" idx="1"/>
            </p:cNvCxnSpPr>
            <p:nvPr/>
          </p:nvCxnSpPr>
          <p:spPr>
            <a:xfrm>
              <a:off x="2757687" y="3238044"/>
              <a:ext cx="75772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059349" y="2694561"/>
              <a:ext cx="2749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53491" y="2660135"/>
              <a:ext cx="267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98278" y="2694561"/>
              <a:ext cx="2644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</a:t>
              </a:r>
              <a:endParaRPr lang="en-US" sz="2000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1118726" y="3531141"/>
              <a:ext cx="1245141" cy="321013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5141" h="321013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lnTo>
                    <a:pt x="1235414" y="321013"/>
                  </a:ln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2540541" y="3531141"/>
              <a:ext cx="1245141" cy="321013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5141" h="321013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lnTo>
                    <a:pt x="1235414" y="321013"/>
                  </a:ln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691206" y="2906220"/>
              <a:ext cx="2591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</a:t>
              </a:r>
              <a:endParaRPr lang="en-US" sz="2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94633" y="2900269"/>
              <a:ext cx="2591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1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986166" y="3426844"/>
              <a:ext cx="2953537" cy="542041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  <a:gd name="connsiteX0" fmla="*/ 0 w 1254396"/>
                <a:gd name="connsiteY0" fmla="*/ 321013 h 321013"/>
                <a:gd name="connsiteX1" fmla="*/ 0 w 1254396"/>
                <a:gd name="connsiteY1" fmla="*/ 0 h 321013"/>
                <a:gd name="connsiteX2" fmla="*/ 1245141 w 1254396"/>
                <a:gd name="connsiteY2" fmla="*/ 9728 h 321013"/>
                <a:gd name="connsiteX3" fmla="*/ 1254396 w 1254396"/>
                <a:gd name="connsiteY3" fmla="*/ 321013 h 321013"/>
                <a:gd name="connsiteX0" fmla="*/ 0 w 1246261"/>
                <a:gd name="connsiteY0" fmla="*/ 321013 h 332964"/>
                <a:gd name="connsiteX1" fmla="*/ 0 w 1246261"/>
                <a:gd name="connsiteY1" fmla="*/ 0 h 332964"/>
                <a:gd name="connsiteX2" fmla="*/ 1245141 w 1246261"/>
                <a:gd name="connsiteY2" fmla="*/ 9728 h 332964"/>
                <a:gd name="connsiteX3" fmla="*/ 1246261 w 1246261"/>
                <a:gd name="connsiteY3" fmla="*/ 332964 h 33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6261" h="332964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cubicBezTo>
                    <a:pt x="1245514" y="117473"/>
                    <a:pt x="1245888" y="225219"/>
                    <a:pt x="1246261" y="332964"/>
                  </a:cubicBez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8213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vs. Fairness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we care about fairness:</a:t>
            </a:r>
          </a:p>
          <a:p>
            <a:pPr lvl="1"/>
            <a:r>
              <a:rPr lang="en-US" sz="2400" dirty="0" smtClean="0"/>
              <a:t>Give equal bandwidth to each flow</a:t>
            </a:r>
          </a:p>
          <a:p>
            <a:pPr lvl="1"/>
            <a:r>
              <a:rPr lang="en-US" sz="2400" dirty="0" smtClean="0"/>
              <a:t>A</a:t>
            </a:r>
            <a:r>
              <a:rPr lang="en-US" sz="2400" dirty="0" smtClean="0">
                <a:sym typeface="Wingdings" pitchFamily="2" charset="2"/>
              </a:rPr>
              <a:t>B: ½ unit, BC: ½, and AC, ½ 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Total traffic carried is 1 ½ units</a:t>
            </a:r>
            <a:endParaRPr lang="en-US" sz="2400" dirty="0" smtClean="0"/>
          </a:p>
        </p:txBody>
      </p:sp>
      <p:grpSp>
        <p:nvGrpSpPr>
          <p:cNvPr id="27" name="Group 26"/>
          <p:cNvGrpSpPr/>
          <p:nvPr/>
        </p:nvGrpSpPr>
        <p:grpSpPr>
          <a:xfrm>
            <a:off x="1129133" y="3112949"/>
            <a:ext cx="3907419" cy="1308750"/>
            <a:chOff x="926172" y="2660135"/>
            <a:chExt cx="3219389" cy="1308750"/>
          </a:xfrm>
        </p:grpSpPr>
        <p:pic>
          <p:nvPicPr>
            <p:cNvPr id="6" name="Pictur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408" y="3055728"/>
              <a:ext cx="63015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6352" y="305572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7"/>
            <p:cNvCxnSpPr>
              <a:stCxn id="9" idx="3"/>
              <a:endCxn id="7" idx="1"/>
            </p:cNvCxnSpPr>
            <p:nvPr/>
          </p:nvCxnSpPr>
          <p:spPr>
            <a:xfrm>
              <a:off x="1467507" y="3232284"/>
              <a:ext cx="748845" cy="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172" y="304996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Straight Connector 10"/>
            <p:cNvCxnSpPr>
              <a:stCxn id="7" idx="3"/>
              <a:endCxn id="6" idx="1"/>
            </p:cNvCxnSpPr>
            <p:nvPr/>
          </p:nvCxnSpPr>
          <p:spPr>
            <a:xfrm>
              <a:off x="2757687" y="3238044"/>
              <a:ext cx="75772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059349" y="2694561"/>
              <a:ext cx="2749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53491" y="2660135"/>
              <a:ext cx="267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98278" y="2694561"/>
              <a:ext cx="2644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</a:t>
              </a:r>
              <a:endParaRPr lang="en-US" sz="20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118726" y="3531141"/>
              <a:ext cx="1245141" cy="321013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5141" h="321013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lnTo>
                    <a:pt x="1235414" y="321013"/>
                  </a:ln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540541" y="3531141"/>
              <a:ext cx="1245141" cy="321013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5141" h="321013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lnTo>
                    <a:pt x="1235414" y="321013"/>
                  </a:ln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91206" y="2906220"/>
              <a:ext cx="2591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</a:t>
              </a:r>
              <a:endParaRPr lang="en-US" sz="2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94633" y="2900269"/>
              <a:ext cx="2591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1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986166" y="3426844"/>
              <a:ext cx="2953537" cy="542041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  <a:gd name="connsiteX0" fmla="*/ 0 w 1254396"/>
                <a:gd name="connsiteY0" fmla="*/ 321013 h 321013"/>
                <a:gd name="connsiteX1" fmla="*/ 0 w 1254396"/>
                <a:gd name="connsiteY1" fmla="*/ 0 h 321013"/>
                <a:gd name="connsiteX2" fmla="*/ 1245141 w 1254396"/>
                <a:gd name="connsiteY2" fmla="*/ 9728 h 321013"/>
                <a:gd name="connsiteX3" fmla="*/ 1254396 w 1254396"/>
                <a:gd name="connsiteY3" fmla="*/ 321013 h 321013"/>
                <a:gd name="connsiteX0" fmla="*/ 0 w 1246261"/>
                <a:gd name="connsiteY0" fmla="*/ 321013 h 332964"/>
                <a:gd name="connsiteX1" fmla="*/ 0 w 1246261"/>
                <a:gd name="connsiteY1" fmla="*/ 0 h 332964"/>
                <a:gd name="connsiteX2" fmla="*/ 1245141 w 1246261"/>
                <a:gd name="connsiteY2" fmla="*/ 9728 h 332964"/>
                <a:gd name="connsiteX3" fmla="*/ 1246261 w 1246261"/>
                <a:gd name="connsiteY3" fmla="*/ 332964 h 33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6261" h="332964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cubicBezTo>
                    <a:pt x="1245514" y="117473"/>
                    <a:pt x="1245888" y="225219"/>
                    <a:pt x="1246261" y="332964"/>
                  </a:cubicBez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5852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vs. Fairness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we care about efficiency:</a:t>
            </a:r>
          </a:p>
          <a:p>
            <a:pPr lvl="1"/>
            <a:r>
              <a:rPr lang="en-US" sz="2400" dirty="0" smtClean="0"/>
              <a:t>Maximize total traffic in network</a:t>
            </a:r>
          </a:p>
          <a:p>
            <a:pPr lvl="1"/>
            <a:r>
              <a:rPr lang="en-US" sz="2400" dirty="0" smtClean="0"/>
              <a:t>A</a:t>
            </a:r>
            <a:r>
              <a:rPr lang="en-US" sz="2400" dirty="0" smtClean="0">
                <a:sym typeface="Wingdings" pitchFamily="2" charset="2"/>
              </a:rPr>
              <a:t>B: 1 unit, BC: 1, and AC, 0 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Total traffic rises to 2 units!</a:t>
            </a:r>
            <a:endParaRPr lang="en-US" sz="2400" dirty="0" smtClean="0"/>
          </a:p>
        </p:txBody>
      </p:sp>
      <p:grpSp>
        <p:nvGrpSpPr>
          <p:cNvPr id="27" name="Group 26"/>
          <p:cNvGrpSpPr/>
          <p:nvPr/>
        </p:nvGrpSpPr>
        <p:grpSpPr>
          <a:xfrm>
            <a:off x="1129133" y="3112949"/>
            <a:ext cx="3907419" cy="1308750"/>
            <a:chOff x="926172" y="2660135"/>
            <a:chExt cx="3219389" cy="1308750"/>
          </a:xfrm>
        </p:grpSpPr>
        <p:pic>
          <p:nvPicPr>
            <p:cNvPr id="6" name="Pictur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408" y="3055728"/>
              <a:ext cx="63015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6352" y="305572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7"/>
            <p:cNvCxnSpPr>
              <a:stCxn id="9" idx="3"/>
              <a:endCxn id="7" idx="1"/>
            </p:cNvCxnSpPr>
            <p:nvPr/>
          </p:nvCxnSpPr>
          <p:spPr>
            <a:xfrm>
              <a:off x="1467507" y="3232284"/>
              <a:ext cx="748845" cy="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172" y="304996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Straight Connector 10"/>
            <p:cNvCxnSpPr>
              <a:stCxn id="7" idx="3"/>
              <a:endCxn id="6" idx="1"/>
            </p:cNvCxnSpPr>
            <p:nvPr/>
          </p:nvCxnSpPr>
          <p:spPr>
            <a:xfrm>
              <a:off x="2757687" y="3238044"/>
              <a:ext cx="75772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059349" y="2694561"/>
              <a:ext cx="2749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53491" y="2660135"/>
              <a:ext cx="267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98278" y="2694561"/>
              <a:ext cx="2644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</a:t>
              </a:r>
              <a:endParaRPr lang="en-US" sz="20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118726" y="3531141"/>
              <a:ext cx="1245141" cy="321013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5141" h="321013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lnTo>
                    <a:pt x="1235414" y="321013"/>
                  </a:ln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540541" y="3531141"/>
              <a:ext cx="1245141" cy="321013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5141" h="321013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lnTo>
                    <a:pt x="1235414" y="321013"/>
                  </a:ln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91206" y="2906220"/>
              <a:ext cx="2591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</a:t>
              </a:r>
              <a:endParaRPr lang="en-US" sz="2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94633" y="2900269"/>
              <a:ext cx="2591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1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986166" y="3426844"/>
              <a:ext cx="2953537" cy="542041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  <a:gd name="connsiteX0" fmla="*/ 0 w 1254396"/>
                <a:gd name="connsiteY0" fmla="*/ 321013 h 321013"/>
                <a:gd name="connsiteX1" fmla="*/ 0 w 1254396"/>
                <a:gd name="connsiteY1" fmla="*/ 0 h 321013"/>
                <a:gd name="connsiteX2" fmla="*/ 1245141 w 1254396"/>
                <a:gd name="connsiteY2" fmla="*/ 9728 h 321013"/>
                <a:gd name="connsiteX3" fmla="*/ 1254396 w 1254396"/>
                <a:gd name="connsiteY3" fmla="*/ 321013 h 321013"/>
                <a:gd name="connsiteX0" fmla="*/ 0 w 1246261"/>
                <a:gd name="connsiteY0" fmla="*/ 321013 h 332964"/>
                <a:gd name="connsiteX1" fmla="*/ 0 w 1246261"/>
                <a:gd name="connsiteY1" fmla="*/ 0 h 332964"/>
                <a:gd name="connsiteX2" fmla="*/ 1245141 w 1246261"/>
                <a:gd name="connsiteY2" fmla="*/ 9728 h 332964"/>
                <a:gd name="connsiteX3" fmla="*/ 1246261 w 1246261"/>
                <a:gd name="connsiteY3" fmla="*/ 332964 h 33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6261" h="332964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cubicBezTo>
                    <a:pt x="1245514" y="117473"/>
                    <a:pt x="1245888" y="225219"/>
                    <a:pt x="1246261" y="332964"/>
                  </a:cubicBez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541089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Slippery Notion of Fairness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Why is “equal per flow” fair anyway?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>
                <a:sym typeface="Wingdings" pitchFamily="2" charset="2"/>
              </a:rPr>
              <a:t>C uses more network resources (two links) than AB or BC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Host A sends two flows, B sends one</a:t>
            </a:r>
          </a:p>
          <a:p>
            <a:pPr lvl="4"/>
            <a:endParaRPr lang="en-US" sz="1200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Not productive to seek exact fairness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More important to avoid </a:t>
            </a:r>
            <a:r>
              <a:rPr lang="en-US" u="sng" dirty="0" smtClean="0">
                <a:sym typeface="Wingdings" pitchFamily="2" charset="2"/>
              </a:rPr>
              <a:t>starvation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“Equal per flow” is good enough</a:t>
            </a:r>
          </a:p>
        </p:txBody>
      </p:sp>
    </p:spTree>
    <p:extLst>
      <p:ext uri="{BB962C8B-B14F-4D97-AF65-F5344CB8AC3E}">
        <p14:creationId xmlns:p14="http://schemas.microsoft.com/office/powerpoint/2010/main" val="7836413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Generalizing “Equal per Flow”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Bottleneck</a:t>
            </a:r>
            <a:r>
              <a:rPr lang="en-US" sz="2800" dirty="0" smtClean="0"/>
              <a:t> for a flow of traffic is  the link that limits its bandwidth</a:t>
            </a:r>
          </a:p>
          <a:p>
            <a:pPr lvl="1"/>
            <a:r>
              <a:rPr lang="en-US" sz="2400" dirty="0" smtClean="0"/>
              <a:t>Where congestion occurs for the flow</a:t>
            </a:r>
          </a:p>
          <a:p>
            <a:pPr lvl="1"/>
            <a:r>
              <a:rPr lang="en-US" sz="2400" dirty="0" smtClean="0"/>
              <a:t>For A</a:t>
            </a:r>
            <a:r>
              <a:rPr lang="en-US" sz="2400" dirty="0" smtClean="0">
                <a:sym typeface="Wingdings" pitchFamily="2" charset="2"/>
              </a:rPr>
              <a:t>C, link A–B is the bottleneck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1129133" y="3112949"/>
            <a:ext cx="3907419" cy="1308750"/>
            <a:chOff x="926172" y="2660135"/>
            <a:chExt cx="3219389" cy="1308750"/>
          </a:xfrm>
        </p:grpSpPr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408" y="3055728"/>
              <a:ext cx="63015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6352" y="305572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Straight Connector 9"/>
            <p:cNvCxnSpPr>
              <a:stCxn id="11" idx="3"/>
              <a:endCxn id="9" idx="1"/>
            </p:cNvCxnSpPr>
            <p:nvPr/>
          </p:nvCxnSpPr>
          <p:spPr>
            <a:xfrm>
              <a:off x="1467507" y="3232284"/>
              <a:ext cx="748845" cy="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1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172" y="304996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" name="Straight Connector 11"/>
            <p:cNvCxnSpPr>
              <a:stCxn id="9" idx="3"/>
              <a:endCxn id="8" idx="1"/>
            </p:cNvCxnSpPr>
            <p:nvPr/>
          </p:nvCxnSpPr>
          <p:spPr>
            <a:xfrm>
              <a:off x="2757687" y="3238044"/>
              <a:ext cx="75772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059349" y="2694561"/>
              <a:ext cx="2749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53491" y="2660135"/>
              <a:ext cx="267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98278" y="2694561"/>
              <a:ext cx="2644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91206" y="2906220"/>
              <a:ext cx="2591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41143" y="2900269"/>
              <a:ext cx="366109" cy="400110"/>
            </a:xfrm>
            <a:prstGeom prst="rect">
              <a:avLst/>
            </a:prstGeom>
            <a:noFill/>
            <a:ln w="28575">
              <a:solidFill>
                <a:schemeClr val="accent5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986166" y="3426844"/>
              <a:ext cx="2953537" cy="542041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  <a:gd name="connsiteX0" fmla="*/ 0 w 1254396"/>
                <a:gd name="connsiteY0" fmla="*/ 321013 h 321013"/>
                <a:gd name="connsiteX1" fmla="*/ 0 w 1254396"/>
                <a:gd name="connsiteY1" fmla="*/ 0 h 321013"/>
                <a:gd name="connsiteX2" fmla="*/ 1245141 w 1254396"/>
                <a:gd name="connsiteY2" fmla="*/ 9728 h 321013"/>
                <a:gd name="connsiteX3" fmla="*/ 1254396 w 1254396"/>
                <a:gd name="connsiteY3" fmla="*/ 321013 h 321013"/>
                <a:gd name="connsiteX0" fmla="*/ 0 w 1246261"/>
                <a:gd name="connsiteY0" fmla="*/ 321013 h 332964"/>
                <a:gd name="connsiteX1" fmla="*/ 0 w 1246261"/>
                <a:gd name="connsiteY1" fmla="*/ 0 h 332964"/>
                <a:gd name="connsiteX2" fmla="*/ 1245141 w 1246261"/>
                <a:gd name="connsiteY2" fmla="*/ 9728 h 332964"/>
                <a:gd name="connsiteX3" fmla="*/ 1246261 w 1246261"/>
                <a:gd name="connsiteY3" fmla="*/ 332964 h 33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6261" h="332964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cubicBezTo>
                    <a:pt x="1245514" y="117473"/>
                    <a:pt x="1245888" y="225219"/>
                    <a:pt x="1246261" y="332964"/>
                  </a:cubicBez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 flipH="1" flipV="1">
            <a:off x="2372176" y="3753193"/>
            <a:ext cx="195926" cy="3974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10671" y="4056115"/>
            <a:ext cx="1304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Bottleneck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6145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RTTs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23902" y="1023938"/>
            <a:ext cx="6981852" cy="3669506"/>
            <a:chOff x="876302" y="1035844"/>
            <a:chExt cx="6981852" cy="3669506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74784811"/>
                </p:ext>
              </p:extLst>
            </p:nvPr>
          </p:nvGraphicFramePr>
          <p:xfrm>
            <a:off x="1114454" y="1035844"/>
            <a:ext cx="6743700" cy="36695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6438900" y="4305240"/>
              <a:ext cx="10433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</a:t>
              </a:r>
              <a:r>
                <a:rPr lang="en-US" sz="2000" dirty="0" smtClean="0"/>
                <a:t>econds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125895" y="2480851"/>
              <a:ext cx="24045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Round Trip Time (</a:t>
              </a:r>
              <a:r>
                <a:rPr lang="en-US" sz="2000" dirty="0" err="1" smtClean="0"/>
                <a:t>ms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743074" y="975923"/>
            <a:ext cx="214312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BCN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SEA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BCN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93109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Generalizing “Equal per Flow”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spc="-40" dirty="0" smtClean="0"/>
              <a:t>Flows may have different bottlenecks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A</a:t>
            </a:r>
            <a:r>
              <a:rPr lang="en-US" sz="2400" dirty="0" smtClean="0">
                <a:sym typeface="Wingdings" pitchFamily="2" charset="2"/>
              </a:rPr>
              <a:t>C, link A–B is the bottleneck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pitchFamily="2" charset="2"/>
              </a:rPr>
              <a:t>For B</a:t>
            </a:r>
            <a:r>
              <a:rPr lang="en-US" sz="2400" dirty="0">
                <a:sym typeface="Wingdings" pitchFamily="2" charset="2"/>
              </a:rPr>
              <a:t>C, link </a:t>
            </a:r>
            <a:r>
              <a:rPr lang="en-US" sz="2400" dirty="0" smtClean="0">
                <a:sym typeface="Wingdings" pitchFamily="2" charset="2"/>
              </a:rPr>
              <a:t>B–C </a:t>
            </a:r>
            <a:r>
              <a:rPr lang="en-US" sz="2400" dirty="0">
                <a:sym typeface="Wingdings" pitchFamily="2" charset="2"/>
              </a:rPr>
              <a:t>is the bottleneck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Can no longer divide links equally …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1129133" y="3112949"/>
            <a:ext cx="3907419" cy="1308750"/>
            <a:chOff x="926172" y="2660135"/>
            <a:chExt cx="3219389" cy="1308750"/>
          </a:xfrm>
        </p:grpSpPr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408" y="3055728"/>
              <a:ext cx="63015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6352" y="305572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Straight Connector 9"/>
            <p:cNvCxnSpPr>
              <a:stCxn id="11" idx="3"/>
              <a:endCxn id="9" idx="1"/>
            </p:cNvCxnSpPr>
            <p:nvPr/>
          </p:nvCxnSpPr>
          <p:spPr>
            <a:xfrm>
              <a:off x="1467507" y="3232284"/>
              <a:ext cx="748845" cy="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1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172" y="3049968"/>
              <a:ext cx="541335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" name="Straight Connector 11"/>
            <p:cNvCxnSpPr>
              <a:stCxn id="9" idx="3"/>
              <a:endCxn id="8" idx="1"/>
            </p:cNvCxnSpPr>
            <p:nvPr/>
          </p:nvCxnSpPr>
          <p:spPr>
            <a:xfrm>
              <a:off x="2757687" y="3238044"/>
              <a:ext cx="75772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059349" y="2694561"/>
              <a:ext cx="2749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53491" y="2660135"/>
              <a:ext cx="267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98278" y="2694561"/>
              <a:ext cx="2644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91206" y="2906220"/>
              <a:ext cx="2591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41143" y="2900269"/>
              <a:ext cx="366109" cy="400110"/>
            </a:xfrm>
            <a:prstGeom prst="rect">
              <a:avLst/>
            </a:prstGeom>
            <a:noFill/>
            <a:ln w="28575">
              <a:solidFill>
                <a:schemeClr val="accent5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986166" y="3426844"/>
              <a:ext cx="2953537" cy="542041"/>
            </a:xfrm>
            <a:custGeom>
              <a:avLst/>
              <a:gdLst>
                <a:gd name="connsiteX0" fmla="*/ 0 w 1245141"/>
                <a:gd name="connsiteY0" fmla="*/ 447473 h 447473"/>
                <a:gd name="connsiteX1" fmla="*/ 0 w 1245141"/>
                <a:gd name="connsiteY1" fmla="*/ 0 h 447473"/>
                <a:gd name="connsiteX2" fmla="*/ 1245141 w 1245141"/>
                <a:gd name="connsiteY2" fmla="*/ 9728 h 447473"/>
                <a:gd name="connsiteX3" fmla="*/ 1245141 w 1245141"/>
                <a:gd name="connsiteY3" fmla="*/ 379379 h 447473"/>
                <a:gd name="connsiteX0" fmla="*/ 0 w 1245141"/>
                <a:gd name="connsiteY0" fmla="*/ 321013 h 379379"/>
                <a:gd name="connsiteX1" fmla="*/ 0 w 1245141"/>
                <a:gd name="connsiteY1" fmla="*/ 0 h 379379"/>
                <a:gd name="connsiteX2" fmla="*/ 1245141 w 1245141"/>
                <a:gd name="connsiteY2" fmla="*/ 9728 h 379379"/>
                <a:gd name="connsiteX3" fmla="*/ 1245141 w 1245141"/>
                <a:gd name="connsiteY3" fmla="*/ 379379 h 379379"/>
                <a:gd name="connsiteX0" fmla="*/ 0 w 1245141"/>
                <a:gd name="connsiteY0" fmla="*/ 321013 h 321013"/>
                <a:gd name="connsiteX1" fmla="*/ 0 w 1245141"/>
                <a:gd name="connsiteY1" fmla="*/ 0 h 321013"/>
                <a:gd name="connsiteX2" fmla="*/ 1245141 w 1245141"/>
                <a:gd name="connsiteY2" fmla="*/ 9728 h 321013"/>
                <a:gd name="connsiteX3" fmla="*/ 1235414 w 1245141"/>
                <a:gd name="connsiteY3" fmla="*/ 321013 h 321013"/>
                <a:gd name="connsiteX0" fmla="*/ 0 w 1254396"/>
                <a:gd name="connsiteY0" fmla="*/ 321013 h 321013"/>
                <a:gd name="connsiteX1" fmla="*/ 0 w 1254396"/>
                <a:gd name="connsiteY1" fmla="*/ 0 h 321013"/>
                <a:gd name="connsiteX2" fmla="*/ 1245141 w 1254396"/>
                <a:gd name="connsiteY2" fmla="*/ 9728 h 321013"/>
                <a:gd name="connsiteX3" fmla="*/ 1254396 w 1254396"/>
                <a:gd name="connsiteY3" fmla="*/ 321013 h 321013"/>
                <a:gd name="connsiteX0" fmla="*/ 0 w 1246261"/>
                <a:gd name="connsiteY0" fmla="*/ 321013 h 332964"/>
                <a:gd name="connsiteX1" fmla="*/ 0 w 1246261"/>
                <a:gd name="connsiteY1" fmla="*/ 0 h 332964"/>
                <a:gd name="connsiteX2" fmla="*/ 1245141 w 1246261"/>
                <a:gd name="connsiteY2" fmla="*/ 9728 h 332964"/>
                <a:gd name="connsiteX3" fmla="*/ 1246261 w 1246261"/>
                <a:gd name="connsiteY3" fmla="*/ 332964 h 33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6261" h="332964">
                  <a:moveTo>
                    <a:pt x="0" y="321013"/>
                  </a:moveTo>
                  <a:lnTo>
                    <a:pt x="0" y="0"/>
                  </a:lnTo>
                  <a:lnTo>
                    <a:pt x="1245141" y="9728"/>
                  </a:lnTo>
                  <a:cubicBezTo>
                    <a:pt x="1245514" y="117473"/>
                    <a:pt x="1245888" y="225219"/>
                    <a:pt x="1246261" y="332964"/>
                  </a:cubicBezTo>
                </a:path>
              </a:pathLst>
            </a:custGeom>
            <a:noFill/>
            <a:ln w="28575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Freeform 20"/>
          <p:cNvSpPr/>
          <p:nvPr/>
        </p:nvSpPr>
        <p:spPr>
          <a:xfrm>
            <a:off x="1362839" y="3983955"/>
            <a:ext cx="1511246" cy="321013"/>
          </a:xfrm>
          <a:custGeom>
            <a:avLst/>
            <a:gdLst>
              <a:gd name="connsiteX0" fmla="*/ 0 w 1245141"/>
              <a:gd name="connsiteY0" fmla="*/ 447473 h 447473"/>
              <a:gd name="connsiteX1" fmla="*/ 0 w 1245141"/>
              <a:gd name="connsiteY1" fmla="*/ 0 h 447473"/>
              <a:gd name="connsiteX2" fmla="*/ 1245141 w 1245141"/>
              <a:gd name="connsiteY2" fmla="*/ 9728 h 447473"/>
              <a:gd name="connsiteX3" fmla="*/ 1245141 w 1245141"/>
              <a:gd name="connsiteY3" fmla="*/ 379379 h 447473"/>
              <a:gd name="connsiteX0" fmla="*/ 0 w 1245141"/>
              <a:gd name="connsiteY0" fmla="*/ 321013 h 379379"/>
              <a:gd name="connsiteX1" fmla="*/ 0 w 1245141"/>
              <a:gd name="connsiteY1" fmla="*/ 0 h 379379"/>
              <a:gd name="connsiteX2" fmla="*/ 1245141 w 1245141"/>
              <a:gd name="connsiteY2" fmla="*/ 9728 h 379379"/>
              <a:gd name="connsiteX3" fmla="*/ 1245141 w 1245141"/>
              <a:gd name="connsiteY3" fmla="*/ 379379 h 379379"/>
              <a:gd name="connsiteX0" fmla="*/ 0 w 1245141"/>
              <a:gd name="connsiteY0" fmla="*/ 321013 h 321013"/>
              <a:gd name="connsiteX1" fmla="*/ 0 w 1245141"/>
              <a:gd name="connsiteY1" fmla="*/ 0 h 321013"/>
              <a:gd name="connsiteX2" fmla="*/ 1245141 w 1245141"/>
              <a:gd name="connsiteY2" fmla="*/ 9728 h 321013"/>
              <a:gd name="connsiteX3" fmla="*/ 1235414 w 1245141"/>
              <a:gd name="connsiteY3" fmla="*/ 321013 h 3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5141" h="321013">
                <a:moveTo>
                  <a:pt x="0" y="321013"/>
                </a:moveTo>
                <a:lnTo>
                  <a:pt x="0" y="0"/>
                </a:lnTo>
                <a:lnTo>
                  <a:pt x="1245141" y="9728"/>
                </a:lnTo>
                <a:lnTo>
                  <a:pt x="1235414" y="321013"/>
                </a:lnTo>
              </a:path>
            </a:pathLst>
          </a:custGeom>
          <a:noFill/>
          <a:ln w="28575"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088516" y="3983955"/>
            <a:ext cx="1511246" cy="321013"/>
          </a:xfrm>
          <a:custGeom>
            <a:avLst/>
            <a:gdLst>
              <a:gd name="connsiteX0" fmla="*/ 0 w 1245141"/>
              <a:gd name="connsiteY0" fmla="*/ 447473 h 447473"/>
              <a:gd name="connsiteX1" fmla="*/ 0 w 1245141"/>
              <a:gd name="connsiteY1" fmla="*/ 0 h 447473"/>
              <a:gd name="connsiteX2" fmla="*/ 1245141 w 1245141"/>
              <a:gd name="connsiteY2" fmla="*/ 9728 h 447473"/>
              <a:gd name="connsiteX3" fmla="*/ 1245141 w 1245141"/>
              <a:gd name="connsiteY3" fmla="*/ 379379 h 447473"/>
              <a:gd name="connsiteX0" fmla="*/ 0 w 1245141"/>
              <a:gd name="connsiteY0" fmla="*/ 321013 h 379379"/>
              <a:gd name="connsiteX1" fmla="*/ 0 w 1245141"/>
              <a:gd name="connsiteY1" fmla="*/ 0 h 379379"/>
              <a:gd name="connsiteX2" fmla="*/ 1245141 w 1245141"/>
              <a:gd name="connsiteY2" fmla="*/ 9728 h 379379"/>
              <a:gd name="connsiteX3" fmla="*/ 1245141 w 1245141"/>
              <a:gd name="connsiteY3" fmla="*/ 379379 h 379379"/>
              <a:gd name="connsiteX0" fmla="*/ 0 w 1245141"/>
              <a:gd name="connsiteY0" fmla="*/ 321013 h 321013"/>
              <a:gd name="connsiteX1" fmla="*/ 0 w 1245141"/>
              <a:gd name="connsiteY1" fmla="*/ 0 h 321013"/>
              <a:gd name="connsiteX2" fmla="*/ 1245141 w 1245141"/>
              <a:gd name="connsiteY2" fmla="*/ 9728 h 321013"/>
              <a:gd name="connsiteX3" fmla="*/ 1235414 w 1245141"/>
              <a:gd name="connsiteY3" fmla="*/ 321013 h 3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5141" h="321013">
                <a:moveTo>
                  <a:pt x="0" y="321013"/>
                </a:moveTo>
                <a:lnTo>
                  <a:pt x="0" y="0"/>
                </a:lnTo>
                <a:lnTo>
                  <a:pt x="1245141" y="9728"/>
                </a:lnTo>
                <a:lnTo>
                  <a:pt x="1235414" y="321013"/>
                </a:lnTo>
              </a:path>
            </a:pathLst>
          </a:custGeom>
          <a:noFill/>
          <a:ln w="28575">
            <a:solidFill>
              <a:schemeClr val="accent3">
                <a:lumMod val="40000"/>
                <a:lumOff val="6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180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Max-Min Fairness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Intuitively, flows bottlenecked on a link get an equal share of that link</a:t>
            </a:r>
          </a:p>
          <a:p>
            <a:pPr lvl="3"/>
            <a:endParaRPr lang="en-US" sz="1300" dirty="0" smtClean="0"/>
          </a:p>
          <a:p>
            <a:r>
              <a:rPr lang="en-US" u="sng" dirty="0" smtClean="0"/>
              <a:t>Max-min fair allocation</a:t>
            </a:r>
            <a:r>
              <a:rPr lang="en-US" dirty="0" smtClean="0"/>
              <a:t> is one that:</a:t>
            </a:r>
          </a:p>
          <a:p>
            <a:pPr lvl="1"/>
            <a:r>
              <a:rPr lang="en-US" dirty="0" smtClean="0"/>
              <a:t>Increasing the rate of one flow will decrease the rate of a smaller flow</a:t>
            </a:r>
          </a:p>
          <a:p>
            <a:pPr lvl="1"/>
            <a:r>
              <a:rPr lang="en-US" dirty="0" smtClean="0"/>
              <a:t>This “maximizes the minimum” flow</a:t>
            </a:r>
          </a:p>
        </p:txBody>
      </p:sp>
    </p:spTree>
    <p:extLst>
      <p:ext uri="{BB962C8B-B14F-4D97-AF65-F5344CB8AC3E}">
        <p14:creationId xmlns:p14="http://schemas.microsoft.com/office/powerpoint/2010/main" val="17208706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Max-Min Fairness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find it given a network, imagine “pouring water into the network”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Start with all flows at rate 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Increase the flows until there is a new bottleneck in the network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Hold fixed the rate of the flows that are bottlenecked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Go to step 2 for any remaining flows</a:t>
            </a:r>
          </a:p>
        </p:txBody>
      </p:sp>
    </p:spTree>
    <p:extLst>
      <p:ext uri="{BB962C8B-B14F-4D97-AF65-F5344CB8AC3E}">
        <p14:creationId xmlns:p14="http://schemas.microsoft.com/office/powerpoint/2010/main" val="4516868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Max-Min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Example: network with 4 flows, links equal bandwidth</a:t>
            </a:r>
          </a:p>
          <a:p>
            <a:pPr lvl="1"/>
            <a:r>
              <a:rPr lang="en-US" sz="2400" dirty="0" smtClean="0"/>
              <a:t>What is the max-min fair allocation? 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43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63575" y="2062264"/>
            <a:ext cx="7816850" cy="2618574"/>
            <a:chOff x="663575" y="2062264"/>
            <a:chExt cx="7816850" cy="2618574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t="5850"/>
            <a:stretch/>
          </p:blipFill>
          <p:spPr bwMode="auto">
            <a:xfrm>
              <a:off x="663575" y="2062264"/>
              <a:ext cx="7816850" cy="2618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3124200" y="2198451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3834" y="3372661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16906" y="3466290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779851" y="2195207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88770" y="2723746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88770" y="3579779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88770" y="4049949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16906" y="4049949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39221" y="3110014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2631338" y="3495877"/>
            <a:ext cx="533400" cy="252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98038" y="3800694"/>
            <a:ext cx="533400" cy="64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208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Max-Min </a:t>
            </a:r>
            <a:r>
              <a:rPr lang="en-US" dirty="0" smtClean="0"/>
              <a:t>Example (2)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rate=1/3, flows B, C, and D bottleneck R4—R5 </a:t>
            </a:r>
          </a:p>
          <a:p>
            <a:pPr lvl="1"/>
            <a:r>
              <a:rPr lang="en-US" sz="2400" dirty="0" smtClean="0"/>
              <a:t>Fix B, C, and D, continue to increase A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44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63575" y="2062264"/>
            <a:ext cx="7816850" cy="2618574"/>
            <a:chOff x="663575" y="2062264"/>
            <a:chExt cx="7816850" cy="2618574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t="5850"/>
            <a:stretch/>
          </p:blipFill>
          <p:spPr bwMode="auto">
            <a:xfrm>
              <a:off x="663575" y="2062264"/>
              <a:ext cx="7816850" cy="2618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3124200" y="2198451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3834" y="3372661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16906" y="3466290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779851" y="2195207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88770" y="2723746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88770" y="3579779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88770" y="4049949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16906" y="4049949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39221" y="3110014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2631338" y="3495877"/>
            <a:ext cx="533400" cy="252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98038" y="3800694"/>
            <a:ext cx="533400" cy="64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322962" y="3686783"/>
            <a:ext cx="6614808" cy="204281"/>
          </a:xfrm>
          <a:custGeom>
            <a:avLst/>
            <a:gdLst>
              <a:gd name="connsiteX0" fmla="*/ 0 w 6614808"/>
              <a:gd name="connsiteY0" fmla="*/ 204281 h 204281"/>
              <a:gd name="connsiteX1" fmla="*/ 6040876 w 6614808"/>
              <a:gd name="connsiteY1" fmla="*/ 204281 h 204281"/>
              <a:gd name="connsiteX2" fmla="*/ 6614808 w 6614808"/>
              <a:gd name="connsiteY2" fmla="*/ 0 h 204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14808" h="204281">
                <a:moveTo>
                  <a:pt x="0" y="204281"/>
                </a:moveTo>
                <a:lnTo>
                  <a:pt x="6040876" y="204281"/>
                </a:lnTo>
                <a:lnTo>
                  <a:pt x="6614808" y="0"/>
                </a:lnTo>
              </a:path>
            </a:pathLst>
          </a:custGeom>
          <a:noFill/>
          <a:ln w="114300">
            <a:solidFill>
              <a:schemeClr val="accent3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274323" y="3988340"/>
            <a:ext cx="6673175" cy="369651"/>
          </a:xfrm>
          <a:custGeom>
            <a:avLst/>
            <a:gdLst>
              <a:gd name="connsiteX0" fmla="*/ 0 w 6673175"/>
              <a:gd name="connsiteY0" fmla="*/ 369651 h 369651"/>
              <a:gd name="connsiteX1" fmla="*/ 525294 w 6673175"/>
              <a:gd name="connsiteY1" fmla="*/ 0 h 369651"/>
              <a:gd name="connsiteX2" fmla="*/ 6050605 w 6673175"/>
              <a:gd name="connsiteY2" fmla="*/ 0 h 369651"/>
              <a:gd name="connsiteX3" fmla="*/ 6673175 w 6673175"/>
              <a:gd name="connsiteY3" fmla="*/ 223737 h 36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73175" h="369651">
                <a:moveTo>
                  <a:pt x="0" y="369651"/>
                </a:moveTo>
                <a:lnTo>
                  <a:pt x="525294" y="0"/>
                </a:lnTo>
                <a:lnTo>
                  <a:pt x="6050605" y="0"/>
                </a:lnTo>
                <a:lnTo>
                  <a:pt x="6673175" y="223737"/>
                </a:lnTo>
              </a:path>
            </a:pathLst>
          </a:custGeom>
          <a:noFill/>
          <a:ln w="114300">
            <a:solidFill>
              <a:schemeClr val="accent3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274323" y="2636196"/>
            <a:ext cx="6614809" cy="1138136"/>
          </a:xfrm>
          <a:custGeom>
            <a:avLst/>
            <a:gdLst>
              <a:gd name="connsiteX0" fmla="*/ 0 w 6614809"/>
              <a:gd name="connsiteY0" fmla="*/ 778213 h 1138136"/>
              <a:gd name="connsiteX1" fmla="*/ 564205 w 6614809"/>
              <a:gd name="connsiteY1" fmla="*/ 1138136 h 1138136"/>
              <a:gd name="connsiteX2" fmla="*/ 3268494 w 6614809"/>
              <a:gd name="connsiteY2" fmla="*/ 1138136 h 1138136"/>
              <a:gd name="connsiteX3" fmla="*/ 3900792 w 6614809"/>
              <a:gd name="connsiteY3" fmla="*/ 0 h 1138136"/>
              <a:gd name="connsiteX4" fmla="*/ 5982511 w 6614809"/>
              <a:gd name="connsiteY4" fmla="*/ 0 h 1138136"/>
              <a:gd name="connsiteX5" fmla="*/ 6614809 w 6614809"/>
              <a:gd name="connsiteY5" fmla="*/ 204281 h 1138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4809" h="1138136">
                <a:moveTo>
                  <a:pt x="0" y="778213"/>
                </a:moveTo>
                <a:lnTo>
                  <a:pt x="564205" y="1138136"/>
                </a:lnTo>
                <a:lnTo>
                  <a:pt x="3268494" y="1138136"/>
                </a:lnTo>
                <a:lnTo>
                  <a:pt x="3900792" y="0"/>
                </a:lnTo>
                <a:lnTo>
                  <a:pt x="5982511" y="0"/>
                </a:lnTo>
                <a:lnTo>
                  <a:pt x="6614809" y="204281"/>
                </a:lnTo>
              </a:path>
            </a:pathLst>
          </a:custGeom>
          <a:noFill/>
          <a:ln w="114300">
            <a:solidFill>
              <a:schemeClr val="accent3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235413" y="2276272"/>
            <a:ext cx="6682902" cy="223737"/>
          </a:xfrm>
          <a:custGeom>
            <a:avLst/>
            <a:gdLst>
              <a:gd name="connsiteX0" fmla="*/ 0 w 6682902"/>
              <a:gd name="connsiteY0" fmla="*/ 223737 h 223737"/>
              <a:gd name="connsiteX1" fmla="*/ 6108970 w 6682902"/>
              <a:gd name="connsiteY1" fmla="*/ 214009 h 223737"/>
              <a:gd name="connsiteX2" fmla="*/ 6682902 w 6682902"/>
              <a:gd name="connsiteY2" fmla="*/ 0 h 22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902" h="223737">
                <a:moveTo>
                  <a:pt x="0" y="223737"/>
                </a:moveTo>
                <a:lnTo>
                  <a:pt x="6108970" y="214009"/>
                </a:lnTo>
                <a:lnTo>
                  <a:pt x="6682902" y="0"/>
                </a:lnTo>
              </a:path>
            </a:pathLst>
          </a:custGeom>
          <a:noFill/>
          <a:ln w="114300">
            <a:solidFill>
              <a:schemeClr val="accent3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015574" y="3579779"/>
            <a:ext cx="291830" cy="59338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898038" y="3411977"/>
            <a:ext cx="145915" cy="2168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61823" y="3051637"/>
            <a:ext cx="1523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Bottleneck</a:t>
            </a:r>
            <a:endParaRPr lang="en-US" sz="24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2227634" y="3706238"/>
            <a:ext cx="2101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27633" y="4049949"/>
            <a:ext cx="2101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38182" y="3709481"/>
            <a:ext cx="2101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738181" y="4043464"/>
            <a:ext cx="2101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738180" y="2723746"/>
            <a:ext cx="568259" cy="995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4390418" y="2723746"/>
            <a:ext cx="556227" cy="974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0905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Max-Min </a:t>
            </a:r>
            <a:r>
              <a:rPr lang="en-US" dirty="0" smtClean="0"/>
              <a:t>Example (3)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rate=2/3, flow A bottlenecks R2—R3. Done.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45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63575" y="2062264"/>
            <a:ext cx="7816850" cy="2618574"/>
            <a:chOff x="663575" y="2062264"/>
            <a:chExt cx="7816850" cy="2618574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t="5850"/>
            <a:stretch/>
          </p:blipFill>
          <p:spPr bwMode="auto">
            <a:xfrm>
              <a:off x="663575" y="2062264"/>
              <a:ext cx="7816850" cy="2618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3124200" y="2198451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3834" y="3372661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16906" y="3466290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779851" y="2195207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88770" y="2723746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88770" y="3579779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88770" y="4049949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16906" y="4049949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39221" y="3110014"/>
              <a:ext cx="533400" cy="252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2631338" y="3495877"/>
            <a:ext cx="533400" cy="252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98038" y="3800694"/>
            <a:ext cx="533400" cy="64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322962" y="3686783"/>
            <a:ext cx="6614808" cy="204281"/>
          </a:xfrm>
          <a:custGeom>
            <a:avLst/>
            <a:gdLst>
              <a:gd name="connsiteX0" fmla="*/ 0 w 6614808"/>
              <a:gd name="connsiteY0" fmla="*/ 204281 h 204281"/>
              <a:gd name="connsiteX1" fmla="*/ 6040876 w 6614808"/>
              <a:gd name="connsiteY1" fmla="*/ 204281 h 204281"/>
              <a:gd name="connsiteX2" fmla="*/ 6614808 w 6614808"/>
              <a:gd name="connsiteY2" fmla="*/ 0 h 204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14808" h="204281">
                <a:moveTo>
                  <a:pt x="0" y="204281"/>
                </a:moveTo>
                <a:lnTo>
                  <a:pt x="6040876" y="204281"/>
                </a:lnTo>
                <a:lnTo>
                  <a:pt x="6614808" y="0"/>
                </a:lnTo>
              </a:path>
            </a:pathLst>
          </a:custGeom>
          <a:noFill/>
          <a:ln w="114300">
            <a:solidFill>
              <a:schemeClr val="accent3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274323" y="3988340"/>
            <a:ext cx="6673175" cy="369651"/>
          </a:xfrm>
          <a:custGeom>
            <a:avLst/>
            <a:gdLst>
              <a:gd name="connsiteX0" fmla="*/ 0 w 6673175"/>
              <a:gd name="connsiteY0" fmla="*/ 369651 h 369651"/>
              <a:gd name="connsiteX1" fmla="*/ 525294 w 6673175"/>
              <a:gd name="connsiteY1" fmla="*/ 0 h 369651"/>
              <a:gd name="connsiteX2" fmla="*/ 6050605 w 6673175"/>
              <a:gd name="connsiteY2" fmla="*/ 0 h 369651"/>
              <a:gd name="connsiteX3" fmla="*/ 6673175 w 6673175"/>
              <a:gd name="connsiteY3" fmla="*/ 223737 h 36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73175" h="369651">
                <a:moveTo>
                  <a:pt x="0" y="369651"/>
                </a:moveTo>
                <a:lnTo>
                  <a:pt x="525294" y="0"/>
                </a:lnTo>
                <a:lnTo>
                  <a:pt x="6050605" y="0"/>
                </a:lnTo>
                <a:lnTo>
                  <a:pt x="6673175" y="223737"/>
                </a:lnTo>
              </a:path>
            </a:pathLst>
          </a:custGeom>
          <a:noFill/>
          <a:ln w="114300">
            <a:solidFill>
              <a:schemeClr val="accent3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274323" y="2636196"/>
            <a:ext cx="6614809" cy="1138136"/>
          </a:xfrm>
          <a:custGeom>
            <a:avLst/>
            <a:gdLst>
              <a:gd name="connsiteX0" fmla="*/ 0 w 6614809"/>
              <a:gd name="connsiteY0" fmla="*/ 778213 h 1138136"/>
              <a:gd name="connsiteX1" fmla="*/ 564205 w 6614809"/>
              <a:gd name="connsiteY1" fmla="*/ 1138136 h 1138136"/>
              <a:gd name="connsiteX2" fmla="*/ 3268494 w 6614809"/>
              <a:gd name="connsiteY2" fmla="*/ 1138136 h 1138136"/>
              <a:gd name="connsiteX3" fmla="*/ 3900792 w 6614809"/>
              <a:gd name="connsiteY3" fmla="*/ 0 h 1138136"/>
              <a:gd name="connsiteX4" fmla="*/ 5982511 w 6614809"/>
              <a:gd name="connsiteY4" fmla="*/ 0 h 1138136"/>
              <a:gd name="connsiteX5" fmla="*/ 6614809 w 6614809"/>
              <a:gd name="connsiteY5" fmla="*/ 204281 h 1138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4809" h="1138136">
                <a:moveTo>
                  <a:pt x="0" y="778213"/>
                </a:moveTo>
                <a:lnTo>
                  <a:pt x="564205" y="1138136"/>
                </a:lnTo>
                <a:lnTo>
                  <a:pt x="3268494" y="1138136"/>
                </a:lnTo>
                <a:lnTo>
                  <a:pt x="3900792" y="0"/>
                </a:lnTo>
                <a:lnTo>
                  <a:pt x="5982511" y="0"/>
                </a:lnTo>
                <a:lnTo>
                  <a:pt x="6614809" y="204281"/>
                </a:lnTo>
              </a:path>
            </a:pathLst>
          </a:custGeom>
          <a:noFill/>
          <a:ln w="114300">
            <a:solidFill>
              <a:schemeClr val="accent3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235413" y="2276272"/>
            <a:ext cx="6682902" cy="223737"/>
          </a:xfrm>
          <a:custGeom>
            <a:avLst/>
            <a:gdLst>
              <a:gd name="connsiteX0" fmla="*/ 0 w 6682902"/>
              <a:gd name="connsiteY0" fmla="*/ 223737 h 223737"/>
              <a:gd name="connsiteX1" fmla="*/ 6108970 w 6682902"/>
              <a:gd name="connsiteY1" fmla="*/ 214009 h 223737"/>
              <a:gd name="connsiteX2" fmla="*/ 6682902 w 6682902"/>
              <a:gd name="connsiteY2" fmla="*/ 0 h 22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902" h="223737">
                <a:moveTo>
                  <a:pt x="0" y="223737"/>
                </a:moveTo>
                <a:lnTo>
                  <a:pt x="6108970" y="214009"/>
                </a:lnTo>
                <a:lnTo>
                  <a:pt x="6682902" y="0"/>
                </a:lnTo>
              </a:path>
            </a:pathLst>
          </a:custGeom>
          <a:noFill/>
          <a:ln w="228600">
            <a:solidFill>
              <a:schemeClr val="accent3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015574" y="3579779"/>
            <a:ext cx="291830" cy="59338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898038" y="3411977"/>
            <a:ext cx="145915" cy="2168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61823" y="3051637"/>
            <a:ext cx="1523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Bottleneck</a:t>
            </a:r>
            <a:endParaRPr lang="en-US" sz="24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2227634" y="3706238"/>
            <a:ext cx="2101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27633" y="4049949"/>
            <a:ext cx="2101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38182" y="3709481"/>
            <a:ext cx="2101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738181" y="4043464"/>
            <a:ext cx="2101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333018" y="2370306"/>
            <a:ext cx="24821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33017" y="2694561"/>
            <a:ext cx="24051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06440" y="2370306"/>
            <a:ext cx="15329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06439" y="2694561"/>
            <a:ext cx="15329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738180" y="2723746"/>
            <a:ext cx="568259" cy="995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4390418" y="2736751"/>
            <a:ext cx="548803" cy="961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6064561" y="2264928"/>
            <a:ext cx="291830" cy="59338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947025" y="2097126"/>
            <a:ext cx="145915" cy="2168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710810" y="1736786"/>
            <a:ext cx="1523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Bottleneck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68612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Max-Min </a:t>
            </a:r>
            <a:r>
              <a:rPr lang="en-US" dirty="0" smtClean="0"/>
              <a:t>Example (4)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End with A=2/3, B, C, D=1/3, and R2—R3, R4—R5 full </a:t>
            </a:r>
          </a:p>
          <a:p>
            <a:pPr lvl="1"/>
            <a:r>
              <a:rPr lang="en-US" sz="2400" dirty="0" smtClean="0"/>
              <a:t>Other links have extra capacity that can’t be used</a:t>
            </a:r>
          </a:p>
          <a:p>
            <a:r>
              <a:rPr lang="en-US" sz="2800" dirty="0" smtClean="0"/>
              <a:t>, </a:t>
            </a:r>
            <a:r>
              <a:rPr lang="en-US" sz="2800" dirty="0" err="1" smtClean="0"/>
              <a:t>linksxample</a:t>
            </a:r>
            <a:r>
              <a:rPr lang="en-US" sz="2800" dirty="0" smtClean="0"/>
              <a:t>: network with 4 flows, links equal bandwidth</a:t>
            </a:r>
          </a:p>
          <a:p>
            <a:pPr lvl="1"/>
            <a:r>
              <a:rPr lang="en-US" sz="2400" dirty="0" smtClean="0"/>
              <a:t>What is the max-min fair allocation? 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5850"/>
          <a:stretch/>
        </p:blipFill>
        <p:spPr bwMode="auto">
          <a:xfrm>
            <a:off x="663575" y="2062264"/>
            <a:ext cx="7816850" cy="2618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40076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over Time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Allocation changes as flows start and stop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47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59230" y="1528575"/>
            <a:ext cx="8086725" cy="3138240"/>
            <a:chOff x="430046" y="1147264"/>
            <a:chExt cx="8086725" cy="327635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8591"/>
            <a:stretch/>
          </p:blipFill>
          <p:spPr bwMode="auto">
            <a:xfrm>
              <a:off x="430046" y="1147264"/>
              <a:ext cx="8086725" cy="3230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7286725" y="4023505"/>
              <a:ext cx="9136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Time 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746677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over Time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48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59230" y="1528575"/>
            <a:ext cx="8086725" cy="3138240"/>
            <a:chOff x="430046" y="1147264"/>
            <a:chExt cx="8086725" cy="327635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8591"/>
            <a:stretch/>
          </p:blipFill>
          <p:spPr bwMode="auto">
            <a:xfrm>
              <a:off x="430046" y="1147264"/>
              <a:ext cx="8086725" cy="3230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2411843" y="1285375"/>
              <a:ext cx="2160157" cy="616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 smtClean="0"/>
                <a:t>Flow 1 slows when Flow 2 starts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64224" y="1285375"/>
              <a:ext cx="2179347" cy="616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 smtClean="0"/>
                <a:t>Flow 1 speeds up when Flow 2 stops</a:t>
              </a:r>
              <a:endParaRPr lang="en-US" sz="2000" dirty="0"/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rot="10800000" flipV="1">
              <a:off x="2073108" y="1647324"/>
              <a:ext cx="247650" cy="16192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 rot="16200000" flipH="1">
              <a:off x="6528427" y="2035468"/>
              <a:ext cx="271463" cy="17145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7286725" y="4023505"/>
              <a:ext cx="9136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Time 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50987" y="2333701"/>
              <a:ext cx="1488331" cy="616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 smtClean="0"/>
                <a:t>Flow 3 limit is elsewhere</a:t>
              </a:r>
              <a:endParaRPr lang="en-US" sz="2000" dirty="0"/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H="1">
              <a:off x="4127163" y="2970494"/>
              <a:ext cx="346245" cy="7649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46256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RTTs (2)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23902" y="1023938"/>
            <a:ext cx="7429498" cy="3669506"/>
            <a:chOff x="876302" y="1035844"/>
            <a:chExt cx="7429498" cy="3669506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09507874"/>
                </p:ext>
              </p:extLst>
            </p:nvPr>
          </p:nvGraphicFramePr>
          <p:xfrm>
            <a:off x="1114454" y="1035844"/>
            <a:ext cx="6743700" cy="36695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6438900" y="4305240"/>
              <a:ext cx="10433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</a:t>
              </a:r>
              <a:r>
                <a:rPr lang="en-US" sz="2000" dirty="0" smtClean="0"/>
                <a:t>econds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125895" y="2480851"/>
              <a:ext cx="24045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Round Trip Time (</a:t>
              </a:r>
              <a:r>
                <a:rPr lang="en-US" sz="2000" dirty="0" err="1" smtClean="0"/>
                <a:t>ms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4114800" y="2079306"/>
              <a:ext cx="990600" cy="492444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343400" y="1371420"/>
              <a:ext cx="3962400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Variation due to queuing at routers, changes in network paths, etc.</a:t>
              </a:r>
              <a:endParaRPr lang="en-US" sz="2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743074" y="975923"/>
            <a:ext cx="214312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BCN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SEA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BCN</a:t>
            </a:r>
            <a:endParaRPr lang="en-US" sz="2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621109" y="3686205"/>
            <a:ext cx="5715000" cy="0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67050" y="3743265"/>
            <a:ext cx="43434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Propagation (+transmission) delay ≈ 2D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5224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RTTs (3)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6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723902" y="1035844"/>
            <a:ext cx="7010398" cy="3669506"/>
            <a:chOff x="876302" y="1035844"/>
            <a:chExt cx="7010398" cy="3669506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11727341"/>
                </p:ext>
              </p:extLst>
            </p:nvPr>
          </p:nvGraphicFramePr>
          <p:xfrm>
            <a:off x="1143000" y="1035844"/>
            <a:ext cx="6743700" cy="36695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6438900" y="4305240"/>
              <a:ext cx="10433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</a:t>
              </a:r>
              <a:r>
                <a:rPr lang="en-US" sz="2000" dirty="0" smtClean="0"/>
                <a:t>econds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125895" y="2480851"/>
              <a:ext cx="24045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Round Trip Time (</a:t>
              </a:r>
              <a:r>
                <a:rPr lang="en-US" sz="2000" dirty="0" err="1" smtClean="0"/>
                <a:t>ms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1905000" y="3105150"/>
              <a:ext cx="5715000" cy="0"/>
            </a:xfrm>
            <a:prstGeom prst="line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905000" y="1504950"/>
              <a:ext cx="5715000" cy="0"/>
            </a:xfrm>
            <a:prstGeom prst="line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372100" y="1304895"/>
              <a:ext cx="1786647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Timer too high!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10200" y="2828895"/>
              <a:ext cx="1710447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Timer too low!</a:t>
              </a:r>
              <a:endParaRPr lang="en-US" sz="2000" dirty="0"/>
            </a:p>
          </p:txBody>
        </p:sp>
        <p:cxnSp>
          <p:nvCxnSpPr>
            <p:cNvPr id="16" name="Straight Arrow Connector 15"/>
            <p:cNvCxnSpPr>
              <a:stCxn id="12" idx="2"/>
              <a:endCxn id="14" idx="0"/>
            </p:cNvCxnSpPr>
            <p:nvPr/>
          </p:nvCxnSpPr>
          <p:spPr>
            <a:xfrm>
              <a:off x="6265424" y="1705005"/>
              <a:ext cx="0" cy="112389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084323" y="1885950"/>
              <a:ext cx="2362200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Need to adapt to the network conditions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08495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Timeout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Keep smoothed estimates of the RTT (</a:t>
            </a:r>
            <a:r>
              <a:rPr lang="en-US" sz="2400" dirty="0" smtClean="0">
                <a:solidFill>
                  <a:schemeClr val="accent5"/>
                </a:solidFill>
              </a:rPr>
              <a:t>1</a:t>
            </a:r>
            <a:r>
              <a:rPr lang="en-US" sz="2400" dirty="0" smtClean="0"/>
              <a:t>) and variance in RTT (</a:t>
            </a:r>
            <a:r>
              <a:rPr lang="en-US" sz="2400" dirty="0" smtClean="0">
                <a:solidFill>
                  <a:schemeClr val="accent5"/>
                </a:solidFill>
              </a:rPr>
              <a:t>2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Update estimates with a moving average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SRTT</a:t>
            </a:r>
            <a:r>
              <a:rPr lang="en-US" sz="2000" baseline="-25000" dirty="0" smtClean="0"/>
              <a:t>N+1</a:t>
            </a:r>
            <a:r>
              <a:rPr lang="en-US" sz="2000" dirty="0" smtClean="0"/>
              <a:t> = 0.9*SRTT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 + 0.1*RTT</a:t>
            </a:r>
            <a:r>
              <a:rPr lang="en-US" sz="2000" baseline="-25000" dirty="0"/>
              <a:t>N</a:t>
            </a:r>
            <a:r>
              <a:rPr lang="en-US" sz="2000" baseline="-25000" dirty="0" smtClean="0"/>
              <a:t>+1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Svar</a:t>
            </a:r>
            <a:r>
              <a:rPr lang="en-US" sz="2000" baseline="-25000" dirty="0"/>
              <a:t>N</a:t>
            </a:r>
            <a:r>
              <a:rPr lang="en-US" sz="2000" baseline="-25000" dirty="0" smtClean="0"/>
              <a:t>+1</a:t>
            </a:r>
            <a:r>
              <a:rPr lang="en-US" sz="2000" dirty="0" smtClean="0"/>
              <a:t> = 0.9*</a:t>
            </a:r>
            <a:r>
              <a:rPr lang="en-US" sz="2000" dirty="0" err="1" smtClean="0"/>
              <a:t>Svar</a:t>
            </a:r>
            <a:r>
              <a:rPr lang="en-US" sz="2000" baseline="-25000" dirty="0" err="1"/>
              <a:t>N</a:t>
            </a:r>
            <a:r>
              <a:rPr lang="en-US" sz="2000" dirty="0" smtClean="0"/>
              <a:t> + 0.1*|RTT</a:t>
            </a:r>
            <a:r>
              <a:rPr lang="en-US" sz="2000" baseline="-25000" dirty="0"/>
              <a:t>N</a:t>
            </a:r>
            <a:r>
              <a:rPr lang="en-US" sz="2000" baseline="-25000" dirty="0" smtClean="0"/>
              <a:t>+1</a:t>
            </a:r>
            <a:r>
              <a:rPr lang="en-US" sz="2000" dirty="0" smtClean="0"/>
              <a:t>– SRTT</a:t>
            </a:r>
            <a:r>
              <a:rPr lang="en-US" sz="2000" baseline="-25000" dirty="0"/>
              <a:t>N</a:t>
            </a:r>
            <a:r>
              <a:rPr lang="en-US" sz="2000" baseline="-25000" dirty="0" smtClean="0"/>
              <a:t>+1</a:t>
            </a:r>
            <a:r>
              <a:rPr lang="en-US" sz="2000" dirty="0" smtClean="0"/>
              <a:t>|</a:t>
            </a:r>
          </a:p>
          <a:p>
            <a:pPr lvl="3"/>
            <a:endParaRPr lang="en-US" sz="1200" dirty="0" smtClean="0"/>
          </a:p>
          <a:p>
            <a:r>
              <a:rPr lang="en-US" sz="2400" dirty="0" smtClean="0"/>
              <a:t>Set timeout to a multiple of estimates</a:t>
            </a:r>
          </a:p>
          <a:p>
            <a:pPr lvl="1"/>
            <a:r>
              <a:rPr lang="en-US" sz="2000" dirty="0" smtClean="0"/>
              <a:t>To estimate the upper RTT in practice</a:t>
            </a:r>
          </a:p>
          <a:p>
            <a:pPr lvl="1"/>
            <a:r>
              <a:rPr lang="en-US" sz="2000" dirty="0" smtClean="0"/>
              <a:t>TCP </a:t>
            </a:r>
            <a:r>
              <a:rPr lang="en-US" sz="2000" dirty="0" err="1" smtClean="0"/>
              <a:t>Timeout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 = SRTT</a:t>
            </a:r>
            <a:r>
              <a:rPr lang="en-US" sz="2000" baseline="-25000" dirty="0"/>
              <a:t>N</a:t>
            </a:r>
            <a:r>
              <a:rPr lang="en-US" sz="2000" dirty="0" smtClean="0"/>
              <a:t> + 4*</a:t>
            </a:r>
            <a:r>
              <a:rPr lang="en-US" sz="2000" dirty="0" err="1" smtClean="0"/>
              <a:t>Svar</a:t>
            </a:r>
            <a:r>
              <a:rPr lang="en-US" sz="2000" baseline="-25000" dirty="0" err="1"/>
              <a:t>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3214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Adaptive </a:t>
            </a:r>
            <a:r>
              <a:rPr lang="en-US" dirty="0"/>
              <a:t>Timeout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966649"/>
              </p:ext>
            </p:extLst>
          </p:nvPr>
        </p:nvGraphicFramePr>
        <p:xfrm>
          <a:off x="1085850" y="1035844"/>
          <a:ext cx="6743700" cy="3669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286500" y="4305240"/>
            <a:ext cx="1043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econds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375856" y="2480851"/>
            <a:ext cx="1096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RTT (</a:t>
            </a:r>
            <a:r>
              <a:rPr lang="en-US" sz="2000" dirty="0" err="1" smtClean="0"/>
              <a:t>ms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886200" y="2776156"/>
            <a:ext cx="838200" cy="4624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4400" y="2552640"/>
            <a:ext cx="69384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SRTT</a:t>
            </a:r>
            <a:endParaRPr lang="en-US" sz="20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494774" y="3895695"/>
            <a:ext cx="382026" cy="23337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876800" y="3714750"/>
            <a:ext cx="62523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Svar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388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Adaptive Timeout (2)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813902"/>
              </p:ext>
            </p:extLst>
          </p:nvPr>
        </p:nvGraphicFramePr>
        <p:xfrm>
          <a:off x="1085850" y="1035844"/>
          <a:ext cx="6743700" cy="3669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286500" y="4305240"/>
            <a:ext cx="1043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econds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375856" y="2480851"/>
            <a:ext cx="1096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RTT (</a:t>
            </a:r>
            <a:r>
              <a:rPr lang="en-US" sz="2000" dirty="0" err="1" smtClean="0"/>
              <a:t>ms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191000" y="1809750"/>
            <a:ext cx="685800" cy="3530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57750" y="1586170"/>
            <a:ext cx="272459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Timeout (SRTT + 4*</a:t>
            </a:r>
            <a:r>
              <a:rPr lang="en-US" sz="2000" dirty="0" err="1" smtClean="0"/>
              <a:t>Svar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3093115" y="1697960"/>
            <a:ext cx="223580" cy="2235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28799" y="1178064"/>
            <a:ext cx="102818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Early</a:t>
            </a:r>
          </a:p>
          <a:p>
            <a:pPr algn="ctr"/>
            <a:r>
              <a:rPr lang="en-US" sz="2000" dirty="0" smtClean="0"/>
              <a:t>timeout</a:t>
            </a:r>
            <a:endParaRPr lang="en-US" sz="2000" dirty="0"/>
          </a:p>
        </p:txBody>
      </p:sp>
      <p:cxnSp>
        <p:nvCxnSpPr>
          <p:cNvPr id="18" name="Straight Arrow Connector 17"/>
          <p:cNvCxnSpPr>
            <a:endCxn id="4" idx="1"/>
          </p:cNvCxnSpPr>
          <p:nvPr/>
        </p:nvCxnSpPr>
        <p:spPr>
          <a:xfrm>
            <a:off x="2856987" y="1552848"/>
            <a:ext cx="268871" cy="17785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668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34933</TotalTime>
  <Words>2147</Words>
  <Application>Microsoft Macintosh PowerPoint</Application>
  <PresentationFormat>On-screen Show (16:9)</PresentationFormat>
  <Paragraphs>431</Paragraphs>
  <Slides>48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Topic</vt:lpstr>
      <vt:lpstr>Retransmissions</vt:lpstr>
      <vt:lpstr>Timeout Problem</vt:lpstr>
      <vt:lpstr>Example of RTTs</vt:lpstr>
      <vt:lpstr>Example of RTTs (2)</vt:lpstr>
      <vt:lpstr>Example of RTTs (3)</vt:lpstr>
      <vt:lpstr>Adaptive Timeout</vt:lpstr>
      <vt:lpstr>Example of Adaptive Timeout</vt:lpstr>
      <vt:lpstr>Example of Adaptive Timeout (2)</vt:lpstr>
      <vt:lpstr>Adaptive Timeout (2)</vt:lpstr>
      <vt:lpstr>Topic</vt:lpstr>
      <vt:lpstr>TCP Features</vt:lpstr>
      <vt:lpstr>Reliable Bytestream</vt:lpstr>
      <vt:lpstr>Reliable Bytestream (2)</vt:lpstr>
      <vt:lpstr>TCP Header (1)</vt:lpstr>
      <vt:lpstr>TCP Header (2)</vt:lpstr>
      <vt:lpstr>TCP Sliding Window – Receiver </vt:lpstr>
      <vt:lpstr>TCP Sliding Window – Sender</vt:lpstr>
      <vt:lpstr>TCP Header (4)</vt:lpstr>
      <vt:lpstr>Other TCP Details</vt:lpstr>
      <vt:lpstr>Where we are in the Course</vt:lpstr>
      <vt:lpstr>Topic</vt:lpstr>
      <vt:lpstr>Nature of Congestion</vt:lpstr>
      <vt:lpstr>Nature of Congestion (2)</vt:lpstr>
      <vt:lpstr>Nature of Congestion (3)</vt:lpstr>
      <vt:lpstr>Effects of Congestion</vt:lpstr>
      <vt:lpstr>Effects of Congestion (2)</vt:lpstr>
      <vt:lpstr>Effects of Congestion (3)</vt:lpstr>
      <vt:lpstr>Bandwidth Allocation</vt:lpstr>
      <vt:lpstr>Bandwidth Allocation (2)</vt:lpstr>
      <vt:lpstr>Bandwidth Allocation (3)</vt:lpstr>
      <vt:lpstr>Bandwidth Allocation (4)</vt:lpstr>
      <vt:lpstr>Topic</vt:lpstr>
      <vt:lpstr>Recall</vt:lpstr>
      <vt:lpstr>Efficiency vs. Fairness</vt:lpstr>
      <vt:lpstr>Efficiency vs. Fairness (2)</vt:lpstr>
      <vt:lpstr>Efficiency vs. Fairness (3)</vt:lpstr>
      <vt:lpstr>The Slippery Notion of Fairness</vt:lpstr>
      <vt:lpstr>Generalizing “Equal per Flow”</vt:lpstr>
      <vt:lpstr>Generalizing “Equal per Flow” (2)</vt:lpstr>
      <vt:lpstr>Max-Min Fairness</vt:lpstr>
      <vt:lpstr>Max-Min Fairness (2)</vt:lpstr>
      <vt:lpstr>Max-Min Example</vt:lpstr>
      <vt:lpstr>Max-Min Example (2)</vt:lpstr>
      <vt:lpstr>Max-Min Example (3)</vt:lpstr>
      <vt:lpstr>Max-Min Example (4)</vt:lpstr>
      <vt:lpstr>Adapting over Time</vt:lpstr>
      <vt:lpstr>Adapting over Time (2)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SHYAM GOLLAKOTA</cp:lastModifiedBy>
  <cp:revision>226</cp:revision>
  <dcterms:created xsi:type="dcterms:W3CDTF">2012-10-22T20:55:18Z</dcterms:created>
  <dcterms:modified xsi:type="dcterms:W3CDTF">2013-11-25T19:21:18Z</dcterms:modified>
</cp:coreProperties>
</file>