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315" r:id="rId3"/>
    <p:sldId id="347" r:id="rId4"/>
    <p:sldId id="348" r:id="rId5"/>
    <p:sldId id="346" r:id="rId6"/>
    <p:sldId id="349" r:id="rId7"/>
    <p:sldId id="350" r:id="rId8"/>
    <p:sldId id="351" r:id="rId9"/>
    <p:sldId id="353" r:id="rId10"/>
    <p:sldId id="354" r:id="rId11"/>
    <p:sldId id="355" r:id="rId12"/>
    <p:sldId id="356" r:id="rId13"/>
    <p:sldId id="357" r:id="rId14"/>
    <p:sldId id="358" r:id="rId15"/>
    <p:sldId id="359" r:id="rId16"/>
    <p:sldId id="360" r:id="rId17"/>
    <p:sldId id="361" r:id="rId18"/>
    <p:sldId id="362" r:id="rId19"/>
    <p:sldId id="363" r:id="rId20"/>
    <p:sldId id="364" r:id="rId21"/>
    <p:sldId id="365" r:id="rId22"/>
    <p:sldId id="366" r:id="rId23"/>
    <p:sldId id="367" r:id="rId24"/>
    <p:sldId id="368" r:id="rId25"/>
    <p:sldId id="369" r:id="rId26"/>
    <p:sldId id="370" r:id="rId27"/>
    <p:sldId id="371" r:id="rId28"/>
    <p:sldId id="372" r:id="rId29"/>
    <p:sldId id="373" r:id="rId30"/>
    <p:sldId id="374" r:id="rId31"/>
    <p:sldId id="375" r:id="rId32"/>
    <p:sldId id="376" r:id="rId33"/>
    <p:sldId id="377" r:id="rId34"/>
    <p:sldId id="378" r:id="rId35"/>
    <p:sldId id="379" r:id="rId3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FF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EBFB"/>
    <a:srgbClr val="FFE1F9"/>
    <a:srgbClr val="FFB8F2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61" autoAdjust="0"/>
    <p:restoredTop sz="92269" autoAdjust="0"/>
  </p:normalViewPr>
  <p:slideViewPr>
    <p:cSldViewPr>
      <p:cViewPr>
        <p:scale>
          <a:sx n="95" d="100"/>
          <a:sy n="95" d="100"/>
        </p:scale>
        <p:origin x="-1160" y="-7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FBF99-E6E2-45AC-967F-424D3300F3B9}" type="datetimeFigureOut">
              <a:rPr lang="en-US" smtClean="0"/>
              <a:t>11/17/13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5C2125-8E98-4A82-B6E0-5E01E26E3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636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c.org/" TargetMode="External"/><Relationship Id="rId4" Type="http://schemas.openxmlformats.org/officeDocument/2006/relationships/hyperlink" Target="mailto:survey@isc.org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387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#5-10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876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</a:t>
            </a:r>
            <a:r>
              <a:rPr lang="en-US" baseline="0" dirty="0" smtClean="0"/>
              <a:t> slides #5-82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8794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8794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</a:t>
            </a:r>
            <a:r>
              <a:rPr lang="en-US" baseline="0" dirty="0" smtClean="0"/>
              <a:t> #5-81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6552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</a:t>
            </a:r>
            <a:r>
              <a:rPr lang="en-US" baseline="0" dirty="0" smtClean="0"/>
              <a:t> #5-81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6552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</a:t>
            </a:r>
            <a:r>
              <a:rPr lang="en-US" baseline="0" dirty="0" smtClean="0"/>
              <a:t> #5-81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6552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</a:t>
            </a:r>
            <a:r>
              <a:rPr lang="en-US" baseline="0" dirty="0" smtClean="0"/>
              <a:t> #5-81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655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#5-10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87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Graph</a:t>
            </a:r>
            <a:r>
              <a:rPr lang="en-US" baseline="0" dirty="0" smtClean="0"/>
              <a:t> from http://www.isc.org/solutions/survey with permission via </a:t>
            </a:r>
            <a:r>
              <a:rPr lang="en-US" dirty="0" smtClean="0"/>
              <a:t>http://www.isc.org/solutions/survey/faq:</a:t>
            </a:r>
          </a:p>
          <a:p>
            <a:r>
              <a:rPr lang="en-US" b="1" dirty="0" smtClean="0"/>
              <a:t>Can I have permission to reproduce your data or charts?</a:t>
            </a:r>
            <a:endParaRPr lang="en-US" dirty="0" smtClean="0"/>
          </a:p>
          <a:p>
            <a:r>
              <a:rPr lang="en-US" dirty="0" smtClean="0"/>
              <a:t>You have permission to reproduce our data provided that you mention the source as "Source: Internet Systems Consortium, Inc. (</a:t>
            </a:r>
            <a:r>
              <a:rPr lang="en-US" dirty="0" smtClean="0">
                <a:hlinkClick r:id="rId3" tooltip="http://www.isc.org/"/>
              </a:rPr>
              <a:t>http://www.isc.org/</a:t>
            </a:r>
            <a:r>
              <a:rPr lang="en-US" dirty="0" smtClean="0"/>
              <a:t>)". However you must </a:t>
            </a:r>
            <a:r>
              <a:rPr lang="en-US" dirty="0" smtClean="0">
                <a:hlinkClick r:id="rId4"/>
              </a:rPr>
              <a:t>ask our permission</a:t>
            </a:r>
            <a:r>
              <a:rPr lang="en-US" dirty="0" smtClean="0"/>
              <a:t> to publish derivative works based on our data. In those cases you must say your data or charts are "Based on data from Internet Systems Consortium, Inc. (</a:t>
            </a:r>
            <a:r>
              <a:rPr lang="en-US" dirty="0" smtClean="0">
                <a:hlinkClick r:id="rId3" tooltip="http://www.isc.org/"/>
              </a:rPr>
              <a:t>http://www.isc.org/</a:t>
            </a:r>
            <a:r>
              <a:rPr lang="en-US" dirty="0" smtClean="0"/>
              <a:t>)"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907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Draw route from 1A to 5C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1894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Draw route from 1A to 5C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1894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Draw route from 1A to 5C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1894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#5-10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876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</a:t>
            </a:r>
            <a:r>
              <a:rPr lang="en-US" baseline="0" dirty="0" smtClean="0"/>
              <a:t> #5-64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3726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#5-65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755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047750"/>
            <a:ext cx="5715000" cy="3581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ectangle 8"/>
          <p:cNvSpPr>
            <a:spLocks/>
          </p:cNvSpPr>
          <p:nvPr userDrawn="1"/>
        </p:nvSpPr>
        <p:spPr>
          <a:xfrm>
            <a:off x="5943600" y="1755340"/>
            <a:ext cx="2743200" cy="2057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670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30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194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82278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2278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705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6202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9487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2815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56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2427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4248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774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047750"/>
            <a:ext cx="5715000" cy="3581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585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276350"/>
            <a:ext cx="5715000" cy="3352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ectangle 8"/>
          <p:cNvSpPr>
            <a:spLocks/>
          </p:cNvSpPr>
          <p:nvPr userDrawn="1"/>
        </p:nvSpPr>
        <p:spPr>
          <a:xfrm>
            <a:off x="5943600" y="1755340"/>
            <a:ext cx="2743200" cy="2057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365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276350"/>
            <a:ext cx="5715000" cy="3352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355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209550"/>
            <a:ext cx="8686800" cy="857250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 smtClean="0"/>
              <a:t>Introduction to Computer Networks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85800" y="1657350"/>
            <a:ext cx="5257800" cy="15240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>
            <a:spLocks/>
          </p:cNvSpPr>
          <p:nvPr userDrawn="1"/>
        </p:nvSpPr>
        <p:spPr>
          <a:xfrm>
            <a:off x="5943600" y="1755340"/>
            <a:ext cx="2743200" cy="2057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762000" y="2876550"/>
            <a:ext cx="4525887" cy="936190"/>
            <a:chOff x="1204264" y="3301954"/>
            <a:chExt cx="4525887" cy="936190"/>
          </a:xfrm>
        </p:grpSpPr>
        <p:pic>
          <p:nvPicPr>
            <p:cNvPr id="10" name="Picture 6" descr="http://www.engr.washington.edu/sites/default/files/mycoe/marcom/uw/signature_left/UW.Signature_left_small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4264" y="3892522"/>
              <a:ext cx="4425649" cy="3456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1726234" y="3301954"/>
              <a:ext cx="4003917" cy="6232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David Wetherall  (djw@uw.edu)</a:t>
              </a:r>
            </a:p>
            <a:p>
              <a:pPr>
                <a:spcAft>
                  <a:spcPts val="300"/>
                </a:spcAft>
              </a:pPr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Professor of Computer Science &amp; Engineering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pic>
          <p:nvPicPr>
            <p:cNvPr id="12" name="Picture 8" descr="http://www.cs.washington.edu/images/logo/CSElogo2_144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4264" y="3362118"/>
              <a:ext cx="502920" cy="5029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" name="Title 1"/>
          <p:cNvSpPr txBox="1">
            <a:spLocks/>
          </p:cNvSpPr>
          <p:nvPr userDrawn="1"/>
        </p:nvSpPr>
        <p:spPr>
          <a:xfrm>
            <a:off x="228600" y="209550"/>
            <a:ext cx="86868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FF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en-US" sz="4400" dirty="0" smtClean="0"/>
              <a:t>Introduction to Computer Networks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95955460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76350"/>
            <a:ext cx="8686800" cy="3200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631436"/>
            <a:ext cx="9144000" cy="512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Extent of subtitles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942028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42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91420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76350"/>
            <a:ext cx="8686800" cy="3200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090892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205979"/>
            <a:ext cx="86868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082278"/>
            <a:ext cx="86868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4781550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4781550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933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5" r:id="rId2"/>
    <p:sldLayoutId id="2147483662" r:id="rId3"/>
    <p:sldLayoutId id="2147483664" r:id="rId4"/>
    <p:sldLayoutId id="2147483661" r:id="rId5"/>
    <p:sldLayoutId id="2147483666" r:id="rId6"/>
    <p:sldLayoutId id="2147483649" r:id="rId7"/>
    <p:sldLayoutId id="2147483650" r:id="rId8"/>
    <p:sldLayoutId id="2147483663" r:id="rId9"/>
    <p:sldLayoutId id="2147483651" r:id="rId10"/>
    <p:sldLayoutId id="2147483652" r:id="rId11"/>
    <p:sldLayoutId id="2147483667" r:id="rId12"/>
    <p:sldLayoutId id="2147483653" r:id="rId13"/>
    <p:sldLayoutId id="2147483654" r:id="rId14"/>
    <p:sldLayoutId id="2147483655" r:id="rId15"/>
    <p:sldLayoutId id="2147483656" r:id="rId16"/>
    <p:sldLayoutId id="2147483657" r:id="rId17"/>
    <p:sldLayoutId id="2147483658" r:id="rId18"/>
    <p:sldLayoutId id="2147483659" r:id="rId19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Calibri" pitchFamily="34" charset="0"/>
          <a:ea typeface="+mj-ea"/>
          <a:cs typeface="Calibr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32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–"/>
        <a:defRPr sz="2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0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0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0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0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Hierarchical Routing (§5.2.6)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983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Hierarchical </a:t>
            </a:r>
            <a:r>
              <a:rPr lang="en-US" dirty="0" smtClean="0"/>
              <a:t>Routing (4)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Penalty is longer paths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10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792826" y="1848059"/>
            <a:ext cx="3245774" cy="2781091"/>
            <a:chOff x="1144524" y="1467059"/>
            <a:chExt cx="2744188" cy="2351315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t="10783" r="59977" b="28253"/>
            <a:stretch/>
          </p:blipFill>
          <p:spPr bwMode="auto">
            <a:xfrm>
              <a:off x="1144524" y="1467059"/>
              <a:ext cx="2744188" cy="2351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7" name="Straight Arrow Connector 6"/>
            <p:cNvCxnSpPr/>
            <p:nvPr/>
          </p:nvCxnSpPr>
          <p:spPr>
            <a:xfrm>
              <a:off x="1606480" y="2137788"/>
              <a:ext cx="228600" cy="0"/>
            </a:xfrm>
            <a:prstGeom prst="straightConnector1">
              <a:avLst/>
            </a:prstGeom>
            <a:ln w="38100">
              <a:solidFill>
                <a:schemeClr val="bg2">
                  <a:lumMod val="90000"/>
                </a:schemeClr>
              </a:solidFill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1828800" y="2128995"/>
              <a:ext cx="0" cy="990600"/>
            </a:xfrm>
            <a:prstGeom prst="straightConnector1">
              <a:avLst/>
            </a:prstGeom>
            <a:ln w="38100">
              <a:solidFill>
                <a:schemeClr val="bg2">
                  <a:lumMod val="90000"/>
                </a:schemeClr>
              </a:solidFill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1828800" y="3108710"/>
              <a:ext cx="685800" cy="0"/>
            </a:xfrm>
            <a:prstGeom prst="straightConnector1">
              <a:avLst/>
            </a:prstGeom>
            <a:ln w="38100">
              <a:solidFill>
                <a:schemeClr val="bg2">
                  <a:lumMod val="90000"/>
                </a:schemeClr>
              </a:solidFill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2590800" y="3125039"/>
              <a:ext cx="457200" cy="56311"/>
            </a:xfrm>
            <a:prstGeom prst="straightConnector1">
              <a:avLst/>
            </a:prstGeom>
            <a:ln w="38100">
              <a:solidFill>
                <a:schemeClr val="bg2">
                  <a:lumMod val="90000"/>
                </a:schemeClr>
              </a:solidFill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3124200" y="3028950"/>
              <a:ext cx="114300" cy="152400"/>
            </a:xfrm>
            <a:prstGeom prst="straightConnector1">
              <a:avLst/>
            </a:prstGeom>
            <a:ln w="38100">
              <a:solidFill>
                <a:schemeClr val="bg2">
                  <a:lumMod val="90000"/>
                </a:schemeClr>
              </a:solidFill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3238500" y="3028950"/>
              <a:ext cx="228600" cy="0"/>
            </a:xfrm>
            <a:prstGeom prst="straightConnector1">
              <a:avLst/>
            </a:prstGeom>
            <a:ln w="38100">
              <a:solidFill>
                <a:schemeClr val="bg2">
                  <a:lumMod val="90000"/>
                </a:schemeClr>
              </a:solidFill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1"/>
            <p:cNvSpPr/>
            <p:nvPr/>
          </p:nvSpPr>
          <p:spPr>
            <a:xfrm>
              <a:off x="1552537" y="2063371"/>
              <a:ext cx="123863" cy="148833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3405168" y="2980666"/>
              <a:ext cx="123863" cy="148833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773565" y="1123667"/>
            <a:ext cx="3989435" cy="3581683"/>
            <a:chOff x="4160019" y="2015585"/>
            <a:chExt cx="4185632" cy="4450074"/>
          </a:xfrm>
        </p:grpSpPr>
        <p:pic>
          <p:nvPicPr>
            <p:cNvPr id="17" name="Picture 2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44136" t="1223" r="2660" b="5255"/>
            <a:stretch/>
          </p:blipFill>
          <p:spPr bwMode="auto">
            <a:xfrm>
              <a:off x="4160019" y="2015585"/>
              <a:ext cx="3888712" cy="44500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Rectangle 17"/>
            <p:cNvSpPr/>
            <p:nvPr/>
          </p:nvSpPr>
          <p:spPr bwMode="auto">
            <a:xfrm>
              <a:off x="6617110" y="3942735"/>
              <a:ext cx="570271" cy="235975"/>
            </a:xfrm>
            <a:prstGeom prst="rect">
              <a:avLst/>
            </a:prstGeom>
            <a:solidFill>
              <a:schemeClr val="accent3">
                <a:lumMod val="60000"/>
                <a:lumOff val="40000"/>
                <a:alpha val="50196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 bwMode="auto">
            <a:xfrm rot="5400000" flipH="1" flipV="1">
              <a:off x="6612194" y="4527755"/>
              <a:ext cx="560439" cy="158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accent3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6143226" y="4837476"/>
              <a:ext cx="2202425" cy="1261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1C is best route to region 5, except for destination 5C</a:t>
              </a:r>
              <a:endParaRPr lang="en-US" sz="2000" dirty="0"/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4601496" y="5746954"/>
              <a:ext cx="570271" cy="235975"/>
            </a:xfrm>
            <a:prstGeom prst="rect">
              <a:avLst/>
            </a:prstGeom>
            <a:solidFill>
              <a:schemeClr val="accent3">
                <a:lumMod val="60000"/>
                <a:lumOff val="40000"/>
                <a:alpha val="50196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25" name="Straight Arrow Connector 24"/>
            <p:cNvCxnSpPr>
              <a:stCxn id="21" idx="1"/>
            </p:cNvCxnSpPr>
            <p:nvPr/>
          </p:nvCxnSpPr>
          <p:spPr bwMode="auto">
            <a:xfrm flipH="1">
              <a:off x="5309420" y="5468434"/>
              <a:ext cx="833806" cy="33259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accent3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26" name="Straight Arrow Connector 25"/>
          <p:cNvCxnSpPr>
            <a:stCxn id="22" idx="1"/>
          </p:cNvCxnSpPr>
          <p:nvPr/>
        </p:nvCxnSpPr>
        <p:spPr>
          <a:xfrm flipV="1">
            <a:off x="1296871" y="2419350"/>
            <a:ext cx="177540" cy="159796"/>
          </a:xfrm>
          <a:prstGeom prst="straightConnector1">
            <a:avLst/>
          </a:prstGeom>
          <a:ln w="38100">
            <a:solidFill>
              <a:schemeClr val="accent5"/>
            </a:solidFill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497062" y="2574547"/>
            <a:ext cx="0" cy="1063778"/>
          </a:xfrm>
          <a:prstGeom prst="straightConnector1">
            <a:avLst/>
          </a:prstGeom>
          <a:ln w="38100">
            <a:solidFill>
              <a:schemeClr val="accent5"/>
            </a:solidFill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1431549" y="2479012"/>
            <a:ext cx="2084931" cy="0"/>
          </a:xfrm>
          <a:prstGeom prst="straightConnector1">
            <a:avLst/>
          </a:prstGeom>
          <a:ln w="38100">
            <a:solidFill>
              <a:schemeClr val="accent5"/>
            </a:solidFill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9599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11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Outside a region, nodes have </a:t>
            </a:r>
            <a:r>
              <a:rPr lang="en-US" u="sng" dirty="0" smtClean="0"/>
              <a:t>one route </a:t>
            </a:r>
            <a:r>
              <a:rPr lang="en-US" dirty="0" smtClean="0"/>
              <a:t>to all hosts within the region</a:t>
            </a:r>
          </a:p>
          <a:p>
            <a:pPr lvl="1"/>
            <a:r>
              <a:rPr lang="en-US" dirty="0" smtClean="0"/>
              <a:t>This gives savings in table size, messages and computation</a:t>
            </a:r>
          </a:p>
          <a:p>
            <a:pPr lvl="4"/>
            <a:endParaRPr lang="en-US" sz="1200" dirty="0" smtClean="0"/>
          </a:p>
          <a:p>
            <a:r>
              <a:rPr lang="en-US" dirty="0" smtClean="0"/>
              <a:t>However, each node may have a </a:t>
            </a:r>
            <a:r>
              <a:rPr lang="en-US" u="sng" dirty="0" smtClean="0"/>
              <a:t>different route </a:t>
            </a:r>
            <a:r>
              <a:rPr lang="en-US" dirty="0" smtClean="0"/>
              <a:t>to an outside region</a:t>
            </a:r>
          </a:p>
          <a:p>
            <a:pPr lvl="1"/>
            <a:r>
              <a:rPr lang="en-US" dirty="0" smtClean="0"/>
              <a:t>Routing decisions are still made by individual nodes; there is no single decision made by a region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6608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381000" y="1047750"/>
            <a:ext cx="5715000" cy="3581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How to help scale routing by adjusting the size of IP prefixes</a:t>
            </a:r>
          </a:p>
          <a:p>
            <a:pPr lvl="1"/>
            <a:r>
              <a:rPr lang="en-US" sz="2400" dirty="0" smtClean="0"/>
              <a:t>Split (subnets) and join (aggregation)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876300" y="2647950"/>
            <a:ext cx="4800600" cy="1564303"/>
            <a:chOff x="3505200" y="3195470"/>
            <a:chExt cx="4800600" cy="1564303"/>
          </a:xfrm>
        </p:grpSpPr>
        <p:sp>
          <p:nvSpPr>
            <p:cNvPr id="127" name="Rounded Rectangular Callout 126"/>
            <p:cNvSpPr/>
            <p:nvPr/>
          </p:nvSpPr>
          <p:spPr>
            <a:xfrm>
              <a:off x="5943600" y="3195470"/>
              <a:ext cx="2362200" cy="316116"/>
            </a:xfrm>
            <a:prstGeom prst="wedgeRoundRectCallout">
              <a:avLst>
                <a:gd name="adj1" fmla="val -11684"/>
                <a:gd name="adj2" fmla="val 170142"/>
                <a:gd name="adj3" fmla="val 16667"/>
              </a:avLst>
            </a:prstGeom>
            <a:solidFill>
              <a:srgbClr val="FFB8F2">
                <a:alpha val="5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b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I’m the whole region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23" name="Cloud Callout 22"/>
            <p:cNvSpPr/>
            <p:nvPr/>
          </p:nvSpPr>
          <p:spPr>
            <a:xfrm rot="394988">
              <a:off x="4651817" y="3771414"/>
              <a:ext cx="2056733" cy="866656"/>
            </a:xfrm>
            <a:prstGeom prst="cloudCallout">
              <a:avLst>
                <a:gd name="adj1" fmla="val -8031"/>
                <a:gd name="adj2" fmla="val 16226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334000" y="3887210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Region</a:t>
              </a:r>
              <a:endParaRPr lang="en-US" sz="2400" dirty="0"/>
            </a:p>
          </p:txBody>
        </p:sp>
        <p:sp>
          <p:nvSpPr>
            <p:cNvPr id="21" name="Cloud Callout 20"/>
            <p:cNvSpPr/>
            <p:nvPr/>
          </p:nvSpPr>
          <p:spPr>
            <a:xfrm rot="394988">
              <a:off x="4440623" y="3614724"/>
              <a:ext cx="893399" cy="348768"/>
            </a:xfrm>
            <a:prstGeom prst="cloudCallout">
              <a:avLst>
                <a:gd name="adj1" fmla="val -8031"/>
                <a:gd name="adj2" fmla="val 16226"/>
              </a:avLst>
            </a:prstGeom>
            <a:solidFill>
              <a:srgbClr val="7F7F7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Cloud Callout 30"/>
            <p:cNvSpPr/>
            <p:nvPr/>
          </p:nvSpPr>
          <p:spPr>
            <a:xfrm rot="394988">
              <a:off x="4423553" y="3992049"/>
              <a:ext cx="893399" cy="348768"/>
            </a:xfrm>
            <a:prstGeom prst="cloudCallout">
              <a:avLst>
                <a:gd name="adj1" fmla="val -8031"/>
                <a:gd name="adj2" fmla="val 16226"/>
              </a:avLst>
            </a:prstGeom>
            <a:solidFill>
              <a:srgbClr val="7F7F7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Cloud Callout 31"/>
            <p:cNvSpPr/>
            <p:nvPr/>
          </p:nvSpPr>
          <p:spPr>
            <a:xfrm rot="394988">
              <a:off x="4440623" y="4396840"/>
              <a:ext cx="893399" cy="348768"/>
            </a:xfrm>
            <a:prstGeom prst="cloudCallout">
              <a:avLst>
                <a:gd name="adj1" fmla="val -8031"/>
                <a:gd name="adj2" fmla="val 16226"/>
              </a:avLst>
            </a:prstGeom>
            <a:solidFill>
              <a:srgbClr val="7F7F7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724400" y="359801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727234" y="399033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724400" y="436390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629400" y="3887209"/>
              <a:ext cx="1066800" cy="46166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IP /16</a:t>
              </a:r>
              <a:endParaRPr lang="en-US" sz="24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505200" y="3581790"/>
              <a:ext cx="980752" cy="40011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IP1 /18</a:t>
              </a:r>
              <a:endParaRPr lang="en-US" sz="20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505200" y="3974942"/>
              <a:ext cx="980752" cy="40011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IP2 /18</a:t>
              </a:r>
              <a:endParaRPr lang="en-US" sz="20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505200" y="4359663"/>
              <a:ext cx="980752" cy="40011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IP3 /18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58407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Recall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IP addresses are allocated in blocks called IP prefixes, e.g., 18.31.0.0/16</a:t>
            </a:r>
          </a:p>
          <a:p>
            <a:pPr lvl="1"/>
            <a:r>
              <a:rPr lang="en-US" dirty="0" smtClean="0"/>
              <a:t>Hosts on one network in same prefix</a:t>
            </a:r>
          </a:p>
          <a:p>
            <a:pPr lvl="4"/>
            <a:endParaRPr lang="en-US" sz="1400" dirty="0" smtClean="0"/>
          </a:p>
          <a:p>
            <a:r>
              <a:rPr lang="en-US" dirty="0" smtClean="0"/>
              <a:t>A “/N” prefix has the first N bits fixed and contains 2</a:t>
            </a:r>
            <a:r>
              <a:rPr lang="en-US" sz="3400" baseline="30000" dirty="0" smtClean="0"/>
              <a:t>32-N</a:t>
            </a:r>
            <a:r>
              <a:rPr lang="en-US" dirty="0" smtClean="0"/>
              <a:t> addresses</a:t>
            </a:r>
          </a:p>
          <a:p>
            <a:pPr lvl="1"/>
            <a:r>
              <a:rPr lang="en-US" dirty="0" smtClean="0"/>
              <a:t>E.g., a “/24” has 256 addresses</a:t>
            </a:r>
          </a:p>
          <a:p>
            <a:pPr lvl="3"/>
            <a:endParaRPr lang="en-US" sz="1400" dirty="0" smtClean="0"/>
          </a:p>
          <a:p>
            <a:r>
              <a:rPr lang="en-US" dirty="0" smtClean="0"/>
              <a:t>Routers keep track of prefix lengths</a:t>
            </a:r>
          </a:p>
          <a:p>
            <a:pPr lvl="1"/>
            <a:r>
              <a:rPr lang="en-US" dirty="0" smtClean="0"/>
              <a:t>Use it as part of longest prefix matching</a:t>
            </a:r>
          </a:p>
        </p:txBody>
      </p:sp>
    </p:spTree>
    <p:extLst>
      <p:ext uri="{BB962C8B-B14F-4D97-AF65-F5344CB8AC3E}">
        <p14:creationId xmlns:p14="http://schemas.microsoft.com/office/powerpoint/2010/main" val="17417518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 (2)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IP addresses are allocated in blocks called IP prefixes, e.g., 18.31.0.0/16</a:t>
            </a:r>
          </a:p>
          <a:p>
            <a:pPr lvl="1"/>
            <a:r>
              <a:rPr lang="en-US" dirty="0" smtClean="0"/>
              <a:t>Hosts on one network in same prefix</a:t>
            </a:r>
          </a:p>
          <a:p>
            <a:pPr lvl="4"/>
            <a:endParaRPr lang="en-US" sz="1400" dirty="0" smtClean="0"/>
          </a:p>
          <a:p>
            <a:r>
              <a:rPr lang="en-US" dirty="0" smtClean="0"/>
              <a:t>A “/N” prefix has the first N bits fixed and contains 2</a:t>
            </a:r>
            <a:r>
              <a:rPr lang="en-US" sz="3400" baseline="30000" dirty="0" smtClean="0"/>
              <a:t>32-N</a:t>
            </a:r>
            <a:r>
              <a:rPr lang="en-US" dirty="0" smtClean="0"/>
              <a:t> addresses</a:t>
            </a:r>
          </a:p>
          <a:p>
            <a:pPr lvl="1"/>
            <a:r>
              <a:rPr lang="en-US" dirty="0" smtClean="0"/>
              <a:t>E.g., a “/24” has 256 addresses</a:t>
            </a:r>
          </a:p>
          <a:p>
            <a:pPr lvl="3"/>
            <a:endParaRPr lang="en-US" sz="1400" dirty="0" smtClean="0"/>
          </a:p>
          <a:p>
            <a:r>
              <a:rPr lang="en-US" dirty="0" smtClean="0"/>
              <a:t>Routers keep track of prefix lengths</a:t>
            </a:r>
          </a:p>
          <a:p>
            <a:pPr lvl="1"/>
            <a:r>
              <a:rPr lang="en-US" dirty="0" smtClean="0"/>
              <a:t>Use it as part of longest prefix matching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63451" y="4243685"/>
            <a:ext cx="7317131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Routers can change prefix lengths without affecting hosts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36412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15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Prefixes and Hierarchy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IP prefixes already help to scale routing, but we can go further</a:t>
            </a:r>
          </a:p>
          <a:p>
            <a:pPr lvl="1"/>
            <a:r>
              <a:rPr lang="en-US" sz="2400" dirty="0" smtClean="0"/>
              <a:t>We can use a less specific (larger)       IP prefix as a name for a region</a:t>
            </a:r>
          </a:p>
          <a:p>
            <a:endParaRPr lang="en-US" sz="2800" dirty="0"/>
          </a:p>
        </p:txBody>
      </p:sp>
      <p:grpSp>
        <p:nvGrpSpPr>
          <p:cNvPr id="6" name="Group 5"/>
          <p:cNvGrpSpPr/>
          <p:nvPr/>
        </p:nvGrpSpPr>
        <p:grpSpPr>
          <a:xfrm>
            <a:off x="609600" y="2952750"/>
            <a:ext cx="4800600" cy="1531932"/>
            <a:chOff x="3505200" y="3195470"/>
            <a:chExt cx="4800600" cy="1531932"/>
          </a:xfrm>
        </p:grpSpPr>
        <p:sp>
          <p:nvSpPr>
            <p:cNvPr id="7" name="Rounded Rectangular Callout 6"/>
            <p:cNvSpPr/>
            <p:nvPr/>
          </p:nvSpPr>
          <p:spPr>
            <a:xfrm>
              <a:off x="5943600" y="3195470"/>
              <a:ext cx="2362200" cy="316116"/>
            </a:xfrm>
            <a:prstGeom prst="wedgeRoundRectCallout">
              <a:avLst>
                <a:gd name="adj1" fmla="val -11684"/>
                <a:gd name="adj2" fmla="val 170142"/>
                <a:gd name="adj3" fmla="val 16667"/>
              </a:avLst>
            </a:prstGeom>
            <a:solidFill>
              <a:srgbClr val="FFB8F2">
                <a:alpha val="5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b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I’m the whole region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8" name="Cloud Callout 7"/>
            <p:cNvSpPr/>
            <p:nvPr/>
          </p:nvSpPr>
          <p:spPr>
            <a:xfrm rot="394988">
              <a:off x="4651817" y="3771414"/>
              <a:ext cx="2056733" cy="866656"/>
            </a:xfrm>
            <a:prstGeom prst="cloudCallout">
              <a:avLst>
                <a:gd name="adj1" fmla="val -8031"/>
                <a:gd name="adj2" fmla="val 16226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334000" y="3887210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Region</a:t>
              </a:r>
              <a:endParaRPr lang="en-US" sz="2400" dirty="0"/>
            </a:p>
          </p:txBody>
        </p:sp>
        <p:sp>
          <p:nvSpPr>
            <p:cNvPr id="10" name="Cloud Callout 9"/>
            <p:cNvSpPr/>
            <p:nvPr/>
          </p:nvSpPr>
          <p:spPr>
            <a:xfrm rot="394988">
              <a:off x="4440623" y="3582353"/>
              <a:ext cx="893399" cy="348768"/>
            </a:xfrm>
            <a:prstGeom prst="cloudCallout">
              <a:avLst>
                <a:gd name="adj1" fmla="val -8031"/>
                <a:gd name="adj2" fmla="val 16226"/>
              </a:avLst>
            </a:prstGeom>
            <a:solidFill>
              <a:srgbClr val="7F7F7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loud Callout 10"/>
            <p:cNvSpPr/>
            <p:nvPr/>
          </p:nvSpPr>
          <p:spPr>
            <a:xfrm rot="394988">
              <a:off x="4423553" y="3959678"/>
              <a:ext cx="893399" cy="348768"/>
            </a:xfrm>
            <a:prstGeom prst="cloudCallout">
              <a:avLst>
                <a:gd name="adj1" fmla="val -8031"/>
                <a:gd name="adj2" fmla="val 16226"/>
              </a:avLst>
            </a:prstGeom>
            <a:solidFill>
              <a:srgbClr val="7F7F7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Cloud Callout 11"/>
            <p:cNvSpPr/>
            <p:nvPr/>
          </p:nvSpPr>
          <p:spPr>
            <a:xfrm rot="394988">
              <a:off x="4440623" y="4364469"/>
              <a:ext cx="893399" cy="348768"/>
            </a:xfrm>
            <a:prstGeom prst="cloudCallout">
              <a:avLst>
                <a:gd name="adj1" fmla="val -8031"/>
                <a:gd name="adj2" fmla="val 16226"/>
              </a:avLst>
            </a:prstGeom>
            <a:solidFill>
              <a:srgbClr val="7F7F7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724400" y="356564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727234" y="395796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724400" y="433153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629400" y="3887209"/>
              <a:ext cx="1066800" cy="46166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IP /16</a:t>
              </a:r>
              <a:endParaRPr lang="en-US" sz="24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505200" y="3549419"/>
              <a:ext cx="980752" cy="40011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IP1 /18</a:t>
              </a:r>
              <a:endParaRPr lang="en-US" sz="20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505200" y="3942571"/>
              <a:ext cx="980752" cy="40011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IP2 /18</a:t>
              </a:r>
              <a:endParaRPr lang="en-US" sz="2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505200" y="4327292"/>
              <a:ext cx="980752" cy="40011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IP3 /18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86901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16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Subnets and Aggregation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Two use cases for adjusting the size of IP prefixes; both reduce routing table</a:t>
            </a:r>
          </a:p>
          <a:p>
            <a:pPr lvl="3"/>
            <a:endParaRPr lang="en-US" sz="1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Subnets</a:t>
            </a:r>
          </a:p>
          <a:p>
            <a:pPr lvl="1"/>
            <a:r>
              <a:rPr lang="en-US" dirty="0" smtClean="0"/>
              <a:t>Internally split one large prefix into multiple smaller ones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Aggregation</a:t>
            </a:r>
          </a:p>
          <a:p>
            <a:pPr lvl="1"/>
            <a:r>
              <a:rPr lang="en-US" dirty="0" smtClean="0"/>
              <a:t>Externally join multiple smaller prefixes into one large prefix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6348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Subnets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Internally split up one IP prefix</a:t>
            </a:r>
            <a:endParaRPr lang="en-US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17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1568996"/>
            <a:ext cx="7105650" cy="3160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248400" y="3409950"/>
            <a:ext cx="16736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32K addresses</a:t>
            </a:r>
            <a:endParaRPr lang="en-US" sz="2000" dirty="0"/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6781800" y="2571750"/>
            <a:ext cx="271655" cy="46866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5791200" y="1863864"/>
            <a:ext cx="20401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One prefix sent to rest of Internet</a:t>
            </a:r>
            <a:endParaRPr lang="en-US" sz="2000" dirty="0"/>
          </a:p>
        </p:txBody>
      </p:sp>
      <p:sp>
        <p:nvSpPr>
          <p:cNvPr id="13" name="Rectangle 12"/>
          <p:cNvSpPr/>
          <p:nvPr/>
        </p:nvSpPr>
        <p:spPr>
          <a:xfrm>
            <a:off x="6551831" y="3057861"/>
            <a:ext cx="1066800" cy="217137"/>
          </a:xfrm>
          <a:prstGeom prst="rect">
            <a:avLst/>
          </a:prstGeom>
          <a:noFill/>
          <a:ln w="1905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 bwMode="auto">
          <a:xfrm flipH="1">
            <a:off x="6019800" y="2571749"/>
            <a:ext cx="626172" cy="30480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2743200" y="2095440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16K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2808122" y="3086391"/>
            <a:ext cx="4475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8K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2808122" y="4152840"/>
            <a:ext cx="4475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4</a:t>
            </a:r>
            <a:r>
              <a:rPr lang="en-US" sz="2000" dirty="0" smtClean="0"/>
              <a:t>K</a:t>
            </a:r>
            <a:endParaRPr lang="en-US" sz="20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5655460" y="1871773"/>
            <a:ext cx="0" cy="2589312"/>
          </a:xfrm>
          <a:prstGeom prst="line">
            <a:avLst/>
          </a:prstGeom>
          <a:ln w="28575">
            <a:solidFill>
              <a:schemeClr val="accent3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495800" y="4229040"/>
            <a:ext cx="11596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Company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5638800" y="4229040"/>
            <a:ext cx="19074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Rest of Internet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368623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Externally join multiple separate IP prefixes</a:t>
            </a:r>
            <a:endParaRPr lang="en-US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18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1066800" y="1581150"/>
            <a:ext cx="6553200" cy="3025120"/>
            <a:chOff x="1416244" y="1581150"/>
            <a:chExt cx="6203756" cy="3025120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416244" y="1581150"/>
              <a:ext cx="6203756" cy="3025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Box 8"/>
            <p:cNvSpPr txBox="1"/>
            <p:nvPr/>
          </p:nvSpPr>
          <p:spPr>
            <a:xfrm>
              <a:off x="2550063" y="1733550"/>
              <a:ext cx="204019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One prefix sent to rest of Internet</a:t>
              </a:r>
              <a:endParaRPr lang="en-US" sz="2000" dirty="0"/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 flipH="1">
              <a:off x="3164095" y="2441436"/>
              <a:ext cx="416250" cy="51131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accent3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2" name="Rectangle 11"/>
            <p:cNvSpPr/>
            <p:nvPr/>
          </p:nvSpPr>
          <p:spPr>
            <a:xfrm>
              <a:off x="6172200" y="2114550"/>
              <a:ext cx="381000" cy="1032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248400" y="3114799"/>
              <a:ext cx="304800" cy="1032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172200" y="4171950"/>
              <a:ext cx="381000" cy="1032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276600" y="3114799"/>
              <a:ext cx="381000" cy="1032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286000" y="3057860"/>
              <a:ext cx="1066800" cy="217137"/>
            </a:xfrm>
            <a:prstGeom prst="rect">
              <a:avLst/>
            </a:prstGeom>
            <a:noFill/>
            <a:ln w="19050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\</a:t>
              </a:r>
              <a:endParaRPr lang="en-US" dirty="0"/>
            </a:p>
          </p:txBody>
        </p:sp>
      </p:grpSp>
      <p:cxnSp>
        <p:nvCxnSpPr>
          <p:cNvPr id="18" name="Straight Arrow Connector 17"/>
          <p:cNvCxnSpPr/>
          <p:nvPr/>
        </p:nvCxnSpPr>
        <p:spPr bwMode="auto">
          <a:xfrm>
            <a:off x="3581400" y="2441436"/>
            <a:ext cx="381000" cy="35891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Connector 23"/>
          <p:cNvCxnSpPr/>
          <p:nvPr/>
        </p:nvCxnSpPr>
        <p:spPr>
          <a:xfrm>
            <a:off x="4419600" y="1885950"/>
            <a:ext cx="0" cy="2589312"/>
          </a:xfrm>
          <a:prstGeom prst="line">
            <a:avLst/>
          </a:prstGeom>
          <a:ln w="28575">
            <a:solidFill>
              <a:schemeClr val="accent3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305300" y="4263267"/>
            <a:ext cx="800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ISP</a:t>
            </a: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2512135" y="4248150"/>
            <a:ext cx="19074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Rest of Internet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55337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How to route with multiple parties, each with their own routing policies </a:t>
            </a:r>
          </a:p>
          <a:p>
            <a:pPr lvl="1"/>
            <a:r>
              <a:rPr lang="en-US" sz="2400" dirty="0" smtClean="0"/>
              <a:t>This is Internet-wide BGP routing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828516" y="2634679"/>
            <a:ext cx="4505484" cy="1609130"/>
            <a:chOff x="811099" y="2872085"/>
            <a:chExt cx="4505484" cy="1609130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1981200" y="3831897"/>
              <a:ext cx="23622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3429000" y="3333750"/>
              <a:ext cx="838200" cy="29298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flipV="1">
              <a:off x="2133600" y="3386513"/>
              <a:ext cx="533400" cy="15314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endCxn id="128" idx="1"/>
            </p:cNvCxnSpPr>
            <p:nvPr/>
          </p:nvCxnSpPr>
          <p:spPr>
            <a:xfrm>
              <a:off x="2591104" y="3902748"/>
              <a:ext cx="40792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Cloud Callout 20"/>
            <p:cNvSpPr/>
            <p:nvPr/>
          </p:nvSpPr>
          <p:spPr>
            <a:xfrm rot="394988">
              <a:off x="997834" y="3223048"/>
              <a:ext cx="1221860" cy="866656"/>
            </a:xfrm>
            <a:prstGeom prst="cloudCallout">
              <a:avLst>
                <a:gd name="adj1" fmla="val -8031"/>
                <a:gd name="adj2" fmla="val 16226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204648" y="3386513"/>
              <a:ext cx="80823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/>
                <a:t>ISP A</a:t>
              </a:r>
              <a:endParaRPr lang="en-US" sz="2400" dirty="0"/>
            </a:p>
          </p:txBody>
        </p:sp>
        <p:sp>
          <p:nvSpPr>
            <p:cNvPr id="23" name="Cloud Callout 22"/>
            <p:cNvSpPr/>
            <p:nvPr/>
          </p:nvSpPr>
          <p:spPr>
            <a:xfrm rot="394988">
              <a:off x="4094723" y="3246169"/>
              <a:ext cx="1221860" cy="866656"/>
            </a:xfrm>
            <a:prstGeom prst="cloudCallout">
              <a:avLst>
                <a:gd name="adj1" fmla="val -8031"/>
                <a:gd name="adj2" fmla="val 16226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308751" y="3409820"/>
              <a:ext cx="7938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/>
                <a:t>ISP C</a:t>
              </a:r>
              <a:endParaRPr lang="en-US" sz="2400" dirty="0"/>
            </a:p>
          </p:txBody>
        </p:sp>
        <p:sp>
          <p:nvSpPr>
            <p:cNvPr id="26" name="Oval 25"/>
            <p:cNvSpPr/>
            <p:nvPr/>
          </p:nvSpPr>
          <p:spPr>
            <a:xfrm>
              <a:off x="1535512" y="3980850"/>
              <a:ext cx="146503" cy="17603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11099" y="4019550"/>
              <a:ext cx="162102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/>
                <a:t>Destination</a:t>
              </a:r>
              <a:endParaRPr lang="en-US" sz="2400" dirty="0"/>
            </a:p>
          </p:txBody>
        </p:sp>
        <p:sp>
          <p:nvSpPr>
            <p:cNvPr id="22" name="Cloud Callout 21"/>
            <p:cNvSpPr/>
            <p:nvPr/>
          </p:nvSpPr>
          <p:spPr>
            <a:xfrm rot="394988">
              <a:off x="2560251" y="2914340"/>
              <a:ext cx="1221860" cy="866656"/>
            </a:xfrm>
            <a:prstGeom prst="cloudCallout">
              <a:avLst>
                <a:gd name="adj1" fmla="val -8031"/>
                <a:gd name="adj2" fmla="val 16226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772676" y="3077991"/>
              <a:ext cx="79701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/>
                <a:t>ISP B</a:t>
              </a:r>
              <a:endParaRPr lang="en-US" sz="2400" dirty="0"/>
            </a:p>
          </p:txBody>
        </p:sp>
        <p:sp>
          <p:nvSpPr>
            <p:cNvPr id="31" name="Oval 30"/>
            <p:cNvSpPr/>
            <p:nvPr/>
          </p:nvSpPr>
          <p:spPr>
            <a:xfrm>
              <a:off x="4632401" y="3281265"/>
              <a:ext cx="146503" cy="17603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191000" y="2872085"/>
              <a:ext cx="103618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/>
                <a:t>Source</a:t>
              </a:r>
              <a:endParaRPr lang="en-US" sz="2400" dirty="0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2999033" y="3785946"/>
              <a:ext cx="557509" cy="233604"/>
            </a:xfrm>
            <a:prstGeom prst="rect">
              <a:avLst/>
            </a:prstGeom>
            <a:solidFill>
              <a:schemeClr val="accent5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48179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How to scale routing with hierarchy in the form of regions</a:t>
            </a:r>
          </a:p>
          <a:p>
            <a:pPr lvl="1"/>
            <a:r>
              <a:rPr lang="en-US" sz="2400" dirty="0" smtClean="0"/>
              <a:t>Route to regions, not individual nodes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893579" y="2647950"/>
            <a:ext cx="4423004" cy="1908140"/>
            <a:chOff x="893579" y="2797210"/>
            <a:chExt cx="4423004" cy="1908140"/>
          </a:xfrm>
        </p:grpSpPr>
        <p:grpSp>
          <p:nvGrpSpPr>
            <p:cNvPr id="7" name="Group 6"/>
            <p:cNvGrpSpPr/>
            <p:nvPr/>
          </p:nvGrpSpPr>
          <p:grpSpPr>
            <a:xfrm>
              <a:off x="997834" y="2797210"/>
              <a:ext cx="4318749" cy="1464875"/>
              <a:chOff x="1341052" y="2797210"/>
              <a:chExt cx="4318749" cy="1464875"/>
            </a:xfrm>
          </p:grpSpPr>
          <p:pic>
            <p:nvPicPr>
              <p:cNvPr id="120" name="Picture 119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57208" y="3572926"/>
                <a:ext cx="745971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22" name="Straight Connector 121"/>
              <p:cNvCxnSpPr>
                <a:stCxn id="120" idx="3"/>
              </p:cNvCxnSpPr>
              <p:nvPr/>
            </p:nvCxnSpPr>
            <p:spPr>
              <a:xfrm>
                <a:off x="3903179" y="3755242"/>
                <a:ext cx="386026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4202002" y="3755242"/>
                <a:ext cx="386026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2509574" y="3766606"/>
                <a:ext cx="386026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>
                <a:off x="2771183" y="3766606"/>
                <a:ext cx="386026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7" name="Rounded Rectangular Callout 126"/>
              <p:cNvSpPr/>
              <p:nvPr/>
            </p:nvSpPr>
            <p:spPr>
              <a:xfrm>
                <a:off x="3493111" y="2797210"/>
                <a:ext cx="1459889" cy="359179"/>
              </a:xfrm>
              <a:prstGeom prst="wedgeRoundRectCallout">
                <a:avLst>
                  <a:gd name="adj1" fmla="val -38058"/>
                  <a:gd name="adj2" fmla="val 166963"/>
                  <a:gd name="adj3" fmla="val 16667"/>
                </a:avLst>
              </a:prstGeom>
              <a:solidFill>
                <a:srgbClr val="FFB8F2">
                  <a:alpha val="50196"/>
                </a:srgb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bIns="0" rtlCol="0" anchor="ctr"/>
              <a:lstStyle/>
              <a:p>
                <a:pPr algn="ctr"/>
                <a:r>
                  <a:rPr lang="en-US" sz="2000" dirty="0" smtClean="0">
                    <a:solidFill>
                      <a:schemeClr val="tx1"/>
                    </a:solidFill>
                  </a:rPr>
                  <a:t>To the West!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2998729" y="3257550"/>
                <a:ext cx="557509" cy="233604"/>
              </a:xfrm>
              <a:prstGeom prst="rect">
                <a:avLst/>
              </a:prstGeom>
              <a:solidFill>
                <a:schemeClr val="accent5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" name="Straight Arrow Connector 11"/>
              <p:cNvCxnSpPr>
                <a:endCxn id="128" idx="1"/>
              </p:cNvCxnSpPr>
              <p:nvPr/>
            </p:nvCxnSpPr>
            <p:spPr>
              <a:xfrm>
                <a:off x="2590800" y="3374352"/>
                <a:ext cx="407929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Cloud Callout 20"/>
              <p:cNvSpPr/>
              <p:nvPr/>
            </p:nvSpPr>
            <p:spPr>
              <a:xfrm rot="394988">
                <a:off x="1341052" y="3372308"/>
                <a:ext cx="1221860" cy="866656"/>
              </a:xfrm>
              <a:prstGeom prst="cloudCallout">
                <a:avLst>
                  <a:gd name="adj1" fmla="val -8031"/>
                  <a:gd name="adj2" fmla="val 16226"/>
                </a:avLst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1541613" y="3535773"/>
                <a:ext cx="82073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dirty="0" smtClean="0"/>
                  <a:t>West</a:t>
                </a:r>
                <a:endParaRPr lang="en-US" sz="2400" dirty="0"/>
              </a:p>
            </p:txBody>
          </p:sp>
          <p:sp>
            <p:nvSpPr>
              <p:cNvPr id="23" name="Cloud Callout 22"/>
              <p:cNvSpPr/>
              <p:nvPr/>
            </p:nvSpPr>
            <p:spPr>
              <a:xfrm rot="394988">
                <a:off x="4437941" y="3395429"/>
                <a:ext cx="1221860" cy="866656"/>
              </a:xfrm>
              <a:prstGeom prst="cloudCallout">
                <a:avLst>
                  <a:gd name="adj1" fmla="val -8031"/>
                  <a:gd name="adj2" fmla="val 16226"/>
                </a:avLst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4700346" y="3559080"/>
                <a:ext cx="69705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dirty="0" smtClean="0"/>
                  <a:t>East</a:t>
                </a:r>
                <a:endParaRPr lang="en-US" sz="2400" dirty="0"/>
              </a:p>
            </p:txBody>
          </p:sp>
        </p:grpSp>
        <p:sp>
          <p:nvSpPr>
            <p:cNvPr id="26" name="Oval 25"/>
            <p:cNvSpPr/>
            <p:nvPr/>
          </p:nvSpPr>
          <p:spPr>
            <a:xfrm>
              <a:off x="1535512" y="4130110"/>
              <a:ext cx="146503" cy="17603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93579" y="4243685"/>
              <a:ext cx="162102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/>
                <a:t>Destination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711636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the Internet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 smtClean="0"/>
              <a:t>Networks (ISPs, CDNs, etc.) group hosts as IP prefixes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Networks are richly interconnected, often using IXPs </a:t>
            </a:r>
            <a:endParaRPr lang="en-US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20</a:t>
            </a:fld>
            <a:endParaRPr lang="en-US"/>
          </a:p>
        </p:txBody>
      </p:sp>
      <p:grpSp>
        <p:nvGrpSpPr>
          <p:cNvPr id="91" name="Group 90"/>
          <p:cNvGrpSpPr/>
          <p:nvPr/>
        </p:nvGrpSpPr>
        <p:grpSpPr>
          <a:xfrm>
            <a:off x="609600" y="2038350"/>
            <a:ext cx="7772400" cy="2484579"/>
            <a:chOff x="533400" y="1430555"/>
            <a:chExt cx="7772400" cy="2484579"/>
          </a:xfrm>
        </p:grpSpPr>
        <p:cxnSp>
          <p:nvCxnSpPr>
            <p:cNvPr id="10" name="Straight Connector 9"/>
            <p:cNvCxnSpPr/>
            <p:nvPr/>
          </p:nvCxnSpPr>
          <p:spPr>
            <a:xfrm flipV="1">
              <a:off x="1825322" y="2554894"/>
              <a:ext cx="681914" cy="49401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endCxn id="40" idx="1"/>
            </p:cNvCxnSpPr>
            <p:nvPr/>
          </p:nvCxnSpPr>
          <p:spPr>
            <a:xfrm flipV="1">
              <a:off x="5404982" y="2099061"/>
              <a:ext cx="566858" cy="127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endCxn id="35" idx="2"/>
            </p:cNvCxnSpPr>
            <p:nvPr/>
          </p:nvCxnSpPr>
          <p:spPr>
            <a:xfrm flipV="1">
              <a:off x="1588176" y="2554894"/>
              <a:ext cx="258490" cy="36376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35" idx="3"/>
            </p:cNvCxnSpPr>
            <p:nvPr/>
          </p:nvCxnSpPr>
          <p:spPr>
            <a:xfrm>
              <a:off x="2151466" y="2395276"/>
              <a:ext cx="304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endCxn id="36" idx="1"/>
            </p:cNvCxnSpPr>
            <p:nvPr/>
          </p:nvCxnSpPr>
          <p:spPr>
            <a:xfrm>
              <a:off x="1892976" y="3223462"/>
              <a:ext cx="728002" cy="12528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36" idx="0"/>
            </p:cNvCxnSpPr>
            <p:nvPr/>
          </p:nvCxnSpPr>
          <p:spPr>
            <a:xfrm flipV="1">
              <a:off x="2925778" y="2632652"/>
              <a:ext cx="6423" cy="55647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36" idx="3"/>
              <a:endCxn id="20" idx="0"/>
            </p:cNvCxnSpPr>
            <p:nvPr/>
          </p:nvCxnSpPr>
          <p:spPr>
            <a:xfrm>
              <a:off x="3230578" y="3348747"/>
              <a:ext cx="367310" cy="634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endCxn id="34" idx="1"/>
            </p:cNvCxnSpPr>
            <p:nvPr/>
          </p:nvCxnSpPr>
          <p:spPr>
            <a:xfrm>
              <a:off x="3414233" y="2509576"/>
              <a:ext cx="319567" cy="9793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>
              <a:stCxn id="34" idx="0"/>
              <a:endCxn id="51" idx="0"/>
            </p:cNvCxnSpPr>
            <p:nvPr/>
          </p:nvCxnSpPr>
          <p:spPr>
            <a:xfrm flipV="1">
              <a:off x="4038600" y="2100008"/>
              <a:ext cx="276980" cy="34788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endCxn id="37" idx="1"/>
            </p:cNvCxnSpPr>
            <p:nvPr/>
          </p:nvCxnSpPr>
          <p:spPr>
            <a:xfrm>
              <a:off x="4696434" y="3217113"/>
              <a:ext cx="36306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flipH="1" flipV="1">
              <a:off x="4954924" y="2600851"/>
              <a:ext cx="280129" cy="68903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37" idx="0"/>
            </p:cNvCxnSpPr>
            <p:nvPr/>
          </p:nvCxnSpPr>
          <p:spPr>
            <a:xfrm flipV="1">
              <a:off x="5364298" y="2286246"/>
              <a:ext cx="673733" cy="77124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37" idx="3"/>
              <a:endCxn id="16" idx="0"/>
            </p:cNvCxnSpPr>
            <p:nvPr/>
          </p:nvCxnSpPr>
          <p:spPr>
            <a:xfrm>
              <a:off x="5669098" y="3217113"/>
              <a:ext cx="394333" cy="17897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flipV="1">
              <a:off x="4413875" y="2509576"/>
              <a:ext cx="340957" cy="73550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" name="Group 26"/>
            <p:cNvGrpSpPr/>
            <p:nvPr/>
          </p:nvGrpSpPr>
          <p:grpSpPr>
            <a:xfrm>
              <a:off x="2314849" y="1620117"/>
              <a:ext cx="1221860" cy="1152017"/>
              <a:chOff x="1015251" y="2438236"/>
              <a:chExt cx="1221860" cy="1152017"/>
            </a:xfrm>
          </p:grpSpPr>
          <p:sp>
            <p:nvSpPr>
              <p:cNvPr id="14" name="Cloud Callout 13"/>
              <p:cNvSpPr/>
              <p:nvPr/>
            </p:nvSpPr>
            <p:spPr>
              <a:xfrm rot="394988">
                <a:off x="1015251" y="2723597"/>
                <a:ext cx="1221860" cy="866656"/>
              </a:xfrm>
              <a:prstGeom prst="cloudCallout">
                <a:avLst>
                  <a:gd name="adj1" fmla="val -8031"/>
                  <a:gd name="adj2" fmla="val 16226"/>
                </a:avLst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1207638" y="3149107"/>
                <a:ext cx="83708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smtClean="0"/>
                  <a:t>CDN C</a:t>
                </a:r>
                <a:endParaRPr lang="en-US" sz="2000" dirty="0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519802" y="3024199"/>
                <a:ext cx="146503" cy="176037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1087850" y="2438236"/>
                <a:ext cx="110235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smtClean="0"/>
                  <a:t>Prefix C1</a:t>
                </a:r>
                <a:endParaRPr lang="en-US" sz="2000" dirty="0"/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6055638" y="2811778"/>
              <a:ext cx="2250162" cy="1087243"/>
              <a:chOff x="6400800" y="2433930"/>
              <a:chExt cx="2250162" cy="1087243"/>
            </a:xfrm>
          </p:grpSpPr>
          <p:sp>
            <p:nvSpPr>
              <p:cNvPr id="16" name="Cloud Callout 15"/>
              <p:cNvSpPr/>
              <p:nvPr/>
            </p:nvSpPr>
            <p:spPr>
              <a:xfrm rot="394988">
                <a:off x="6400800" y="2654517"/>
                <a:ext cx="1221860" cy="866656"/>
              </a:xfrm>
              <a:prstGeom prst="cloudCallout">
                <a:avLst>
                  <a:gd name="adj1" fmla="val -8031"/>
                  <a:gd name="adj2" fmla="val 16226"/>
                </a:avLst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658108" y="2818168"/>
                <a:ext cx="70724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smtClean="0"/>
                  <a:t>ISP A</a:t>
                </a:r>
                <a:endParaRPr lang="en-US" sz="2000" dirty="0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7378124" y="2730149"/>
                <a:ext cx="146503" cy="176037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7427238" y="2433930"/>
                <a:ext cx="111517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smtClean="0"/>
                  <a:t>Prefix A1</a:t>
                </a:r>
                <a:endParaRPr lang="en-US" sz="2000" dirty="0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7239000" y="3105150"/>
                <a:ext cx="146503" cy="176037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7535785" y="3071069"/>
                <a:ext cx="111517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smtClean="0"/>
                  <a:t>Prefix A2</a:t>
                </a:r>
                <a:endParaRPr lang="en-US" sz="2000" dirty="0"/>
              </a:p>
            </p:txBody>
          </p:sp>
        </p:grpSp>
        <p:grpSp>
          <p:nvGrpSpPr>
            <p:cNvPr id="33" name="Group 32"/>
            <p:cNvGrpSpPr/>
            <p:nvPr/>
          </p:nvGrpSpPr>
          <p:grpSpPr>
            <a:xfrm>
              <a:off x="3590095" y="3048478"/>
              <a:ext cx="2137502" cy="866656"/>
              <a:chOff x="5282333" y="1782156"/>
              <a:chExt cx="2137502" cy="866656"/>
            </a:xfrm>
          </p:grpSpPr>
          <p:sp>
            <p:nvSpPr>
              <p:cNvPr id="20" name="Cloud Callout 19"/>
              <p:cNvSpPr/>
              <p:nvPr/>
            </p:nvSpPr>
            <p:spPr>
              <a:xfrm rot="394988">
                <a:off x="5282333" y="1782156"/>
                <a:ext cx="1221860" cy="866656"/>
              </a:xfrm>
              <a:prstGeom prst="cloudCallout">
                <a:avLst>
                  <a:gd name="adj1" fmla="val -8031"/>
                  <a:gd name="adj2" fmla="val 16226"/>
                </a:avLst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5523485" y="1907623"/>
                <a:ext cx="73956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smtClean="0"/>
                  <a:t>Net F</a:t>
                </a:r>
                <a:endParaRPr lang="en-US" sz="2000" dirty="0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6188611" y="2332675"/>
                <a:ext cx="146503" cy="176037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6335114" y="2239685"/>
                <a:ext cx="108472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smtClean="0"/>
                  <a:t>Prefix F1</a:t>
                </a:r>
                <a:endParaRPr lang="en-US" sz="2000" dirty="0"/>
              </a:p>
            </p:txBody>
          </p:sp>
        </p:grpSp>
        <p:sp>
          <p:nvSpPr>
            <p:cNvPr id="34" name="Rounded Rectangle 33"/>
            <p:cNvSpPr/>
            <p:nvPr/>
          </p:nvSpPr>
          <p:spPr>
            <a:xfrm>
              <a:off x="3733800" y="2447895"/>
              <a:ext cx="609600" cy="319236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IXP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1541866" y="2235658"/>
              <a:ext cx="609600" cy="319236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IXP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2620978" y="3189129"/>
              <a:ext cx="609600" cy="319236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IXP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5059498" y="3057495"/>
              <a:ext cx="609600" cy="319236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IXP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38" name="Group 37"/>
            <p:cNvGrpSpPr/>
            <p:nvPr/>
          </p:nvGrpSpPr>
          <p:grpSpPr>
            <a:xfrm>
              <a:off x="5754567" y="1430555"/>
              <a:ext cx="1257164" cy="1171456"/>
              <a:chOff x="5344347" y="1581150"/>
              <a:chExt cx="1257164" cy="1171456"/>
            </a:xfrm>
          </p:grpSpPr>
          <p:sp>
            <p:nvSpPr>
              <p:cNvPr id="39" name="Cloud Callout 38"/>
              <p:cNvSpPr/>
              <p:nvPr/>
            </p:nvSpPr>
            <p:spPr>
              <a:xfrm rot="394988">
                <a:off x="5379651" y="1885950"/>
                <a:ext cx="1221860" cy="866656"/>
              </a:xfrm>
              <a:prstGeom prst="cloudCallout">
                <a:avLst>
                  <a:gd name="adj1" fmla="val -8031"/>
                  <a:gd name="adj2" fmla="val 16226"/>
                </a:avLst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5561620" y="2049601"/>
                <a:ext cx="85792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smtClean="0"/>
                  <a:t>CDN D</a:t>
                </a:r>
                <a:endParaRPr lang="en-US" sz="2000" dirty="0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5819845" y="1930420"/>
                <a:ext cx="146503" cy="176037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5344347" y="1581150"/>
                <a:ext cx="112319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smtClean="0"/>
                  <a:t>Prefix D1</a:t>
                </a:r>
                <a:endParaRPr lang="en-US" sz="2000" dirty="0"/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533400" y="2524095"/>
              <a:ext cx="2362200" cy="1248732"/>
              <a:chOff x="6080135" y="2071994"/>
              <a:chExt cx="2362200" cy="1248732"/>
            </a:xfrm>
          </p:grpSpPr>
          <p:sp>
            <p:nvSpPr>
              <p:cNvPr id="44" name="Cloud Callout 43"/>
              <p:cNvSpPr/>
              <p:nvPr/>
            </p:nvSpPr>
            <p:spPr>
              <a:xfrm rot="394988">
                <a:off x="6400800" y="2380599"/>
                <a:ext cx="1221860" cy="866656"/>
              </a:xfrm>
              <a:prstGeom prst="cloudCallout">
                <a:avLst>
                  <a:gd name="adj1" fmla="val -8031"/>
                  <a:gd name="adj2" fmla="val 16226"/>
                </a:avLst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6638745" y="2544250"/>
                <a:ext cx="74597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smtClean="0"/>
                  <a:t>Net E</a:t>
                </a:r>
                <a:endParaRPr lang="en-US" sz="2000" dirty="0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6576972" y="2456231"/>
                <a:ext cx="146503" cy="176037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6080135" y="2071994"/>
                <a:ext cx="109113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smtClean="0"/>
                  <a:t>Prefix E1</a:t>
                </a:r>
                <a:endParaRPr lang="en-US" sz="2000" dirty="0"/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7239000" y="2962757"/>
                <a:ext cx="146503" cy="176037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7351203" y="2920616"/>
                <a:ext cx="109113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smtClean="0"/>
                  <a:t>Prefix E2</a:t>
                </a:r>
                <a:endParaRPr lang="en-US" sz="2000" dirty="0"/>
              </a:p>
            </p:txBody>
          </p:sp>
        </p:grpSp>
        <p:grpSp>
          <p:nvGrpSpPr>
            <p:cNvPr id="50" name="Group 49"/>
            <p:cNvGrpSpPr/>
            <p:nvPr/>
          </p:nvGrpSpPr>
          <p:grpSpPr>
            <a:xfrm>
              <a:off x="4281300" y="1431485"/>
              <a:ext cx="1248347" cy="1171456"/>
              <a:chOff x="5353164" y="1581150"/>
              <a:chExt cx="1248347" cy="1171456"/>
            </a:xfrm>
          </p:grpSpPr>
          <p:sp>
            <p:nvSpPr>
              <p:cNvPr id="51" name="Cloud Callout 50"/>
              <p:cNvSpPr/>
              <p:nvPr/>
            </p:nvSpPr>
            <p:spPr>
              <a:xfrm rot="394988">
                <a:off x="5379651" y="1885950"/>
                <a:ext cx="1221860" cy="866656"/>
              </a:xfrm>
              <a:prstGeom prst="cloudCallout">
                <a:avLst>
                  <a:gd name="adj1" fmla="val -8031"/>
                  <a:gd name="adj2" fmla="val 16226"/>
                </a:avLst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5641769" y="2049601"/>
                <a:ext cx="69762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smtClean="0"/>
                  <a:t>ISP B</a:t>
                </a:r>
                <a:endParaRPr lang="en-US" sz="2000" dirty="0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5819845" y="1930420"/>
                <a:ext cx="146503" cy="176037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5353164" y="1581150"/>
                <a:ext cx="110555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smtClean="0"/>
                  <a:t>Prefix B1</a:t>
                </a:r>
                <a:endParaRPr lang="en-US" sz="20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647537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21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Internet-wide Routing Issues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Two problems beyond routing within an individual network</a:t>
            </a:r>
          </a:p>
          <a:p>
            <a:pPr lvl="4"/>
            <a:endParaRPr lang="en-US" sz="9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Scaling to very large networks</a:t>
            </a:r>
          </a:p>
          <a:p>
            <a:pPr lvl="1"/>
            <a:r>
              <a:rPr lang="en-US" sz="2400" dirty="0" smtClean="0"/>
              <a:t>Techniques of IP prefixes, hierarchy, prefix aggregation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Incorporating policy decisions</a:t>
            </a:r>
          </a:p>
          <a:p>
            <a:pPr lvl="1"/>
            <a:r>
              <a:rPr lang="en-US" sz="2400" dirty="0" smtClean="0"/>
              <a:t>Letting different parties choose their routes to suit their own needs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723703" y="4091285"/>
            <a:ext cx="905697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Yikes!</a:t>
            </a:r>
            <a:endParaRPr lang="en-US" sz="2400" dirty="0"/>
          </a:p>
        </p:txBody>
      </p:sp>
      <p:cxnSp>
        <p:nvCxnSpPr>
          <p:cNvPr id="10" name="Straight Arrow Connector 9"/>
          <p:cNvCxnSpPr>
            <a:stCxn id="8" idx="1"/>
          </p:cNvCxnSpPr>
          <p:nvPr/>
        </p:nvCxnSpPr>
        <p:spPr>
          <a:xfrm flipH="1" flipV="1">
            <a:off x="5105400" y="4171950"/>
            <a:ext cx="618303" cy="1501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34321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22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Effects of Independent Parties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12"/>
          </p:nvPr>
        </p:nvSpPr>
        <p:spPr>
          <a:xfrm>
            <a:off x="228600" y="1276350"/>
            <a:ext cx="4343400" cy="3352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Each party selects routes to suit its own interests</a:t>
            </a:r>
          </a:p>
          <a:p>
            <a:pPr lvl="1"/>
            <a:r>
              <a:rPr lang="en-US" sz="2400" dirty="0" err="1"/>
              <a:t>e</a:t>
            </a:r>
            <a:r>
              <a:rPr lang="en-US" sz="2400" dirty="0" err="1" smtClean="0"/>
              <a:t>.g</a:t>
            </a:r>
            <a:r>
              <a:rPr lang="en-US" sz="2400" dirty="0" smtClean="0"/>
              <a:t>, shortest path in ISP</a:t>
            </a:r>
          </a:p>
          <a:p>
            <a:pPr lvl="3"/>
            <a:endParaRPr lang="en-US" sz="1600" dirty="0" smtClean="0"/>
          </a:p>
          <a:p>
            <a:r>
              <a:rPr lang="en-US" sz="2800" dirty="0" smtClean="0"/>
              <a:t>What path will be chosen for A2</a:t>
            </a:r>
            <a:r>
              <a:rPr lang="en-US" sz="2800" dirty="0" smtClean="0">
                <a:sym typeface="Wingdings" pitchFamily="2" charset="2"/>
              </a:rPr>
              <a:t>B1 and B1A2?</a:t>
            </a:r>
          </a:p>
          <a:p>
            <a:pPr lvl="1"/>
            <a:r>
              <a:rPr lang="en-US" sz="2400" dirty="0">
                <a:sym typeface="Wingdings" pitchFamily="2" charset="2"/>
              </a:rPr>
              <a:t>W</a:t>
            </a:r>
            <a:r>
              <a:rPr lang="en-US" sz="2400" dirty="0" smtClean="0">
                <a:sym typeface="Wingdings" pitchFamily="2" charset="2"/>
              </a:rPr>
              <a:t>hat is the best path?</a:t>
            </a:r>
            <a:endParaRPr lang="en-US" sz="2400" dirty="0"/>
          </a:p>
        </p:txBody>
      </p:sp>
      <p:grpSp>
        <p:nvGrpSpPr>
          <p:cNvPr id="29" name="Group 28"/>
          <p:cNvGrpSpPr/>
          <p:nvPr/>
        </p:nvGrpSpPr>
        <p:grpSpPr>
          <a:xfrm>
            <a:off x="4800600" y="1326113"/>
            <a:ext cx="3886200" cy="2769637"/>
            <a:chOff x="3200400" y="1326113"/>
            <a:chExt cx="3886200" cy="2769637"/>
          </a:xfrm>
        </p:grpSpPr>
        <p:sp>
          <p:nvSpPr>
            <p:cNvPr id="7" name="Rounded Rectangle 6"/>
            <p:cNvSpPr/>
            <p:nvPr/>
          </p:nvSpPr>
          <p:spPr>
            <a:xfrm>
              <a:off x="3200400" y="1733550"/>
              <a:ext cx="1600200" cy="23622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5410200" y="1733550"/>
              <a:ext cx="1600200" cy="23622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6629400" y="2167113"/>
              <a:ext cx="146503" cy="17603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943600" y="3467040"/>
              <a:ext cx="110555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Prefix B2</a:t>
              </a:r>
              <a:endParaRPr lang="en-US" sz="2000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4800600" y="3257550"/>
              <a:ext cx="609600" cy="609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3511097" y="2910542"/>
              <a:ext cx="146503" cy="17603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336689" y="1809750"/>
              <a:ext cx="930511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2000" dirty="0" smtClean="0"/>
                <a:t>Prefix A1</a:t>
              </a:r>
              <a:endParaRPr lang="en-US" sz="20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596382" y="1326113"/>
              <a:ext cx="80823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/>
                <a:t>ISP A</a:t>
              </a:r>
              <a:endParaRPr lang="en-US" sz="24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811793" y="1344894"/>
              <a:ext cx="7970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/>
                <a:t>ISP B</a:t>
              </a:r>
              <a:endParaRPr lang="en-US" sz="2400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3853996" y="2096248"/>
              <a:ext cx="146503" cy="17603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9" name="Oval 18"/>
            <p:cNvSpPr/>
            <p:nvPr/>
          </p:nvSpPr>
          <p:spPr>
            <a:xfrm>
              <a:off x="6276342" y="3243926"/>
              <a:ext cx="146503" cy="17603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21" name="Straight Connector 20"/>
            <p:cNvCxnSpPr/>
            <p:nvPr/>
          </p:nvCxnSpPr>
          <p:spPr>
            <a:xfrm flipV="1">
              <a:off x="4800600" y="2186977"/>
              <a:ext cx="609600" cy="377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5981040" y="1809750"/>
              <a:ext cx="11055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Prefix B1</a:t>
              </a:r>
              <a:endParaRPr lang="en-US" sz="20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260489" y="3153937"/>
              <a:ext cx="930511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2000" dirty="0" smtClean="0"/>
                <a:t>Prefix A2</a:t>
              </a:r>
              <a:endParaRPr lang="en-US" sz="2000" dirty="0"/>
            </a:p>
          </p:txBody>
        </p:sp>
      </p:grpSp>
      <p:cxnSp>
        <p:nvCxnSpPr>
          <p:cNvPr id="31" name="Straight Connector 30"/>
          <p:cNvCxnSpPr/>
          <p:nvPr/>
        </p:nvCxnSpPr>
        <p:spPr>
          <a:xfrm flipV="1">
            <a:off x="6400800" y="2571750"/>
            <a:ext cx="60960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83889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Effects of Independent Parties (2)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12"/>
          </p:nvPr>
        </p:nvSpPr>
        <p:spPr>
          <a:xfrm>
            <a:off x="228600" y="1276350"/>
            <a:ext cx="4343400" cy="3352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Selected paths are longer than overall shortest path</a:t>
            </a:r>
          </a:p>
          <a:p>
            <a:pPr lvl="1"/>
            <a:r>
              <a:rPr lang="en-US" sz="2400" dirty="0" smtClean="0"/>
              <a:t>And symmetric too!</a:t>
            </a:r>
          </a:p>
          <a:p>
            <a:r>
              <a:rPr lang="en-US" sz="2800" dirty="0" smtClean="0"/>
              <a:t>This is a consequence of independent goals and decisions, not hierarchy</a:t>
            </a:r>
            <a:endParaRPr lang="en-US" sz="2800" dirty="0"/>
          </a:p>
        </p:txBody>
      </p:sp>
      <p:grpSp>
        <p:nvGrpSpPr>
          <p:cNvPr id="29" name="Group 28"/>
          <p:cNvGrpSpPr/>
          <p:nvPr/>
        </p:nvGrpSpPr>
        <p:grpSpPr>
          <a:xfrm>
            <a:off x="4800600" y="1326113"/>
            <a:ext cx="3886200" cy="2769637"/>
            <a:chOff x="3200400" y="1326113"/>
            <a:chExt cx="3886200" cy="2769637"/>
          </a:xfrm>
        </p:grpSpPr>
        <p:sp>
          <p:nvSpPr>
            <p:cNvPr id="7" name="Rounded Rectangle 6"/>
            <p:cNvSpPr/>
            <p:nvPr/>
          </p:nvSpPr>
          <p:spPr>
            <a:xfrm>
              <a:off x="3200400" y="1733550"/>
              <a:ext cx="1600200" cy="23622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5410200" y="1733550"/>
              <a:ext cx="1600200" cy="23622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6629400" y="2167113"/>
              <a:ext cx="146503" cy="17603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943600" y="3467040"/>
              <a:ext cx="110555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Prefix B2</a:t>
              </a:r>
              <a:endParaRPr lang="en-US" sz="2000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4800600" y="3257550"/>
              <a:ext cx="609600" cy="609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3511097" y="2910542"/>
              <a:ext cx="146503" cy="17603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336689" y="1809750"/>
              <a:ext cx="930511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2000" dirty="0" smtClean="0"/>
                <a:t>Prefix A1</a:t>
              </a:r>
              <a:endParaRPr lang="en-US" sz="20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596382" y="1326113"/>
              <a:ext cx="80823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/>
                <a:t>ISP A</a:t>
              </a:r>
              <a:endParaRPr lang="en-US" sz="24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811793" y="1344894"/>
              <a:ext cx="7970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/>
                <a:t>ISP B</a:t>
              </a:r>
              <a:endParaRPr lang="en-US" sz="2400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3853996" y="2096248"/>
              <a:ext cx="146503" cy="17603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9" name="Oval 18"/>
            <p:cNvSpPr/>
            <p:nvPr/>
          </p:nvSpPr>
          <p:spPr>
            <a:xfrm>
              <a:off x="6276342" y="3243926"/>
              <a:ext cx="146503" cy="17603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21" name="Straight Connector 20"/>
            <p:cNvCxnSpPr/>
            <p:nvPr/>
          </p:nvCxnSpPr>
          <p:spPr>
            <a:xfrm flipV="1">
              <a:off x="4800600" y="2186977"/>
              <a:ext cx="609600" cy="377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5981040" y="1809750"/>
              <a:ext cx="11055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Prefix B1</a:t>
              </a:r>
              <a:endParaRPr lang="en-US" sz="20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260489" y="3153937"/>
              <a:ext cx="930511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2000" dirty="0" smtClean="0"/>
                <a:t>Prefix A2</a:t>
              </a:r>
              <a:endParaRPr lang="en-US" sz="2000" dirty="0"/>
            </a:p>
          </p:txBody>
        </p:sp>
      </p:grpSp>
      <p:cxnSp>
        <p:nvCxnSpPr>
          <p:cNvPr id="22" name="Straight Connector 21"/>
          <p:cNvCxnSpPr/>
          <p:nvPr/>
        </p:nvCxnSpPr>
        <p:spPr>
          <a:xfrm flipV="1">
            <a:off x="6400800" y="2571750"/>
            <a:ext cx="60960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>
            <a:stCxn id="13" idx="5"/>
          </p:cNvCxnSpPr>
          <p:nvPr/>
        </p:nvCxnSpPr>
        <p:spPr>
          <a:xfrm>
            <a:off x="5236345" y="3060799"/>
            <a:ext cx="1164455" cy="196751"/>
          </a:xfrm>
          <a:prstGeom prst="straightConnector1">
            <a:avLst/>
          </a:prstGeom>
          <a:ln w="28575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7010400" y="2184266"/>
            <a:ext cx="1198608" cy="25594"/>
          </a:xfrm>
          <a:prstGeom prst="straightConnector1">
            <a:avLst/>
          </a:prstGeom>
          <a:ln w="28575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10" idx="3"/>
          </p:cNvCxnSpPr>
          <p:nvPr/>
        </p:nvCxnSpPr>
        <p:spPr>
          <a:xfrm flipV="1">
            <a:off x="7010400" y="2317370"/>
            <a:ext cx="1240655" cy="1549780"/>
          </a:xfrm>
          <a:prstGeom prst="straightConnector1">
            <a:avLst/>
          </a:prstGeom>
          <a:ln w="28575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400800" y="3243926"/>
            <a:ext cx="609600" cy="623224"/>
          </a:xfrm>
          <a:prstGeom prst="straightConnector1">
            <a:avLst/>
          </a:prstGeom>
          <a:ln w="28575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6390503" y="2184266"/>
            <a:ext cx="599305" cy="0"/>
          </a:xfrm>
          <a:prstGeom prst="straightConnector1">
            <a:avLst/>
          </a:prstGeom>
          <a:ln w="28575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5184548" y="2209860"/>
            <a:ext cx="1205955" cy="700682"/>
          </a:xfrm>
          <a:prstGeom prst="straightConnector1">
            <a:avLst/>
          </a:prstGeom>
          <a:ln w="28575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5325944" y="2280271"/>
            <a:ext cx="2883064" cy="718289"/>
          </a:xfrm>
          <a:prstGeom prst="straightConnector1">
            <a:avLst/>
          </a:prstGeom>
          <a:ln w="28575">
            <a:solidFill>
              <a:schemeClr val="accent3">
                <a:lumMod val="40000"/>
                <a:lumOff val="60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24251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Routing Policies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Capture the goals of different parties – could be anything</a:t>
            </a:r>
          </a:p>
          <a:p>
            <a:pPr lvl="1"/>
            <a:r>
              <a:rPr lang="en-US" sz="2400" dirty="0" smtClean="0"/>
              <a:t>E.g., Internet2 only carries               non-commercial traffic</a:t>
            </a:r>
          </a:p>
          <a:p>
            <a:pPr lvl="4"/>
            <a:endParaRPr lang="en-US" sz="1000" dirty="0" smtClean="0"/>
          </a:p>
          <a:p>
            <a:r>
              <a:rPr lang="en-US" sz="2800" dirty="0" smtClean="0"/>
              <a:t>Common policies we’ll look at:</a:t>
            </a:r>
          </a:p>
          <a:p>
            <a:pPr lvl="1"/>
            <a:r>
              <a:rPr lang="en-US" sz="2400" dirty="0" smtClean="0"/>
              <a:t>ISPs give </a:t>
            </a:r>
            <a:r>
              <a:rPr lang="en-US" sz="2400" cap="small" dirty="0" smtClean="0"/>
              <a:t>transit</a:t>
            </a:r>
            <a:r>
              <a:rPr lang="en-US" sz="2400" dirty="0" smtClean="0"/>
              <a:t> service to customers</a:t>
            </a:r>
          </a:p>
          <a:p>
            <a:pPr lvl="1"/>
            <a:r>
              <a:rPr lang="en-US" sz="2400" dirty="0" smtClean="0"/>
              <a:t>ISPs give </a:t>
            </a:r>
            <a:r>
              <a:rPr lang="en-US" sz="2400" cap="small" dirty="0" smtClean="0"/>
              <a:t>peer</a:t>
            </a:r>
            <a:r>
              <a:rPr lang="en-US" sz="2400" dirty="0" smtClean="0"/>
              <a:t> service to each other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039862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Routing Policies – Transit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228600" y="1047750"/>
            <a:ext cx="5486400" cy="3581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One party (customer) gets </a:t>
            </a:r>
            <a:r>
              <a:rPr lang="en-US" sz="2800" cap="small" dirty="0" smtClean="0"/>
              <a:t>transit</a:t>
            </a:r>
            <a:r>
              <a:rPr lang="en-US" sz="2800" dirty="0" smtClean="0"/>
              <a:t> service from another party (ISP)</a:t>
            </a:r>
          </a:p>
          <a:p>
            <a:pPr lvl="1"/>
            <a:r>
              <a:rPr lang="en-US" sz="2400" dirty="0" smtClean="0"/>
              <a:t>ISP accepts traffic for customer   from the rest of Internet</a:t>
            </a:r>
          </a:p>
          <a:p>
            <a:pPr lvl="1"/>
            <a:r>
              <a:rPr lang="en-US" sz="2400" dirty="0" smtClean="0"/>
              <a:t>ISP sends traffic from customer       to the rest of Internet</a:t>
            </a:r>
          </a:p>
          <a:p>
            <a:pPr lvl="1"/>
            <a:r>
              <a:rPr lang="en-US" sz="2400" dirty="0" smtClean="0"/>
              <a:t>Customer pays ISP for the privilege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5715000" y="1581150"/>
            <a:ext cx="3058542" cy="2216292"/>
            <a:chOff x="4800600" y="1344065"/>
            <a:chExt cx="3393129" cy="2216292"/>
          </a:xfrm>
        </p:grpSpPr>
        <p:sp>
          <p:nvSpPr>
            <p:cNvPr id="7" name="Rounded Rectangle 6"/>
            <p:cNvSpPr/>
            <p:nvPr/>
          </p:nvSpPr>
          <p:spPr>
            <a:xfrm>
              <a:off x="4800600" y="1733550"/>
              <a:ext cx="1371600" cy="1686413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5401893" y="2715665"/>
              <a:ext cx="146503" cy="17603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876160" y="2211744"/>
              <a:ext cx="1198470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2000" dirty="0" smtClean="0"/>
                <a:t>Customer 1</a:t>
              </a:r>
              <a:endParaRPr lang="en-US" sz="20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205714" y="1344065"/>
              <a:ext cx="56137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/>
                <a:t>ISP</a:t>
              </a:r>
              <a:endParaRPr lang="en-US" sz="2400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5413148" y="2014713"/>
              <a:ext cx="146503" cy="17603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18" name="Straight Connector 17"/>
            <p:cNvCxnSpPr/>
            <p:nvPr/>
          </p:nvCxnSpPr>
          <p:spPr>
            <a:xfrm flipV="1">
              <a:off x="6165501" y="2014713"/>
              <a:ext cx="609600" cy="377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4916103" y="3017488"/>
              <a:ext cx="1198470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2000" dirty="0" smtClean="0"/>
                <a:t>Customer 2</a:t>
              </a:r>
              <a:endParaRPr lang="en-US" sz="2000" dirty="0"/>
            </a:p>
          </p:txBody>
        </p:sp>
        <p:cxnSp>
          <p:nvCxnSpPr>
            <p:cNvPr id="21" name="Straight Connector 20"/>
            <p:cNvCxnSpPr/>
            <p:nvPr/>
          </p:nvCxnSpPr>
          <p:spPr>
            <a:xfrm flipV="1">
              <a:off x="6146242" y="2586027"/>
              <a:ext cx="609600" cy="377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6172200" y="3084019"/>
              <a:ext cx="609600" cy="377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Cloud Callout 22"/>
            <p:cNvSpPr/>
            <p:nvPr/>
          </p:nvSpPr>
          <p:spPr>
            <a:xfrm rot="16916317">
              <a:off x="6433500" y="1800128"/>
              <a:ext cx="1964088" cy="1556370"/>
            </a:xfrm>
            <a:prstGeom prst="cloudCallout">
              <a:avLst>
                <a:gd name="adj1" fmla="val -8031"/>
                <a:gd name="adj2" fmla="val 16226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816599" y="1725065"/>
              <a:ext cx="119789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/>
                <a:t>Rest of</a:t>
              </a:r>
            </a:p>
            <a:p>
              <a:pPr algn="ctr"/>
              <a:r>
                <a:rPr lang="en-US" sz="2400" dirty="0" smtClean="0"/>
                <a:t>Internet</a:t>
              </a:r>
              <a:endParaRPr lang="en-US" sz="2400" dirty="0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7525756" y="2826663"/>
            <a:ext cx="983666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000" dirty="0" smtClean="0"/>
              <a:t>Non-</a:t>
            </a:r>
          </a:p>
          <a:p>
            <a:pPr algn="ctr">
              <a:lnSpc>
                <a:spcPct val="70000"/>
              </a:lnSpc>
            </a:pPr>
            <a:r>
              <a:rPr lang="en-US" sz="2000" dirty="0" smtClean="0"/>
              <a:t>customer</a:t>
            </a:r>
            <a:endParaRPr lang="en-US" sz="2000" dirty="0"/>
          </a:p>
        </p:txBody>
      </p:sp>
      <p:sp>
        <p:nvSpPr>
          <p:cNvPr id="35" name="Oval 34"/>
          <p:cNvSpPr/>
          <p:nvPr/>
        </p:nvSpPr>
        <p:spPr>
          <a:xfrm>
            <a:off x="7961478" y="3386313"/>
            <a:ext cx="132057" cy="17603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7" name="Freeform 36"/>
          <p:cNvSpPr/>
          <p:nvPr/>
        </p:nvSpPr>
        <p:spPr>
          <a:xfrm>
            <a:off x="6410848" y="3105149"/>
            <a:ext cx="1567543" cy="292981"/>
          </a:xfrm>
          <a:custGeom>
            <a:avLst/>
            <a:gdLst>
              <a:gd name="connsiteX0" fmla="*/ 1567543 w 1567543"/>
              <a:gd name="connsiteY0" fmla="*/ 231112 h 231112"/>
              <a:gd name="connsiteX1" fmla="*/ 1326383 w 1567543"/>
              <a:gd name="connsiteY1" fmla="*/ 190919 h 231112"/>
              <a:gd name="connsiteX2" fmla="*/ 743578 w 1567543"/>
              <a:gd name="connsiteY2" fmla="*/ 180871 h 231112"/>
              <a:gd name="connsiteX3" fmla="*/ 351693 w 1567543"/>
              <a:gd name="connsiteY3" fmla="*/ 140677 h 231112"/>
              <a:gd name="connsiteX4" fmla="*/ 0 w 1567543"/>
              <a:gd name="connsiteY4" fmla="*/ 0 h 231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67543" h="231112">
                <a:moveTo>
                  <a:pt x="1567543" y="231112"/>
                </a:moveTo>
                <a:cubicBezTo>
                  <a:pt x="1515627" y="215202"/>
                  <a:pt x="1463711" y="199293"/>
                  <a:pt x="1326383" y="190919"/>
                </a:cubicBezTo>
                <a:cubicBezTo>
                  <a:pt x="1189055" y="182545"/>
                  <a:pt x="906026" y="189245"/>
                  <a:pt x="743578" y="180871"/>
                </a:cubicBezTo>
                <a:cubicBezTo>
                  <a:pt x="581130" y="172497"/>
                  <a:pt x="475623" y="170822"/>
                  <a:pt x="351693" y="140677"/>
                </a:cubicBezTo>
                <a:cubicBezTo>
                  <a:pt x="227763" y="110532"/>
                  <a:pt x="113881" y="55266"/>
                  <a:pt x="0" y="0"/>
                </a:cubicBezTo>
              </a:path>
            </a:pathLst>
          </a:custGeom>
          <a:noFill/>
          <a:ln w="38100">
            <a:solidFill>
              <a:schemeClr val="accent5"/>
            </a:solidFill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5640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 Policies – Peer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228600" y="1047750"/>
            <a:ext cx="5486400" cy="3581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Both party (ISPs in example) get </a:t>
            </a:r>
            <a:r>
              <a:rPr lang="en-US" sz="2800" cap="small" dirty="0" smtClean="0"/>
              <a:t>peer</a:t>
            </a:r>
            <a:r>
              <a:rPr lang="en-US" sz="2800" dirty="0" smtClean="0"/>
              <a:t> service from each other</a:t>
            </a:r>
          </a:p>
          <a:p>
            <a:pPr lvl="1"/>
            <a:r>
              <a:rPr lang="en-US" sz="2400" dirty="0" smtClean="0"/>
              <a:t>Each ISP accepts traffic from the other ISP only for their customers</a:t>
            </a:r>
          </a:p>
          <a:p>
            <a:pPr lvl="1"/>
            <a:r>
              <a:rPr lang="en-US" sz="2400" dirty="0" smtClean="0"/>
              <a:t>ISPs do not carry traffic to the rest  of the Internet for each other</a:t>
            </a:r>
          </a:p>
          <a:p>
            <a:pPr lvl="1"/>
            <a:r>
              <a:rPr lang="en-US" sz="2400" dirty="0" smtClean="0"/>
              <a:t>ISPs don’t pay each other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715000" y="1970635"/>
            <a:ext cx="1236350" cy="168641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248400" y="2952750"/>
            <a:ext cx="132057" cy="17603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3" name="TextBox 12"/>
          <p:cNvSpPr txBox="1"/>
          <p:nvPr/>
        </p:nvSpPr>
        <p:spPr>
          <a:xfrm>
            <a:off x="5717320" y="2448829"/>
            <a:ext cx="121187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/>
              <a:t>Customer A1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929058" y="1581150"/>
            <a:ext cx="808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ISP A</a:t>
            </a:r>
            <a:endParaRPr lang="en-US" sz="2400" dirty="0"/>
          </a:p>
        </p:txBody>
      </p:sp>
      <p:sp>
        <p:nvSpPr>
          <p:cNvPr id="16" name="Oval 15"/>
          <p:cNvSpPr/>
          <p:nvPr/>
        </p:nvSpPr>
        <p:spPr>
          <a:xfrm>
            <a:off x="6267146" y="2251798"/>
            <a:ext cx="132057" cy="17603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6945312" y="2251798"/>
            <a:ext cx="549489" cy="377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753325" y="3182037"/>
            <a:ext cx="121187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/>
              <a:t>Customer A2</a:t>
            </a:r>
            <a:endParaRPr lang="en-US" dirty="0"/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6927952" y="2823112"/>
            <a:ext cx="549489" cy="377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6951350" y="3321104"/>
            <a:ext cx="549489" cy="377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7494801" y="1970635"/>
            <a:ext cx="1236350" cy="168641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8001000" y="2952750"/>
            <a:ext cx="132057" cy="17603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6" name="TextBox 25"/>
          <p:cNvSpPr txBox="1"/>
          <p:nvPr/>
        </p:nvSpPr>
        <p:spPr>
          <a:xfrm>
            <a:off x="7501129" y="2448829"/>
            <a:ext cx="120385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/>
              <a:t>Customer B1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714470" y="1581150"/>
            <a:ext cx="7970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ISP B</a:t>
            </a:r>
            <a:endParaRPr lang="en-US" sz="2400" dirty="0"/>
          </a:p>
        </p:txBody>
      </p:sp>
      <p:sp>
        <p:nvSpPr>
          <p:cNvPr id="28" name="Oval 27"/>
          <p:cNvSpPr/>
          <p:nvPr/>
        </p:nvSpPr>
        <p:spPr>
          <a:xfrm>
            <a:off x="8046947" y="2251798"/>
            <a:ext cx="132057" cy="17603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9" name="TextBox 28"/>
          <p:cNvSpPr txBox="1"/>
          <p:nvPr/>
        </p:nvSpPr>
        <p:spPr>
          <a:xfrm>
            <a:off x="7537134" y="3182037"/>
            <a:ext cx="120385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/>
              <a:t>Customer B2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6347924" y="2800350"/>
            <a:ext cx="1663248" cy="226926"/>
          </a:xfrm>
          <a:custGeom>
            <a:avLst/>
            <a:gdLst>
              <a:gd name="connsiteX0" fmla="*/ 1175657 w 1175657"/>
              <a:gd name="connsiteY0" fmla="*/ 150904 h 150904"/>
              <a:gd name="connsiteX1" fmla="*/ 1045028 w 1175657"/>
              <a:gd name="connsiteY1" fmla="*/ 40373 h 150904"/>
              <a:gd name="connsiteX2" fmla="*/ 612949 w 1175657"/>
              <a:gd name="connsiteY2" fmla="*/ 179 h 150904"/>
              <a:gd name="connsiteX3" fmla="*/ 160773 w 1175657"/>
              <a:gd name="connsiteY3" fmla="*/ 30324 h 150904"/>
              <a:gd name="connsiteX4" fmla="*/ 0 w 1175657"/>
              <a:gd name="connsiteY4" fmla="*/ 130808 h 150904"/>
              <a:gd name="connsiteX0" fmla="*/ 1175657 w 1175657"/>
              <a:gd name="connsiteY0" fmla="*/ 150904 h 150904"/>
              <a:gd name="connsiteX1" fmla="*/ 1045028 w 1175657"/>
              <a:gd name="connsiteY1" fmla="*/ 40373 h 150904"/>
              <a:gd name="connsiteX2" fmla="*/ 612949 w 1175657"/>
              <a:gd name="connsiteY2" fmla="*/ 179 h 150904"/>
              <a:gd name="connsiteX3" fmla="*/ 231112 w 1175657"/>
              <a:gd name="connsiteY3" fmla="*/ 30324 h 150904"/>
              <a:gd name="connsiteX4" fmla="*/ 0 w 1175657"/>
              <a:gd name="connsiteY4" fmla="*/ 130808 h 150904"/>
              <a:gd name="connsiteX0" fmla="*/ 1175657 w 1175657"/>
              <a:gd name="connsiteY0" fmla="*/ 150725 h 150725"/>
              <a:gd name="connsiteX1" fmla="*/ 954593 w 1175657"/>
              <a:gd name="connsiteY1" fmla="*/ 30146 h 150725"/>
              <a:gd name="connsiteX2" fmla="*/ 612949 w 1175657"/>
              <a:gd name="connsiteY2" fmla="*/ 0 h 150725"/>
              <a:gd name="connsiteX3" fmla="*/ 231112 w 1175657"/>
              <a:gd name="connsiteY3" fmla="*/ 30145 h 150725"/>
              <a:gd name="connsiteX4" fmla="*/ 0 w 1175657"/>
              <a:gd name="connsiteY4" fmla="*/ 130629 h 150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5657" h="150725">
                <a:moveTo>
                  <a:pt x="1175657" y="150725"/>
                </a:moveTo>
                <a:cubicBezTo>
                  <a:pt x="1157235" y="108020"/>
                  <a:pt x="1048378" y="55267"/>
                  <a:pt x="954593" y="30146"/>
                </a:cubicBezTo>
                <a:cubicBezTo>
                  <a:pt x="860808" y="5025"/>
                  <a:pt x="733529" y="0"/>
                  <a:pt x="612949" y="0"/>
                </a:cubicBezTo>
                <a:cubicBezTo>
                  <a:pt x="492369" y="0"/>
                  <a:pt x="333270" y="8374"/>
                  <a:pt x="231112" y="30145"/>
                </a:cubicBezTo>
                <a:cubicBezTo>
                  <a:pt x="128954" y="51916"/>
                  <a:pt x="29307" y="91272"/>
                  <a:pt x="0" y="130629"/>
                </a:cubicBezTo>
              </a:path>
            </a:pathLst>
          </a:custGeom>
          <a:noFill/>
          <a:ln w="38100">
            <a:solidFill>
              <a:schemeClr val="accent5"/>
            </a:solidFill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943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Routing with BGP (Border Gateway Protocol)</a:t>
            </a:r>
            <a:endParaRPr lang="en-US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BGP is the </a:t>
            </a:r>
            <a:r>
              <a:rPr lang="en-US" sz="2800" u="sng" dirty="0" err="1" smtClean="0"/>
              <a:t>interdomain</a:t>
            </a:r>
            <a:r>
              <a:rPr lang="en-US" sz="2800" dirty="0" smtClean="0"/>
              <a:t> routing protocol used in the Internet</a:t>
            </a:r>
          </a:p>
          <a:p>
            <a:pPr lvl="1"/>
            <a:r>
              <a:rPr lang="en-US" sz="2400" dirty="0" smtClean="0"/>
              <a:t>Path vector, a kind of distance vector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685800" y="2509157"/>
            <a:ext cx="4499702" cy="1956682"/>
            <a:chOff x="3806098" y="2337647"/>
            <a:chExt cx="4499702" cy="1956682"/>
          </a:xfrm>
        </p:grpSpPr>
        <p:cxnSp>
          <p:nvCxnSpPr>
            <p:cNvPr id="69" name="Straight Connector 68"/>
            <p:cNvCxnSpPr>
              <a:endCxn id="75" idx="1"/>
            </p:cNvCxnSpPr>
            <p:nvPr/>
          </p:nvCxnSpPr>
          <p:spPr>
            <a:xfrm>
              <a:off x="4818536" y="3645768"/>
              <a:ext cx="36306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H="1" flipV="1">
              <a:off x="5138252" y="2980046"/>
              <a:ext cx="280129" cy="68903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stCxn id="75" idx="3"/>
              <a:endCxn id="87" idx="0"/>
            </p:cNvCxnSpPr>
            <p:nvPr/>
          </p:nvCxnSpPr>
          <p:spPr>
            <a:xfrm flipV="1">
              <a:off x="5791200" y="3613260"/>
              <a:ext cx="246297" cy="3250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flipV="1">
              <a:off x="4490075" y="3146326"/>
              <a:ext cx="509993" cy="47794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3" name="Group 72"/>
            <p:cNvGrpSpPr/>
            <p:nvPr/>
          </p:nvGrpSpPr>
          <p:grpSpPr>
            <a:xfrm>
              <a:off x="6029704" y="3238440"/>
              <a:ext cx="2276096" cy="877753"/>
              <a:chOff x="6400800" y="2643420"/>
              <a:chExt cx="2276096" cy="877753"/>
            </a:xfrm>
          </p:grpSpPr>
          <p:sp>
            <p:nvSpPr>
              <p:cNvPr id="87" name="Cloud Callout 86"/>
              <p:cNvSpPr/>
              <p:nvPr/>
            </p:nvSpPr>
            <p:spPr>
              <a:xfrm rot="394988">
                <a:off x="6400800" y="2654517"/>
                <a:ext cx="1221860" cy="866656"/>
              </a:xfrm>
              <a:prstGeom prst="cloudCallout">
                <a:avLst>
                  <a:gd name="adj1" fmla="val -8031"/>
                  <a:gd name="adj2" fmla="val 16226"/>
                </a:avLst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6658108" y="2818168"/>
                <a:ext cx="70724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smtClean="0"/>
                  <a:t>ISP A</a:t>
                </a:r>
                <a:endParaRPr lang="en-US" sz="2000" dirty="0"/>
              </a:p>
            </p:txBody>
          </p:sp>
          <p:sp>
            <p:nvSpPr>
              <p:cNvPr id="89" name="Oval 88"/>
              <p:cNvSpPr/>
              <p:nvPr/>
            </p:nvSpPr>
            <p:spPr>
              <a:xfrm>
                <a:off x="7378124" y="2730149"/>
                <a:ext cx="146503" cy="176037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7561718" y="2643420"/>
                <a:ext cx="111517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smtClean="0"/>
                  <a:t>Prefix A1</a:t>
                </a:r>
                <a:endParaRPr lang="en-US" sz="2000" dirty="0"/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7239000" y="3105150"/>
                <a:ext cx="146503" cy="176037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>
                <a:off x="7535785" y="3071069"/>
                <a:ext cx="111517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smtClean="0"/>
                  <a:t>Prefix A2</a:t>
                </a:r>
                <a:endParaRPr lang="en-US" sz="2000" dirty="0"/>
              </a:p>
            </p:txBody>
          </p:sp>
        </p:grpSp>
        <p:grpSp>
          <p:nvGrpSpPr>
            <p:cNvPr id="74" name="Group 73"/>
            <p:cNvGrpSpPr/>
            <p:nvPr/>
          </p:nvGrpSpPr>
          <p:grpSpPr>
            <a:xfrm>
              <a:off x="3806098" y="3427673"/>
              <a:ext cx="2137502" cy="866656"/>
              <a:chOff x="5282333" y="1782156"/>
              <a:chExt cx="2137502" cy="866656"/>
            </a:xfrm>
          </p:grpSpPr>
          <p:sp>
            <p:nvSpPr>
              <p:cNvPr id="83" name="Cloud Callout 82"/>
              <p:cNvSpPr/>
              <p:nvPr/>
            </p:nvSpPr>
            <p:spPr>
              <a:xfrm rot="394988">
                <a:off x="5282333" y="1782156"/>
                <a:ext cx="1221860" cy="866656"/>
              </a:xfrm>
              <a:prstGeom prst="cloudCallout">
                <a:avLst>
                  <a:gd name="adj1" fmla="val -8031"/>
                  <a:gd name="adj2" fmla="val 16226"/>
                </a:avLst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5523485" y="1907623"/>
                <a:ext cx="73956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smtClean="0"/>
                  <a:t>Net F</a:t>
                </a:r>
                <a:endParaRPr lang="en-US" sz="2000" dirty="0"/>
              </a:p>
            </p:txBody>
          </p:sp>
          <p:sp>
            <p:nvSpPr>
              <p:cNvPr id="85" name="Oval 84"/>
              <p:cNvSpPr/>
              <p:nvPr/>
            </p:nvSpPr>
            <p:spPr>
              <a:xfrm>
                <a:off x="6188611" y="2332675"/>
                <a:ext cx="146503" cy="176037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6335114" y="2239685"/>
                <a:ext cx="108472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smtClean="0"/>
                  <a:t>Prefix F1</a:t>
                </a:r>
                <a:endParaRPr lang="en-US" sz="2000" dirty="0"/>
              </a:p>
            </p:txBody>
          </p:sp>
        </p:grpSp>
        <p:sp>
          <p:nvSpPr>
            <p:cNvPr id="75" name="Rounded Rectangle 74"/>
            <p:cNvSpPr/>
            <p:nvPr/>
          </p:nvSpPr>
          <p:spPr>
            <a:xfrm>
              <a:off x="5181600" y="3486150"/>
              <a:ext cx="609600" cy="319236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IXP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76" name="Group 75"/>
            <p:cNvGrpSpPr/>
            <p:nvPr/>
          </p:nvGrpSpPr>
          <p:grpSpPr>
            <a:xfrm>
              <a:off x="4076041" y="2337647"/>
              <a:ext cx="1791359" cy="996103"/>
              <a:chOff x="4810152" y="1756503"/>
              <a:chExt cx="1791359" cy="996103"/>
            </a:xfrm>
          </p:grpSpPr>
          <p:sp>
            <p:nvSpPr>
              <p:cNvPr id="79" name="Cloud Callout 78"/>
              <p:cNvSpPr/>
              <p:nvPr/>
            </p:nvSpPr>
            <p:spPr>
              <a:xfrm rot="394988">
                <a:off x="5379651" y="1885950"/>
                <a:ext cx="1221860" cy="866656"/>
              </a:xfrm>
              <a:prstGeom prst="cloudCallout">
                <a:avLst>
                  <a:gd name="adj1" fmla="val -8031"/>
                  <a:gd name="adj2" fmla="val 16226"/>
                </a:avLst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5641769" y="2049601"/>
                <a:ext cx="69762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smtClean="0"/>
                  <a:t>ISP B</a:t>
                </a:r>
                <a:endParaRPr lang="en-US" sz="2000" dirty="0"/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5799111" y="1875817"/>
                <a:ext cx="146503" cy="176037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4810152" y="1756503"/>
                <a:ext cx="110555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smtClean="0"/>
                  <a:t>Prefix B1</a:t>
                </a:r>
                <a:endParaRPr lang="en-US" sz="2000" dirty="0"/>
              </a:p>
            </p:txBody>
          </p:sp>
        </p:grpSp>
        <p:sp>
          <p:nvSpPr>
            <p:cNvPr id="77" name="Freeform 76"/>
            <p:cNvSpPr/>
            <p:nvPr/>
          </p:nvSpPr>
          <p:spPr>
            <a:xfrm>
              <a:off x="4607561" y="3006227"/>
              <a:ext cx="1964061" cy="982969"/>
            </a:xfrm>
            <a:custGeom>
              <a:avLst/>
              <a:gdLst>
                <a:gd name="connsiteX0" fmla="*/ 195551 w 1964061"/>
                <a:gd name="connsiteY0" fmla="*/ 982969 h 982969"/>
                <a:gd name="connsiteX1" fmla="*/ 74971 w 1964061"/>
                <a:gd name="connsiteY1" fmla="*/ 782002 h 982969"/>
                <a:gd name="connsiteX2" fmla="*/ 4632 w 1964061"/>
                <a:gd name="connsiteY2" fmla="*/ 460454 h 982969"/>
                <a:gd name="connsiteX3" fmla="*/ 205599 w 1964061"/>
                <a:gd name="connsiteY3" fmla="*/ 98714 h 982969"/>
                <a:gd name="connsiteX4" fmla="*/ 627630 w 1964061"/>
                <a:gd name="connsiteY4" fmla="*/ 18327 h 982969"/>
                <a:gd name="connsiteX5" fmla="*/ 828597 w 1964061"/>
                <a:gd name="connsiteY5" fmla="*/ 390116 h 982969"/>
                <a:gd name="connsiteX6" fmla="*/ 1029564 w 1964061"/>
                <a:gd name="connsiteY6" fmla="*/ 550889 h 982969"/>
                <a:gd name="connsiteX7" fmla="*/ 1572175 w 1964061"/>
                <a:gd name="connsiteY7" fmla="*/ 540841 h 982969"/>
                <a:gd name="connsiteX8" fmla="*/ 1964061 w 1964061"/>
                <a:gd name="connsiteY8" fmla="*/ 339874 h 9829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64061" h="982969">
                  <a:moveTo>
                    <a:pt x="195551" y="982969"/>
                  </a:moveTo>
                  <a:cubicBezTo>
                    <a:pt x="151171" y="926028"/>
                    <a:pt x="106791" y="869088"/>
                    <a:pt x="74971" y="782002"/>
                  </a:cubicBezTo>
                  <a:cubicBezTo>
                    <a:pt x="43151" y="694916"/>
                    <a:pt x="-17139" y="574335"/>
                    <a:pt x="4632" y="460454"/>
                  </a:cubicBezTo>
                  <a:cubicBezTo>
                    <a:pt x="26403" y="346573"/>
                    <a:pt x="101766" y="172402"/>
                    <a:pt x="205599" y="98714"/>
                  </a:cubicBezTo>
                  <a:cubicBezTo>
                    <a:pt x="309432" y="25026"/>
                    <a:pt x="523797" y="-30240"/>
                    <a:pt x="627630" y="18327"/>
                  </a:cubicBezTo>
                  <a:cubicBezTo>
                    <a:pt x="731463" y="66894"/>
                    <a:pt x="761608" y="301356"/>
                    <a:pt x="828597" y="390116"/>
                  </a:cubicBezTo>
                  <a:cubicBezTo>
                    <a:pt x="895586" y="478876"/>
                    <a:pt x="905634" y="525768"/>
                    <a:pt x="1029564" y="550889"/>
                  </a:cubicBezTo>
                  <a:cubicBezTo>
                    <a:pt x="1153494" y="576010"/>
                    <a:pt x="1416426" y="576010"/>
                    <a:pt x="1572175" y="540841"/>
                  </a:cubicBezTo>
                  <a:cubicBezTo>
                    <a:pt x="1727925" y="505672"/>
                    <a:pt x="1845993" y="422773"/>
                    <a:pt x="1964061" y="339874"/>
                  </a:cubicBezTo>
                </a:path>
              </a:pathLst>
            </a:custGeom>
            <a:noFill/>
            <a:ln w="38100">
              <a:solidFill>
                <a:schemeClr val="accent5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ounded Rectangular Callout 77"/>
            <p:cNvSpPr/>
            <p:nvPr/>
          </p:nvSpPr>
          <p:spPr>
            <a:xfrm>
              <a:off x="6129109" y="2524095"/>
              <a:ext cx="1902340" cy="581055"/>
            </a:xfrm>
            <a:prstGeom prst="wedgeRoundRectCallout">
              <a:avLst>
                <a:gd name="adj1" fmla="val -33695"/>
                <a:gd name="adj2" fmla="val 90494"/>
                <a:gd name="adj3" fmla="val 16667"/>
              </a:avLst>
            </a:prstGeom>
            <a:solidFill>
              <a:srgbClr val="FFB8F2">
                <a:alpha val="5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b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Prefix F1 via ISP B, Net F at IXP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406729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Routing with BGP (2)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Different parties like ISPs are called     AS (Autonomous Systems)</a:t>
            </a:r>
          </a:p>
          <a:p>
            <a:r>
              <a:rPr lang="en-US" dirty="0" smtClean="0"/>
              <a:t>Border routers of </a:t>
            </a:r>
            <a:r>
              <a:rPr lang="en-US" dirty="0" err="1" smtClean="0"/>
              <a:t>ASes</a:t>
            </a:r>
            <a:r>
              <a:rPr lang="en-US" dirty="0" smtClean="0"/>
              <a:t> announce      BGP routes to each other</a:t>
            </a:r>
          </a:p>
          <a:p>
            <a:pPr lvl="3"/>
            <a:endParaRPr lang="en-US" sz="1300" dirty="0" smtClean="0"/>
          </a:p>
          <a:p>
            <a:r>
              <a:rPr lang="en-US" dirty="0" smtClean="0"/>
              <a:t>Route announcements contain an IP prefix, path vector, next hop</a:t>
            </a:r>
          </a:p>
          <a:p>
            <a:pPr lvl="1"/>
            <a:r>
              <a:rPr lang="en-US" dirty="0" smtClean="0"/>
              <a:t>Path vector is list of </a:t>
            </a:r>
            <a:r>
              <a:rPr lang="en-US" dirty="0" err="1" smtClean="0"/>
              <a:t>ASes</a:t>
            </a:r>
            <a:r>
              <a:rPr lang="en-US" dirty="0" smtClean="0"/>
              <a:t> on the way       to the prefix; list is to find loops</a:t>
            </a:r>
          </a:p>
          <a:p>
            <a:r>
              <a:rPr lang="en-US" dirty="0" smtClean="0"/>
              <a:t>Route announcements move in the opposite direction to traffic</a:t>
            </a:r>
          </a:p>
        </p:txBody>
      </p:sp>
    </p:spTree>
    <p:extLst>
      <p:ext uri="{BB962C8B-B14F-4D97-AF65-F5344CB8AC3E}">
        <p14:creationId xmlns:p14="http://schemas.microsoft.com/office/powerpoint/2010/main" val="3237553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 with BGP (3)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35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t="2271" b="2778"/>
          <a:stretch/>
        </p:blipFill>
        <p:spPr bwMode="auto">
          <a:xfrm>
            <a:off x="813001" y="1047750"/>
            <a:ext cx="7517998" cy="359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TextBox 40"/>
          <p:cNvSpPr txBox="1"/>
          <p:nvPr/>
        </p:nvSpPr>
        <p:spPr>
          <a:xfrm>
            <a:off x="7010400" y="2217807"/>
            <a:ext cx="1142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Prefix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40914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Growth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228600" y="1276350"/>
            <a:ext cx="3352800" cy="3352800"/>
          </a:xfrm>
        </p:spPr>
        <p:txBody>
          <a:bodyPr/>
          <a:lstStyle/>
          <a:p>
            <a:r>
              <a:rPr lang="en-US" dirty="0" smtClean="0"/>
              <a:t>At least a billion Internet hosts and growing …</a:t>
            </a:r>
            <a:endParaRPr lang="en-US" dirty="0"/>
          </a:p>
        </p:txBody>
      </p:sp>
      <p:pic>
        <p:nvPicPr>
          <p:cNvPr id="1026" name="Picture 2" descr="http://ftp.isc.org/www/survey/reports/host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3452" y="929867"/>
            <a:ext cx="5385747" cy="3775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8316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 with BGP (4)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 smtClean="0"/>
              <a:t>Policy is implemented in two ways:</a:t>
            </a:r>
          </a:p>
          <a:p>
            <a:pPr marL="1257300" lvl="3" indent="0">
              <a:buNone/>
            </a:pPr>
            <a:endParaRPr lang="en-US" sz="11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Border routers of ISP announce  paths only to other parties who    may use those paths</a:t>
            </a:r>
          </a:p>
          <a:p>
            <a:pPr lvl="1"/>
            <a:r>
              <a:rPr lang="en-US" sz="2400" dirty="0" smtClean="0"/>
              <a:t>Filter out paths others can’t use</a:t>
            </a:r>
          </a:p>
          <a:p>
            <a:pPr lvl="4"/>
            <a:endParaRPr lang="en-US" sz="9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Border routers of ISP select the    best path of the ones they hear        in any, non-shortest way</a:t>
            </a:r>
          </a:p>
        </p:txBody>
      </p:sp>
    </p:spTree>
    <p:extLst>
      <p:ext uri="{BB962C8B-B14F-4D97-AF65-F5344CB8AC3E}">
        <p14:creationId xmlns:p14="http://schemas.microsoft.com/office/powerpoint/2010/main" val="27761175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 with BGP (5)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cap="small" dirty="0" smtClean="0"/>
              <a:t>transit</a:t>
            </a:r>
            <a:r>
              <a:rPr lang="en-US" sz="2400" dirty="0" smtClean="0"/>
              <a:t>: AS1 says [B, (AS1, AS3)], [C, (AS1, AS4)] to AS2</a:t>
            </a:r>
            <a:endParaRPr lang="en-US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31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l="1454" t="3721" r="1644"/>
          <a:stretch/>
        </p:blipFill>
        <p:spPr bwMode="auto">
          <a:xfrm>
            <a:off x="808259" y="1657351"/>
            <a:ext cx="7497541" cy="2971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979406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 with BGP (6)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cap="small" dirty="0" smtClean="0"/>
              <a:t>customer</a:t>
            </a:r>
            <a:r>
              <a:rPr lang="en-US" sz="2400" dirty="0" smtClean="0"/>
              <a:t> (other side of </a:t>
            </a:r>
            <a:r>
              <a:rPr lang="en-US" sz="2400" cap="small" dirty="0" smtClean="0"/>
              <a:t>transit</a:t>
            </a:r>
            <a:r>
              <a:rPr lang="en-US" sz="2400" dirty="0" smtClean="0"/>
              <a:t>): AS2 says [A, (AS2)] to AS1</a:t>
            </a:r>
            <a:endParaRPr lang="en-US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32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l="1454" t="3721" r="1644"/>
          <a:stretch/>
        </p:blipFill>
        <p:spPr bwMode="auto">
          <a:xfrm>
            <a:off x="808259" y="1657351"/>
            <a:ext cx="7497541" cy="2971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111515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 with BGP (7)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cap="small" dirty="0" smtClean="0"/>
              <a:t>peer</a:t>
            </a:r>
            <a:r>
              <a:rPr lang="en-US" sz="2400" dirty="0" smtClean="0"/>
              <a:t>: AS2 says [A, (AS2)] to AS3, AS3 says [B, (AS3)] to AS2</a:t>
            </a:r>
            <a:endParaRPr lang="en-US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33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l="1454" t="3721" r="1644"/>
          <a:stretch/>
        </p:blipFill>
        <p:spPr bwMode="auto">
          <a:xfrm>
            <a:off x="808259" y="1657351"/>
            <a:ext cx="7497541" cy="2971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598284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 with BGP (8)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cap="small" dirty="0" smtClean="0"/>
              <a:t>AS2</a:t>
            </a:r>
            <a:r>
              <a:rPr lang="en-US" sz="2400" dirty="0"/>
              <a:t> </a:t>
            </a:r>
            <a:r>
              <a:rPr lang="en-US" sz="2400" dirty="0" smtClean="0"/>
              <a:t>hears two routes to B (via AS1, AS3) and chooses AS3 (Free!) </a:t>
            </a:r>
            <a:endParaRPr lang="en-US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34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l="1454" t="3721" r="1644"/>
          <a:stretch/>
        </p:blipFill>
        <p:spPr bwMode="auto">
          <a:xfrm>
            <a:off x="808259" y="1657351"/>
            <a:ext cx="7497541" cy="2971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003026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35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BGP Thoughts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Much more beyond basics to explore!</a:t>
            </a:r>
          </a:p>
          <a:p>
            <a:pPr lvl="3"/>
            <a:endParaRPr lang="en-US" sz="1000" dirty="0" smtClean="0"/>
          </a:p>
          <a:p>
            <a:r>
              <a:rPr lang="en-US" sz="2800" dirty="0" smtClean="0"/>
              <a:t>Policy is a substantial factor</a:t>
            </a:r>
          </a:p>
          <a:p>
            <a:pPr lvl="1"/>
            <a:r>
              <a:rPr lang="en-US" sz="2400" dirty="0" smtClean="0"/>
              <a:t>Can we even be independent decisions will be sensible overall?</a:t>
            </a:r>
          </a:p>
          <a:p>
            <a:r>
              <a:rPr lang="en-US" sz="2800" dirty="0" smtClean="0"/>
              <a:t>Other important factors:</a:t>
            </a:r>
          </a:p>
          <a:p>
            <a:pPr lvl="1"/>
            <a:r>
              <a:rPr lang="en-US" sz="2400" dirty="0" smtClean="0"/>
              <a:t>Convergence effects</a:t>
            </a:r>
          </a:p>
          <a:p>
            <a:pPr lvl="1"/>
            <a:r>
              <a:rPr lang="en-US" sz="2400" dirty="0" smtClean="0"/>
              <a:t>How well it scales</a:t>
            </a:r>
          </a:p>
          <a:p>
            <a:pPr lvl="1"/>
            <a:r>
              <a:rPr lang="en-US" sz="2400" dirty="0" smtClean="0"/>
              <a:t>Integration with </a:t>
            </a:r>
            <a:r>
              <a:rPr lang="en-US" sz="2400" dirty="0" err="1" smtClean="0"/>
              <a:t>intradomain</a:t>
            </a:r>
            <a:r>
              <a:rPr lang="en-US" sz="2400" dirty="0" smtClean="0"/>
              <a:t> routing</a:t>
            </a:r>
          </a:p>
          <a:p>
            <a:pPr lvl="1"/>
            <a:r>
              <a:rPr lang="en-US" sz="2400" dirty="0" smtClean="0"/>
              <a:t>And more 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77576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Routing Growth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228600" y="1276350"/>
            <a:ext cx="3505200" cy="3352800"/>
          </a:xfrm>
        </p:spPr>
        <p:txBody>
          <a:bodyPr>
            <a:normAutofit/>
          </a:bodyPr>
          <a:lstStyle/>
          <a:p>
            <a:r>
              <a:rPr lang="en-US" dirty="0" smtClean="0"/>
              <a:t>Internet growth translates into routing table  growth (even using prefixes) …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3657600" y="1258729"/>
            <a:ext cx="4881905" cy="3446621"/>
            <a:chOff x="3567166" y="1276350"/>
            <a:chExt cx="4881905" cy="3446621"/>
          </a:xfrm>
        </p:grpSpPr>
        <p:pic>
          <p:nvPicPr>
            <p:cNvPr id="1026" name="Picture 2" descr="http://upload.wikimedia.org/wikipedia/commons/thumb/c/ce/BGP_Table_growth.svg/500px-BGP_Table_growth.svg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63" t="11313" r="3400" b="3922"/>
            <a:stretch/>
          </p:blipFill>
          <p:spPr bwMode="auto">
            <a:xfrm>
              <a:off x="3962400" y="1276350"/>
              <a:ext cx="4321343" cy="32295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4489474" y="4476750"/>
              <a:ext cx="37401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Source: By </a:t>
              </a:r>
              <a:r>
                <a:rPr lang="en-US" sz="1000" dirty="0" err="1"/>
                <a:t>Mro</a:t>
              </a:r>
              <a:r>
                <a:rPr lang="en-US" sz="1000" dirty="0"/>
                <a:t> (Own </a:t>
              </a:r>
              <a:r>
                <a:rPr lang="en-US" sz="1000" dirty="0" smtClean="0"/>
                <a:t>work), CC-BY-SA-3.0 , </a:t>
              </a:r>
              <a:r>
                <a:rPr lang="en-US" sz="1000" dirty="0"/>
                <a:t>via Wikimedia Commons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001000" y="4171950"/>
              <a:ext cx="448071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000" dirty="0" smtClean="0"/>
                <a:t>Year</a:t>
              </a:r>
              <a:endParaRPr lang="en-US" sz="2000" dirty="0"/>
            </a:p>
          </p:txBody>
        </p:sp>
        <p:sp>
          <p:nvSpPr>
            <p:cNvPr id="10" name="TextBox 9"/>
            <p:cNvSpPr txBox="1"/>
            <p:nvPr/>
          </p:nvSpPr>
          <p:spPr>
            <a:xfrm rot="16200000">
              <a:off x="2504311" y="2520026"/>
              <a:ext cx="25258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Number of IP Prefixes</a:t>
              </a:r>
              <a:endParaRPr lang="en-US" sz="2000" dirty="0"/>
            </a:p>
          </p:txBody>
        </p:sp>
      </p:grpSp>
      <p:cxnSp>
        <p:nvCxnSpPr>
          <p:cNvPr id="13" name="Straight Arrow Connector 12"/>
          <p:cNvCxnSpPr/>
          <p:nvPr/>
        </p:nvCxnSpPr>
        <p:spPr>
          <a:xfrm flipV="1">
            <a:off x="8077200" y="590550"/>
            <a:ext cx="212954" cy="696600"/>
          </a:xfrm>
          <a:prstGeom prst="straightConnector1">
            <a:avLst/>
          </a:prstGeom>
          <a:ln w="28575">
            <a:solidFill>
              <a:schemeClr val="accent3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620000" y="1200150"/>
            <a:ext cx="758221" cy="369332"/>
          </a:xfrm>
          <a:prstGeom prst="rect">
            <a:avLst/>
          </a:prstGeom>
          <a:solidFill>
            <a:srgbClr val="FFFFFF">
              <a:alpha val="80000"/>
            </a:srgbClr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2400" dirty="0" smtClean="0"/>
              <a:t>Ouch!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76080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Impact of Routing Growth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Forwarding tables grow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arger router memories, may increase lookup time</a:t>
            </a:r>
          </a:p>
          <a:p>
            <a:pPr lvl="5"/>
            <a:endParaRPr lang="en-US" sz="1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Routing messages grow</a:t>
            </a:r>
          </a:p>
          <a:p>
            <a:pPr lvl="1"/>
            <a:r>
              <a:rPr lang="en-US" dirty="0" smtClean="0"/>
              <a:t>Need to keeps all nodes informed of larger topology</a:t>
            </a:r>
          </a:p>
          <a:p>
            <a:pPr lvl="5"/>
            <a:endParaRPr lang="en-US" sz="1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Routing computation grows</a:t>
            </a:r>
          </a:p>
          <a:p>
            <a:pPr lvl="1"/>
            <a:r>
              <a:rPr lang="en-US" dirty="0" smtClean="0"/>
              <a:t>Shortest path calculations grow faster than the size of the network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919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Techniques to Scale Routing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IP prefixes</a:t>
            </a:r>
          </a:p>
          <a:p>
            <a:pPr lvl="1"/>
            <a:r>
              <a:rPr lang="en-US" dirty="0" smtClean="0"/>
              <a:t>Route to blocks of hosts</a:t>
            </a:r>
          </a:p>
          <a:p>
            <a:pPr lvl="4"/>
            <a:endParaRPr lang="en-US" sz="1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Network hierarchy</a:t>
            </a:r>
          </a:p>
          <a:p>
            <a:pPr lvl="1"/>
            <a:r>
              <a:rPr lang="en-US" dirty="0" smtClean="0"/>
              <a:t>Route to network regions</a:t>
            </a:r>
          </a:p>
          <a:p>
            <a:pPr lvl="6"/>
            <a:endParaRPr lang="en-US" sz="1100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IP prefix aggregation</a:t>
            </a:r>
          </a:p>
          <a:p>
            <a:pPr lvl="1"/>
            <a:r>
              <a:rPr lang="en-US" dirty="0" smtClean="0"/>
              <a:t>Combine, and split, prefixes</a:t>
            </a:r>
          </a:p>
        </p:txBody>
      </p:sp>
      <p:sp>
        <p:nvSpPr>
          <p:cNvPr id="6" name="Right Brace 5"/>
          <p:cNvSpPr/>
          <p:nvPr/>
        </p:nvSpPr>
        <p:spPr>
          <a:xfrm>
            <a:off x="4857247" y="1420743"/>
            <a:ext cx="228600" cy="617607"/>
          </a:xfrm>
          <a:prstGeom prst="rightBrace">
            <a:avLst/>
          </a:prstGeom>
          <a:ln w="1905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042957" y="1375603"/>
            <a:ext cx="6720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Last</a:t>
            </a:r>
          </a:p>
          <a:p>
            <a:pPr algn="ctr"/>
            <a:r>
              <a:rPr lang="en-US" sz="2000" dirty="0" smtClean="0"/>
              <a:t>time</a:t>
            </a:r>
          </a:p>
        </p:txBody>
      </p:sp>
      <p:sp>
        <p:nvSpPr>
          <p:cNvPr id="8" name="Right Brace 7"/>
          <p:cNvSpPr/>
          <p:nvPr/>
        </p:nvSpPr>
        <p:spPr>
          <a:xfrm>
            <a:off x="4857246" y="2540690"/>
            <a:ext cx="228600" cy="617607"/>
          </a:xfrm>
          <a:prstGeom prst="rightBrace">
            <a:avLst/>
          </a:prstGeom>
          <a:ln w="1905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42956" y="2495550"/>
            <a:ext cx="6720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This</a:t>
            </a:r>
          </a:p>
          <a:p>
            <a:pPr algn="ctr"/>
            <a:r>
              <a:rPr lang="en-US" sz="2000" dirty="0" smtClean="0"/>
              <a:t>time</a:t>
            </a:r>
          </a:p>
        </p:txBody>
      </p:sp>
      <p:sp>
        <p:nvSpPr>
          <p:cNvPr id="10" name="Right Brace 9"/>
          <p:cNvSpPr/>
          <p:nvPr/>
        </p:nvSpPr>
        <p:spPr>
          <a:xfrm>
            <a:off x="4857247" y="3661604"/>
            <a:ext cx="228600" cy="617607"/>
          </a:xfrm>
          <a:prstGeom prst="rightBrace">
            <a:avLst/>
          </a:prstGeom>
          <a:ln w="1905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42957" y="3616464"/>
            <a:ext cx="6720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Next</a:t>
            </a:r>
          </a:p>
          <a:p>
            <a:pPr algn="ctr"/>
            <a:r>
              <a:rPr lang="en-US" sz="2000" dirty="0" smtClean="0"/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2424041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Hierarchical Routing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Introduce a larger routing unit</a:t>
            </a:r>
          </a:p>
          <a:p>
            <a:pPr lvl="1"/>
            <a:r>
              <a:rPr lang="en-US" dirty="0" smtClean="0"/>
              <a:t>IP prefix (hosts) </a:t>
            </a:r>
            <a:r>
              <a:rPr lang="en-US" dirty="0" smtClean="0">
                <a:sym typeface="Wingdings" pitchFamily="2" charset="2"/>
              </a:rPr>
              <a:t> from one host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Region, e.g., ISP network </a:t>
            </a:r>
          </a:p>
          <a:p>
            <a:pPr lvl="4"/>
            <a:endParaRPr lang="en-US" dirty="0"/>
          </a:p>
          <a:p>
            <a:r>
              <a:rPr lang="en-US" dirty="0"/>
              <a:t>R</a:t>
            </a:r>
            <a:r>
              <a:rPr lang="en-US" dirty="0" smtClean="0"/>
              <a:t>oute first to the region, then to the IP prefix within the region</a:t>
            </a:r>
          </a:p>
          <a:p>
            <a:pPr lvl="1"/>
            <a:r>
              <a:rPr lang="en-US" dirty="0" smtClean="0"/>
              <a:t>Hide details within a region from outside of the region</a:t>
            </a:r>
          </a:p>
        </p:txBody>
      </p:sp>
    </p:spTree>
    <p:extLst>
      <p:ext uri="{BB962C8B-B14F-4D97-AF65-F5344CB8AC3E}">
        <p14:creationId xmlns:p14="http://schemas.microsoft.com/office/powerpoint/2010/main" val="4129782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Hierarchical </a:t>
            </a:r>
            <a:r>
              <a:rPr lang="en-US" dirty="0" smtClean="0"/>
              <a:t>Routing (2)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l="43101" t="1223" b="5255"/>
          <a:stretch/>
        </p:blipFill>
        <p:spPr bwMode="auto">
          <a:xfrm>
            <a:off x="4572000" y="1098357"/>
            <a:ext cx="3901273" cy="360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6"/>
          <p:cNvGrpSpPr/>
          <p:nvPr/>
        </p:nvGrpSpPr>
        <p:grpSpPr>
          <a:xfrm>
            <a:off x="792826" y="1467059"/>
            <a:ext cx="3245774" cy="2781091"/>
            <a:chOff x="1144524" y="1467059"/>
            <a:chExt cx="2744188" cy="2351315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t="10783" r="59977" b="28253"/>
            <a:stretch/>
          </p:blipFill>
          <p:spPr bwMode="auto">
            <a:xfrm>
              <a:off x="1144524" y="1467059"/>
              <a:ext cx="2744188" cy="2351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Oval 14"/>
            <p:cNvSpPr/>
            <p:nvPr/>
          </p:nvSpPr>
          <p:spPr>
            <a:xfrm>
              <a:off x="1552537" y="2063371"/>
              <a:ext cx="123863" cy="148833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3405168" y="2980666"/>
              <a:ext cx="123863" cy="148833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86120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Hierarchical </a:t>
            </a:r>
            <a:r>
              <a:rPr lang="en-US" dirty="0" smtClean="0"/>
              <a:t>Routing (3)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l="43980" t="1223" b="5255"/>
          <a:stretch/>
        </p:blipFill>
        <p:spPr bwMode="auto">
          <a:xfrm>
            <a:off x="4617218" y="1098357"/>
            <a:ext cx="3840982" cy="360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4" name="Group 23"/>
          <p:cNvGrpSpPr/>
          <p:nvPr/>
        </p:nvGrpSpPr>
        <p:grpSpPr>
          <a:xfrm>
            <a:off x="792826" y="1467059"/>
            <a:ext cx="3245774" cy="2781091"/>
            <a:chOff x="1144524" y="1467059"/>
            <a:chExt cx="2744188" cy="2351315"/>
          </a:xfrm>
        </p:grpSpPr>
        <p:pic>
          <p:nvPicPr>
            <p:cNvPr id="25" name="Picture 2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t="10783" r="59977" b="28253"/>
            <a:stretch/>
          </p:blipFill>
          <p:spPr bwMode="auto">
            <a:xfrm>
              <a:off x="1144524" y="1467059"/>
              <a:ext cx="2744188" cy="2351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6" name="Straight Arrow Connector 25"/>
            <p:cNvCxnSpPr/>
            <p:nvPr/>
          </p:nvCxnSpPr>
          <p:spPr>
            <a:xfrm>
              <a:off x="1606480" y="2137788"/>
              <a:ext cx="228600" cy="0"/>
            </a:xfrm>
            <a:prstGeom prst="straightConnector1">
              <a:avLst/>
            </a:prstGeom>
            <a:ln w="38100">
              <a:solidFill>
                <a:schemeClr val="accent5"/>
              </a:solidFill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1828800" y="2128995"/>
              <a:ext cx="0" cy="990600"/>
            </a:xfrm>
            <a:prstGeom prst="straightConnector1">
              <a:avLst/>
            </a:prstGeom>
            <a:ln w="38100">
              <a:solidFill>
                <a:schemeClr val="accent5"/>
              </a:solidFill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1828800" y="3108710"/>
              <a:ext cx="685800" cy="0"/>
            </a:xfrm>
            <a:prstGeom prst="straightConnector1">
              <a:avLst/>
            </a:prstGeom>
            <a:ln w="38100">
              <a:solidFill>
                <a:schemeClr val="accent5"/>
              </a:solidFill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2590800" y="3125039"/>
              <a:ext cx="457200" cy="56311"/>
            </a:xfrm>
            <a:prstGeom prst="straightConnector1">
              <a:avLst/>
            </a:prstGeom>
            <a:ln w="38100">
              <a:solidFill>
                <a:schemeClr val="accent5"/>
              </a:solidFill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3124200" y="3028950"/>
              <a:ext cx="114300" cy="152400"/>
            </a:xfrm>
            <a:prstGeom prst="straightConnector1">
              <a:avLst/>
            </a:prstGeom>
            <a:ln w="38100">
              <a:solidFill>
                <a:schemeClr val="accent5"/>
              </a:solidFill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3238500" y="3028950"/>
              <a:ext cx="228600" cy="0"/>
            </a:xfrm>
            <a:prstGeom prst="straightConnector1">
              <a:avLst/>
            </a:prstGeom>
            <a:ln w="38100">
              <a:solidFill>
                <a:schemeClr val="accent5"/>
              </a:solidFill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/>
            <p:cNvSpPr/>
            <p:nvPr/>
          </p:nvSpPr>
          <p:spPr>
            <a:xfrm>
              <a:off x="1552537" y="2063371"/>
              <a:ext cx="123863" cy="148833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3405168" y="2980666"/>
              <a:ext cx="123863" cy="148833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5935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36580</TotalTime>
  <Words>1738</Words>
  <Application>Microsoft Macintosh PowerPoint</Application>
  <PresentationFormat>On-screen Show (16:9)</PresentationFormat>
  <Paragraphs>358</Paragraphs>
  <Slides>35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PowerPoint Presentation</vt:lpstr>
      <vt:lpstr>Topic</vt:lpstr>
      <vt:lpstr>Internet Growth</vt:lpstr>
      <vt:lpstr>Internet Routing Growth</vt:lpstr>
      <vt:lpstr>Impact of Routing Growth</vt:lpstr>
      <vt:lpstr>Techniques to Scale Routing</vt:lpstr>
      <vt:lpstr>Hierarchical Routing</vt:lpstr>
      <vt:lpstr>Hierarchical Routing (2)</vt:lpstr>
      <vt:lpstr>Hierarchical Routing (3)</vt:lpstr>
      <vt:lpstr>Hierarchical Routing (4)</vt:lpstr>
      <vt:lpstr>Observations</vt:lpstr>
      <vt:lpstr>Topic</vt:lpstr>
      <vt:lpstr>Recall</vt:lpstr>
      <vt:lpstr>Recall (2)</vt:lpstr>
      <vt:lpstr>Prefixes and Hierarchy</vt:lpstr>
      <vt:lpstr>Subnets and Aggregation</vt:lpstr>
      <vt:lpstr>Subnets</vt:lpstr>
      <vt:lpstr>Aggregation</vt:lpstr>
      <vt:lpstr>Topic</vt:lpstr>
      <vt:lpstr>Structure of the Internet</vt:lpstr>
      <vt:lpstr>Internet-wide Routing Issues</vt:lpstr>
      <vt:lpstr>Effects of Independent Parties</vt:lpstr>
      <vt:lpstr>Effects of Independent Parties (2)</vt:lpstr>
      <vt:lpstr>Routing Policies</vt:lpstr>
      <vt:lpstr>Routing Policies – Transit</vt:lpstr>
      <vt:lpstr>Routing Policies – Peer</vt:lpstr>
      <vt:lpstr>Routing with BGP (Border Gateway Protocol)</vt:lpstr>
      <vt:lpstr>Routing with BGP (2)</vt:lpstr>
      <vt:lpstr>Routing with BGP (3)</vt:lpstr>
      <vt:lpstr>Routing with BGP (4)</vt:lpstr>
      <vt:lpstr>Routing with BGP (5)</vt:lpstr>
      <vt:lpstr>Routing with BGP (6)</vt:lpstr>
      <vt:lpstr>Routing with BGP (7)</vt:lpstr>
      <vt:lpstr>Routing with BGP (8)</vt:lpstr>
      <vt:lpstr>BGP Thoughts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CSE</dc:creator>
  <cp:lastModifiedBy>SHYAM GOLLAKOTA</cp:lastModifiedBy>
  <cp:revision>242</cp:revision>
  <dcterms:created xsi:type="dcterms:W3CDTF">2012-10-22T20:55:18Z</dcterms:created>
  <dcterms:modified xsi:type="dcterms:W3CDTF">2013-11-18T19:37:14Z</dcterms:modified>
</cp:coreProperties>
</file>