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69" r:id="rId2"/>
    <p:sldId id="284" r:id="rId3"/>
    <p:sldId id="276" r:id="rId4"/>
    <p:sldId id="287" r:id="rId5"/>
    <p:sldId id="288" r:id="rId6"/>
    <p:sldId id="282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05" r:id="rId24"/>
    <p:sldId id="306" r:id="rId25"/>
    <p:sldId id="307" r:id="rId26"/>
    <p:sldId id="308" r:id="rId27"/>
    <p:sldId id="309" r:id="rId28"/>
    <p:sldId id="310" r:id="rId29"/>
    <p:sldId id="311" r:id="rId30"/>
    <p:sldId id="312" r:id="rId31"/>
    <p:sldId id="313" r:id="rId32"/>
    <p:sldId id="314" r:id="rId33"/>
    <p:sldId id="315" r:id="rId34"/>
    <p:sldId id="316" r:id="rId35"/>
    <p:sldId id="317" r:id="rId36"/>
    <p:sldId id="318" r:id="rId37"/>
    <p:sldId id="319" r:id="rId38"/>
    <p:sldId id="320" r:id="rId39"/>
    <p:sldId id="321" r:id="rId40"/>
    <p:sldId id="322" r:id="rId4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00FF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BFB"/>
    <a:srgbClr val="FFE1F9"/>
    <a:srgbClr val="FFB8F2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61" autoAdjust="0"/>
    <p:restoredTop sz="92269" autoAdjust="0"/>
  </p:normalViewPr>
  <p:slideViewPr>
    <p:cSldViewPr>
      <p:cViewPr>
        <p:scale>
          <a:sx n="100" d="100"/>
          <a:sy n="100" d="100"/>
        </p:scale>
        <p:origin x="-1768" y="-6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notesMaster" Target="notesMasters/notesMaster1.xml"/><Relationship Id="rId43" Type="http://schemas.openxmlformats.org/officeDocument/2006/relationships/printerSettings" Target="printerSettings/printerSettings1.bin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FBF99-E6E2-45AC-967F-424D3300F3B9}" type="datetimeFigureOut">
              <a:rPr lang="en-US" smtClean="0"/>
              <a:t>11/15/13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5C2125-8E98-4A82-B6E0-5E01E26E3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636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#5-10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876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#5-16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8733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#5-10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87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CN5E slides #5-10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369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</a:t>
            </a:r>
            <a:r>
              <a:rPr lang="en-US" baseline="0" dirty="0" smtClean="0"/>
              <a:t> #5-10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6290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</a:t>
            </a:r>
            <a:r>
              <a:rPr lang="en-US" baseline="0" dirty="0" smtClean="0"/>
              <a:t> #5-10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6290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</a:t>
            </a:r>
            <a:r>
              <a:rPr lang="en-US" baseline="0" dirty="0" smtClean="0"/>
              <a:t> #5-10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6290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</a:t>
            </a:r>
            <a:r>
              <a:rPr lang="en-US" baseline="0" dirty="0" smtClean="0"/>
              <a:t> #5-10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6290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</a:t>
            </a:r>
            <a:r>
              <a:rPr lang="en-US" baseline="0" dirty="0" smtClean="0"/>
              <a:t> #5-10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6290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#5-10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876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#5-10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87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047750"/>
            <a:ext cx="5715000" cy="3581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ectangle 8"/>
          <p:cNvSpPr>
            <a:spLocks/>
          </p:cNvSpPr>
          <p:nvPr userDrawn="1"/>
        </p:nvSpPr>
        <p:spPr>
          <a:xfrm>
            <a:off x="5943600" y="1755340"/>
            <a:ext cx="2743200" cy="2057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670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30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194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82278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2278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705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6202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9487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2815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56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2427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4248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774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047750"/>
            <a:ext cx="5715000" cy="3581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585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276350"/>
            <a:ext cx="5715000" cy="3352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ectangle 8"/>
          <p:cNvSpPr>
            <a:spLocks/>
          </p:cNvSpPr>
          <p:nvPr userDrawn="1"/>
        </p:nvSpPr>
        <p:spPr>
          <a:xfrm>
            <a:off x="5943600" y="1755340"/>
            <a:ext cx="2743200" cy="2057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365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276350"/>
            <a:ext cx="5715000" cy="3352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355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209550"/>
            <a:ext cx="8686800" cy="857250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 smtClean="0"/>
              <a:t>Introduction to Computer Networks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85800" y="1657350"/>
            <a:ext cx="5257800" cy="15240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>
            <a:spLocks/>
          </p:cNvSpPr>
          <p:nvPr userDrawn="1"/>
        </p:nvSpPr>
        <p:spPr>
          <a:xfrm>
            <a:off x="5943600" y="1755340"/>
            <a:ext cx="2743200" cy="2057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762000" y="2876550"/>
            <a:ext cx="4525887" cy="936190"/>
            <a:chOff x="1204264" y="3301954"/>
            <a:chExt cx="4525887" cy="936190"/>
          </a:xfrm>
        </p:grpSpPr>
        <p:pic>
          <p:nvPicPr>
            <p:cNvPr id="10" name="Picture 6" descr="http://www.engr.washington.edu/sites/default/files/mycoe/marcom/uw/signature_left/UW.Signature_left_small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4264" y="3892522"/>
              <a:ext cx="4425649" cy="3456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1726234" y="3301954"/>
              <a:ext cx="4003917" cy="6232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David Wetherall  (djw@uw.edu)</a:t>
              </a:r>
            </a:p>
            <a:p>
              <a:pPr>
                <a:spcAft>
                  <a:spcPts val="300"/>
                </a:spcAft>
              </a:pPr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Professor of Computer Science &amp; Engineering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pic>
          <p:nvPicPr>
            <p:cNvPr id="12" name="Picture 8" descr="http://www.cs.washington.edu/images/logo/CSElogo2_144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4264" y="3362118"/>
              <a:ext cx="502920" cy="5029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3" name="Title 1"/>
          <p:cNvSpPr txBox="1">
            <a:spLocks/>
          </p:cNvSpPr>
          <p:nvPr userDrawn="1"/>
        </p:nvSpPr>
        <p:spPr>
          <a:xfrm>
            <a:off x="228600" y="209550"/>
            <a:ext cx="86868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FF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en-US" sz="4400" dirty="0" smtClean="0"/>
              <a:t>Introduction to Computer Networks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95955460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76350"/>
            <a:ext cx="8686800" cy="3200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631436"/>
            <a:ext cx="9144000" cy="512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Extent of subtitles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942028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42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91420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76350"/>
            <a:ext cx="8686800" cy="3200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090892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205979"/>
            <a:ext cx="86868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082278"/>
            <a:ext cx="86868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4781550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4781550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933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5" r:id="rId2"/>
    <p:sldLayoutId id="2147483662" r:id="rId3"/>
    <p:sldLayoutId id="2147483664" r:id="rId4"/>
    <p:sldLayoutId id="2147483661" r:id="rId5"/>
    <p:sldLayoutId id="2147483666" r:id="rId6"/>
    <p:sldLayoutId id="2147483649" r:id="rId7"/>
    <p:sldLayoutId id="2147483650" r:id="rId8"/>
    <p:sldLayoutId id="2147483663" r:id="rId9"/>
    <p:sldLayoutId id="2147483651" r:id="rId10"/>
    <p:sldLayoutId id="2147483652" r:id="rId11"/>
    <p:sldLayoutId id="2147483667" r:id="rId12"/>
    <p:sldLayoutId id="2147483653" r:id="rId13"/>
    <p:sldLayoutId id="2147483654" r:id="rId14"/>
    <p:sldLayoutId id="2147483655" r:id="rId15"/>
    <p:sldLayoutId id="2147483656" r:id="rId16"/>
    <p:sldLayoutId id="2147483657" r:id="rId17"/>
    <p:sldLayoutId id="2147483658" r:id="rId18"/>
    <p:sldLayoutId id="2147483659" r:id="rId19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Calibri" pitchFamily="34" charset="0"/>
          <a:ea typeface="+mj-ea"/>
          <a:cs typeface="Calibr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32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–"/>
        <a:defRPr sz="28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2268558" y="3321050"/>
            <a:ext cx="1447800" cy="20005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268558" y="3525896"/>
            <a:ext cx="1447800" cy="2000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we are in the Course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More fun in the Network Layer!</a:t>
            </a:r>
          </a:p>
          <a:p>
            <a:pPr lvl="1"/>
            <a:r>
              <a:rPr lang="en-US" sz="2400" dirty="0" smtClean="0"/>
              <a:t>We’ve covered packet forwarding </a:t>
            </a:r>
          </a:p>
          <a:p>
            <a:pPr lvl="1"/>
            <a:r>
              <a:rPr lang="en-US" sz="2400" dirty="0" smtClean="0"/>
              <a:t>Now we’ll learn about </a:t>
            </a:r>
            <a:r>
              <a:rPr lang="en-US" sz="2400" u="sng" dirty="0" smtClean="0"/>
              <a:t>routing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2261879" y="2527300"/>
            <a:ext cx="1466850" cy="1920875"/>
            <a:chOff x="1981200" y="2038350"/>
            <a:chExt cx="1466850" cy="1920875"/>
          </a:xfrm>
        </p:grpSpPr>
        <p:sp>
          <p:nvSpPr>
            <p:cNvPr id="17" name="Rectangle 16"/>
            <p:cNvSpPr/>
            <p:nvPr/>
          </p:nvSpPr>
          <p:spPr>
            <a:xfrm>
              <a:off x="1981200" y="3197225"/>
              <a:ext cx="1447800" cy="20005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000250" y="3397280"/>
              <a:ext cx="1447800" cy="20005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1981200" y="2038350"/>
              <a:ext cx="1466850" cy="1920875"/>
              <a:chOff x="2857500" y="2343150"/>
              <a:chExt cx="1466850" cy="1920875"/>
            </a:xfrm>
          </p:grpSpPr>
          <p:sp>
            <p:nvSpPr>
              <p:cNvPr id="6" name="Rectangle 4"/>
              <p:cNvSpPr>
                <a:spLocks noChangeArrowheads="1"/>
              </p:cNvSpPr>
              <p:nvPr/>
            </p:nvSpPr>
            <p:spPr bwMode="auto">
              <a:xfrm>
                <a:off x="2857500" y="3883025"/>
                <a:ext cx="1447800" cy="381000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2857500" y="3502025"/>
                <a:ext cx="1447800" cy="381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2857500" y="3121025"/>
                <a:ext cx="1447800" cy="381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2857500" y="2740025"/>
                <a:ext cx="1447800" cy="3810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" name="Rectangle 10"/>
              <p:cNvSpPr>
                <a:spLocks noChangeArrowheads="1"/>
              </p:cNvSpPr>
              <p:nvPr/>
            </p:nvSpPr>
            <p:spPr bwMode="auto">
              <a:xfrm>
                <a:off x="2857500" y="2362200"/>
                <a:ext cx="1447800" cy="3810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" name="Text Box 11"/>
              <p:cNvSpPr txBox="1">
                <a:spLocks noChangeArrowheads="1"/>
              </p:cNvSpPr>
              <p:nvPr/>
            </p:nvSpPr>
            <p:spPr bwMode="auto">
              <a:xfrm>
                <a:off x="3021013" y="3867150"/>
                <a:ext cx="1131887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dirty="0"/>
                  <a:t>Physical</a:t>
                </a:r>
              </a:p>
            </p:txBody>
          </p:sp>
          <p:sp>
            <p:nvSpPr>
              <p:cNvPr id="12" name="Text Box 12"/>
              <p:cNvSpPr txBox="1">
                <a:spLocks noChangeArrowheads="1"/>
              </p:cNvSpPr>
              <p:nvPr/>
            </p:nvSpPr>
            <p:spPr bwMode="auto">
              <a:xfrm>
                <a:off x="3250250" y="3502025"/>
                <a:ext cx="655949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dirty="0" smtClean="0"/>
                  <a:t>Link</a:t>
                </a:r>
                <a:endParaRPr lang="en-US" sz="2000" dirty="0"/>
              </a:p>
            </p:txBody>
          </p:sp>
          <p:sp>
            <p:nvSpPr>
              <p:cNvPr id="13" name="Text Box 13"/>
              <p:cNvSpPr txBox="1">
                <a:spLocks noChangeArrowheads="1"/>
              </p:cNvSpPr>
              <p:nvPr/>
            </p:nvSpPr>
            <p:spPr bwMode="auto">
              <a:xfrm>
                <a:off x="3008313" y="3136900"/>
                <a:ext cx="1116012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dirty="0"/>
                  <a:t>Network</a:t>
                </a:r>
              </a:p>
            </p:txBody>
          </p:sp>
          <p:sp>
            <p:nvSpPr>
              <p:cNvPr id="14" name="Text Box 14"/>
              <p:cNvSpPr txBox="1">
                <a:spLocks noChangeArrowheads="1"/>
              </p:cNvSpPr>
              <p:nvPr/>
            </p:nvSpPr>
            <p:spPr bwMode="auto">
              <a:xfrm>
                <a:off x="2922588" y="2740025"/>
                <a:ext cx="1270000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dirty="0"/>
                  <a:t>Transport</a:t>
                </a:r>
              </a:p>
            </p:txBody>
          </p:sp>
          <p:sp>
            <p:nvSpPr>
              <p:cNvPr id="15" name="Text Box 17"/>
              <p:cNvSpPr txBox="1">
                <a:spLocks noChangeArrowheads="1"/>
              </p:cNvSpPr>
              <p:nvPr/>
            </p:nvSpPr>
            <p:spPr bwMode="auto">
              <a:xfrm>
                <a:off x="2895600" y="2343150"/>
                <a:ext cx="1428750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dirty="0"/>
                  <a:t>Application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42579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Shortest Paths (2)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Find the shortest path A </a:t>
            </a:r>
            <a:r>
              <a:rPr lang="en-US" sz="2800" dirty="0" smtClean="0">
                <a:sym typeface="Wingdings" pitchFamily="2" charset="2"/>
              </a:rPr>
              <a:t> E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	</a:t>
            </a:r>
            <a:endParaRPr lang="en-US" sz="2800" dirty="0" smtClean="0"/>
          </a:p>
          <a:p>
            <a:r>
              <a:rPr lang="en-US" sz="2800" dirty="0" smtClean="0"/>
              <a:t>All links are bidirectional, with equal costs in each direction</a:t>
            </a:r>
          </a:p>
          <a:p>
            <a:pPr lvl="1"/>
            <a:r>
              <a:rPr lang="en-US" sz="2400" dirty="0" smtClean="0"/>
              <a:t>Can extend model to unequal         costs if needed</a:t>
            </a:r>
            <a:endParaRPr lang="en-US" sz="2400" dirty="0"/>
          </a:p>
        </p:txBody>
      </p:sp>
      <p:grpSp>
        <p:nvGrpSpPr>
          <p:cNvPr id="39" name="Group 38"/>
          <p:cNvGrpSpPr/>
          <p:nvPr/>
        </p:nvGrpSpPr>
        <p:grpSpPr>
          <a:xfrm>
            <a:off x="5181599" y="971550"/>
            <a:ext cx="4038601" cy="3447860"/>
            <a:chOff x="4520490" y="1062542"/>
            <a:chExt cx="3842337" cy="3101465"/>
          </a:xfrm>
        </p:grpSpPr>
        <p:grpSp>
          <p:nvGrpSpPr>
            <p:cNvPr id="40" name="Group 39"/>
            <p:cNvGrpSpPr/>
            <p:nvPr/>
          </p:nvGrpSpPr>
          <p:grpSpPr>
            <a:xfrm>
              <a:off x="4520490" y="1062542"/>
              <a:ext cx="3842337" cy="3101465"/>
              <a:chOff x="3829902" y="952440"/>
              <a:chExt cx="4859367" cy="3101465"/>
            </a:xfrm>
          </p:grpSpPr>
          <p:cxnSp>
            <p:nvCxnSpPr>
              <p:cNvPr id="53" name="Straight Connector 52"/>
              <p:cNvCxnSpPr/>
              <p:nvPr/>
            </p:nvCxnSpPr>
            <p:spPr>
              <a:xfrm>
                <a:off x="4259183" y="2959240"/>
                <a:ext cx="1447800" cy="0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5706983" y="2959241"/>
                <a:ext cx="1295400" cy="723899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flipV="1">
                <a:off x="7002383" y="2082940"/>
                <a:ext cx="0" cy="1600202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flipV="1">
                <a:off x="5706983" y="2082940"/>
                <a:ext cx="1295400" cy="876302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flipV="1">
                <a:off x="4259183" y="2082940"/>
                <a:ext cx="2743200" cy="876302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flipV="1">
                <a:off x="5706983" y="1352550"/>
                <a:ext cx="8017" cy="1606691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flipH="1" flipV="1">
                <a:off x="4259183" y="2140090"/>
                <a:ext cx="1447800" cy="819151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flipV="1">
                <a:off x="4259183" y="1352550"/>
                <a:ext cx="1455817" cy="787541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5715000" y="1352550"/>
                <a:ext cx="1287383" cy="730390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7002383" y="2082940"/>
                <a:ext cx="1287383" cy="730390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flipV="1">
                <a:off x="7002383" y="2813330"/>
                <a:ext cx="1287383" cy="869811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flipH="1" flipV="1">
                <a:off x="5706983" y="3683140"/>
                <a:ext cx="1295400" cy="2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Oval 64"/>
              <p:cNvSpPr/>
              <p:nvPr/>
            </p:nvSpPr>
            <p:spPr>
              <a:xfrm>
                <a:off x="8186819" y="2746390"/>
                <a:ext cx="133880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5640043" y="1285610"/>
                <a:ext cx="133880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5630783" y="2895070"/>
                <a:ext cx="133880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6920769" y="3586855"/>
                <a:ext cx="134507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6920769" y="2012595"/>
                <a:ext cx="133880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4192243" y="2082940"/>
                <a:ext cx="133880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5671382" y="3612013"/>
                <a:ext cx="133880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Oval 71"/>
              <p:cNvSpPr/>
              <p:nvPr/>
            </p:nvSpPr>
            <p:spPr>
              <a:xfrm>
                <a:off x="4182551" y="2892300"/>
                <a:ext cx="134508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4038763" y="2933640"/>
                <a:ext cx="422085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A</a:t>
                </a:r>
                <a:endParaRPr lang="en-US" sz="2000" dirty="0"/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5492763" y="2933640"/>
                <a:ext cx="409922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B</a:t>
                </a:r>
                <a:endParaRPr lang="en-US" sz="2000" dirty="0"/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6799450" y="3653795"/>
                <a:ext cx="405867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C</a:t>
                </a:r>
                <a:endParaRPr lang="en-US" sz="2000" dirty="0"/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8257047" y="2613275"/>
                <a:ext cx="432222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D</a:t>
                </a:r>
                <a:endParaRPr lang="en-US" sz="2000" dirty="0"/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6925306" y="1679425"/>
                <a:ext cx="391676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E</a:t>
                </a:r>
                <a:endParaRPr lang="en-US" sz="2000" dirty="0"/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5515202" y="952440"/>
                <a:ext cx="383567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F</a:t>
                </a:r>
                <a:endParaRPr lang="en-US" sz="2000" dirty="0"/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3829902" y="1946420"/>
                <a:ext cx="438304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G</a:t>
                </a:r>
                <a:endParaRPr lang="en-US" sz="2000" dirty="0"/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5320371" y="3472004"/>
                <a:ext cx="436275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/>
                  <a:t>H</a:t>
                </a:r>
              </a:p>
            </p:txBody>
          </p:sp>
        </p:grpSp>
        <p:sp>
          <p:nvSpPr>
            <p:cNvPr id="41" name="TextBox 40"/>
            <p:cNvSpPr txBox="1"/>
            <p:nvPr/>
          </p:nvSpPr>
          <p:spPr>
            <a:xfrm>
              <a:off x="6508479" y="1530512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082173" y="2784932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226829" y="2150370"/>
              <a:ext cx="326371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552600" y="3292792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7588162" y="2326922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516854" y="2628748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220029" y="3308215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327642" y="3054301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226135" y="1579423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320608" y="2318132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734247" y="1971830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392434" y="3767472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714994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Shortest Paths (3)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ABCE is a shortest path</a:t>
            </a:r>
          </a:p>
          <a:p>
            <a:r>
              <a:rPr lang="en-US" dirty="0" err="1" smtClean="0"/>
              <a:t>dist</a:t>
            </a:r>
            <a:r>
              <a:rPr lang="en-US" dirty="0" smtClean="0"/>
              <a:t>(ABCE) = 4 + 2 + 1 = 7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This is less than:</a:t>
            </a:r>
          </a:p>
          <a:p>
            <a:pPr lvl="1"/>
            <a:r>
              <a:rPr lang="en-US" dirty="0" err="1" smtClean="0"/>
              <a:t>dist</a:t>
            </a:r>
            <a:r>
              <a:rPr lang="en-US" dirty="0" smtClean="0"/>
              <a:t>(ABE) = 8</a:t>
            </a:r>
          </a:p>
          <a:p>
            <a:pPr lvl="1"/>
            <a:r>
              <a:rPr lang="en-US" dirty="0" err="1"/>
              <a:t>d</a:t>
            </a:r>
            <a:r>
              <a:rPr lang="en-US" dirty="0" err="1" smtClean="0"/>
              <a:t>ist</a:t>
            </a:r>
            <a:r>
              <a:rPr lang="en-US" dirty="0" smtClean="0"/>
              <a:t>(ABFE) = 9</a:t>
            </a:r>
          </a:p>
          <a:p>
            <a:pPr lvl="1"/>
            <a:r>
              <a:rPr lang="en-US" dirty="0" err="1" smtClean="0"/>
              <a:t>dist</a:t>
            </a:r>
            <a:r>
              <a:rPr lang="en-US" dirty="0" smtClean="0"/>
              <a:t>(AE) = 10</a:t>
            </a:r>
          </a:p>
          <a:p>
            <a:pPr lvl="1"/>
            <a:r>
              <a:rPr lang="en-US" dirty="0" err="1" smtClean="0"/>
              <a:t>dist</a:t>
            </a:r>
            <a:r>
              <a:rPr lang="en-US" dirty="0" smtClean="0"/>
              <a:t>(ABCDE) = 10</a:t>
            </a:r>
          </a:p>
        </p:txBody>
      </p:sp>
      <p:grpSp>
        <p:nvGrpSpPr>
          <p:cNvPr id="84" name="Group 83"/>
          <p:cNvGrpSpPr/>
          <p:nvPr/>
        </p:nvGrpSpPr>
        <p:grpSpPr>
          <a:xfrm>
            <a:off x="4952999" y="952690"/>
            <a:ext cx="4038601" cy="3447860"/>
            <a:chOff x="4520490" y="1062542"/>
            <a:chExt cx="3842337" cy="3101465"/>
          </a:xfrm>
        </p:grpSpPr>
        <p:grpSp>
          <p:nvGrpSpPr>
            <p:cNvPr id="39" name="Group 38"/>
            <p:cNvGrpSpPr/>
            <p:nvPr/>
          </p:nvGrpSpPr>
          <p:grpSpPr>
            <a:xfrm>
              <a:off x="4520490" y="1062542"/>
              <a:ext cx="3842337" cy="3101465"/>
              <a:chOff x="4520490" y="1062542"/>
              <a:chExt cx="3842337" cy="3101465"/>
            </a:xfrm>
          </p:grpSpPr>
          <p:grpSp>
            <p:nvGrpSpPr>
              <p:cNvPr id="40" name="Group 39"/>
              <p:cNvGrpSpPr/>
              <p:nvPr/>
            </p:nvGrpSpPr>
            <p:grpSpPr>
              <a:xfrm>
                <a:off x="4520490" y="1062542"/>
                <a:ext cx="3842337" cy="3101465"/>
                <a:chOff x="3829902" y="952440"/>
                <a:chExt cx="4859367" cy="3101465"/>
              </a:xfrm>
            </p:grpSpPr>
            <p:cxnSp>
              <p:nvCxnSpPr>
                <p:cNvPr id="53" name="Straight Connector 52"/>
                <p:cNvCxnSpPr/>
                <p:nvPr/>
              </p:nvCxnSpPr>
              <p:spPr>
                <a:xfrm>
                  <a:off x="4259183" y="2959240"/>
                  <a:ext cx="1447800" cy="0"/>
                </a:xfrm>
                <a:prstGeom prst="line">
                  <a:avLst/>
                </a:prstGeom>
                <a:ln w="381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5706983" y="2959241"/>
                  <a:ext cx="1295400" cy="723899"/>
                </a:xfrm>
                <a:prstGeom prst="line">
                  <a:avLst/>
                </a:prstGeom>
                <a:ln w="381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>
                <a:xfrm flipV="1">
                  <a:off x="7002383" y="2082940"/>
                  <a:ext cx="0" cy="1600202"/>
                </a:xfrm>
                <a:prstGeom prst="line">
                  <a:avLst/>
                </a:prstGeom>
                <a:ln w="381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 flipV="1">
                  <a:off x="5706983" y="2082940"/>
                  <a:ext cx="1295400" cy="876302"/>
                </a:xfrm>
                <a:prstGeom prst="line">
                  <a:avLst/>
                </a:prstGeom>
                <a:ln w="381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>
                <a:xfrm flipV="1">
                  <a:off x="4259183" y="2082940"/>
                  <a:ext cx="2743200" cy="876302"/>
                </a:xfrm>
                <a:prstGeom prst="line">
                  <a:avLst/>
                </a:prstGeom>
                <a:ln w="381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>
                <a:xfrm flipV="1">
                  <a:off x="5706983" y="1352550"/>
                  <a:ext cx="8017" cy="1606691"/>
                </a:xfrm>
                <a:prstGeom prst="line">
                  <a:avLst/>
                </a:prstGeom>
                <a:ln w="381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>
                <a:xfrm flipH="1" flipV="1">
                  <a:off x="4259183" y="2140090"/>
                  <a:ext cx="1447800" cy="819151"/>
                </a:xfrm>
                <a:prstGeom prst="line">
                  <a:avLst/>
                </a:prstGeom>
                <a:ln w="381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 flipV="1">
                  <a:off x="4259183" y="1352550"/>
                  <a:ext cx="1455817" cy="787541"/>
                </a:xfrm>
                <a:prstGeom prst="line">
                  <a:avLst/>
                </a:prstGeom>
                <a:ln w="381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>
                  <a:off x="5715000" y="1352550"/>
                  <a:ext cx="1287383" cy="730390"/>
                </a:xfrm>
                <a:prstGeom prst="line">
                  <a:avLst/>
                </a:prstGeom>
                <a:ln w="381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>
                  <a:off x="7002383" y="2082940"/>
                  <a:ext cx="1287383" cy="730390"/>
                </a:xfrm>
                <a:prstGeom prst="line">
                  <a:avLst/>
                </a:prstGeom>
                <a:ln w="381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flipV="1">
                  <a:off x="7002383" y="2813330"/>
                  <a:ext cx="1287383" cy="869811"/>
                </a:xfrm>
                <a:prstGeom prst="line">
                  <a:avLst/>
                </a:prstGeom>
                <a:ln w="381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 flipH="1" flipV="1">
                  <a:off x="5706983" y="3683140"/>
                  <a:ext cx="1295400" cy="2"/>
                </a:xfrm>
                <a:prstGeom prst="line">
                  <a:avLst/>
                </a:prstGeom>
                <a:ln w="381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5" name="Oval 64"/>
                <p:cNvSpPr/>
                <p:nvPr/>
              </p:nvSpPr>
              <p:spPr>
                <a:xfrm>
                  <a:off x="8186819" y="2746390"/>
                  <a:ext cx="133880" cy="133880"/>
                </a:xfrm>
                <a:prstGeom prst="ellips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Oval 65"/>
                <p:cNvSpPr/>
                <p:nvPr/>
              </p:nvSpPr>
              <p:spPr>
                <a:xfrm>
                  <a:off x="5640043" y="1285610"/>
                  <a:ext cx="133880" cy="133880"/>
                </a:xfrm>
                <a:prstGeom prst="ellips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Oval 66"/>
                <p:cNvSpPr/>
                <p:nvPr/>
              </p:nvSpPr>
              <p:spPr>
                <a:xfrm>
                  <a:off x="5630783" y="2895070"/>
                  <a:ext cx="133880" cy="133880"/>
                </a:xfrm>
                <a:prstGeom prst="ellips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Oval 67"/>
                <p:cNvSpPr/>
                <p:nvPr/>
              </p:nvSpPr>
              <p:spPr>
                <a:xfrm>
                  <a:off x="6920769" y="3586855"/>
                  <a:ext cx="134507" cy="133880"/>
                </a:xfrm>
                <a:prstGeom prst="ellips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Oval 68"/>
                <p:cNvSpPr/>
                <p:nvPr/>
              </p:nvSpPr>
              <p:spPr>
                <a:xfrm>
                  <a:off x="6920769" y="2012595"/>
                  <a:ext cx="133880" cy="133880"/>
                </a:xfrm>
                <a:prstGeom prst="ellips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" name="Oval 69"/>
                <p:cNvSpPr/>
                <p:nvPr/>
              </p:nvSpPr>
              <p:spPr>
                <a:xfrm>
                  <a:off x="4192243" y="2082940"/>
                  <a:ext cx="133880" cy="133880"/>
                </a:xfrm>
                <a:prstGeom prst="ellips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Oval 70"/>
                <p:cNvSpPr/>
                <p:nvPr/>
              </p:nvSpPr>
              <p:spPr>
                <a:xfrm>
                  <a:off x="5671382" y="3612013"/>
                  <a:ext cx="133880" cy="133880"/>
                </a:xfrm>
                <a:prstGeom prst="ellips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2" name="Oval 71"/>
                <p:cNvSpPr/>
                <p:nvPr/>
              </p:nvSpPr>
              <p:spPr>
                <a:xfrm>
                  <a:off x="4182551" y="2892300"/>
                  <a:ext cx="134508" cy="133880"/>
                </a:xfrm>
                <a:prstGeom prst="ellips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TextBox 72"/>
                <p:cNvSpPr txBox="1"/>
                <p:nvPr/>
              </p:nvSpPr>
              <p:spPr>
                <a:xfrm>
                  <a:off x="4038763" y="2933640"/>
                  <a:ext cx="422085" cy="400110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sz="2000" dirty="0" smtClean="0"/>
                    <a:t>A</a:t>
                  </a:r>
                  <a:endParaRPr lang="en-US" sz="2000" dirty="0"/>
                </a:p>
              </p:txBody>
            </p:sp>
            <p:sp>
              <p:nvSpPr>
                <p:cNvPr id="74" name="TextBox 73"/>
                <p:cNvSpPr txBox="1"/>
                <p:nvPr/>
              </p:nvSpPr>
              <p:spPr>
                <a:xfrm>
                  <a:off x="5492763" y="2933640"/>
                  <a:ext cx="409922" cy="400110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sz="2000" dirty="0" smtClean="0"/>
                    <a:t>B</a:t>
                  </a:r>
                  <a:endParaRPr lang="en-US" sz="2000" dirty="0"/>
                </a:p>
              </p:txBody>
            </p:sp>
            <p:sp>
              <p:nvSpPr>
                <p:cNvPr id="75" name="TextBox 74"/>
                <p:cNvSpPr txBox="1"/>
                <p:nvPr/>
              </p:nvSpPr>
              <p:spPr>
                <a:xfrm>
                  <a:off x="6799450" y="3653795"/>
                  <a:ext cx="405867" cy="400110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sz="2000" dirty="0" smtClean="0"/>
                    <a:t>C</a:t>
                  </a:r>
                  <a:endParaRPr lang="en-US" sz="2000" dirty="0"/>
                </a:p>
              </p:txBody>
            </p:sp>
            <p:sp>
              <p:nvSpPr>
                <p:cNvPr id="76" name="TextBox 75"/>
                <p:cNvSpPr txBox="1"/>
                <p:nvPr/>
              </p:nvSpPr>
              <p:spPr>
                <a:xfrm>
                  <a:off x="8257047" y="2613275"/>
                  <a:ext cx="432222" cy="400110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sz="2000" dirty="0" smtClean="0"/>
                    <a:t>D</a:t>
                  </a:r>
                  <a:endParaRPr lang="en-US" sz="2000" dirty="0"/>
                </a:p>
              </p:txBody>
            </p:sp>
            <p:sp>
              <p:nvSpPr>
                <p:cNvPr id="77" name="TextBox 76"/>
                <p:cNvSpPr txBox="1"/>
                <p:nvPr/>
              </p:nvSpPr>
              <p:spPr>
                <a:xfrm>
                  <a:off x="6925306" y="1679425"/>
                  <a:ext cx="391676" cy="400110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sz="2000" dirty="0" smtClean="0"/>
                    <a:t>E</a:t>
                  </a:r>
                  <a:endParaRPr lang="en-US" sz="2000" dirty="0"/>
                </a:p>
              </p:txBody>
            </p:sp>
            <p:sp>
              <p:nvSpPr>
                <p:cNvPr id="78" name="TextBox 77"/>
                <p:cNvSpPr txBox="1"/>
                <p:nvPr/>
              </p:nvSpPr>
              <p:spPr>
                <a:xfrm>
                  <a:off x="5515202" y="952440"/>
                  <a:ext cx="383567" cy="400110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sz="2000" dirty="0" smtClean="0"/>
                    <a:t>F</a:t>
                  </a:r>
                  <a:endParaRPr lang="en-US" sz="2000" dirty="0"/>
                </a:p>
              </p:txBody>
            </p:sp>
            <p:sp>
              <p:nvSpPr>
                <p:cNvPr id="79" name="TextBox 78"/>
                <p:cNvSpPr txBox="1"/>
                <p:nvPr/>
              </p:nvSpPr>
              <p:spPr>
                <a:xfrm>
                  <a:off x="3829902" y="1946420"/>
                  <a:ext cx="438304" cy="400110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sz="2000" dirty="0" smtClean="0"/>
                    <a:t>G</a:t>
                  </a:r>
                  <a:endParaRPr lang="en-US" sz="2000" dirty="0"/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5320371" y="3472004"/>
                  <a:ext cx="436275" cy="400110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sz="2000" dirty="0"/>
                    <a:t>H</a:t>
                  </a:r>
                </a:p>
              </p:txBody>
            </p:sp>
          </p:grpSp>
          <p:sp>
            <p:nvSpPr>
              <p:cNvPr id="41" name="TextBox 40"/>
              <p:cNvSpPr txBox="1"/>
              <p:nvPr/>
            </p:nvSpPr>
            <p:spPr>
              <a:xfrm>
                <a:off x="6508479" y="1530512"/>
                <a:ext cx="209353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/>
                  <a:t>2</a:t>
                </a: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7082173" y="2784932"/>
                <a:ext cx="209353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 smtClean="0"/>
                  <a:t>1</a:t>
                </a:r>
                <a:endParaRPr lang="en-US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6226829" y="2150370"/>
                <a:ext cx="326371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 smtClean="0"/>
                  <a:t>10</a:t>
                </a:r>
                <a:endParaRPr lang="en-US" dirty="0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7552600" y="3292792"/>
                <a:ext cx="209353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7588162" y="2326922"/>
                <a:ext cx="209353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6516854" y="2628748"/>
                <a:ext cx="209353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 smtClean="0"/>
                  <a:t>4</a:t>
                </a:r>
                <a:endParaRPr lang="en-US" dirty="0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6220029" y="3308215"/>
                <a:ext cx="209353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5327642" y="3054301"/>
                <a:ext cx="209353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/>
                  <a:t>4</a:t>
                </a: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5226135" y="1579423"/>
                <a:ext cx="209353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 smtClean="0"/>
                  <a:t>4</a:t>
                </a:r>
                <a:endParaRPr lang="en-US" dirty="0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5320608" y="2318132"/>
                <a:ext cx="209353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 smtClean="0"/>
                  <a:t>3</a:t>
                </a:r>
                <a:endParaRPr lang="en-US" dirty="0"/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5734247" y="1971830"/>
                <a:ext cx="209353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 smtClean="0"/>
                  <a:t>3</a:t>
                </a:r>
                <a:endParaRPr lang="en-US" dirty="0"/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6392434" y="3767472"/>
                <a:ext cx="209353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 smtClean="0"/>
                  <a:t>3</a:t>
                </a:r>
                <a:endParaRPr lang="en-US" dirty="0"/>
              </a:p>
            </p:txBody>
          </p:sp>
        </p:grpSp>
        <p:cxnSp>
          <p:nvCxnSpPr>
            <p:cNvPr id="81" name="Straight Arrow Connector 80"/>
            <p:cNvCxnSpPr/>
            <p:nvPr/>
          </p:nvCxnSpPr>
          <p:spPr>
            <a:xfrm>
              <a:off x="4885044" y="3076818"/>
              <a:ext cx="1144879" cy="0"/>
            </a:xfrm>
            <a:prstGeom prst="straightConnector1">
              <a:avLst/>
            </a:prstGeom>
            <a:ln w="3810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/>
            <p:nvPr/>
          </p:nvCxnSpPr>
          <p:spPr>
            <a:xfrm>
              <a:off x="6022601" y="3058717"/>
              <a:ext cx="1031604" cy="720155"/>
            </a:xfrm>
            <a:prstGeom prst="straightConnector1">
              <a:avLst/>
            </a:prstGeom>
            <a:ln w="3810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/>
            <p:nvPr/>
          </p:nvCxnSpPr>
          <p:spPr>
            <a:xfrm flipH="1" flipV="1">
              <a:off x="7042602" y="2261283"/>
              <a:ext cx="11603" cy="1507320"/>
            </a:xfrm>
            <a:prstGeom prst="straightConnector1">
              <a:avLst/>
            </a:prstGeom>
            <a:ln w="3810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99391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Shortest Paths (4)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Optimality property:</a:t>
            </a:r>
          </a:p>
          <a:p>
            <a:pPr lvl="1"/>
            <a:r>
              <a:rPr lang="en-US" dirty="0" err="1" smtClean="0"/>
              <a:t>Subpaths</a:t>
            </a:r>
            <a:r>
              <a:rPr lang="en-US" dirty="0" smtClean="0"/>
              <a:t> of shortest paths                are also shortest paths </a:t>
            </a:r>
          </a:p>
          <a:p>
            <a:r>
              <a:rPr lang="en-US" dirty="0" smtClean="0"/>
              <a:t>ABCE is a shortest path</a:t>
            </a:r>
          </a:p>
          <a:p>
            <a:pPr marL="457200" lvl="1" indent="0">
              <a:buNone/>
            </a:pPr>
            <a:r>
              <a:rPr lang="en-US" dirty="0" smtClean="0">
                <a:sym typeface="Wingdings" pitchFamily="2" charset="2"/>
              </a:rPr>
              <a:t></a:t>
            </a:r>
            <a:r>
              <a:rPr lang="en-US" smtClean="0">
                <a:sym typeface="Wingdings" pitchFamily="2" charset="2"/>
              </a:rPr>
              <a:t>So are ABC</a:t>
            </a:r>
            <a:r>
              <a:rPr lang="en-US" dirty="0" smtClean="0">
                <a:sym typeface="Wingdings" pitchFamily="2" charset="2"/>
              </a:rPr>
              <a:t>, AB, BCE, BC</a:t>
            </a:r>
            <a:r>
              <a:rPr lang="en-US" smtClean="0">
                <a:sym typeface="Wingdings" pitchFamily="2" charset="2"/>
              </a:rPr>
              <a:t>, CE</a:t>
            </a:r>
            <a:endParaRPr lang="en-US" dirty="0"/>
          </a:p>
        </p:txBody>
      </p:sp>
      <p:grpSp>
        <p:nvGrpSpPr>
          <p:cNvPr id="84" name="Group 83"/>
          <p:cNvGrpSpPr/>
          <p:nvPr/>
        </p:nvGrpSpPr>
        <p:grpSpPr>
          <a:xfrm>
            <a:off x="4952999" y="952690"/>
            <a:ext cx="4038601" cy="3447860"/>
            <a:chOff x="4520490" y="1062542"/>
            <a:chExt cx="3842337" cy="3101465"/>
          </a:xfrm>
        </p:grpSpPr>
        <p:grpSp>
          <p:nvGrpSpPr>
            <p:cNvPr id="39" name="Group 38"/>
            <p:cNvGrpSpPr/>
            <p:nvPr/>
          </p:nvGrpSpPr>
          <p:grpSpPr>
            <a:xfrm>
              <a:off x="4520490" y="1062542"/>
              <a:ext cx="3842337" cy="3101465"/>
              <a:chOff x="4520490" y="1062542"/>
              <a:chExt cx="3842337" cy="3101465"/>
            </a:xfrm>
          </p:grpSpPr>
          <p:grpSp>
            <p:nvGrpSpPr>
              <p:cNvPr id="40" name="Group 39"/>
              <p:cNvGrpSpPr/>
              <p:nvPr/>
            </p:nvGrpSpPr>
            <p:grpSpPr>
              <a:xfrm>
                <a:off x="4520490" y="1062542"/>
                <a:ext cx="3842337" cy="3101465"/>
                <a:chOff x="3829902" y="952440"/>
                <a:chExt cx="4859367" cy="3101465"/>
              </a:xfrm>
            </p:grpSpPr>
            <p:cxnSp>
              <p:nvCxnSpPr>
                <p:cNvPr id="53" name="Straight Connector 52"/>
                <p:cNvCxnSpPr/>
                <p:nvPr/>
              </p:nvCxnSpPr>
              <p:spPr>
                <a:xfrm>
                  <a:off x="4259183" y="2959240"/>
                  <a:ext cx="1447800" cy="0"/>
                </a:xfrm>
                <a:prstGeom prst="line">
                  <a:avLst/>
                </a:prstGeom>
                <a:ln w="381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5706983" y="2959241"/>
                  <a:ext cx="1295400" cy="723899"/>
                </a:xfrm>
                <a:prstGeom prst="line">
                  <a:avLst/>
                </a:prstGeom>
                <a:ln w="381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>
                <a:xfrm flipV="1">
                  <a:off x="7002383" y="2082940"/>
                  <a:ext cx="0" cy="1600202"/>
                </a:xfrm>
                <a:prstGeom prst="line">
                  <a:avLst/>
                </a:prstGeom>
                <a:ln w="381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 flipV="1">
                  <a:off x="5706983" y="2082940"/>
                  <a:ext cx="1295400" cy="876302"/>
                </a:xfrm>
                <a:prstGeom prst="line">
                  <a:avLst/>
                </a:prstGeom>
                <a:ln w="381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>
                <a:xfrm flipV="1">
                  <a:off x="4259183" y="2082940"/>
                  <a:ext cx="2743200" cy="876302"/>
                </a:xfrm>
                <a:prstGeom prst="line">
                  <a:avLst/>
                </a:prstGeom>
                <a:ln w="381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>
                <a:xfrm flipV="1">
                  <a:off x="5706983" y="1352550"/>
                  <a:ext cx="8017" cy="1606691"/>
                </a:xfrm>
                <a:prstGeom prst="line">
                  <a:avLst/>
                </a:prstGeom>
                <a:ln w="381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>
                <a:xfrm flipH="1" flipV="1">
                  <a:off x="4259183" y="2140090"/>
                  <a:ext cx="1447800" cy="819151"/>
                </a:xfrm>
                <a:prstGeom prst="line">
                  <a:avLst/>
                </a:prstGeom>
                <a:ln w="381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 flipV="1">
                  <a:off x="4259183" y="1352550"/>
                  <a:ext cx="1455817" cy="787541"/>
                </a:xfrm>
                <a:prstGeom prst="line">
                  <a:avLst/>
                </a:prstGeom>
                <a:ln w="381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>
                  <a:off x="5715000" y="1352550"/>
                  <a:ext cx="1287383" cy="730390"/>
                </a:xfrm>
                <a:prstGeom prst="line">
                  <a:avLst/>
                </a:prstGeom>
                <a:ln w="381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>
                  <a:off x="7002383" y="2082940"/>
                  <a:ext cx="1287383" cy="730390"/>
                </a:xfrm>
                <a:prstGeom prst="line">
                  <a:avLst/>
                </a:prstGeom>
                <a:ln w="381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flipV="1">
                  <a:off x="7002383" y="2813330"/>
                  <a:ext cx="1287383" cy="869811"/>
                </a:xfrm>
                <a:prstGeom prst="line">
                  <a:avLst/>
                </a:prstGeom>
                <a:ln w="381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 flipH="1" flipV="1">
                  <a:off x="5706983" y="3683140"/>
                  <a:ext cx="1295400" cy="2"/>
                </a:xfrm>
                <a:prstGeom prst="line">
                  <a:avLst/>
                </a:prstGeom>
                <a:ln w="381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5" name="Oval 64"/>
                <p:cNvSpPr/>
                <p:nvPr/>
              </p:nvSpPr>
              <p:spPr>
                <a:xfrm>
                  <a:off x="8186819" y="2746390"/>
                  <a:ext cx="133880" cy="133880"/>
                </a:xfrm>
                <a:prstGeom prst="ellips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Oval 65"/>
                <p:cNvSpPr/>
                <p:nvPr/>
              </p:nvSpPr>
              <p:spPr>
                <a:xfrm>
                  <a:off x="5640043" y="1285610"/>
                  <a:ext cx="133880" cy="133880"/>
                </a:xfrm>
                <a:prstGeom prst="ellips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Oval 66"/>
                <p:cNvSpPr/>
                <p:nvPr/>
              </p:nvSpPr>
              <p:spPr>
                <a:xfrm>
                  <a:off x="5630783" y="2895070"/>
                  <a:ext cx="133880" cy="133880"/>
                </a:xfrm>
                <a:prstGeom prst="ellips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Oval 67"/>
                <p:cNvSpPr/>
                <p:nvPr/>
              </p:nvSpPr>
              <p:spPr>
                <a:xfrm>
                  <a:off x="6920769" y="3586855"/>
                  <a:ext cx="134507" cy="133880"/>
                </a:xfrm>
                <a:prstGeom prst="ellips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Oval 68"/>
                <p:cNvSpPr/>
                <p:nvPr/>
              </p:nvSpPr>
              <p:spPr>
                <a:xfrm>
                  <a:off x="6920769" y="2012595"/>
                  <a:ext cx="133880" cy="133880"/>
                </a:xfrm>
                <a:prstGeom prst="ellips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" name="Oval 69"/>
                <p:cNvSpPr/>
                <p:nvPr/>
              </p:nvSpPr>
              <p:spPr>
                <a:xfrm>
                  <a:off x="4192243" y="2082940"/>
                  <a:ext cx="133880" cy="133880"/>
                </a:xfrm>
                <a:prstGeom prst="ellips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Oval 70"/>
                <p:cNvSpPr/>
                <p:nvPr/>
              </p:nvSpPr>
              <p:spPr>
                <a:xfrm>
                  <a:off x="5671382" y="3612013"/>
                  <a:ext cx="133880" cy="133880"/>
                </a:xfrm>
                <a:prstGeom prst="ellips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2" name="Oval 71"/>
                <p:cNvSpPr/>
                <p:nvPr/>
              </p:nvSpPr>
              <p:spPr>
                <a:xfrm>
                  <a:off x="4182551" y="2892300"/>
                  <a:ext cx="134508" cy="133880"/>
                </a:xfrm>
                <a:prstGeom prst="ellips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TextBox 72"/>
                <p:cNvSpPr txBox="1"/>
                <p:nvPr/>
              </p:nvSpPr>
              <p:spPr>
                <a:xfrm>
                  <a:off x="4038763" y="2933640"/>
                  <a:ext cx="422085" cy="400110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sz="2000" dirty="0" smtClean="0"/>
                    <a:t>A</a:t>
                  </a:r>
                  <a:endParaRPr lang="en-US" sz="2000" dirty="0"/>
                </a:p>
              </p:txBody>
            </p:sp>
            <p:sp>
              <p:nvSpPr>
                <p:cNvPr id="74" name="TextBox 73"/>
                <p:cNvSpPr txBox="1"/>
                <p:nvPr/>
              </p:nvSpPr>
              <p:spPr>
                <a:xfrm>
                  <a:off x="5492763" y="2933640"/>
                  <a:ext cx="409922" cy="400110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sz="2000" dirty="0" smtClean="0"/>
                    <a:t>B</a:t>
                  </a:r>
                  <a:endParaRPr lang="en-US" sz="2000" dirty="0"/>
                </a:p>
              </p:txBody>
            </p:sp>
            <p:sp>
              <p:nvSpPr>
                <p:cNvPr id="75" name="TextBox 74"/>
                <p:cNvSpPr txBox="1"/>
                <p:nvPr/>
              </p:nvSpPr>
              <p:spPr>
                <a:xfrm>
                  <a:off x="6799450" y="3653795"/>
                  <a:ext cx="405867" cy="400110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sz="2000" dirty="0" smtClean="0"/>
                    <a:t>C</a:t>
                  </a:r>
                  <a:endParaRPr lang="en-US" sz="2000" dirty="0"/>
                </a:p>
              </p:txBody>
            </p:sp>
            <p:sp>
              <p:nvSpPr>
                <p:cNvPr id="76" name="TextBox 75"/>
                <p:cNvSpPr txBox="1"/>
                <p:nvPr/>
              </p:nvSpPr>
              <p:spPr>
                <a:xfrm>
                  <a:off x="8257047" y="2613275"/>
                  <a:ext cx="432222" cy="400110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sz="2000" dirty="0" smtClean="0"/>
                    <a:t>D</a:t>
                  </a:r>
                  <a:endParaRPr lang="en-US" sz="2000" dirty="0"/>
                </a:p>
              </p:txBody>
            </p:sp>
            <p:sp>
              <p:nvSpPr>
                <p:cNvPr id="77" name="TextBox 76"/>
                <p:cNvSpPr txBox="1"/>
                <p:nvPr/>
              </p:nvSpPr>
              <p:spPr>
                <a:xfrm>
                  <a:off x="6925306" y="1679425"/>
                  <a:ext cx="391676" cy="400110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sz="2000" dirty="0" smtClean="0"/>
                    <a:t>E</a:t>
                  </a:r>
                  <a:endParaRPr lang="en-US" sz="2000" dirty="0"/>
                </a:p>
              </p:txBody>
            </p:sp>
            <p:sp>
              <p:nvSpPr>
                <p:cNvPr id="78" name="TextBox 77"/>
                <p:cNvSpPr txBox="1"/>
                <p:nvPr/>
              </p:nvSpPr>
              <p:spPr>
                <a:xfrm>
                  <a:off x="5515202" y="952440"/>
                  <a:ext cx="383567" cy="400110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sz="2000" dirty="0" smtClean="0"/>
                    <a:t>F</a:t>
                  </a:r>
                  <a:endParaRPr lang="en-US" sz="2000" dirty="0"/>
                </a:p>
              </p:txBody>
            </p:sp>
            <p:sp>
              <p:nvSpPr>
                <p:cNvPr id="79" name="TextBox 78"/>
                <p:cNvSpPr txBox="1"/>
                <p:nvPr/>
              </p:nvSpPr>
              <p:spPr>
                <a:xfrm>
                  <a:off x="3829902" y="1946420"/>
                  <a:ext cx="438304" cy="400110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sz="2000" dirty="0" smtClean="0"/>
                    <a:t>G</a:t>
                  </a:r>
                  <a:endParaRPr lang="en-US" sz="2000" dirty="0"/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5320371" y="3472004"/>
                  <a:ext cx="436275" cy="400110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sz="2000" dirty="0"/>
                    <a:t>H</a:t>
                  </a:r>
                </a:p>
              </p:txBody>
            </p:sp>
          </p:grpSp>
          <p:sp>
            <p:nvSpPr>
              <p:cNvPr id="41" name="TextBox 40"/>
              <p:cNvSpPr txBox="1"/>
              <p:nvPr/>
            </p:nvSpPr>
            <p:spPr>
              <a:xfrm>
                <a:off x="6508479" y="1530512"/>
                <a:ext cx="209353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/>
                  <a:t>2</a:t>
                </a: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7082173" y="2784932"/>
                <a:ext cx="209353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 smtClean="0"/>
                  <a:t>1</a:t>
                </a:r>
                <a:endParaRPr lang="en-US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6226829" y="2150370"/>
                <a:ext cx="326371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 smtClean="0"/>
                  <a:t>10</a:t>
                </a:r>
                <a:endParaRPr lang="en-US" dirty="0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7552600" y="3292792"/>
                <a:ext cx="209353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7588162" y="2326922"/>
                <a:ext cx="209353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6516854" y="2628748"/>
                <a:ext cx="209353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 smtClean="0"/>
                  <a:t>4</a:t>
                </a:r>
                <a:endParaRPr lang="en-US" dirty="0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6220029" y="3308215"/>
                <a:ext cx="209353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5327642" y="3054301"/>
                <a:ext cx="209353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/>
                  <a:t>4</a:t>
                </a: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5226135" y="1579423"/>
                <a:ext cx="209353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 smtClean="0"/>
                  <a:t>4</a:t>
                </a:r>
                <a:endParaRPr lang="en-US" dirty="0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5320608" y="2318132"/>
                <a:ext cx="209353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 smtClean="0"/>
                  <a:t>3</a:t>
                </a:r>
                <a:endParaRPr lang="en-US" dirty="0"/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5734247" y="1971830"/>
                <a:ext cx="209353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 smtClean="0"/>
                  <a:t>3</a:t>
                </a:r>
                <a:endParaRPr lang="en-US" dirty="0"/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6392434" y="3767472"/>
                <a:ext cx="209353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 smtClean="0"/>
                  <a:t>3</a:t>
                </a:r>
                <a:endParaRPr lang="en-US" dirty="0"/>
              </a:p>
            </p:txBody>
          </p:sp>
        </p:grpSp>
        <p:cxnSp>
          <p:nvCxnSpPr>
            <p:cNvPr id="81" name="Straight Arrow Connector 80"/>
            <p:cNvCxnSpPr/>
            <p:nvPr/>
          </p:nvCxnSpPr>
          <p:spPr>
            <a:xfrm>
              <a:off x="4885044" y="3076818"/>
              <a:ext cx="1144879" cy="0"/>
            </a:xfrm>
            <a:prstGeom prst="straightConnector1">
              <a:avLst/>
            </a:prstGeom>
            <a:ln w="3810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/>
            <p:nvPr/>
          </p:nvCxnSpPr>
          <p:spPr>
            <a:xfrm>
              <a:off x="6022601" y="3058717"/>
              <a:ext cx="1031604" cy="720155"/>
            </a:xfrm>
            <a:prstGeom prst="straightConnector1">
              <a:avLst/>
            </a:prstGeom>
            <a:ln w="3810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/>
            <p:nvPr/>
          </p:nvCxnSpPr>
          <p:spPr>
            <a:xfrm flipH="1" flipV="1">
              <a:off x="7042602" y="2261283"/>
              <a:ext cx="11603" cy="1507320"/>
            </a:xfrm>
            <a:prstGeom prst="straightConnector1">
              <a:avLst/>
            </a:prstGeom>
            <a:ln w="3810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47341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Sink Trees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Sink tree for a destination is         the union of all shortest paths    towards the destination</a:t>
            </a:r>
          </a:p>
          <a:p>
            <a:pPr lvl="1"/>
            <a:r>
              <a:rPr lang="en-US" sz="2400" dirty="0" smtClean="0"/>
              <a:t>Similarly source tree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Find the sink tree for E</a:t>
            </a:r>
          </a:p>
          <a:p>
            <a:pPr lvl="3"/>
            <a:endParaRPr lang="en-US" sz="1800" dirty="0" smtClean="0"/>
          </a:p>
          <a:p>
            <a:pPr lvl="1"/>
            <a:endParaRPr lang="en-US" sz="2400" dirty="0"/>
          </a:p>
        </p:txBody>
      </p:sp>
      <p:grpSp>
        <p:nvGrpSpPr>
          <p:cNvPr id="84" name="Group 83"/>
          <p:cNvGrpSpPr/>
          <p:nvPr/>
        </p:nvGrpSpPr>
        <p:grpSpPr>
          <a:xfrm>
            <a:off x="4912234" y="1047750"/>
            <a:ext cx="4182323" cy="3447860"/>
            <a:chOff x="4520490" y="1062542"/>
            <a:chExt cx="3842337" cy="3101465"/>
          </a:xfrm>
        </p:grpSpPr>
        <p:grpSp>
          <p:nvGrpSpPr>
            <p:cNvPr id="39" name="Group 38"/>
            <p:cNvGrpSpPr/>
            <p:nvPr/>
          </p:nvGrpSpPr>
          <p:grpSpPr>
            <a:xfrm>
              <a:off x="4520490" y="1062542"/>
              <a:ext cx="3842337" cy="3101465"/>
              <a:chOff x="4520490" y="1062542"/>
              <a:chExt cx="3842337" cy="3101465"/>
            </a:xfrm>
          </p:grpSpPr>
          <p:grpSp>
            <p:nvGrpSpPr>
              <p:cNvPr id="40" name="Group 39"/>
              <p:cNvGrpSpPr/>
              <p:nvPr/>
            </p:nvGrpSpPr>
            <p:grpSpPr>
              <a:xfrm>
                <a:off x="4520490" y="1062542"/>
                <a:ext cx="3842337" cy="3101465"/>
                <a:chOff x="3829902" y="952440"/>
                <a:chExt cx="4859367" cy="3101465"/>
              </a:xfrm>
            </p:grpSpPr>
            <p:cxnSp>
              <p:nvCxnSpPr>
                <p:cNvPr id="53" name="Straight Connector 52"/>
                <p:cNvCxnSpPr/>
                <p:nvPr/>
              </p:nvCxnSpPr>
              <p:spPr>
                <a:xfrm>
                  <a:off x="4259183" y="2959240"/>
                  <a:ext cx="1447800" cy="0"/>
                </a:xfrm>
                <a:prstGeom prst="line">
                  <a:avLst/>
                </a:prstGeom>
                <a:ln w="381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5706983" y="2959241"/>
                  <a:ext cx="1295400" cy="723899"/>
                </a:xfrm>
                <a:prstGeom prst="line">
                  <a:avLst/>
                </a:prstGeom>
                <a:ln w="381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>
                <a:xfrm flipV="1">
                  <a:off x="7002383" y="2082940"/>
                  <a:ext cx="0" cy="1600202"/>
                </a:xfrm>
                <a:prstGeom prst="line">
                  <a:avLst/>
                </a:prstGeom>
                <a:ln w="381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 flipV="1">
                  <a:off x="5706983" y="2082940"/>
                  <a:ext cx="1295400" cy="876302"/>
                </a:xfrm>
                <a:prstGeom prst="line">
                  <a:avLst/>
                </a:prstGeom>
                <a:ln w="381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>
                <a:xfrm flipV="1">
                  <a:off x="4259183" y="2082940"/>
                  <a:ext cx="2743200" cy="876302"/>
                </a:xfrm>
                <a:prstGeom prst="line">
                  <a:avLst/>
                </a:prstGeom>
                <a:ln w="381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>
                <a:xfrm flipV="1">
                  <a:off x="5706983" y="1352550"/>
                  <a:ext cx="8017" cy="1606691"/>
                </a:xfrm>
                <a:prstGeom prst="line">
                  <a:avLst/>
                </a:prstGeom>
                <a:ln w="381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>
                <a:xfrm flipH="1" flipV="1">
                  <a:off x="4259183" y="2140090"/>
                  <a:ext cx="1447800" cy="819151"/>
                </a:xfrm>
                <a:prstGeom prst="line">
                  <a:avLst/>
                </a:prstGeom>
                <a:ln w="381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 flipV="1">
                  <a:off x="4259183" y="1352550"/>
                  <a:ext cx="1455817" cy="787541"/>
                </a:xfrm>
                <a:prstGeom prst="line">
                  <a:avLst/>
                </a:prstGeom>
                <a:ln w="381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>
                  <a:off x="5715000" y="1352550"/>
                  <a:ext cx="1287383" cy="730390"/>
                </a:xfrm>
                <a:prstGeom prst="line">
                  <a:avLst/>
                </a:prstGeom>
                <a:ln w="381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>
                  <a:off x="7002383" y="2082940"/>
                  <a:ext cx="1287383" cy="730390"/>
                </a:xfrm>
                <a:prstGeom prst="line">
                  <a:avLst/>
                </a:prstGeom>
                <a:ln w="381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flipV="1">
                  <a:off x="7002383" y="2813330"/>
                  <a:ext cx="1287383" cy="869811"/>
                </a:xfrm>
                <a:prstGeom prst="line">
                  <a:avLst/>
                </a:prstGeom>
                <a:ln w="381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 flipH="1" flipV="1">
                  <a:off x="5706983" y="3683140"/>
                  <a:ext cx="1295400" cy="2"/>
                </a:xfrm>
                <a:prstGeom prst="line">
                  <a:avLst/>
                </a:prstGeom>
                <a:ln w="381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5" name="Oval 64"/>
                <p:cNvSpPr/>
                <p:nvPr/>
              </p:nvSpPr>
              <p:spPr>
                <a:xfrm>
                  <a:off x="8186819" y="2746390"/>
                  <a:ext cx="133880" cy="133880"/>
                </a:xfrm>
                <a:prstGeom prst="ellips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Oval 65"/>
                <p:cNvSpPr/>
                <p:nvPr/>
              </p:nvSpPr>
              <p:spPr>
                <a:xfrm>
                  <a:off x="5640043" y="1285610"/>
                  <a:ext cx="133880" cy="133880"/>
                </a:xfrm>
                <a:prstGeom prst="ellips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Oval 66"/>
                <p:cNvSpPr/>
                <p:nvPr/>
              </p:nvSpPr>
              <p:spPr>
                <a:xfrm>
                  <a:off x="5630783" y="2895070"/>
                  <a:ext cx="133880" cy="133880"/>
                </a:xfrm>
                <a:prstGeom prst="ellips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Oval 67"/>
                <p:cNvSpPr/>
                <p:nvPr/>
              </p:nvSpPr>
              <p:spPr>
                <a:xfrm>
                  <a:off x="6920769" y="3586855"/>
                  <a:ext cx="134507" cy="133880"/>
                </a:xfrm>
                <a:prstGeom prst="ellips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Oval 68"/>
                <p:cNvSpPr/>
                <p:nvPr/>
              </p:nvSpPr>
              <p:spPr>
                <a:xfrm>
                  <a:off x="6920769" y="2012595"/>
                  <a:ext cx="133880" cy="133880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" name="Oval 69"/>
                <p:cNvSpPr/>
                <p:nvPr/>
              </p:nvSpPr>
              <p:spPr>
                <a:xfrm>
                  <a:off x="4192243" y="2082940"/>
                  <a:ext cx="133880" cy="133880"/>
                </a:xfrm>
                <a:prstGeom prst="ellips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Oval 70"/>
                <p:cNvSpPr/>
                <p:nvPr/>
              </p:nvSpPr>
              <p:spPr>
                <a:xfrm>
                  <a:off x="5671382" y="3612013"/>
                  <a:ext cx="133880" cy="133880"/>
                </a:xfrm>
                <a:prstGeom prst="ellips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2" name="Oval 71"/>
                <p:cNvSpPr/>
                <p:nvPr/>
              </p:nvSpPr>
              <p:spPr>
                <a:xfrm>
                  <a:off x="4182551" y="2892300"/>
                  <a:ext cx="134508" cy="133880"/>
                </a:xfrm>
                <a:prstGeom prst="ellips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TextBox 72"/>
                <p:cNvSpPr txBox="1"/>
                <p:nvPr/>
              </p:nvSpPr>
              <p:spPr>
                <a:xfrm>
                  <a:off x="4038763" y="2933640"/>
                  <a:ext cx="422085" cy="400110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sz="2000" dirty="0" smtClean="0"/>
                    <a:t>A</a:t>
                  </a:r>
                  <a:endParaRPr lang="en-US" sz="2000" dirty="0"/>
                </a:p>
              </p:txBody>
            </p:sp>
            <p:sp>
              <p:nvSpPr>
                <p:cNvPr id="74" name="TextBox 73"/>
                <p:cNvSpPr txBox="1"/>
                <p:nvPr/>
              </p:nvSpPr>
              <p:spPr>
                <a:xfrm>
                  <a:off x="5492763" y="2933640"/>
                  <a:ext cx="409922" cy="400110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sz="2000" dirty="0" smtClean="0"/>
                    <a:t>B</a:t>
                  </a:r>
                  <a:endParaRPr lang="en-US" sz="2000" dirty="0"/>
                </a:p>
              </p:txBody>
            </p:sp>
            <p:sp>
              <p:nvSpPr>
                <p:cNvPr id="75" name="TextBox 74"/>
                <p:cNvSpPr txBox="1"/>
                <p:nvPr/>
              </p:nvSpPr>
              <p:spPr>
                <a:xfrm>
                  <a:off x="6799450" y="3653795"/>
                  <a:ext cx="405867" cy="400110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sz="2000" dirty="0" smtClean="0"/>
                    <a:t>C</a:t>
                  </a:r>
                  <a:endParaRPr lang="en-US" sz="2000" dirty="0"/>
                </a:p>
              </p:txBody>
            </p:sp>
            <p:sp>
              <p:nvSpPr>
                <p:cNvPr id="76" name="TextBox 75"/>
                <p:cNvSpPr txBox="1"/>
                <p:nvPr/>
              </p:nvSpPr>
              <p:spPr>
                <a:xfrm>
                  <a:off x="8257047" y="2613275"/>
                  <a:ext cx="432222" cy="400110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sz="2000" dirty="0" smtClean="0"/>
                    <a:t>D</a:t>
                  </a:r>
                  <a:endParaRPr lang="en-US" sz="2000" dirty="0"/>
                </a:p>
              </p:txBody>
            </p:sp>
            <p:sp>
              <p:nvSpPr>
                <p:cNvPr id="77" name="TextBox 76"/>
                <p:cNvSpPr txBox="1"/>
                <p:nvPr/>
              </p:nvSpPr>
              <p:spPr>
                <a:xfrm>
                  <a:off x="6925306" y="1679425"/>
                  <a:ext cx="391676" cy="400110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sz="2000" dirty="0" smtClean="0"/>
                    <a:t>E</a:t>
                  </a:r>
                  <a:endParaRPr lang="en-US" sz="2000" dirty="0"/>
                </a:p>
              </p:txBody>
            </p:sp>
            <p:sp>
              <p:nvSpPr>
                <p:cNvPr id="78" name="TextBox 77"/>
                <p:cNvSpPr txBox="1"/>
                <p:nvPr/>
              </p:nvSpPr>
              <p:spPr>
                <a:xfrm>
                  <a:off x="5515202" y="952440"/>
                  <a:ext cx="383567" cy="400110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sz="2000" dirty="0" smtClean="0"/>
                    <a:t>F</a:t>
                  </a:r>
                  <a:endParaRPr lang="en-US" sz="2000" dirty="0"/>
                </a:p>
              </p:txBody>
            </p:sp>
            <p:sp>
              <p:nvSpPr>
                <p:cNvPr id="79" name="TextBox 78"/>
                <p:cNvSpPr txBox="1"/>
                <p:nvPr/>
              </p:nvSpPr>
              <p:spPr>
                <a:xfrm>
                  <a:off x="3829902" y="1946420"/>
                  <a:ext cx="438304" cy="400110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sz="2000" dirty="0" smtClean="0"/>
                    <a:t>G</a:t>
                  </a:r>
                  <a:endParaRPr lang="en-US" sz="2000" dirty="0"/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5320371" y="3472004"/>
                  <a:ext cx="436275" cy="400110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sz="2000" dirty="0"/>
                    <a:t>H</a:t>
                  </a:r>
                </a:p>
              </p:txBody>
            </p:sp>
          </p:grpSp>
          <p:sp>
            <p:nvSpPr>
              <p:cNvPr id="41" name="TextBox 40"/>
              <p:cNvSpPr txBox="1"/>
              <p:nvPr/>
            </p:nvSpPr>
            <p:spPr>
              <a:xfrm>
                <a:off x="6508479" y="1530512"/>
                <a:ext cx="209353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/>
                  <a:t>2</a:t>
                </a: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7082173" y="2784932"/>
                <a:ext cx="209353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 smtClean="0"/>
                  <a:t>1</a:t>
                </a:r>
                <a:endParaRPr lang="en-US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6226829" y="2150370"/>
                <a:ext cx="326371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 smtClean="0"/>
                  <a:t>10</a:t>
                </a:r>
                <a:endParaRPr lang="en-US" dirty="0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7552600" y="3292792"/>
                <a:ext cx="209353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7588162" y="2326922"/>
                <a:ext cx="209353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6516854" y="2628748"/>
                <a:ext cx="209353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 smtClean="0"/>
                  <a:t>4</a:t>
                </a:r>
                <a:endParaRPr lang="en-US" dirty="0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6220029" y="3308215"/>
                <a:ext cx="209353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5327642" y="3054301"/>
                <a:ext cx="209353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/>
                  <a:t>4</a:t>
                </a: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5226135" y="1579423"/>
                <a:ext cx="209353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 smtClean="0"/>
                  <a:t>4</a:t>
                </a:r>
                <a:endParaRPr lang="en-US" dirty="0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5320608" y="2318132"/>
                <a:ext cx="209353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 smtClean="0"/>
                  <a:t>3</a:t>
                </a:r>
                <a:endParaRPr lang="en-US" dirty="0"/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5734247" y="1971830"/>
                <a:ext cx="209353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 smtClean="0"/>
                  <a:t>3</a:t>
                </a:r>
                <a:endParaRPr lang="en-US" dirty="0"/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6392434" y="3767472"/>
                <a:ext cx="209353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 smtClean="0"/>
                  <a:t>3</a:t>
                </a:r>
                <a:endParaRPr lang="en-US" dirty="0"/>
              </a:p>
            </p:txBody>
          </p:sp>
        </p:grpSp>
        <p:cxnSp>
          <p:nvCxnSpPr>
            <p:cNvPr id="81" name="Straight Arrow Connector 80"/>
            <p:cNvCxnSpPr/>
            <p:nvPr/>
          </p:nvCxnSpPr>
          <p:spPr>
            <a:xfrm>
              <a:off x="4885044" y="3076818"/>
              <a:ext cx="1144879" cy="0"/>
            </a:xfrm>
            <a:prstGeom prst="straightConnector1">
              <a:avLst/>
            </a:prstGeom>
            <a:ln w="3810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/>
            <p:nvPr/>
          </p:nvCxnSpPr>
          <p:spPr>
            <a:xfrm>
              <a:off x="6022601" y="3058717"/>
              <a:ext cx="1031604" cy="720155"/>
            </a:xfrm>
            <a:prstGeom prst="straightConnector1">
              <a:avLst/>
            </a:prstGeom>
            <a:ln w="3810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/>
            <p:nvPr/>
          </p:nvCxnSpPr>
          <p:spPr>
            <a:xfrm flipH="1" flipV="1">
              <a:off x="7042602" y="2261283"/>
              <a:ext cx="11603" cy="1507320"/>
            </a:xfrm>
            <a:prstGeom prst="straightConnector1">
              <a:avLst/>
            </a:prstGeom>
            <a:ln w="3810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095901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Sink Trees (2)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Implications:</a:t>
            </a:r>
          </a:p>
          <a:p>
            <a:pPr lvl="1"/>
            <a:r>
              <a:rPr lang="en-US" dirty="0" smtClean="0"/>
              <a:t>Only need to use destination               to follow shortest paths</a:t>
            </a:r>
          </a:p>
          <a:p>
            <a:pPr lvl="1"/>
            <a:r>
              <a:rPr lang="en-US" dirty="0" smtClean="0"/>
              <a:t>Each node only need to send               to the next hop</a:t>
            </a:r>
          </a:p>
          <a:p>
            <a:pPr lvl="1"/>
            <a:endParaRPr lang="en-US" dirty="0" smtClean="0"/>
          </a:p>
          <a:p>
            <a:r>
              <a:rPr lang="en-US" u="sng" dirty="0"/>
              <a:t>F</a:t>
            </a:r>
            <a:r>
              <a:rPr lang="en-US" u="sng" dirty="0" smtClean="0"/>
              <a:t>orwarding table </a:t>
            </a:r>
            <a:r>
              <a:rPr lang="en-US" dirty="0" smtClean="0"/>
              <a:t>at a node</a:t>
            </a:r>
          </a:p>
          <a:p>
            <a:pPr lvl="1"/>
            <a:r>
              <a:rPr lang="en-US" dirty="0" smtClean="0"/>
              <a:t>Lists next hop for each destination</a:t>
            </a:r>
          </a:p>
          <a:p>
            <a:pPr lvl="1"/>
            <a:r>
              <a:rPr lang="en-US" dirty="0" smtClean="0"/>
              <a:t>Routing table may know more</a:t>
            </a:r>
            <a:endParaRPr lang="en-US" dirty="0"/>
          </a:p>
        </p:txBody>
      </p:sp>
      <p:grpSp>
        <p:nvGrpSpPr>
          <p:cNvPr id="89" name="Group 88"/>
          <p:cNvGrpSpPr/>
          <p:nvPr/>
        </p:nvGrpSpPr>
        <p:grpSpPr>
          <a:xfrm>
            <a:off x="4912234" y="1047750"/>
            <a:ext cx="4182323" cy="3447860"/>
            <a:chOff x="2895601" y="972610"/>
            <a:chExt cx="4818388" cy="3447860"/>
          </a:xfrm>
        </p:grpSpPr>
        <p:grpSp>
          <p:nvGrpSpPr>
            <p:cNvPr id="90" name="Group 89"/>
            <p:cNvGrpSpPr/>
            <p:nvPr/>
          </p:nvGrpSpPr>
          <p:grpSpPr>
            <a:xfrm>
              <a:off x="2895601" y="972610"/>
              <a:ext cx="4818388" cy="3447860"/>
              <a:chOff x="4520490" y="1062542"/>
              <a:chExt cx="3842337" cy="3101465"/>
            </a:xfrm>
          </p:grpSpPr>
          <p:grpSp>
            <p:nvGrpSpPr>
              <p:cNvPr id="95" name="Group 94"/>
              <p:cNvGrpSpPr/>
              <p:nvPr/>
            </p:nvGrpSpPr>
            <p:grpSpPr>
              <a:xfrm>
                <a:off x="4520490" y="1062542"/>
                <a:ext cx="3842337" cy="3101465"/>
                <a:chOff x="4520490" y="1062542"/>
                <a:chExt cx="3842337" cy="3101465"/>
              </a:xfrm>
            </p:grpSpPr>
            <p:grpSp>
              <p:nvGrpSpPr>
                <p:cNvPr id="99" name="Group 98"/>
                <p:cNvGrpSpPr/>
                <p:nvPr/>
              </p:nvGrpSpPr>
              <p:grpSpPr>
                <a:xfrm>
                  <a:off x="4520490" y="1062542"/>
                  <a:ext cx="3842337" cy="3101465"/>
                  <a:chOff x="3829902" y="952440"/>
                  <a:chExt cx="4859367" cy="3101465"/>
                </a:xfrm>
              </p:grpSpPr>
              <p:cxnSp>
                <p:nvCxnSpPr>
                  <p:cNvPr id="112" name="Straight Connector 111"/>
                  <p:cNvCxnSpPr/>
                  <p:nvPr/>
                </p:nvCxnSpPr>
                <p:spPr>
                  <a:xfrm>
                    <a:off x="4259183" y="2959240"/>
                    <a:ext cx="1447800" cy="0"/>
                  </a:xfrm>
                  <a:prstGeom prst="line">
                    <a:avLst/>
                  </a:prstGeom>
                  <a:ln w="38100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Straight Connector 112"/>
                  <p:cNvCxnSpPr/>
                  <p:nvPr/>
                </p:nvCxnSpPr>
                <p:spPr>
                  <a:xfrm>
                    <a:off x="5706983" y="2959241"/>
                    <a:ext cx="1295400" cy="723899"/>
                  </a:xfrm>
                  <a:prstGeom prst="line">
                    <a:avLst/>
                  </a:prstGeom>
                  <a:ln w="38100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Straight Connector 113"/>
                  <p:cNvCxnSpPr/>
                  <p:nvPr/>
                </p:nvCxnSpPr>
                <p:spPr>
                  <a:xfrm flipV="1">
                    <a:off x="7002383" y="2082940"/>
                    <a:ext cx="0" cy="1600202"/>
                  </a:xfrm>
                  <a:prstGeom prst="line">
                    <a:avLst/>
                  </a:prstGeom>
                  <a:ln w="38100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5" name="Straight Connector 114"/>
                  <p:cNvCxnSpPr/>
                  <p:nvPr/>
                </p:nvCxnSpPr>
                <p:spPr>
                  <a:xfrm flipV="1">
                    <a:off x="5706983" y="2082940"/>
                    <a:ext cx="1295400" cy="876302"/>
                  </a:xfrm>
                  <a:prstGeom prst="line">
                    <a:avLst/>
                  </a:prstGeom>
                  <a:ln w="38100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Straight Connector 115"/>
                  <p:cNvCxnSpPr/>
                  <p:nvPr/>
                </p:nvCxnSpPr>
                <p:spPr>
                  <a:xfrm flipV="1">
                    <a:off x="4259183" y="2082940"/>
                    <a:ext cx="2743200" cy="876302"/>
                  </a:xfrm>
                  <a:prstGeom prst="line">
                    <a:avLst/>
                  </a:prstGeom>
                  <a:ln w="38100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7" name="Straight Connector 116"/>
                  <p:cNvCxnSpPr/>
                  <p:nvPr/>
                </p:nvCxnSpPr>
                <p:spPr>
                  <a:xfrm flipV="1">
                    <a:off x="5706983" y="1352550"/>
                    <a:ext cx="8017" cy="1606691"/>
                  </a:xfrm>
                  <a:prstGeom prst="line">
                    <a:avLst/>
                  </a:prstGeom>
                  <a:ln w="38100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Straight Connector 117"/>
                  <p:cNvCxnSpPr/>
                  <p:nvPr/>
                </p:nvCxnSpPr>
                <p:spPr>
                  <a:xfrm flipH="1" flipV="1">
                    <a:off x="4259183" y="2140090"/>
                    <a:ext cx="1447800" cy="819151"/>
                  </a:xfrm>
                  <a:prstGeom prst="line">
                    <a:avLst/>
                  </a:prstGeom>
                  <a:ln w="38100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9" name="Straight Connector 118"/>
                  <p:cNvCxnSpPr/>
                  <p:nvPr/>
                </p:nvCxnSpPr>
                <p:spPr>
                  <a:xfrm flipV="1">
                    <a:off x="4259183" y="1352550"/>
                    <a:ext cx="1455817" cy="787541"/>
                  </a:xfrm>
                  <a:prstGeom prst="line">
                    <a:avLst/>
                  </a:prstGeom>
                  <a:ln w="38100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Straight Connector 119"/>
                  <p:cNvCxnSpPr/>
                  <p:nvPr/>
                </p:nvCxnSpPr>
                <p:spPr>
                  <a:xfrm>
                    <a:off x="5715000" y="1352550"/>
                    <a:ext cx="1287383" cy="730390"/>
                  </a:xfrm>
                  <a:prstGeom prst="line">
                    <a:avLst/>
                  </a:prstGeom>
                  <a:ln w="38100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1" name="Straight Connector 120"/>
                  <p:cNvCxnSpPr/>
                  <p:nvPr/>
                </p:nvCxnSpPr>
                <p:spPr>
                  <a:xfrm>
                    <a:off x="7002383" y="2082940"/>
                    <a:ext cx="1287383" cy="730390"/>
                  </a:xfrm>
                  <a:prstGeom prst="line">
                    <a:avLst/>
                  </a:prstGeom>
                  <a:ln w="38100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Straight Connector 121"/>
                  <p:cNvCxnSpPr/>
                  <p:nvPr/>
                </p:nvCxnSpPr>
                <p:spPr>
                  <a:xfrm flipV="1">
                    <a:off x="7002383" y="2813330"/>
                    <a:ext cx="1287383" cy="869811"/>
                  </a:xfrm>
                  <a:prstGeom prst="line">
                    <a:avLst/>
                  </a:prstGeom>
                  <a:ln w="38100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3" name="Straight Connector 122"/>
                  <p:cNvCxnSpPr/>
                  <p:nvPr/>
                </p:nvCxnSpPr>
                <p:spPr>
                  <a:xfrm flipH="1" flipV="1">
                    <a:off x="5706983" y="3683140"/>
                    <a:ext cx="1295400" cy="2"/>
                  </a:xfrm>
                  <a:prstGeom prst="line">
                    <a:avLst/>
                  </a:prstGeom>
                  <a:ln w="38100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4" name="Oval 123"/>
                  <p:cNvSpPr/>
                  <p:nvPr/>
                </p:nvSpPr>
                <p:spPr>
                  <a:xfrm>
                    <a:off x="8186819" y="2746390"/>
                    <a:ext cx="133880" cy="133880"/>
                  </a:xfrm>
                  <a:prstGeom prst="ellipse">
                    <a:avLst/>
                  </a:prstGeom>
                  <a:solidFill>
                    <a:schemeClr val="accent3">
                      <a:lumMod val="40000"/>
                      <a:lumOff val="60000"/>
                    </a:schemeClr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5" name="Oval 124"/>
                  <p:cNvSpPr/>
                  <p:nvPr/>
                </p:nvSpPr>
                <p:spPr>
                  <a:xfrm>
                    <a:off x="5640043" y="1285610"/>
                    <a:ext cx="133880" cy="133880"/>
                  </a:xfrm>
                  <a:prstGeom prst="ellipse">
                    <a:avLst/>
                  </a:prstGeom>
                  <a:solidFill>
                    <a:schemeClr val="accent3">
                      <a:lumMod val="40000"/>
                      <a:lumOff val="60000"/>
                    </a:schemeClr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6" name="Oval 125"/>
                  <p:cNvSpPr/>
                  <p:nvPr/>
                </p:nvSpPr>
                <p:spPr>
                  <a:xfrm>
                    <a:off x="5630783" y="2895070"/>
                    <a:ext cx="133880" cy="133880"/>
                  </a:xfrm>
                  <a:prstGeom prst="ellipse">
                    <a:avLst/>
                  </a:prstGeom>
                  <a:solidFill>
                    <a:schemeClr val="accent3">
                      <a:lumMod val="40000"/>
                      <a:lumOff val="60000"/>
                    </a:schemeClr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7" name="Oval 126"/>
                  <p:cNvSpPr/>
                  <p:nvPr/>
                </p:nvSpPr>
                <p:spPr>
                  <a:xfrm>
                    <a:off x="6920769" y="3586855"/>
                    <a:ext cx="134507" cy="133880"/>
                  </a:xfrm>
                  <a:prstGeom prst="ellipse">
                    <a:avLst/>
                  </a:prstGeom>
                  <a:solidFill>
                    <a:schemeClr val="accent3">
                      <a:lumMod val="40000"/>
                      <a:lumOff val="60000"/>
                    </a:schemeClr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8" name="Oval 127"/>
                  <p:cNvSpPr/>
                  <p:nvPr/>
                </p:nvSpPr>
                <p:spPr>
                  <a:xfrm>
                    <a:off x="6920769" y="2012595"/>
                    <a:ext cx="133880" cy="133880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9" name="Oval 128"/>
                  <p:cNvSpPr/>
                  <p:nvPr/>
                </p:nvSpPr>
                <p:spPr>
                  <a:xfrm>
                    <a:off x="4192243" y="2082940"/>
                    <a:ext cx="133880" cy="133880"/>
                  </a:xfrm>
                  <a:prstGeom prst="ellipse">
                    <a:avLst/>
                  </a:prstGeom>
                  <a:solidFill>
                    <a:schemeClr val="accent3">
                      <a:lumMod val="40000"/>
                      <a:lumOff val="60000"/>
                    </a:schemeClr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0" name="Oval 129"/>
                  <p:cNvSpPr/>
                  <p:nvPr/>
                </p:nvSpPr>
                <p:spPr>
                  <a:xfrm>
                    <a:off x="5671382" y="3612013"/>
                    <a:ext cx="133880" cy="133880"/>
                  </a:xfrm>
                  <a:prstGeom prst="ellipse">
                    <a:avLst/>
                  </a:prstGeom>
                  <a:solidFill>
                    <a:schemeClr val="accent3">
                      <a:lumMod val="40000"/>
                      <a:lumOff val="60000"/>
                    </a:schemeClr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1" name="Oval 130"/>
                  <p:cNvSpPr/>
                  <p:nvPr/>
                </p:nvSpPr>
                <p:spPr>
                  <a:xfrm>
                    <a:off x="4182551" y="2892300"/>
                    <a:ext cx="134508" cy="133880"/>
                  </a:xfrm>
                  <a:prstGeom prst="ellipse">
                    <a:avLst/>
                  </a:prstGeom>
                  <a:solidFill>
                    <a:schemeClr val="accent3">
                      <a:lumMod val="40000"/>
                      <a:lumOff val="60000"/>
                    </a:schemeClr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2" name="TextBox 131"/>
                  <p:cNvSpPr txBox="1"/>
                  <p:nvPr/>
                </p:nvSpPr>
                <p:spPr>
                  <a:xfrm>
                    <a:off x="4038763" y="2933640"/>
                    <a:ext cx="422085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A</a:t>
                    </a:r>
                    <a:endParaRPr lang="en-US" sz="2000" dirty="0"/>
                  </a:p>
                </p:txBody>
              </p:sp>
              <p:sp>
                <p:nvSpPr>
                  <p:cNvPr id="133" name="TextBox 132"/>
                  <p:cNvSpPr txBox="1"/>
                  <p:nvPr/>
                </p:nvSpPr>
                <p:spPr>
                  <a:xfrm>
                    <a:off x="5492763" y="2933640"/>
                    <a:ext cx="409922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B</a:t>
                    </a:r>
                    <a:endParaRPr lang="en-US" sz="2000" dirty="0"/>
                  </a:p>
                </p:txBody>
              </p:sp>
              <p:sp>
                <p:nvSpPr>
                  <p:cNvPr id="134" name="TextBox 133"/>
                  <p:cNvSpPr txBox="1"/>
                  <p:nvPr/>
                </p:nvSpPr>
                <p:spPr>
                  <a:xfrm>
                    <a:off x="6799450" y="3653795"/>
                    <a:ext cx="405867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C</a:t>
                    </a:r>
                    <a:endParaRPr lang="en-US" sz="2000" dirty="0"/>
                  </a:p>
                </p:txBody>
              </p:sp>
              <p:sp>
                <p:nvSpPr>
                  <p:cNvPr id="135" name="TextBox 134"/>
                  <p:cNvSpPr txBox="1"/>
                  <p:nvPr/>
                </p:nvSpPr>
                <p:spPr>
                  <a:xfrm>
                    <a:off x="8257047" y="2613275"/>
                    <a:ext cx="432222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D</a:t>
                    </a:r>
                    <a:endParaRPr lang="en-US" sz="2000" dirty="0"/>
                  </a:p>
                </p:txBody>
              </p:sp>
              <p:sp>
                <p:nvSpPr>
                  <p:cNvPr id="136" name="TextBox 135"/>
                  <p:cNvSpPr txBox="1"/>
                  <p:nvPr/>
                </p:nvSpPr>
                <p:spPr>
                  <a:xfrm>
                    <a:off x="6925306" y="1679425"/>
                    <a:ext cx="391676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E</a:t>
                    </a:r>
                    <a:endParaRPr lang="en-US" sz="2000" dirty="0"/>
                  </a:p>
                </p:txBody>
              </p:sp>
              <p:sp>
                <p:nvSpPr>
                  <p:cNvPr id="137" name="TextBox 136"/>
                  <p:cNvSpPr txBox="1"/>
                  <p:nvPr/>
                </p:nvSpPr>
                <p:spPr>
                  <a:xfrm>
                    <a:off x="5515202" y="952440"/>
                    <a:ext cx="383567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F</a:t>
                    </a:r>
                    <a:endParaRPr lang="en-US" sz="2000" dirty="0"/>
                  </a:p>
                </p:txBody>
              </p:sp>
              <p:sp>
                <p:nvSpPr>
                  <p:cNvPr id="138" name="TextBox 137"/>
                  <p:cNvSpPr txBox="1"/>
                  <p:nvPr/>
                </p:nvSpPr>
                <p:spPr>
                  <a:xfrm>
                    <a:off x="3829902" y="1946420"/>
                    <a:ext cx="438304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G</a:t>
                    </a:r>
                    <a:endParaRPr lang="en-US" sz="2000" dirty="0"/>
                  </a:p>
                </p:txBody>
              </p:sp>
              <p:sp>
                <p:nvSpPr>
                  <p:cNvPr id="139" name="TextBox 138"/>
                  <p:cNvSpPr txBox="1"/>
                  <p:nvPr/>
                </p:nvSpPr>
                <p:spPr>
                  <a:xfrm>
                    <a:off x="5320371" y="3472004"/>
                    <a:ext cx="436275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spAutoFit/>
                  </a:bodyPr>
                  <a:lstStyle/>
                  <a:p>
                    <a:pPr algn="ctr"/>
                    <a:r>
                      <a:rPr lang="en-US" sz="2000" dirty="0"/>
                      <a:t>H</a:t>
                    </a:r>
                  </a:p>
                </p:txBody>
              </p:sp>
            </p:grpSp>
            <p:sp>
              <p:nvSpPr>
                <p:cNvPr id="100" name="TextBox 99"/>
                <p:cNvSpPr txBox="1"/>
                <p:nvPr/>
              </p:nvSpPr>
              <p:spPr>
                <a:xfrm>
                  <a:off x="6508479" y="1530512"/>
                  <a:ext cx="209353" cy="276999"/>
                </a:xfrm>
                <a:prstGeom prst="rect">
                  <a:avLst/>
                </a:prstGeom>
                <a:noFill/>
              </p:spPr>
              <p:txBody>
                <a:bodyPr wrap="none" lIns="45720" tIns="0" rIns="45720" bIns="0" rtlCol="0">
                  <a:spAutoFit/>
                </a:bodyPr>
                <a:lstStyle/>
                <a:p>
                  <a:r>
                    <a:rPr lang="en-US" dirty="0"/>
                    <a:t>2</a:t>
                  </a:r>
                </a:p>
              </p:txBody>
            </p:sp>
            <p:sp>
              <p:nvSpPr>
                <p:cNvPr id="101" name="TextBox 100"/>
                <p:cNvSpPr txBox="1"/>
                <p:nvPr/>
              </p:nvSpPr>
              <p:spPr>
                <a:xfrm>
                  <a:off x="7082173" y="2784932"/>
                  <a:ext cx="209353" cy="276999"/>
                </a:xfrm>
                <a:prstGeom prst="rect">
                  <a:avLst/>
                </a:prstGeom>
                <a:noFill/>
              </p:spPr>
              <p:txBody>
                <a:bodyPr wrap="none" lIns="45720" tIns="0" rIns="45720" bIns="0" rtlCol="0">
                  <a:spAutoFit/>
                </a:bodyPr>
                <a:lstStyle/>
                <a:p>
                  <a:r>
                    <a:rPr lang="en-US" dirty="0" smtClean="0"/>
                    <a:t>1</a:t>
                  </a:r>
                  <a:endParaRPr lang="en-US" dirty="0"/>
                </a:p>
              </p:txBody>
            </p:sp>
            <p:sp>
              <p:nvSpPr>
                <p:cNvPr id="102" name="TextBox 101"/>
                <p:cNvSpPr txBox="1"/>
                <p:nvPr/>
              </p:nvSpPr>
              <p:spPr>
                <a:xfrm>
                  <a:off x="6226829" y="2150370"/>
                  <a:ext cx="326371" cy="276999"/>
                </a:xfrm>
                <a:prstGeom prst="rect">
                  <a:avLst/>
                </a:prstGeom>
                <a:noFill/>
              </p:spPr>
              <p:txBody>
                <a:bodyPr wrap="none" lIns="45720" tIns="0" rIns="45720" bIns="0" rtlCol="0">
                  <a:spAutoFit/>
                </a:bodyPr>
                <a:lstStyle/>
                <a:p>
                  <a:r>
                    <a:rPr lang="en-US" dirty="0" smtClean="0"/>
                    <a:t>10</a:t>
                  </a:r>
                  <a:endParaRPr lang="en-US" dirty="0"/>
                </a:p>
              </p:txBody>
            </p:sp>
            <p:sp>
              <p:nvSpPr>
                <p:cNvPr id="103" name="TextBox 102"/>
                <p:cNvSpPr txBox="1"/>
                <p:nvPr/>
              </p:nvSpPr>
              <p:spPr>
                <a:xfrm>
                  <a:off x="7552600" y="3292792"/>
                  <a:ext cx="209353" cy="276999"/>
                </a:xfrm>
                <a:prstGeom prst="rect">
                  <a:avLst/>
                </a:prstGeom>
                <a:noFill/>
              </p:spPr>
              <p:txBody>
                <a:bodyPr wrap="none" lIns="45720" tIns="0" rIns="45720" bIns="0" rtlCol="0">
                  <a:spAutoFit/>
                </a:bodyPr>
                <a:lstStyle/>
                <a:p>
                  <a:r>
                    <a:rPr lang="en-US" dirty="0" smtClean="0"/>
                    <a:t>2</a:t>
                  </a:r>
                  <a:endParaRPr lang="en-US" dirty="0"/>
                </a:p>
              </p:txBody>
            </p:sp>
            <p:sp>
              <p:nvSpPr>
                <p:cNvPr id="104" name="TextBox 103"/>
                <p:cNvSpPr txBox="1"/>
                <p:nvPr/>
              </p:nvSpPr>
              <p:spPr>
                <a:xfrm>
                  <a:off x="7588162" y="2326922"/>
                  <a:ext cx="209353" cy="276999"/>
                </a:xfrm>
                <a:prstGeom prst="rect">
                  <a:avLst/>
                </a:prstGeom>
                <a:noFill/>
              </p:spPr>
              <p:txBody>
                <a:bodyPr wrap="none" lIns="45720" tIns="0" rIns="45720" bIns="0" rtlCol="0">
                  <a:spAutoFit/>
                </a:bodyPr>
                <a:lstStyle/>
                <a:p>
                  <a:r>
                    <a:rPr lang="en-US" dirty="0" smtClean="0"/>
                    <a:t>2</a:t>
                  </a:r>
                  <a:endParaRPr lang="en-US" dirty="0"/>
                </a:p>
              </p:txBody>
            </p:sp>
            <p:sp>
              <p:nvSpPr>
                <p:cNvPr id="105" name="TextBox 104"/>
                <p:cNvSpPr txBox="1"/>
                <p:nvPr/>
              </p:nvSpPr>
              <p:spPr>
                <a:xfrm>
                  <a:off x="6516854" y="2628748"/>
                  <a:ext cx="209353" cy="276999"/>
                </a:xfrm>
                <a:prstGeom prst="rect">
                  <a:avLst/>
                </a:prstGeom>
                <a:noFill/>
              </p:spPr>
              <p:txBody>
                <a:bodyPr wrap="none" lIns="45720" tIns="0" rIns="45720" bIns="0" rtlCol="0">
                  <a:spAutoFit/>
                </a:bodyPr>
                <a:lstStyle/>
                <a:p>
                  <a:r>
                    <a:rPr lang="en-US" dirty="0" smtClean="0"/>
                    <a:t>4</a:t>
                  </a:r>
                  <a:endParaRPr lang="en-US" dirty="0"/>
                </a:p>
              </p:txBody>
            </p:sp>
            <p:sp>
              <p:nvSpPr>
                <p:cNvPr id="106" name="TextBox 105"/>
                <p:cNvSpPr txBox="1"/>
                <p:nvPr/>
              </p:nvSpPr>
              <p:spPr>
                <a:xfrm>
                  <a:off x="6220029" y="3308215"/>
                  <a:ext cx="209353" cy="276999"/>
                </a:xfrm>
                <a:prstGeom prst="rect">
                  <a:avLst/>
                </a:prstGeom>
                <a:noFill/>
              </p:spPr>
              <p:txBody>
                <a:bodyPr wrap="none" lIns="45720" tIns="0" rIns="45720" bIns="0" rtlCol="0">
                  <a:spAutoFit/>
                </a:bodyPr>
                <a:lstStyle/>
                <a:p>
                  <a:r>
                    <a:rPr lang="en-US" dirty="0" smtClean="0"/>
                    <a:t>2</a:t>
                  </a:r>
                  <a:endParaRPr lang="en-US" dirty="0"/>
                </a:p>
              </p:txBody>
            </p:sp>
            <p:sp>
              <p:nvSpPr>
                <p:cNvPr id="107" name="TextBox 106"/>
                <p:cNvSpPr txBox="1"/>
                <p:nvPr/>
              </p:nvSpPr>
              <p:spPr>
                <a:xfrm>
                  <a:off x="5327642" y="3054301"/>
                  <a:ext cx="209353" cy="276999"/>
                </a:xfrm>
                <a:prstGeom prst="rect">
                  <a:avLst/>
                </a:prstGeom>
                <a:noFill/>
              </p:spPr>
              <p:txBody>
                <a:bodyPr wrap="none" lIns="45720" tIns="0" rIns="45720" bIns="0" rtlCol="0">
                  <a:spAutoFit/>
                </a:bodyPr>
                <a:lstStyle/>
                <a:p>
                  <a:r>
                    <a:rPr lang="en-US" dirty="0"/>
                    <a:t>4</a:t>
                  </a:r>
                </a:p>
              </p:txBody>
            </p:sp>
            <p:sp>
              <p:nvSpPr>
                <p:cNvPr id="108" name="TextBox 107"/>
                <p:cNvSpPr txBox="1"/>
                <p:nvPr/>
              </p:nvSpPr>
              <p:spPr>
                <a:xfrm>
                  <a:off x="5226135" y="1579423"/>
                  <a:ext cx="209353" cy="276999"/>
                </a:xfrm>
                <a:prstGeom prst="rect">
                  <a:avLst/>
                </a:prstGeom>
                <a:noFill/>
              </p:spPr>
              <p:txBody>
                <a:bodyPr wrap="none" lIns="45720" tIns="0" rIns="45720" bIns="0" rtlCol="0">
                  <a:spAutoFit/>
                </a:bodyPr>
                <a:lstStyle/>
                <a:p>
                  <a:r>
                    <a:rPr lang="en-US" dirty="0" smtClean="0"/>
                    <a:t>4</a:t>
                  </a:r>
                  <a:endParaRPr lang="en-US" dirty="0"/>
                </a:p>
              </p:txBody>
            </p:sp>
            <p:sp>
              <p:nvSpPr>
                <p:cNvPr id="109" name="TextBox 108"/>
                <p:cNvSpPr txBox="1"/>
                <p:nvPr/>
              </p:nvSpPr>
              <p:spPr>
                <a:xfrm>
                  <a:off x="5320608" y="2318132"/>
                  <a:ext cx="209353" cy="276999"/>
                </a:xfrm>
                <a:prstGeom prst="rect">
                  <a:avLst/>
                </a:prstGeom>
                <a:noFill/>
              </p:spPr>
              <p:txBody>
                <a:bodyPr wrap="none" lIns="45720" tIns="0" rIns="45720" bIns="0" rtlCol="0">
                  <a:spAutoFit/>
                </a:bodyPr>
                <a:lstStyle/>
                <a:p>
                  <a:r>
                    <a:rPr lang="en-US" dirty="0" smtClean="0"/>
                    <a:t>3</a:t>
                  </a:r>
                  <a:endParaRPr lang="en-US" dirty="0"/>
                </a:p>
              </p:txBody>
            </p:sp>
            <p:sp>
              <p:nvSpPr>
                <p:cNvPr id="110" name="TextBox 109"/>
                <p:cNvSpPr txBox="1"/>
                <p:nvPr/>
              </p:nvSpPr>
              <p:spPr>
                <a:xfrm>
                  <a:off x="5734247" y="1971830"/>
                  <a:ext cx="209353" cy="276999"/>
                </a:xfrm>
                <a:prstGeom prst="rect">
                  <a:avLst/>
                </a:prstGeom>
                <a:noFill/>
              </p:spPr>
              <p:txBody>
                <a:bodyPr wrap="none" lIns="45720" tIns="0" rIns="45720" bIns="0" rtlCol="0">
                  <a:spAutoFit/>
                </a:bodyPr>
                <a:lstStyle/>
                <a:p>
                  <a:r>
                    <a:rPr lang="en-US" dirty="0" smtClean="0"/>
                    <a:t>3</a:t>
                  </a:r>
                  <a:endParaRPr lang="en-US" dirty="0"/>
                </a:p>
              </p:txBody>
            </p:sp>
            <p:sp>
              <p:nvSpPr>
                <p:cNvPr id="111" name="TextBox 110"/>
                <p:cNvSpPr txBox="1"/>
                <p:nvPr/>
              </p:nvSpPr>
              <p:spPr>
                <a:xfrm>
                  <a:off x="6392434" y="3767472"/>
                  <a:ext cx="209353" cy="276999"/>
                </a:xfrm>
                <a:prstGeom prst="rect">
                  <a:avLst/>
                </a:prstGeom>
                <a:noFill/>
              </p:spPr>
              <p:txBody>
                <a:bodyPr wrap="none" lIns="45720" tIns="0" rIns="45720" bIns="0" rtlCol="0">
                  <a:spAutoFit/>
                </a:bodyPr>
                <a:lstStyle/>
                <a:p>
                  <a:r>
                    <a:rPr lang="en-US" dirty="0" smtClean="0"/>
                    <a:t>3</a:t>
                  </a:r>
                  <a:endParaRPr lang="en-US" dirty="0"/>
                </a:p>
              </p:txBody>
            </p:sp>
          </p:grpSp>
          <p:cxnSp>
            <p:nvCxnSpPr>
              <p:cNvPr id="96" name="Straight Arrow Connector 95"/>
              <p:cNvCxnSpPr/>
              <p:nvPr/>
            </p:nvCxnSpPr>
            <p:spPr>
              <a:xfrm>
                <a:off x="4885044" y="3076818"/>
                <a:ext cx="1144879" cy="0"/>
              </a:xfrm>
              <a:prstGeom prst="straightConnector1">
                <a:avLst/>
              </a:prstGeom>
              <a:ln w="38100">
                <a:solidFill>
                  <a:schemeClr val="accent5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Arrow Connector 96"/>
              <p:cNvCxnSpPr/>
              <p:nvPr/>
            </p:nvCxnSpPr>
            <p:spPr>
              <a:xfrm>
                <a:off x="6022601" y="3058717"/>
                <a:ext cx="1031604" cy="720155"/>
              </a:xfrm>
              <a:prstGeom prst="straightConnector1">
                <a:avLst/>
              </a:prstGeom>
              <a:ln w="38100">
                <a:solidFill>
                  <a:schemeClr val="accent5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Arrow Connector 97"/>
              <p:cNvCxnSpPr/>
              <p:nvPr/>
            </p:nvCxnSpPr>
            <p:spPr>
              <a:xfrm flipH="1" flipV="1">
                <a:off x="7042602" y="2261283"/>
                <a:ext cx="11603" cy="1507320"/>
              </a:xfrm>
              <a:prstGeom prst="straightConnector1">
                <a:avLst/>
              </a:prstGeom>
              <a:ln w="38100">
                <a:solidFill>
                  <a:schemeClr val="accent5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1" name="Straight Arrow Connector 90"/>
            <p:cNvCxnSpPr>
              <a:endCxn id="125" idx="3"/>
            </p:cNvCxnSpPr>
            <p:nvPr/>
          </p:nvCxnSpPr>
          <p:spPr>
            <a:xfrm flipV="1">
              <a:off x="3378650" y="1470028"/>
              <a:ext cx="1331268" cy="785214"/>
            </a:xfrm>
            <a:prstGeom prst="straightConnector1">
              <a:avLst/>
            </a:prstGeom>
            <a:ln w="3810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>
              <a:stCxn id="130" idx="6"/>
            </p:cNvCxnSpPr>
            <p:nvPr/>
          </p:nvCxnSpPr>
          <p:spPr>
            <a:xfrm flipV="1">
              <a:off x="4854303" y="3995976"/>
              <a:ext cx="1106100" cy="7665"/>
            </a:xfrm>
            <a:prstGeom prst="straightConnector1">
              <a:avLst/>
            </a:prstGeom>
            <a:ln w="3810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/>
            <p:nvPr/>
          </p:nvCxnSpPr>
          <p:spPr>
            <a:xfrm>
              <a:off x="4814046" y="1426375"/>
              <a:ext cx="1156616" cy="755560"/>
            </a:xfrm>
            <a:prstGeom prst="straightConnector1">
              <a:avLst/>
            </a:prstGeom>
            <a:ln w="3810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>
              <a:stCxn id="124" idx="1"/>
              <a:endCxn id="128" idx="5"/>
            </p:cNvCxnSpPr>
            <p:nvPr/>
          </p:nvCxnSpPr>
          <p:spPr>
            <a:xfrm flipH="1" flipV="1">
              <a:off x="6073713" y="2278208"/>
              <a:ext cx="1161504" cy="710510"/>
            </a:xfrm>
            <a:prstGeom prst="straightConnector1">
              <a:avLst/>
            </a:prstGeom>
            <a:ln w="3810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433424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15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How to compute shortest paths  given the network topology</a:t>
            </a:r>
          </a:p>
          <a:p>
            <a:pPr lvl="1"/>
            <a:r>
              <a:rPr lang="en-US" sz="2400" dirty="0" smtClean="0"/>
              <a:t>With Dijkstra’s algorithm</a:t>
            </a:r>
            <a:endParaRPr lang="en-US" sz="2400" u="sng" dirty="0" smtClean="0"/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3505200" y="2870978"/>
            <a:ext cx="451238" cy="234172"/>
          </a:xfrm>
          <a:prstGeom prst="straightConnector1">
            <a:avLst/>
          </a:prstGeom>
          <a:ln w="28575">
            <a:solidFill>
              <a:schemeClr val="accent3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568752" y="2498086"/>
            <a:ext cx="1618841" cy="6832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400" dirty="0" smtClean="0"/>
              <a:t>Source tree</a:t>
            </a:r>
          </a:p>
          <a:p>
            <a:pPr algn="ctr">
              <a:lnSpc>
                <a:spcPct val="80000"/>
              </a:lnSpc>
            </a:pPr>
            <a:r>
              <a:rPr lang="en-US" sz="2400" dirty="0" smtClean="0"/>
              <a:t>for E</a:t>
            </a:r>
            <a:endParaRPr lang="en-US" sz="2400" dirty="0"/>
          </a:p>
        </p:txBody>
      </p:sp>
      <p:grpSp>
        <p:nvGrpSpPr>
          <p:cNvPr id="68" name="Group 67"/>
          <p:cNvGrpSpPr/>
          <p:nvPr/>
        </p:nvGrpSpPr>
        <p:grpSpPr>
          <a:xfrm>
            <a:off x="762000" y="2437918"/>
            <a:ext cx="3912957" cy="2049375"/>
            <a:chOff x="2895601" y="972610"/>
            <a:chExt cx="4818388" cy="3447860"/>
          </a:xfrm>
        </p:grpSpPr>
        <p:grpSp>
          <p:nvGrpSpPr>
            <p:cNvPr id="69" name="Group 68"/>
            <p:cNvGrpSpPr/>
            <p:nvPr/>
          </p:nvGrpSpPr>
          <p:grpSpPr>
            <a:xfrm>
              <a:off x="2895601" y="972610"/>
              <a:ext cx="4818388" cy="3447860"/>
              <a:chOff x="4520490" y="1062542"/>
              <a:chExt cx="3842337" cy="3101465"/>
            </a:xfrm>
          </p:grpSpPr>
          <p:grpSp>
            <p:nvGrpSpPr>
              <p:cNvPr id="74" name="Group 73"/>
              <p:cNvGrpSpPr/>
              <p:nvPr/>
            </p:nvGrpSpPr>
            <p:grpSpPr>
              <a:xfrm>
                <a:off x="4520490" y="1062542"/>
                <a:ext cx="3842337" cy="3101465"/>
                <a:chOff x="4520490" y="1062542"/>
                <a:chExt cx="3842337" cy="3101465"/>
              </a:xfrm>
            </p:grpSpPr>
            <p:grpSp>
              <p:nvGrpSpPr>
                <p:cNvPr id="78" name="Group 77"/>
                <p:cNvGrpSpPr/>
                <p:nvPr/>
              </p:nvGrpSpPr>
              <p:grpSpPr>
                <a:xfrm>
                  <a:off x="4520490" y="1062542"/>
                  <a:ext cx="3842337" cy="3101465"/>
                  <a:chOff x="3829902" y="952440"/>
                  <a:chExt cx="4859367" cy="3101465"/>
                </a:xfrm>
              </p:grpSpPr>
              <p:cxnSp>
                <p:nvCxnSpPr>
                  <p:cNvPr id="91" name="Straight Connector 90"/>
                  <p:cNvCxnSpPr/>
                  <p:nvPr/>
                </p:nvCxnSpPr>
                <p:spPr>
                  <a:xfrm>
                    <a:off x="4259183" y="2959240"/>
                    <a:ext cx="1447800" cy="0"/>
                  </a:xfrm>
                  <a:prstGeom prst="line">
                    <a:avLst/>
                  </a:prstGeom>
                  <a:ln w="38100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" name="Straight Connector 91"/>
                  <p:cNvCxnSpPr/>
                  <p:nvPr/>
                </p:nvCxnSpPr>
                <p:spPr>
                  <a:xfrm>
                    <a:off x="5706983" y="2959241"/>
                    <a:ext cx="1295400" cy="723899"/>
                  </a:xfrm>
                  <a:prstGeom prst="line">
                    <a:avLst/>
                  </a:prstGeom>
                  <a:ln w="38100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Straight Connector 92"/>
                  <p:cNvCxnSpPr/>
                  <p:nvPr/>
                </p:nvCxnSpPr>
                <p:spPr>
                  <a:xfrm flipV="1">
                    <a:off x="7002383" y="2082940"/>
                    <a:ext cx="0" cy="1600202"/>
                  </a:xfrm>
                  <a:prstGeom prst="line">
                    <a:avLst/>
                  </a:prstGeom>
                  <a:ln w="38100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Straight Connector 93"/>
                  <p:cNvCxnSpPr/>
                  <p:nvPr/>
                </p:nvCxnSpPr>
                <p:spPr>
                  <a:xfrm flipV="1">
                    <a:off x="5706983" y="2082940"/>
                    <a:ext cx="1295400" cy="876302"/>
                  </a:xfrm>
                  <a:prstGeom prst="line">
                    <a:avLst/>
                  </a:prstGeom>
                  <a:ln w="38100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" name="Straight Connector 94"/>
                  <p:cNvCxnSpPr/>
                  <p:nvPr/>
                </p:nvCxnSpPr>
                <p:spPr>
                  <a:xfrm flipV="1">
                    <a:off x="4259183" y="2082940"/>
                    <a:ext cx="2743200" cy="876302"/>
                  </a:xfrm>
                  <a:prstGeom prst="line">
                    <a:avLst/>
                  </a:prstGeom>
                  <a:ln w="38100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Straight Connector 95"/>
                  <p:cNvCxnSpPr/>
                  <p:nvPr/>
                </p:nvCxnSpPr>
                <p:spPr>
                  <a:xfrm flipV="1">
                    <a:off x="5706983" y="1352550"/>
                    <a:ext cx="8017" cy="1606691"/>
                  </a:xfrm>
                  <a:prstGeom prst="line">
                    <a:avLst/>
                  </a:prstGeom>
                  <a:ln w="38100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7" name="Straight Connector 96"/>
                  <p:cNvCxnSpPr/>
                  <p:nvPr/>
                </p:nvCxnSpPr>
                <p:spPr>
                  <a:xfrm flipH="1" flipV="1">
                    <a:off x="4259183" y="2140090"/>
                    <a:ext cx="1447800" cy="819151"/>
                  </a:xfrm>
                  <a:prstGeom prst="line">
                    <a:avLst/>
                  </a:prstGeom>
                  <a:ln w="38100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" name="Straight Connector 97"/>
                  <p:cNvCxnSpPr/>
                  <p:nvPr/>
                </p:nvCxnSpPr>
                <p:spPr>
                  <a:xfrm flipV="1">
                    <a:off x="4259183" y="1352550"/>
                    <a:ext cx="1455817" cy="787541"/>
                  </a:xfrm>
                  <a:prstGeom prst="line">
                    <a:avLst/>
                  </a:prstGeom>
                  <a:ln w="38100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9" name="Straight Connector 98"/>
                  <p:cNvCxnSpPr/>
                  <p:nvPr/>
                </p:nvCxnSpPr>
                <p:spPr>
                  <a:xfrm>
                    <a:off x="5715000" y="1352550"/>
                    <a:ext cx="1287383" cy="730390"/>
                  </a:xfrm>
                  <a:prstGeom prst="line">
                    <a:avLst/>
                  </a:prstGeom>
                  <a:ln w="38100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0" name="Straight Connector 99"/>
                  <p:cNvCxnSpPr/>
                  <p:nvPr/>
                </p:nvCxnSpPr>
                <p:spPr>
                  <a:xfrm>
                    <a:off x="7002383" y="2082940"/>
                    <a:ext cx="1287383" cy="730390"/>
                  </a:xfrm>
                  <a:prstGeom prst="line">
                    <a:avLst/>
                  </a:prstGeom>
                  <a:ln w="38100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" name="Straight Connector 100"/>
                  <p:cNvCxnSpPr/>
                  <p:nvPr/>
                </p:nvCxnSpPr>
                <p:spPr>
                  <a:xfrm flipV="1">
                    <a:off x="7002383" y="2813330"/>
                    <a:ext cx="1287383" cy="869811"/>
                  </a:xfrm>
                  <a:prstGeom prst="line">
                    <a:avLst/>
                  </a:prstGeom>
                  <a:ln w="38100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2" name="Straight Connector 101"/>
                  <p:cNvCxnSpPr/>
                  <p:nvPr/>
                </p:nvCxnSpPr>
                <p:spPr>
                  <a:xfrm flipH="1" flipV="1">
                    <a:off x="5706983" y="3683140"/>
                    <a:ext cx="1295400" cy="2"/>
                  </a:xfrm>
                  <a:prstGeom prst="line">
                    <a:avLst/>
                  </a:prstGeom>
                  <a:ln w="38100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3" name="Oval 102"/>
                  <p:cNvSpPr/>
                  <p:nvPr/>
                </p:nvSpPr>
                <p:spPr>
                  <a:xfrm>
                    <a:off x="8186819" y="2746390"/>
                    <a:ext cx="133880" cy="133880"/>
                  </a:xfrm>
                  <a:prstGeom prst="ellipse">
                    <a:avLst/>
                  </a:prstGeom>
                  <a:solidFill>
                    <a:schemeClr val="accent3">
                      <a:lumMod val="40000"/>
                      <a:lumOff val="60000"/>
                    </a:schemeClr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4" name="Oval 103"/>
                  <p:cNvSpPr/>
                  <p:nvPr/>
                </p:nvSpPr>
                <p:spPr>
                  <a:xfrm>
                    <a:off x="5640043" y="1285610"/>
                    <a:ext cx="133880" cy="133880"/>
                  </a:xfrm>
                  <a:prstGeom prst="ellipse">
                    <a:avLst/>
                  </a:prstGeom>
                  <a:solidFill>
                    <a:schemeClr val="accent3">
                      <a:lumMod val="40000"/>
                      <a:lumOff val="60000"/>
                    </a:schemeClr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5" name="Oval 104"/>
                  <p:cNvSpPr/>
                  <p:nvPr/>
                </p:nvSpPr>
                <p:spPr>
                  <a:xfrm>
                    <a:off x="5630783" y="2895070"/>
                    <a:ext cx="133880" cy="133880"/>
                  </a:xfrm>
                  <a:prstGeom prst="ellipse">
                    <a:avLst/>
                  </a:prstGeom>
                  <a:solidFill>
                    <a:schemeClr val="accent3">
                      <a:lumMod val="40000"/>
                      <a:lumOff val="60000"/>
                    </a:schemeClr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6" name="Oval 105"/>
                  <p:cNvSpPr/>
                  <p:nvPr/>
                </p:nvSpPr>
                <p:spPr>
                  <a:xfrm>
                    <a:off x="6920769" y="3586855"/>
                    <a:ext cx="134507" cy="133880"/>
                  </a:xfrm>
                  <a:prstGeom prst="ellipse">
                    <a:avLst/>
                  </a:prstGeom>
                  <a:solidFill>
                    <a:schemeClr val="accent3">
                      <a:lumMod val="40000"/>
                      <a:lumOff val="60000"/>
                    </a:schemeClr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7" name="Oval 106"/>
                  <p:cNvSpPr/>
                  <p:nvPr/>
                </p:nvSpPr>
                <p:spPr>
                  <a:xfrm>
                    <a:off x="6920769" y="2012595"/>
                    <a:ext cx="133880" cy="133880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8" name="Oval 107"/>
                  <p:cNvSpPr/>
                  <p:nvPr/>
                </p:nvSpPr>
                <p:spPr>
                  <a:xfrm>
                    <a:off x="4192243" y="2082940"/>
                    <a:ext cx="133880" cy="133880"/>
                  </a:xfrm>
                  <a:prstGeom prst="ellipse">
                    <a:avLst/>
                  </a:prstGeom>
                  <a:solidFill>
                    <a:schemeClr val="accent3">
                      <a:lumMod val="40000"/>
                      <a:lumOff val="60000"/>
                    </a:schemeClr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9" name="Oval 108"/>
                  <p:cNvSpPr/>
                  <p:nvPr/>
                </p:nvSpPr>
                <p:spPr>
                  <a:xfrm>
                    <a:off x="5671382" y="3612013"/>
                    <a:ext cx="133880" cy="133880"/>
                  </a:xfrm>
                  <a:prstGeom prst="ellipse">
                    <a:avLst/>
                  </a:prstGeom>
                  <a:solidFill>
                    <a:schemeClr val="accent3">
                      <a:lumMod val="40000"/>
                      <a:lumOff val="60000"/>
                    </a:schemeClr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0" name="Oval 109"/>
                  <p:cNvSpPr/>
                  <p:nvPr/>
                </p:nvSpPr>
                <p:spPr>
                  <a:xfrm>
                    <a:off x="4182551" y="2892300"/>
                    <a:ext cx="134508" cy="133880"/>
                  </a:xfrm>
                  <a:prstGeom prst="ellipse">
                    <a:avLst/>
                  </a:prstGeom>
                  <a:solidFill>
                    <a:schemeClr val="accent3">
                      <a:lumMod val="40000"/>
                      <a:lumOff val="60000"/>
                    </a:schemeClr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1" name="TextBox 110"/>
                  <p:cNvSpPr txBox="1"/>
                  <p:nvPr/>
                </p:nvSpPr>
                <p:spPr>
                  <a:xfrm>
                    <a:off x="4038763" y="2933640"/>
                    <a:ext cx="422085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A</a:t>
                    </a:r>
                    <a:endParaRPr lang="en-US" sz="2000" dirty="0"/>
                  </a:p>
                </p:txBody>
              </p:sp>
              <p:sp>
                <p:nvSpPr>
                  <p:cNvPr id="112" name="TextBox 111"/>
                  <p:cNvSpPr txBox="1"/>
                  <p:nvPr/>
                </p:nvSpPr>
                <p:spPr>
                  <a:xfrm>
                    <a:off x="5492763" y="2933640"/>
                    <a:ext cx="409922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B</a:t>
                    </a:r>
                    <a:endParaRPr lang="en-US" sz="2000" dirty="0"/>
                  </a:p>
                </p:txBody>
              </p:sp>
              <p:sp>
                <p:nvSpPr>
                  <p:cNvPr id="113" name="TextBox 112"/>
                  <p:cNvSpPr txBox="1"/>
                  <p:nvPr/>
                </p:nvSpPr>
                <p:spPr>
                  <a:xfrm>
                    <a:off x="6799450" y="3653795"/>
                    <a:ext cx="405867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C</a:t>
                    </a:r>
                    <a:endParaRPr lang="en-US" sz="2000" dirty="0"/>
                  </a:p>
                </p:txBody>
              </p:sp>
              <p:sp>
                <p:nvSpPr>
                  <p:cNvPr id="114" name="TextBox 113"/>
                  <p:cNvSpPr txBox="1"/>
                  <p:nvPr/>
                </p:nvSpPr>
                <p:spPr>
                  <a:xfrm>
                    <a:off x="8257047" y="2613275"/>
                    <a:ext cx="432222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D</a:t>
                    </a:r>
                    <a:endParaRPr lang="en-US" sz="2000" dirty="0"/>
                  </a:p>
                </p:txBody>
              </p:sp>
              <p:sp>
                <p:nvSpPr>
                  <p:cNvPr id="115" name="TextBox 114"/>
                  <p:cNvSpPr txBox="1"/>
                  <p:nvPr/>
                </p:nvSpPr>
                <p:spPr>
                  <a:xfrm>
                    <a:off x="6925306" y="1679425"/>
                    <a:ext cx="391676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E</a:t>
                    </a:r>
                    <a:endParaRPr lang="en-US" sz="2000" dirty="0"/>
                  </a:p>
                </p:txBody>
              </p:sp>
              <p:sp>
                <p:nvSpPr>
                  <p:cNvPr id="116" name="TextBox 115"/>
                  <p:cNvSpPr txBox="1"/>
                  <p:nvPr/>
                </p:nvSpPr>
                <p:spPr>
                  <a:xfrm>
                    <a:off x="5515202" y="952440"/>
                    <a:ext cx="383567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F</a:t>
                    </a:r>
                    <a:endParaRPr lang="en-US" sz="2000" dirty="0"/>
                  </a:p>
                </p:txBody>
              </p:sp>
              <p:sp>
                <p:nvSpPr>
                  <p:cNvPr id="117" name="TextBox 116"/>
                  <p:cNvSpPr txBox="1"/>
                  <p:nvPr/>
                </p:nvSpPr>
                <p:spPr>
                  <a:xfrm>
                    <a:off x="3829902" y="1946420"/>
                    <a:ext cx="438304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G</a:t>
                    </a:r>
                    <a:endParaRPr lang="en-US" sz="2000" dirty="0"/>
                  </a:p>
                </p:txBody>
              </p:sp>
              <p:sp>
                <p:nvSpPr>
                  <p:cNvPr id="118" name="TextBox 117"/>
                  <p:cNvSpPr txBox="1"/>
                  <p:nvPr/>
                </p:nvSpPr>
                <p:spPr>
                  <a:xfrm>
                    <a:off x="5320371" y="3472004"/>
                    <a:ext cx="436275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spAutoFit/>
                  </a:bodyPr>
                  <a:lstStyle/>
                  <a:p>
                    <a:pPr algn="ctr"/>
                    <a:r>
                      <a:rPr lang="en-US" sz="2000" dirty="0"/>
                      <a:t>H</a:t>
                    </a:r>
                  </a:p>
                </p:txBody>
              </p:sp>
            </p:grpSp>
            <p:sp>
              <p:nvSpPr>
                <p:cNvPr id="79" name="TextBox 78"/>
                <p:cNvSpPr txBox="1"/>
                <p:nvPr/>
              </p:nvSpPr>
              <p:spPr>
                <a:xfrm>
                  <a:off x="6508479" y="1530512"/>
                  <a:ext cx="209353" cy="276999"/>
                </a:xfrm>
                <a:prstGeom prst="rect">
                  <a:avLst/>
                </a:prstGeom>
                <a:noFill/>
              </p:spPr>
              <p:txBody>
                <a:bodyPr wrap="none" lIns="45720" tIns="0" rIns="45720" bIns="0" rtlCol="0">
                  <a:spAutoFit/>
                </a:bodyPr>
                <a:lstStyle/>
                <a:p>
                  <a:r>
                    <a:rPr lang="en-US" dirty="0"/>
                    <a:t>2</a:t>
                  </a:r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7082173" y="2784932"/>
                  <a:ext cx="209353" cy="276999"/>
                </a:xfrm>
                <a:prstGeom prst="rect">
                  <a:avLst/>
                </a:prstGeom>
                <a:noFill/>
              </p:spPr>
              <p:txBody>
                <a:bodyPr wrap="none" lIns="45720" tIns="0" rIns="45720" bIns="0" rtlCol="0">
                  <a:spAutoFit/>
                </a:bodyPr>
                <a:lstStyle/>
                <a:p>
                  <a:r>
                    <a:rPr lang="en-US" dirty="0" smtClean="0"/>
                    <a:t>1</a:t>
                  </a:r>
                  <a:endParaRPr lang="en-US" dirty="0"/>
                </a:p>
              </p:txBody>
            </p:sp>
            <p:sp>
              <p:nvSpPr>
                <p:cNvPr id="81" name="TextBox 80"/>
                <p:cNvSpPr txBox="1"/>
                <p:nvPr/>
              </p:nvSpPr>
              <p:spPr>
                <a:xfrm>
                  <a:off x="6226829" y="2150370"/>
                  <a:ext cx="326371" cy="276999"/>
                </a:xfrm>
                <a:prstGeom prst="rect">
                  <a:avLst/>
                </a:prstGeom>
                <a:noFill/>
              </p:spPr>
              <p:txBody>
                <a:bodyPr wrap="none" lIns="45720" tIns="0" rIns="45720" bIns="0" rtlCol="0">
                  <a:spAutoFit/>
                </a:bodyPr>
                <a:lstStyle/>
                <a:p>
                  <a:r>
                    <a:rPr lang="en-US" dirty="0" smtClean="0"/>
                    <a:t>10</a:t>
                  </a:r>
                  <a:endParaRPr lang="en-US" dirty="0"/>
                </a:p>
              </p:txBody>
            </p:sp>
            <p:sp>
              <p:nvSpPr>
                <p:cNvPr id="82" name="TextBox 81"/>
                <p:cNvSpPr txBox="1"/>
                <p:nvPr/>
              </p:nvSpPr>
              <p:spPr>
                <a:xfrm>
                  <a:off x="7552600" y="3292792"/>
                  <a:ext cx="209353" cy="276999"/>
                </a:xfrm>
                <a:prstGeom prst="rect">
                  <a:avLst/>
                </a:prstGeom>
                <a:noFill/>
              </p:spPr>
              <p:txBody>
                <a:bodyPr wrap="none" lIns="45720" tIns="0" rIns="45720" bIns="0" rtlCol="0">
                  <a:spAutoFit/>
                </a:bodyPr>
                <a:lstStyle/>
                <a:p>
                  <a:r>
                    <a:rPr lang="en-US" dirty="0" smtClean="0"/>
                    <a:t>2</a:t>
                  </a:r>
                  <a:endParaRPr lang="en-US" dirty="0"/>
                </a:p>
              </p:txBody>
            </p:sp>
            <p:sp>
              <p:nvSpPr>
                <p:cNvPr id="83" name="TextBox 82"/>
                <p:cNvSpPr txBox="1"/>
                <p:nvPr/>
              </p:nvSpPr>
              <p:spPr>
                <a:xfrm>
                  <a:off x="7588162" y="2326922"/>
                  <a:ext cx="209353" cy="276999"/>
                </a:xfrm>
                <a:prstGeom prst="rect">
                  <a:avLst/>
                </a:prstGeom>
                <a:noFill/>
              </p:spPr>
              <p:txBody>
                <a:bodyPr wrap="none" lIns="45720" tIns="0" rIns="45720" bIns="0" rtlCol="0">
                  <a:spAutoFit/>
                </a:bodyPr>
                <a:lstStyle/>
                <a:p>
                  <a:r>
                    <a:rPr lang="en-US" dirty="0" smtClean="0"/>
                    <a:t>2</a:t>
                  </a:r>
                  <a:endParaRPr lang="en-US" dirty="0"/>
                </a:p>
              </p:txBody>
            </p:sp>
            <p:sp>
              <p:nvSpPr>
                <p:cNvPr id="84" name="TextBox 83"/>
                <p:cNvSpPr txBox="1"/>
                <p:nvPr/>
              </p:nvSpPr>
              <p:spPr>
                <a:xfrm>
                  <a:off x="6516854" y="2628748"/>
                  <a:ext cx="209353" cy="276999"/>
                </a:xfrm>
                <a:prstGeom prst="rect">
                  <a:avLst/>
                </a:prstGeom>
                <a:noFill/>
              </p:spPr>
              <p:txBody>
                <a:bodyPr wrap="none" lIns="45720" tIns="0" rIns="45720" bIns="0" rtlCol="0">
                  <a:spAutoFit/>
                </a:bodyPr>
                <a:lstStyle/>
                <a:p>
                  <a:r>
                    <a:rPr lang="en-US" dirty="0" smtClean="0"/>
                    <a:t>4</a:t>
                  </a:r>
                  <a:endParaRPr lang="en-US" dirty="0"/>
                </a:p>
              </p:txBody>
            </p:sp>
            <p:sp>
              <p:nvSpPr>
                <p:cNvPr id="85" name="TextBox 84"/>
                <p:cNvSpPr txBox="1"/>
                <p:nvPr/>
              </p:nvSpPr>
              <p:spPr>
                <a:xfrm>
                  <a:off x="6220029" y="3308215"/>
                  <a:ext cx="209353" cy="276999"/>
                </a:xfrm>
                <a:prstGeom prst="rect">
                  <a:avLst/>
                </a:prstGeom>
                <a:noFill/>
              </p:spPr>
              <p:txBody>
                <a:bodyPr wrap="none" lIns="45720" tIns="0" rIns="45720" bIns="0" rtlCol="0">
                  <a:spAutoFit/>
                </a:bodyPr>
                <a:lstStyle/>
                <a:p>
                  <a:r>
                    <a:rPr lang="en-US" dirty="0" smtClean="0"/>
                    <a:t>2</a:t>
                  </a:r>
                  <a:endParaRPr lang="en-US" dirty="0"/>
                </a:p>
              </p:txBody>
            </p:sp>
            <p:sp>
              <p:nvSpPr>
                <p:cNvPr id="86" name="TextBox 85"/>
                <p:cNvSpPr txBox="1"/>
                <p:nvPr/>
              </p:nvSpPr>
              <p:spPr>
                <a:xfrm>
                  <a:off x="5327642" y="3054301"/>
                  <a:ext cx="209353" cy="276999"/>
                </a:xfrm>
                <a:prstGeom prst="rect">
                  <a:avLst/>
                </a:prstGeom>
                <a:noFill/>
              </p:spPr>
              <p:txBody>
                <a:bodyPr wrap="none" lIns="45720" tIns="0" rIns="45720" bIns="0" rtlCol="0">
                  <a:spAutoFit/>
                </a:bodyPr>
                <a:lstStyle/>
                <a:p>
                  <a:r>
                    <a:rPr lang="en-US" dirty="0"/>
                    <a:t>4</a:t>
                  </a:r>
                </a:p>
              </p:txBody>
            </p:sp>
            <p:sp>
              <p:nvSpPr>
                <p:cNvPr id="87" name="TextBox 86"/>
                <p:cNvSpPr txBox="1"/>
                <p:nvPr/>
              </p:nvSpPr>
              <p:spPr>
                <a:xfrm>
                  <a:off x="5226135" y="1579423"/>
                  <a:ext cx="209353" cy="276999"/>
                </a:xfrm>
                <a:prstGeom prst="rect">
                  <a:avLst/>
                </a:prstGeom>
                <a:noFill/>
              </p:spPr>
              <p:txBody>
                <a:bodyPr wrap="none" lIns="45720" tIns="0" rIns="45720" bIns="0" rtlCol="0">
                  <a:spAutoFit/>
                </a:bodyPr>
                <a:lstStyle/>
                <a:p>
                  <a:r>
                    <a:rPr lang="en-US" dirty="0" smtClean="0"/>
                    <a:t>4</a:t>
                  </a:r>
                  <a:endParaRPr lang="en-US" dirty="0"/>
                </a:p>
              </p:txBody>
            </p:sp>
            <p:sp>
              <p:nvSpPr>
                <p:cNvPr id="88" name="TextBox 87"/>
                <p:cNvSpPr txBox="1"/>
                <p:nvPr/>
              </p:nvSpPr>
              <p:spPr>
                <a:xfrm>
                  <a:off x="5320608" y="2318132"/>
                  <a:ext cx="209353" cy="276999"/>
                </a:xfrm>
                <a:prstGeom prst="rect">
                  <a:avLst/>
                </a:prstGeom>
                <a:noFill/>
              </p:spPr>
              <p:txBody>
                <a:bodyPr wrap="none" lIns="45720" tIns="0" rIns="45720" bIns="0" rtlCol="0">
                  <a:spAutoFit/>
                </a:bodyPr>
                <a:lstStyle/>
                <a:p>
                  <a:r>
                    <a:rPr lang="en-US" dirty="0" smtClean="0"/>
                    <a:t>3</a:t>
                  </a:r>
                  <a:endParaRPr lang="en-US" dirty="0"/>
                </a:p>
              </p:txBody>
            </p:sp>
            <p:sp>
              <p:nvSpPr>
                <p:cNvPr id="89" name="TextBox 88"/>
                <p:cNvSpPr txBox="1"/>
                <p:nvPr/>
              </p:nvSpPr>
              <p:spPr>
                <a:xfrm>
                  <a:off x="5734247" y="1971830"/>
                  <a:ext cx="209353" cy="276999"/>
                </a:xfrm>
                <a:prstGeom prst="rect">
                  <a:avLst/>
                </a:prstGeom>
                <a:noFill/>
              </p:spPr>
              <p:txBody>
                <a:bodyPr wrap="none" lIns="45720" tIns="0" rIns="45720" bIns="0" rtlCol="0">
                  <a:spAutoFit/>
                </a:bodyPr>
                <a:lstStyle/>
                <a:p>
                  <a:r>
                    <a:rPr lang="en-US" dirty="0" smtClean="0"/>
                    <a:t>3</a:t>
                  </a:r>
                  <a:endParaRPr lang="en-US" dirty="0"/>
                </a:p>
              </p:txBody>
            </p:sp>
            <p:sp>
              <p:nvSpPr>
                <p:cNvPr id="90" name="TextBox 89"/>
                <p:cNvSpPr txBox="1"/>
                <p:nvPr/>
              </p:nvSpPr>
              <p:spPr>
                <a:xfrm>
                  <a:off x="6392434" y="3767472"/>
                  <a:ext cx="209353" cy="276999"/>
                </a:xfrm>
                <a:prstGeom prst="rect">
                  <a:avLst/>
                </a:prstGeom>
                <a:noFill/>
              </p:spPr>
              <p:txBody>
                <a:bodyPr wrap="none" lIns="45720" tIns="0" rIns="45720" bIns="0" rtlCol="0">
                  <a:spAutoFit/>
                </a:bodyPr>
                <a:lstStyle/>
                <a:p>
                  <a:r>
                    <a:rPr lang="en-US" dirty="0" smtClean="0"/>
                    <a:t>3</a:t>
                  </a:r>
                  <a:endParaRPr lang="en-US" dirty="0"/>
                </a:p>
              </p:txBody>
            </p:sp>
          </p:grpSp>
          <p:cxnSp>
            <p:nvCxnSpPr>
              <p:cNvPr id="75" name="Straight Arrow Connector 74"/>
              <p:cNvCxnSpPr/>
              <p:nvPr/>
            </p:nvCxnSpPr>
            <p:spPr>
              <a:xfrm>
                <a:off x="4885044" y="3076818"/>
                <a:ext cx="1144879" cy="0"/>
              </a:xfrm>
              <a:prstGeom prst="straightConnector1">
                <a:avLst/>
              </a:prstGeom>
              <a:ln w="38100">
                <a:solidFill>
                  <a:schemeClr val="accent5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Arrow Connector 75"/>
              <p:cNvCxnSpPr/>
              <p:nvPr/>
            </p:nvCxnSpPr>
            <p:spPr>
              <a:xfrm>
                <a:off x="6022601" y="3058717"/>
                <a:ext cx="1031604" cy="720155"/>
              </a:xfrm>
              <a:prstGeom prst="straightConnector1">
                <a:avLst/>
              </a:prstGeom>
              <a:ln w="38100">
                <a:solidFill>
                  <a:schemeClr val="accent5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Arrow Connector 76"/>
              <p:cNvCxnSpPr/>
              <p:nvPr/>
            </p:nvCxnSpPr>
            <p:spPr>
              <a:xfrm flipH="1" flipV="1">
                <a:off x="7042602" y="2261283"/>
                <a:ext cx="11603" cy="1507320"/>
              </a:xfrm>
              <a:prstGeom prst="straightConnector1">
                <a:avLst/>
              </a:prstGeom>
              <a:ln w="38100">
                <a:solidFill>
                  <a:schemeClr val="accent5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0" name="Straight Arrow Connector 69"/>
            <p:cNvCxnSpPr>
              <a:endCxn id="104" idx="3"/>
            </p:cNvCxnSpPr>
            <p:nvPr/>
          </p:nvCxnSpPr>
          <p:spPr>
            <a:xfrm flipV="1">
              <a:off x="3378650" y="1470028"/>
              <a:ext cx="1331268" cy="785214"/>
            </a:xfrm>
            <a:prstGeom prst="straightConnector1">
              <a:avLst/>
            </a:prstGeom>
            <a:ln w="38100">
              <a:solidFill>
                <a:schemeClr val="accent5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>
              <a:stCxn id="109" idx="6"/>
            </p:cNvCxnSpPr>
            <p:nvPr/>
          </p:nvCxnSpPr>
          <p:spPr>
            <a:xfrm flipV="1">
              <a:off x="4854303" y="3995976"/>
              <a:ext cx="1106100" cy="7665"/>
            </a:xfrm>
            <a:prstGeom prst="straightConnector1">
              <a:avLst/>
            </a:prstGeom>
            <a:ln w="38100">
              <a:solidFill>
                <a:schemeClr val="accent5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>
              <a:off x="4814046" y="1426375"/>
              <a:ext cx="1156616" cy="755560"/>
            </a:xfrm>
            <a:prstGeom prst="straightConnector1">
              <a:avLst/>
            </a:prstGeom>
            <a:ln w="38100">
              <a:solidFill>
                <a:schemeClr val="accent5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>
              <a:stCxn id="103" idx="1"/>
              <a:endCxn id="107" idx="5"/>
            </p:cNvCxnSpPr>
            <p:nvPr/>
          </p:nvCxnSpPr>
          <p:spPr>
            <a:xfrm flipH="1" flipV="1">
              <a:off x="6073713" y="2278208"/>
              <a:ext cx="1161504" cy="710510"/>
            </a:xfrm>
            <a:prstGeom prst="straightConnector1">
              <a:avLst/>
            </a:prstGeom>
            <a:ln w="38100">
              <a:solidFill>
                <a:schemeClr val="accent5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471895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Dijkstra’s Algorithm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600" dirty="0" smtClean="0"/>
              <a:t>Algorithm</a:t>
            </a:r>
            <a:r>
              <a:rPr lang="en-US" sz="2800" dirty="0" smtClean="0"/>
              <a:t>:</a:t>
            </a:r>
          </a:p>
          <a:p>
            <a:r>
              <a:rPr lang="en-US" dirty="0" smtClean="0"/>
              <a:t>Mark all nodes tentative, set distances from source to 0 (zero) for source, and ∞ (infinity) for all other nodes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While tentative nodes remain:</a:t>
            </a:r>
          </a:p>
          <a:p>
            <a:pPr lvl="1"/>
            <a:r>
              <a:rPr lang="en-US" dirty="0" smtClean="0"/>
              <a:t>Extract N, a node with lowest distance</a:t>
            </a:r>
          </a:p>
          <a:p>
            <a:pPr lvl="1"/>
            <a:r>
              <a:rPr lang="en-US" dirty="0" smtClean="0"/>
              <a:t>Add link to N to the shortest path tree</a:t>
            </a:r>
          </a:p>
          <a:p>
            <a:pPr lvl="1"/>
            <a:r>
              <a:rPr lang="en-US" dirty="0" smtClean="0"/>
              <a:t>Relax the distances of neighbors of  N by lowering any better distance estimates</a:t>
            </a:r>
          </a:p>
        </p:txBody>
      </p:sp>
    </p:spTree>
    <p:extLst>
      <p:ext uri="{BB962C8B-B14F-4D97-AF65-F5344CB8AC3E}">
        <p14:creationId xmlns:p14="http://schemas.microsoft.com/office/powerpoint/2010/main" val="27527586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How to compute shortest paths  in a distributed network</a:t>
            </a:r>
          </a:p>
          <a:p>
            <a:pPr lvl="1"/>
            <a:r>
              <a:rPr lang="en-US" sz="2400" dirty="0" smtClean="0"/>
              <a:t>The Distance Vector (DV) approach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696802" y="2800350"/>
            <a:ext cx="4637198" cy="1148572"/>
            <a:chOff x="392002" y="2870978"/>
            <a:chExt cx="4637198" cy="1148572"/>
          </a:xfrm>
        </p:grpSpPr>
        <p:pic>
          <p:nvPicPr>
            <p:cNvPr id="120" name="Picture 119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52408" y="3643554"/>
              <a:ext cx="745971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1" name="Picture 120"/>
            <p:cNvPicPr>
              <a:picLocks noChangeArrowheads="1"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002" y="3654919"/>
              <a:ext cx="745970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22" name="Straight Connector 121"/>
            <p:cNvCxnSpPr>
              <a:stCxn id="120" idx="3"/>
            </p:cNvCxnSpPr>
            <p:nvPr/>
          </p:nvCxnSpPr>
          <p:spPr>
            <a:xfrm>
              <a:off x="3598379" y="3825870"/>
              <a:ext cx="38602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3" name="Picture 122"/>
            <p:cNvPicPr>
              <a:picLocks noChangeArrowheads="1"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83229" y="3643555"/>
              <a:ext cx="745971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24" name="Straight Connector 123"/>
            <p:cNvCxnSpPr>
              <a:endCxn id="120" idx="1"/>
            </p:cNvCxnSpPr>
            <p:nvPr/>
          </p:nvCxnSpPr>
          <p:spPr>
            <a:xfrm>
              <a:off x="2449402" y="3825870"/>
              <a:ext cx="40300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Rounded Rectangular Callout 118"/>
            <p:cNvSpPr/>
            <p:nvPr/>
          </p:nvSpPr>
          <p:spPr>
            <a:xfrm>
              <a:off x="494536" y="2870978"/>
              <a:ext cx="1928532" cy="362272"/>
            </a:xfrm>
            <a:prstGeom prst="wedgeRoundRectCallout">
              <a:avLst>
                <a:gd name="adj1" fmla="val 24035"/>
                <a:gd name="adj2" fmla="val 165540"/>
                <a:gd name="adj3" fmla="val 16667"/>
              </a:avLst>
            </a:prstGeom>
            <a:solidFill>
              <a:srgbClr val="FFB8F2">
                <a:alpha val="5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Here’s my vector!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65" name="Straight Connector 64"/>
            <p:cNvCxnSpPr/>
            <p:nvPr/>
          </p:nvCxnSpPr>
          <p:spPr>
            <a:xfrm>
              <a:off x="3897202" y="3825870"/>
              <a:ext cx="386026" cy="0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1072776" y="3837234"/>
              <a:ext cx="386026" cy="0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5" name="Picture 124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0411" y="3647342"/>
              <a:ext cx="745971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26" name="Straight Connector 125"/>
            <p:cNvCxnSpPr/>
            <p:nvPr/>
          </p:nvCxnSpPr>
          <p:spPr>
            <a:xfrm>
              <a:off x="1334385" y="3837234"/>
              <a:ext cx="38602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Rounded Rectangular Callout 126"/>
            <p:cNvSpPr/>
            <p:nvPr/>
          </p:nvSpPr>
          <p:spPr>
            <a:xfrm>
              <a:off x="3352799" y="2870978"/>
              <a:ext cx="1403553" cy="359179"/>
            </a:xfrm>
            <a:prstGeom prst="wedgeRoundRectCallout">
              <a:avLst>
                <a:gd name="adj1" fmla="val -38058"/>
                <a:gd name="adj2" fmla="val 166963"/>
                <a:gd name="adj3" fmla="val 16667"/>
              </a:avLst>
            </a:prstGeom>
            <a:solidFill>
              <a:srgbClr val="FFB8F2">
                <a:alpha val="5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Here’s mine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981200" y="3282073"/>
              <a:ext cx="557509" cy="233604"/>
            </a:xfrm>
            <a:prstGeom prst="rect">
              <a:avLst/>
            </a:prstGeom>
            <a:solidFill>
              <a:schemeClr val="accent5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2946638" y="3282073"/>
              <a:ext cx="557509" cy="233604"/>
            </a:xfrm>
            <a:prstGeom prst="rect">
              <a:avLst/>
            </a:prstGeom>
            <a:solidFill>
              <a:schemeClr val="accent5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Arrow Connector 11"/>
            <p:cNvCxnSpPr>
              <a:stCxn id="10" idx="3"/>
              <a:endCxn id="128" idx="1"/>
            </p:cNvCxnSpPr>
            <p:nvPr/>
          </p:nvCxnSpPr>
          <p:spPr>
            <a:xfrm>
              <a:off x="2538709" y="3398875"/>
              <a:ext cx="40792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788905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18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Vector Routing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Simple, early routing approach</a:t>
            </a:r>
          </a:p>
          <a:p>
            <a:pPr lvl="1"/>
            <a:r>
              <a:rPr lang="en-US" dirty="0" smtClean="0"/>
              <a:t>Used in ARPANET, and RIP</a:t>
            </a:r>
          </a:p>
          <a:p>
            <a:pPr lvl="4"/>
            <a:endParaRPr lang="en-US" sz="1100" dirty="0" smtClean="0"/>
          </a:p>
          <a:p>
            <a:r>
              <a:rPr lang="en-US" dirty="0" smtClean="0"/>
              <a:t>One of two main approaches to routing</a:t>
            </a:r>
          </a:p>
          <a:p>
            <a:pPr lvl="1"/>
            <a:r>
              <a:rPr lang="en-US" dirty="0" smtClean="0"/>
              <a:t>Distributed version of Bellman-Ford</a:t>
            </a:r>
          </a:p>
          <a:p>
            <a:pPr lvl="1"/>
            <a:r>
              <a:rPr lang="en-US" dirty="0" smtClean="0"/>
              <a:t>Works, but very slow convergence      after some failures </a:t>
            </a:r>
          </a:p>
          <a:p>
            <a:pPr lvl="3"/>
            <a:endParaRPr lang="en-US" sz="1100" dirty="0" smtClean="0"/>
          </a:p>
          <a:p>
            <a:r>
              <a:rPr lang="en-US" dirty="0" smtClean="0"/>
              <a:t>Link-state algorithms are now     typically used in practice</a:t>
            </a:r>
          </a:p>
          <a:p>
            <a:pPr lvl="1"/>
            <a:r>
              <a:rPr lang="en-US" dirty="0" smtClean="0"/>
              <a:t>More involved, better behavior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9345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Distance Vector Setting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Each node computes its forwarding table            in a distributed setting:</a:t>
            </a:r>
          </a:p>
          <a:p>
            <a:pPr lvl="3"/>
            <a:endParaRPr lang="en-US" sz="1600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Nodes know only the cost to their neighbors; not the topology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Nodes can talk only to their neighbors  using messages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All nodes run the same algorithm concurrently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Nodes and links may fail, messages          may be lost</a:t>
            </a:r>
          </a:p>
        </p:txBody>
      </p:sp>
    </p:spTree>
    <p:extLst>
      <p:ext uri="{BB962C8B-B14F-4D97-AF65-F5344CB8AC3E}">
        <p14:creationId xmlns:p14="http://schemas.microsoft.com/office/powerpoint/2010/main" val="2987752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Routing versus Forwarding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u="sng" dirty="0" smtClean="0"/>
              <a:t>Forwarding</a:t>
            </a:r>
            <a:r>
              <a:rPr lang="en-US" sz="2800" dirty="0" smtClean="0"/>
              <a:t> is the process of sending a packet on its way</a:t>
            </a:r>
          </a:p>
        </p:txBody>
      </p:sp>
      <p:sp>
        <p:nvSpPr>
          <p:cNvPr id="30" name="Content Placeholder 2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/>
              <a:t>Routing</a:t>
            </a:r>
            <a:r>
              <a:rPr lang="en-US" dirty="0"/>
              <a:t> is the process of </a:t>
            </a:r>
            <a:r>
              <a:rPr lang="en-US" dirty="0" smtClean="0"/>
              <a:t>deciding in </a:t>
            </a:r>
            <a:r>
              <a:rPr lang="en-US" dirty="0"/>
              <a:t>which direction to send traffic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762000" y="2800348"/>
            <a:ext cx="3256102" cy="1371599"/>
            <a:chOff x="988750" y="2722876"/>
            <a:chExt cx="3870326" cy="1296674"/>
          </a:xfrm>
        </p:grpSpPr>
        <p:grpSp>
          <p:nvGrpSpPr>
            <p:cNvPr id="6" name="Group 5"/>
            <p:cNvGrpSpPr/>
            <p:nvPr/>
          </p:nvGrpSpPr>
          <p:grpSpPr>
            <a:xfrm>
              <a:off x="988750" y="3097445"/>
              <a:ext cx="3870326" cy="922105"/>
              <a:chOff x="988750" y="3097445"/>
              <a:chExt cx="3870326" cy="922105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988750" y="3097445"/>
                <a:ext cx="3870326" cy="922105"/>
                <a:chOff x="-241303" y="3258897"/>
                <a:chExt cx="3870326" cy="922105"/>
              </a:xfrm>
            </p:grpSpPr>
            <p:pic>
              <p:nvPicPr>
                <p:cNvPr id="12" name="Picture 11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259678" y="3258897"/>
                  <a:ext cx="868363" cy="3646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3" name="Picture 12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730497" y="3803681"/>
                  <a:ext cx="868363" cy="3646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cxnSp>
              <p:nvCxnSpPr>
                <p:cNvPr id="14" name="Straight Connector 13"/>
                <p:cNvCxnSpPr>
                  <a:stCxn id="12" idx="3"/>
                  <a:endCxn id="16" idx="1"/>
                </p:cNvCxnSpPr>
                <p:nvPr/>
              </p:nvCxnSpPr>
              <p:spPr>
                <a:xfrm>
                  <a:off x="2128041" y="3441213"/>
                  <a:ext cx="632619" cy="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>
                  <a:stCxn id="8" idx="3"/>
                  <a:endCxn id="13" idx="1"/>
                </p:cNvCxnSpPr>
                <p:nvPr/>
              </p:nvCxnSpPr>
              <p:spPr>
                <a:xfrm>
                  <a:off x="2046404" y="3985996"/>
                  <a:ext cx="684093" cy="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16" name="Picture 15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760660" y="3258898"/>
                  <a:ext cx="868363" cy="3646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7" name="Picture 16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-241303" y="3816371"/>
                  <a:ext cx="868363" cy="3646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cxnSp>
              <p:nvCxnSpPr>
                <p:cNvPr id="18" name="Straight Connector 17"/>
                <p:cNvCxnSpPr>
                  <a:stCxn id="20" idx="3"/>
                  <a:endCxn id="12" idx="1"/>
                </p:cNvCxnSpPr>
                <p:nvPr/>
              </p:nvCxnSpPr>
              <p:spPr>
                <a:xfrm flipV="1">
                  <a:off x="627060" y="3441213"/>
                  <a:ext cx="632618" cy="1269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>
                  <a:stCxn id="17" idx="3"/>
                  <a:endCxn id="8" idx="1"/>
                </p:cNvCxnSpPr>
                <p:nvPr/>
              </p:nvCxnSpPr>
              <p:spPr>
                <a:xfrm flipV="1">
                  <a:off x="627060" y="3985996"/>
                  <a:ext cx="550981" cy="1269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20" name="Picture 19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-241303" y="3271588"/>
                  <a:ext cx="868363" cy="3646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pic>
            <p:nvPicPr>
              <p:cNvPr id="8" name="Picture 7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8094" y="3642228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9" name="Straight Connector 8"/>
              <p:cNvCxnSpPr/>
              <p:nvPr/>
            </p:nvCxnSpPr>
            <p:spPr>
              <a:xfrm flipV="1">
                <a:off x="1856116" y="3457406"/>
                <a:ext cx="633615" cy="2098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flipV="1">
                <a:off x="3260328" y="3457406"/>
                <a:ext cx="730385" cy="25734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>
                <a:stCxn id="8" idx="0"/>
              </p:cNvCxnSpPr>
              <p:nvPr/>
            </p:nvCxnSpPr>
            <p:spPr>
              <a:xfrm flipH="1" flipV="1">
                <a:off x="2842275" y="3474767"/>
                <a:ext cx="1" cy="16746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ounded Rectangular Callout 22"/>
            <p:cNvSpPr/>
            <p:nvPr/>
          </p:nvSpPr>
          <p:spPr>
            <a:xfrm>
              <a:off x="1715722" y="2722876"/>
              <a:ext cx="1126553" cy="232762"/>
            </a:xfrm>
            <a:prstGeom prst="wedgeRoundRectCallout">
              <a:avLst>
                <a:gd name="adj1" fmla="val 38214"/>
                <a:gd name="adj2" fmla="val 99593"/>
                <a:gd name="adj3" fmla="val 16667"/>
              </a:avLst>
            </a:prstGeom>
            <a:solidFill>
              <a:srgbClr val="FFB8F2">
                <a:alpha val="5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Forward!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Arrow Connector 27"/>
            <p:cNvCxnSpPr>
              <a:stCxn id="24" idx="3"/>
            </p:cNvCxnSpPr>
            <p:nvPr/>
          </p:nvCxnSpPr>
          <p:spPr>
            <a:xfrm flipV="1">
              <a:off x="3909659" y="2955640"/>
              <a:ext cx="304796" cy="4854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2886202" y="2866950"/>
              <a:ext cx="1023456" cy="27446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packet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904782" y="2800348"/>
            <a:ext cx="3324817" cy="1676402"/>
            <a:chOff x="988750" y="2724148"/>
            <a:chExt cx="3870326" cy="1676402"/>
          </a:xfrm>
        </p:grpSpPr>
        <p:grpSp>
          <p:nvGrpSpPr>
            <p:cNvPr id="32" name="Group 31"/>
            <p:cNvGrpSpPr/>
            <p:nvPr/>
          </p:nvGrpSpPr>
          <p:grpSpPr>
            <a:xfrm>
              <a:off x="988750" y="3097445"/>
              <a:ext cx="3870326" cy="922105"/>
              <a:chOff x="988750" y="3097445"/>
              <a:chExt cx="3870326" cy="922105"/>
            </a:xfrm>
          </p:grpSpPr>
          <p:grpSp>
            <p:nvGrpSpPr>
              <p:cNvPr id="36" name="Group 35"/>
              <p:cNvGrpSpPr/>
              <p:nvPr/>
            </p:nvGrpSpPr>
            <p:grpSpPr>
              <a:xfrm>
                <a:off x="988750" y="3097445"/>
                <a:ext cx="3870326" cy="922105"/>
                <a:chOff x="-241303" y="3258897"/>
                <a:chExt cx="3870326" cy="922105"/>
              </a:xfrm>
            </p:grpSpPr>
            <p:pic>
              <p:nvPicPr>
                <p:cNvPr id="41" name="Picture 40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259678" y="3258897"/>
                  <a:ext cx="868363" cy="3646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2" name="Picture 41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730497" y="3803681"/>
                  <a:ext cx="868363" cy="3646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cxnSp>
              <p:nvCxnSpPr>
                <p:cNvPr id="43" name="Straight Connector 42"/>
                <p:cNvCxnSpPr>
                  <a:stCxn id="41" idx="3"/>
                  <a:endCxn id="45" idx="1"/>
                </p:cNvCxnSpPr>
                <p:nvPr/>
              </p:nvCxnSpPr>
              <p:spPr>
                <a:xfrm>
                  <a:off x="2128041" y="3441213"/>
                  <a:ext cx="632619" cy="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>
                  <a:stCxn id="37" idx="3"/>
                  <a:endCxn id="42" idx="1"/>
                </p:cNvCxnSpPr>
                <p:nvPr/>
              </p:nvCxnSpPr>
              <p:spPr>
                <a:xfrm>
                  <a:off x="2046404" y="3985996"/>
                  <a:ext cx="684093" cy="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45" name="Picture 44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760660" y="3258898"/>
                  <a:ext cx="868363" cy="3646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6" name="Picture 45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-241303" y="3816371"/>
                  <a:ext cx="868363" cy="3646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cxnSp>
              <p:nvCxnSpPr>
                <p:cNvPr id="47" name="Straight Connector 46"/>
                <p:cNvCxnSpPr>
                  <a:stCxn id="49" idx="3"/>
                  <a:endCxn id="41" idx="1"/>
                </p:cNvCxnSpPr>
                <p:nvPr/>
              </p:nvCxnSpPr>
              <p:spPr>
                <a:xfrm flipV="1">
                  <a:off x="627060" y="3441213"/>
                  <a:ext cx="632618" cy="1269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>
                  <a:stCxn id="46" idx="3"/>
                  <a:endCxn id="37" idx="1"/>
                </p:cNvCxnSpPr>
                <p:nvPr/>
              </p:nvCxnSpPr>
              <p:spPr>
                <a:xfrm flipV="1">
                  <a:off x="627060" y="3985996"/>
                  <a:ext cx="550981" cy="1269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49" name="Picture 48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-241303" y="3271588"/>
                  <a:ext cx="868363" cy="3646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pic>
            <p:nvPicPr>
              <p:cNvPr id="37" name="Picture 36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8094" y="3642228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38" name="Straight Connector 37"/>
              <p:cNvCxnSpPr/>
              <p:nvPr/>
            </p:nvCxnSpPr>
            <p:spPr>
              <a:xfrm flipV="1">
                <a:off x="1856116" y="3457406"/>
                <a:ext cx="633615" cy="2098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flipV="1">
                <a:off x="3260328" y="3457406"/>
                <a:ext cx="730385" cy="25734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>
                <a:stCxn id="37" idx="0"/>
              </p:cNvCxnSpPr>
              <p:nvPr/>
            </p:nvCxnSpPr>
            <p:spPr>
              <a:xfrm flipH="1" flipV="1">
                <a:off x="2842275" y="3474767"/>
                <a:ext cx="1" cy="16746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" name="Rounded Rectangular Callout 32"/>
            <p:cNvSpPr/>
            <p:nvPr/>
          </p:nvSpPr>
          <p:spPr>
            <a:xfrm>
              <a:off x="3276599" y="2724148"/>
              <a:ext cx="1194761" cy="228602"/>
            </a:xfrm>
            <a:prstGeom prst="wedgeRoundRectCallout">
              <a:avLst>
                <a:gd name="adj1" fmla="val 34229"/>
                <a:gd name="adj2" fmla="val 93343"/>
                <a:gd name="adj3" fmla="val 16667"/>
              </a:avLst>
            </a:prstGeom>
            <a:solidFill>
              <a:srgbClr val="FFB8F2">
                <a:alpha val="5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Which way?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4" name="Rounded Rectangular Callout 33"/>
            <p:cNvSpPr/>
            <p:nvPr/>
          </p:nvSpPr>
          <p:spPr>
            <a:xfrm>
              <a:off x="2417888" y="4171950"/>
              <a:ext cx="1207631" cy="228600"/>
            </a:xfrm>
            <a:prstGeom prst="wedgeRoundRectCallout">
              <a:avLst>
                <a:gd name="adj1" fmla="val -12906"/>
                <a:gd name="adj2" fmla="val -107907"/>
                <a:gd name="adj3" fmla="val 16667"/>
              </a:avLst>
            </a:prstGeom>
            <a:solidFill>
              <a:srgbClr val="FFB8F2">
                <a:alpha val="5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Which way?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5" name="Rounded Rectangular Callout 34"/>
            <p:cNvSpPr/>
            <p:nvPr/>
          </p:nvSpPr>
          <p:spPr>
            <a:xfrm>
              <a:off x="1091238" y="2724148"/>
              <a:ext cx="1194761" cy="228602"/>
            </a:xfrm>
            <a:prstGeom prst="wedgeRoundRectCallout">
              <a:avLst>
                <a:gd name="adj1" fmla="val -7227"/>
                <a:gd name="adj2" fmla="val 102718"/>
                <a:gd name="adj3" fmla="val 16667"/>
              </a:avLst>
            </a:prstGeom>
            <a:solidFill>
              <a:srgbClr val="FFB8F2">
                <a:alpha val="5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Which way?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009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Vector Algorithm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Each node maintains a vector of distances  (and next hops) to all destinations</a:t>
            </a:r>
          </a:p>
          <a:p>
            <a:pPr marL="1714500" lvl="4" indent="0">
              <a:buNone/>
            </a:pPr>
            <a:endParaRPr lang="en-US" sz="1300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Initialize vector with 0 (zero) cost to self, ∞ (infinity) to other destinations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Periodically send vector to neighbors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Update vector for each destination by selecting the shortest distance heard, after adding cost of neighbor link</a:t>
            </a:r>
          </a:p>
          <a:p>
            <a:pPr lvl="1"/>
            <a:r>
              <a:rPr lang="en-US" dirty="0" smtClean="0"/>
              <a:t>Use the best neighbor for forwarding</a:t>
            </a:r>
          </a:p>
        </p:txBody>
      </p:sp>
    </p:spTree>
    <p:extLst>
      <p:ext uri="{BB962C8B-B14F-4D97-AF65-F5344CB8AC3E}">
        <p14:creationId xmlns:p14="http://schemas.microsoft.com/office/powerpoint/2010/main" val="26678609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le 4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Vector (2)</a:t>
            </a:r>
            <a:endParaRPr lang="en-US" dirty="0"/>
          </a:p>
        </p:txBody>
      </p:sp>
      <p:sp>
        <p:nvSpPr>
          <p:cNvPr id="63" name="Content Placeholder 6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Consider from the point of view of node A</a:t>
            </a:r>
          </a:p>
          <a:p>
            <a:pPr lvl="1"/>
            <a:r>
              <a:rPr lang="en-US" sz="2400" dirty="0" smtClean="0"/>
              <a:t>Can only talk to nodes B and 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21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4191000" y="1657350"/>
            <a:ext cx="4597152" cy="3077479"/>
            <a:chOff x="4520490" y="1062542"/>
            <a:chExt cx="3842337" cy="3101465"/>
          </a:xfrm>
        </p:grpSpPr>
        <p:grpSp>
          <p:nvGrpSpPr>
            <p:cNvPr id="7" name="Group 6"/>
            <p:cNvGrpSpPr/>
            <p:nvPr/>
          </p:nvGrpSpPr>
          <p:grpSpPr>
            <a:xfrm>
              <a:off x="4520490" y="1062542"/>
              <a:ext cx="3842337" cy="3101465"/>
              <a:chOff x="3829902" y="952440"/>
              <a:chExt cx="4859367" cy="3101465"/>
            </a:xfrm>
          </p:grpSpPr>
          <p:cxnSp>
            <p:nvCxnSpPr>
              <p:cNvPr id="20" name="Straight Connector 19"/>
              <p:cNvCxnSpPr/>
              <p:nvPr/>
            </p:nvCxnSpPr>
            <p:spPr>
              <a:xfrm>
                <a:off x="4259183" y="2959240"/>
                <a:ext cx="14478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5706983" y="2959241"/>
                <a:ext cx="1295400" cy="723899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flipV="1">
                <a:off x="7002383" y="2082940"/>
                <a:ext cx="0" cy="1600202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flipV="1">
                <a:off x="5706983" y="2082940"/>
                <a:ext cx="1295400" cy="876302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flipV="1">
                <a:off x="4259183" y="2082940"/>
                <a:ext cx="2743200" cy="87630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flipV="1">
                <a:off x="5706983" y="1352550"/>
                <a:ext cx="8017" cy="1606691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flipH="1" flipV="1">
                <a:off x="4259183" y="2140090"/>
                <a:ext cx="1447800" cy="819151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flipV="1">
                <a:off x="4259183" y="1352550"/>
                <a:ext cx="1455817" cy="787541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5715000" y="1352550"/>
                <a:ext cx="1287383" cy="730390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7002383" y="2082940"/>
                <a:ext cx="1287383" cy="730390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flipV="1">
                <a:off x="7002383" y="2813330"/>
                <a:ext cx="1287383" cy="869811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flipH="1" flipV="1">
                <a:off x="5706983" y="3683140"/>
                <a:ext cx="1295400" cy="2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Oval 31"/>
              <p:cNvSpPr/>
              <p:nvPr/>
            </p:nvSpPr>
            <p:spPr>
              <a:xfrm>
                <a:off x="8186819" y="2746390"/>
                <a:ext cx="133880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5640043" y="1285610"/>
                <a:ext cx="133880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5630783" y="2895070"/>
                <a:ext cx="133880" cy="13388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6920769" y="3586855"/>
                <a:ext cx="134507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6920769" y="2012595"/>
                <a:ext cx="133880" cy="13388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4192243" y="2082940"/>
                <a:ext cx="133880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5671382" y="3612013"/>
                <a:ext cx="133880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4182551" y="2892300"/>
                <a:ext cx="134508" cy="13388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4038763" y="2933640"/>
                <a:ext cx="422085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A</a:t>
                </a:r>
                <a:endParaRPr lang="en-US" sz="2000" dirty="0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5492763" y="2933640"/>
                <a:ext cx="409922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B</a:t>
                </a:r>
                <a:endParaRPr lang="en-US" sz="2000" dirty="0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6799450" y="3653795"/>
                <a:ext cx="405867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C</a:t>
                </a:r>
                <a:endParaRPr lang="en-US" sz="2000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8257047" y="2613275"/>
                <a:ext cx="432222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D</a:t>
                </a:r>
                <a:endParaRPr lang="en-US" sz="2000" dirty="0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6925306" y="1679425"/>
                <a:ext cx="391676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E</a:t>
                </a:r>
                <a:endParaRPr lang="en-US" sz="2000" dirty="0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5515202" y="952440"/>
                <a:ext cx="383567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F</a:t>
                </a:r>
                <a:endParaRPr lang="en-US" sz="2000" dirty="0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3829902" y="1946420"/>
                <a:ext cx="438304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G</a:t>
                </a:r>
                <a:endParaRPr lang="en-US" sz="2000" dirty="0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5320371" y="3472004"/>
                <a:ext cx="436275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/>
                  <a:t>H</a:t>
                </a:r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>
              <a:off x="6508479" y="1530512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082173" y="2784932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26829" y="2150370"/>
              <a:ext cx="326371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552600" y="3292792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588162" y="2326922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516854" y="2628748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220029" y="3308215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327642" y="3054301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26135" y="1579423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320608" y="2318132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734247" y="1971830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392434" y="3767472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</p:grpSp>
      <p:graphicFrame>
        <p:nvGraphicFramePr>
          <p:cNvPr id="61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2274722"/>
              </p:ext>
            </p:extLst>
          </p:nvPr>
        </p:nvGraphicFramePr>
        <p:xfrm>
          <a:off x="1981200" y="2114550"/>
          <a:ext cx="1228881" cy="2276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963"/>
                <a:gridCol w="599918"/>
              </a:tblGrid>
              <a:tr h="16761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To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Cost</a:t>
                      </a: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6428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6428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6428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6428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6428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6428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6428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6428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67" name="Straight Arrow Connector 66"/>
          <p:cNvCxnSpPr/>
          <p:nvPr/>
        </p:nvCxnSpPr>
        <p:spPr>
          <a:xfrm flipV="1">
            <a:off x="1371600" y="2876550"/>
            <a:ext cx="457200" cy="102880"/>
          </a:xfrm>
          <a:prstGeom prst="straightConnector1">
            <a:avLst/>
          </a:prstGeom>
          <a:ln w="28575">
            <a:solidFill>
              <a:schemeClr val="accent3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186324" y="2709306"/>
            <a:ext cx="1516034" cy="690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400" dirty="0" smtClean="0"/>
              <a:t>Initial</a:t>
            </a:r>
          </a:p>
          <a:p>
            <a:pPr algn="ctr">
              <a:lnSpc>
                <a:spcPct val="80000"/>
              </a:lnSpc>
            </a:pPr>
            <a:r>
              <a:rPr lang="en-US" sz="2400" dirty="0"/>
              <a:t>v</a:t>
            </a:r>
            <a:r>
              <a:rPr lang="en-US" sz="2400" dirty="0" smtClean="0"/>
              <a:t>ector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56692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le 4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Vector (3)</a:t>
            </a:r>
            <a:endParaRPr lang="en-US" dirty="0"/>
          </a:p>
        </p:txBody>
      </p:sp>
      <p:sp>
        <p:nvSpPr>
          <p:cNvPr id="63" name="Content Placeholder 6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First exchange with B, E; learn best 1-hop routes</a:t>
            </a:r>
            <a:endParaRPr lang="en-US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22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5105400" y="1581150"/>
            <a:ext cx="3886200" cy="3077479"/>
            <a:chOff x="4520490" y="1062542"/>
            <a:chExt cx="3842337" cy="3101465"/>
          </a:xfrm>
        </p:grpSpPr>
        <p:grpSp>
          <p:nvGrpSpPr>
            <p:cNvPr id="7" name="Group 6"/>
            <p:cNvGrpSpPr/>
            <p:nvPr/>
          </p:nvGrpSpPr>
          <p:grpSpPr>
            <a:xfrm>
              <a:off x="4520490" y="1062542"/>
              <a:ext cx="3842337" cy="3101465"/>
              <a:chOff x="3829902" y="952440"/>
              <a:chExt cx="4859367" cy="3101465"/>
            </a:xfrm>
          </p:grpSpPr>
          <p:cxnSp>
            <p:nvCxnSpPr>
              <p:cNvPr id="20" name="Straight Connector 19"/>
              <p:cNvCxnSpPr/>
              <p:nvPr/>
            </p:nvCxnSpPr>
            <p:spPr>
              <a:xfrm>
                <a:off x="4259183" y="2959240"/>
                <a:ext cx="14478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5706983" y="2959241"/>
                <a:ext cx="1295400" cy="723899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flipV="1">
                <a:off x="7002383" y="2082940"/>
                <a:ext cx="0" cy="1600202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flipV="1">
                <a:off x="5706983" y="2082940"/>
                <a:ext cx="1295400" cy="876302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flipV="1">
                <a:off x="4259183" y="2082940"/>
                <a:ext cx="2743200" cy="87630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flipV="1">
                <a:off x="5706983" y="1352550"/>
                <a:ext cx="8017" cy="1606691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flipH="1" flipV="1">
                <a:off x="4259183" y="2140090"/>
                <a:ext cx="1447800" cy="819151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flipV="1">
                <a:off x="4259183" y="1352550"/>
                <a:ext cx="1455817" cy="787541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5715000" y="1352550"/>
                <a:ext cx="1287383" cy="730390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7002383" y="2082940"/>
                <a:ext cx="1287383" cy="730390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flipV="1">
                <a:off x="7002383" y="2813330"/>
                <a:ext cx="1287383" cy="869811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flipH="1" flipV="1">
                <a:off x="5706983" y="3683140"/>
                <a:ext cx="1295400" cy="2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Oval 31"/>
              <p:cNvSpPr/>
              <p:nvPr/>
            </p:nvSpPr>
            <p:spPr>
              <a:xfrm>
                <a:off x="8186819" y="2746390"/>
                <a:ext cx="133880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5640043" y="1285610"/>
                <a:ext cx="133880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5630783" y="2895070"/>
                <a:ext cx="133880" cy="13388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6920769" y="3586855"/>
                <a:ext cx="134507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6920769" y="2012595"/>
                <a:ext cx="133880" cy="13388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4192243" y="2082940"/>
                <a:ext cx="133880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5671382" y="3612013"/>
                <a:ext cx="133880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4182551" y="2892300"/>
                <a:ext cx="134508" cy="13388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4038763" y="2933640"/>
                <a:ext cx="422085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A</a:t>
                </a:r>
                <a:endParaRPr lang="en-US" sz="2000" dirty="0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5492763" y="2933640"/>
                <a:ext cx="409922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B</a:t>
                </a:r>
                <a:endParaRPr lang="en-US" sz="2000" dirty="0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6799450" y="3653795"/>
                <a:ext cx="405867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C</a:t>
                </a:r>
                <a:endParaRPr lang="en-US" sz="2000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8257047" y="2613275"/>
                <a:ext cx="432222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D</a:t>
                </a:r>
                <a:endParaRPr lang="en-US" sz="2000" dirty="0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6925306" y="1679425"/>
                <a:ext cx="391676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E</a:t>
                </a:r>
                <a:endParaRPr lang="en-US" sz="2000" dirty="0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5515202" y="952440"/>
                <a:ext cx="383567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F</a:t>
                </a:r>
                <a:endParaRPr lang="en-US" sz="2000" dirty="0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3829902" y="1946420"/>
                <a:ext cx="438304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G</a:t>
                </a:r>
                <a:endParaRPr lang="en-US" sz="2000" dirty="0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5320371" y="3472004"/>
                <a:ext cx="436275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/>
                  <a:t>H</a:t>
                </a:r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>
              <a:off x="6508479" y="1530512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082173" y="2784932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26829" y="2150370"/>
              <a:ext cx="326371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552600" y="3292792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588162" y="2326922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516854" y="2628748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220029" y="3308215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327642" y="3054301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26135" y="1579423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320608" y="2318132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734247" y="1971830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392434" y="3767472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</p:grpSp>
      <p:graphicFrame>
        <p:nvGraphicFramePr>
          <p:cNvPr id="51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0483542"/>
              </p:ext>
            </p:extLst>
          </p:nvPr>
        </p:nvGraphicFramePr>
        <p:xfrm>
          <a:off x="3800738" y="1657350"/>
          <a:ext cx="999862" cy="2602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931"/>
                <a:gridCol w="49993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A’s Cost</a:t>
                      </a: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A’s Next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--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--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--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--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85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--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85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--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2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1479513"/>
              </p:ext>
            </p:extLst>
          </p:nvPr>
        </p:nvGraphicFramePr>
        <p:xfrm>
          <a:off x="438749" y="1657350"/>
          <a:ext cx="1542453" cy="2602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0483"/>
                <a:gridCol w="505985"/>
                <a:gridCol w="505985"/>
              </a:tblGrid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To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 says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 says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85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85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54" name="Straight Arrow Connector 53"/>
          <p:cNvCxnSpPr/>
          <p:nvPr/>
        </p:nvCxnSpPr>
        <p:spPr>
          <a:xfrm>
            <a:off x="2057400" y="2820901"/>
            <a:ext cx="2286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3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4320233"/>
              </p:ext>
            </p:extLst>
          </p:nvPr>
        </p:nvGraphicFramePr>
        <p:xfrm>
          <a:off x="2362200" y="1657350"/>
          <a:ext cx="1011970" cy="2602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985"/>
                <a:gridCol w="505985"/>
              </a:tblGrid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   +4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 +10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85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85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55" name="Straight Arrow Connector 54"/>
          <p:cNvCxnSpPr/>
          <p:nvPr/>
        </p:nvCxnSpPr>
        <p:spPr>
          <a:xfrm>
            <a:off x="3505200" y="2820901"/>
            <a:ext cx="2286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3429000" y="3486150"/>
            <a:ext cx="304800" cy="781976"/>
          </a:xfrm>
          <a:prstGeom prst="straightConnector1">
            <a:avLst/>
          </a:prstGeom>
          <a:ln w="28575">
            <a:solidFill>
              <a:schemeClr val="accent3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527983" y="4241352"/>
            <a:ext cx="3348817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400" dirty="0" smtClean="0"/>
              <a:t>Learned better route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066285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le 4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Vector (4)</a:t>
            </a:r>
            <a:endParaRPr lang="en-US" dirty="0"/>
          </a:p>
        </p:txBody>
      </p:sp>
      <p:sp>
        <p:nvSpPr>
          <p:cNvPr id="63" name="Content Placeholder 6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Second exchange; learn best 2-hop routes</a:t>
            </a:r>
            <a:endParaRPr lang="en-US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23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5105400" y="1581150"/>
            <a:ext cx="3886200" cy="3077479"/>
            <a:chOff x="4520490" y="1062542"/>
            <a:chExt cx="3842337" cy="3101465"/>
          </a:xfrm>
        </p:grpSpPr>
        <p:grpSp>
          <p:nvGrpSpPr>
            <p:cNvPr id="7" name="Group 6"/>
            <p:cNvGrpSpPr/>
            <p:nvPr/>
          </p:nvGrpSpPr>
          <p:grpSpPr>
            <a:xfrm>
              <a:off x="4520490" y="1062542"/>
              <a:ext cx="3842337" cy="3101465"/>
              <a:chOff x="3829902" y="952440"/>
              <a:chExt cx="4859367" cy="3101465"/>
            </a:xfrm>
          </p:grpSpPr>
          <p:cxnSp>
            <p:nvCxnSpPr>
              <p:cNvPr id="20" name="Straight Connector 19"/>
              <p:cNvCxnSpPr/>
              <p:nvPr/>
            </p:nvCxnSpPr>
            <p:spPr>
              <a:xfrm>
                <a:off x="4259183" y="2959240"/>
                <a:ext cx="14478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5706983" y="2959241"/>
                <a:ext cx="1295400" cy="723899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flipV="1">
                <a:off x="7002383" y="2082940"/>
                <a:ext cx="0" cy="1600202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flipV="1">
                <a:off x="5706983" y="2082940"/>
                <a:ext cx="1295400" cy="876302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flipV="1">
                <a:off x="4259183" y="2082940"/>
                <a:ext cx="2743200" cy="87630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flipV="1">
                <a:off x="5706983" y="1352550"/>
                <a:ext cx="8017" cy="1606691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flipH="1" flipV="1">
                <a:off x="4259183" y="2140090"/>
                <a:ext cx="1447800" cy="819151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flipV="1">
                <a:off x="4259183" y="1352550"/>
                <a:ext cx="1455817" cy="787541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5715000" y="1352550"/>
                <a:ext cx="1287383" cy="730390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7002383" y="2082940"/>
                <a:ext cx="1287383" cy="730390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flipV="1">
                <a:off x="7002383" y="2813330"/>
                <a:ext cx="1287383" cy="869811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flipH="1" flipV="1">
                <a:off x="5706983" y="3683140"/>
                <a:ext cx="1295400" cy="2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Oval 31"/>
              <p:cNvSpPr/>
              <p:nvPr/>
            </p:nvSpPr>
            <p:spPr>
              <a:xfrm>
                <a:off x="8186819" y="2746390"/>
                <a:ext cx="133880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5640043" y="1285610"/>
                <a:ext cx="133880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5630783" y="2895070"/>
                <a:ext cx="133880" cy="13388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6920769" y="3586855"/>
                <a:ext cx="134507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6920769" y="2012595"/>
                <a:ext cx="133880" cy="13388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4192243" y="2082940"/>
                <a:ext cx="133880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5671382" y="3612013"/>
                <a:ext cx="133880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4182551" y="2892300"/>
                <a:ext cx="134508" cy="13388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4038763" y="2933640"/>
                <a:ext cx="422085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A</a:t>
                </a:r>
                <a:endParaRPr lang="en-US" sz="2000" dirty="0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5492763" y="2933640"/>
                <a:ext cx="409922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B</a:t>
                </a:r>
                <a:endParaRPr lang="en-US" sz="2000" dirty="0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6799450" y="3653795"/>
                <a:ext cx="405867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C</a:t>
                </a:r>
                <a:endParaRPr lang="en-US" sz="2000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8257047" y="2613275"/>
                <a:ext cx="432222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D</a:t>
                </a:r>
                <a:endParaRPr lang="en-US" sz="2000" dirty="0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6925306" y="1679425"/>
                <a:ext cx="391676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E</a:t>
                </a:r>
                <a:endParaRPr lang="en-US" sz="2000" dirty="0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5515202" y="952440"/>
                <a:ext cx="383567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F</a:t>
                </a:r>
                <a:endParaRPr lang="en-US" sz="2000" dirty="0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3829902" y="1946420"/>
                <a:ext cx="438304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G</a:t>
                </a:r>
                <a:endParaRPr lang="en-US" sz="2000" dirty="0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5320371" y="3472004"/>
                <a:ext cx="436275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/>
                  <a:t>H</a:t>
                </a:r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>
              <a:off x="6508479" y="1530512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082173" y="2784932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26829" y="2150370"/>
              <a:ext cx="326371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552600" y="3292792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588162" y="2326922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516854" y="2628748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220029" y="3308215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327642" y="3054301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26135" y="1579423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320608" y="2318132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734247" y="1971830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392434" y="3767472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</p:grpSp>
      <p:graphicFrame>
        <p:nvGraphicFramePr>
          <p:cNvPr id="51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6060578"/>
              </p:ext>
            </p:extLst>
          </p:nvPr>
        </p:nvGraphicFramePr>
        <p:xfrm>
          <a:off x="3810000" y="1677909"/>
          <a:ext cx="999862" cy="2609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931"/>
                <a:gridCol w="499931"/>
              </a:tblGrid>
              <a:tr h="51284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A’s Cost</a:t>
                      </a: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A’s Next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--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285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285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--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2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9104960"/>
              </p:ext>
            </p:extLst>
          </p:nvPr>
        </p:nvGraphicFramePr>
        <p:xfrm>
          <a:off x="438749" y="1678686"/>
          <a:ext cx="1542453" cy="2602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0483"/>
                <a:gridCol w="505985"/>
                <a:gridCol w="505985"/>
              </a:tblGrid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To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 says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 says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85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85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54" name="Straight Arrow Connector 53"/>
          <p:cNvCxnSpPr/>
          <p:nvPr/>
        </p:nvCxnSpPr>
        <p:spPr>
          <a:xfrm>
            <a:off x="2057400" y="2800350"/>
            <a:ext cx="2286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3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3023256"/>
              </p:ext>
            </p:extLst>
          </p:nvPr>
        </p:nvGraphicFramePr>
        <p:xfrm>
          <a:off x="2362200" y="1678686"/>
          <a:ext cx="1011970" cy="2602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985"/>
                <a:gridCol w="505985"/>
              </a:tblGrid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   +4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 +10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85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85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∞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55" name="Straight Arrow Connector 54"/>
          <p:cNvCxnSpPr/>
          <p:nvPr/>
        </p:nvCxnSpPr>
        <p:spPr>
          <a:xfrm>
            <a:off x="3505200" y="2800350"/>
            <a:ext cx="2286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78829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le 4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Vector (4)</a:t>
            </a:r>
            <a:endParaRPr lang="en-US" dirty="0"/>
          </a:p>
        </p:txBody>
      </p:sp>
      <p:sp>
        <p:nvSpPr>
          <p:cNvPr id="63" name="Content Placeholder 6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Third exchange; learn best 3-hop routes</a:t>
            </a:r>
            <a:endParaRPr lang="en-US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24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5105400" y="1581150"/>
            <a:ext cx="3886200" cy="3077479"/>
            <a:chOff x="4520490" y="1062542"/>
            <a:chExt cx="3842337" cy="3101465"/>
          </a:xfrm>
        </p:grpSpPr>
        <p:grpSp>
          <p:nvGrpSpPr>
            <p:cNvPr id="7" name="Group 6"/>
            <p:cNvGrpSpPr/>
            <p:nvPr/>
          </p:nvGrpSpPr>
          <p:grpSpPr>
            <a:xfrm>
              <a:off x="4520490" y="1062542"/>
              <a:ext cx="3842337" cy="3101465"/>
              <a:chOff x="3829902" y="952440"/>
              <a:chExt cx="4859367" cy="3101465"/>
            </a:xfrm>
          </p:grpSpPr>
          <p:cxnSp>
            <p:nvCxnSpPr>
              <p:cNvPr id="20" name="Straight Connector 19"/>
              <p:cNvCxnSpPr/>
              <p:nvPr/>
            </p:nvCxnSpPr>
            <p:spPr>
              <a:xfrm>
                <a:off x="4259183" y="2959240"/>
                <a:ext cx="14478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5706983" y="2959241"/>
                <a:ext cx="1295400" cy="723899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flipV="1">
                <a:off x="7002383" y="2082940"/>
                <a:ext cx="0" cy="1600202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flipV="1">
                <a:off x="5706983" y="2082940"/>
                <a:ext cx="1295400" cy="876302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flipV="1">
                <a:off x="4259183" y="2082940"/>
                <a:ext cx="2743200" cy="87630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flipV="1">
                <a:off x="5706983" y="1352550"/>
                <a:ext cx="8017" cy="1606691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flipH="1" flipV="1">
                <a:off x="4259183" y="2140090"/>
                <a:ext cx="1447800" cy="819151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flipV="1">
                <a:off x="4259183" y="1352550"/>
                <a:ext cx="1455817" cy="787541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5715000" y="1352550"/>
                <a:ext cx="1287383" cy="730390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7002383" y="2082940"/>
                <a:ext cx="1287383" cy="730390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flipV="1">
                <a:off x="7002383" y="2813330"/>
                <a:ext cx="1287383" cy="869811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flipH="1" flipV="1">
                <a:off x="5706983" y="3683140"/>
                <a:ext cx="1295400" cy="2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Oval 31"/>
              <p:cNvSpPr/>
              <p:nvPr/>
            </p:nvSpPr>
            <p:spPr>
              <a:xfrm>
                <a:off x="8186819" y="2746390"/>
                <a:ext cx="133880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5640043" y="1285610"/>
                <a:ext cx="133880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5630783" y="2895070"/>
                <a:ext cx="133880" cy="13388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6920769" y="3586855"/>
                <a:ext cx="134507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6920769" y="2012595"/>
                <a:ext cx="133880" cy="13388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4192243" y="2082940"/>
                <a:ext cx="133880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5671382" y="3612013"/>
                <a:ext cx="133880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4182551" y="2892300"/>
                <a:ext cx="134508" cy="13388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4038763" y="2933640"/>
                <a:ext cx="422085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A</a:t>
                </a:r>
                <a:endParaRPr lang="en-US" sz="2000" dirty="0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5492763" y="2933640"/>
                <a:ext cx="409922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B</a:t>
                </a:r>
                <a:endParaRPr lang="en-US" sz="2000" dirty="0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6799450" y="3653795"/>
                <a:ext cx="405867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C</a:t>
                </a:r>
                <a:endParaRPr lang="en-US" sz="2000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8257047" y="2613275"/>
                <a:ext cx="432222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D</a:t>
                </a:r>
                <a:endParaRPr lang="en-US" sz="2000" dirty="0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6925306" y="1679425"/>
                <a:ext cx="391676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E</a:t>
                </a:r>
                <a:endParaRPr lang="en-US" sz="2000" dirty="0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5515202" y="952440"/>
                <a:ext cx="383567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F</a:t>
                </a:r>
                <a:endParaRPr lang="en-US" sz="2000" dirty="0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3829902" y="1946420"/>
                <a:ext cx="438304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G</a:t>
                </a:r>
                <a:endParaRPr lang="en-US" sz="2000" dirty="0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5320371" y="3472004"/>
                <a:ext cx="436275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/>
                  <a:t>H</a:t>
                </a:r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>
              <a:off x="6508479" y="1530512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082173" y="2784932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26829" y="2150370"/>
              <a:ext cx="326371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552600" y="3292792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588162" y="2326922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516854" y="2628748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220029" y="3308215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327642" y="3054301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26135" y="1579423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320608" y="2318132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734247" y="1971830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392434" y="3767472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</p:grpSp>
      <p:graphicFrame>
        <p:nvGraphicFramePr>
          <p:cNvPr id="51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8594119"/>
              </p:ext>
            </p:extLst>
          </p:nvPr>
        </p:nvGraphicFramePr>
        <p:xfrm>
          <a:off x="3810000" y="1677909"/>
          <a:ext cx="999862" cy="2609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931"/>
                <a:gridCol w="499931"/>
              </a:tblGrid>
              <a:tr h="51284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A’s Cost</a:t>
                      </a: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A’s Next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--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85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85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2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8162599"/>
              </p:ext>
            </p:extLst>
          </p:nvPr>
        </p:nvGraphicFramePr>
        <p:xfrm>
          <a:off x="438749" y="1678686"/>
          <a:ext cx="1542453" cy="2602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0483"/>
                <a:gridCol w="505985"/>
                <a:gridCol w="505985"/>
              </a:tblGrid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To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 says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 says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85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85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54" name="Straight Arrow Connector 53"/>
          <p:cNvCxnSpPr/>
          <p:nvPr/>
        </p:nvCxnSpPr>
        <p:spPr>
          <a:xfrm>
            <a:off x="2057400" y="2800350"/>
            <a:ext cx="2286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3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7265647"/>
              </p:ext>
            </p:extLst>
          </p:nvPr>
        </p:nvGraphicFramePr>
        <p:xfrm>
          <a:off x="2362200" y="1678686"/>
          <a:ext cx="1011970" cy="2602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985"/>
                <a:gridCol w="505985"/>
              </a:tblGrid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   +4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 +10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85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85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55" name="Straight Arrow Connector 54"/>
          <p:cNvCxnSpPr/>
          <p:nvPr/>
        </p:nvCxnSpPr>
        <p:spPr>
          <a:xfrm>
            <a:off x="3505200" y="2800350"/>
            <a:ext cx="2286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85971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le 4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Vector (5)</a:t>
            </a:r>
            <a:endParaRPr lang="en-US" dirty="0"/>
          </a:p>
        </p:txBody>
      </p:sp>
      <p:sp>
        <p:nvSpPr>
          <p:cNvPr id="63" name="Content Placeholder 6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Subsequent exchanges; converged</a:t>
            </a:r>
            <a:endParaRPr lang="en-US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25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5105400" y="1581150"/>
            <a:ext cx="3886200" cy="3077479"/>
            <a:chOff x="4520490" y="1062542"/>
            <a:chExt cx="3842337" cy="3101465"/>
          </a:xfrm>
        </p:grpSpPr>
        <p:grpSp>
          <p:nvGrpSpPr>
            <p:cNvPr id="7" name="Group 6"/>
            <p:cNvGrpSpPr/>
            <p:nvPr/>
          </p:nvGrpSpPr>
          <p:grpSpPr>
            <a:xfrm>
              <a:off x="4520490" y="1062542"/>
              <a:ext cx="3842337" cy="3101465"/>
              <a:chOff x="3829902" y="952440"/>
              <a:chExt cx="4859367" cy="3101465"/>
            </a:xfrm>
          </p:grpSpPr>
          <p:cxnSp>
            <p:nvCxnSpPr>
              <p:cNvPr id="20" name="Straight Connector 19"/>
              <p:cNvCxnSpPr/>
              <p:nvPr/>
            </p:nvCxnSpPr>
            <p:spPr>
              <a:xfrm>
                <a:off x="4259183" y="2959240"/>
                <a:ext cx="14478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5706983" y="2959241"/>
                <a:ext cx="1295400" cy="723899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flipV="1">
                <a:off x="7002383" y="2082940"/>
                <a:ext cx="0" cy="1600202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flipV="1">
                <a:off x="5706983" y="2082940"/>
                <a:ext cx="1295400" cy="876302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flipV="1">
                <a:off x="4259183" y="2082940"/>
                <a:ext cx="2743200" cy="87630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flipV="1">
                <a:off x="5706983" y="1352550"/>
                <a:ext cx="8017" cy="1606691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flipH="1" flipV="1">
                <a:off x="4259183" y="2140090"/>
                <a:ext cx="1447800" cy="819151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flipV="1">
                <a:off x="4259183" y="1352550"/>
                <a:ext cx="1455817" cy="787541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5715000" y="1352550"/>
                <a:ext cx="1287383" cy="730390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7002383" y="2082940"/>
                <a:ext cx="1287383" cy="730390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flipV="1">
                <a:off x="7002383" y="2813330"/>
                <a:ext cx="1287383" cy="869811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flipH="1" flipV="1">
                <a:off x="5706983" y="3683140"/>
                <a:ext cx="1295400" cy="2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Oval 31"/>
              <p:cNvSpPr/>
              <p:nvPr/>
            </p:nvSpPr>
            <p:spPr>
              <a:xfrm>
                <a:off x="8186819" y="2746390"/>
                <a:ext cx="133880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5640043" y="1285610"/>
                <a:ext cx="133880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5630783" y="2895070"/>
                <a:ext cx="133880" cy="13388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6920769" y="3586855"/>
                <a:ext cx="134507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6920769" y="2012595"/>
                <a:ext cx="133880" cy="13388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4192243" y="2082940"/>
                <a:ext cx="133880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5671382" y="3612013"/>
                <a:ext cx="133880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4182551" y="2892300"/>
                <a:ext cx="134508" cy="13388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4038763" y="2933640"/>
                <a:ext cx="422085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A</a:t>
                </a:r>
                <a:endParaRPr lang="en-US" sz="2000" dirty="0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5492763" y="2933640"/>
                <a:ext cx="409922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B</a:t>
                </a:r>
                <a:endParaRPr lang="en-US" sz="2000" dirty="0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6799450" y="3653795"/>
                <a:ext cx="405867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C</a:t>
                </a:r>
                <a:endParaRPr lang="en-US" sz="2000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8257047" y="2613275"/>
                <a:ext cx="432222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D</a:t>
                </a:r>
                <a:endParaRPr lang="en-US" sz="2000" dirty="0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6925306" y="1679425"/>
                <a:ext cx="391676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E</a:t>
                </a:r>
                <a:endParaRPr lang="en-US" sz="2000" dirty="0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5515202" y="952440"/>
                <a:ext cx="383567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F</a:t>
                </a:r>
                <a:endParaRPr lang="en-US" sz="2000" dirty="0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3829902" y="1946420"/>
                <a:ext cx="438304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G</a:t>
                </a:r>
                <a:endParaRPr lang="en-US" sz="2000" dirty="0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5320371" y="3472004"/>
                <a:ext cx="436275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/>
                  <a:t>H</a:t>
                </a:r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>
              <a:off x="6508479" y="1530512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082173" y="2784932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26829" y="2150370"/>
              <a:ext cx="326371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552600" y="3292792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588162" y="2326922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516854" y="2628748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220029" y="3308215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327642" y="3054301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26135" y="1579423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320608" y="2318132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734247" y="1971830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392434" y="3767472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</p:grpSp>
      <p:graphicFrame>
        <p:nvGraphicFramePr>
          <p:cNvPr id="51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5442084"/>
              </p:ext>
            </p:extLst>
          </p:nvPr>
        </p:nvGraphicFramePr>
        <p:xfrm>
          <a:off x="3810000" y="1677909"/>
          <a:ext cx="999862" cy="2609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931"/>
                <a:gridCol w="499931"/>
              </a:tblGrid>
              <a:tr h="51284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A’s Cost</a:t>
                      </a: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A’s Next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--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85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85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2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1356600"/>
              </p:ext>
            </p:extLst>
          </p:nvPr>
        </p:nvGraphicFramePr>
        <p:xfrm>
          <a:off x="438749" y="1678686"/>
          <a:ext cx="1542453" cy="2602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0483"/>
                <a:gridCol w="505985"/>
                <a:gridCol w="505985"/>
              </a:tblGrid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To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 says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 says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85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85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54" name="Straight Arrow Connector 53"/>
          <p:cNvCxnSpPr/>
          <p:nvPr/>
        </p:nvCxnSpPr>
        <p:spPr>
          <a:xfrm>
            <a:off x="2057400" y="2800350"/>
            <a:ext cx="2286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3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1763258"/>
              </p:ext>
            </p:extLst>
          </p:nvPr>
        </p:nvGraphicFramePr>
        <p:xfrm>
          <a:off x="2362200" y="1678686"/>
          <a:ext cx="1011970" cy="2602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985"/>
                <a:gridCol w="505985"/>
              </a:tblGrid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   +4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 +10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66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85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85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55" name="Straight Arrow Connector 54"/>
          <p:cNvCxnSpPr/>
          <p:nvPr/>
        </p:nvCxnSpPr>
        <p:spPr>
          <a:xfrm>
            <a:off x="3505200" y="2800350"/>
            <a:ext cx="2286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98704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Distance Vector Dynamics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Adding routes:</a:t>
            </a:r>
          </a:p>
          <a:p>
            <a:pPr lvl="1"/>
            <a:r>
              <a:rPr lang="en-US" dirty="0" smtClean="0"/>
              <a:t>News travels one hop per exchange</a:t>
            </a:r>
          </a:p>
          <a:p>
            <a:r>
              <a:rPr lang="en-US" dirty="0" smtClean="0"/>
              <a:t>Removing routes</a:t>
            </a:r>
          </a:p>
          <a:p>
            <a:pPr lvl="1"/>
            <a:r>
              <a:rPr lang="en-US" dirty="0" smtClean="0"/>
              <a:t>When a node fails, no more exchanges, other nodes forget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But </a:t>
            </a:r>
            <a:r>
              <a:rPr lang="en-US" u="sng" dirty="0" smtClean="0"/>
              <a:t>partitions</a:t>
            </a:r>
            <a:r>
              <a:rPr lang="en-US" dirty="0" smtClean="0"/>
              <a:t> (unreachable nodes   in divided network) are a problem</a:t>
            </a:r>
          </a:p>
          <a:p>
            <a:pPr lvl="1"/>
            <a:r>
              <a:rPr lang="en-US" dirty="0" smtClean="0"/>
              <a:t>“Count to infinity” scenario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7819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DV Dynamics (2)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Good news travels quickly, bad news slowly (inferred)</a:t>
            </a:r>
            <a:endParaRPr lang="en-US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27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381000" y="1778558"/>
            <a:ext cx="8239125" cy="2850592"/>
            <a:chOff x="381000" y="1778558"/>
            <a:chExt cx="8239125" cy="2850592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t="4092" b="13333"/>
            <a:stretch/>
          </p:blipFill>
          <p:spPr bwMode="auto">
            <a:xfrm>
              <a:off x="381000" y="1778558"/>
              <a:ext cx="8239125" cy="2831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Box 7"/>
            <p:cNvSpPr txBox="1"/>
            <p:nvPr/>
          </p:nvSpPr>
          <p:spPr>
            <a:xfrm>
              <a:off x="4723962" y="4229040"/>
              <a:ext cx="3124638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“Count to infinity” scenario</a:t>
              </a:r>
              <a:endParaRPr lang="en-US" sz="2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97924" y="3695640"/>
              <a:ext cx="23548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Desired convergence</a:t>
              </a:r>
              <a:endParaRPr lang="en-US" sz="2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831825" y="1866840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accent3">
                      <a:lumMod val="40000"/>
                      <a:lumOff val="60000"/>
                    </a:schemeClr>
                  </a:solidFill>
                </a:rPr>
                <a:t>X</a:t>
              </a:r>
              <a:endParaRPr lang="en-US" sz="2400" b="1" dirty="0">
                <a:solidFill>
                  <a:schemeClr val="accent3">
                    <a:lumMod val="40000"/>
                    <a:lumOff val="6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851942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DV Dynamics (3)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Various heuristics to address</a:t>
            </a:r>
          </a:p>
          <a:p>
            <a:pPr lvl="1"/>
            <a:r>
              <a:rPr lang="en-US" sz="2400" dirty="0" smtClean="0"/>
              <a:t>e.g., “Split horizon, poison reverse”   (Don’t send route back to where            you learned it from.)</a:t>
            </a:r>
          </a:p>
          <a:p>
            <a:pPr lvl="4"/>
            <a:endParaRPr lang="en-US" sz="1000" dirty="0" smtClean="0"/>
          </a:p>
          <a:p>
            <a:r>
              <a:rPr lang="en-US" sz="2800" dirty="0" smtClean="0"/>
              <a:t>But none are very effective</a:t>
            </a:r>
          </a:p>
          <a:p>
            <a:pPr lvl="1"/>
            <a:r>
              <a:rPr lang="en-US" sz="2400" dirty="0" smtClean="0"/>
              <a:t>Link state now favored in practice</a:t>
            </a:r>
          </a:p>
          <a:p>
            <a:pPr lvl="1"/>
            <a:r>
              <a:rPr lang="en-US" sz="2400" dirty="0" smtClean="0"/>
              <a:t>Except when very resource-limited</a:t>
            </a:r>
          </a:p>
          <a:p>
            <a:pPr marL="457200" lvl="1" indent="0">
              <a:buNone/>
            </a:pP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341124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How to compute shortest paths  in a distributed network</a:t>
            </a:r>
          </a:p>
          <a:p>
            <a:pPr lvl="1"/>
            <a:r>
              <a:rPr lang="en-US" sz="2400" dirty="0" smtClean="0"/>
              <a:t>The Link-State (LS) approach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696802" y="2800350"/>
            <a:ext cx="4713398" cy="1148572"/>
            <a:chOff x="392002" y="2870978"/>
            <a:chExt cx="4713398" cy="1148572"/>
          </a:xfrm>
        </p:grpSpPr>
        <p:pic>
          <p:nvPicPr>
            <p:cNvPr id="120" name="Picture 119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52408" y="3643554"/>
              <a:ext cx="745971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1" name="Picture 120"/>
            <p:cNvPicPr>
              <a:picLocks noChangeArrowheads="1"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002" y="3654919"/>
              <a:ext cx="745970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22" name="Straight Connector 121"/>
            <p:cNvCxnSpPr>
              <a:stCxn id="120" idx="3"/>
            </p:cNvCxnSpPr>
            <p:nvPr/>
          </p:nvCxnSpPr>
          <p:spPr>
            <a:xfrm>
              <a:off x="3598379" y="3825870"/>
              <a:ext cx="38602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3" name="Picture 122"/>
            <p:cNvPicPr>
              <a:picLocks noChangeArrowheads="1"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83229" y="3643555"/>
              <a:ext cx="745971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24" name="Straight Connector 123"/>
            <p:cNvCxnSpPr>
              <a:endCxn id="120" idx="1"/>
            </p:cNvCxnSpPr>
            <p:nvPr/>
          </p:nvCxnSpPr>
          <p:spPr>
            <a:xfrm>
              <a:off x="2449402" y="3825870"/>
              <a:ext cx="40300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Rounded Rectangular Callout 118"/>
            <p:cNvSpPr/>
            <p:nvPr/>
          </p:nvSpPr>
          <p:spPr>
            <a:xfrm>
              <a:off x="990600" y="2870978"/>
              <a:ext cx="936404" cy="362272"/>
            </a:xfrm>
            <a:prstGeom prst="wedgeRoundRectCallout">
              <a:avLst>
                <a:gd name="adj1" fmla="val 53008"/>
                <a:gd name="adj2" fmla="val 190503"/>
                <a:gd name="adj3" fmla="val 16667"/>
              </a:avLst>
            </a:prstGeom>
            <a:solidFill>
              <a:srgbClr val="FFB8F2">
                <a:alpha val="5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Flood!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65" name="Straight Connector 64"/>
            <p:cNvCxnSpPr/>
            <p:nvPr/>
          </p:nvCxnSpPr>
          <p:spPr>
            <a:xfrm>
              <a:off x="3897202" y="3825870"/>
              <a:ext cx="386026" cy="0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1072776" y="3837234"/>
              <a:ext cx="386026" cy="0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5" name="Picture 124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0411" y="3647342"/>
              <a:ext cx="745971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26" name="Straight Connector 125"/>
            <p:cNvCxnSpPr/>
            <p:nvPr/>
          </p:nvCxnSpPr>
          <p:spPr>
            <a:xfrm>
              <a:off x="1334385" y="3837234"/>
              <a:ext cx="38602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Rounded Rectangular Callout 126"/>
            <p:cNvSpPr/>
            <p:nvPr/>
          </p:nvSpPr>
          <p:spPr>
            <a:xfrm>
              <a:off x="3301593" y="2870978"/>
              <a:ext cx="1803807" cy="359179"/>
            </a:xfrm>
            <a:prstGeom prst="wedgeRoundRectCallout">
              <a:avLst>
                <a:gd name="adj1" fmla="val -38058"/>
                <a:gd name="adj2" fmla="val 166963"/>
                <a:gd name="adj3" fmla="val 16667"/>
              </a:avLst>
            </a:prstGeom>
            <a:solidFill>
              <a:srgbClr val="FFB8F2">
                <a:alpha val="5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… then compute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981200" y="3282073"/>
              <a:ext cx="557509" cy="233604"/>
            </a:xfrm>
            <a:prstGeom prst="rect">
              <a:avLst/>
            </a:prstGeom>
            <a:solidFill>
              <a:schemeClr val="accent5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2946638" y="3282073"/>
              <a:ext cx="557509" cy="233604"/>
            </a:xfrm>
            <a:prstGeom prst="rect">
              <a:avLst/>
            </a:prstGeom>
            <a:solidFill>
              <a:schemeClr val="accent5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Arrow Connector 11"/>
            <p:cNvCxnSpPr>
              <a:stCxn id="10" idx="3"/>
              <a:endCxn id="128" idx="1"/>
            </p:cNvCxnSpPr>
            <p:nvPr/>
          </p:nvCxnSpPr>
          <p:spPr>
            <a:xfrm>
              <a:off x="2538709" y="3398875"/>
              <a:ext cx="40792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05738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Improving on the Spanning Tree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Spanning tree provides basic connectivity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.g., s</a:t>
            </a:r>
            <a:r>
              <a:rPr lang="en-US" sz="2400" dirty="0" smtClean="0"/>
              <a:t>ome path B</a:t>
            </a:r>
            <a:r>
              <a:rPr lang="en-US" sz="2400" dirty="0" smtClean="0">
                <a:sym typeface="Wingdings" pitchFamily="2" charset="2"/>
              </a:rPr>
              <a:t></a:t>
            </a:r>
            <a:r>
              <a:rPr lang="en-US" sz="2400" dirty="0" smtClean="0"/>
              <a:t>C</a:t>
            </a:r>
            <a:endParaRPr lang="en-US" sz="2400" dirty="0"/>
          </a:p>
        </p:txBody>
      </p:sp>
      <p:sp>
        <p:nvSpPr>
          <p:cNvPr id="139" name="Content Placeholder 13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Routing uses all links to find “best” paths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.g., use BC, BE, and CE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</a:t>
            </a:fld>
            <a:endParaRPr lang="en-US"/>
          </a:p>
        </p:txBody>
      </p:sp>
      <p:grpSp>
        <p:nvGrpSpPr>
          <p:cNvPr id="106" name="Group 105"/>
          <p:cNvGrpSpPr/>
          <p:nvPr/>
        </p:nvGrpSpPr>
        <p:grpSpPr>
          <a:xfrm>
            <a:off x="1137870" y="3039946"/>
            <a:ext cx="3177382" cy="1306291"/>
            <a:chOff x="1500981" y="2571750"/>
            <a:chExt cx="3177382" cy="1460177"/>
          </a:xfrm>
        </p:grpSpPr>
        <p:grpSp>
          <p:nvGrpSpPr>
            <p:cNvPr id="77" name="Group 76"/>
            <p:cNvGrpSpPr/>
            <p:nvPr/>
          </p:nvGrpSpPr>
          <p:grpSpPr>
            <a:xfrm>
              <a:off x="1500981" y="2574431"/>
              <a:ext cx="3177382" cy="1457496"/>
              <a:chOff x="1053306" y="2574431"/>
              <a:chExt cx="3625057" cy="1457496"/>
            </a:xfrm>
          </p:grpSpPr>
          <p:grpSp>
            <p:nvGrpSpPr>
              <p:cNvPr id="23" name="Group 22"/>
              <p:cNvGrpSpPr/>
              <p:nvPr/>
            </p:nvGrpSpPr>
            <p:grpSpPr>
              <a:xfrm>
                <a:off x="1053306" y="2574431"/>
                <a:ext cx="3625057" cy="1457496"/>
                <a:chOff x="1053306" y="2574431"/>
                <a:chExt cx="3625057" cy="1457496"/>
              </a:xfrm>
            </p:grpSpPr>
            <p:grpSp>
              <p:nvGrpSpPr>
                <p:cNvPr id="7" name="Group 6"/>
                <p:cNvGrpSpPr/>
                <p:nvPr/>
              </p:nvGrpSpPr>
              <p:grpSpPr>
                <a:xfrm>
                  <a:off x="1053306" y="2574431"/>
                  <a:ext cx="3625057" cy="1457496"/>
                  <a:chOff x="-176747" y="2735883"/>
                  <a:chExt cx="3625057" cy="1457496"/>
                </a:xfrm>
              </p:grpSpPr>
              <p:pic>
                <p:nvPicPr>
                  <p:cNvPr id="10" name="Picture 9"/>
                  <p:cNvPicPr>
                    <a:picLocks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161912" y="2735883"/>
                    <a:ext cx="868363" cy="3646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1" name="Picture 10"/>
                  <p:cNvPicPr>
                    <a:picLocks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579947" y="3828746"/>
                    <a:ext cx="868363" cy="3646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cxnSp>
                <p:nvCxnSpPr>
                  <p:cNvPr id="12" name="Straight Connector 11"/>
                  <p:cNvCxnSpPr>
                    <a:stCxn id="10" idx="3"/>
                    <a:endCxn id="14" idx="1"/>
                  </p:cNvCxnSpPr>
                  <p:nvPr/>
                </p:nvCxnSpPr>
                <p:spPr>
                  <a:xfrm>
                    <a:off x="2030275" y="2918199"/>
                    <a:ext cx="549672" cy="0"/>
                  </a:xfrm>
                  <a:prstGeom prst="line">
                    <a:avLst/>
                  </a:prstGeom>
                  <a:ln w="25400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Straight Connector 12"/>
                  <p:cNvCxnSpPr>
                    <a:stCxn id="19" idx="3"/>
                    <a:endCxn id="11" idx="1"/>
                  </p:cNvCxnSpPr>
                  <p:nvPr/>
                </p:nvCxnSpPr>
                <p:spPr>
                  <a:xfrm flipV="1">
                    <a:off x="2001511" y="4011062"/>
                    <a:ext cx="578436" cy="2"/>
                  </a:xfrm>
                  <a:prstGeom prst="line">
                    <a:avLst/>
                  </a:prstGeom>
                  <a:ln w="25400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pic>
                <p:nvPicPr>
                  <p:cNvPr id="14" name="Picture 13"/>
                  <p:cNvPicPr>
                    <a:picLocks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579947" y="2735883"/>
                    <a:ext cx="868363" cy="3646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" name="Picture 14"/>
                  <p:cNvPicPr>
                    <a:picLocks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-176747" y="3828748"/>
                    <a:ext cx="868363" cy="3646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cxnSp>
                <p:nvCxnSpPr>
                  <p:cNvPr id="16" name="Straight Connector 15"/>
                  <p:cNvCxnSpPr>
                    <a:stCxn id="18" idx="3"/>
                    <a:endCxn id="10" idx="1"/>
                  </p:cNvCxnSpPr>
                  <p:nvPr/>
                </p:nvCxnSpPr>
                <p:spPr>
                  <a:xfrm>
                    <a:off x="705110" y="2918199"/>
                    <a:ext cx="456802" cy="0"/>
                  </a:xfrm>
                  <a:prstGeom prst="line">
                    <a:avLst/>
                  </a:prstGeom>
                  <a:ln w="25400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Straight Connector 16"/>
                  <p:cNvCxnSpPr>
                    <a:stCxn id="15" idx="3"/>
                    <a:endCxn id="19" idx="1"/>
                  </p:cNvCxnSpPr>
                  <p:nvPr/>
                </p:nvCxnSpPr>
                <p:spPr>
                  <a:xfrm>
                    <a:off x="691616" y="4011064"/>
                    <a:ext cx="441532" cy="0"/>
                  </a:xfrm>
                  <a:prstGeom prst="line">
                    <a:avLst/>
                  </a:prstGeom>
                  <a:ln w="25400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pic>
                <p:nvPicPr>
                  <p:cNvPr id="18" name="Picture 17"/>
                  <p:cNvPicPr>
                    <a:picLocks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-163253" y="2735883"/>
                    <a:ext cx="868363" cy="3646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  <p:pic>
              <p:nvPicPr>
                <p:cNvPr id="19" name="Picture 18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363201" y="3667296"/>
                  <a:ext cx="868363" cy="3646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cxnSp>
              <p:nvCxnSpPr>
                <p:cNvPr id="20" name="Straight Connector 19"/>
                <p:cNvCxnSpPr/>
                <p:nvPr/>
              </p:nvCxnSpPr>
              <p:spPr>
                <a:xfrm flipV="1">
                  <a:off x="1856116" y="2939062"/>
                  <a:ext cx="551978" cy="728234"/>
                </a:xfrm>
                <a:prstGeom prst="line">
                  <a:avLst/>
                </a:prstGeom>
                <a:ln w="254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 flipV="1">
                  <a:off x="3260328" y="2939062"/>
                  <a:ext cx="549672" cy="775690"/>
                </a:xfrm>
                <a:prstGeom prst="line">
                  <a:avLst/>
                </a:prstGeom>
                <a:ln w="254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>
                  <a:stCxn id="19" idx="0"/>
                  <a:endCxn id="10" idx="2"/>
                </p:cNvCxnSpPr>
                <p:nvPr/>
              </p:nvCxnSpPr>
              <p:spPr>
                <a:xfrm flipV="1">
                  <a:off x="2797383" y="2939062"/>
                  <a:ext cx="28764" cy="728234"/>
                </a:xfrm>
                <a:prstGeom prst="line">
                  <a:avLst/>
                </a:prstGeom>
                <a:ln w="254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1" name="Straight Connector 50"/>
              <p:cNvCxnSpPr/>
              <p:nvPr/>
            </p:nvCxnSpPr>
            <p:spPr>
              <a:xfrm flipV="1">
                <a:off x="3258430" y="3849610"/>
                <a:ext cx="533543" cy="2"/>
              </a:xfrm>
              <a:prstGeom prst="line">
                <a:avLst/>
              </a:prstGeom>
              <a:ln w="25400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1917136" y="2756747"/>
                <a:ext cx="456802" cy="0"/>
              </a:xfrm>
              <a:prstGeom prst="line">
                <a:avLst/>
              </a:prstGeom>
              <a:ln w="25400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flipV="1">
                <a:off x="1838089" y="2939062"/>
                <a:ext cx="551978" cy="728234"/>
              </a:xfrm>
              <a:prstGeom prst="line">
                <a:avLst/>
              </a:prstGeom>
              <a:ln w="25400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flipV="1">
                <a:off x="3242301" y="2939062"/>
                <a:ext cx="549672" cy="775690"/>
              </a:xfrm>
              <a:prstGeom prst="line">
                <a:avLst/>
              </a:prstGeom>
              <a:ln w="25400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flipH="1" flipV="1">
                <a:off x="2808120" y="2939062"/>
                <a:ext cx="16129" cy="728234"/>
              </a:xfrm>
              <a:prstGeom prst="line">
                <a:avLst/>
              </a:prstGeom>
              <a:ln w="25400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0" name="TextBox 99"/>
            <p:cNvSpPr txBox="1"/>
            <p:nvPr/>
          </p:nvSpPr>
          <p:spPr>
            <a:xfrm>
              <a:off x="1812121" y="2574431"/>
              <a:ext cx="241413" cy="3077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2923187" y="2571750"/>
              <a:ext cx="231795" cy="3077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000" dirty="0" smtClean="0"/>
                <a:t>B</a:t>
              </a:r>
              <a:endParaRPr lang="en-US" sz="2000" dirty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4183505" y="2574431"/>
              <a:ext cx="228589" cy="3077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000" dirty="0"/>
                <a:t>C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1768657" y="3666755"/>
              <a:ext cx="249427" cy="3077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000" dirty="0"/>
                <a:t>D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2877711" y="3677632"/>
              <a:ext cx="217367" cy="3077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000" dirty="0" smtClean="0"/>
                <a:t>E</a:t>
              </a:r>
              <a:endParaRPr lang="en-US" sz="2000" dirty="0"/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4202186" y="3680314"/>
              <a:ext cx="210955" cy="3077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000" dirty="0" smtClean="0"/>
                <a:t>F</a:t>
              </a:r>
              <a:endParaRPr lang="en-US" sz="2000" dirty="0"/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5422920" y="3039946"/>
            <a:ext cx="3177382" cy="1306289"/>
            <a:chOff x="1500981" y="2571750"/>
            <a:chExt cx="3177382" cy="1460177"/>
          </a:xfrm>
        </p:grpSpPr>
        <p:grpSp>
          <p:nvGrpSpPr>
            <p:cNvPr id="108" name="Group 107"/>
            <p:cNvGrpSpPr/>
            <p:nvPr/>
          </p:nvGrpSpPr>
          <p:grpSpPr>
            <a:xfrm>
              <a:off x="1500981" y="2574431"/>
              <a:ext cx="3177382" cy="1457496"/>
              <a:chOff x="1053306" y="2574431"/>
              <a:chExt cx="3625057" cy="1457496"/>
            </a:xfrm>
          </p:grpSpPr>
          <p:grpSp>
            <p:nvGrpSpPr>
              <p:cNvPr id="115" name="Group 114"/>
              <p:cNvGrpSpPr/>
              <p:nvPr/>
            </p:nvGrpSpPr>
            <p:grpSpPr>
              <a:xfrm>
                <a:off x="1053306" y="2574431"/>
                <a:ext cx="3625057" cy="1457496"/>
                <a:chOff x="1053306" y="2574431"/>
                <a:chExt cx="3625057" cy="1457496"/>
              </a:xfrm>
            </p:grpSpPr>
            <p:grpSp>
              <p:nvGrpSpPr>
                <p:cNvPr id="121" name="Group 120"/>
                <p:cNvGrpSpPr/>
                <p:nvPr/>
              </p:nvGrpSpPr>
              <p:grpSpPr>
                <a:xfrm>
                  <a:off x="1053306" y="2574431"/>
                  <a:ext cx="3625057" cy="1457496"/>
                  <a:chOff x="-176747" y="2735883"/>
                  <a:chExt cx="3625057" cy="1457496"/>
                </a:xfrm>
              </p:grpSpPr>
              <p:pic>
                <p:nvPicPr>
                  <p:cNvPr id="126" name="Picture 125"/>
                  <p:cNvPicPr>
                    <a:picLocks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161912" y="2735883"/>
                    <a:ext cx="868363" cy="3646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27" name="Picture 126"/>
                  <p:cNvPicPr>
                    <a:picLocks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579947" y="3828746"/>
                    <a:ext cx="868363" cy="3646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cxnSp>
                <p:nvCxnSpPr>
                  <p:cNvPr id="128" name="Straight Connector 127"/>
                  <p:cNvCxnSpPr>
                    <a:stCxn id="126" idx="3"/>
                    <a:endCxn id="130" idx="1"/>
                  </p:cNvCxnSpPr>
                  <p:nvPr/>
                </p:nvCxnSpPr>
                <p:spPr>
                  <a:xfrm>
                    <a:off x="2030275" y="2918199"/>
                    <a:ext cx="549672" cy="0"/>
                  </a:xfrm>
                  <a:prstGeom prst="line">
                    <a:avLst/>
                  </a:prstGeom>
                  <a:ln w="25400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9" name="Straight Connector 128"/>
                  <p:cNvCxnSpPr>
                    <a:stCxn id="122" idx="3"/>
                    <a:endCxn id="127" idx="1"/>
                  </p:cNvCxnSpPr>
                  <p:nvPr/>
                </p:nvCxnSpPr>
                <p:spPr>
                  <a:xfrm flipV="1">
                    <a:off x="1981146" y="4011063"/>
                    <a:ext cx="598801" cy="1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pic>
                <p:nvPicPr>
                  <p:cNvPr id="130" name="Picture 129"/>
                  <p:cNvPicPr>
                    <a:picLocks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579947" y="2735883"/>
                    <a:ext cx="868363" cy="3646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31" name="Picture 130"/>
                  <p:cNvPicPr>
                    <a:picLocks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-176747" y="3828748"/>
                    <a:ext cx="868363" cy="3646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cxnSp>
                <p:nvCxnSpPr>
                  <p:cNvPr id="132" name="Straight Connector 131"/>
                  <p:cNvCxnSpPr>
                    <a:stCxn id="134" idx="3"/>
                    <a:endCxn id="126" idx="1"/>
                  </p:cNvCxnSpPr>
                  <p:nvPr/>
                </p:nvCxnSpPr>
                <p:spPr>
                  <a:xfrm>
                    <a:off x="705110" y="2918199"/>
                    <a:ext cx="456802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3" name="Straight Connector 132"/>
                  <p:cNvCxnSpPr>
                    <a:stCxn id="131" idx="3"/>
                    <a:endCxn id="122" idx="1"/>
                  </p:cNvCxnSpPr>
                  <p:nvPr/>
                </p:nvCxnSpPr>
                <p:spPr>
                  <a:xfrm>
                    <a:off x="691616" y="4011064"/>
                    <a:ext cx="421167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pic>
                <p:nvPicPr>
                  <p:cNvPr id="134" name="Picture 133"/>
                  <p:cNvPicPr>
                    <a:picLocks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-163253" y="2735883"/>
                    <a:ext cx="868363" cy="3646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  <p:pic>
              <p:nvPicPr>
                <p:cNvPr id="122" name="Picture 121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342836" y="3667296"/>
                  <a:ext cx="868363" cy="3646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cxnSp>
              <p:nvCxnSpPr>
                <p:cNvPr id="123" name="Straight Connector 122"/>
                <p:cNvCxnSpPr/>
                <p:nvPr/>
              </p:nvCxnSpPr>
              <p:spPr>
                <a:xfrm flipV="1">
                  <a:off x="1856116" y="2939062"/>
                  <a:ext cx="551978" cy="728234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flipV="1">
                  <a:off x="3260328" y="2939062"/>
                  <a:ext cx="549672" cy="775690"/>
                </a:xfrm>
                <a:prstGeom prst="line">
                  <a:avLst/>
                </a:prstGeom>
                <a:ln w="254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Straight Connector 124"/>
                <p:cNvCxnSpPr>
                  <a:stCxn id="122" idx="0"/>
                  <a:endCxn id="126" idx="2"/>
                </p:cNvCxnSpPr>
                <p:nvPr/>
              </p:nvCxnSpPr>
              <p:spPr>
                <a:xfrm flipV="1">
                  <a:off x="2777018" y="2939062"/>
                  <a:ext cx="49129" cy="728233"/>
                </a:xfrm>
                <a:prstGeom prst="line">
                  <a:avLst/>
                </a:prstGeom>
                <a:ln w="254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7" name="Straight Connector 116"/>
              <p:cNvCxnSpPr>
                <a:stCxn id="126" idx="3"/>
              </p:cNvCxnSpPr>
              <p:nvPr/>
            </p:nvCxnSpPr>
            <p:spPr>
              <a:xfrm>
                <a:off x="3260328" y="2756747"/>
                <a:ext cx="574934" cy="0"/>
              </a:xfrm>
              <a:prstGeom prst="line">
                <a:avLst/>
              </a:prstGeom>
              <a:ln w="25400">
                <a:solidFill>
                  <a:schemeClr val="accent5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flipV="1">
                <a:off x="3242301" y="2939062"/>
                <a:ext cx="549672" cy="775690"/>
              </a:xfrm>
              <a:prstGeom prst="line">
                <a:avLst/>
              </a:prstGeom>
              <a:ln w="25400">
                <a:solidFill>
                  <a:schemeClr val="accent5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flipH="1" flipV="1">
                <a:off x="2808120" y="2939062"/>
                <a:ext cx="16129" cy="728234"/>
              </a:xfrm>
              <a:prstGeom prst="line">
                <a:avLst/>
              </a:prstGeom>
              <a:ln w="25400">
                <a:solidFill>
                  <a:schemeClr val="accent5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9" name="TextBox 108"/>
            <p:cNvSpPr txBox="1"/>
            <p:nvPr/>
          </p:nvSpPr>
          <p:spPr>
            <a:xfrm>
              <a:off x="1812121" y="2574431"/>
              <a:ext cx="241413" cy="3077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2923187" y="2571750"/>
              <a:ext cx="231795" cy="3077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000" dirty="0" smtClean="0"/>
                <a:t>B</a:t>
              </a:r>
              <a:endParaRPr lang="en-US" sz="2000" dirty="0"/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4183505" y="2574431"/>
              <a:ext cx="228589" cy="3077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000" dirty="0"/>
                <a:t>C</a:t>
              </a: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1768657" y="3666757"/>
              <a:ext cx="249427" cy="3077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000" dirty="0"/>
                <a:t>D</a:t>
              </a: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2936061" y="3677632"/>
              <a:ext cx="217367" cy="3077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000" dirty="0" smtClean="0"/>
                <a:t>E</a:t>
              </a:r>
              <a:endParaRPr lang="en-US" sz="2000" dirty="0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4202186" y="3680314"/>
              <a:ext cx="210955" cy="3077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sz="2000" dirty="0" smtClean="0"/>
                <a:t>F</a:t>
              </a:r>
              <a:endParaRPr lang="en-US" sz="2000" dirty="0"/>
            </a:p>
          </p:txBody>
        </p:sp>
      </p:grpSp>
      <p:cxnSp>
        <p:nvCxnSpPr>
          <p:cNvPr id="141" name="Straight Arrow Connector 140"/>
          <p:cNvCxnSpPr/>
          <p:nvPr/>
        </p:nvCxnSpPr>
        <p:spPr>
          <a:xfrm>
            <a:off x="3200400" y="2800350"/>
            <a:ext cx="119900" cy="377266"/>
          </a:xfrm>
          <a:prstGeom prst="straightConnector1">
            <a:avLst/>
          </a:prstGeom>
          <a:ln w="28575">
            <a:solidFill>
              <a:schemeClr val="accent3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Box 141"/>
          <p:cNvSpPr txBox="1"/>
          <p:nvPr/>
        </p:nvSpPr>
        <p:spPr>
          <a:xfrm>
            <a:off x="2285886" y="2495550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U</a:t>
            </a:r>
            <a:r>
              <a:rPr lang="en-US" sz="2000" dirty="0" smtClean="0"/>
              <a:t>nused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968471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Link-State Routing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One of two approaches to routing</a:t>
            </a:r>
          </a:p>
          <a:p>
            <a:pPr lvl="1"/>
            <a:r>
              <a:rPr lang="en-US" sz="2400" dirty="0" smtClean="0"/>
              <a:t>Trades more computation than distance vector for better dynamics </a:t>
            </a:r>
          </a:p>
          <a:p>
            <a:pPr lvl="3"/>
            <a:endParaRPr lang="en-US" sz="900" dirty="0" smtClean="0"/>
          </a:p>
          <a:p>
            <a:r>
              <a:rPr lang="en-US" sz="2800" dirty="0" smtClean="0"/>
              <a:t>Widely used in practice</a:t>
            </a:r>
          </a:p>
          <a:p>
            <a:pPr lvl="1"/>
            <a:r>
              <a:rPr lang="en-US" sz="2400" dirty="0" smtClean="0"/>
              <a:t>Used in Internet/ARPANET from 1979</a:t>
            </a:r>
          </a:p>
          <a:p>
            <a:pPr lvl="1"/>
            <a:r>
              <a:rPr lang="en-US" sz="2400" dirty="0" smtClean="0"/>
              <a:t>Modern networks use OSPF and IS-IS</a:t>
            </a:r>
          </a:p>
          <a:p>
            <a:pPr lvl="4"/>
            <a:endParaRPr lang="en-US" sz="900" dirty="0" smtClean="0"/>
          </a:p>
        </p:txBody>
      </p:sp>
    </p:spTree>
    <p:extLst>
      <p:ext uri="{BB962C8B-B14F-4D97-AF65-F5344CB8AC3E}">
        <p14:creationId xmlns:p14="http://schemas.microsoft.com/office/powerpoint/2010/main" val="5747632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Link-State Setting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Nodes compute their forwarding table in the same distributed setting as for distance vector:</a:t>
            </a:r>
          </a:p>
          <a:p>
            <a:pPr lvl="3"/>
            <a:endParaRPr lang="en-US" sz="1600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Nodes know only the cost to their neighbors; not the topology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Nodes can talk only to their neighbors  using messages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All nodes run the same algorithm concurrently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Nodes/links may fail, messages may be lost</a:t>
            </a:r>
          </a:p>
        </p:txBody>
      </p:sp>
    </p:spTree>
    <p:extLst>
      <p:ext uri="{BB962C8B-B14F-4D97-AF65-F5344CB8AC3E}">
        <p14:creationId xmlns:p14="http://schemas.microsoft.com/office/powerpoint/2010/main" val="25071524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Link-State Algorithm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Proceeds in two phases:</a:t>
            </a:r>
            <a:endParaRPr lang="en-US" sz="11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Nodes </a:t>
            </a:r>
            <a:r>
              <a:rPr lang="en-US" sz="2800" u="sng" dirty="0" smtClean="0"/>
              <a:t>flood</a:t>
            </a:r>
            <a:r>
              <a:rPr lang="en-US" sz="2800" dirty="0" smtClean="0"/>
              <a:t> topology in the form of link state packets</a:t>
            </a:r>
          </a:p>
          <a:p>
            <a:pPr marL="914400" lvl="1" indent="-514350"/>
            <a:r>
              <a:rPr lang="en-US" sz="2400" dirty="0" smtClean="0"/>
              <a:t>Each node learns full topology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Each node computes its own forwarding table</a:t>
            </a:r>
          </a:p>
          <a:p>
            <a:pPr marL="914400" lvl="1" indent="-514350"/>
            <a:r>
              <a:rPr lang="en-US" sz="2400" dirty="0" smtClean="0"/>
              <a:t>By running </a:t>
            </a:r>
            <a:r>
              <a:rPr lang="en-US" sz="2400" dirty="0" err="1" smtClean="0"/>
              <a:t>Dijkstra</a:t>
            </a:r>
            <a:r>
              <a:rPr lang="en-US" sz="2400" dirty="0" smtClean="0"/>
              <a:t> (or equivalent)</a:t>
            </a:r>
          </a:p>
        </p:txBody>
      </p:sp>
    </p:spTree>
    <p:extLst>
      <p:ext uri="{BB962C8B-B14F-4D97-AF65-F5344CB8AC3E}">
        <p14:creationId xmlns:p14="http://schemas.microsoft.com/office/powerpoint/2010/main" val="31358083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1: Topology Dissemination</a:t>
            </a:r>
            <a:endParaRPr lang="en-US" dirty="0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Each node floods </a:t>
            </a:r>
            <a:r>
              <a:rPr lang="en-US" sz="2800" u="sng" dirty="0" smtClean="0"/>
              <a:t>link state packet </a:t>
            </a:r>
            <a:r>
              <a:rPr lang="en-US" sz="2800" dirty="0" smtClean="0"/>
              <a:t>(LSP) that describes their portion  of the topology</a:t>
            </a:r>
            <a:endParaRPr lang="en-US" sz="2800" dirty="0"/>
          </a:p>
        </p:txBody>
      </p:sp>
      <p:grpSp>
        <p:nvGrpSpPr>
          <p:cNvPr id="39" name="Group 38"/>
          <p:cNvGrpSpPr/>
          <p:nvPr/>
        </p:nvGrpSpPr>
        <p:grpSpPr>
          <a:xfrm>
            <a:off x="4470648" y="1668325"/>
            <a:ext cx="4597152" cy="3077479"/>
            <a:chOff x="4520490" y="1062542"/>
            <a:chExt cx="3842337" cy="3101465"/>
          </a:xfrm>
        </p:grpSpPr>
        <p:grpSp>
          <p:nvGrpSpPr>
            <p:cNvPr id="40" name="Group 39"/>
            <p:cNvGrpSpPr/>
            <p:nvPr/>
          </p:nvGrpSpPr>
          <p:grpSpPr>
            <a:xfrm>
              <a:off x="4520490" y="1062542"/>
              <a:ext cx="3842337" cy="3101465"/>
              <a:chOff x="3829902" y="952440"/>
              <a:chExt cx="4859367" cy="3101465"/>
            </a:xfrm>
          </p:grpSpPr>
          <p:cxnSp>
            <p:nvCxnSpPr>
              <p:cNvPr id="53" name="Straight Connector 52"/>
              <p:cNvCxnSpPr/>
              <p:nvPr/>
            </p:nvCxnSpPr>
            <p:spPr>
              <a:xfrm>
                <a:off x="4259183" y="2959240"/>
                <a:ext cx="1447800" cy="0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5706983" y="2959241"/>
                <a:ext cx="1295400" cy="723899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flipV="1">
                <a:off x="7002383" y="2082940"/>
                <a:ext cx="0" cy="1600202"/>
              </a:xfrm>
              <a:prstGeom prst="line">
                <a:avLst/>
              </a:prstGeom>
              <a:ln w="38100">
                <a:solidFill>
                  <a:schemeClr val="accent5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flipV="1">
                <a:off x="5706983" y="2082940"/>
                <a:ext cx="1295400" cy="876302"/>
              </a:xfrm>
              <a:prstGeom prst="line">
                <a:avLst/>
              </a:prstGeom>
              <a:ln w="38100">
                <a:solidFill>
                  <a:schemeClr val="accent5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flipV="1">
                <a:off x="4259183" y="2082940"/>
                <a:ext cx="2743200" cy="876302"/>
              </a:xfrm>
              <a:prstGeom prst="line">
                <a:avLst/>
              </a:prstGeom>
              <a:ln w="38100">
                <a:solidFill>
                  <a:schemeClr val="accent5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flipV="1">
                <a:off x="5706983" y="1352550"/>
                <a:ext cx="8017" cy="1606691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flipH="1" flipV="1">
                <a:off x="4259183" y="2140090"/>
                <a:ext cx="1447800" cy="819151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flipV="1">
                <a:off x="4259183" y="1352550"/>
                <a:ext cx="1455817" cy="787541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5715000" y="1352550"/>
                <a:ext cx="1287383" cy="730390"/>
              </a:xfrm>
              <a:prstGeom prst="line">
                <a:avLst/>
              </a:prstGeom>
              <a:ln w="38100">
                <a:solidFill>
                  <a:schemeClr val="accent5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7002383" y="2082940"/>
                <a:ext cx="1287383" cy="730390"/>
              </a:xfrm>
              <a:prstGeom prst="line">
                <a:avLst/>
              </a:prstGeom>
              <a:ln w="38100">
                <a:solidFill>
                  <a:schemeClr val="accent5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flipV="1">
                <a:off x="7002383" y="2813330"/>
                <a:ext cx="1287383" cy="869811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flipH="1" flipV="1">
                <a:off x="5706983" y="3683140"/>
                <a:ext cx="1295400" cy="2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Oval 64"/>
              <p:cNvSpPr/>
              <p:nvPr/>
            </p:nvSpPr>
            <p:spPr>
              <a:xfrm>
                <a:off x="8186819" y="2746390"/>
                <a:ext cx="133880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5640043" y="1285610"/>
                <a:ext cx="133880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5630783" y="2895070"/>
                <a:ext cx="133880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6920769" y="3586855"/>
                <a:ext cx="134507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6920769" y="2012595"/>
                <a:ext cx="133880" cy="13388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4192243" y="2082940"/>
                <a:ext cx="133880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5671382" y="3612013"/>
                <a:ext cx="133880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Oval 71"/>
              <p:cNvSpPr/>
              <p:nvPr/>
            </p:nvSpPr>
            <p:spPr>
              <a:xfrm>
                <a:off x="4182551" y="2892300"/>
                <a:ext cx="134508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4038763" y="2933640"/>
                <a:ext cx="422085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A</a:t>
                </a:r>
                <a:endParaRPr lang="en-US" sz="2000" dirty="0"/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5492763" y="2933640"/>
                <a:ext cx="409922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B</a:t>
                </a:r>
                <a:endParaRPr lang="en-US" sz="2000" dirty="0"/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6799450" y="3653795"/>
                <a:ext cx="405867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C</a:t>
                </a:r>
                <a:endParaRPr lang="en-US" sz="2000" dirty="0"/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8257047" y="2613275"/>
                <a:ext cx="432222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D</a:t>
                </a:r>
                <a:endParaRPr lang="en-US" sz="2000" dirty="0"/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6925306" y="1679425"/>
                <a:ext cx="391676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E</a:t>
                </a:r>
                <a:endParaRPr lang="en-US" sz="2000" dirty="0"/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5515202" y="952440"/>
                <a:ext cx="383567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F</a:t>
                </a:r>
                <a:endParaRPr lang="en-US" sz="2000" dirty="0"/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3829902" y="1946420"/>
                <a:ext cx="438304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G</a:t>
                </a:r>
                <a:endParaRPr lang="en-US" sz="2000" dirty="0"/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5320371" y="3472004"/>
                <a:ext cx="436275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/>
                  <a:t>H</a:t>
                </a:r>
              </a:p>
            </p:txBody>
          </p:sp>
        </p:grpSp>
        <p:sp>
          <p:nvSpPr>
            <p:cNvPr id="41" name="TextBox 40"/>
            <p:cNvSpPr txBox="1"/>
            <p:nvPr/>
          </p:nvSpPr>
          <p:spPr>
            <a:xfrm>
              <a:off x="6508479" y="1530512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082173" y="2784932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226829" y="2150370"/>
              <a:ext cx="326371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552600" y="3292792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7588162" y="2326922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516854" y="2628748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220029" y="3308215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327642" y="3054301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226135" y="1579423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320608" y="2318132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734247" y="1971830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392434" y="3767472"/>
              <a:ext cx="209353" cy="276999"/>
            </a:xfrm>
            <a:prstGeom prst="rect">
              <a:avLst/>
            </a:prstGeom>
            <a:noFill/>
          </p:spPr>
          <p:txBody>
            <a:bodyPr wrap="none" lIns="45720" tIns="0" rIns="45720" bIns="0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</p:grpSp>
      <p:graphicFrame>
        <p:nvGraphicFramePr>
          <p:cNvPr id="81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9576318"/>
              </p:ext>
            </p:extLst>
          </p:nvPr>
        </p:nvGraphicFramePr>
        <p:xfrm>
          <a:off x="2860767" y="2727348"/>
          <a:ext cx="1228881" cy="1517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963"/>
                <a:gridCol w="599918"/>
              </a:tblGrid>
              <a:tr h="16761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Seq. #</a:t>
                      </a: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6428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6428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6428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6428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6428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82" name="Straight Arrow Connector 81"/>
          <p:cNvCxnSpPr/>
          <p:nvPr/>
        </p:nvCxnSpPr>
        <p:spPr>
          <a:xfrm>
            <a:off x="2184648" y="3462611"/>
            <a:ext cx="496295" cy="164068"/>
          </a:xfrm>
          <a:prstGeom prst="straightConnector1">
            <a:avLst/>
          </a:prstGeom>
          <a:ln w="28575">
            <a:solidFill>
              <a:schemeClr val="accent3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584448" y="2724150"/>
            <a:ext cx="2096495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400" dirty="0" smtClean="0"/>
              <a:t>Node E’s LSP flooded to A, B, C, D, and F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187201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2: Route Computation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Each node has full topology</a:t>
            </a:r>
          </a:p>
          <a:p>
            <a:pPr lvl="1"/>
            <a:r>
              <a:rPr lang="en-US" sz="2400" dirty="0" smtClean="0"/>
              <a:t>By combining all LSPs</a:t>
            </a:r>
          </a:p>
          <a:p>
            <a:pPr lvl="5"/>
            <a:endParaRPr lang="en-US" sz="900" dirty="0" smtClean="0"/>
          </a:p>
          <a:p>
            <a:r>
              <a:rPr lang="en-US" sz="2800" dirty="0" smtClean="0"/>
              <a:t>Each node simply runs </a:t>
            </a:r>
            <a:r>
              <a:rPr lang="en-US" sz="2800" dirty="0" err="1" smtClean="0"/>
              <a:t>Dijkstra</a:t>
            </a:r>
            <a:endParaRPr lang="en-US" sz="2800" dirty="0" smtClean="0"/>
          </a:p>
          <a:p>
            <a:pPr lvl="1"/>
            <a:r>
              <a:rPr lang="en-US" sz="2400" dirty="0" smtClean="0"/>
              <a:t>Some replicated computation, but      finds required routes directly</a:t>
            </a:r>
          </a:p>
          <a:p>
            <a:pPr lvl="1"/>
            <a:r>
              <a:rPr lang="en-US" sz="2400" dirty="0" smtClean="0"/>
              <a:t>Compile forwarding table from sink/source tree</a:t>
            </a:r>
          </a:p>
          <a:p>
            <a:pPr lvl="1"/>
            <a:r>
              <a:rPr lang="en-US" sz="2400" dirty="0" smtClean="0"/>
              <a:t>That’s it folks!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393051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Forwarding Table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35</a:t>
            </a:fld>
            <a:endParaRPr lang="en-US"/>
          </a:p>
        </p:txBody>
      </p:sp>
      <p:graphicFrame>
        <p:nvGraphicFramePr>
          <p:cNvPr id="114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6905761"/>
              </p:ext>
            </p:extLst>
          </p:nvPr>
        </p:nvGraphicFramePr>
        <p:xfrm>
          <a:off x="6553200" y="1657350"/>
          <a:ext cx="1371600" cy="2359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2010"/>
                <a:gridCol w="669590"/>
              </a:tblGrid>
              <a:tr h="2216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To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Next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16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16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16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16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16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--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16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16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16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9144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115" name="Group 114"/>
          <p:cNvGrpSpPr/>
          <p:nvPr/>
        </p:nvGrpSpPr>
        <p:grpSpPr>
          <a:xfrm>
            <a:off x="688019" y="1479888"/>
            <a:ext cx="4920608" cy="3225462"/>
            <a:chOff x="2895601" y="972610"/>
            <a:chExt cx="4818388" cy="3447860"/>
          </a:xfrm>
        </p:grpSpPr>
        <p:grpSp>
          <p:nvGrpSpPr>
            <p:cNvPr id="116" name="Group 115"/>
            <p:cNvGrpSpPr/>
            <p:nvPr/>
          </p:nvGrpSpPr>
          <p:grpSpPr>
            <a:xfrm>
              <a:off x="2895601" y="972610"/>
              <a:ext cx="4818388" cy="3447860"/>
              <a:chOff x="4520490" y="1062542"/>
              <a:chExt cx="3842337" cy="3101465"/>
            </a:xfrm>
          </p:grpSpPr>
          <p:grpSp>
            <p:nvGrpSpPr>
              <p:cNvPr id="121" name="Group 120"/>
              <p:cNvGrpSpPr/>
              <p:nvPr/>
            </p:nvGrpSpPr>
            <p:grpSpPr>
              <a:xfrm>
                <a:off x="4520490" y="1062542"/>
                <a:ext cx="3842337" cy="3101465"/>
                <a:chOff x="4520490" y="1062542"/>
                <a:chExt cx="3842337" cy="3101465"/>
              </a:xfrm>
            </p:grpSpPr>
            <p:grpSp>
              <p:nvGrpSpPr>
                <p:cNvPr id="125" name="Group 124"/>
                <p:cNvGrpSpPr/>
                <p:nvPr/>
              </p:nvGrpSpPr>
              <p:grpSpPr>
                <a:xfrm>
                  <a:off x="4520490" y="1062542"/>
                  <a:ext cx="3842337" cy="3101465"/>
                  <a:chOff x="3829902" y="952440"/>
                  <a:chExt cx="4859367" cy="3101465"/>
                </a:xfrm>
              </p:grpSpPr>
              <p:cxnSp>
                <p:nvCxnSpPr>
                  <p:cNvPr id="138" name="Straight Connector 137"/>
                  <p:cNvCxnSpPr/>
                  <p:nvPr/>
                </p:nvCxnSpPr>
                <p:spPr>
                  <a:xfrm>
                    <a:off x="4259183" y="2959240"/>
                    <a:ext cx="1447800" cy="0"/>
                  </a:xfrm>
                  <a:prstGeom prst="line">
                    <a:avLst/>
                  </a:prstGeom>
                  <a:ln w="38100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" name="Straight Connector 138"/>
                  <p:cNvCxnSpPr/>
                  <p:nvPr/>
                </p:nvCxnSpPr>
                <p:spPr>
                  <a:xfrm>
                    <a:off x="5706983" y="2959241"/>
                    <a:ext cx="1295400" cy="723899"/>
                  </a:xfrm>
                  <a:prstGeom prst="line">
                    <a:avLst/>
                  </a:prstGeom>
                  <a:ln w="38100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0" name="Straight Connector 139"/>
                  <p:cNvCxnSpPr/>
                  <p:nvPr/>
                </p:nvCxnSpPr>
                <p:spPr>
                  <a:xfrm flipV="1">
                    <a:off x="7002383" y="2082940"/>
                    <a:ext cx="0" cy="1600202"/>
                  </a:xfrm>
                  <a:prstGeom prst="line">
                    <a:avLst/>
                  </a:prstGeom>
                  <a:ln w="38100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1" name="Straight Connector 140"/>
                  <p:cNvCxnSpPr/>
                  <p:nvPr/>
                </p:nvCxnSpPr>
                <p:spPr>
                  <a:xfrm flipV="1">
                    <a:off x="5706983" y="2082940"/>
                    <a:ext cx="1295400" cy="876302"/>
                  </a:xfrm>
                  <a:prstGeom prst="line">
                    <a:avLst/>
                  </a:prstGeom>
                  <a:ln w="38100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2" name="Straight Connector 141"/>
                  <p:cNvCxnSpPr/>
                  <p:nvPr/>
                </p:nvCxnSpPr>
                <p:spPr>
                  <a:xfrm flipV="1">
                    <a:off x="4259183" y="2082940"/>
                    <a:ext cx="2743200" cy="876302"/>
                  </a:xfrm>
                  <a:prstGeom prst="line">
                    <a:avLst/>
                  </a:prstGeom>
                  <a:ln w="38100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Straight Connector 142"/>
                  <p:cNvCxnSpPr/>
                  <p:nvPr/>
                </p:nvCxnSpPr>
                <p:spPr>
                  <a:xfrm flipV="1">
                    <a:off x="5706983" y="1352550"/>
                    <a:ext cx="8017" cy="1606691"/>
                  </a:xfrm>
                  <a:prstGeom prst="line">
                    <a:avLst/>
                  </a:prstGeom>
                  <a:ln w="38100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Straight Connector 143"/>
                  <p:cNvCxnSpPr/>
                  <p:nvPr/>
                </p:nvCxnSpPr>
                <p:spPr>
                  <a:xfrm flipH="1" flipV="1">
                    <a:off x="4259183" y="2140090"/>
                    <a:ext cx="1447800" cy="819151"/>
                  </a:xfrm>
                  <a:prstGeom prst="line">
                    <a:avLst/>
                  </a:prstGeom>
                  <a:ln w="38100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Straight Connector 144"/>
                  <p:cNvCxnSpPr/>
                  <p:nvPr/>
                </p:nvCxnSpPr>
                <p:spPr>
                  <a:xfrm flipV="1">
                    <a:off x="4259183" y="1352550"/>
                    <a:ext cx="1455817" cy="787541"/>
                  </a:xfrm>
                  <a:prstGeom prst="line">
                    <a:avLst/>
                  </a:prstGeom>
                  <a:ln w="38100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Straight Connector 145"/>
                  <p:cNvCxnSpPr/>
                  <p:nvPr/>
                </p:nvCxnSpPr>
                <p:spPr>
                  <a:xfrm>
                    <a:off x="5715000" y="1352550"/>
                    <a:ext cx="1287383" cy="730390"/>
                  </a:xfrm>
                  <a:prstGeom prst="line">
                    <a:avLst/>
                  </a:prstGeom>
                  <a:ln w="38100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7" name="Straight Connector 146"/>
                  <p:cNvCxnSpPr/>
                  <p:nvPr/>
                </p:nvCxnSpPr>
                <p:spPr>
                  <a:xfrm>
                    <a:off x="7002383" y="2082940"/>
                    <a:ext cx="1287383" cy="730390"/>
                  </a:xfrm>
                  <a:prstGeom prst="line">
                    <a:avLst/>
                  </a:prstGeom>
                  <a:ln w="38100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8" name="Straight Connector 147"/>
                  <p:cNvCxnSpPr/>
                  <p:nvPr/>
                </p:nvCxnSpPr>
                <p:spPr>
                  <a:xfrm flipV="1">
                    <a:off x="7002383" y="2813330"/>
                    <a:ext cx="1287383" cy="869811"/>
                  </a:xfrm>
                  <a:prstGeom prst="line">
                    <a:avLst/>
                  </a:prstGeom>
                  <a:ln w="38100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Straight Connector 148"/>
                  <p:cNvCxnSpPr/>
                  <p:nvPr/>
                </p:nvCxnSpPr>
                <p:spPr>
                  <a:xfrm flipH="1" flipV="1">
                    <a:off x="5706983" y="3683140"/>
                    <a:ext cx="1295400" cy="2"/>
                  </a:xfrm>
                  <a:prstGeom prst="line">
                    <a:avLst/>
                  </a:prstGeom>
                  <a:ln w="38100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0" name="Oval 149"/>
                  <p:cNvSpPr/>
                  <p:nvPr/>
                </p:nvSpPr>
                <p:spPr>
                  <a:xfrm>
                    <a:off x="8186819" y="2746390"/>
                    <a:ext cx="133880" cy="133880"/>
                  </a:xfrm>
                  <a:prstGeom prst="ellipse">
                    <a:avLst/>
                  </a:prstGeom>
                  <a:solidFill>
                    <a:schemeClr val="accent3">
                      <a:lumMod val="40000"/>
                      <a:lumOff val="60000"/>
                    </a:schemeClr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1" name="Oval 150"/>
                  <p:cNvSpPr/>
                  <p:nvPr/>
                </p:nvSpPr>
                <p:spPr>
                  <a:xfrm>
                    <a:off x="5640043" y="1285610"/>
                    <a:ext cx="133880" cy="133880"/>
                  </a:xfrm>
                  <a:prstGeom prst="ellipse">
                    <a:avLst/>
                  </a:prstGeom>
                  <a:solidFill>
                    <a:schemeClr val="accent3">
                      <a:lumMod val="40000"/>
                      <a:lumOff val="60000"/>
                    </a:schemeClr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2" name="Oval 151"/>
                  <p:cNvSpPr/>
                  <p:nvPr/>
                </p:nvSpPr>
                <p:spPr>
                  <a:xfrm>
                    <a:off x="5630783" y="2895070"/>
                    <a:ext cx="133880" cy="133880"/>
                  </a:xfrm>
                  <a:prstGeom prst="ellipse">
                    <a:avLst/>
                  </a:prstGeom>
                  <a:solidFill>
                    <a:schemeClr val="accent3">
                      <a:lumMod val="40000"/>
                      <a:lumOff val="60000"/>
                    </a:schemeClr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3" name="Oval 152"/>
                  <p:cNvSpPr/>
                  <p:nvPr/>
                </p:nvSpPr>
                <p:spPr>
                  <a:xfrm>
                    <a:off x="6920769" y="3586855"/>
                    <a:ext cx="134507" cy="133880"/>
                  </a:xfrm>
                  <a:prstGeom prst="ellipse">
                    <a:avLst/>
                  </a:prstGeom>
                  <a:solidFill>
                    <a:schemeClr val="accent3">
                      <a:lumMod val="40000"/>
                      <a:lumOff val="60000"/>
                    </a:schemeClr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4" name="Oval 153"/>
                  <p:cNvSpPr/>
                  <p:nvPr/>
                </p:nvSpPr>
                <p:spPr>
                  <a:xfrm>
                    <a:off x="6920769" y="2012595"/>
                    <a:ext cx="133880" cy="133880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5" name="Oval 154"/>
                  <p:cNvSpPr/>
                  <p:nvPr/>
                </p:nvSpPr>
                <p:spPr>
                  <a:xfrm>
                    <a:off x="4192243" y="2082940"/>
                    <a:ext cx="133880" cy="133880"/>
                  </a:xfrm>
                  <a:prstGeom prst="ellipse">
                    <a:avLst/>
                  </a:prstGeom>
                  <a:solidFill>
                    <a:schemeClr val="accent3">
                      <a:lumMod val="40000"/>
                      <a:lumOff val="60000"/>
                    </a:schemeClr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6" name="Oval 155"/>
                  <p:cNvSpPr/>
                  <p:nvPr/>
                </p:nvSpPr>
                <p:spPr>
                  <a:xfrm>
                    <a:off x="5671382" y="3612013"/>
                    <a:ext cx="133880" cy="133880"/>
                  </a:xfrm>
                  <a:prstGeom prst="ellipse">
                    <a:avLst/>
                  </a:prstGeom>
                  <a:solidFill>
                    <a:schemeClr val="accent3">
                      <a:lumMod val="40000"/>
                      <a:lumOff val="60000"/>
                    </a:schemeClr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7" name="Oval 156"/>
                  <p:cNvSpPr/>
                  <p:nvPr/>
                </p:nvSpPr>
                <p:spPr>
                  <a:xfrm>
                    <a:off x="4182551" y="2892300"/>
                    <a:ext cx="134508" cy="133880"/>
                  </a:xfrm>
                  <a:prstGeom prst="ellipse">
                    <a:avLst/>
                  </a:prstGeom>
                  <a:solidFill>
                    <a:schemeClr val="accent3">
                      <a:lumMod val="40000"/>
                      <a:lumOff val="60000"/>
                    </a:schemeClr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8" name="TextBox 157"/>
                  <p:cNvSpPr txBox="1"/>
                  <p:nvPr/>
                </p:nvSpPr>
                <p:spPr>
                  <a:xfrm>
                    <a:off x="4038763" y="2933640"/>
                    <a:ext cx="422085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A</a:t>
                    </a:r>
                    <a:endParaRPr lang="en-US" sz="2000" dirty="0"/>
                  </a:p>
                </p:txBody>
              </p:sp>
              <p:sp>
                <p:nvSpPr>
                  <p:cNvPr id="159" name="TextBox 158"/>
                  <p:cNvSpPr txBox="1"/>
                  <p:nvPr/>
                </p:nvSpPr>
                <p:spPr>
                  <a:xfrm>
                    <a:off x="5492763" y="2933640"/>
                    <a:ext cx="409922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B</a:t>
                    </a:r>
                    <a:endParaRPr lang="en-US" sz="2000" dirty="0"/>
                  </a:p>
                </p:txBody>
              </p:sp>
              <p:sp>
                <p:nvSpPr>
                  <p:cNvPr id="160" name="TextBox 159"/>
                  <p:cNvSpPr txBox="1"/>
                  <p:nvPr/>
                </p:nvSpPr>
                <p:spPr>
                  <a:xfrm>
                    <a:off x="6799450" y="3653795"/>
                    <a:ext cx="405867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C</a:t>
                    </a:r>
                    <a:endParaRPr lang="en-US" sz="2000" dirty="0"/>
                  </a:p>
                </p:txBody>
              </p:sp>
              <p:sp>
                <p:nvSpPr>
                  <p:cNvPr id="161" name="TextBox 160"/>
                  <p:cNvSpPr txBox="1"/>
                  <p:nvPr/>
                </p:nvSpPr>
                <p:spPr>
                  <a:xfrm>
                    <a:off x="8257047" y="2613275"/>
                    <a:ext cx="432222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D</a:t>
                    </a:r>
                    <a:endParaRPr lang="en-US" sz="2000" dirty="0"/>
                  </a:p>
                </p:txBody>
              </p:sp>
              <p:sp>
                <p:nvSpPr>
                  <p:cNvPr id="162" name="TextBox 161"/>
                  <p:cNvSpPr txBox="1"/>
                  <p:nvPr/>
                </p:nvSpPr>
                <p:spPr>
                  <a:xfrm>
                    <a:off x="6925306" y="1679425"/>
                    <a:ext cx="391676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E</a:t>
                    </a:r>
                    <a:endParaRPr lang="en-US" sz="2000" dirty="0"/>
                  </a:p>
                </p:txBody>
              </p:sp>
              <p:sp>
                <p:nvSpPr>
                  <p:cNvPr id="163" name="TextBox 162"/>
                  <p:cNvSpPr txBox="1"/>
                  <p:nvPr/>
                </p:nvSpPr>
                <p:spPr>
                  <a:xfrm>
                    <a:off x="5515202" y="952440"/>
                    <a:ext cx="383567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F</a:t>
                    </a:r>
                    <a:endParaRPr lang="en-US" sz="2000" dirty="0"/>
                  </a:p>
                </p:txBody>
              </p:sp>
              <p:sp>
                <p:nvSpPr>
                  <p:cNvPr id="164" name="TextBox 163"/>
                  <p:cNvSpPr txBox="1"/>
                  <p:nvPr/>
                </p:nvSpPr>
                <p:spPr>
                  <a:xfrm>
                    <a:off x="3829902" y="1946420"/>
                    <a:ext cx="438304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spAutoFit/>
                  </a:bodyPr>
                  <a:lstStyle/>
                  <a:p>
                    <a:pPr algn="ctr"/>
                    <a:r>
                      <a:rPr lang="en-US" sz="2000" dirty="0" smtClean="0"/>
                      <a:t>G</a:t>
                    </a:r>
                    <a:endParaRPr lang="en-US" sz="2000" dirty="0"/>
                  </a:p>
                </p:txBody>
              </p:sp>
              <p:sp>
                <p:nvSpPr>
                  <p:cNvPr id="165" name="TextBox 164"/>
                  <p:cNvSpPr txBox="1"/>
                  <p:nvPr/>
                </p:nvSpPr>
                <p:spPr>
                  <a:xfrm>
                    <a:off x="5320371" y="3472004"/>
                    <a:ext cx="436275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spAutoFit/>
                  </a:bodyPr>
                  <a:lstStyle/>
                  <a:p>
                    <a:pPr algn="ctr"/>
                    <a:r>
                      <a:rPr lang="en-US" sz="2000" dirty="0"/>
                      <a:t>H</a:t>
                    </a:r>
                  </a:p>
                </p:txBody>
              </p:sp>
            </p:grpSp>
            <p:sp>
              <p:nvSpPr>
                <p:cNvPr id="126" name="TextBox 125"/>
                <p:cNvSpPr txBox="1"/>
                <p:nvPr/>
              </p:nvSpPr>
              <p:spPr>
                <a:xfrm>
                  <a:off x="6508479" y="1530512"/>
                  <a:ext cx="209353" cy="276999"/>
                </a:xfrm>
                <a:prstGeom prst="rect">
                  <a:avLst/>
                </a:prstGeom>
                <a:noFill/>
              </p:spPr>
              <p:txBody>
                <a:bodyPr wrap="none" lIns="45720" tIns="0" rIns="45720" bIns="0" rtlCol="0">
                  <a:spAutoFit/>
                </a:bodyPr>
                <a:lstStyle/>
                <a:p>
                  <a:r>
                    <a:rPr lang="en-US" dirty="0"/>
                    <a:t>2</a:t>
                  </a:r>
                </a:p>
              </p:txBody>
            </p:sp>
            <p:sp>
              <p:nvSpPr>
                <p:cNvPr id="127" name="TextBox 126"/>
                <p:cNvSpPr txBox="1"/>
                <p:nvPr/>
              </p:nvSpPr>
              <p:spPr>
                <a:xfrm>
                  <a:off x="7082173" y="2784932"/>
                  <a:ext cx="209353" cy="276999"/>
                </a:xfrm>
                <a:prstGeom prst="rect">
                  <a:avLst/>
                </a:prstGeom>
                <a:noFill/>
              </p:spPr>
              <p:txBody>
                <a:bodyPr wrap="none" lIns="45720" tIns="0" rIns="45720" bIns="0" rtlCol="0">
                  <a:spAutoFit/>
                </a:bodyPr>
                <a:lstStyle/>
                <a:p>
                  <a:r>
                    <a:rPr lang="en-US" dirty="0" smtClean="0"/>
                    <a:t>1</a:t>
                  </a:r>
                  <a:endParaRPr lang="en-US" dirty="0"/>
                </a:p>
              </p:txBody>
            </p:sp>
            <p:sp>
              <p:nvSpPr>
                <p:cNvPr id="128" name="TextBox 127"/>
                <p:cNvSpPr txBox="1"/>
                <p:nvPr/>
              </p:nvSpPr>
              <p:spPr>
                <a:xfrm>
                  <a:off x="6226829" y="2150370"/>
                  <a:ext cx="326371" cy="276999"/>
                </a:xfrm>
                <a:prstGeom prst="rect">
                  <a:avLst/>
                </a:prstGeom>
                <a:noFill/>
              </p:spPr>
              <p:txBody>
                <a:bodyPr wrap="none" lIns="45720" tIns="0" rIns="45720" bIns="0" rtlCol="0">
                  <a:spAutoFit/>
                </a:bodyPr>
                <a:lstStyle/>
                <a:p>
                  <a:r>
                    <a:rPr lang="en-US" dirty="0" smtClean="0"/>
                    <a:t>10</a:t>
                  </a:r>
                  <a:endParaRPr lang="en-US" dirty="0"/>
                </a:p>
              </p:txBody>
            </p:sp>
            <p:sp>
              <p:nvSpPr>
                <p:cNvPr id="129" name="TextBox 128"/>
                <p:cNvSpPr txBox="1"/>
                <p:nvPr/>
              </p:nvSpPr>
              <p:spPr>
                <a:xfrm>
                  <a:off x="7552600" y="3292792"/>
                  <a:ext cx="209353" cy="276999"/>
                </a:xfrm>
                <a:prstGeom prst="rect">
                  <a:avLst/>
                </a:prstGeom>
                <a:noFill/>
              </p:spPr>
              <p:txBody>
                <a:bodyPr wrap="none" lIns="45720" tIns="0" rIns="45720" bIns="0" rtlCol="0">
                  <a:spAutoFit/>
                </a:bodyPr>
                <a:lstStyle/>
                <a:p>
                  <a:r>
                    <a:rPr lang="en-US" dirty="0" smtClean="0"/>
                    <a:t>2</a:t>
                  </a:r>
                  <a:endParaRPr lang="en-US" dirty="0"/>
                </a:p>
              </p:txBody>
            </p:sp>
            <p:sp>
              <p:nvSpPr>
                <p:cNvPr id="130" name="TextBox 129"/>
                <p:cNvSpPr txBox="1"/>
                <p:nvPr/>
              </p:nvSpPr>
              <p:spPr>
                <a:xfrm>
                  <a:off x="7588162" y="2326922"/>
                  <a:ext cx="209353" cy="276999"/>
                </a:xfrm>
                <a:prstGeom prst="rect">
                  <a:avLst/>
                </a:prstGeom>
                <a:noFill/>
              </p:spPr>
              <p:txBody>
                <a:bodyPr wrap="none" lIns="45720" tIns="0" rIns="45720" bIns="0" rtlCol="0">
                  <a:spAutoFit/>
                </a:bodyPr>
                <a:lstStyle/>
                <a:p>
                  <a:r>
                    <a:rPr lang="en-US" dirty="0" smtClean="0"/>
                    <a:t>2</a:t>
                  </a:r>
                  <a:endParaRPr lang="en-US" dirty="0"/>
                </a:p>
              </p:txBody>
            </p:sp>
            <p:sp>
              <p:nvSpPr>
                <p:cNvPr id="131" name="TextBox 130"/>
                <p:cNvSpPr txBox="1"/>
                <p:nvPr/>
              </p:nvSpPr>
              <p:spPr>
                <a:xfrm>
                  <a:off x="6516854" y="2628748"/>
                  <a:ext cx="209353" cy="276999"/>
                </a:xfrm>
                <a:prstGeom prst="rect">
                  <a:avLst/>
                </a:prstGeom>
                <a:noFill/>
              </p:spPr>
              <p:txBody>
                <a:bodyPr wrap="none" lIns="45720" tIns="0" rIns="45720" bIns="0" rtlCol="0">
                  <a:spAutoFit/>
                </a:bodyPr>
                <a:lstStyle/>
                <a:p>
                  <a:r>
                    <a:rPr lang="en-US" dirty="0" smtClean="0"/>
                    <a:t>4</a:t>
                  </a:r>
                  <a:endParaRPr lang="en-US" dirty="0"/>
                </a:p>
              </p:txBody>
            </p:sp>
            <p:sp>
              <p:nvSpPr>
                <p:cNvPr id="132" name="TextBox 131"/>
                <p:cNvSpPr txBox="1"/>
                <p:nvPr/>
              </p:nvSpPr>
              <p:spPr>
                <a:xfrm>
                  <a:off x="6220029" y="3308215"/>
                  <a:ext cx="209353" cy="276999"/>
                </a:xfrm>
                <a:prstGeom prst="rect">
                  <a:avLst/>
                </a:prstGeom>
                <a:noFill/>
              </p:spPr>
              <p:txBody>
                <a:bodyPr wrap="none" lIns="45720" tIns="0" rIns="45720" bIns="0" rtlCol="0">
                  <a:spAutoFit/>
                </a:bodyPr>
                <a:lstStyle/>
                <a:p>
                  <a:r>
                    <a:rPr lang="en-US" dirty="0" smtClean="0"/>
                    <a:t>2</a:t>
                  </a:r>
                  <a:endParaRPr lang="en-US" dirty="0"/>
                </a:p>
              </p:txBody>
            </p:sp>
            <p:sp>
              <p:nvSpPr>
                <p:cNvPr id="133" name="TextBox 132"/>
                <p:cNvSpPr txBox="1"/>
                <p:nvPr/>
              </p:nvSpPr>
              <p:spPr>
                <a:xfrm>
                  <a:off x="5327642" y="3054301"/>
                  <a:ext cx="209353" cy="276999"/>
                </a:xfrm>
                <a:prstGeom prst="rect">
                  <a:avLst/>
                </a:prstGeom>
                <a:noFill/>
              </p:spPr>
              <p:txBody>
                <a:bodyPr wrap="none" lIns="45720" tIns="0" rIns="45720" bIns="0" rtlCol="0">
                  <a:spAutoFit/>
                </a:bodyPr>
                <a:lstStyle/>
                <a:p>
                  <a:r>
                    <a:rPr lang="en-US" dirty="0"/>
                    <a:t>4</a:t>
                  </a:r>
                </a:p>
              </p:txBody>
            </p:sp>
            <p:sp>
              <p:nvSpPr>
                <p:cNvPr id="134" name="TextBox 133"/>
                <p:cNvSpPr txBox="1"/>
                <p:nvPr/>
              </p:nvSpPr>
              <p:spPr>
                <a:xfrm>
                  <a:off x="5226135" y="1579423"/>
                  <a:ext cx="209353" cy="276999"/>
                </a:xfrm>
                <a:prstGeom prst="rect">
                  <a:avLst/>
                </a:prstGeom>
                <a:noFill/>
              </p:spPr>
              <p:txBody>
                <a:bodyPr wrap="none" lIns="45720" tIns="0" rIns="45720" bIns="0" rtlCol="0">
                  <a:spAutoFit/>
                </a:bodyPr>
                <a:lstStyle/>
                <a:p>
                  <a:r>
                    <a:rPr lang="en-US" dirty="0" smtClean="0"/>
                    <a:t>4</a:t>
                  </a:r>
                  <a:endParaRPr lang="en-US" dirty="0"/>
                </a:p>
              </p:txBody>
            </p:sp>
            <p:sp>
              <p:nvSpPr>
                <p:cNvPr id="135" name="TextBox 134"/>
                <p:cNvSpPr txBox="1"/>
                <p:nvPr/>
              </p:nvSpPr>
              <p:spPr>
                <a:xfrm>
                  <a:off x="5320608" y="2318132"/>
                  <a:ext cx="209353" cy="276999"/>
                </a:xfrm>
                <a:prstGeom prst="rect">
                  <a:avLst/>
                </a:prstGeom>
                <a:noFill/>
              </p:spPr>
              <p:txBody>
                <a:bodyPr wrap="none" lIns="45720" tIns="0" rIns="45720" bIns="0" rtlCol="0">
                  <a:spAutoFit/>
                </a:bodyPr>
                <a:lstStyle/>
                <a:p>
                  <a:r>
                    <a:rPr lang="en-US" dirty="0" smtClean="0"/>
                    <a:t>3</a:t>
                  </a:r>
                  <a:endParaRPr lang="en-US" dirty="0"/>
                </a:p>
              </p:txBody>
            </p:sp>
            <p:sp>
              <p:nvSpPr>
                <p:cNvPr id="136" name="TextBox 135"/>
                <p:cNvSpPr txBox="1"/>
                <p:nvPr/>
              </p:nvSpPr>
              <p:spPr>
                <a:xfrm>
                  <a:off x="5734247" y="1971830"/>
                  <a:ext cx="209353" cy="276999"/>
                </a:xfrm>
                <a:prstGeom prst="rect">
                  <a:avLst/>
                </a:prstGeom>
                <a:noFill/>
              </p:spPr>
              <p:txBody>
                <a:bodyPr wrap="none" lIns="45720" tIns="0" rIns="45720" bIns="0" rtlCol="0">
                  <a:spAutoFit/>
                </a:bodyPr>
                <a:lstStyle/>
                <a:p>
                  <a:r>
                    <a:rPr lang="en-US" dirty="0" smtClean="0"/>
                    <a:t>3</a:t>
                  </a:r>
                  <a:endParaRPr lang="en-US" dirty="0"/>
                </a:p>
              </p:txBody>
            </p:sp>
            <p:sp>
              <p:nvSpPr>
                <p:cNvPr id="137" name="TextBox 136"/>
                <p:cNvSpPr txBox="1"/>
                <p:nvPr/>
              </p:nvSpPr>
              <p:spPr>
                <a:xfrm>
                  <a:off x="6392434" y="3767472"/>
                  <a:ext cx="209353" cy="276999"/>
                </a:xfrm>
                <a:prstGeom prst="rect">
                  <a:avLst/>
                </a:prstGeom>
                <a:noFill/>
              </p:spPr>
              <p:txBody>
                <a:bodyPr wrap="none" lIns="45720" tIns="0" rIns="45720" bIns="0" rtlCol="0">
                  <a:spAutoFit/>
                </a:bodyPr>
                <a:lstStyle/>
                <a:p>
                  <a:r>
                    <a:rPr lang="en-US" dirty="0" smtClean="0"/>
                    <a:t>3</a:t>
                  </a:r>
                  <a:endParaRPr lang="en-US" dirty="0"/>
                </a:p>
              </p:txBody>
            </p:sp>
          </p:grpSp>
          <p:cxnSp>
            <p:nvCxnSpPr>
              <p:cNvPr id="122" name="Straight Arrow Connector 121"/>
              <p:cNvCxnSpPr/>
              <p:nvPr/>
            </p:nvCxnSpPr>
            <p:spPr>
              <a:xfrm>
                <a:off x="4885044" y="3076818"/>
                <a:ext cx="1144879" cy="0"/>
              </a:xfrm>
              <a:prstGeom prst="straightConnector1">
                <a:avLst/>
              </a:prstGeom>
              <a:ln w="38100">
                <a:solidFill>
                  <a:schemeClr val="accent5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Arrow Connector 122"/>
              <p:cNvCxnSpPr/>
              <p:nvPr/>
            </p:nvCxnSpPr>
            <p:spPr>
              <a:xfrm>
                <a:off x="6022601" y="3058717"/>
                <a:ext cx="1031604" cy="720155"/>
              </a:xfrm>
              <a:prstGeom prst="straightConnector1">
                <a:avLst/>
              </a:prstGeom>
              <a:ln w="38100">
                <a:solidFill>
                  <a:schemeClr val="accent5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Arrow Connector 123"/>
              <p:cNvCxnSpPr/>
              <p:nvPr/>
            </p:nvCxnSpPr>
            <p:spPr>
              <a:xfrm flipH="1" flipV="1">
                <a:off x="7042602" y="2261283"/>
                <a:ext cx="11603" cy="1507320"/>
              </a:xfrm>
              <a:prstGeom prst="straightConnector1">
                <a:avLst/>
              </a:prstGeom>
              <a:ln w="38100">
                <a:solidFill>
                  <a:schemeClr val="accent5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7" name="Straight Arrow Connector 116"/>
            <p:cNvCxnSpPr>
              <a:endCxn id="151" idx="3"/>
            </p:cNvCxnSpPr>
            <p:nvPr/>
          </p:nvCxnSpPr>
          <p:spPr>
            <a:xfrm flipV="1">
              <a:off x="3378650" y="1470028"/>
              <a:ext cx="1331268" cy="785214"/>
            </a:xfrm>
            <a:prstGeom prst="straightConnector1">
              <a:avLst/>
            </a:prstGeom>
            <a:ln w="38100">
              <a:solidFill>
                <a:schemeClr val="accent5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Arrow Connector 117"/>
            <p:cNvCxnSpPr>
              <a:stCxn id="156" idx="6"/>
            </p:cNvCxnSpPr>
            <p:nvPr/>
          </p:nvCxnSpPr>
          <p:spPr>
            <a:xfrm flipV="1">
              <a:off x="4854303" y="3995976"/>
              <a:ext cx="1106100" cy="7665"/>
            </a:xfrm>
            <a:prstGeom prst="straightConnector1">
              <a:avLst/>
            </a:prstGeom>
            <a:ln w="38100">
              <a:solidFill>
                <a:schemeClr val="accent5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Arrow Connector 118"/>
            <p:cNvCxnSpPr/>
            <p:nvPr/>
          </p:nvCxnSpPr>
          <p:spPr>
            <a:xfrm>
              <a:off x="4814046" y="1426375"/>
              <a:ext cx="1156616" cy="755560"/>
            </a:xfrm>
            <a:prstGeom prst="straightConnector1">
              <a:avLst/>
            </a:prstGeom>
            <a:ln w="38100">
              <a:solidFill>
                <a:schemeClr val="accent5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/>
            <p:cNvCxnSpPr>
              <a:stCxn id="150" idx="1"/>
              <a:endCxn id="154" idx="5"/>
            </p:cNvCxnSpPr>
            <p:nvPr/>
          </p:nvCxnSpPr>
          <p:spPr>
            <a:xfrm flipH="1" flipV="1">
              <a:off x="6073713" y="2278208"/>
              <a:ext cx="1161504" cy="710510"/>
            </a:xfrm>
            <a:prstGeom prst="straightConnector1">
              <a:avLst/>
            </a:prstGeom>
            <a:ln w="38100">
              <a:solidFill>
                <a:schemeClr val="accent5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6" name="TextBox 165"/>
          <p:cNvSpPr txBox="1"/>
          <p:nvPr/>
        </p:nvSpPr>
        <p:spPr>
          <a:xfrm>
            <a:off x="532982" y="1123950"/>
            <a:ext cx="4931135" cy="395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400" dirty="0" smtClean="0"/>
              <a:t>Source Tree for E (from </a:t>
            </a:r>
            <a:r>
              <a:rPr lang="en-US" sz="2400" dirty="0" err="1" smtClean="0"/>
              <a:t>Dijkstra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67" name="TextBox 166"/>
          <p:cNvSpPr txBox="1"/>
          <p:nvPr/>
        </p:nvSpPr>
        <p:spPr>
          <a:xfrm>
            <a:off x="5398166" y="1123950"/>
            <a:ext cx="3313676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400" dirty="0" smtClean="0"/>
              <a:t>E’s Forwarding Table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311868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Handling Changes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On change, flood updated LSPs, and re-compute routes</a:t>
            </a:r>
          </a:p>
          <a:p>
            <a:pPr lvl="1"/>
            <a:r>
              <a:rPr lang="en-US" sz="2400" dirty="0" smtClean="0"/>
              <a:t>E.g., nodes adjacent to failed link or node initiate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36</a:t>
            </a:fld>
            <a:endParaRPr lang="en-US"/>
          </a:p>
        </p:txBody>
      </p:sp>
      <p:grpSp>
        <p:nvGrpSpPr>
          <p:cNvPr id="52" name="Group 51"/>
          <p:cNvGrpSpPr/>
          <p:nvPr/>
        </p:nvGrpSpPr>
        <p:grpSpPr>
          <a:xfrm>
            <a:off x="4356686" y="1885950"/>
            <a:ext cx="4634914" cy="2878971"/>
            <a:chOff x="3205076" y="1986072"/>
            <a:chExt cx="5316038" cy="2878971"/>
          </a:xfrm>
        </p:grpSpPr>
        <p:grpSp>
          <p:nvGrpSpPr>
            <p:cNvPr id="7" name="Group 6"/>
            <p:cNvGrpSpPr/>
            <p:nvPr/>
          </p:nvGrpSpPr>
          <p:grpSpPr>
            <a:xfrm>
              <a:off x="3205076" y="1986072"/>
              <a:ext cx="5316038" cy="2878971"/>
              <a:chOff x="4520490" y="1062542"/>
              <a:chExt cx="3842337" cy="3101465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4520490" y="1062542"/>
                <a:ext cx="3842337" cy="3101465"/>
                <a:chOff x="3829902" y="952440"/>
                <a:chExt cx="4859367" cy="3101465"/>
              </a:xfrm>
            </p:grpSpPr>
            <p:cxnSp>
              <p:nvCxnSpPr>
                <p:cNvPr id="21" name="Straight Connector 20"/>
                <p:cNvCxnSpPr/>
                <p:nvPr/>
              </p:nvCxnSpPr>
              <p:spPr>
                <a:xfrm>
                  <a:off x="4259183" y="2959240"/>
                  <a:ext cx="1447800" cy="0"/>
                </a:xfrm>
                <a:prstGeom prst="line">
                  <a:avLst/>
                </a:prstGeom>
                <a:ln w="38100">
                  <a:solidFill>
                    <a:schemeClr val="accent5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>
                  <a:off x="5706983" y="2959241"/>
                  <a:ext cx="1295400" cy="723899"/>
                </a:xfrm>
                <a:prstGeom prst="line">
                  <a:avLst/>
                </a:prstGeom>
                <a:ln w="38100">
                  <a:solidFill>
                    <a:schemeClr val="accent5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7002383" y="2082940"/>
                  <a:ext cx="0" cy="1600202"/>
                </a:xfrm>
                <a:prstGeom prst="line">
                  <a:avLst/>
                </a:prstGeom>
                <a:ln w="38100">
                  <a:solidFill>
                    <a:schemeClr val="bg2">
                      <a:lumMod val="90000"/>
                    </a:schemeClr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5706983" y="2082940"/>
                  <a:ext cx="1295400" cy="876302"/>
                </a:xfrm>
                <a:prstGeom prst="line">
                  <a:avLst/>
                </a:prstGeom>
                <a:ln w="38100">
                  <a:solidFill>
                    <a:schemeClr val="accent5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4259183" y="2082940"/>
                  <a:ext cx="2743200" cy="876302"/>
                </a:xfrm>
                <a:prstGeom prst="line">
                  <a:avLst/>
                </a:prstGeom>
                <a:ln w="38100">
                  <a:solidFill>
                    <a:schemeClr val="bg2">
                      <a:lumMod val="90000"/>
                    </a:schemeClr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/>
                <p:nvPr/>
              </p:nvCxnSpPr>
              <p:spPr>
                <a:xfrm flipV="1">
                  <a:off x="5706983" y="1352550"/>
                  <a:ext cx="8017" cy="1606691"/>
                </a:xfrm>
                <a:prstGeom prst="line">
                  <a:avLst/>
                </a:prstGeom>
                <a:ln w="38100">
                  <a:solidFill>
                    <a:schemeClr val="accent5"/>
                  </a:solidFill>
                  <a:headEnd type="arrow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 flipH="1" flipV="1">
                  <a:off x="4259183" y="2140090"/>
                  <a:ext cx="1447800" cy="819151"/>
                </a:xfrm>
                <a:prstGeom prst="line">
                  <a:avLst/>
                </a:prstGeom>
                <a:ln w="381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 flipV="1">
                  <a:off x="4259183" y="1352550"/>
                  <a:ext cx="1455817" cy="787541"/>
                </a:xfrm>
                <a:prstGeom prst="line">
                  <a:avLst/>
                </a:prstGeom>
                <a:ln w="381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>
                  <a:off x="5715000" y="1352550"/>
                  <a:ext cx="1287383" cy="730390"/>
                </a:xfrm>
                <a:prstGeom prst="line">
                  <a:avLst/>
                </a:prstGeom>
                <a:ln w="38100">
                  <a:solidFill>
                    <a:schemeClr val="accent5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>
                  <a:off x="7002383" y="2082940"/>
                  <a:ext cx="1287383" cy="730390"/>
                </a:xfrm>
                <a:prstGeom prst="line">
                  <a:avLst/>
                </a:prstGeom>
                <a:ln w="38100">
                  <a:solidFill>
                    <a:schemeClr val="bg2">
                      <a:lumMod val="90000"/>
                    </a:schemeClr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flipV="1">
                  <a:off x="7002383" y="2813330"/>
                  <a:ext cx="1287383" cy="869811"/>
                </a:xfrm>
                <a:prstGeom prst="line">
                  <a:avLst/>
                </a:prstGeom>
                <a:ln w="381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flipH="1" flipV="1">
                  <a:off x="5706983" y="3683140"/>
                  <a:ext cx="1295400" cy="2"/>
                </a:xfrm>
                <a:prstGeom prst="line">
                  <a:avLst/>
                </a:prstGeom>
                <a:ln w="38100">
                  <a:solidFill>
                    <a:schemeClr val="bg2">
                      <a:lumMod val="9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" name="Oval 32"/>
                <p:cNvSpPr/>
                <p:nvPr/>
              </p:nvSpPr>
              <p:spPr>
                <a:xfrm>
                  <a:off x="8186819" y="2746390"/>
                  <a:ext cx="133880" cy="133880"/>
                </a:xfrm>
                <a:prstGeom prst="ellips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Oval 33"/>
                <p:cNvSpPr/>
                <p:nvPr/>
              </p:nvSpPr>
              <p:spPr>
                <a:xfrm>
                  <a:off x="5640043" y="1285610"/>
                  <a:ext cx="133880" cy="133880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Oval 34"/>
                <p:cNvSpPr/>
                <p:nvPr/>
              </p:nvSpPr>
              <p:spPr>
                <a:xfrm>
                  <a:off x="5630783" y="2895070"/>
                  <a:ext cx="133880" cy="133880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Oval 35"/>
                <p:cNvSpPr/>
                <p:nvPr/>
              </p:nvSpPr>
              <p:spPr>
                <a:xfrm>
                  <a:off x="6920769" y="3586855"/>
                  <a:ext cx="134507" cy="133880"/>
                </a:xfrm>
                <a:prstGeom prst="ellips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Oval 36"/>
                <p:cNvSpPr/>
                <p:nvPr/>
              </p:nvSpPr>
              <p:spPr>
                <a:xfrm>
                  <a:off x="6920769" y="2012595"/>
                  <a:ext cx="133880" cy="133880"/>
                </a:xfrm>
                <a:prstGeom prst="ellips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Oval 37"/>
                <p:cNvSpPr/>
                <p:nvPr/>
              </p:nvSpPr>
              <p:spPr>
                <a:xfrm>
                  <a:off x="4192243" y="2082940"/>
                  <a:ext cx="133880" cy="133880"/>
                </a:xfrm>
                <a:prstGeom prst="ellips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Oval 38"/>
                <p:cNvSpPr/>
                <p:nvPr/>
              </p:nvSpPr>
              <p:spPr>
                <a:xfrm>
                  <a:off x="5671382" y="3612013"/>
                  <a:ext cx="133880" cy="133880"/>
                </a:xfrm>
                <a:prstGeom prst="ellips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Oval 39"/>
                <p:cNvSpPr/>
                <p:nvPr/>
              </p:nvSpPr>
              <p:spPr>
                <a:xfrm>
                  <a:off x="4182551" y="2892300"/>
                  <a:ext cx="134508" cy="133880"/>
                </a:xfrm>
                <a:prstGeom prst="ellipse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4038763" y="2933640"/>
                  <a:ext cx="422085" cy="400110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sz="2000" dirty="0" smtClean="0"/>
                    <a:t>A</a:t>
                  </a:r>
                  <a:endParaRPr lang="en-US" sz="2000" dirty="0"/>
                </a:p>
              </p:txBody>
            </p:sp>
            <p:sp>
              <p:nvSpPr>
                <p:cNvPr id="42" name="TextBox 41"/>
                <p:cNvSpPr txBox="1"/>
                <p:nvPr/>
              </p:nvSpPr>
              <p:spPr>
                <a:xfrm>
                  <a:off x="5492763" y="2933640"/>
                  <a:ext cx="409922" cy="400110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sz="2000" dirty="0" smtClean="0"/>
                    <a:t>B</a:t>
                  </a:r>
                  <a:endParaRPr lang="en-US" sz="2000" dirty="0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6799450" y="3653795"/>
                  <a:ext cx="405867" cy="400110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sz="2000" dirty="0" smtClean="0"/>
                    <a:t>C</a:t>
                  </a:r>
                  <a:endParaRPr lang="en-US" sz="2000" dirty="0"/>
                </a:p>
              </p:txBody>
            </p:sp>
            <p:sp>
              <p:nvSpPr>
                <p:cNvPr id="44" name="TextBox 43"/>
                <p:cNvSpPr txBox="1"/>
                <p:nvPr/>
              </p:nvSpPr>
              <p:spPr>
                <a:xfrm>
                  <a:off x="8257047" y="2613275"/>
                  <a:ext cx="432222" cy="400110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sz="2000" dirty="0" smtClean="0"/>
                    <a:t>D</a:t>
                  </a:r>
                  <a:endParaRPr lang="en-US" sz="2000" dirty="0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6925306" y="1679425"/>
                  <a:ext cx="391676" cy="400110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sz="2000" dirty="0" smtClean="0"/>
                    <a:t>E</a:t>
                  </a:r>
                  <a:endParaRPr lang="en-US" sz="2000" dirty="0"/>
                </a:p>
              </p:txBody>
            </p:sp>
            <p:sp>
              <p:nvSpPr>
                <p:cNvPr id="46" name="TextBox 45"/>
                <p:cNvSpPr txBox="1"/>
                <p:nvPr/>
              </p:nvSpPr>
              <p:spPr>
                <a:xfrm>
                  <a:off x="5515202" y="952440"/>
                  <a:ext cx="383567" cy="400110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sz="2000" dirty="0" smtClean="0"/>
                    <a:t>F</a:t>
                  </a:r>
                  <a:endParaRPr lang="en-US" sz="2000" dirty="0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3829902" y="1946420"/>
                  <a:ext cx="438304" cy="400110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sz="2000" dirty="0" smtClean="0"/>
                    <a:t>G</a:t>
                  </a:r>
                  <a:endParaRPr lang="en-US" sz="2000" dirty="0"/>
                </a:p>
              </p:txBody>
            </p:sp>
            <p:sp>
              <p:nvSpPr>
                <p:cNvPr id="48" name="TextBox 47"/>
                <p:cNvSpPr txBox="1"/>
                <p:nvPr/>
              </p:nvSpPr>
              <p:spPr>
                <a:xfrm>
                  <a:off x="5320371" y="3472004"/>
                  <a:ext cx="436275" cy="400110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/>
                  <a:r>
                    <a:rPr lang="en-US" sz="2000" dirty="0"/>
                    <a:t>H</a:t>
                  </a:r>
                </a:p>
              </p:txBody>
            </p:sp>
          </p:grpSp>
          <p:sp>
            <p:nvSpPr>
              <p:cNvPr id="9" name="TextBox 8"/>
              <p:cNvSpPr txBox="1"/>
              <p:nvPr/>
            </p:nvSpPr>
            <p:spPr>
              <a:xfrm>
                <a:off x="6508479" y="1530512"/>
                <a:ext cx="209353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/>
                  <a:t>2</a:t>
                </a: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082173" y="2784932"/>
                <a:ext cx="209353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 smtClean="0"/>
                  <a:t>1</a:t>
                </a:r>
                <a:endParaRPr lang="en-US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226829" y="2150370"/>
                <a:ext cx="326371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 smtClean="0"/>
                  <a:t>10</a:t>
                </a:r>
                <a:endParaRPr lang="en-US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7552600" y="3292792"/>
                <a:ext cx="209353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7588162" y="2326922"/>
                <a:ext cx="209353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6516854" y="2628748"/>
                <a:ext cx="209353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 smtClean="0"/>
                  <a:t>4</a:t>
                </a:r>
                <a:endParaRPr lang="en-US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220029" y="3308215"/>
                <a:ext cx="209353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327642" y="3054301"/>
                <a:ext cx="209353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/>
                  <a:t>4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5226135" y="1579423"/>
                <a:ext cx="209353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 smtClean="0"/>
                  <a:t>4</a:t>
                </a:r>
                <a:endParaRPr lang="en-US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5320608" y="2318132"/>
                <a:ext cx="209353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 smtClean="0"/>
                  <a:t>3</a:t>
                </a:r>
                <a:endParaRPr lang="en-US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5734247" y="1971830"/>
                <a:ext cx="209353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 smtClean="0"/>
                  <a:t>3</a:t>
                </a:r>
                <a:endParaRPr lang="en-US" dirty="0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6392434" y="3767472"/>
                <a:ext cx="209353" cy="276999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r>
                  <a:rPr lang="en-US" dirty="0" smtClean="0"/>
                  <a:t>3</a:t>
                </a:r>
                <a:endParaRPr lang="en-US" dirty="0"/>
              </a:p>
            </p:txBody>
          </p:sp>
        </p:grpSp>
        <p:sp>
          <p:nvSpPr>
            <p:cNvPr id="5" name="TextBox 4"/>
            <p:cNvSpPr txBox="1"/>
            <p:nvPr/>
          </p:nvSpPr>
          <p:spPr>
            <a:xfrm>
              <a:off x="3554668" y="2876550"/>
              <a:ext cx="735429" cy="4062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18288" rIns="0" bIns="18288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XXXX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</p:grpSp>
      <p:graphicFrame>
        <p:nvGraphicFramePr>
          <p:cNvPr id="4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9389762"/>
              </p:ext>
            </p:extLst>
          </p:nvPr>
        </p:nvGraphicFramePr>
        <p:xfrm>
          <a:off x="685800" y="2707310"/>
          <a:ext cx="1228881" cy="1548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963"/>
                <a:gridCol w="599918"/>
              </a:tblGrid>
              <a:tr h="16761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Seq. #</a:t>
                      </a: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6428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6428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6428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6428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6428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∞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50" name="Straight Arrow Connector 49"/>
          <p:cNvCxnSpPr/>
          <p:nvPr/>
        </p:nvCxnSpPr>
        <p:spPr>
          <a:xfrm>
            <a:off x="4610101" y="2560082"/>
            <a:ext cx="213153" cy="240268"/>
          </a:xfrm>
          <a:prstGeom prst="straightConnector1">
            <a:avLst/>
          </a:prstGeom>
          <a:ln w="28575">
            <a:solidFill>
              <a:schemeClr val="accent3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61999" y="2312137"/>
            <a:ext cx="1143001" cy="395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400" dirty="0" smtClean="0"/>
              <a:t>B’s LSP</a:t>
            </a:r>
            <a:endParaRPr lang="en-US" sz="2400" dirty="0"/>
          </a:p>
        </p:txBody>
      </p:sp>
      <p:graphicFrame>
        <p:nvGraphicFramePr>
          <p:cNvPr id="53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5858799"/>
              </p:ext>
            </p:extLst>
          </p:nvPr>
        </p:nvGraphicFramePr>
        <p:xfrm>
          <a:off x="2286000" y="2709274"/>
          <a:ext cx="1228881" cy="1042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963"/>
                <a:gridCol w="599918"/>
              </a:tblGrid>
              <a:tr h="16761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Seq. #</a:t>
                      </a: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6428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6428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6428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endParaRPr lang="en-US" sz="16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∞</a:t>
                      </a:r>
                      <a:endParaRPr lang="en-US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4" name="TextBox 53"/>
          <p:cNvSpPr txBox="1"/>
          <p:nvPr/>
        </p:nvSpPr>
        <p:spPr>
          <a:xfrm>
            <a:off x="2286000" y="2266950"/>
            <a:ext cx="1143001" cy="395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400" dirty="0"/>
              <a:t>F</a:t>
            </a:r>
            <a:r>
              <a:rPr lang="en-US" sz="2400" dirty="0" smtClean="0"/>
              <a:t>’s LSP</a:t>
            </a:r>
            <a:endParaRPr lang="en-US" sz="2400" dirty="0"/>
          </a:p>
        </p:txBody>
      </p:sp>
      <p:sp>
        <p:nvSpPr>
          <p:cNvPr id="59" name="TextBox 58"/>
          <p:cNvSpPr txBox="1"/>
          <p:nvPr/>
        </p:nvSpPr>
        <p:spPr>
          <a:xfrm>
            <a:off x="4038600" y="2255282"/>
            <a:ext cx="1143001" cy="395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400" dirty="0" smtClean="0"/>
              <a:t>Failure!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943863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Changes (2)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Link failure</a:t>
            </a:r>
          </a:p>
          <a:p>
            <a:pPr lvl="1"/>
            <a:r>
              <a:rPr lang="en-US" sz="2400" dirty="0" smtClean="0"/>
              <a:t>Both nodes notice, send updated LSPs</a:t>
            </a:r>
          </a:p>
          <a:p>
            <a:pPr lvl="1"/>
            <a:r>
              <a:rPr lang="en-US" sz="2400" dirty="0" smtClean="0"/>
              <a:t>Link is removed from topology</a:t>
            </a:r>
          </a:p>
          <a:p>
            <a:pPr lvl="4"/>
            <a:endParaRPr lang="en-US" sz="1600" dirty="0" smtClean="0"/>
          </a:p>
          <a:p>
            <a:r>
              <a:rPr lang="en-US" sz="2800" dirty="0" smtClean="0"/>
              <a:t>Node failure</a:t>
            </a:r>
          </a:p>
          <a:p>
            <a:pPr lvl="1"/>
            <a:r>
              <a:rPr lang="en-US" sz="2400" dirty="0" smtClean="0"/>
              <a:t>All neighbors notice a link has failed</a:t>
            </a:r>
          </a:p>
          <a:p>
            <a:pPr lvl="1"/>
            <a:r>
              <a:rPr lang="en-US" sz="2400" dirty="0" smtClean="0"/>
              <a:t>Failed node can’t update its own LSP</a:t>
            </a:r>
          </a:p>
          <a:p>
            <a:pPr lvl="1"/>
            <a:r>
              <a:rPr lang="en-US" sz="2400" dirty="0" smtClean="0"/>
              <a:t>But it is OK: all links to node removed</a:t>
            </a:r>
          </a:p>
        </p:txBody>
      </p:sp>
    </p:spTree>
    <p:extLst>
      <p:ext uri="{BB962C8B-B14F-4D97-AF65-F5344CB8AC3E}">
        <p14:creationId xmlns:p14="http://schemas.microsoft.com/office/powerpoint/2010/main" val="27249732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Handling Changes (3)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Addition of a link or node</a:t>
            </a:r>
          </a:p>
          <a:p>
            <a:pPr lvl="1"/>
            <a:r>
              <a:rPr lang="en-US" sz="2400" dirty="0" smtClean="0"/>
              <a:t>Add LSP of new node to topology</a:t>
            </a:r>
          </a:p>
          <a:p>
            <a:pPr lvl="1"/>
            <a:r>
              <a:rPr lang="en-US" sz="2400" dirty="0" smtClean="0"/>
              <a:t>Old LSPs are updated with new link</a:t>
            </a:r>
          </a:p>
          <a:p>
            <a:pPr lvl="4"/>
            <a:endParaRPr lang="en-US" sz="1800" dirty="0" smtClean="0"/>
          </a:p>
          <a:p>
            <a:r>
              <a:rPr lang="en-US" sz="2800" dirty="0" smtClean="0"/>
              <a:t>Additions are the easy case …</a:t>
            </a:r>
          </a:p>
          <a:p>
            <a:pPr lvl="4"/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131679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Link-State Complications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Things that can go wrong:</a:t>
            </a:r>
          </a:p>
          <a:p>
            <a:pPr lvl="1"/>
            <a:r>
              <a:rPr lang="en-US" dirty="0" smtClean="0"/>
              <a:t>Seq. number reaches max, or is corrupted</a:t>
            </a:r>
          </a:p>
          <a:p>
            <a:pPr lvl="1"/>
            <a:r>
              <a:rPr lang="en-US" dirty="0" smtClean="0"/>
              <a:t>Node crashes and loses seq. number</a:t>
            </a:r>
          </a:p>
          <a:p>
            <a:pPr lvl="1"/>
            <a:r>
              <a:rPr lang="en-US" dirty="0" smtClean="0"/>
              <a:t>Network partitions then heals</a:t>
            </a:r>
          </a:p>
          <a:p>
            <a:r>
              <a:rPr lang="en-US" dirty="0" smtClean="0"/>
              <a:t>Strategy:</a:t>
            </a:r>
          </a:p>
          <a:p>
            <a:pPr lvl="1"/>
            <a:r>
              <a:rPr lang="en-US" dirty="0" smtClean="0"/>
              <a:t>Include age on LSPs and forget old information that is not refreshed</a:t>
            </a:r>
          </a:p>
          <a:p>
            <a:pPr lvl="4"/>
            <a:endParaRPr lang="en-US" sz="1300" dirty="0" smtClean="0"/>
          </a:p>
          <a:p>
            <a:r>
              <a:rPr lang="en-US" dirty="0" smtClean="0"/>
              <a:t>Much of the complexity is due to handling corner cases (as usual!)</a:t>
            </a:r>
          </a:p>
        </p:txBody>
      </p:sp>
    </p:spTree>
    <p:extLst>
      <p:ext uri="{BB962C8B-B14F-4D97-AF65-F5344CB8AC3E}">
        <p14:creationId xmlns:p14="http://schemas.microsoft.com/office/powerpoint/2010/main" val="3201863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88"/>
          <p:cNvSpPr/>
          <p:nvPr/>
        </p:nvSpPr>
        <p:spPr>
          <a:xfrm>
            <a:off x="304800" y="1830571"/>
            <a:ext cx="1981200" cy="2188979"/>
          </a:xfrm>
          <a:prstGeom prst="rect">
            <a:avLst/>
          </a:prstGeom>
          <a:solidFill>
            <a:srgbClr val="FFEB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Delivery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Different routing used for different delivery models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4</a:t>
            </a:fld>
            <a:endParaRPr lang="en-US"/>
          </a:p>
        </p:txBody>
      </p:sp>
      <p:grpSp>
        <p:nvGrpSpPr>
          <p:cNvPr id="41" name="Group 40"/>
          <p:cNvGrpSpPr/>
          <p:nvPr/>
        </p:nvGrpSpPr>
        <p:grpSpPr>
          <a:xfrm>
            <a:off x="4856585" y="2655467"/>
            <a:ext cx="1623207" cy="1124526"/>
            <a:chOff x="763299" y="2666763"/>
            <a:chExt cx="1623207" cy="1124526"/>
          </a:xfrm>
        </p:grpSpPr>
        <p:grpSp>
          <p:nvGrpSpPr>
            <p:cNvPr id="20" name="Group 19"/>
            <p:cNvGrpSpPr/>
            <p:nvPr/>
          </p:nvGrpSpPr>
          <p:grpSpPr>
            <a:xfrm>
              <a:off x="830239" y="2733700"/>
              <a:ext cx="1455755" cy="990653"/>
              <a:chOff x="567560" y="3100513"/>
              <a:chExt cx="1142127" cy="761495"/>
            </a:xfrm>
          </p:grpSpPr>
          <p:cxnSp>
            <p:nvCxnSpPr>
              <p:cNvPr id="27" name="Straight Connector 26"/>
              <p:cNvCxnSpPr/>
              <p:nvPr/>
            </p:nvCxnSpPr>
            <p:spPr>
              <a:xfrm>
                <a:off x="1160015" y="3100513"/>
                <a:ext cx="549672" cy="0"/>
              </a:xfrm>
              <a:prstGeom prst="line">
                <a:avLst/>
              </a:prstGeom>
              <a:ln w="254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flipV="1">
                <a:off x="567560" y="3862005"/>
                <a:ext cx="626610" cy="3"/>
              </a:xfrm>
              <a:prstGeom prst="line">
                <a:avLst/>
              </a:prstGeom>
              <a:ln w="254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" name="Straight Connector 14"/>
            <p:cNvCxnSpPr/>
            <p:nvPr/>
          </p:nvCxnSpPr>
          <p:spPr>
            <a:xfrm flipV="1">
              <a:off x="1639512" y="3724350"/>
              <a:ext cx="680054" cy="3"/>
            </a:xfrm>
            <a:prstGeom prst="line">
              <a:avLst/>
            </a:prstGeom>
            <a:ln w="25400">
              <a:solidFill>
                <a:schemeClr val="accent5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830239" y="2733701"/>
              <a:ext cx="778118" cy="1"/>
            </a:xfrm>
            <a:prstGeom prst="line">
              <a:avLst/>
            </a:prstGeom>
            <a:ln w="25400">
              <a:solidFill>
                <a:schemeClr val="accent5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830239" y="2733703"/>
              <a:ext cx="755141" cy="999567"/>
            </a:xfrm>
            <a:prstGeom prst="line">
              <a:avLst/>
            </a:prstGeom>
            <a:ln w="25400">
              <a:solidFill>
                <a:schemeClr val="accent5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1608358" y="2724150"/>
              <a:ext cx="700612" cy="1009120"/>
            </a:xfrm>
            <a:prstGeom prst="line">
              <a:avLst/>
            </a:prstGeom>
            <a:ln w="25400"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1608357" y="2724150"/>
              <a:ext cx="20559" cy="987802"/>
            </a:xfrm>
            <a:prstGeom prst="line">
              <a:avLst/>
            </a:prstGeom>
            <a:ln w="25400">
              <a:solidFill>
                <a:schemeClr val="accent5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val 38"/>
            <p:cNvSpPr/>
            <p:nvPr/>
          </p:nvSpPr>
          <p:spPr>
            <a:xfrm>
              <a:off x="763299" y="2666763"/>
              <a:ext cx="133880" cy="13388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2252626" y="3657409"/>
              <a:ext cx="133880" cy="13388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449684" y="2666442"/>
            <a:ext cx="1623207" cy="1124526"/>
            <a:chOff x="763299" y="2666763"/>
            <a:chExt cx="1623207" cy="1124526"/>
          </a:xfrm>
        </p:grpSpPr>
        <p:grpSp>
          <p:nvGrpSpPr>
            <p:cNvPr id="43" name="Group 42"/>
            <p:cNvGrpSpPr/>
            <p:nvPr/>
          </p:nvGrpSpPr>
          <p:grpSpPr>
            <a:xfrm>
              <a:off x="830239" y="2733700"/>
              <a:ext cx="1455755" cy="990653"/>
              <a:chOff x="567560" y="3100513"/>
              <a:chExt cx="1142127" cy="761495"/>
            </a:xfrm>
          </p:grpSpPr>
          <p:cxnSp>
            <p:nvCxnSpPr>
              <p:cNvPr id="51" name="Straight Connector 50"/>
              <p:cNvCxnSpPr/>
              <p:nvPr/>
            </p:nvCxnSpPr>
            <p:spPr>
              <a:xfrm>
                <a:off x="1160015" y="3100513"/>
                <a:ext cx="549672" cy="0"/>
              </a:xfrm>
              <a:prstGeom prst="line">
                <a:avLst/>
              </a:prstGeom>
              <a:ln w="254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flipV="1">
                <a:off x="567560" y="3862005"/>
                <a:ext cx="626610" cy="3"/>
              </a:xfrm>
              <a:prstGeom prst="line">
                <a:avLst/>
              </a:prstGeom>
              <a:ln w="254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4" name="Straight Connector 43"/>
            <p:cNvCxnSpPr/>
            <p:nvPr/>
          </p:nvCxnSpPr>
          <p:spPr>
            <a:xfrm flipV="1">
              <a:off x="1639512" y="3724350"/>
              <a:ext cx="680054" cy="3"/>
            </a:xfrm>
            <a:prstGeom prst="line">
              <a:avLst/>
            </a:prstGeom>
            <a:ln w="25400">
              <a:solidFill>
                <a:schemeClr val="accent5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V="1">
              <a:off x="830239" y="2733701"/>
              <a:ext cx="778118" cy="1"/>
            </a:xfrm>
            <a:prstGeom prst="line">
              <a:avLst/>
            </a:prstGeom>
            <a:ln w="25400">
              <a:solidFill>
                <a:schemeClr val="accent5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V="1">
              <a:off x="830239" y="2733703"/>
              <a:ext cx="755141" cy="999567"/>
            </a:xfrm>
            <a:prstGeom prst="line">
              <a:avLst/>
            </a:prstGeom>
            <a:ln w="25400"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V="1">
              <a:off x="1608358" y="2724150"/>
              <a:ext cx="700612" cy="1009120"/>
            </a:xfrm>
            <a:prstGeom prst="line">
              <a:avLst/>
            </a:prstGeom>
            <a:ln w="25400"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>
              <a:off x="1608357" y="2724150"/>
              <a:ext cx="20559" cy="987802"/>
            </a:xfrm>
            <a:prstGeom prst="line">
              <a:avLst/>
            </a:prstGeom>
            <a:ln w="25400">
              <a:solidFill>
                <a:schemeClr val="accent5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val 48"/>
            <p:cNvSpPr/>
            <p:nvPr/>
          </p:nvSpPr>
          <p:spPr>
            <a:xfrm>
              <a:off x="763299" y="2666763"/>
              <a:ext cx="133880" cy="13388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2252626" y="3657409"/>
              <a:ext cx="133880" cy="13388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2496080" y="2666442"/>
            <a:ext cx="1623207" cy="1124526"/>
            <a:chOff x="763299" y="2666763"/>
            <a:chExt cx="1623207" cy="1124526"/>
          </a:xfrm>
        </p:grpSpPr>
        <p:grpSp>
          <p:nvGrpSpPr>
            <p:cNvPr id="54" name="Group 53"/>
            <p:cNvGrpSpPr/>
            <p:nvPr/>
          </p:nvGrpSpPr>
          <p:grpSpPr>
            <a:xfrm>
              <a:off x="830239" y="2733700"/>
              <a:ext cx="1455755" cy="990653"/>
              <a:chOff x="567560" y="3100513"/>
              <a:chExt cx="1142127" cy="761495"/>
            </a:xfrm>
          </p:grpSpPr>
          <p:cxnSp>
            <p:nvCxnSpPr>
              <p:cNvPr id="62" name="Straight Connector 61"/>
              <p:cNvCxnSpPr/>
              <p:nvPr/>
            </p:nvCxnSpPr>
            <p:spPr>
              <a:xfrm>
                <a:off x="1160015" y="3100513"/>
                <a:ext cx="549672" cy="0"/>
              </a:xfrm>
              <a:prstGeom prst="line">
                <a:avLst/>
              </a:prstGeom>
              <a:ln w="25400">
                <a:solidFill>
                  <a:schemeClr val="accent5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flipV="1">
                <a:off x="567560" y="3862005"/>
                <a:ext cx="626610" cy="3"/>
              </a:xfrm>
              <a:prstGeom prst="line">
                <a:avLst/>
              </a:prstGeom>
              <a:ln w="25400">
                <a:solidFill>
                  <a:schemeClr val="bg2">
                    <a:lumMod val="90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5" name="Straight Connector 54"/>
            <p:cNvCxnSpPr/>
            <p:nvPr/>
          </p:nvCxnSpPr>
          <p:spPr>
            <a:xfrm flipV="1">
              <a:off x="1639512" y="3724350"/>
              <a:ext cx="680054" cy="3"/>
            </a:xfrm>
            <a:prstGeom prst="line">
              <a:avLst/>
            </a:prstGeom>
            <a:ln w="25400">
              <a:solidFill>
                <a:schemeClr val="accent5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V="1">
              <a:off x="830239" y="2733701"/>
              <a:ext cx="778118" cy="1"/>
            </a:xfrm>
            <a:prstGeom prst="line">
              <a:avLst/>
            </a:prstGeom>
            <a:ln w="25400">
              <a:solidFill>
                <a:schemeClr val="accent5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V="1">
              <a:off x="830239" y="2733703"/>
              <a:ext cx="755141" cy="999567"/>
            </a:xfrm>
            <a:prstGeom prst="line">
              <a:avLst/>
            </a:prstGeom>
            <a:ln w="25400">
              <a:solidFill>
                <a:schemeClr val="accent5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V="1">
              <a:off x="1608358" y="2724150"/>
              <a:ext cx="700612" cy="1009120"/>
            </a:xfrm>
            <a:prstGeom prst="line">
              <a:avLst/>
            </a:prstGeom>
            <a:ln w="25400">
              <a:solidFill>
                <a:schemeClr val="bg2">
                  <a:lumMod val="9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>
              <a:off x="1608357" y="2724150"/>
              <a:ext cx="20559" cy="987802"/>
            </a:xfrm>
            <a:prstGeom prst="line">
              <a:avLst/>
            </a:prstGeom>
            <a:ln w="25400">
              <a:solidFill>
                <a:schemeClr val="accent5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Oval 59"/>
            <p:cNvSpPr/>
            <p:nvPr/>
          </p:nvSpPr>
          <p:spPr>
            <a:xfrm>
              <a:off x="763299" y="2666763"/>
              <a:ext cx="133880" cy="13388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2252626" y="3657409"/>
              <a:ext cx="133880" cy="13388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6943278" y="2670902"/>
            <a:ext cx="1623207" cy="1124526"/>
            <a:chOff x="763299" y="2666763"/>
            <a:chExt cx="1623207" cy="1124526"/>
          </a:xfrm>
        </p:grpSpPr>
        <p:grpSp>
          <p:nvGrpSpPr>
            <p:cNvPr id="65" name="Group 64"/>
            <p:cNvGrpSpPr/>
            <p:nvPr/>
          </p:nvGrpSpPr>
          <p:grpSpPr>
            <a:xfrm>
              <a:off x="830239" y="2733700"/>
              <a:ext cx="1455755" cy="990653"/>
              <a:chOff x="567560" y="3100513"/>
              <a:chExt cx="1142127" cy="761495"/>
            </a:xfrm>
          </p:grpSpPr>
          <p:cxnSp>
            <p:nvCxnSpPr>
              <p:cNvPr id="73" name="Straight Connector 72"/>
              <p:cNvCxnSpPr/>
              <p:nvPr/>
            </p:nvCxnSpPr>
            <p:spPr>
              <a:xfrm>
                <a:off x="1160015" y="3100513"/>
                <a:ext cx="549672" cy="0"/>
              </a:xfrm>
              <a:prstGeom prst="line">
                <a:avLst/>
              </a:prstGeom>
              <a:ln w="254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flipV="1">
                <a:off x="567560" y="3862005"/>
                <a:ext cx="626610" cy="3"/>
              </a:xfrm>
              <a:prstGeom prst="line">
                <a:avLst/>
              </a:prstGeom>
              <a:ln w="254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6" name="Straight Connector 65"/>
            <p:cNvCxnSpPr/>
            <p:nvPr/>
          </p:nvCxnSpPr>
          <p:spPr>
            <a:xfrm flipV="1">
              <a:off x="1639512" y="3724350"/>
              <a:ext cx="680054" cy="3"/>
            </a:xfrm>
            <a:prstGeom prst="line">
              <a:avLst/>
            </a:prstGeom>
            <a:ln w="25400">
              <a:solidFill>
                <a:schemeClr val="accent5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V="1">
              <a:off x="830239" y="2733701"/>
              <a:ext cx="778118" cy="1"/>
            </a:xfrm>
            <a:prstGeom prst="line">
              <a:avLst/>
            </a:prstGeom>
            <a:ln w="25400">
              <a:solidFill>
                <a:schemeClr val="accent5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V="1">
              <a:off x="830239" y="2733703"/>
              <a:ext cx="755141" cy="999567"/>
            </a:xfrm>
            <a:prstGeom prst="line">
              <a:avLst/>
            </a:prstGeom>
            <a:ln w="25400">
              <a:solidFill>
                <a:schemeClr val="accent5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V="1">
              <a:off x="1608358" y="2724150"/>
              <a:ext cx="700612" cy="1009120"/>
            </a:xfrm>
            <a:prstGeom prst="line">
              <a:avLst/>
            </a:prstGeom>
            <a:ln w="25400"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H="1">
              <a:off x="1608357" y="2724150"/>
              <a:ext cx="20559" cy="987802"/>
            </a:xfrm>
            <a:prstGeom prst="line">
              <a:avLst/>
            </a:prstGeom>
            <a:ln w="25400">
              <a:solidFill>
                <a:schemeClr val="bg2">
                  <a:lumMod val="90000"/>
                </a:schemeClr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Oval 70"/>
            <p:cNvSpPr/>
            <p:nvPr/>
          </p:nvSpPr>
          <p:spPr>
            <a:xfrm>
              <a:off x="763299" y="2666763"/>
              <a:ext cx="133880" cy="13388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72" name="Oval 71"/>
            <p:cNvSpPr/>
            <p:nvPr/>
          </p:nvSpPr>
          <p:spPr>
            <a:xfrm>
              <a:off x="2252626" y="3657409"/>
              <a:ext cx="133880" cy="13388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5" name="TextBox 74"/>
          <p:cNvSpPr txBox="1"/>
          <p:nvPr/>
        </p:nvSpPr>
        <p:spPr>
          <a:xfrm>
            <a:off x="761111" y="1809750"/>
            <a:ext cx="11448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Unicast</a:t>
            </a:r>
          </a:p>
          <a:p>
            <a:pPr algn="ctr"/>
            <a:r>
              <a:rPr lang="en-US" sz="2400" dirty="0"/>
              <a:t>(§</a:t>
            </a:r>
            <a:r>
              <a:rPr lang="en-US" sz="2400" dirty="0" smtClean="0"/>
              <a:t>5.2)</a:t>
            </a:r>
            <a:endParaRPr lang="en-US" sz="2400" dirty="0"/>
          </a:p>
        </p:txBody>
      </p:sp>
      <p:sp>
        <p:nvSpPr>
          <p:cNvPr id="76" name="TextBox 75"/>
          <p:cNvSpPr txBox="1"/>
          <p:nvPr/>
        </p:nvSpPr>
        <p:spPr>
          <a:xfrm>
            <a:off x="5157732" y="1809750"/>
            <a:ext cx="1347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Multicast</a:t>
            </a:r>
          </a:p>
          <a:p>
            <a:pPr algn="ctr"/>
            <a:r>
              <a:rPr lang="en-US" sz="2400" dirty="0"/>
              <a:t>(§</a:t>
            </a:r>
            <a:r>
              <a:rPr lang="en-US" sz="2400" dirty="0" smtClean="0"/>
              <a:t>5.2.8)</a:t>
            </a:r>
            <a:endParaRPr lang="en-US" sz="2400" dirty="0"/>
          </a:p>
        </p:txBody>
      </p:sp>
      <p:sp>
        <p:nvSpPr>
          <p:cNvPr id="77" name="TextBox 76"/>
          <p:cNvSpPr txBox="1"/>
          <p:nvPr/>
        </p:nvSpPr>
        <p:spPr>
          <a:xfrm>
            <a:off x="7092119" y="1830571"/>
            <a:ext cx="11484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/>
              <a:t>Anycast</a:t>
            </a:r>
            <a:endParaRPr lang="en-US" sz="2400" dirty="0" smtClean="0"/>
          </a:p>
          <a:p>
            <a:pPr algn="ctr"/>
            <a:r>
              <a:rPr lang="en-US" sz="2400" dirty="0"/>
              <a:t>(§</a:t>
            </a:r>
            <a:r>
              <a:rPr lang="en-US" sz="2400" dirty="0" smtClean="0"/>
              <a:t>5.2.9)</a:t>
            </a:r>
            <a:endParaRPr lang="en-US" sz="2400" dirty="0"/>
          </a:p>
        </p:txBody>
      </p:sp>
      <p:sp>
        <p:nvSpPr>
          <p:cNvPr id="78" name="TextBox 77"/>
          <p:cNvSpPr txBox="1"/>
          <p:nvPr/>
        </p:nvSpPr>
        <p:spPr>
          <a:xfrm>
            <a:off x="2641799" y="1830571"/>
            <a:ext cx="1419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Broadcast</a:t>
            </a:r>
          </a:p>
          <a:p>
            <a:pPr algn="ctr"/>
            <a:r>
              <a:rPr lang="en-US" sz="2400" dirty="0"/>
              <a:t>(§5.2.7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79" name="Oval 78"/>
          <p:cNvSpPr/>
          <p:nvPr/>
        </p:nvSpPr>
        <p:spPr>
          <a:xfrm>
            <a:off x="2496080" y="3636295"/>
            <a:ext cx="133880" cy="13388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3305353" y="2656889"/>
            <a:ext cx="133880" cy="13388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3994094" y="2666442"/>
            <a:ext cx="133880" cy="13388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3284163" y="3670469"/>
            <a:ext cx="134508" cy="13388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4857380" y="3678004"/>
            <a:ext cx="133880" cy="13388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7721397" y="2655464"/>
            <a:ext cx="133880" cy="13388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7731675" y="3670469"/>
            <a:ext cx="133880" cy="13388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6943278" y="3670469"/>
            <a:ext cx="133880" cy="13388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33584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DV/LS Comparison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40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8200554"/>
              </p:ext>
            </p:extLst>
          </p:nvPr>
        </p:nvGraphicFramePr>
        <p:xfrm>
          <a:off x="457200" y="1352550"/>
          <a:ext cx="7962899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2971800"/>
                <a:gridCol w="3086099"/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Goal</a:t>
                      </a:r>
                      <a:endParaRPr lang="en-US" sz="18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Distance Vector</a:t>
                      </a:r>
                      <a:endParaRPr lang="en-US" sz="18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Link-State</a:t>
                      </a:r>
                      <a:endParaRPr lang="en-US" sz="18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Correctness</a:t>
                      </a:r>
                      <a:endParaRPr lang="en-US" sz="18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288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Distributed Bellman</a:t>
                      </a:r>
                      <a:r>
                        <a:rPr lang="en-US" sz="18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-Ford</a:t>
                      </a:r>
                      <a:endParaRPr lang="en-US" sz="18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288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Replicated </a:t>
                      </a:r>
                      <a:r>
                        <a:rPr lang="en-US" sz="1800" b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Dijkstra</a:t>
                      </a:r>
                      <a:endParaRPr lang="en-US" sz="18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288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Efficient</a:t>
                      </a:r>
                      <a:r>
                        <a:rPr lang="en-US" sz="18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paths</a:t>
                      </a:r>
                      <a:endParaRPr lang="en-US" sz="18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288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Approx. with shortest paths</a:t>
                      </a:r>
                      <a:endParaRPr lang="en-US" sz="18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288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Approx. with shortest paths</a:t>
                      </a:r>
                      <a:endParaRPr lang="en-US" sz="18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288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Fair</a:t>
                      </a:r>
                      <a:r>
                        <a:rPr lang="en-US" sz="18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paths</a:t>
                      </a:r>
                      <a:endParaRPr lang="en-US" sz="18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288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Approx. with shortest paths</a:t>
                      </a:r>
                    </a:p>
                  </a:txBody>
                  <a:tcPr marL="18288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Approx. with shortest paths</a:t>
                      </a:r>
                    </a:p>
                  </a:txBody>
                  <a:tcPr marL="18288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Fast convergence</a:t>
                      </a:r>
                      <a:endParaRPr lang="en-US" sz="18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288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Slow – many exchanges</a:t>
                      </a:r>
                      <a:endParaRPr lang="en-US" sz="18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288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Fast – flood</a:t>
                      </a:r>
                      <a:r>
                        <a:rPr lang="en-US" sz="18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and compute</a:t>
                      </a:r>
                      <a:endParaRPr lang="en-US" sz="18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288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Scalability</a:t>
                      </a:r>
                      <a:endParaRPr lang="en-US" sz="18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288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Excellent – storage/compute</a:t>
                      </a:r>
                      <a:endParaRPr lang="en-US" sz="18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288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Moderate – storage/compute</a:t>
                      </a:r>
                      <a:endParaRPr lang="en-US" sz="18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288" marR="0" marT="9144" marB="0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7063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Goals of Routing Algorithms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We want several properties of any routing scheme:</a:t>
            </a:r>
            <a:endParaRPr lang="en-US" sz="2800" dirty="0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9264348"/>
              </p:ext>
            </p:extLst>
          </p:nvPr>
        </p:nvGraphicFramePr>
        <p:xfrm>
          <a:off x="609600" y="2266950"/>
          <a:ext cx="5029200" cy="1792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9563"/>
                <a:gridCol w="324963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Property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964" marR="94964" marT="27432" marB="27432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Meaning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964" marR="94964" marT="27432" marB="27432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018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Correctness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27432" marB="27432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Finds paths that work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27432" marB="27432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018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Efficient paths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27432" marB="27432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Uses network bandwidth</a:t>
                      </a:r>
                      <a:r>
                        <a:rPr lang="en-US" sz="16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well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27432" marB="27432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018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Fair paths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27432" marB="27432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Doesn’t starve any nodes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27432" marB="27432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018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Fast</a:t>
                      </a:r>
                      <a:r>
                        <a:rPr lang="en-US" sz="16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convergence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27432" marB="27432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Recovers quickly after changes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27432" marB="27432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018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Scalability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27432" marB="27432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Works well</a:t>
                      </a:r>
                      <a:r>
                        <a:rPr lang="en-US" sz="16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as network grows large</a:t>
                      </a:r>
                      <a:endParaRPr lang="en-US" sz="16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27432" marB="27432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7368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Rules of Routing Algorithms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Decentralized, distributed setting</a:t>
            </a:r>
          </a:p>
          <a:p>
            <a:pPr lvl="1"/>
            <a:r>
              <a:rPr lang="en-US" sz="2400" dirty="0" smtClean="0"/>
              <a:t>All nodes are alike; no controller</a:t>
            </a:r>
          </a:p>
          <a:p>
            <a:pPr lvl="1"/>
            <a:r>
              <a:rPr lang="en-US" sz="2400" dirty="0" smtClean="0"/>
              <a:t>Nodes only know what they learn by exchanging messages with neighbors </a:t>
            </a:r>
          </a:p>
          <a:p>
            <a:pPr lvl="1"/>
            <a:r>
              <a:rPr lang="en-US" sz="2400" dirty="0" smtClean="0"/>
              <a:t>Nodes operate concurrently </a:t>
            </a:r>
          </a:p>
          <a:p>
            <a:pPr lvl="1"/>
            <a:r>
              <a:rPr lang="en-US" sz="2400" dirty="0"/>
              <a:t>M</a:t>
            </a:r>
            <a:r>
              <a:rPr lang="en-US" sz="2400" dirty="0" smtClean="0"/>
              <a:t>ay be node/link/message failures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marL="457200" lvl="1" indent="0">
              <a:buNone/>
            </a:pPr>
            <a:r>
              <a:rPr lang="en-US" sz="2400" dirty="0"/>
              <a:t> 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066800" y="3487494"/>
            <a:ext cx="3733801" cy="989256"/>
            <a:chOff x="1066800" y="3276427"/>
            <a:chExt cx="3733801" cy="989256"/>
          </a:xfrm>
        </p:grpSpPr>
        <p:grpSp>
          <p:nvGrpSpPr>
            <p:cNvPr id="50" name="Group 49"/>
            <p:cNvGrpSpPr/>
            <p:nvPr/>
          </p:nvGrpSpPr>
          <p:grpSpPr>
            <a:xfrm>
              <a:off x="1066800" y="3276427"/>
              <a:ext cx="3733801" cy="989256"/>
              <a:chOff x="778772" y="2472821"/>
              <a:chExt cx="4346411" cy="989256"/>
            </a:xfrm>
          </p:grpSpPr>
          <p:grpSp>
            <p:nvGrpSpPr>
              <p:cNvPr id="55" name="Group 54"/>
              <p:cNvGrpSpPr/>
              <p:nvPr/>
            </p:nvGrpSpPr>
            <p:grpSpPr>
              <a:xfrm>
                <a:off x="778772" y="3097445"/>
                <a:ext cx="4346411" cy="364632"/>
                <a:chOff x="-451281" y="3258897"/>
                <a:chExt cx="4346411" cy="364632"/>
              </a:xfrm>
            </p:grpSpPr>
            <p:pic>
              <p:nvPicPr>
                <p:cNvPr id="60" name="Picture 59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259678" y="3258897"/>
                  <a:ext cx="868363" cy="3646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61" name="Picture 60"/>
                <p:cNvPicPr>
                  <a:picLocks noChangeArrowheads="1"/>
                </p:cNvPicPr>
                <p:nvPr/>
              </p:nvPicPr>
              <p:blipFill>
                <a:blip r:embed="rId2">
                  <a:duotone>
                    <a:schemeClr val="bg2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-451281" y="3258898"/>
                  <a:ext cx="868362" cy="3646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cxnSp>
              <p:nvCxnSpPr>
                <p:cNvPr id="62" name="Straight Connector 61"/>
                <p:cNvCxnSpPr>
                  <a:stCxn id="60" idx="3"/>
                </p:cNvCxnSpPr>
                <p:nvPr/>
              </p:nvCxnSpPr>
              <p:spPr>
                <a:xfrm>
                  <a:off x="2128042" y="3441213"/>
                  <a:ext cx="449362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64" name="Picture 63"/>
                <p:cNvPicPr>
                  <a:picLocks noChangeArrowheads="1"/>
                </p:cNvPicPr>
                <p:nvPr/>
              </p:nvPicPr>
              <p:blipFill>
                <a:blip r:embed="rId2">
                  <a:duotone>
                    <a:schemeClr val="bg2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26767" y="3258898"/>
                  <a:ext cx="868363" cy="3646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cxnSp>
              <p:nvCxnSpPr>
                <p:cNvPr id="66" name="Straight Connector 65"/>
                <p:cNvCxnSpPr>
                  <a:endCxn id="60" idx="1"/>
                </p:cNvCxnSpPr>
                <p:nvPr/>
              </p:nvCxnSpPr>
              <p:spPr>
                <a:xfrm>
                  <a:off x="790550" y="3441213"/>
                  <a:ext cx="469128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4" name="Rounded Rectangular Callout 53"/>
              <p:cNvSpPr/>
              <p:nvPr/>
            </p:nvSpPr>
            <p:spPr>
              <a:xfrm>
                <a:off x="2131476" y="2472821"/>
                <a:ext cx="1770599" cy="399877"/>
              </a:xfrm>
              <a:prstGeom prst="wedgeRoundRectCallout">
                <a:avLst>
                  <a:gd name="adj1" fmla="val -7227"/>
                  <a:gd name="adj2" fmla="val 102718"/>
                  <a:gd name="adj3" fmla="val 16667"/>
                </a:avLst>
              </a:prstGeom>
              <a:solidFill>
                <a:srgbClr val="FFB8F2">
                  <a:alpha val="50196"/>
                </a:srgb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bIns="0" rtlCol="0" anchor="ctr"/>
              <a:lstStyle/>
              <a:p>
                <a:pPr algn="ctr"/>
                <a:r>
                  <a:rPr lang="en-US" sz="2000" dirty="0" smtClean="0">
                    <a:solidFill>
                      <a:schemeClr val="tx1"/>
                    </a:solidFill>
                  </a:rPr>
                  <a:t>Who’s there?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73" name="Straight Connector 72"/>
            <p:cNvCxnSpPr/>
            <p:nvPr/>
          </p:nvCxnSpPr>
          <p:spPr>
            <a:xfrm>
              <a:off x="3668603" y="4083367"/>
              <a:ext cx="386026" cy="0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1747574" y="4083367"/>
              <a:ext cx="386026" cy="0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58173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spc="-20" dirty="0" smtClean="0"/>
              <a:t>Defining “best” paths with link costs</a:t>
            </a:r>
          </a:p>
          <a:p>
            <a:pPr lvl="1"/>
            <a:r>
              <a:rPr lang="en-US" sz="2400" dirty="0" smtClean="0"/>
              <a:t>These are </a:t>
            </a:r>
            <a:r>
              <a:rPr lang="en-US" sz="2400" u="sng" dirty="0" smtClean="0"/>
              <a:t>shortest path </a:t>
            </a:r>
            <a:r>
              <a:rPr lang="en-US" sz="2400" dirty="0" smtClean="0"/>
              <a:t>routes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1424501" y="3596931"/>
            <a:ext cx="542933" cy="384734"/>
          </a:xfrm>
          <a:prstGeom prst="straightConnector1">
            <a:avLst/>
          </a:prstGeom>
          <a:ln w="28575">
            <a:solidFill>
              <a:schemeClr val="accent3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961511" y="3938885"/>
            <a:ext cx="8672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Best?</a:t>
            </a:r>
            <a:endParaRPr lang="en-US" sz="2400" dirty="0"/>
          </a:p>
        </p:txBody>
      </p:sp>
      <p:grpSp>
        <p:nvGrpSpPr>
          <p:cNvPr id="35" name="Group 34"/>
          <p:cNvGrpSpPr/>
          <p:nvPr/>
        </p:nvGrpSpPr>
        <p:grpSpPr>
          <a:xfrm>
            <a:off x="947258" y="2013108"/>
            <a:ext cx="4191000" cy="2368750"/>
            <a:chOff x="5029200" y="1155526"/>
            <a:chExt cx="3842337" cy="3101465"/>
          </a:xfrm>
        </p:grpSpPr>
        <p:grpSp>
          <p:nvGrpSpPr>
            <p:cNvPr id="36" name="Group 35"/>
            <p:cNvGrpSpPr/>
            <p:nvPr/>
          </p:nvGrpSpPr>
          <p:grpSpPr>
            <a:xfrm>
              <a:off x="5029200" y="1155526"/>
              <a:ext cx="3842337" cy="3101465"/>
              <a:chOff x="3829902" y="952440"/>
              <a:chExt cx="4859367" cy="3101465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>
                <a:off x="4259183" y="2959240"/>
                <a:ext cx="1447800" cy="0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5706983" y="2959241"/>
                <a:ext cx="1295400" cy="723899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flipV="1">
                <a:off x="7002383" y="2082940"/>
                <a:ext cx="0" cy="1600202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flipV="1">
                <a:off x="5706983" y="2082940"/>
                <a:ext cx="1295400" cy="876302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flipV="1">
                <a:off x="4259183" y="2082940"/>
                <a:ext cx="2743200" cy="876302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flipV="1">
                <a:off x="5706983" y="1352550"/>
                <a:ext cx="8017" cy="1606691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flipH="1" flipV="1">
                <a:off x="4259183" y="2140090"/>
                <a:ext cx="1447800" cy="819151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flipV="1">
                <a:off x="4259183" y="1352550"/>
                <a:ext cx="1455817" cy="787541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5715000" y="1352550"/>
                <a:ext cx="1287383" cy="730390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7002383" y="2082940"/>
                <a:ext cx="1287383" cy="730390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flipV="1">
                <a:off x="7002383" y="2813330"/>
                <a:ext cx="1287383" cy="869811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flipH="1" flipV="1">
                <a:off x="5706983" y="3683140"/>
                <a:ext cx="1295400" cy="2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Oval 51"/>
              <p:cNvSpPr/>
              <p:nvPr/>
            </p:nvSpPr>
            <p:spPr>
              <a:xfrm>
                <a:off x="8186819" y="2746390"/>
                <a:ext cx="133880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5640043" y="1285610"/>
                <a:ext cx="133880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5630783" y="2895070"/>
                <a:ext cx="133880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6920769" y="3586855"/>
                <a:ext cx="134507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6920769" y="2012595"/>
                <a:ext cx="133880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4192243" y="2082940"/>
                <a:ext cx="133880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5671382" y="3612013"/>
                <a:ext cx="133880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4182551" y="2892300"/>
                <a:ext cx="134508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4038763" y="2933640"/>
                <a:ext cx="422085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A</a:t>
                </a:r>
                <a:endParaRPr lang="en-US" sz="2000" dirty="0"/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5492763" y="2933640"/>
                <a:ext cx="409922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B</a:t>
                </a:r>
                <a:endParaRPr lang="en-US" sz="2000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6799450" y="3653795"/>
                <a:ext cx="405867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C</a:t>
                </a:r>
                <a:endParaRPr lang="en-US" sz="2000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8257047" y="2613275"/>
                <a:ext cx="432222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D</a:t>
                </a:r>
                <a:endParaRPr lang="en-US" sz="2000" dirty="0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6925306" y="1679425"/>
                <a:ext cx="391676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E</a:t>
                </a:r>
                <a:endParaRPr lang="en-US" sz="2000" dirty="0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5515202" y="952440"/>
                <a:ext cx="383567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F</a:t>
                </a:r>
                <a:endParaRPr lang="en-US" sz="2000" dirty="0"/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3829902" y="1946420"/>
                <a:ext cx="438304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G</a:t>
                </a:r>
                <a:endParaRPr lang="en-US" sz="2000" dirty="0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5320371" y="3472004"/>
                <a:ext cx="436275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/>
                  <a:t>H</a:t>
                </a:r>
              </a:p>
            </p:txBody>
          </p:sp>
        </p:grpSp>
        <p:cxnSp>
          <p:nvCxnSpPr>
            <p:cNvPr id="37" name="Straight Arrow Connector 36"/>
            <p:cNvCxnSpPr/>
            <p:nvPr/>
          </p:nvCxnSpPr>
          <p:spPr>
            <a:xfrm>
              <a:off x="5368543" y="3165096"/>
              <a:ext cx="1144879" cy="0"/>
            </a:xfrm>
            <a:prstGeom prst="straightConnector1">
              <a:avLst/>
            </a:prstGeom>
            <a:ln w="3810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>
              <a:off x="6506100" y="3146995"/>
              <a:ext cx="1031604" cy="720155"/>
            </a:xfrm>
            <a:prstGeom prst="straightConnector1">
              <a:avLst/>
            </a:prstGeom>
            <a:ln w="3810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62" idx="0"/>
              <a:endCxn id="56" idx="4"/>
            </p:cNvCxnSpPr>
            <p:nvPr/>
          </p:nvCxnSpPr>
          <p:spPr>
            <a:xfrm flipH="1" flipV="1">
              <a:off x="7526101" y="2349561"/>
              <a:ext cx="11603" cy="1507320"/>
            </a:xfrm>
            <a:prstGeom prst="straightConnector1">
              <a:avLst/>
            </a:prstGeom>
            <a:ln w="3810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96689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“Best” </a:t>
            </a:r>
            <a:r>
              <a:rPr lang="en-US" dirty="0"/>
              <a:t>p</a:t>
            </a:r>
            <a:r>
              <a:rPr lang="en-US" dirty="0" smtClean="0"/>
              <a:t>aths anyhow?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Many possibilities:</a:t>
            </a:r>
          </a:p>
          <a:p>
            <a:pPr lvl="1"/>
            <a:r>
              <a:rPr lang="en-US" sz="2400" dirty="0" smtClean="0"/>
              <a:t>Latency, avoid circuitous paths</a:t>
            </a:r>
          </a:p>
          <a:p>
            <a:pPr lvl="1"/>
            <a:r>
              <a:rPr lang="en-US" sz="2400" dirty="0" smtClean="0"/>
              <a:t>Bandwidth, avoid slow links</a:t>
            </a:r>
          </a:p>
          <a:p>
            <a:pPr lvl="1"/>
            <a:r>
              <a:rPr lang="en-US" sz="2400" dirty="0" smtClean="0"/>
              <a:t>Money, avoid expensive links</a:t>
            </a:r>
          </a:p>
          <a:p>
            <a:pPr lvl="1"/>
            <a:r>
              <a:rPr lang="en-US" sz="2400" dirty="0" smtClean="0"/>
              <a:t>Hops, to reduce switching</a:t>
            </a:r>
          </a:p>
          <a:p>
            <a:pPr lvl="4"/>
            <a:endParaRPr lang="en-US" sz="900" dirty="0"/>
          </a:p>
          <a:p>
            <a:r>
              <a:rPr lang="en-US" sz="2800" dirty="0" smtClean="0"/>
              <a:t>But only consider topology</a:t>
            </a:r>
          </a:p>
          <a:p>
            <a:pPr lvl="1"/>
            <a:r>
              <a:rPr lang="en-US" sz="2400" dirty="0" smtClean="0"/>
              <a:t>Ignore workload, e.g., hotspots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5029200" y="1155526"/>
            <a:ext cx="3842337" cy="3101465"/>
            <a:chOff x="5029200" y="1155526"/>
            <a:chExt cx="3842337" cy="3101465"/>
          </a:xfrm>
        </p:grpSpPr>
        <p:grpSp>
          <p:nvGrpSpPr>
            <p:cNvPr id="15" name="Group 14"/>
            <p:cNvGrpSpPr/>
            <p:nvPr/>
          </p:nvGrpSpPr>
          <p:grpSpPr>
            <a:xfrm>
              <a:off x="5029200" y="1155526"/>
              <a:ext cx="3842337" cy="3101465"/>
              <a:chOff x="3829902" y="952440"/>
              <a:chExt cx="4859367" cy="3101465"/>
            </a:xfrm>
          </p:grpSpPr>
          <p:cxnSp>
            <p:nvCxnSpPr>
              <p:cNvPr id="16" name="Straight Connector 15"/>
              <p:cNvCxnSpPr/>
              <p:nvPr/>
            </p:nvCxnSpPr>
            <p:spPr>
              <a:xfrm>
                <a:off x="4259183" y="2959240"/>
                <a:ext cx="1447800" cy="0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5706983" y="2959241"/>
                <a:ext cx="1295400" cy="723899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flipV="1">
                <a:off x="7002383" y="2082940"/>
                <a:ext cx="0" cy="1600202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flipV="1">
                <a:off x="5706983" y="2082940"/>
                <a:ext cx="1295400" cy="876302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flipV="1">
                <a:off x="4259183" y="2082940"/>
                <a:ext cx="2743200" cy="876302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flipV="1">
                <a:off x="5706983" y="1352550"/>
                <a:ext cx="8017" cy="1606691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flipH="1" flipV="1">
                <a:off x="4259183" y="2140090"/>
                <a:ext cx="1447800" cy="819151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flipV="1">
                <a:off x="4259183" y="1352550"/>
                <a:ext cx="1455817" cy="787541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5715000" y="1352550"/>
                <a:ext cx="1287383" cy="730390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7002383" y="2082940"/>
                <a:ext cx="1287383" cy="730390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flipV="1">
                <a:off x="7002383" y="2813330"/>
                <a:ext cx="1287383" cy="869811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flipH="1" flipV="1">
                <a:off x="5706983" y="3683140"/>
                <a:ext cx="1295400" cy="2"/>
              </a:xfrm>
              <a:prstGeom prst="line">
                <a:avLst/>
              </a:prstGeom>
              <a:ln w="38100">
                <a:solidFill>
                  <a:schemeClr val="bg2">
                    <a:lumMod val="9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Oval 27"/>
              <p:cNvSpPr/>
              <p:nvPr/>
            </p:nvSpPr>
            <p:spPr>
              <a:xfrm>
                <a:off x="8186819" y="2746390"/>
                <a:ext cx="133880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5640043" y="1285610"/>
                <a:ext cx="133880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5630783" y="2895070"/>
                <a:ext cx="133880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6920769" y="3586855"/>
                <a:ext cx="134507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6920769" y="2012595"/>
                <a:ext cx="133880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4192243" y="2082940"/>
                <a:ext cx="133880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5671382" y="3612013"/>
                <a:ext cx="133880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4182551" y="2892300"/>
                <a:ext cx="134508" cy="13388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4038763" y="2933640"/>
                <a:ext cx="422085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A</a:t>
                </a:r>
                <a:endParaRPr lang="en-US" sz="2000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5492763" y="2933640"/>
                <a:ext cx="409922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B</a:t>
                </a:r>
                <a:endParaRPr lang="en-US" sz="2000" dirty="0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6799450" y="3653795"/>
                <a:ext cx="405867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C</a:t>
                </a:r>
                <a:endParaRPr lang="en-US" sz="2000" dirty="0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8257047" y="2613275"/>
                <a:ext cx="432222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D</a:t>
                </a:r>
                <a:endParaRPr lang="en-US" sz="2000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6925306" y="1679425"/>
                <a:ext cx="391676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E</a:t>
                </a:r>
                <a:endParaRPr lang="en-US" sz="2000" dirty="0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5515202" y="952440"/>
                <a:ext cx="383567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F</a:t>
                </a:r>
                <a:endParaRPr lang="en-US" sz="2000" dirty="0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3829902" y="1946420"/>
                <a:ext cx="438304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 smtClean="0"/>
                  <a:t>G</a:t>
                </a:r>
                <a:endParaRPr lang="en-US" sz="2000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5320371" y="3472004"/>
                <a:ext cx="436275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000" dirty="0"/>
                  <a:t>H</a:t>
                </a:r>
              </a:p>
            </p:txBody>
          </p:sp>
        </p:grpSp>
        <p:cxnSp>
          <p:nvCxnSpPr>
            <p:cNvPr id="12" name="Straight Arrow Connector 11"/>
            <p:cNvCxnSpPr/>
            <p:nvPr/>
          </p:nvCxnSpPr>
          <p:spPr>
            <a:xfrm>
              <a:off x="5368543" y="3165096"/>
              <a:ext cx="1144879" cy="0"/>
            </a:xfrm>
            <a:prstGeom prst="straightConnector1">
              <a:avLst/>
            </a:prstGeom>
            <a:ln w="3810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6506100" y="3146995"/>
              <a:ext cx="1031604" cy="720155"/>
            </a:xfrm>
            <a:prstGeom prst="straightConnector1">
              <a:avLst/>
            </a:prstGeom>
            <a:ln w="3810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38" idx="0"/>
              <a:endCxn id="32" idx="4"/>
            </p:cNvCxnSpPr>
            <p:nvPr/>
          </p:nvCxnSpPr>
          <p:spPr>
            <a:xfrm flipH="1" flipV="1">
              <a:off x="7526101" y="2349561"/>
              <a:ext cx="11603" cy="1507320"/>
            </a:xfrm>
            <a:prstGeom prst="straightConnector1">
              <a:avLst/>
            </a:prstGeom>
            <a:ln w="3810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78321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Shortest Paths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 smtClean="0"/>
              <a:t>We’ll approximate “best” by a cost function that captures the factors</a:t>
            </a:r>
          </a:p>
          <a:p>
            <a:pPr lvl="1"/>
            <a:r>
              <a:rPr lang="en-US" sz="2400" dirty="0" smtClean="0"/>
              <a:t>Often call lowest “shortest”</a:t>
            </a:r>
          </a:p>
          <a:p>
            <a:pPr lvl="3"/>
            <a:endParaRPr lang="en-US" sz="16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Assign each link a cost (distance)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Define best path between each     pair of nodes as the path that has  the lowest total cost (or is shortest)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Pick randomly to any break ties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21503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34012</TotalTime>
  <Words>2439</Words>
  <Application>Microsoft Macintosh PowerPoint</Application>
  <PresentationFormat>On-screen Show (16:9)</PresentationFormat>
  <Paragraphs>1004</Paragraphs>
  <Slides>40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Where we are in the Course</vt:lpstr>
      <vt:lpstr>Routing versus Forwarding</vt:lpstr>
      <vt:lpstr>Improving on the Spanning Tree</vt:lpstr>
      <vt:lpstr>Delivery Models</vt:lpstr>
      <vt:lpstr>Goals of Routing Algorithms</vt:lpstr>
      <vt:lpstr>Rules of Routing Algorithms</vt:lpstr>
      <vt:lpstr>Topic</vt:lpstr>
      <vt:lpstr>What are “Best” paths anyhow?</vt:lpstr>
      <vt:lpstr>Shortest Paths</vt:lpstr>
      <vt:lpstr>Shortest Paths (2)</vt:lpstr>
      <vt:lpstr>Shortest Paths (3)</vt:lpstr>
      <vt:lpstr>Shortest Paths (4)</vt:lpstr>
      <vt:lpstr>Sink Trees</vt:lpstr>
      <vt:lpstr>Sink Trees (2)</vt:lpstr>
      <vt:lpstr>Topic</vt:lpstr>
      <vt:lpstr>Dijkstra’s Algorithm</vt:lpstr>
      <vt:lpstr>Topic</vt:lpstr>
      <vt:lpstr>Distance Vector Routing</vt:lpstr>
      <vt:lpstr>Distance Vector Setting</vt:lpstr>
      <vt:lpstr>Distance Vector Algorithm</vt:lpstr>
      <vt:lpstr>Distance Vector (2)</vt:lpstr>
      <vt:lpstr>Distance Vector (3)</vt:lpstr>
      <vt:lpstr>Distance Vector (4)</vt:lpstr>
      <vt:lpstr>Distance Vector (4)</vt:lpstr>
      <vt:lpstr>Distance Vector (5)</vt:lpstr>
      <vt:lpstr>Distance Vector Dynamics</vt:lpstr>
      <vt:lpstr>DV Dynamics (2)</vt:lpstr>
      <vt:lpstr>DV Dynamics (3)</vt:lpstr>
      <vt:lpstr>Topic</vt:lpstr>
      <vt:lpstr>Link-State Routing</vt:lpstr>
      <vt:lpstr>Link-State Setting</vt:lpstr>
      <vt:lpstr>Link-State Algorithm</vt:lpstr>
      <vt:lpstr>Phase 1: Topology Dissemination</vt:lpstr>
      <vt:lpstr>Phase 2: Route Computation</vt:lpstr>
      <vt:lpstr>Forwarding Table</vt:lpstr>
      <vt:lpstr>Handling Changes</vt:lpstr>
      <vt:lpstr>Handling Changes (2)</vt:lpstr>
      <vt:lpstr>Handling Changes (3)</vt:lpstr>
      <vt:lpstr>Link-State Complications</vt:lpstr>
      <vt:lpstr>DV/LS Comparison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CSE</dc:creator>
  <cp:lastModifiedBy>SHYAM GOLLAKOTA</cp:lastModifiedBy>
  <cp:revision>190</cp:revision>
  <dcterms:created xsi:type="dcterms:W3CDTF">2012-10-22T20:55:18Z</dcterms:created>
  <dcterms:modified xsi:type="dcterms:W3CDTF">2013-11-15T19:55:32Z</dcterms:modified>
</cp:coreProperties>
</file>