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69" r:id="rId2"/>
    <p:sldId id="284" r:id="rId3"/>
    <p:sldId id="276" r:id="rId4"/>
    <p:sldId id="287" r:id="rId5"/>
    <p:sldId id="288" r:id="rId6"/>
    <p:sldId id="282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FB"/>
    <a:srgbClr val="FFE1F9"/>
    <a:srgbClr val="FFB8F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2269" autoAdjust="0"/>
  </p:normalViewPr>
  <p:slideViewPr>
    <p:cSldViewPr>
      <p:cViewPr>
        <p:scale>
          <a:sx n="100" d="100"/>
          <a:sy n="100" d="100"/>
        </p:scale>
        <p:origin x="-1768" y="-6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11/15/13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#5-16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73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CN5E slides #5-10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69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</a:t>
            </a:r>
            <a:r>
              <a:rPr lang="en-US" baseline="0" dirty="0" smtClean="0"/>
              <a:t>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227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227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05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67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268558" y="3321050"/>
            <a:ext cx="1447800" cy="2000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68558" y="3525896"/>
            <a:ext cx="1447800" cy="2000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in the Course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More fun in the Network Layer!</a:t>
            </a:r>
          </a:p>
          <a:p>
            <a:pPr lvl="1"/>
            <a:r>
              <a:rPr lang="en-US" sz="2400" dirty="0" smtClean="0"/>
              <a:t>We’ve covered packet forwarding </a:t>
            </a:r>
          </a:p>
          <a:p>
            <a:pPr lvl="1"/>
            <a:r>
              <a:rPr lang="en-US" sz="2400" dirty="0" smtClean="0"/>
              <a:t>Now we’ll learn about </a:t>
            </a:r>
            <a:r>
              <a:rPr lang="en-US" sz="2400" u="sng" dirty="0" smtClean="0"/>
              <a:t>routing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261879" y="2527300"/>
            <a:ext cx="1466850" cy="1920875"/>
            <a:chOff x="1981200" y="2038350"/>
            <a:chExt cx="1466850" cy="1920875"/>
          </a:xfrm>
        </p:grpSpPr>
        <p:sp>
          <p:nvSpPr>
            <p:cNvPr id="17" name="Rectangle 16"/>
            <p:cNvSpPr/>
            <p:nvPr/>
          </p:nvSpPr>
          <p:spPr>
            <a:xfrm>
              <a:off x="1981200" y="3197225"/>
              <a:ext cx="1447800" cy="20005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00250" y="3397280"/>
              <a:ext cx="1447800" cy="20005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981200" y="2038350"/>
              <a:ext cx="1466850" cy="1920875"/>
              <a:chOff x="2857500" y="2343150"/>
              <a:chExt cx="1466850" cy="1920875"/>
            </a:xfrm>
          </p:grpSpPr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2857500" y="3883025"/>
                <a:ext cx="1447800" cy="3810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2857500" y="3502025"/>
                <a:ext cx="1447800" cy="38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2857500" y="3121025"/>
                <a:ext cx="1447800" cy="38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2857500" y="2740025"/>
                <a:ext cx="14478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2857500" y="2362200"/>
                <a:ext cx="14478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3021013" y="3867150"/>
                <a:ext cx="1131887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Physical</a:t>
                </a:r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3250250" y="3502025"/>
                <a:ext cx="65594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Link</a:t>
                </a:r>
                <a:endParaRPr lang="en-US" sz="2000" dirty="0"/>
              </a:p>
            </p:txBody>
          </p: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>
                <a:off x="3008313" y="3136900"/>
                <a:ext cx="111601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Network</a:t>
                </a:r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2922588" y="2740025"/>
                <a:ext cx="12700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Transport</a:t>
                </a:r>
              </a:p>
            </p:txBody>
          </p:sp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2895600" y="2343150"/>
                <a:ext cx="14287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Application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2579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Shortest Paths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 the shortest path A </a:t>
            </a:r>
            <a:r>
              <a:rPr lang="en-US" sz="2800" dirty="0" smtClean="0">
                <a:sym typeface="Wingdings" pitchFamily="2" charset="2"/>
              </a:rPr>
              <a:t> 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endParaRPr lang="en-US" sz="2800" dirty="0" smtClean="0"/>
          </a:p>
          <a:p>
            <a:r>
              <a:rPr lang="en-US" sz="2800" dirty="0" smtClean="0"/>
              <a:t>All links are bidirectional, with equal costs in each direction</a:t>
            </a:r>
          </a:p>
          <a:p>
            <a:pPr lvl="1"/>
            <a:r>
              <a:rPr lang="en-US" sz="2400" dirty="0" smtClean="0"/>
              <a:t>Can extend model to unequal         costs if needed</a:t>
            </a:r>
            <a:endParaRPr lang="en-US" sz="24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5181599" y="971550"/>
            <a:ext cx="4038601" cy="3447860"/>
            <a:chOff x="4520490" y="1062542"/>
            <a:chExt cx="3842337" cy="3101465"/>
          </a:xfrm>
        </p:grpSpPr>
        <p:grpSp>
          <p:nvGrpSpPr>
            <p:cNvPr id="40" name="Group 39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14994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Shortest Paths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ABCE is a shortest path</a:t>
            </a:r>
          </a:p>
          <a:p>
            <a:r>
              <a:rPr lang="en-US" dirty="0" err="1" smtClean="0"/>
              <a:t>dist</a:t>
            </a:r>
            <a:r>
              <a:rPr lang="en-US" dirty="0" smtClean="0"/>
              <a:t>(ABCE) = 4 + 2 + 1 = 7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This is less than:</a:t>
            </a:r>
          </a:p>
          <a:p>
            <a:pPr lvl="1"/>
            <a:r>
              <a:rPr lang="en-US" dirty="0" err="1" smtClean="0"/>
              <a:t>dist</a:t>
            </a:r>
            <a:r>
              <a:rPr lang="en-US" dirty="0" smtClean="0"/>
              <a:t>(ABE) = 8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ist</a:t>
            </a:r>
            <a:r>
              <a:rPr lang="en-US" dirty="0" smtClean="0"/>
              <a:t>(ABFE) = 9</a:t>
            </a:r>
          </a:p>
          <a:p>
            <a:pPr lvl="1"/>
            <a:r>
              <a:rPr lang="en-US" dirty="0" err="1" smtClean="0"/>
              <a:t>dist</a:t>
            </a:r>
            <a:r>
              <a:rPr lang="en-US" dirty="0" smtClean="0"/>
              <a:t>(AE) = 10</a:t>
            </a:r>
          </a:p>
          <a:p>
            <a:pPr lvl="1"/>
            <a:r>
              <a:rPr lang="en-US" dirty="0" err="1" smtClean="0"/>
              <a:t>dist</a:t>
            </a:r>
            <a:r>
              <a:rPr lang="en-US" dirty="0" smtClean="0"/>
              <a:t>(ABCDE) = 10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4952999" y="952690"/>
            <a:ext cx="4038601" cy="3447860"/>
            <a:chOff x="4520490" y="1062542"/>
            <a:chExt cx="3842337" cy="3101465"/>
          </a:xfrm>
        </p:grpSpPr>
        <p:grpSp>
          <p:nvGrpSpPr>
            <p:cNvPr id="39" name="Group 38"/>
            <p:cNvGrpSpPr/>
            <p:nvPr/>
          </p:nvGrpSpPr>
          <p:grpSpPr>
            <a:xfrm>
              <a:off x="4520490" y="1062542"/>
              <a:ext cx="3842337" cy="3101465"/>
              <a:chOff x="4520490" y="1062542"/>
              <a:chExt cx="3842337" cy="3101465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 64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>
              <a:off x="4885044" y="3076818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6022601" y="3058717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7042602" y="2261283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9391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Paths (4)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Optimality property:</a:t>
            </a:r>
          </a:p>
          <a:p>
            <a:pPr lvl="1"/>
            <a:r>
              <a:rPr lang="en-US" dirty="0" err="1" smtClean="0"/>
              <a:t>Subpaths</a:t>
            </a:r>
            <a:r>
              <a:rPr lang="en-US" dirty="0" smtClean="0"/>
              <a:t> of shortest paths                are also shortest paths </a:t>
            </a:r>
          </a:p>
          <a:p>
            <a:r>
              <a:rPr lang="en-US" dirty="0" smtClean="0"/>
              <a:t>ABCE is a shortest path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smtClean="0">
                <a:sym typeface="Wingdings" pitchFamily="2" charset="2"/>
              </a:rPr>
              <a:t>So are ABC</a:t>
            </a:r>
            <a:r>
              <a:rPr lang="en-US" dirty="0" smtClean="0">
                <a:sym typeface="Wingdings" pitchFamily="2" charset="2"/>
              </a:rPr>
              <a:t>, AB, BCE, BC</a:t>
            </a:r>
            <a:r>
              <a:rPr lang="en-US" smtClean="0">
                <a:sym typeface="Wingdings" pitchFamily="2" charset="2"/>
              </a:rPr>
              <a:t>, CE</a:t>
            </a:r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4952999" y="952690"/>
            <a:ext cx="4038601" cy="3447860"/>
            <a:chOff x="4520490" y="1062542"/>
            <a:chExt cx="3842337" cy="3101465"/>
          </a:xfrm>
        </p:grpSpPr>
        <p:grpSp>
          <p:nvGrpSpPr>
            <p:cNvPr id="39" name="Group 38"/>
            <p:cNvGrpSpPr/>
            <p:nvPr/>
          </p:nvGrpSpPr>
          <p:grpSpPr>
            <a:xfrm>
              <a:off x="4520490" y="1062542"/>
              <a:ext cx="3842337" cy="3101465"/>
              <a:chOff x="4520490" y="1062542"/>
              <a:chExt cx="3842337" cy="3101465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 64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>
              <a:off x="4885044" y="3076818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6022601" y="3058717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7042602" y="2261283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7341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Sink Trees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Sink tree for a destination is         the union of all shortest paths    towards the destination</a:t>
            </a:r>
          </a:p>
          <a:p>
            <a:pPr lvl="1"/>
            <a:r>
              <a:rPr lang="en-US" sz="2400" dirty="0" smtClean="0"/>
              <a:t>Similarly source tree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Find the sink tree for E</a:t>
            </a:r>
          </a:p>
          <a:p>
            <a:pPr lvl="3"/>
            <a:endParaRPr lang="en-US" sz="1800" dirty="0" smtClean="0"/>
          </a:p>
          <a:p>
            <a:pPr lvl="1"/>
            <a:endParaRPr lang="en-US" sz="2400" dirty="0"/>
          </a:p>
        </p:txBody>
      </p:sp>
      <p:grpSp>
        <p:nvGrpSpPr>
          <p:cNvPr id="84" name="Group 83"/>
          <p:cNvGrpSpPr/>
          <p:nvPr/>
        </p:nvGrpSpPr>
        <p:grpSpPr>
          <a:xfrm>
            <a:off x="4912234" y="1047750"/>
            <a:ext cx="4182323" cy="3447860"/>
            <a:chOff x="4520490" y="1062542"/>
            <a:chExt cx="3842337" cy="3101465"/>
          </a:xfrm>
        </p:grpSpPr>
        <p:grpSp>
          <p:nvGrpSpPr>
            <p:cNvPr id="39" name="Group 38"/>
            <p:cNvGrpSpPr/>
            <p:nvPr/>
          </p:nvGrpSpPr>
          <p:grpSpPr>
            <a:xfrm>
              <a:off x="4520490" y="1062542"/>
              <a:ext cx="3842337" cy="3101465"/>
              <a:chOff x="4520490" y="1062542"/>
              <a:chExt cx="3842337" cy="3101465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 64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>
              <a:off x="4885044" y="3076818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6022601" y="3058717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7042602" y="2261283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9590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Sink Trees (2)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Implications:</a:t>
            </a:r>
          </a:p>
          <a:p>
            <a:pPr lvl="1"/>
            <a:r>
              <a:rPr lang="en-US" dirty="0" smtClean="0"/>
              <a:t>Only need to use destination               to follow shortest paths</a:t>
            </a:r>
          </a:p>
          <a:p>
            <a:pPr lvl="1"/>
            <a:r>
              <a:rPr lang="en-US" dirty="0" smtClean="0"/>
              <a:t>Each node only need to send               to the next hop</a:t>
            </a:r>
          </a:p>
          <a:p>
            <a:pPr lvl="1"/>
            <a:endParaRPr lang="en-US" dirty="0" smtClean="0"/>
          </a:p>
          <a:p>
            <a:r>
              <a:rPr lang="en-US" u="sng" dirty="0"/>
              <a:t>F</a:t>
            </a:r>
            <a:r>
              <a:rPr lang="en-US" u="sng" dirty="0" smtClean="0"/>
              <a:t>orwarding table </a:t>
            </a:r>
            <a:r>
              <a:rPr lang="en-US" dirty="0" smtClean="0"/>
              <a:t>at a node</a:t>
            </a:r>
          </a:p>
          <a:p>
            <a:pPr lvl="1"/>
            <a:r>
              <a:rPr lang="en-US" dirty="0" smtClean="0"/>
              <a:t>Lists next hop for each destination</a:t>
            </a:r>
          </a:p>
          <a:p>
            <a:pPr lvl="1"/>
            <a:r>
              <a:rPr lang="en-US" dirty="0" smtClean="0"/>
              <a:t>Routing table may know more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4912234" y="1047750"/>
            <a:ext cx="4182323" cy="3447860"/>
            <a:chOff x="2895601" y="972610"/>
            <a:chExt cx="4818388" cy="3447860"/>
          </a:xfrm>
        </p:grpSpPr>
        <p:grpSp>
          <p:nvGrpSpPr>
            <p:cNvPr id="90" name="Group 89"/>
            <p:cNvGrpSpPr/>
            <p:nvPr/>
          </p:nvGrpSpPr>
          <p:grpSpPr>
            <a:xfrm>
              <a:off x="2895601" y="972610"/>
              <a:ext cx="4818388" cy="3447860"/>
              <a:chOff x="4520490" y="1062542"/>
              <a:chExt cx="3842337" cy="3101465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4520490" y="1062542"/>
                <a:ext cx="3842337" cy="3101465"/>
                <a:chOff x="4520490" y="1062542"/>
                <a:chExt cx="3842337" cy="3101465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4520490" y="1062542"/>
                  <a:ext cx="3842337" cy="3101465"/>
                  <a:chOff x="3829902" y="952440"/>
                  <a:chExt cx="4859367" cy="3101465"/>
                </a:xfrm>
              </p:grpSpPr>
              <p:cxnSp>
                <p:nvCxnSpPr>
                  <p:cNvPr id="112" name="Straight Connector 111"/>
                  <p:cNvCxnSpPr/>
                  <p:nvPr/>
                </p:nvCxnSpPr>
                <p:spPr>
                  <a:xfrm>
                    <a:off x="4259183" y="2959240"/>
                    <a:ext cx="1447800" cy="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5706983" y="2959241"/>
                    <a:ext cx="1295400" cy="723899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 flipV="1">
                    <a:off x="7002383" y="2082940"/>
                    <a:ext cx="0" cy="16002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 flipV="1">
                    <a:off x="5706983" y="2082940"/>
                    <a:ext cx="12954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flipV="1">
                    <a:off x="4259183" y="2082940"/>
                    <a:ext cx="27432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 flipV="1">
                    <a:off x="5706983" y="1352550"/>
                    <a:ext cx="8017" cy="160669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/>
                  <p:cNvCxnSpPr/>
                  <p:nvPr/>
                </p:nvCxnSpPr>
                <p:spPr>
                  <a:xfrm flipH="1" flipV="1">
                    <a:off x="4259183" y="2140090"/>
                    <a:ext cx="1447800" cy="81915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flipV="1">
                    <a:off x="4259183" y="1352550"/>
                    <a:ext cx="1455817" cy="78754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/>
                  <p:cNvCxnSpPr/>
                  <p:nvPr/>
                </p:nvCxnSpPr>
                <p:spPr>
                  <a:xfrm>
                    <a:off x="5715000" y="135255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7002383" y="208294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flipV="1">
                    <a:off x="7002383" y="2813330"/>
                    <a:ext cx="1287383" cy="86981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/>
                  <p:cNvCxnSpPr/>
                  <p:nvPr/>
                </p:nvCxnSpPr>
                <p:spPr>
                  <a:xfrm flipH="1" flipV="1">
                    <a:off x="5706983" y="3683140"/>
                    <a:ext cx="1295400" cy="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4" name="Oval 123"/>
                  <p:cNvSpPr/>
                  <p:nvPr/>
                </p:nvSpPr>
                <p:spPr>
                  <a:xfrm>
                    <a:off x="8186819" y="274639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Oval 124"/>
                  <p:cNvSpPr/>
                  <p:nvPr/>
                </p:nvSpPr>
                <p:spPr>
                  <a:xfrm>
                    <a:off x="5640043" y="128561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5630783" y="289507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Oval 126"/>
                  <p:cNvSpPr/>
                  <p:nvPr/>
                </p:nvSpPr>
                <p:spPr>
                  <a:xfrm>
                    <a:off x="6920769" y="3586855"/>
                    <a:ext cx="134507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>
                  <a:xfrm>
                    <a:off x="6920769" y="2012595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Oval 128"/>
                  <p:cNvSpPr/>
                  <p:nvPr/>
                </p:nvSpPr>
                <p:spPr>
                  <a:xfrm>
                    <a:off x="4192243" y="208294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Oval 129"/>
                  <p:cNvSpPr/>
                  <p:nvPr/>
                </p:nvSpPr>
                <p:spPr>
                  <a:xfrm>
                    <a:off x="5671382" y="3612013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Oval 130"/>
                  <p:cNvSpPr/>
                  <p:nvPr/>
                </p:nvSpPr>
                <p:spPr>
                  <a:xfrm>
                    <a:off x="4182551" y="2892300"/>
                    <a:ext cx="134508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TextBox 131"/>
                  <p:cNvSpPr txBox="1"/>
                  <p:nvPr/>
                </p:nvSpPr>
                <p:spPr>
                  <a:xfrm>
                    <a:off x="4038763" y="2933640"/>
                    <a:ext cx="42208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A</a:t>
                    </a:r>
                    <a:endParaRPr lang="en-US" sz="2000" dirty="0"/>
                  </a:p>
                </p:txBody>
              </p:sp>
              <p:sp>
                <p:nvSpPr>
                  <p:cNvPr id="133" name="TextBox 132"/>
                  <p:cNvSpPr txBox="1"/>
                  <p:nvPr/>
                </p:nvSpPr>
                <p:spPr>
                  <a:xfrm>
                    <a:off x="5492763" y="2933640"/>
                    <a:ext cx="4099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B</a:t>
                    </a:r>
                    <a:endParaRPr lang="en-US" sz="2000" dirty="0"/>
                  </a:p>
                </p:txBody>
              </p:sp>
              <p:sp>
                <p:nvSpPr>
                  <p:cNvPr id="134" name="TextBox 133"/>
                  <p:cNvSpPr txBox="1"/>
                  <p:nvPr/>
                </p:nvSpPr>
                <p:spPr>
                  <a:xfrm>
                    <a:off x="6799450" y="3653795"/>
                    <a:ext cx="4058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C</a:t>
                    </a:r>
                    <a:endParaRPr lang="en-US" sz="2000" dirty="0"/>
                  </a:p>
                </p:txBody>
              </p:sp>
              <p:sp>
                <p:nvSpPr>
                  <p:cNvPr id="135" name="TextBox 134"/>
                  <p:cNvSpPr txBox="1"/>
                  <p:nvPr/>
                </p:nvSpPr>
                <p:spPr>
                  <a:xfrm>
                    <a:off x="8257047" y="2613275"/>
                    <a:ext cx="4322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D</a:t>
                    </a:r>
                    <a:endParaRPr lang="en-US" sz="2000" dirty="0"/>
                  </a:p>
                </p:txBody>
              </p:sp>
              <p:sp>
                <p:nvSpPr>
                  <p:cNvPr id="136" name="TextBox 135"/>
                  <p:cNvSpPr txBox="1"/>
                  <p:nvPr/>
                </p:nvSpPr>
                <p:spPr>
                  <a:xfrm>
                    <a:off x="6925306" y="1679425"/>
                    <a:ext cx="39167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E</a:t>
                    </a:r>
                    <a:endParaRPr lang="en-US" sz="2000" dirty="0"/>
                  </a:p>
                </p:txBody>
              </p:sp>
              <p:sp>
                <p:nvSpPr>
                  <p:cNvPr id="137" name="TextBox 136"/>
                  <p:cNvSpPr txBox="1"/>
                  <p:nvPr/>
                </p:nvSpPr>
                <p:spPr>
                  <a:xfrm>
                    <a:off x="5515202" y="952440"/>
                    <a:ext cx="3835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F</a:t>
                    </a:r>
                    <a:endParaRPr lang="en-US" sz="2000" dirty="0"/>
                  </a:p>
                </p:txBody>
              </p:sp>
              <p:sp>
                <p:nvSpPr>
                  <p:cNvPr id="138" name="TextBox 137"/>
                  <p:cNvSpPr txBox="1"/>
                  <p:nvPr/>
                </p:nvSpPr>
                <p:spPr>
                  <a:xfrm>
                    <a:off x="3829902" y="1946420"/>
                    <a:ext cx="43830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G</a:t>
                    </a:r>
                    <a:endParaRPr lang="en-US" sz="2000" dirty="0"/>
                  </a:p>
                </p:txBody>
              </p:sp>
              <p:sp>
                <p:nvSpPr>
                  <p:cNvPr id="139" name="TextBox 138"/>
                  <p:cNvSpPr txBox="1"/>
                  <p:nvPr/>
                </p:nvSpPr>
                <p:spPr>
                  <a:xfrm>
                    <a:off x="5320371" y="3472004"/>
                    <a:ext cx="43627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/>
                      <a:t>H</a:t>
                    </a:r>
                  </a:p>
                </p:txBody>
              </p:sp>
            </p:grpSp>
            <p:sp>
              <p:nvSpPr>
                <p:cNvPr id="100" name="TextBox 99"/>
                <p:cNvSpPr txBox="1"/>
                <p:nvPr/>
              </p:nvSpPr>
              <p:spPr>
                <a:xfrm>
                  <a:off x="6508479" y="153051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2</a:t>
                  </a: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7082173" y="27849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6226829" y="2150370"/>
                  <a:ext cx="326371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10</a:t>
                  </a:r>
                  <a:endParaRPr lang="en-US" dirty="0"/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7552600" y="329279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7588162" y="232692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6516854" y="2628748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6220029" y="3308215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5327642" y="3054301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4</a:t>
                  </a:r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5226135" y="1579423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5320608" y="23181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10" name="TextBox 109"/>
                <p:cNvSpPr txBox="1"/>
                <p:nvPr/>
              </p:nvSpPr>
              <p:spPr>
                <a:xfrm>
                  <a:off x="5734247" y="1971830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6392434" y="376747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  <p:cxnSp>
            <p:nvCxnSpPr>
              <p:cNvPr id="96" name="Straight Arrow Connector 95"/>
              <p:cNvCxnSpPr/>
              <p:nvPr/>
            </p:nvCxnSpPr>
            <p:spPr>
              <a:xfrm>
                <a:off x="4885044" y="3076818"/>
                <a:ext cx="1144879" cy="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/>
              <p:cNvCxnSpPr/>
              <p:nvPr/>
            </p:nvCxnSpPr>
            <p:spPr>
              <a:xfrm>
                <a:off x="6022601" y="3058717"/>
                <a:ext cx="1031604" cy="720155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/>
              <p:cNvCxnSpPr/>
              <p:nvPr/>
            </p:nvCxnSpPr>
            <p:spPr>
              <a:xfrm flipH="1" flipV="1">
                <a:off x="7042602" y="2261283"/>
                <a:ext cx="11603" cy="150732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1" name="Straight Arrow Connector 90"/>
            <p:cNvCxnSpPr>
              <a:endCxn id="125" idx="3"/>
            </p:cNvCxnSpPr>
            <p:nvPr/>
          </p:nvCxnSpPr>
          <p:spPr>
            <a:xfrm flipV="1">
              <a:off x="3378650" y="1470028"/>
              <a:ext cx="1331268" cy="785214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130" idx="6"/>
            </p:cNvCxnSpPr>
            <p:nvPr/>
          </p:nvCxnSpPr>
          <p:spPr>
            <a:xfrm flipV="1">
              <a:off x="4854303" y="3995976"/>
              <a:ext cx="1106100" cy="766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4814046" y="1426375"/>
              <a:ext cx="1156616" cy="75556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124" idx="1"/>
              <a:endCxn id="128" idx="5"/>
            </p:cNvCxnSpPr>
            <p:nvPr/>
          </p:nvCxnSpPr>
          <p:spPr>
            <a:xfrm flipH="1" flipV="1">
              <a:off x="6073713" y="2278208"/>
              <a:ext cx="1161504" cy="71051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3342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compute shortest paths  given the network topology</a:t>
            </a:r>
          </a:p>
          <a:p>
            <a:pPr lvl="1"/>
            <a:r>
              <a:rPr lang="en-US" sz="2400" dirty="0" smtClean="0"/>
              <a:t>With Dijkstra’s algorithm</a:t>
            </a:r>
            <a:endParaRPr lang="en-US" sz="2400" u="sng" dirty="0" smtClean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505200" y="2870978"/>
            <a:ext cx="451238" cy="234172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68752" y="2498086"/>
            <a:ext cx="1618841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Source tree</a:t>
            </a:r>
          </a:p>
          <a:p>
            <a:pPr algn="ctr">
              <a:lnSpc>
                <a:spcPct val="80000"/>
              </a:lnSpc>
            </a:pPr>
            <a:r>
              <a:rPr lang="en-US" sz="2400" dirty="0" smtClean="0"/>
              <a:t>for E</a:t>
            </a:r>
            <a:endParaRPr lang="en-US" sz="2400" dirty="0"/>
          </a:p>
        </p:txBody>
      </p:sp>
      <p:grpSp>
        <p:nvGrpSpPr>
          <p:cNvPr id="68" name="Group 67"/>
          <p:cNvGrpSpPr/>
          <p:nvPr/>
        </p:nvGrpSpPr>
        <p:grpSpPr>
          <a:xfrm>
            <a:off x="762000" y="2437918"/>
            <a:ext cx="3912957" cy="2049375"/>
            <a:chOff x="2895601" y="972610"/>
            <a:chExt cx="4818388" cy="3447860"/>
          </a:xfrm>
        </p:grpSpPr>
        <p:grpSp>
          <p:nvGrpSpPr>
            <p:cNvPr id="69" name="Group 68"/>
            <p:cNvGrpSpPr/>
            <p:nvPr/>
          </p:nvGrpSpPr>
          <p:grpSpPr>
            <a:xfrm>
              <a:off x="2895601" y="972610"/>
              <a:ext cx="4818388" cy="3447860"/>
              <a:chOff x="4520490" y="1062542"/>
              <a:chExt cx="3842337" cy="3101465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4520490" y="1062542"/>
                <a:ext cx="3842337" cy="3101465"/>
                <a:chOff x="4520490" y="1062542"/>
                <a:chExt cx="3842337" cy="3101465"/>
              </a:xfrm>
            </p:grpSpPr>
            <p:grpSp>
              <p:nvGrpSpPr>
                <p:cNvPr id="78" name="Group 77"/>
                <p:cNvGrpSpPr/>
                <p:nvPr/>
              </p:nvGrpSpPr>
              <p:grpSpPr>
                <a:xfrm>
                  <a:off x="4520490" y="1062542"/>
                  <a:ext cx="3842337" cy="3101465"/>
                  <a:chOff x="3829902" y="952440"/>
                  <a:chExt cx="4859367" cy="3101465"/>
                </a:xfrm>
              </p:grpSpPr>
              <p:cxnSp>
                <p:nvCxnSpPr>
                  <p:cNvPr id="91" name="Straight Connector 90"/>
                  <p:cNvCxnSpPr/>
                  <p:nvPr/>
                </p:nvCxnSpPr>
                <p:spPr>
                  <a:xfrm>
                    <a:off x="4259183" y="2959240"/>
                    <a:ext cx="1447800" cy="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>
                    <a:off x="5706983" y="2959241"/>
                    <a:ext cx="1295400" cy="723899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flipV="1">
                    <a:off x="7002383" y="2082940"/>
                    <a:ext cx="0" cy="16002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flipV="1">
                    <a:off x="5706983" y="2082940"/>
                    <a:ext cx="12954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flipV="1">
                    <a:off x="4259183" y="2082940"/>
                    <a:ext cx="27432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flipV="1">
                    <a:off x="5706983" y="1352550"/>
                    <a:ext cx="8017" cy="160669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 flipH="1" flipV="1">
                    <a:off x="4259183" y="2140090"/>
                    <a:ext cx="1447800" cy="81915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 flipV="1">
                    <a:off x="4259183" y="1352550"/>
                    <a:ext cx="1455817" cy="78754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>
                    <a:off x="5715000" y="135255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>
                    <a:off x="7002383" y="208294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flipV="1">
                    <a:off x="7002383" y="2813330"/>
                    <a:ext cx="1287383" cy="86981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 flipH="1" flipV="1">
                    <a:off x="5706983" y="3683140"/>
                    <a:ext cx="1295400" cy="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3" name="Oval 102"/>
                  <p:cNvSpPr/>
                  <p:nvPr/>
                </p:nvSpPr>
                <p:spPr>
                  <a:xfrm>
                    <a:off x="8186819" y="274639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Oval 103"/>
                  <p:cNvSpPr/>
                  <p:nvPr/>
                </p:nvSpPr>
                <p:spPr>
                  <a:xfrm>
                    <a:off x="5640043" y="128561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5630783" y="289507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Oval 105"/>
                  <p:cNvSpPr/>
                  <p:nvPr/>
                </p:nvSpPr>
                <p:spPr>
                  <a:xfrm>
                    <a:off x="6920769" y="3586855"/>
                    <a:ext cx="134507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6920769" y="2012595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Oval 107"/>
                  <p:cNvSpPr/>
                  <p:nvPr/>
                </p:nvSpPr>
                <p:spPr>
                  <a:xfrm>
                    <a:off x="4192243" y="208294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Oval 108"/>
                  <p:cNvSpPr/>
                  <p:nvPr/>
                </p:nvSpPr>
                <p:spPr>
                  <a:xfrm>
                    <a:off x="5671382" y="3612013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Oval 109"/>
                  <p:cNvSpPr/>
                  <p:nvPr/>
                </p:nvSpPr>
                <p:spPr>
                  <a:xfrm>
                    <a:off x="4182551" y="2892300"/>
                    <a:ext cx="134508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TextBox 110"/>
                  <p:cNvSpPr txBox="1"/>
                  <p:nvPr/>
                </p:nvSpPr>
                <p:spPr>
                  <a:xfrm>
                    <a:off x="4038763" y="2933640"/>
                    <a:ext cx="42208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A</a:t>
                    </a:r>
                    <a:endParaRPr lang="en-US" sz="2000" dirty="0"/>
                  </a:p>
                </p:txBody>
              </p:sp>
              <p:sp>
                <p:nvSpPr>
                  <p:cNvPr id="112" name="TextBox 111"/>
                  <p:cNvSpPr txBox="1"/>
                  <p:nvPr/>
                </p:nvSpPr>
                <p:spPr>
                  <a:xfrm>
                    <a:off x="5492763" y="2933640"/>
                    <a:ext cx="4099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B</a:t>
                    </a:r>
                    <a:endParaRPr lang="en-US" sz="2000" dirty="0"/>
                  </a:p>
                </p:txBody>
              </p:sp>
              <p:sp>
                <p:nvSpPr>
                  <p:cNvPr id="113" name="TextBox 112"/>
                  <p:cNvSpPr txBox="1"/>
                  <p:nvPr/>
                </p:nvSpPr>
                <p:spPr>
                  <a:xfrm>
                    <a:off x="6799450" y="3653795"/>
                    <a:ext cx="4058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C</a:t>
                    </a:r>
                    <a:endParaRPr lang="en-US" sz="2000" dirty="0"/>
                  </a:p>
                </p:txBody>
              </p:sp>
              <p:sp>
                <p:nvSpPr>
                  <p:cNvPr id="114" name="TextBox 113"/>
                  <p:cNvSpPr txBox="1"/>
                  <p:nvPr/>
                </p:nvSpPr>
                <p:spPr>
                  <a:xfrm>
                    <a:off x="8257047" y="2613275"/>
                    <a:ext cx="4322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D</a:t>
                    </a:r>
                    <a:endParaRPr lang="en-US" sz="2000" dirty="0"/>
                  </a:p>
                </p:txBody>
              </p:sp>
              <p:sp>
                <p:nvSpPr>
                  <p:cNvPr id="115" name="TextBox 114"/>
                  <p:cNvSpPr txBox="1"/>
                  <p:nvPr/>
                </p:nvSpPr>
                <p:spPr>
                  <a:xfrm>
                    <a:off x="6925306" y="1679425"/>
                    <a:ext cx="39167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E</a:t>
                    </a:r>
                    <a:endParaRPr lang="en-US" sz="2000" dirty="0"/>
                  </a:p>
                </p:txBody>
              </p:sp>
              <p:sp>
                <p:nvSpPr>
                  <p:cNvPr id="116" name="TextBox 115"/>
                  <p:cNvSpPr txBox="1"/>
                  <p:nvPr/>
                </p:nvSpPr>
                <p:spPr>
                  <a:xfrm>
                    <a:off x="5515202" y="952440"/>
                    <a:ext cx="3835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F</a:t>
                    </a:r>
                    <a:endParaRPr lang="en-US" sz="2000" dirty="0"/>
                  </a:p>
                </p:txBody>
              </p:sp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3829902" y="1946420"/>
                    <a:ext cx="43830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G</a:t>
                    </a:r>
                    <a:endParaRPr lang="en-US" sz="2000" dirty="0"/>
                  </a:p>
                </p:txBody>
              </p:sp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5320371" y="3472004"/>
                    <a:ext cx="43627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/>
                      <a:t>H</a:t>
                    </a:r>
                  </a:p>
                </p:txBody>
              </p:sp>
            </p:grpSp>
            <p:sp>
              <p:nvSpPr>
                <p:cNvPr id="79" name="TextBox 78"/>
                <p:cNvSpPr txBox="1"/>
                <p:nvPr/>
              </p:nvSpPr>
              <p:spPr>
                <a:xfrm>
                  <a:off x="6508479" y="153051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2</a:t>
                  </a: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082173" y="27849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6226829" y="2150370"/>
                  <a:ext cx="326371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10</a:t>
                  </a:r>
                  <a:endParaRPr lang="en-US" dirty="0"/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7552600" y="329279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7588162" y="232692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6516854" y="2628748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6220029" y="3308215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5327642" y="3054301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4</a:t>
                  </a: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5226135" y="1579423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5320608" y="23181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5734247" y="1971830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6392434" y="376747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  <p:cxnSp>
            <p:nvCxnSpPr>
              <p:cNvPr id="75" name="Straight Arrow Connector 74"/>
              <p:cNvCxnSpPr/>
              <p:nvPr/>
            </p:nvCxnSpPr>
            <p:spPr>
              <a:xfrm>
                <a:off x="4885044" y="3076818"/>
                <a:ext cx="1144879" cy="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6022601" y="3058717"/>
                <a:ext cx="1031604" cy="720155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flipH="1" flipV="1">
                <a:off x="7042602" y="2261283"/>
                <a:ext cx="11603" cy="150732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Arrow Connector 69"/>
            <p:cNvCxnSpPr>
              <a:endCxn id="104" idx="3"/>
            </p:cNvCxnSpPr>
            <p:nvPr/>
          </p:nvCxnSpPr>
          <p:spPr>
            <a:xfrm flipV="1">
              <a:off x="3378650" y="1470028"/>
              <a:ext cx="1331268" cy="785214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109" idx="6"/>
            </p:cNvCxnSpPr>
            <p:nvPr/>
          </p:nvCxnSpPr>
          <p:spPr>
            <a:xfrm flipV="1">
              <a:off x="4854303" y="3995976"/>
              <a:ext cx="1106100" cy="7665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4814046" y="1426375"/>
              <a:ext cx="1156616" cy="75556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103" idx="1"/>
              <a:endCxn id="107" idx="5"/>
            </p:cNvCxnSpPr>
            <p:nvPr/>
          </p:nvCxnSpPr>
          <p:spPr>
            <a:xfrm flipH="1" flipV="1">
              <a:off x="6073713" y="2278208"/>
              <a:ext cx="1161504" cy="71051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7189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Dijkstra’s Algorithm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Algorithm</a:t>
            </a:r>
            <a:r>
              <a:rPr lang="en-US" sz="2800" dirty="0" smtClean="0"/>
              <a:t>:</a:t>
            </a:r>
          </a:p>
          <a:p>
            <a:r>
              <a:rPr lang="en-US" dirty="0" smtClean="0"/>
              <a:t>Mark all nodes tentative, set distances from source to 0 (zero) for source, and ∞ (infinity) for all other nodes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While tentative nodes remain:</a:t>
            </a:r>
          </a:p>
          <a:p>
            <a:pPr lvl="1"/>
            <a:r>
              <a:rPr lang="en-US" dirty="0" smtClean="0"/>
              <a:t>Extract N, a node with lowest distance</a:t>
            </a:r>
          </a:p>
          <a:p>
            <a:pPr lvl="1"/>
            <a:r>
              <a:rPr lang="en-US" dirty="0" smtClean="0"/>
              <a:t>Add link to N to the shortest path tree</a:t>
            </a:r>
          </a:p>
          <a:p>
            <a:pPr lvl="1"/>
            <a:r>
              <a:rPr lang="en-US" dirty="0" smtClean="0"/>
              <a:t>Relax the distances of neighbors of  N by lowering any better distance estimates</a:t>
            </a:r>
          </a:p>
        </p:txBody>
      </p:sp>
    </p:spTree>
    <p:extLst>
      <p:ext uri="{BB962C8B-B14F-4D97-AF65-F5344CB8AC3E}">
        <p14:creationId xmlns:p14="http://schemas.microsoft.com/office/powerpoint/2010/main" val="2752758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compute shortest paths  in a distributed network</a:t>
            </a:r>
          </a:p>
          <a:p>
            <a:pPr lvl="1"/>
            <a:r>
              <a:rPr lang="en-US" sz="2400" dirty="0" smtClean="0"/>
              <a:t>The Distance Vector (DV) approach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96802" y="2800350"/>
            <a:ext cx="4637198" cy="1148572"/>
            <a:chOff x="392002" y="2870978"/>
            <a:chExt cx="4637198" cy="1148572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2408" y="364355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120"/>
            <p:cNvPicPr>
              <a:picLocks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02" y="3654919"/>
              <a:ext cx="745970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2" name="Straight Connector 121"/>
            <p:cNvCxnSpPr>
              <a:stCxn id="120" idx="3"/>
            </p:cNvCxnSpPr>
            <p:nvPr/>
          </p:nvCxnSpPr>
          <p:spPr>
            <a:xfrm>
              <a:off x="3598379" y="3825870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3" name="Picture 122"/>
            <p:cNvPicPr>
              <a:picLocks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229" y="3643555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endCxn id="120" idx="1"/>
            </p:cNvCxnSpPr>
            <p:nvPr/>
          </p:nvCxnSpPr>
          <p:spPr>
            <a:xfrm>
              <a:off x="2449402" y="3825870"/>
              <a:ext cx="40300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494536" y="2870978"/>
              <a:ext cx="1928532" cy="362272"/>
            </a:xfrm>
            <a:prstGeom prst="wedgeRoundRectCallout">
              <a:avLst>
                <a:gd name="adj1" fmla="val 24035"/>
                <a:gd name="adj2" fmla="val 165540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Here’s my vector!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3897202" y="3825870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072776" y="3837234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0411" y="3647342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6" name="Straight Connector 125"/>
            <p:cNvCxnSpPr/>
            <p:nvPr/>
          </p:nvCxnSpPr>
          <p:spPr>
            <a:xfrm>
              <a:off x="1334385" y="3837234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ounded Rectangular Callout 126"/>
            <p:cNvSpPr/>
            <p:nvPr/>
          </p:nvSpPr>
          <p:spPr>
            <a:xfrm>
              <a:off x="3352799" y="2870978"/>
              <a:ext cx="1403553" cy="359179"/>
            </a:xfrm>
            <a:prstGeom prst="wedgeRoundRectCallout">
              <a:avLst>
                <a:gd name="adj1" fmla="val -38058"/>
                <a:gd name="adj2" fmla="val 16696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Here’s mine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81200" y="3282073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946638" y="3282073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>
              <a:stCxn id="10" idx="3"/>
              <a:endCxn id="128" idx="1"/>
            </p:cNvCxnSpPr>
            <p:nvPr/>
          </p:nvCxnSpPr>
          <p:spPr>
            <a:xfrm>
              <a:off x="2538709" y="3398875"/>
              <a:ext cx="4079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8890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Simple, early routing approach</a:t>
            </a:r>
          </a:p>
          <a:p>
            <a:pPr lvl="1"/>
            <a:r>
              <a:rPr lang="en-US" dirty="0" smtClean="0"/>
              <a:t>Used in ARPANET, and RIP</a:t>
            </a:r>
          </a:p>
          <a:p>
            <a:pPr lvl="4"/>
            <a:endParaRPr lang="en-US" sz="1100" dirty="0" smtClean="0"/>
          </a:p>
          <a:p>
            <a:r>
              <a:rPr lang="en-US" dirty="0" smtClean="0"/>
              <a:t>One of two main approaches to routing</a:t>
            </a:r>
          </a:p>
          <a:p>
            <a:pPr lvl="1"/>
            <a:r>
              <a:rPr lang="en-US" dirty="0" smtClean="0"/>
              <a:t>Distributed version of Bellman-Ford</a:t>
            </a:r>
          </a:p>
          <a:p>
            <a:pPr lvl="1"/>
            <a:r>
              <a:rPr lang="en-US" dirty="0" smtClean="0"/>
              <a:t>Works, but very slow convergence      after some failures </a:t>
            </a:r>
          </a:p>
          <a:p>
            <a:pPr lvl="3"/>
            <a:endParaRPr lang="en-US" sz="1100" dirty="0" smtClean="0"/>
          </a:p>
          <a:p>
            <a:r>
              <a:rPr lang="en-US" dirty="0" smtClean="0"/>
              <a:t>Link-state algorithms are now     typically used in practice</a:t>
            </a:r>
          </a:p>
          <a:p>
            <a:pPr lvl="1"/>
            <a:r>
              <a:rPr lang="en-US" dirty="0" smtClean="0"/>
              <a:t>More involved, better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34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Vector Setting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Each node computes its forwarding table            in a distributed setting:</a:t>
            </a:r>
          </a:p>
          <a:p>
            <a:pPr lvl="3"/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Nodes know only the cost to their neighbors; not the topology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Nodes can talk only to their neighbors  using 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nodes run the same algorithm concurrently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Nodes and links may fail, messages          may be lost</a:t>
            </a:r>
          </a:p>
        </p:txBody>
      </p:sp>
    </p:spTree>
    <p:extLst>
      <p:ext uri="{BB962C8B-B14F-4D97-AF65-F5344CB8AC3E}">
        <p14:creationId xmlns:p14="http://schemas.microsoft.com/office/powerpoint/2010/main" val="298775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versus Forwarding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Forwarding</a:t>
            </a:r>
            <a:r>
              <a:rPr lang="en-US" sz="2800" dirty="0" smtClean="0"/>
              <a:t> is the process of sending a packet on its way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/>
              <a:t>Routing</a:t>
            </a:r>
            <a:r>
              <a:rPr lang="en-US" dirty="0"/>
              <a:t> is the process of </a:t>
            </a:r>
            <a:r>
              <a:rPr lang="en-US" dirty="0" smtClean="0"/>
              <a:t>deciding in </a:t>
            </a:r>
            <a:r>
              <a:rPr lang="en-US" dirty="0"/>
              <a:t>which direction to send traffic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762000" y="2800348"/>
            <a:ext cx="3256102" cy="1371599"/>
            <a:chOff x="988750" y="2722876"/>
            <a:chExt cx="3870326" cy="1296674"/>
          </a:xfrm>
        </p:grpSpPr>
        <p:grpSp>
          <p:nvGrpSpPr>
            <p:cNvPr id="6" name="Group 5"/>
            <p:cNvGrpSpPr/>
            <p:nvPr/>
          </p:nvGrpSpPr>
          <p:grpSpPr>
            <a:xfrm>
              <a:off x="988750" y="3097445"/>
              <a:ext cx="3870326" cy="922105"/>
              <a:chOff x="988750" y="3097445"/>
              <a:chExt cx="3870326" cy="92210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12" name="Picture 1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" name="Picture 1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4" name="Straight Connector 13"/>
                <p:cNvCxnSpPr>
                  <a:stCxn id="12" idx="3"/>
                  <a:endCxn id="16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8" idx="3"/>
                  <a:endCxn id="13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6" name="Picture 1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7" name="Picture 16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8" name="Straight Connector 17"/>
                <p:cNvCxnSpPr>
                  <a:stCxn id="20" idx="3"/>
                  <a:endCxn id="12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>
                  <a:stCxn id="17" idx="3"/>
                  <a:endCxn id="8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0" name="Picture 1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9" name="Straight Connector 8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8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ounded Rectangular Callout 22"/>
            <p:cNvSpPr/>
            <p:nvPr/>
          </p:nvSpPr>
          <p:spPr>
            <a:xfrm>
              <a:off x="1715722" y="2722876"/>
              <a:ext cx="1126553" cy="232762"/>
            </a:xfrm>
            <a:prstGeom prst="wedgeRoundRectCallout">
              <a:avLst>
                <a:gd name="adj1" fmla="val 38214"/>
                <a:gd name="adj2" fmla="val 9959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Forward!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24" idx="3"/>
            </p:cNvCxnSpPr>
            <p:nvPr/>
          </p:nvCxnSpPr>
          <p:spPr>
            <a:xfrm flipV="1">
              <a:off x="3909659" y="2955640"/>
              <a:ext cx="304796" cy="4854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2886202" y="2866950"/>
              <a:ext cx="1023456" cy="27446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packet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904782" y="2800348"/>
            <a:ext cx="3324817" cy="1676402"/>
            <a:chOff x="988750" y="2724148"/>
            <a:chExt cx="3870326" cy="1676402"/>
          </a:xfrm>
        </p:grpSpPr>
        <p:grpSp>
          <p:nvGrpSpPr>
            <p:cNvPr id="32" name="Group 31"/>
            <p:cNvGrpSpPr/>
            <p:nvPr/>
          </p:nvGrpSpPr>
          <p:grpSpPr>
            <a:xfrm>
              <a:off x="988750" y="3097445"/>
              <a:ext cx="3870326" cy="922105"/>
              <a:chOff x="988750" y="3097445"/>
              <a:chExt cx="3870326" cy="922105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41" name="Picture 40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2" name="Picture 4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3" name="Straight Connector 42"/>
                <p:cNvCxnSpPr>
                  <a:stCxn id="41" idx="3"/>
                  <a:endCxn id="45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37" idx="3"/>
                  <a:endCxn id="42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45" name="Picture 44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4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7" name="Straight Connector 46"/>
                <p:cNvCxnSpPr>
                  <a:stCxn id="49" idx="3"/>
                  <a:endCxn id="41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>
                  <a:stCxn id="46" idx="3"/>
                  <a:endCxn id="37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49" name="Picture 4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37" name="Picture 3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8" name="Straight Connector 37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37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Rounded Rectangular Callout 32"/>
            <p:cNvSpPr/>
            <p:nvPr/>
          </p:nvSpPr>
          <p:spPr>
            <a:xfrm>
              <a:off x="3276599" y="2724148"/>
              <a:ext cx="1194761" cy="228602"/>
            </a:xfrm>
            <a:prstGeom prst="wedgeRoundRectCallout">
              <a:avLst>
                <a:gd name="adj1" fmla="val 34229"/>
                <a:gd name="adj2" fmla="val 9334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Which way?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4" name="Rounded Rectangular Callout 33"/>
            <p:cNvSpPr/>
            <p:nvPr/>
          </p:nvSpPr>
          <p:spPr>
            <a:xfrm>
              <a:off x="2417888" y="4171950"/>
              <a:ext cx="1207631" cy="228600"/>
            </a:xfrm>
            <a:prstGeom prst="wedgeRoundRectCallout">
              <a:avLst>
                <a:gd name="adj1" fmla="val -12906"/>
                <a:gd name="adj2" fmla="val -107907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Which way?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5" name="Rounded Rectangular Callout 34"/>
            <p:cNvSpPr/>
            <p:nvPr/>
          </p:nvSpPr>
          <p:spPr>
            <a:xfrm>
              <a:off x="1091238" y="2724148"/>
              <a:ext cx="1194761" cy="228602"/>
            </a:xfrm>
            <a:prstGeom prst="wedgeRoundRectCallout">
              <a:avLst>
                <a:gd name="adj1" fmla="val -7227"/>
                <a:gd name="adj2" fmla="val 102718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Which way?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00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Algorithm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Each node maintains a vector of distances  (and next hops) to all destinations</a:t>
            </a:r>
          </a:p>
          <a:p>
            <a:pPr marL="1714500" lvl="4" indent="0">
              <a:buNone/>
            </a:pP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vector with 0 (zero) cost to self, ∞ (infinity) to other destinations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Periodically send vector to neighbors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Update vector for each destination by selecting the shortest distance heard, after adding cost of neighbor link</a:t>
            </a:r>
          </a:p>
          <a:p>
            <a:pPr lvl="1"/>
            <a:r>
              <a:rPr lang="en-US" dirty="0" smtClean="0"/>
              <a:t>Use the best neighbor for forwarding</a:t>
            </a:r>
          </a:p>
        </p:txBody>
      </p:sp>
    </p:spTree>
    <p:extLst>
      <p:ext uri="{BB962C8B-B14F-4D97-AF65-F5344CB8AC3E}">
        <p14:creationId xmlns:p14="http://schemas.microsoft.com/office/powerpoint/2010/main" val="2667860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(2)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Consider from the point of view of node A</a:t>
            </a:r>
          </a:p>
          <a:p>
            <a:pPr lvl="1"/>
            <a:r>
              <a:rPr lang="en-US" sz="2400" dirty="0" smtClean="0"/>
              <a:t>Can only talk to nodes B and 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191000" y="1657350"/>
            <a:ext cx="4597152" cy="3077479"/>
            <a:chOff x="4520490" y="1062542"/>
            <a:chExt cx="3842337" cy="3101465"/>
          </a:xfrm>
        </p:grpSpPr>
        <p:grpSp>
          <p:nvGrpSpPr>
            <p:cNvPr id="7" name="Group 6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6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2274722"/>
              </p:ext>
            </p:extLst>
          </p:nvPr>
        </p:nvGraphicFramePr>
        <p:xfrm>
          <a:off x="1981200" y="2114550"/>
          <a:ext cx="1228881" cy="227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63"/>
                <a:gridCol w="599918"/>
              </a:tblGrid>
              <a:tr h="1676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Cost</a:t>
                      </a: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7" name="Straight Arrow Connector 66"/>
          <p:cNvCxnSpPr/>
          <p:nvPr/>
        </p:nvCxnSpPr>
        <p:spPr>
          <a:xfrm flipV="1">
            <a:off x="1371600" y="2876550"/>
            <a:ext cx="457200" cy="10288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86324" y="2709306"/>
            <a:ext cx="1516034" cy="690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Initial</a:t>
            </a:r>
          </a:p>
          <a:p>
            <a:pPr algn="ctr">
              <a:lnSpc>
                <a:spcPct val="80000"/>
              </a:lnSpc>
            </a:pPr>
            <a:r>
              <a:rPr lang="en-US" sz="2400" dirty="0"/>
              <a:t>v</a:t>
            </a:r>
            <a:r>
              <a:rPr lang="en-US" sz="2400" dirty="0" smtClean="0"/>
              <a:t>ector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669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(3)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First exchange with B, E; learn best 1-hop routes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105400" y="1581150"/>
            <a:ext cx="3886200" cy="3077479"/>
            <a:chOff x="4520490" y="1062542"/>
            <a:chExt cx="3842337" cy="3101465"/>
          </a:xfrm>
        </p:grpSpPr>
        <p:grpSp>
          <p:nvGrpSpPr>
            <p:cNvPr id="7" name="Group 6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0483542"/>
              </p:ext>
            </p:extLst>
          </p:nvPr>
        </p:nvGraphicFramePr>
        <p:xfrm>
          <a:off x="3800738" y="1657350"/>
          <a:ext cx="999862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31"/>
                <a:gridCol w="4999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Cost</a:t>
                      </a: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Next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479513"/>
              </p:ext>
            </p:extLst>
          </p:nvPr>
        </p:nvGraphicFramePr>
        <p:xfrm>
          <a:off x="438749" y="1657350"/>
          <a:ext cx="1542453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483"/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2057400" y="2820901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320233"/>
              </p:ext>
            </p:extLst>
          </p:nvPr>
        </p:nvGraphicFramePr>
        <p:xfrm>
          <a:off x="2362200" y="1657350"/>
          <a:ext cx="1011970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  +4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+10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5" name="Straight Arrow Connector 54"/>
          <p:cNvCxnSpPr/>
          <p:nvPr/>
        </p:nvCxnSpPr>
        <p:spPr>
          <a:xfrm>
            <a:off x="3505200" y="2820901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3429000" y="3486150"/>
            <a:ext cx="304800" cy="781976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527983" y="4241352"/>
            <a:ext cx="3348817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Learned better route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6628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(4)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Second exchange; learn best 2-hop routes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105400" y="1581150"/>
            <a:ext cx="3886200" cy="3077479"/>
            <a:chOff x="4520490" y="1062542"/>
            <a:chExt cx="3842337" cy="3101465"/>
          </a:xfrm>
        </p:grpSpPr>
        <p:grpSp>
          <p:nvGrpSpPr>
            <p:cNvPr id="7" name="Group 6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060578"/>
              </p:ext>
            </p:extLst>
          </p:nvPr>
        </p:nvGraphicFramePr>
        <p:xfrm>
          <a:off x="3810000" y="1677909"/>
          <a:ext cx="999862" cy="2609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31"/>
                <a:gridCol w="499931"/>
              </a:tblGrid>
              <a:tr h="5128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Cost</a:t>
                      </a: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Next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9104960"/>
              </p:ext>
            </p:extLst>
          </p:nvPr>
        </p:nvGraphicFramePr>
        <p:xfrm>
          <a:off x="438749" y="1678686"/>
          <a:ext cx="1542453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483"/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20574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023256"/>
              </p:ext>
            </p:extLst>
          </p:nvPr>
        </p:nvGraphicFramePr>
        <p:xfrm>
          <a:off x="2362200" y="1678686"/>
          <a:ext cx="1011970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  +4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+10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5" name="Straight Arrow Connector 54"/>
          <p:cNvCxnSpPr/>
          <p:nvPr/>
        </p:nvCxnSpPr>
        <p:spPr>
          <a:xfrm>
            <a:off x="35052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882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(4)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Third exchange; learn best 3-hop routes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105400" y="1581150"/>
            <a:ext cx="3886200" cy="3077479"/>
            <a:chOff x="4520490" y="1062542"/>
            <a:chExt cx="3842337" cy="3101465"/>
          </a:xfrm>
        </p:grpSpPr>
        <p:grpSp>
          <p:nvGrpSpPr>
            <p:cNvPr id="7" name="Group 6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594119"/>
              </p:ext>
            </p:extLst>
          </p:nvPr>
        </p:nvGraphicFramePr>
        <p:xfrm>
          <a:off x="3810000" y="1677909"/>
          <a:ext cx="999862" cy="2609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31"/>
                <a:gridCol w="499931"/>
              </a:tblGrid>
              <a:tr h="5128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Cost</a:t>
                      </a: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Next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162599"/>
              </p:ext>
            </p:extLst>
          </p:nvPr>
        </p:nvGraphicFramePr>
        <p:xfrm>
          <a:off x="438749" y="1678686"/>
          <a:ext cx="1542453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483"/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20574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7265647"/>
              </p:ext>
            </p:extLst>
          </p:nvPr>
        </p:nvGraphicFramePr>
        <p:xfrm>
          <a:off x="2362200" y="1678686"/>
          <a:ext cx="1011970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  +4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+10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5" name="Straight Arrow Connector 54"/>
          <p:cNvCxnSpPr/>
          <p:nvPr/>
        </p:nvCxnSpPr>
        <p:spPr>
          <a:xfrm>
            <a:off x="35052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597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(5)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Subsequent exchanges; converged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105400" y="1581150"/>
            <a:ext cx="3886200" cy="3077479"/>
            <a:chOff x="4520490" y="1062542"/>
            <a:chExt cx="3842337" cy="3101465"/>
          </a:xfrm>
        </p:grpSpPr>
        <p:grpSp>
          <p:nvGrpSpPr>
            <p:cNvPr id="7" name="Group 6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5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442084"/>
              </p:ext>
            </p:extLst>
          </p:nvPr>
        </p:nvGraphicFramePr>
        <p:xfrm>
          <a:off x="3810000" y="1677909"/>
          <a:ext cx="999862" cy="2609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31"/>
                <a:gridCol w="499931"/>
              </a:tblGrid>
              <a:tr h="51284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Cost</a:t>
                      </a: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A’s Next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356600"/>
              </p:ext>
            </p:extLst>
          </p:nvPr>
        </p:nvGraphicFramePr>
        <p:xfrm>
          <a:off x="438749" y="1678686"/>
          <a:ext cx="1542453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483"/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says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>
          <a:xfrm>
            <a:off x="20574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763258"/>
              </p:ext>
            </p:extLst>
          </p:nvPr>
        </p:nvGraphicFramePr>
        <p:xfrm>
          <a:off x="2362200" y="1678686"/>
          <a:ext cx="1011970" cy="260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85"/>
                <a:gridCol w="505985"/>
              </a:tblGrid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   +4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+10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66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5" name="Straight Arrow Connector 54"/>
          <p:cNvCxnSpPr/>
          <p:nvPr/>
        </p:nvCxnSpPr>
        <p:spPr>
          <a:xfrm>
            <a:off x="3505200" y="2800350"/>
            <a:ext cx="228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870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Vector Dynamics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Adding routes:</a:t>
            </a:r>
          </a:p>
          <a:p>
            <a:pPr lvl="1"/>
            <a:r>
              <a:rPr lang="en-US" dirty="0" smtClean="0"/>
              <a:t>News travels one hop per exchange</a:t>
            </a:r>
          </a:p>
          <a:p>
            <a:r>
              <a:rPr lang="en-US" dirty="0" smtClean="0"/>
              <a:t>Removing routes</a:t>
            </a:r>
          </a:p>
          <a:p>
            <a:pPr lvl="1"/>
            <a:r>
              <a:rPr lang="en-US" dirty="0" smtClean="0"/>
              <a:t>When a node fails, no more exchanges, other nodes forget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But </a:t>
            </a:r>
            <a:r>
              <a:rPr lang="en-US" u="sng" dirty="0" smtClean="0"/>
              <a:t>partitions</a:t>
            </a:r>
            <a:r>
              <a:rPr lang="en-US" dirty="0" smtClean="0"/>
              <a:t> (unreachable nodes   in divided network) are a problem</a:t>
            </a:r>
          </a:p>
          <a:p>
            <a:pPr lvl="1"/>
            <a:r>
              <a:rPr lang="en-US" dirty="0" smtClean="0"/>
              <a:t>“Count to infinity” scenario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81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 Dynamics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Good news travels quickly, bad news slowly (inferred)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27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778558"/>
            <a:ext cx="8239125" cy="2850592"/>
            <a:chOff x="381000" y="1778558"/>
            <a:chExt cx="8239125" cy="285059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4092" b="13333"/>
            <a:stretch/>
          </p:blipFill>
          <p:spPr bwMode="auto">
            <a:xfrm>
              <a:off x="381000" y="1778558"/>
              <a:ext cx="8239125" cy="283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4723962" y="4229040"/>
              <a:ext cx="312463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“Count to infinity” scenario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7924" y="3695640"/>
              <a:ext cx="23548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Desired convergence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31825" y="186684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X</a:t>
              </a:r>
              <a:endPara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5194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 Dynamics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Various heuristics to address</a:t>
            </a:r>
          </a:p>
          <a:p>
            <a:pPr lvl="1"/>
            <a:r>
              <a:rPr lang="en-US" sz="2400" dirty="0" smtClean="0"/>
              <a:t>e.g., “Split horizon, poison reverse”   (Don’t send route back to where            you learned it from.)</a:t>
            </a:r>
          </a:p>
          <a:p>
            <a:pPr lvl="4"/>
            <a:endParaRPr lang="en-US" sz="1000" dirty="0" smtClean="0"/>
          </a:p>
          <a:p>
            <a:r>
              <a:rPr lang="en-US" sz="2800" dirty="0" smtClean="0"/>
              <a:t>But none are very effective</a:t>
            </a:r>
          </a:p>
          <a:p>
            <a:pPr lvl="1"/>
            <a:r>
              <a:rPr lang="en-US" sz="2400" dirty="0" smtClean="0"/>
              <a:t>Link state now favored in practice</a:t>
            </a:r>
          </a:p>
          <a:p>
            <a:pPr lvl="1"/>
            <a:r>
              <a:rPr lang="en-US" sz="2400" dirty="0" smtClean="0"/>
              <a:t>Except when very resource-limited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4112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compute shortest paths  in a distributed network</a:t>
            </a:r>
          </a:p>
          <a:p>
            <a:pPr lvl="1"/>
            <a:r>
              <a:rPr lang="en-US" sz="2400" dirty="0" smtClean="0"/>
              <a:t>The Link-State (LS) approach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96802" y="2800350"/>
            <a:ext cx="4713398" cy="1148572"/>
            <a:chOff x="392002" y="2870978"/>
            <a:chExt cx="4713398" cy="1148572"/>
          </a:xfrm>
        </p:grpSpPr>
        <p:pic>
          <p:nvPicPr>
            <p:cNvPr id="120" name="Picture 11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2408" y="364355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120"/>
            <p:cNvPicPr>
              <a:picLocks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02" y="3654919"/>
              <a:ext cx="745970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2" name="Straight Connector 121"/>
            <p:cNvCxnSpPr>
              <a:stCxn id="120" idx="3"/>
            </p:cNvCxnSpPr>
            <p:nvPr/>
          </p:nvCxnSpPr>
          <p:spPr>
            <a:xfrm>
              <a:off x="3598379" y="3825870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3" name="Picture 122"/>
            <p:cNvPicPr>
              <a:picLocks noChangeArrowheads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229" y="3643555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4" name="Straight Connector 123"/>
            <p:cNvCxnSpPr>
              <a:endCxn id="120" idx="1"/>
            </p:cNvCxnSpPr>
            <p:nvPr/>
          </p:nvCxnSpPr>
          <p:spPr>
            <a:xfrm>
              <a:off x="2449402" y="3825870"/>
              <a:ext cx="40300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ounded Rectangular Callout 118"/>
            <p:cNvSpPr/>
            <p:nvPr/>
          </p:nvSpPr>
          <p:spPr>
            <a:xfrm>
              <a:off x="990600" y="2870978"/>
              <a:ext cx="936404" cy="362272"/>
            </a:xfrm>
            <a:prstGeom prst="wedgeRoundRectCallout">
              <a:avLst>
                <a:gd name="adj1" fmla="val 53008"/>
                <a:gd name="adj2" fmla="val 19050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Flood!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3897202" y="3825870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072776" y="3837234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0411" y="3647342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6" name="Straight Connector 125"/>
            <p:cNvCxnSpPr/>
            <p:nvPr/>
          </p:nvCxnSpPr>
          <p:spPr>
            <a:xfrm>
              <a:off x="1334385" y="3837234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ounded Rectangular Callout 126"/>
            <p:cNvSpPr/>
            <p:nvPr/>
          </p:nvSpPr>
          <p:spPr>
            <a:xfrm>
              <a:off x="3301593" y="2870978"/>
              <a:ext cx="1803807" cy="359179"/>
            </a:xfrm>
            <a:prstGeom prst="wedgeRoundRectCallout">
              <a:avLst>
                <a:gd name="adj1" fmla="val -38058"/>
                <a:gd name="adj2" fmla="val 16696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… then compute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81200" y="3282073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946638" y="3282073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>
              <a:stCxn id="10" idx="3"/>
              <a:endCxn id="128" idx="1"/>
            </p:cNvCxnSpPr>
            <p:nvPr/>
          </p:nvCxnSpPr>
          <p:spPr>
            <a:xfrm>
              <a:off x="2538709" y="3398875"/>
              <a:ext cx="4079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573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Improving on the Spanning Tree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Spanning tree provides basic connectivity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s</a:t>
            </a:r>
            <a:r>
              <a:rPr lang="en-US" sz="2400" dirty="0" smtClean="0"/>
              <a:t>ome path B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39" name="Content Placeholder 13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Routing uses all links to find “best” paths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use BC, BE, and CE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137870" y="3039946"/>
            <a:ext cx="3177382" cy="1306291"/>
            <a:chOff x="1500981" y="2571750"/>
            <a:chExt cx="3177382" cy="1460177"/>
          </a:xfrm>
        </p:grpSpPr>
        <p:grpSp>
          <p:nvGrpSpPr>
            <p:cNvPr id="77" name="Group 76"/>
            <p:cNvGrpSpPr/>
            <p:nvPr/>
          </p:nvGrpSpPr>
          <p:grpSpPr>
            <a:xfrm>
              <a:off x="1500981" y="2574431"/>
              <a:ext cx="3177382" cy="1457496"/>
              <a:chOff x="1053306" y="2574431"/>
              <a:chExt cx="3625057" cy="1457496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053306" y="2574431"/>
                <a:ext cx="3625057" cy="1457496"/>
                <a:chOff x="1053306" y="2574431"/>
                <a:chExt cx="3625057" cy="1457496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1053306" y="2574431"/>
                  <a:ext cx="3625057" cy="1457496"/>
                  <a:chOff x="-176747" y="2735883"/>
                  <a:chExt cx="3625057" cy="1457496"/>
                </a:xfrm>
              </p:grpSpPr>
              <p:pic>
                <p:nvPicPr>
                  <p:cNvPr id="10" name="Picture 9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61912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1" name="Picture 10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79947" y="3828746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12" name="Straight Connector 11"/>
                  <p:cNvCxnSpPr>
                    <a:stCxn id="10" idx="3"/>
                    <a:endCxn id="14" idx="1"/>
                  </p:cNvCxnSpPr>
                  <p:nvPr/>
                </p:nvCxnSpPr>
                <p:spPr>
                  <a:xfrm>
                    <a:off x="2030275" y="2918199"/>
                    <a:ext cx="549672" cy="0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>
                    <a:stCxn id="19" idx="3"/>
                    <a:endCxn id="11" idx="1"/>
                  </p:cNvCxnSpPr>
                  <p:nvPr/>
                </p:nvCxnSpPr>
                <p:spPr>
                  <a:xfrm flipV="1">
                    <a:off x="2001511" y="4011062"/>
                    <a:ext cx="578436" cy="2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4" name="Picture 13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79947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5" name="Picture 14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76747" y="3828748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16" name="Straight Connector 15"/>
                  <p:cNvCxnSpPr>
                    <a:stCxn id="18" idx="3"/>
                    <a:endCxn id="10" idx="1"/>
                  </p:cNvCxnSpPr>
                  <p:nvPr/>
                </p:nvCxnSpPr>
                <p:spPr>
                  <a:xfrm>
                    <a:off x="705110" y="2918199"/>
                    <a:ext cx="456802" cy="0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>
                    <a:stCxn id="15" idx="3"/>
                    <a:endCxn id="19" idx="1"/>
                  </p:cNvCxnSpPr>
                  <p:nvPr/>
                </p:nvCxnSpPr>
                <p:spPr>
                  <a:xfrm>
                    <a:off x="691616" y="4011064"/>
                    <a:ext cx="441532" cy="0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8" name="Picture 17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63253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pic>
              <p:nvPicPr>
                <p:cNvPr id="19" name="Picture 1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63201" y="3667296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1856116" y="2939062"/>
                  <a:ext cx="551978" cy="728234"/>
                </a:xfrm>
                <a:prstGeom prst="line">
                  <a:avLst/>
                </a:prstGeom>
                <a:ln w="254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3260328" y="2939062"/>
                  <a:ext cx="549672" cy="775690"/>
                </a:xfrm>
                <a:prstGeom prst="line">
                  <a:avLst/>
                </a:prstGeom>
                <a:ln w="254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19" idx="0"/>
                  <a:endCxn id="10" idx="2"/>
                </p:cNvCxnSpPr>
                <p:nvPr/>
              </p:nvCxnSpPr>
              <p:spPr>
                <a:xfrm flipV="1">
                  <a:off x="2797383" y="2939062"/>
                  <a:ext cx="28764" cy="728234"/>
                </a:xfrm>
                <a:prstGeom prst="line">
                  <a:avLst/>
                </a:prstGeom>
                <a:ln w="254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/>
              <p:cNvCxnSpPr/>
              <p:nvPr/>
            </p:nvCxnSpPr>
            <p:spPr>
              <a:xfrm flipV="1">
                <a:off x="3258430" y="3849610"/>
                <a:ext cx="533543" cy="2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917136" y="2756747"/>
                <a:ext cx="456802" cy="0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1838089" y="2939062"/>
                <a:ext cx="551978" cy="728234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3242301" y="2939062"/>
                <a:ext cx="549672" cy="775690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 flipV="1">
                <a:off x="2808120" y="2939062"/>
                <a:ext cx="16129" cy="728234"/>
              </a:xfrm>
              <a:prstGeom prst="line">
                <a:avLst/>
              </a:prstGeom>
              <a:ln w="254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Box 99"/>
            <p:cNvSpPr txBox="1"/>
            <p:nvPr/>
          </p:nvSpPr>
          <p:spPr>
            <a:xfrm>
              <a:off x="1812121" y="2574431"/>
              <a:ext cx="241413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923187" y="2571750"/>
              <a:ext cx="231795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183505" y="2574431"/>
              <a:ext cx="228589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/>
                <a:t>C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768657" y="3666755"/>
              <a:ext cx="249427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/>
                <a:t>D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877711" y="3677632"/>
              <a:ext cx="217367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202186" y="3680314"/>
              <a:ext cx="210955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422920" y="3039946"/>
            <a:ext cx="3177382" cy="1306289"/>
            <a:chOff x="1500981" y="2571750"/>
            <a:chExt cx="3177382" cy="1460177"/>
          </a:xfrm>
        </p:grpSpPr>
        <p:grpSp>
          <p:nvGrpSpPr>
            <p:cNvPr id="108" name="Group 107"/>
            <p:cNvGrpSpPr/>
            <p:nvPr/>
          </p:nvGrpSpPr>
          <p:grpSpPr>
            <a:xfrm>
              <a:off x="1500981" y="2574431"/>
              <a:ext cx="3177382" cy="1457496"/>
              <a:chOff x="1053306" y="2574431"/>
              <a:chExt cx="3625057" cy="1457496"/>
            </a:xfrm>
          </p:grpSpPr>
          <p:grpSp>
            <p:nvGrpSpPr>
              <p:cNvPr id="115" name="Group 114"/>
              <p:cNvGrpSpPr/>
              <p:nvPr/>
            </p:nvGrpSpPr>
            <p:grpSpPr>
              <a:xfrm>
                <a:off x="1053306" y="2574431"/>
                <a:ext cx="3625057" cy="1457496"/>
                <a:chOff x="1053306" y="2574431"/>
                <a:chExt cx="3625057" cy="1457496"/>
              </a:xfrm>
            </p:grpSpPr>
            <p:grpSp>
              <p:nvGrpSpPr>
                <p:cNvPr id="121" name="Group 120"/>
                <p:cNvGrpSpPr/>
                <p:nvPr/>
              </p:nvGrpSpPr>
              <p:grpSpPr>
                <a:xfrm>
                  <a:off x="1053306" y="2574431"/>
                  <a:ext cx="3625057" cy="1457496"/>
                  <a:chOff x="-176747" y="2735883"/>
                  <a:chExt cx="3625057" cy="1457496"/>
                </a:xfrm>
              </p:grpSpPr>
              <p:pic>
                <p:nvPicPr>
                  <p:cNvPr id="126" name="Picture 125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161912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27" name="Picture 126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79947" y="3828746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128" name="Straight Connector 127"/>
                  <p:cNvCxnSpPr>
                    <a:stCxn id="126" idx="3"/>
                    <a:endCxn id="130" idx="1"/>
                  </p:cNvCxnSpPr>
                  <p:nvPr/>
                </p:nvCxnSpPr>
                <p:spPr>
                  <a:xfrm>
                    <a:off x="2030275" y="2918199"/>
                    <a:ext cx="549672" cy="0"/>
                  </a:xfrm>
                  <a:prstGeom prst="line">
                    <a:avLst/>
                  </a:prstGeom>
                  <a:ln w="254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>
                    <a:stCxn id="122" idx="3"/>
                    <a:endCxn id="127" idx="1"/>
                  </p:cNvCxnSpPr>
                  <p:nvPr/>
                </p:nvCxnSpPr>
                <p:spPr>
                  <a:xfrm flipV="1">
                    <a:off x="1981146" y="4011063"/>
                    <a:ext cx="598801" cy="1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30" name="Picture 129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79947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131" name="Picture 130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76747" y="3828748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cxnSp>
                <p:nvCxnSpPr>
                  <p:cNvPr id="132" name="Straight Connector 131"/>
                  <p:cNvCxnSpPr>
                    <a:stCxn id="134" idx="3"/>
                    <a:endCxn id="126" idx="1"/>
                  </p:cNvCxnSpPr>
                  <p:nvPr/>
                </p:nvCxnSpPr>
                <p:spPr>
                  <a:xfrm>
                    <a:off x="705110" y="2918199"/>
                    <a:ext cx="456802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>
                    <a:stCxn id="131" idx="3"/>
                    <a:endCxn id="122" idx="1"/>
                  </p:cNvCxnSpPr>
                  <p:nvPr/>
                </p:nvCxnSpPr>
                <p:spPr>
                  <a:xfrm>
                    <a:off x="691616" y="4011064"/>
                    <a:ext cx="421167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34" name="Picture 133"/>
                  <p:cNvPicPr>
                    <a:picLocks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63253" y="2735883"/>
                    <a:ext cx="868363" cy="3646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pic>
              <p:nvPicPr>
                <p:cNvPr id="122" name="Picture 12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42836" y="3667296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1856116" y="2939062"/>
                  <a:ext cx="551978" cy="72823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3260328" y="2939062"/>
                  <a:ext cx="549672" cy="775690"/>
                </a:xfrm>
                <a:prstGeom prst="line">
                  <a:avLst/>
                </a:prstGeom>
                <a:ln w="254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>
                  <a:stCxn id="122" idx="0"/>
                  <a:endCxn id="126" idx="2"/>
                </p:cNvCxnSpPr>
                <p:nvPr/>
              </p:nvCxnSpPr>
              <p:spPr>
                <a:xfrm flipV="1">
                  <a:off x="2777018" y="2939062"/>
                  <a:ext cx="49129" cy="728233"/>
                </a:xfrm>
                <a:prstGeom prst="line">
                  <a:avLst/>
                </a:prstGeom>
                <a:ln w="254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7" name="Straight Connector 116"/>
              <p:cNvCxnSpPr>
                <a:stCxn id="126" idx="3"/>
              </p:cNvCxnSpPr>
              <p:nvPr/>
            </p:nvCxnSpPr>
            <p:spPr>
              <a:xfrm>
                <a:off x="3260328" y="2756747"/>
                <a:ext cx="574934" cy="0"/>
              </a:xfrm>
              <a:prstGeom prst="line">
                <a:avLst/>
              </a:prstGeom>
              <a:ln w="25400">
                <a:solidFill>
                  <a:schemeClr val="accent5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V="1">
                <a:off x="3242301" y="2939062"/>
                <a:ext cx="549672" cy="775690"/>
              </a:xfrm>
              <a:prstGeom prst="line">
                <a:avLst/>
              </a:prstGeom>
              <a:ln w="25400">
                <a:solidFill>
                  <a:schemeClr val="accent5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flipH="1" flipV="1">
                <a:off x="2808120" y="2939062"/>
                <a:ext cx="16129" cy="728234"/>
              </a:xfrm>
              <a:prstGeom prst="line">
                <a:avLst/>
              </a:prstGeom>
              <a:ln w="25400">
                <a:solidFill>
                  <a:schemeClr val="accent5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TextBox 108"/>
            <p:cNvSpPr txBox="1"/>
            <p:nvPr/>
          </p:nvSpPr>
          <p:spPr>
            <a:xfrm>
              <a:off x="1812121" y="2574431"/>
              <a:ext cx="241413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923187" y="2571750"/>
              <a:ext cx="231795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183505" y="2574431"/>
              <a:ext cx="228589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/>
                <a:t>C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768657" y="3666757"/>
              <a:ext cx="249427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/>
                <a:t>D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936061" y="3677632"/>
              <a:ext cx="217367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202186" y="3680314"/>
              <a:ext cx="210955" cy="307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sz="2000" dirty="0" smtClean="0"/>
                <a:t>F</a:t>
              </a:r>
              <a:endParaRPr lang="en-US" sz="2000" dirty="0"/>
            </a:p>
          </p:txBody>
        </p:sp>
      </p:grpSp>
      <p:cxnSp>
        <p:nvCxnSpPr>
          <p:cNvPr id="141" name="Straight Arrow Connector 140"/>
          <p:cNvCxnSpPr/>
          <p:nvPr/>
        </p:nvCxnSpPr>
        <p:spPr>
          <a:xfrm>
            <a:off x="3200400" y="2800350"/>
            <a:ext cx="119900" cy="377266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2285886" y="249555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</a:t>
            </a:r>
            <a:r>
              <a:rPr lang="en-US" sz="2000" dirty="0" smtClean="0"/>
              <a:t>nused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6847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Link-State Routing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One of two approaches to routing</a:t>
            </a:r>
          </a:p>
          <a:p>
            <a:pPr lvl="1"/>
            <a:r>
              <a:rPr lang="en-US" sz="2400" dirty="0" smtClean="0"/>
              <a:t>Trades more computation than distance vector for better dynamics </a:t>
            </a:r>
          </a:p>
          <a:p>
            <a:pPr lvl="3"/>
            <a:endParaRPr lang="en-US" sz="900" dirty="0" smtClean="0"/>
          </a:p>
          <a:p>
            <a:r>
              <a:rPr lang="en-US" sz="2800" dirty="0" smtClean="0"/>
              <a:t>Widely used in practice</a:t>
            </a:r>
          </a:p>
          <a:p>
            <a:pPr lvl="1"/>
            <a:r>
              <a:rPr lang="en-US" sz="2400" dirty="0" smtClean="0"/>
              <a:t>Used in Internet/ARPANET from 1979</a:t>
            </a:r>
          </a:p>
          <a:p>
            <a:pPr lvl="1"/>
            <a:r>
              <a:rPr lang="en-US" sz="2400" dirty="0" smtClean="0"/>
              <a:t>Modern networks use OSPF and IS-IS</a:t>
            </a:r>
          </a:p>
          <a:p>
            <a:pPr lvl="4"/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5747632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Link-State Setting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Nodes compute their forwarding table in the same distributed setting as for distance vector:</a:t>
            </a:r>
          </a:p>
          <a:p>
            <a:pPr lvl="3"/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Nodes know only the cost to their neighbors; not the topology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Nodes can talk only to their neighbors  using 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nodes run the same algorithm concurrently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Nodes/links may fail, messages may be lost</a:t>
            </a:r>
          </a:p>
        </p:txBody>
      </p:sp>
    </p:spTree>
    <p:extLst>
      <p:ext uri="{BB962C8B-B14F-4D97-AF65-F5344CB8AC3E}">
        <p14:creationId xmlns:p14="http://schemas.microsoft.com/office/powerpoint/2010/main" val="25071524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Link-State Algorithm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Proceeds in two phases:</a:t>
            </a:r>
            <a:endParaRPr lang="en-US" sz="11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Nodes </a:t>
            </a:r>
            <a:r>
              <a:rPr lang="en-US" sz="2800" u="sng" dirty="0" smtClean="0"/>
              <a:t>flood</a:t>
            </a:r>
            <a:r>
              <a:rPr lang="en-US" sz="2800" dirty="0" smtClean="0"/>
              <a:t> topology in the form of link state packets</a:t>
            </a:r>
          </a:p>
          <a:p>
            <a:pPr marL="914400" lvl="1" indent="-514350"/>
            <a:r>
              <a:rPr lang="en-US" sz="2400" dirty="0" smtClean="0"/>
              <a:t>Each node learns full topology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Each node computes its own forwarding table</a:t>
            </a:r>
          </a:p>
          <a:p>
            <a:pPr marL="914400" lvl="1" indent="-514350"/>
            <a:r>
              <a:rPr lang="en-US" sz="2400" dirty="0" smtClean="0"/>
              <a:t>By running </a:t>
            </a:r>
            <a:r>
              <a:rPr lang="en-US" sz="2400" dirty="0" err="1" smtClean="0"/>
              <a:t>Dijkstra</a:t>
            </a:r>
            <a:r>
              <a:rPr lang="en-US" sz="2400" dirty="0" smtClean="0"/>
              <a:t> (or equivalent)</a:t>
            </a:r>
          </a:p>
        </p:txBody>
      </p:sp>
    </p:spTree>
    <p:extLst>
      <p:ext uri="{BB962C8B-B14F-4D97-AF65-F5344CB8AC3E}">
        <p14:creationId xmlns:p14="http://schemas.microsoft.com/office/powerpoint/2010/main" val="31358083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1: Topology Dissemination</a:t>
            </a:r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node floods </a:t>
            </a:r>
            <a:r>
              <a:rPr lang="en-US" sz="2800" u="sng" dirty="0" smtClean="0"/>
              <a:t>link state packet </a:t>
            </a:r>
            <a:r>
              <a:rPr lang="en-US" sz="2800" dirty="0" smtClean="0"/>
              <a:t>(LSP) that describes their portion  of the topology</a:t>
            </a:r>
            <a:endParaRPr lang="en-US" sz="28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4470648" y="1668325"/>
            <a:ext cx="4597152" cy="3077479"/>
            <a:chOff x="4520490" y="1062542"/>
            <a:chExt cx="3842337" cy="3101465"/>
          </a:xfrm>
        </p:grpSpPr>
        <p:grpSp>
          <p:nvGrpSpPr>
            <p:cNvPr id="40" name="Group 39"/>
            <p:cNvGrpSpPr/>
            <p:nvPr/>
          </p:nvGrpSpPr>
          <p:grpSpPr>
            <a:xfrm>
              <a:off x="4520490" y="1062542"/>
              <a:ext cx="3842337" cy="3101465"/>
              <a:chOff x="3829902" y="952440"/>
              <a:chExt cx="4859367" cy="3101465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6508479" y="153051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82173" y="27849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26829" y="2150370"/>
              <a:ext cx="326371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552600" y="329279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88162" y="232692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516854" y="2628748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20029" y="3308215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27642" y="3054301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26135" y="1579423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20608" y="231813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34247" y="1971830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392434" y="3767472"/>
              <a:ext cx="209353" cy="276999"/>
            </a:xfrm>
            <a:prstGeom prst="rect">
              <a:avLst/>
            </a:prstGeom>
            <a:noFill/>
          </p:spPr>
          <p:txBody>
            <a:bodyPr wrap="none" lIns="45720" tIns="0" rIns="45720" bIns="0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aphicFrame>
        <p:nvGraphicFramePr>
          <p:cNvPr id="81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576318"/>
              </p:ext>
            </p:extLst>
          </p:nvPr>
        </p:nvGraphicFramePr>
        <p:xfrm>
          <a:off x="2860767" y="2727348"/>
          <a:ext cx="1228881" cy="151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63"/>
                <a:gridCol w="599918"/>
              </a:tblGrid>
              <a:tr h="1676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Seq. #</a:t>
                      </a: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2" name="Straight Arrow Connector 81"/>
          <p:cNvCxnSpPr/>
          <p:nvPr/>
        </p:nvCxnSpPr>
        <p:spPr>
          <a:xfrm>
            <a:off x="2184648" y="3462611"/>
            <a:ext cx="496295" cy="164068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84448" y="2724150"/>
            <a:ext cx="209649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Node E’s LSP flooded to A, B, C, D, and 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87201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Route Computation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Each node has full topology</a:t>
            </a:r>
          </a:p>
          <a:p>
            <a:pPr lvl="1"/>
            <a:r>
              <a:rPr lang="en-US" sz="2400" dirty="0" smtClean="0"/>
              <a:t>By combining all LSPs</a:t>
            </a:r>
          </a:p>
          <a:p>
            <a:pPr lvl="5"/>
            <a:endParaRPr lang="en-US" sz="900" dirty="0" smtClean="0"/>
          </a:p>
          <a:p>
            <a:r>
              <a:rPr lang="en-US" sz="2800" dirty="0" smtClean="0"/>
              <a:t>Each node simply runs </a:t>
            </a:r>
            <a:r>
              <a:rPr lang="en-US" sz="2800" dirty="0" err="1" smtClean="0"/>
              <a:t>Dijkstra</a:t>
            </a:r>
            <a:endParaRPr lang="en-US" sz="2800" dirty="0" smtClean="0"/>
          </a:p>
          <a:p>
            <a:pPr lvl="1"/>
            <a:r>
              <a:rPr lang="en-US" sz="2400" dirty="0" smtClean="0"/>
              <a:t>Some replicated computation, but      finds required routes directly</a:t>
            </a:r>
          </a:p>
          <a:p>
            <a:pPr lvl="1"/>
            <a:r>
              <a:rPr lang="en-US" sz="2400" dirty="0" smtClean="0"/>
              <a:t>Compile forwarding table from sink/source tree</a:t>
            </a:r>
          </a:p>
          <a:p>
            <a:pPr lvl="1"/>
            <a:r>
              <a:rPr lang="en-US" sz="2400" dirty="0" smtClean="0"/>
              <a:t>That’s it folks!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93051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Table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11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905761"/>
              </p:ext>
            </p:extLst>
          </p:nvPr>
        </p:nvGraphicFramePr>
        <p:xfrm>
          <a:off x="6553200" y="1657350"/>
          <a:ext cx="1371600" cy="2359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10"/>
                <a:gridCol w="669590"/>
              </a:tblGrid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Next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6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914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15" name="Group 114"/>
          <p:cNvGrpSpPr/>
          <p:nvPr/>
        </p:nvGrpSpPr>
        <p:grpSpPr>
          <a:xfrm>
            <a:off x="688019" y="1479888"/>
            <a:ext cx="4920608" cy="3225462"/>
            <a:chOff x="2895601" y="972610"/>
            <a:chExt cx="4818388" cy="3447860"/>
          </a:xfrm>
        </p:grpSpPr>
        <p:grpSp>
          <p:nvGrpSpPr>
            <p:cNvPr id="116" name="Group 115"/>
            <p:cNvGrpSpPr/>
            <p:nvPr/>
          </p:nvGrpSpPr>
          <p:grpSpPr>
            <a:xfrm>
              <a:off x="2895601" y="972610"/>
              <a:ext cx="4818388" cy="3447860"/>
              <a:chOff x="4520490" y="1062542"/>
              <a:chExt cx="3842337" cy="3101465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4520490" y="1062542"/>
                <a:ext cx="3842337" cy="3101465"/>
                <a:chOff x="4520490" y="1062542"/>
                <a:chExt cx="3842337" cy="3101465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4520490" y="1062542"/>
                  <a:ext cx="3842337" cy="3101465"/>
                  <a:chOff x="3829902" y="952440"/>
                  <a:chExt cx="4859367" cy="3101465"/>
                </a:xfrm>
              </p:grpSpPr>
              <p:cxnSp>
                <p:nvCxnSpPr>
                  <p:cNvPr id="138" name="Straight Connector 137"/>
                  <p:cNvCxnSpPr/>
                  <p:nvPr/>
                </p:nvCxnSpPr>
                <p:spPr>
                  <a:xfrm>
                    <a:off x="4259183" y="2959240"/>
                    <a:ext cx="1447800" cy="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>
                    <a:off x="5706983" y="2959241"/>
                    <a:ext cx="1295400" cy="723899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flipV="1">
                    <a:off x="7002383" y="2082940"/>
                    <a:ext cx="0" cy="16002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flipV="1">
                    <a:off x="5706983" y="2082940"/>
                    <a:ext cx="12954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 flipV="1">
                    <a:off x="4259183" y="2082940"/>
                    <a:ext cx="27432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flipV="1">
                    <a:off x="5706983" y="1352550"/>
                    <a:ext cx="8017" cy="160669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 flipH="1" flipV="1">
                    <a:off x="4259183" y="2140090"/>
                    <a:ext cx="1447800" cy="81915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/>
                  <p:cNvCxnSpPr/>
                  <p:nvPr/>
                </p:nvCxnSpPr>
                <p:spPr>
                  <a:xfrm flipV="1">
                    <a:off x="4259183" y="1352550"/>
                    <a:ext cx="1455817" cy="78754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5715000" y="135255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>
                    <a:off x="7002383" y="208294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flipV="1">
                    <a:off x="7002383" y="2813330"/>
                    <a:ext cx="1287383" cy="86981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flipH="1" flipV="1">
                    <a:off x="5706983" y="3683140"/>
                    <a:ext cx="1295400" cy="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0" name="Oval 149"/>
                  <p:cNvSpPr/>
                  <p:nvPr/>
                </p:nvSpPr>
                <p:spPr>
                  <a:xfrm>
                    <a:off x="8186819" y="274639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>
                  <a:xfrm>
                    <a:off x="5640043" y="128561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Oval 151"/>
                  <p:cNvSpPr/>
                  <p:nvPr/>
                </p:nvSpPr>
                <p:spPr>
                  <a:xfrm>
                    <a:off x="5630783" y="289507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Oval 152"/>
                  <p:cNvSpPr/>
                  <p:nvPr/>
                </p:nvSpPr>
                <p:spPr>
                  <a:xfrm>
                    <a:off x="6920769" y="3586855"/>
                    <a:ext cx="134507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4" name="Oval 153"/>
                  <p:cNvSpPr/>
                  <p:nvPr/>
                </p:nvSpPr>
                <p:spPr>
                  <a:xfrm>
                    <a:off x="6920769" y="2012595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Oval 154"/>
                  <p:cNvSpPr/>
                  <p:nvPr/>
                </p:nvSpPr>
                <p:spPr>
                  <a:xfrm>
                    <a:off x="4192243" y="208294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Oval 155"/>
                  <p:cNvSpPr/>
                  <p:nvPr/>
                </p:nvSpPr>
                <p:spPr>
                  <a:xfrm>
                    <a:off x="5671382" y="3612013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Oval 156"/>
                  <p:cNvSpPr/>
                  <p:nvPr/>
                </p:nvSpPr>
                <p:spPr>
                  <a:xfrm>
                    <a:off x="4182551" y="2892300"/>
                    <a:ext cx="134508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TextBox 157"/>
                  <p:cNvSpPr txBox="1"/>
                  <p:nvPr/>
                </p:nvSpPr>
                <p:spPr>
                  <a:xfrm>
                    <a:off x="4038763" y="2933640"/>
                    <a:ext cx="42208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A</a:t>
                    </a:r>
                    <a:endParaRPr lang="en-US" sz="2000" dirty="0"/>
                  </a:p>
                </p:txBody>
              </p:sp>
              <p:sp>
                <p:nvSpPr>
                  <p:cNvPr id="159" name="TextBox 158"/>
                  <p:cNvSpPr txBox="1"/>
                  <p:nvPr/>
                </p:nvSpPr>
                <p:spPr>
                  <a:xfrm>
                    <a:off x="5492763" y="2933640"/>
                    <a:ext cx="4099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B</a:t>
                    </a:r>
                    <a:endParaRPr lang="en-US" sz="2000" dirty="0"/>
                  </a:p>
                </p:txBody>
              </p:sp>
              <p:sp>
                <p:nvSpPr>
                  <p:cNvPr id="160" name="TextBox 159"/>
                  <p:cNvSpPr txBox="1"/>
                  <p:nvPr/>
                </p:nvSpPr>
                <p:spPr>
                  <a:xfrm>
                    <a:off x="6799450" y="3653795"/>
                    <a:ext cx="4058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C</a:t>
                    </a:r>
                    <a:endParaRPr lang="en-US" sz="2000" dirty="0"/>
                  </a:p>
                </p:txBody>
              </p:sp>
              <p:sp>
                <p:nvSpPr>
                  <p:cNvPr id="161" name="TextBox 160"/>
                  <p:cNvSpPr txBox="1"/>
                  <p:nvPr/>
                </p:nvSpPr>
                <p:spPr>
                  <a:xfrm>
                    <a:off x="8257047" y="2613275"/>
                    <a:ext cx="43222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D</a:t>
                    </a:r>
                    <a:endParaRPr lang="en-US" sz="2000" dirty="0"/>
                  </a:p>
                </p:txBody>
              </p:sp>
              <p:sp>
                <p:nvSpPr>
                  <p:cNvPr id="162" name="TextBox 161"/>
                  <p:cNvSpPr txBox="1"/>
                  <p:nvPr/>
                </p:nvSpPr>
                <p:spPr>
                  <a:xfrm>
                    <a:off x="6925306" y="1679425"/>
                    <a:ext cx="39167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E</a:t>
                    </a:r>
                    <a:endParaRPr lang="en-US" sz="2000" dirty="0"/>
                  </a:p>
                </p:txBody>
              </p:sp>
              <p:sp>
                <p:nvSpPr>
                  <p:cNvPr id="163" name="TextBox 162"/>
                  <p:cNvSpPr txBox="1"/>
                  <p:nvPr/>
                </p:nvSpPr>
                <p:spPr>
                  <a:xfrm>
                    <a:off x="5515202" y="952440"/>
                    <a:ext cx="38356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F</a:t>
                    </a:r>
                    <a:endParaRPr lang="en-US" sz="2000" dirty="0"/>
                  </a:p>
                </p:txBody>
              </p:sp>
              <p:sp>
                <p:nvSpPr>
                  <p:cNvPr id="164" name="TextBox 163"/>
                  <p:cNvSpPr txBox="1"/>
                  <p:nvPr/>
                </p:nvSpPr>
                <p:spPr>
                  <a:xfrm>
                    <a:off x="3829902" y="1946420"/>
                    <a:ext cx="43830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 smtClean="0"/>
                      <a:t>G</a:t>
                    </a:r>
                    <a:endParaRPr lang="en-US" sz="2000" dirty="0"/>
                  </a:p>
                </p:txBody>
              </p:sp>
              <p:sp>
                <p:nvSpPr>
                  <p:cNvPr id="165" name="TextBox 164"/>
                  <p:cNvSpPr txBox="1"/>
                  <p:nvPr/>
                </p:nvSpPr>
                <p:spPr>
                  <a:xfrm>
                    <a:off x="5320371" y="3472004"/>
                    <a:ext cx="436275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000" dirty="0"/>
                      <a:t>H</a:t>
                    </a:r>
                  </a:p>
                </p:txBody>
              </p:sp>
            </p:grpSp>
            <p:sp>
              <p:nvSpPr>
                <p:cNvPr id="126" name="TextBox 125"/>
                <p:cNvSpPr txBox="1"/>
                <p:nvPr/>
              </p:nvSpPr>
              <p:spPr>
                <a:xfrm>
                  <a:off x="6508479" y="153051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2</a:t>
                  </a:r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7082173" y="27849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6226829" y="2150370"/>
                  <a:ext cx="326371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10</a:t>
                  </a:r>
                  <a:endParaRPr lang="en-US" dirty="0"/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7552600" y="329279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7588162" y="232692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6516854" y="2628748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6220029" y="3308215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33" name="TextBox 132"/>
                <p:cNvSpPr txBox="1"/>
                <p:nvPr/>
              </p:nvSpPr>
              <p:spPr>
                <a:xfrm>
                  <a:off x="5327642" y="3054301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/>
                    <a:t>4</a:t>
                  </a:r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5226135" y="1579423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5320608" y="231813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5734247" y="1971830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37" name="TextBox 136"/>
                <p:cNvSpPr txBox="1"/>
                <p:nvPr/>
              </p:nvSpPr>
              <p:spPr>
                <a:xfrm>
                  <a:off x="6392434" y="3767472"/>
                  <a:ext cx="209353" cy="276999"/>
                </a:xfrm>
                <a:prstGeom prst="rect">
                  <a:avLst/>
                </a:prstGeom>
                <a:noFill/>
              </p:spPr>
              <p:txBody>
                <a:bodyPr wrap="none" lIns="45720" tIns="0" rIns="45720" bIns="0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  <p:cxnSp>
            <p:nvCxnSpPr>
              <p:cNvPr id="122" name="Straight Arrow Connector 121"/>
              <p:cNvCxnSpPr/>
              <p:nvPr/>
            </p:nvCxnSpPr>
            <p:spPr>
              <a:xfrm>
                <a:off x="4885044" y="3076818"/>
                <a:ext cx="1144879" cy="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Arrow Connector 122"/>
              <p:cNvCxnSpPr/>
              <p:nvPr/>
            </p:nvCxnSpPr>
            <p:spPr>
              <a:xfrm>
                <a:off x="6022601" y="3058717"/>
                <a:ext cx="1031604" cy="720155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Arrow Connector 123"/>
              <p:cNvCxnSpPr/>
              <p:nvPr/>
            </p:nvCxnSpPr>
            <p:spPr>
              <a:xfrm flipH="1" flipV="1">
                <a:off x="7042602" y="2261283"/>
                <a:ext cx="11603" cy="150732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Straight Arrow Connector 116"/>
            <p:cNvCxnSpPr>
              <a:endCxn id="151" idx="3"/>
            </p:cNvCxnSpPr>
            <p:nvPr/>
          </p:nvCxnSpPr>
          <p:spPr>
            <a:xfrm flipV="1">
              <a:off x="3378650" y="1470028"/>
              <a:ext cx="1331268" cy="785214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>
              <a:stCxn id="156" idx="6"/>
            </p:cNvCxnSpPr>
            <p:nvPr/>
          </p:nvCxnSpPr>
          <p:spPr>
            <a:xfrm flipV="1">
              <a:off x="4854303" y="3995976"/>
              <a:ext cx="1106100" cy="7665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>
              <a:off x="4814046" y="1426375"/>
              <a:ext cx="1156616" cy="75556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150" idx="1"/>
              <a:endCxn id="154" idx="5"/>
            </p:cNvCxnSpPr>
            <p:nvPr/>
          </p:nvCxnSpPr>
          <p:spPr>
            <a:xfrm flipH="1" flipV="1">
              <a:off x="6073713" y="2278208"/>
              <a:ext cx="1161504" cy="71051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TextBox 165"/>
          <p:cNvSpPr txBox="1"/>
          <p:nvPr/>
        </p:nvSpPr>
        <p:spPr>
          <a:xfrm>
            <a:off x="532982" y="1123950"/>
            <a:ext cx="4931135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Source Tree for E (from </a:t>
            </a:r>
            <a:r>
              <a:rPr lang="en-US" sz="2400" dirty="0" err="1" smtClean="0"/>
              <a:t>Dijkstra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5398166" y="1123950"/>
            <a:ext cx="3313676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E’s Forwarding 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11868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Changes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 change, flood updated LSPs, and re-compute routes</a:t>
            </a:r>
          </a:p>
          <a:p>
            <a:pPr lvl="1"/>
            <a:r>
              <a:rPr lang="en-US" sz="2400" dirty="0" smtClean="0"/>
              <a:t>E.g., nodes adjacent to failed link or node initiate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4356686" y="1885950"/>
            <a:ext cx="4634914" cy="2878971"/>
            <a:chOff x="3205076" y="1986072"/>
            <a:chExt cx="5316038" cy="2878971"/>
          </a:xfrm>
        </p:grpSpPr>
        <p:grpSp>
          <p:nvGrpSpPr>
            <p:cNvPr id="7" name="Group 6"/>
            <p:cNvGrpSpPr/>
            <p:nvPr/>
          </p:nvGrpSpPr>
          <p:grpSpPr>
            <a:xfrm>
              <a:off x="3205076" y="1986072"/>
              <a:ext cx="5316038" cy="2878971"/>
              <a:chOff x="4520490" y="1062542"/>
              <a:chExt cx="3842337" cy="3101465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520490" y="1062542"/>
                <a:ext cx="3842337" cy="3101465"/>
                <a:chOff x="3829902" y="952440"/>
                <a:chExt cx="4859367" cy="3101465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accent5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Oval 32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4038763" y="2933640"/>
                  <a:ext cx="42208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A</a:t>
                  </a:r>
                  <a:endParaRPr lang="en-US" sz="2000" dirty="0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5492763" y="2933640"/>
                  <a:ext cx="4099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B</a:t>
                  </a:r>
                  <a:endParaRPr lang="en-US" sz="2000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6799450" y="3653795"/>
                  <a:ext cx="4058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C</a:t>
                  </a:r>
                  <a:endParaRPr lang="en-US" sz="20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8257047" y="2613275"/>
                  <a:ext cx="432222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D</a:t>
                  </a:r>
                  <a:endParaRPr lang="en-US" sz="20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6925306" y="1679425"/>
                  <a:ext cx="391676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E</a:t>
                  </a:r>
                  <a:endParaRPr lang="en-US" sz="20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5515202" y="952440"/>
                  <a:ext cx="383567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F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3829902" y="1946420"/>
                  <a:ext cx="438304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G</a:t>
                  </a:r>
                  <a:endParaRPr lang="en-US" sz="2000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320371" y="3472004"/>
                  <a:ext cx="436275" cy="400110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/>
                    <a:t>H</a:t>
                  </a: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6508479" y="153051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082173" y="27849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226829" y="2150370"/>
                <a:ext cx="326371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52600" y="329279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588162" y="232692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516854" y="2628748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220029" y="3308215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327642" y="3054301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226135" y="1579423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320608" y="231813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734247" y="1971830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392434" y="3767472"/>
                <a:ext cx="209353" cy="276999"/>
              </a:xfrm>
              <a:prstGeom prst="rect">
                <a:avLst/>
              </a:prstGeom>
              <a:noFill/>
            </p:spPr>
            <p:txBody>
              <a:bodyPr wrap="none" lIns="45720" tIns="0" rIns="45720" bIns="0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3554668" y="2876550"/>
              <a:ext cx="735429" cy="4062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18288" rIns="0" bIns="18288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XXXX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4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389762"/>
              </p:ext>
            </p:extLst>
          </p:nvPr>
        </p:nvGraphicFramePr>
        <p:xfrm>
          <a:off x="685800" y="2707310"/>
          <a:ext cx="1228881" cy="1548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63"/>
                <a:gridCol w="599918"/>
              </a:tblGrid>
              <a:tr h="1676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Seq. #</a:t>
                      </a: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∞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0" name="Straight Arrow Connector 49"/>
          <p:cNvCxnSpPr/>
          <p:nvPr/>
        </p:nvCxnSpPr>
        <p:spPr>
          <a:xfrm>
            <a:off x="4610101" y="2560082"/>
            <a:ext cx="213153" cy="240268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61999" y="2312137"/>
            <a:ext cx="1143001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B’s LSP</a:t>
            </a:r>
            <a:endParaRPr lang="en-US" sz="2400" dirty="0"/>
          </a:p>
        </p:txBody>
      </p:sp>
      <p:graphicFrame>
        <p:nvGraphicFramePr>
          <p:cNvPr id="5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5858799"/>
              </p:ext>
            </p:extLst>
          </p:nvPr>
        </p:nvGraphicFramePr>
        <p:xfrm>
          <a:off x="2286000" y="2709274"/>
          <a:ext cx="1228881" cy="104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963"/>
                <a:gridCol w="599918"/>
              </a:tblGrid>
              <a:tr h="1676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Seq. #</a:t>
                      </a: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28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∞</a:t>
                      </a: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2286000" y="2266950"/>
            <a:ext cx="1143001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/>
              <a:t>F</a:t>
            </a:r>
            <a:r>
              <a:rPr lang="en-US" sz="2400" dirty="0" smtClean="0"/>
              <a:t>’s LSP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4038600" y="2255282"/>
            <a:ext cx="1143001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dirty="0" smtClean="0"/>
              <a:t>Failure!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43863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Changes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Link failure</a:t>
            </a:r>
          </a:p>
          <a:p>
            <a:pPr lvl="1"/>
            <a:r>
              <a:rPr lang="en-US" sz="2400" dirty="0" smtClean="0"/>
              <a:t>Both nodes notice, send updated LSPs</a:t>
            </a:r>
          </a:p>
          <a:p>
            <a:pPr lvl="1"/>
            <a:r>
              <a:rPr lang="en-US" sz="2400" dirty="0" smtClean="0"/>
              <a:t>Link is removed from topology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Node failure</a:t>
            </a:r>
          </a:p>
          <a:p>
            <a:pPr lvl="1"/>
            <a:r>
              <a:rPr lang="en-US" sz="2400" dirty="0" smtClean="0"/>
              <a:t>All neighbors notice a link has failed</a:t>
            </a:r>
          </a:p>
          <a:p>
            <a:pPr lvl="1"/>
            <a:r>
              <a:rPr lang="en-US" sz="2400" dirty="0" smtClean="0"/>
              <a:t>Failed node can’t update its own LSP</a:t>
            </a:r>
          </a:p>
          <a:p>
            <a:pPr lvl="1"/>
            <a:r>
              <a:rPr lang="en-US" sz="2400" dirty="0" smtClean="0"/>
              <a:t>But it is OK: all links to node removed</a:t>
            </a:r>
          </a:p>
        </p:txBody>
      </p:sp>
    </p:spTree>
    <p:extLst>
      <p:ext uri="{BB962C8B-B14F-4D97-AF65-F5344CB8AC3E}">
        <p14:creationId xmlns:p14="http://schemas.microsoft.com/office/powerpoint/2010/main" val="27249732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Changes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Addition of a link or node</a:t>
            </a:r>
          </a:p>
          <a:p>
            <a:pPr lvl="1"/>
            <a:r>
              <a:rPr lang="en-US" sz="2400" dirty="0" smtClean="0"/>
              <a:t>Add LSP of new node to topology</a:t>
            </a:r>
          </a:p>
          <a:p>
            <a:pPr lvl="1"/>
            <a:r>
              <a:rPr lang="en-US" sz="2400" dirty="0" smtClean="0"/>
              <a:t>Old LSPs are updated with new link</a:t>
            </a:r>
          </a:p>
          <a:p>
            <a:pPr lvl="4"/>
            <a:endParaRPr lang="en-US" sz="1800" dirty="0" smtClean="0"/>
          </a:p>
          <a:p>
            <a:r>
              <a:rPr lang="en-US" sz="2800" dirty="0" smtClean="0"/>
              <a:t>Additions are the easy case …</a:t>
            </a:r>
          </a:p>
          <a:p>
            <a:pPr lvl="4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131679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Link-State Complications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Things that can go wrong:</a:t>
            </a:r>
          </a:p>
          <a:p>
            <a:pPr lvl="1"/>
            <a:r>
              <a:rPr lang="en-US" dirty="0" smtClean="0"/>
              <a:t>Seq. number reaches max, or is corrupted</a:t>
            </a:r>
          </a:p>
          <a:p>
            <a:pPr lvl="1"/>
            <a:r>
              <a:rPr lang="en-US" dirty="0" smtClean="0"/>
              <a:t>Node crashes and loses seq. number</a:t>
            </a:r>
          </a:p>
          <a:p>
            <a:pPr lvl="1"/>
            <a:r>
              <a:rPr lang="en-US" dirty="0" smtClean="0"/>
              <a:t>Network partitions then heals</a:t>
            </a:r>
          </a:p>
          <a:p>
            <a:r>
              <a:rPr lang="en-US" dirty="0" smtClean="0"/>
              <a:t>Strategy:</a:t>
            </a:r>
          </a:p>
          <a:p>
            <a:pPr lvl="1"/>
            <a:r>
              <a:rPr lang="en-US" dirty="0" smtClean="0"/>
              <a:t>Include age on LSPs and forget old information that is not refreshed</a:t>
            </a:r>
          </a:p>
          <a:p>
            <a:pPr lvl="4"/>
            <a:endParaRPr lang="en-US" sz="1300" dirty="0" smtClean="0"/>
          </a:p>
          <a:p>
            <a:r>
              <a:rPr lang="en-US" dirty="0" smtClean="0"/>
              <a:t>Much of the complexity is due to handling corner cases (as usual!)</a:t>
            </a:r>
          </a:p>
        </p:txBody>
      </p:sp>
    </p:spTree>
    <p:extLst>
      <p:ext uri="{BB962C8B-B14F-4D97-AF65-F5344CB8AC3E}">
        <p14:creationId xmlns:p14="http://schemas.microsoft.com/office/powerpoint/2010/main" val="320186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304800" y="1830571"/>
            <a:ext cx="1981200" cy="2188979"/>
          </a:xfrm>
          <a:prstGeom prst="rect">
            <a:avLst/>
          </a:prstGeom>
          <a:solidFill>
            <a:srgbClr val="FFE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Different routing used for different delivery models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4856585" y="2655467"/>
            <a:ext cx="1623207" cy="1124526"/>
            <a:chOff x="763299" y="2666763"/>
            <a:chExt cx="1623207" cy="1124526"/>
          </a:xfrm>
        </p:grpSpPr>
        <p:grpSp>
          <p:nvGrpSpPr>
            <p:cNvPr id="20" name="Group 19"/>
            <p:cNvGrpSpPr/>
            <p:nvPr/>
          </p:nvGrpSpPr>
          <p:grpSpPr>
            <a:xfrm>
              <a:off x="830239" y="2733700"/>
              <a:ext cx="1455755" cy="990653"/>
              <a:chOff x="567560" y="3100513"/>
              <a:chExt cx="1142127" cy="761495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160015" y="3100513"/>
                <a:ext cx="54967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567560" y="3862005"/>
                <a:ext cx="626610" cy="3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 flipV="1">
              <a:off x="1639512" y="3724350"/>
              <a:ext cx="680054" cy="3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830239" y="2733701"/>
              <a:ext cx="778118" cy="1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830239" y="2733703"/>
              <a:ext cx="755141" cy="999567"/>
            </a:xfrm>
            <a:prstGeom prst="line">
              <a:avLst/>
            </a:prstGeom>
            <a:ln w="254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608358" y="2724150"/>
              <a:ext cx="700612" cy="100912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608357" y="2724150"/>
              <a:ext cx="20559" cy="987802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763299" y="2666763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252626" y="3657409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49684" y="2666442"/>
            <a:ext cx="1623207" cy="1124526"/>
            <a:chOff x="763299" y="2666763"/>
            <a:chExt cx="1623207" cy="1124526"/>
          </a:xfrm>
        </p:grpSpPr>
        <p:grpSp>
          <p:nvGrpSpPr>
            <p:cNvPr id="43" name="Group 42"/>
            <p:cNvGrpSpPr/>
            <p:nvPr/>
          </p:nvGrpSpPr>
          <p:grpSpPr>
            <a:xfrm>
              <a:off x="830239" y="2733700"/>
              <a:ext cx="1455755" cy="990653"/>
              <a:chOff x="567560" y="3100513"/>
              <a:chExt cx="1142127" cy="761495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1160015" y="3100513"/>
                <a:ext cx="54967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567560" y="3862005"/>
                <a:ext cx="626610" cy="3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 flipV="1">
              <a:off x="1639512" y="3724350"/>
              <a:ext cx="680054" cy="3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830239" y="2733701"/>
              <a:ext cx="778118" cy="1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830239" y="2733703"/>
              <a:ext cx="755141" cy="999567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1608358" y="2724150"/>
              <a:ext cx="700612" cy="100912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1608357" y="2724150"/>
              <a:ext cx="20559" cy="987802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763299" y="2666763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252626" y="3657409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496080" y="2666442"/>
            <a:ext cx="1623207" cy="1124526"/>
            <a:chOff x="763299" y="2666763"/>
            <a:chExt cx="1623207" cy="1124526"/>
          </a:xfrm>
        </p:grpSpPr>
        <p:grpSp>
          <p:nvGrpSpPr>
            <p:cNvPr id="54" name="Group 53"/>
            <p:cNvGrpSpPr/>
            <p:nvPr/>
          </p:nvGrpSpPr>
          <p:grpSpPr>
            <a:xfrm>
              <a:off x="830239" y="2733700"/>
              <a:ext cx="1455755" cy="990653"/>
              <a:chOff x="567560" y="3100513"/>
              <a:chExt cx="1142127" cy="761495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1160015" y="3100513"/>
                <a:ext cx="549672" cy="0"/>
              </a:xfrm>
              <a:prstGeom prst="line">
                <a:avLst/>
              </a:prstGeom>
              <a:ln w="25400">
                <a:solidFill>
                  <a:schemeClr val="accent5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567560" y="3862005"/>
                <a:ext cx="626610" cy="3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flipV="1">
              <a:off x="1639512" y="3724350"/>
              <a:ext cx="680054" cy="3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830239" y="2733701"/>
              <a:ext cx="778118" cy="1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830239" y="2733703"/>
              <a:ext cx="755141" cy="999567"/>
            </a:xfrm>
            <a:prstGeom prst="line">
              <a:avLst/>
            </a:prstGeom>
            <a:ln w="254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1608358" y="2724150"/>
              <a:ext cx="700612" cy="100912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1608357" y="2724150"/>
              <a:ext cx="20559" cy="987802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763299" y="2666763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252626" y="3657409"/>
              <a:ext cx="133880" cy="1338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943278" y="2670902"/>
            <a:ext cx="1623207" cy="1124526"/>
            <a:chOff x="763299" y="2666763"/>
            <a:chExt cx="1623207" cy="1124526"/>
          </a:xfrm>
        </p:grpSpPr>
        <p:grpSp>
          <p:nvGrpSpPr>
            <p:cNvPr id="65" name="Group 64"/>
            <p:cNvGrpSpPr/>
            <p:nvPr/>
          </p:nvGrpSpPr>
          <p:grpSpPr>
            <a:xfrm>
              <a:off x="830239" y="2733700"/>
              <a:ext cx="1455755" cy="990653"/>
              <a:chOff x="567560" y="3100513"/>
              <a:chExt cx="1142127" cy="761495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1160015" y="3100513"/>
                <a:ext cx="549672" cy="0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V="1">
                <a:off x="567560" y="3862005"/>
                <a:ext cx="626610" cy="3"/>
              </a:xfrm>
              <a:prstGeom prst="line">
                <a:avLst/>
              </a:prstGeom>
              <a:ln w="254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>
            <a:xfrm flipV="1">
              <a:off x="1639512" y="3724350"/>
              <a:ext cx="680054" cy="3"/>
            </a:xfrm>
            <a:prstGeom prst="line">
              <a:avLst/>
            </a:prstGeom>
            <a:ln w="254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830239" y="2733701"/>
              <a:ext cx="778118" cy="1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830239" y="2733703"/>
              <a:ext cx="755141" cy="999567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1608358" y="2724150"/>
              <a:ext cx="700612" cy="1009120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1608357" y="2724150"/>
              <a:ext cx="20559" cy="987802"/>
            </a:xfrm>
            <a:prstGeom prst="line">
              <a:avLst/>
            </a:prstGeom>
            <a:ln w="25400">
              <a:solidFill>
                <a:schemeClr val="bg2">
                  <a:lumMod val="9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>
              <a:off x="763299" y="2666763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2252626" y="3657409"/>
              <a:ext cx="133880" cy="1338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761111" y="1809750"/>
            <a:ext cx="1144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Unicast</a:t>
            </a:r>
          </a:p>
          <a:p>
            <a:pPr algn="ctr"/>
            <a:r>
              <a:rPr lang="en-US" sz="2400" dirty="0"/>
              <a:t>(§</a:t>
            </a:r>
            <a:r>
              <a:rPr lang="en-US" sz="2400" dirty="0" smtClean="0"/>
              <a:t>5.2)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5157732" y="1809750"/>
            <a:ext cx="1347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Multicast</a:t>
            </a:r>
          </a:p>
          <a:p>
            <a:pPr algn="ctr"/>
            <a:r>
              <a:rPr lang="en-US" sz="2400" dirty="0"/>
              <a:t>(§</a:t>
            </a:r>
            <a:r>
              <a:rPr lang="en-US" sz="2400" dirty="0" smtClean="0"/>
              <a:t>5.2.8)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7092119" y="1830571"/>
            <a:ext cx="11484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Anycast</a:t>
            </a:r>
            <a:endParaRPr lang="en-US" sz="2400" dirty="0" smtClean="0"/>
          </a:p>
          <a:p>
            <a:pPr algn="ctr"/>
            <a:r>
              <a:rPr lang="en-US" sz="2400" dirty="0"/>
              <a:t>(§</a:t>
            </a:r>
            <a:r>
              <a:rPr lang="en-US" sz="2400" dirty="0" smtClean="0"/>
              <a:t>5.2.9)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2641799" y="1830571"/>
            <a:ext cx="1419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Broadcast</a:t>
            </a:r>
          </a:p>
          <a:p>
            <a:pPr algn="ctr"/>
            <a:r>
              <a:rPr lang="en-US" sz="2400" dirty="0"/>
              <a:t>(§5.2.7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9" name="Oval 78"/>
          <p:cNvSpPr/>
          <p:nvPr/>
        </p:nvSpPr>
        <p:spPr>
          <a:xfrm>
            <a:off x="2496080" y="3636295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305353" y="2656889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994094" y="2666442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284163" y="3670469"/>
            <a:ext cx="134508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4857380" y="3678004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7721397" y="2655464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7731675" y="3670469"/>
            <a:ext cx="133880" cy="1338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943278" y="3670469"/>
            <a:ext cx="133880" cy="13388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358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DV/LS Comparison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200554"/>
              </p:ext>
            </p:extLst>
          </p:nvPr>
        </p:nvGraphicFramePr>
        <p:xfrm>
          <a:off x="457200" y="1352550"/>
          <a:ext cx="7962899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971800"/>
                <a:gridCol w="3086099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Goal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Distance Vector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Link-State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Correctness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Distributed Bellman</a:t>
                      </a:r>
                      <a:r>
                        <a:rPr lang="en-US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-Ford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Replicated </a:t>
                      </a:r>
                      <a:r>
                        <a:rPr lang="en-US" sz="1800" b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Dijkstra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Efficient</a:t>
                      </a:r>
                      <a:r>
                        <a:rPr lang="en-US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paths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Approx. with shortest paths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Approx. with shortest paths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Fair</a:t>
                      </a:r>
                      <a:r>
                        <a:rPr lang="en-US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paths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Approx. with shortest paths</a:t>
                      </a: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Approx. with shortest paths</a:t>
                      </a: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Fast convergence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Slow – many exchanges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Fast – flood</a:t>
                      </a:r>
                      <a:r>
                        <a:rPr lang="en-US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and compute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Scalability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Excellent – storage/compute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Moderate – storage/compute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288" marR="0" marT="9144" marB="0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063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of Routing Algorithms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want several properties of any routing scheme:</a:t>
            </a:r>
            <a:endParaRPr lang="en-US" sz="2800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264348"/>
              </p:ext>
            </p:extLst>
          </p:nvPr>
        </p:nvGraphicFramePr>
        <p:xfrm>
          <a:off x="609600" y="2266950"/>
          <a:ext cx="5029200" cy="179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563"/>
                <a:gridCol w="324963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Property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Meaning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4964" marR="94964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1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Correctness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Finds paths that work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1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Efficient paths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Uses network bandwidth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well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1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Fair paths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Doesn’t starve any nodes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1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Fast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convergence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Recovers quickly after changes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1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Scalability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Works well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as network grows large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27432" marB="27432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36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of Routing Algorithms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Decentralized, distributed setting</a:t>
            </a:r>
          </a:p>
          <a:p>
            <a:pPr lvl="1"/>
            <a:r>
              <a:rPr lang="en-US" sz="2400" dirty="0" smtClean="0"/>
              <a:t>All nodes are alike; no controller</a:t>
            </a:r>
          </a:p>
          <a:p>
            <a:pPr lvl="1"/>
            <a:r>
              <a:rPr lang="en-US" sz="2400" dirty="0" smtClean="0"/>
              <a:t>Nodes only know what they learn by exchanging messages with neighbors </a:t>
            </a:r>
          </a:p>
          <a:p>
            <a:pPr lvl="1"/>
            <a:r>
              <a:rPr lang="en-US" sz="2400" dirty="0" smtClean="0"/>
              <a:t>Nodes operate concurrently 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ay be node/link/message failures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>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66800" y="3487494"/>
            <a:ext cx="3733801" cy="989256"/>
            <a:chOff x="1066800" y="3276427"/>
            <a:chExt cx="3733801" cy="989256"/>
          </a:xfrm>
        </p:grpSpPr>
        <p:grpSp>
          <p:nvGrpSpPr>
            <p:cNvPr id="50" name="Group 49"/>
            <p:cNvGrpSpPr/>
            <p:nvPr/>
          </p:nvGrpSpPr>
          <p:grpSpPr>
            <a:xfrm>
              <a:off x="1066800" y="3276427"/>
              <a:ext cx="3733801" cy="989256"/>
              <a:chOff x="778772" y="2472821"/>
              <a:chExt cx="4346411" cy="989256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778772" y="3097445"/>
                <a:ext cx="4346411" cy="364632"/>
                <a:chOff x="-451281" y="3258897"/>
                <a:chExt cx="4346411" cy="364632"/>
              </a:xfrm>
            </p:grpSpPr>
            <p:pic>
              <p:nvPicPr>
                <p:cNvPr id="60" name="Picture 5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1" name="Picture 60"/>
                <p:cNvPicPr>
                  <a:picLocks noChangeArrowheads="1"/>
                </p:cNvPicPr>
                <p:nvPr/>
              </p:nvPicPr>
              <p:blipFill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451281" y="3258898"/>
                  <a:ext cx="868362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62" name="Straight Connector 61"/>
                <p:cNvCxnSpPr>
                  <a:stCxn id="60" idx="3"/>
                </p:cNvCxnSpPr>
                <p:nvPr/>
              </p:nvCxnSpPr>
              <p:spPr>
                <a:xfrm>
                  <a:off x="2128042" y="3441213"/>
                  <a:ext cx="44936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64" name="Picture 63"/>
                <p:cNvPicPr>
                  <a:picLocks noChangeArrowheads="1"/>
                </p:cNvPicPr>
                <p:nvPr/>
              </p:nvPicPr>
              <p:blipFill>
                <a:blip r:embed="rId2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26767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66" name="Straight Connector 65"/>
                <p:cNvCxnSpPr>
                  <a:endCxn id="60" idx="1"/>
                </p:cNvCxnSpPr>
                <p:nvPr/>
              </p:nvCxnSpPr>
              <p:spPr>
                <a:xfrm>
                  <a:off x="790550" y="3441213"/>
                  <a:ext cx="469128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Rounded Rectangular Callout 53"/>
              <p:cNvSpPr/>
              <p:nvPr/>
            </p:nvSpPr>
            <p:spPr>
              <a:xfrm>
                <a:off x="2131476" y="2472821"/>
                <a:ext cx="1770599" cy="399877"/>
              </a:xfrm>
              <a:prstGeom prst="wedgeRoundRectCallout">
                <a:avLst>
                  <a:gd name="adj1" fmla="val -7227"/>
                  <a:gd name="adj2" fmla="val 102718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Who’s there?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3" name="Straight Connector 72"/>
            <p:cNvCxnSpPr/>
            <p:nvPr/>
          </p:nvCxnSpPr>
          <p:spPr>
            <a:xfrm>
              <a:off x="3668603" y="4083367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747574" y="4083367"/>
              <a:ext cx="38602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817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spc="-20" dirty="0" smtClean="0"/>
              <a:t>Defining “best” paths with link costs</a:t>
            </a:r>
          </a:p>
          <a:p>
            <a:pPr lvl="1"/>
            <a:r>
              <a:rPr lang="en-US" sz="2400" dirty="0" smtClean="0"/>
              <a:t>These are </a:t>
            </a:r>
            <a:r>
              <a:rPr lang="en-US" sz="2400" u="sng" dirty="0" smtClean="0"/>
              <a:t>shortest path </a:t>
            </a:r>
            <a:r>
              <a:rPr lang="en-US" sz="2400" dirty="0" smtClean="0"/>
              <a:t>routes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424501" y="3596931"/>
            <a:ext cx="542933" cy="384734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61511" y="3938885"/>
            <a:ext cx="867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Best?</a:t>
            </a:r>
            <a:endParaRPr lang="en-US" sz="2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947258" y="2013108"/>
            <a:ext cx="4191000" cy="2368750"/>
            <a:chOff x="5029200" y="1155526"/>
            <a:chExt cx="3842337" cy="3101465"/>
          </a:xfrm>
        </p:grpSpPr>
        <p:grpSp>
          <p:nvGrpSpPr>
            <p:cNvPr id="36" name="Group 35"/>
            <p:cNvGrpSpPr/>
            <p:nvPr/>
          </p:nvGrpSpPr>
          <p:grpSpPr>
            <a:xfrm>
              <a:off x="5029200" y="1155526"/>
              <a:ext cx="3842337" cy="3101465"/>
              <a:chOff x="3829902" y="952440"/>
              <a:chExt cx="4859367" cy="3101465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>
            <a:xfrm>
              <a:off x="5368543" y="3165096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6506100" y="3146995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2" idx="0"/>
              <a:endCxn id="56" idx="4"/>
            </p:cNvCxnSpPr>
            <p:nvPr/>
          </p:nvCxnSpPr>
          <p:spPr>
            <a:xfrm flipH="1" flipV="1">
              <a:off x="7526101" y="2349561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6689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“Best” </a:t>
            </a:r>
            <a:r>
              <a:rPr lang="en-US" dirty="0"/>
              <a:t>p</a:t>
            </a:r>
            <a:r>
              <a:rPr lang="en-US" dirty="0" smtClean="0"/>
              <a:t>aths anyhow?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Many possibilities:</a:t>
            </a:r>
          </a:p>
          <a:p>
            <a:pPr lvl="1"/>
            <a:r>
              <a:rPr lang="en-US" sz="2400" dirty="0" smtClean="0"/>
              <a:t>Latency, avoid circuitous paths</a:t>
            </a:r>
          </a:p>
          <a:p>
            <a:pPr lvl="1"/>
            <a:r>
              <a:rPr lang="en-US" sz="2400" dirty="0" smtClean="0"/>
              <a:t>Bandwidth, avoid slow links</a:t>
            </a:r>
          </a:p>
          <a:p>
            <a:pPr lvl="1"/>
            <a:r>
              <a:rPr lang="en-US" sz="2400" dirty="0" smtClean="0"/>
              <a:t>Money, avoid expensive links</a:t>
            </a:r>
          </a:p>
          <a:p>
            <a:pPr lvl="1"/>
            <a:r>
              <a:rPr lang="en-US" sz="2400" dirty="0" smtClean="0"/>
              <a:t>Hops, to reduce switching</a:t>
            </a:r>
          </a:p>
          <a:p>
            <a:pPr lvl="4"/>
            <a:endParaRPr lang="en-US" sz="900" dirty="0"/>
          </a:p>
          <a:p>
            <a:r>
              <a:rPr lang="en-US" sz="2800" dirty="0" smtClean="0"/>
              <a:t>But only consider topology</a:t>
            </a:r>
          </a:p>
          <a:p>
            <a:pPr lvl="1"/>
            <a:r>
              <a:rPr lang="en-US" sz="2400" dirty="0" smtClean="0"/>
              <a:t>Ignore workload, e.g., hotspots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5029200" y="1155526"/>
            <a:ext cx="3842337" cy="3101465"/>
            <a:chOff x="5029200" y="1155526"/>
            <a:chExt cx="3842337" cy="3101465"/>
          </a:xfrm>
        </p:grpSpPr>
        <p:grpSp>
          <p:nvGrpSpPr>
            <p:cNvPr id="15" name="Group 14"/>
            <p:cNvGrpSpPr/>
            <p:nvPr/>
          </p:nvGrpSpPr>
          <p:grpSpPr>
            <a:xfrm>
              <a:off x="5029200" y="1155526"/>
              <a:ext cx="3842337" cy="3101465"/>
              <a:chOff x="3829902" y="952440"/>
              <a:chExt cx="4859367" cy="3101465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038763" y="2933640"/>
                <a:ext cx="42208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492763" y="2933640"/>
                <a:ext cx="4099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B</a:t>
                </a:r>
                <a:endParaRPr lang="en-US" sz="2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799450" y="3653795"/>
                <a:ext cx="4058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257047" y="2613275"/>
                <a:ext cx="432222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925306" y="1679425"/>
                <a:ext cx="391676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E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515202" y="952440"/>
                <a:ext cx="383567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829902" y="1946420"/>
                <a:ext cx="438304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320371" y="3472004"/>
                <a:ext cx="436275" cy="40011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000" dirty="0"/>
                  <a:t>H</a:t>
                </a:r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>
            <a:xfrm>
              <a:off x="5368543" y="3165096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6506100" y="3146995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8" idx="0"/>
              <a:endCxn id="32" idx="4"/>
            </p:cNvCxnSpPr>
            <p:nvPr/>
          </p:nvCxnSpPr>
          <p:spPr>
            <a:xfrm flipH="1" flipV="1">
              <a:off x="7526101" y="2349561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832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We’ll approximate “best” by a cost function that captures the factors</a:t>
            </a:r>
          </a:p>
          <a:p>
            <a:pPr lvl="1"/>
            <a:r>
              <a:rPr lang="en-US" sz="2400" dirty="0" smtClean="0"/>
              <a:t>Often call lowest “shortest”</a:t>
            </a:r>
          </a:p>
          <a:p>
            <a:pPr lvl="3"/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Assign each link a cost (distance)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Define best path between each     pair of nodes as the path that has  the lowest total cost (or is shortest)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Pick randomly to any break 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150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34012</TotalTime>
  <Words>2439</Words>
  <Application>Microsoft Macintosh PowerPoint</Application>
  <PresentationFormat>On-screen Show (16:9)</PresentationFormat>
  <Paragraphs>1004</Paragraphs>
  <Slides>40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Where we are in the Course</vt:lpstr>
      <vt:lpstr>Routing versus Forwarding</vt:lpstr>
      <vt:lpstr>Improving on the Spanning Tree</vt:lpstr>
      <vt:lpstr>Delivery Models</vt:lpstr>
      <vt:lpstr>Goals of Routing Algorithms</vt:lpstr>
      <vt:lpstr>Rules of Routing Algorithms</vt:lpstr>
      <vt:lpstr>Topic</vt:lpstr>
      <vt:lpstr>What are “Best” paths anyhow?</vt:lpstr>
      <vt:lpstr>Shortest Paths</vt:lpstr>
      <vt:lpstr>Shortest Paths (2)</vt:lpstr>
      <vt:lpstr>Shortest Paths (3)</vt:lpstr>
      <vt:lpstr>Shortest Paths (4)</vt:lpstr>
      <vt:lpstr>Sink Trees</vt:lpstr>
      <vt:lpstr>Sink Trees (2)</vt:lpstr>
      <vt:lpstr>Topic</vt:lpstr>
      <vt:lpstr>Dijkstra’s Algorithm</vt:lpstr>
      <vt:lpstr>Topic</vt:lpstr>
      <vt:lpstr>Distance Vector Routing</vt:lpstr>
      <vt:lpstr>Distance Vector Setting</vt:lpstr>
      <vt:lpstr>Distance Vector Algorithm</vt:lpstr>
      <vt:lpstr>Distance Vector (2)</vt:lpstr>
      <vt:lpstr>Distance Vector (3)</vt:lpstr>
      <vt:lpstr>Distance Vector (4)</vt:lpstr>
      <vt:lpstr>Distance Vector (4)</vt:lpstr>
      <vt:lpstr>Distance Vector (5)</vt:lpstr>
      <vt:lpstr>Distance Vector Dynamics</vt:lpstr>
      <vt:lpstr>DV Dynamics (2)</vt:lpstr>
      <vt:lpstr>DV Dynamics (3)</vt:lpstr>
      <vt:lpstr>Topic</vt:lpstr>
      <vt:lpstr>Link-State Routing</vt:lpstr>
      <vt:lpstr>Link-State Setting</vt:lpstr>
      <vt:lpstr>Link-State Algorithm</vt:lpstr>
      <vt:lpstr>Phase 1: Topology Dissemination</vt:lpstr>
      <vt:lpstr>Phase 2: Route Computation</vt:lpstr>
      <vt:lpstr>Forwarding Table</vt:lpstr>
      <vt:lpstr>Handling Changes</vt:lpstr>
      <vt:lpstr>Handling Changes (2)</vt:lpstr>
      <vt:lpstr>Handling Changes (3)</vt:lpstr>
      <vt:lpstr>Link-State Complications</vt:lpstr>
      <vt:lpstr>DV/LS Comparison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190</cp:revision>
  <dcterms:created xsi:type="dcterms:W3CDTF">2012-10-22T20:55:18Z</dcterms:created>
  <dcterms:modified xsi:type="dcterms:W3CDTF">2013-11-15T19:55:32Z</dcterms:modified>
</cp:coreProperties>
</file>