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86" r:id="rId3"/>
    <p:sldId id="315" r:id="rId4"/>
    <p:sldId id="316" r:id="rId5"/>
    <p:sldId id="318" r:id="rId6"/>
    <p:sldId id="321" r:id="rId7"/>
    <p:sldId id="317" r:id="rId8"/>
    <p:sldId id="322" r:id="rId9"/>
    <p:sldId id="323" r:id="rId10"/>
    <p:sldId id="324" r:id="rId11"/>
    <p:sldId id="325" r:id="rId12"/>
    <p:sldId id="327" r:id="rId13"/>
    <p:sldId id="328" r:id="rId14"/>
    <p:sldId id="329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352" r:id="rId37"/>
    <p:sldId id="353" r:id="rId38"/>
    <p:sldId id="354" r:id="rId39"/>
    <p:sldId id="355" r:id="rId40"/>
    <p:sldId id="356" r:id="rId41"/>
    <p:sldId id="357" r:id="rId42"/>
    <p:sldId id="358" r:id="rId43"/>
    <p:sldId id="359" r:id="rId44"/>
    <p:sldId id="360" r:id="rId45"/>
    <p:sldId id="361" r:id="rId46"/>
    <p:sldId id="362" r:id="rId47"/>
    <p:sldId id="363" r:id="rId4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F9"/>
    <a:srgbClr val="FFEFFC"/>
    <a:srgbClr val="FFFFFF"/>
    <a:srgbClr val="FFB8F2"/>
    <a:srgbClr val="F1B2FF"/>
    <a:srgbClr val="FFD9F8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1" autoAdjust="0"/>
    <p:restoredTop sz="92269" autoAdjust="0"/>
  </p:normalViewPr>
  <p:slideViewPr>
    <p:cSldViewPr snapToGrid="0" snapToObjects="1">
      <p:cViewPr>
        <p:scale>
          <a:sx n="100" d="100"/>
          <a:sy n="100" d="100"/>
        </p:scale>
        <p:origin x="-1048" y="-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BF99-E6E2-45AC-967F-424D3300F3B9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2125-8E98-4A82-B6E0-5E01E26E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c.org/" TargetMode="External"/><Relationship Id="rId4" Type="http://schemas.openxmlformats.org/officeDocument/2006/relationships/hyperlink" Target="mailto:survey@isc.org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ICMP message 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784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Icons from Cisco icon</a:t>
            </a:r>
            <a:r>
              <a:rPr lang="en-US" baseline="0" dirty="0" smtClean="0"/>
              <a:t> library, http://www.cisco.com/web/about/ac50/ac47/2.html.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92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r>
              <a:rPr lang="en-US" baseline="0" dirty="0" smtClean="0"/>
              <a:t> from http://www.isc.org/solutions/survey with permission via </a:t>
            </a:r>
            <a:r>
              <a:rPr lang="en-US" dirty="0" smtClean="0"/>
              <a:t>http://www.isc.org/solutions/survey/faq:</a:t>
            </a:r>
          </a:p>
          <a:p>
            <a:r>
              <a:rPr lang="en-US" b="1" dirty="0" smtClean="0"/>
              <a:t>Can I have permission to reproduce your data or charts?</a:t>
            </a:r>
            <a:endParaRPr lang="en-US" dirty="0" smtClean="0"/>
          </a:p>
          <a:p>
            <a:r>
              <a:rPr lang="en-US" dirty="0" smtClean="0"/>
              <a:t>You have permission to reproduce our data provided that you mention the source as "Source: Internet Systems Consortium, Inc. (</a:t>
            </a:r>
            <a:r>
              <a:rPr lang="en-US" dirty="0" smtClean="0">
                <a:hlinkClick r:id="rId3" tooltip="http://www.isc.org/"/>
              </a:rPr>
              <a:t>http://www.isc.org/</a:t>
            </a:r>
            <a:r>
              <a:rPr lang="en-US" dirty="0" smtClean="0"/>
              <a:t>)". However you must </a:t>
            </a:r>
            <a:r>
              <a:rPr lang="en-US" dirty="0" smtClean="0">
                <a:hlinkClick r:id="rId4"/>
              </a:rPr>
              <a:t>ask our permission</a:t>
            </a:r>
            <a:r>
              <a:rPr lang="en-US" dirty="0" smtClean="0"/>
              <a:t> to publish derivative works based on our data. In those cases you must say your data or charts are "Based on data from Internet Systems Consortium, Inc. (</a:t>
            </a:r>
            <a:r>
              <a:rPr lang="en-US" dirty="0" smtClean="0">
                <a:hlinkClick r:id="rId3" tooltip="http://www.isc.org/"/>
              </a:rPr>
              <a:t>http://www.isc.org/</a:t>
            </a:r>
            <a:r>
              <a:rPr lang="en-US" dirty="0" smtClean="0"/>
              <a:t>)"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07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</a:t>
            </a:r>
            <a:r>
              <a:rPr lang="en-US" dirty="0" err="1" smtClean="0"/>
              <a:t>openclipart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372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Graph from </a:t>
            </a:r>
            <a:r>
              <a:rPr lang="en-US" dirty="0" err="1" smtClean="0"/>
              <a:t>google</a:t>
            </a:r>
            <a:r>
              <a:rPr lang="en-US" dirty="0" smtClean="0"/>
              <a:t> public data graph,</a:t>
            </a:r>
            <a:r>
              <a:rPr lang="en-US" baseline="0" dirty="0" smtClean="0"/>
              <a:t> icon from </a:t>
            </a:r>
            <a:r>
              <a:rPr lang="en-US" baseline="0" dirty="0" err="1" smtClean="0"/>
              <a:t>isoc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328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617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617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21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</a:t>
            </a:r>
            <a:r>
              <a:rPr lang="en-US" dirty="0" err="1" smtClean="0"/>
              <a:t>openclipart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85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85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99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85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85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85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0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8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1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2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4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6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686800" cy="8572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65735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" y="2876550"/>
            <a:ext cx="4525887" cy="936190"/>
            <a:chOff x="1204264" y="3301954"/>
            <a:chExt cx="4525887" cy="936190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26234" y="3301954"/>
              <a:ext cx="4003917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David Wetherall  (djw@uw.edu)</a:t>
              </a:r>
            </a:p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Professor of Computer Science &amp; Engineering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itle 1"/>
          <p:cNvSpPr txBox="1">
            <a:spLocks/>
          </p:cNvSpPr>
          <p:nvPr userDrawn="1"/>
        </p:nvSpPr>
        <p:spPr>
          <a:xfrm>
            <a:off x="228600" y="2095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 sz="4400" dirty="0" smtClean="0"/>
              <a:t>Introduction to Computer Networks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95546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31436"/>
            <a:ext cx="9144000" cy="51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Extent of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4202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42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08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82278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815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2" r:id="rId3"/>
    <p:sldLayoutId id="2147483664" r:id="rId4"/>
    <p:sldLayoutId id="2147483661" r:id="rId5"/>
    <p:sldLayoutId id="2147483666" r:id="rId6"/>
    <p:sldLayoutId id="2147483649" r:id="rId7"/>
    <p:sldLayoutId id="2147483650" r:id="rId8"/>
    <p:sldLayoutId id="2147483663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5.wmf"/><Relationship Id="rId5" Type="http://schemas.openxmlformats.org/officeDocument/2006/relationships/image" Target="../media/image7.emf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Helping IP with ARP, DHCP (§5.6.4)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DHCP Messages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renew an existing lease, an abbreviated sequence is used:</a:t>
            </a:r>
          </a:p>
          <a:p>
            <a:pPr lvl="1"/>
            <a:r>
              <a:rPr lang="en-US" sz="2400" cap="small" dirty="0"/>
              <a:t>r</a:t>
            </a:r>
            <a:r>
              <a:rPr lang="en-US" sz="2400" cap="small" dirty="0" smtClean="0"/>
              <a:t>equest</a:t>
            </a:r>
            <a:r>
              <a:rPr lang="en-US" sz="2400" dirty="0" smtClean="0"/>
              <a:t>, followed by </a:t>
            </a:r>
            <a:r>
              <a:rPr lang="en-US" sz="2400" cap="small" dirty="0" err="1" smtClean="0"/>
              <a:t>ack</a:t>
            </a:r>
            <a:endParaRPr lang="en-US" sz="2400" cap="small" dirty="0" smtClean="0"/>
          </a:p>
          <a:p>
            <a:pPr lvl="4"/>
            <a:endParaRPr lang="en-US" sz="1600" cap="small" dirty="0" smtClean="0"/>
          </a:p>
          <a:p>
            <a:r>
              <a:rPr lang="en-US" sz="2800" dirty="0" smtClean="0"/>
              <a:t>Protocol also supports replicated servers for reliability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1220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an IP Packet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Problem: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 node needs Link layer addresses to send a frame over the local link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How does it get the destination link address from a destination IP address?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465054" y="3115131"/>
            <a:ext cx="3318291" cy="1240511"/>
            <a:chOff x="2349084" y="3388639"/>
            <a:chExt cx="3318291" cy="1240511"/>
          </a:xfrm>
        </p:grpSpPr>
        <p:grpSp>
          <p:nvGrpSpPr>
            <p:cNvPr id="9" name="Group 8"/>
            <p:cNvGrpSpPr/>
            <p:nvPr/>
          </p:nvGrpSpPr>
          <p:grpSpPr>
            <a:xfrm>
              <a:off x="2349084" y="3388639"/>
              <a:ext cx="1910426" cy="1240511"/>
              <a:chOff x="2139534" y="3245236"/>
              <a:chExt cx="1910426" cy="1240511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3292060" y="4165010"/>
                <a:ext cx="7579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" name="Picture 6"/>
              <p:cNvPicPr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77660" y="3744384"/>
                <a:ext cx="914400" cy="741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Rounded Rectangular Callout 7"/>
              <p:cNvSpPr/>
              <p:nvPr/>
            </p:nvSpPr>
            <p:spPr>
              <a:xfrm>
                <a:off x="2139534" y="3245236"/>
                <a:ext cx="977669" cy="403898"/>
              </a:xfrm>
              <a:prstGeom prst="wedgeRoundRectCallout">
                <a:avLst>
                  <a:gd name="adj1" fmla="val 21761"/>
                  <a:gd name="adj2" fmla="val 119456"/>
                  <a:gd name="adj3" fmla="val 16667"/>
                </a:avLst>
              </a:prstGeom>
              <a:solidFill>
                <a:srgbClr val="FFB8F2">
                  <a:alpha val="50196"/>
                </a:srgb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t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Uh oh …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0" name="Picture 9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9510" y="4034654"/>
              <a:ext cx="871076" cy="504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ounded Rectangular Callout 10"/>
            <p:cNvSpPr/>
            <p:nvPr/>
          </p:nvSpPr>
          <p:spPr>
            <a:xfrm>
              <a:off x="3878510" y="3403909"/>
              <a:ext cx="1788865" cy="379103"/>
            </a:xfrm>
            <a:prstGeom prst="wedgeRoundRectCallout">
              <a:avLst>
                <a:gd name="adj1" fmla="val -7743"/>
                <a:gd name="adj2" fmla="val 123039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2000" dirty="0" smtClean="0">
                  <a:solidFill>
                    <a:schemeClr val="tx1"/>
                  </a:solidFill>
                </a:rPr>
                <a:t>My IP is 1.2.3.4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6922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ARP (Address Resolution Protocol)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Node uses to map a local IP address to its Link layer addresses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28622" y="2199518"/>
            <a:ext cx="5172077" cy="1843621"/>
            <a:chOff x="1314448" y="2371914"/>
            <a:chExt cx="5848352" cy="2373433"/>
          </a:xfrm>
        </p:grpSpPr>
        <p:sp>
          <p:nvSpPr>
            <p:cNvPr id="6" name="Rectangle 5"/>
            <p:cNvSpPr/>
            <p:nvPr/>
          </p:nvSpPr>
          <p:spPr>
            <a:xfrm>
              <a:off x="1314450" y="3200400"/>
              <a:ext cx="1123950" cy="5905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dirty="0" smtClean="0">
                  <a:solidFill>
                    <a:schemeClr val="tx1"/>
                  </a:solidFill>
                </a:rPr>
                <a:t>Source</a:t>
              </a:r>
            </a:p>
            <a:p>
              <a:pPr algn="ctr">
                <a:lnSpc>
                  <a:spcPct val="80000"/>
                </a:lnSpc>
              </a:pPr>
              <a:r>
                <a:rPr lang="en-US" dirty="0" smtClean="0">
                  <a:solidFill>
                    <a:schemeClr val="tx1"/>
                  </a:solidFill>
                </a:rPr>
                <a:t>Ethernet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38400" y="3200400"/>
              <a:ext cx="1123950" cy="59054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dirty="0" err="1" smtClean="0">
                  <a:solidFill>
                    <a:schemeClr val="tx1"/>
                  </a:solidFill>
                </a:rPr>
                <a:t>Dest</a:t>
              </a:r>
              <a:r>
                <a:rPr lang="en-US" dirty="0" smtClean="0">
                  <a:solidFill>
                    <a:schemeClr val="tx1"/>
                  </a:solidFill>
                </a:rPr>
                <a:t>.</a:t>
              </a:r>
            </a:p>
            <a:p>
              <a:pPr algn="ctr">
                <a:lnSpc>
                  <a:spcPct val="80000"/>
                </a:lnSpc>
              </a:pPr>
              <a:r>
                <a:rPr lang="en-US" dirty="0" smtClean="0">
                  <a:solidFill>
                    <a:schemeClr val="tx1"/>
                  </a:solidFill>
                </a:rPr>
                <a:t>Ethernet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562350" y="3200400"/>
              <a:ext cx="1123950" cy="5905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dirty="0" smtClean="0">
                  <a:solidFill>
                    <a:schemeClr val="tx1"/>
                  </a:solidFill>
                </a:rPr>
                <a:t>Source IP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686300" y="3200400"/>
              <a:ext cx="1123950" cy="5905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dirty="0" err="1" smtClean="0">
                  <a:solidFill>
                    <a:schemeClr val="tx1"/>
                  </a:solidFill>
                </a:rPr>
                <a:t>Dest</a:t>
              </a:r>
              <a:r>
                <a:rPr lang="en-US" dirty="0" smtClean="0">
                  <a:solidFill>
                    <a:schemeClr val="tx1"/>
                  </a:solidFill>
                </a:rPr>
                <a:t>.</a:t>
              </a:r>
            </a:p>
            <a:p>
              <a:pPr algn="ctr">
                <a:lnSpc>
                  <a:spcPct val="80000"/>
                </a:lnSpc>
              </a:pPr>
              <a:r>
                <a:rPr lang="en-US" dirty="0" smtClean="0">
                  <a:solidFill>
                    <a:schemeClr val="tx1"/>
                  </a:solidFill>
                </a:rPr>
                <a:t>IP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10250" y="3200400"/>
              <a:ext cx="1352550" cy="5905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dirty="0" smtClean="0">
                  <a:solidFill>
                    <a:schemeClr val="tx1"/>
                  </a:solidFill>
                </a:rPr>
                <a:t>Payload 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ight Brace 10"/>
            <p:cNvSpPr/>
            <p:nvPr/>
          </p:nvSpPr>
          <p:spPr>
            <a:xfrm rot="16200000">
              <a:off x="2295936" y="1856962"/>
              <a:ext cx="284926" cy="2247902"/>
            </a:xfrm>
            <a:prstGeom prst="righ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44114" y="2371914"/>
              <a:ext cx="11690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Link layer</a:t>
              </a:r>
            </a:p>
          </p:txBody>
        </p:sp>
        <p:cxnSp>
          <p:nvCxnSpPr>
            <p:cNvPr id="15" name="Straight Arrow Connector 14"/>
            <p:cNvCxnSpPr>
              <a:endCxn id="8" idx="2"/>
            </p:cNvCxnSpPr>
            <p:nvPr/>
          </p:nvCxnSpPr>
          <p:spPr>
            <a:xfrm flipV="1">
              <a:off x="4124325" y="3790949"/>
              <a:ext cx="0" cy="26587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688213" y="3984594"/>
              <a:ext cx="872225" cy="7607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From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DHCP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1876425" y="3790949"/>
              <a:ext cx="0" cy="26587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464384" y="3984596"/>
              <a:ext cx="824082" cy="7607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From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NIC</a:t>
              </a:r>
            </a:p>
          </p:txBody>
        </p:sp>
      </p:grpSp>
      <p:cxnSp>
        <p:nvCxnSpPr>
          <p:cNvPr id="22" name="Straight Arrow Connector 21"/>
          <p:cNvCxnSpPr/>
          <p:nvPr/>
        </p:nvCxnSpPr>
        <p:spPr>
          <a:xfrm flipH="1" flipV="1">
            <a:off x="1909950" y="3347431"/>
            <a:ext cx="123705" cy="74482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50518" y="4092250"/>
            <a:ext cx="102342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000" dirty="0" smtClean="0"/>
              <a:t>From ARP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80582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ARP Protocol Stack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ARP sits right on top of link layer</a:t>
            </a:r>
          </a:p>
          <a:p>
            <a:pPr lvl="1"/>
            <a:r>
              <a:rPr lang="en-US" sz="2400" dirty="0" smtClean="0"/>
              <a:t>No servers, just asks node with target IP to identify itself</a:t>
            </a:r>
          </a:p>
          <a:p>
            <a:pPr lvl="1"/>
            <a:r>
              <a:rPr lang="en-US" sz="2400" dirty="0" smtClean="0"/>
              <a:t> Uses broadcast to reach all nodes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878037" y="3239280"/>
            <a:ext cx="1833786" cy="920290"/>
            <a:chOff x="1981200" y="2816225"/>
            <a:chExt cx="1466850" cy="781110"/>
          </a:xfrm>
          <a:noFill/>
        </p:grpSpPr>
        <p:sp>
          <p:nvSpPr>
            <p:cNvPr id="7" name="Rectangle 6"/>
            <p:cNvSpPr/>
            <p:nvPr/>
          </p:nvSpPr>
          <p:spPr>
            <a:xfrm>
              <a:off x="1981200" y="3197225"/>
              <a:ext cx="1447800" cy="20005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00250" y="3397280"/>
              <a:ext cx="1447800" cy="20005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981200" y="2816225"/>
              <a:ext cx="1447800" cy="762001"/>
              <a:chOff x="2857500" y="3121025"/>
              <a:chExt cx="1447800" cy="762001"/>
            </a:xfrm>
            <a:grpFill/>
          </p:grpSpPr>
          <p:sp>
            <p:nvSpPr>
              <p:cNvPr id="11" name="Rectangle 5"/>
              <p:cNvSpPr>
                <a:spLocks noChangeArrowheads="1"/>
              </p:cNvSpPr>
              <p:nvPr/>
            </p:nvSpPr>
            <p:spPr bwMode="auto">
              <a:xfrm>
                <a:off x="2857500" y="3502026"/>
                <a:ext cx="1447800" cy="3810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" name="Rectangle 6"/>
              <p:cNvSpPr>
                <a:spLocks noChangeArrowheads="1"/>
              </p:cNvSpPr>
              <p:nvPr/>
            </p:nvSpPr>
            <p:spPr bwMode="auto">
              <a:xfrm>
                <a:off x="2857500" y="3121025"/>
                <a:ext cx="1447800" cy="3810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" name="Text Box 12"/>
              <p:cNvSpPr txBox="1">
                <a:spLocks noChangeArrowheads="1"/>
              </p:cNvSpPr>
              <p:nvPr/>
            </p:nvSpPr>
            <p:spPr bwMode="auto">
              <a:xfrm>
                <a:off x="3139762" y="3502026"/>
                <a:ext cx="875107" cy="33959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 smtClean="0"/>
                  <a:t>Ethernet</a:t>
                </a:r>
                <a:endParaRPr lang="en-US" sz="2000" dirty="0"/>
              </a:p>
            </p:txBody>
          </p:sp>
          <p:sp>
            <p:nvSpPr>
              <p:cNvPr id="17" name="Text Box 13"/>
              <p:cNvSpPr txBox="1">
                <a:spLocks noChangeArrowheads="1"/>
              </p:cNvSpPr>
              <p:nvPr/>
            </p:nvSpPr>
            <p:spPr bwMode="auto">
              <a:xfrm>
                <a:off x="3338596" y="3127375"/>
                <a:ext cx="484946" cy="3396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 smtClean="0"/>
                  <a:t>ARP</a:t>
                </a:r>
                <a:endParaRPr lang="en-US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5045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Messages</a:t>
            </a:r>
            <a:endParaRPr lang="en-US" dirty="0"/>
          </a:p>
        </p:txBody>
      </p:sp>
      <p:pic>
        <p:nvPicPr>
          <p:cNvPr id="8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6" y="1189672"/>
            <a:ext cx="634602" cy="45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344" y="1287480"/>
            <a:ext cx="715963" cy="3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19168" y="1218694"/>
            <a:ext cx="883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Node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125067" y="1237744"/>
            <a:ext cx="830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Target</a:t>
            </a:r>
            <a:endParaRPr lang="en-US" sz="20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1337704" y="1639424"/>
            <a:ext cx="2411622" cy="2773802"/>
            <a:chOff x="1600200" y="1767522"/>
            <a:chExt cx="2057740" cy="2718583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00200" y="1817491"/>
              <a:ext cx="0" cy="26686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657940" y="1767522"/>
              <a:ext cx="0" cy="26686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>
            <a:off x="1654342" y="1462776"/>
            <a:ext cx="17370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868" y="1360102"/>
            <a:ext cx="534400" cy="224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ight Brace 30"/>
          <p:cNvSpPr/>
          <p:nvPr/>
        </p:nvSpPr>
        <p:spPr>
          <a:xfrm rot="5400000" flipV="1">
            <a:off x="2469434" y="253260"/>
            <a:ext cx="193511" cy="3017828"/>
          </a:xfrm>
          <a:prstGeom prst="righ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086049" y="1754203"/>
            <a:ext cx="1103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One link </a:t>
            </a:r>
          </a:p>
        </p:txBody>
      </p:sp>
    </p:spTree>
    <p:extLst>
      <p:ext uri="{BB962C8B-B14F-4D97-AF65-F5344CB8AC3E}">
        <p14:creationId xmlns:p14="http://schemas.microsoft.com/office/powerpoint/2010/main" val="4262598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Messages (2)</a:t>
            </a:r>
            <a:endParaRPr lang="en-US" dirty="0"/>
          </a:p>
        </p:txBody>
      </p:sp>
      <p:pic>
        <p:nvPicPr>
          <p:cNvPr id="8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6" y="1189672"/>
            <a:ext cx="634602" cy="45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344" y="1287480"/>
            <a:ext cx="715963" cy="3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19168" y="1218694"/>
            <a:ext cx="883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Node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125067" y="1237744"/>
            <a:ext cx="830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Target</a:t>
            </a:r>
            <a:endParaRPr lang="en-US" sz="20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1337704" y="1639424"/>
            <a:ext cx="2411622" cy="2773802"/>
            <a:chOff x="1600200" y="1767522"/>
            <a:chExt cx="2057740" cy="2718583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00200" y="1817491"/>
              <a:ext cx="0" cy="26686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657940" y="1767522"/>
              <a:ext cx="0" cy="26686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>
            <a:off x="1337704" y="2154175"/>
            <a:ext cx="2411622" cy="33973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89485" y="1905676"/>
            <a:ext cx="1108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cap="small" dirty="0"/>
              <a:t>r</a:t>
            </a:r>
            <a:r>
              <a:rPr lang="en-US" sz="2400" cap="small" dirty="0" smtClean="0"/>
              <a:t>equest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244225" y="2234768"/>
            <a:ext cx="695158" cy="119434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02807" y="2080880"/>
            <a:ext cx="103284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000" dirty="0" smtClean="0"/>
              <a:t>Broadcast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515187" y="2414966"/>
            <a:ext cx="2056653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000" dirty="0" smtClean="0"/>
              <a:t>Who has IP 1.2.3.4?</a:t>
            </a:r>
            <a:endParaRPr lang="en-US" sz="2000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1360687" y="3305991"/>
            <a:ext cx="2411622" cy="33973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82037" y="3031051"/>
            <a:ext cx="768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cap="small" dirty="0" smtClean="0"/>
              <a:t>reply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47565" y="3579046"/>
            <a:ext cx="183787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000" dirty="0" smtClean="0"/>
              <a:t>I do at 1:2:3:4:5:6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5958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Protocols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 nodes find each other</a:t>
            </a:r>
          </a:p>
          <a:p>
            <a:pPr lvl="1"/>
            <a:r>
              <a:rPr lang="en-US" dirty="0" smtClean="0"/>
              <a:t>There are more of them!</a:t>
            </a:r>
          </a:p>
          <a:p>
            <a:pPr lvl="2"/>
            <a:r>
              <a:rPr lang="en-US" dirty="0" smtClean="0"/>
              <a:t>E.g., </a:t>
            </a:r>
            <a:r>
              <a:rPr lang="en-US" dirty="0" err="1" smtClean="0"/>
              <a:t>zeroconf</a:t>
            </a:r>
            <a:r>
              <a:rPr lang="en-US" dirty="0" smtClean="0"/>
              <a:t>, Bonjour</a:t>
            </a:r>
          </a:p>
          <a:p>
            <a:pPr lvl="4"/>
            <a:endParaRPr lang="en-US" sz="1000" dirty="0" smtClean="0"/>
          </a:p>
          <a:p>
            <a:r>
              <a:rPr lang="en-US" dirty="0" smtClean="0"/>
              <a:t>Often involve broadcast</a:t>
            </a:r>
          </a:p>
          <a:p>
            <a:pPr lvl="1"/>
            <a:r>
              <a:rPr lang="en-US" dirty="0" smtClean="0"/>
              <a:t>Since nodes aren’t introduced</a:t>
            </a:r>
          </a:p>
          <a:p>
            <a:pPr lvl="1"/>
            <a:r>
              <a:rPr lang="en-US" dirty="0" smtClean="0"/>
              <a:t>Very handy glue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40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happens when something goes wrong during forwarding?</a:t>
            </a:r>
          </a:p>
          <a:p>
            <a:pPr lvl="1"/>
            <a:r>
              <a:rPr lang="en-US" sz="2400" dirty="0" smtClean="0"/>
              <a:t>Need to be able to find the problem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endParaRPr lang="en-US" sz="2800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523875" y="2691151"/>
            <a:ext cx="4870829" cy="1271515"/>
            <a:chOff x="1800162" y="2898941"/>
            <a:chExt cx="4870829" cy="1271515"/>
          </a:xfrm>
        </p:grpSpPr>
        <p:cxnSp>
          <p:nvCxnSpPr>
            <p:cNvPr id="12" name="Straight Connector 11"/>
            <p:cNvCxnSpPr>
              <a:endCxn id="17" idx="1"/>
            </p:cNvCxnSpPr>
            <p:nvPr/>
          </p:nvCxnSpPr>
          <p:spPr>
            <a:xfrm>
              <a:off x="3514662" y="3842465"/>
              <a:ext cx="114528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17" idx="3"/>
            </p:cNvCxnSpPr>
            <p:nvPr/>
          </p:nvCxnSpPr>
          <p:spPr>
            <a:xfrm flipV="1">
              <a:off x="5588634" y="3835211"/>
              <a:ext cx="1082357" cy="72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Picture 15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0454" y="3429093"/>
              <a:ext cx="914400" cy="741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6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9947" y="3573384"/>
              <a:ext cx="928687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Rounded Rectangular Callout 19"/>
            <p:cNvSpPr/>
            <p:nvPr/>
          </p:nvSpPr>
          <p:spPr>
            <a:xfrm>
              <a:off x="5505388" y="2908194"/>
              <a:ext cx="800100" cy="385392"/>
            </a:xfrm>
            <a:prstGeom prst="wedgeRoundRectCallout">
              <a:avLst>
                <a:gd name="adj1" fmla="val -48146"/>
                <a:gd name="adj2" fmla="val 146038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en-US" sz="2000" dirty="0" smtClean="0">
                  <a:solidFill>
                    <a:schemeClr val="tx1"/>
                  </a:solidFill>
                </a:rPr>
                <a:t>Yikes!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1" name="Rounded Rectangular Callout 20"/>
            <p:cNvSpPr/>
            <p:nvPr/>
          </p:nvSpPr>
          <p:spPr>
            <a:xfrm>
              <a:off x="1800162" y="2898941"/>
              <a:ext cx="1853785" cy="403898"/>
            </a:xfrm>
            <a:prstGeom prst="wedgeRoundRectCallout">
              <a:avLst>
                <a:gd name="adj1" fmla="val 21761"/>
                <a:gd name="adj2" fmla="val 79365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t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What happened?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2692044" y="2948242"/>
            <a:ext cx="1111962" cy="35136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XXXXXXX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809591" y="3123925"/>
            <a:ext cx="32853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845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Internet Control Message Protocol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ICMP is a companion protocol to IP</a:t>
            </a:r>
          </a:p>
          <a:p>
            <a:pPr lvl="1"/>
            <a:r>
              <a:rPr lang="en-US" sz="2400" dirty="0" smtClean="0"/>
              <a:t>They are implemented together</a:t>
            </a:r>
          </a:p>
          <a:p>
            <a:pPr lvl="1"/>
            <a:r>
              <a:rPr lang="en-US" sz="2400" dirty="0" smtClean="0"/>
              <a:t>Sits on top of IP (IP Protocol=1)</a:t>
            </a:r>
          </a:p>
          <a:p>
            <a:pPr lvl="4"/>
            <a:endParaRPr lang="en-US" sz="1600" dirty="0" smtClean="0"/>
          </a:p>
          <a:p>
            <a:r>
              <a:rPr lang="en-US" sz="2800" dirty="0" smtClean="0"/>
              <a:t>Provides error report and testing</a:t>
            </a:r>
          </a:p>
          <a:p>
            <a:pPr lvl="1"/>
            <a:r>
              <a:rPr lang="en-US" sz="2400" dirty="0" smtClean="0"/>
              <a:t>Error is at router while forwarding</a:t>
            </a:r>
          </a:p>
          <a:p>
            <a:pPr lvl="1"/>
            <a:r>
              <a:rPr lang="en-US" sz="2400" dirty="0" smtClean="0"/>
              <a:t>Also testing that hosts can use</a:t>
            </a:r>
          </a:p>
        </p:txBody>
      </p:sp>
    </p:spTree>
    <p:extLst>
      <p:ext uri="{BB962C8B-B14F-4D97-AF65-F5344CB8AC3E}">
        <p14:creationId xmlns:p14="http://schemas.microsoft.com/office/powerpoint/2010/main" val="1775097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ICMP Errors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When router encounters an error while forwarding: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It sends an ICMP error report back to the IP source address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It discards the problematic packet; host needs to rectify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19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92626" y="2926099"/>
            <a:ext cx="6758747" cy="1614747"/>
            <a:chOff x="527878" y="2446981"/>
            <a:chExt cx="6758747" cy="1614747"/>
          </a:xfrm>
        </p:grpSpPr>
        <p:grpSp>
          <p:nvGrpSpPr>
            <p:cNvPr id="6" name="Group 5"/>
            <p:cNvGrpSpPr/>
            <p:nvPr/>
          </p:nvGrpSpPr>
          <p:grpSpPr>
            <a:xfrm>
              <a:off x="527878" y="2446981"/>
              <a:ext cx="6758747" cy="1261747"/>
              <a:chOff x="1918465" y="2908709"/>
              <a:chExt cx="6758747" cy="1261747"/>
            </a:xfrm>
          </p:grpSpPr>
          <p:cxnSp>
            <p:nvCxnSpPr>
              <p:cNvPr id="7" name="Straight Connector 6"/>
              <p:cNvCxnSpPr>
                <a:endCxn id="10" idx="1"/>
              </p:cNvCxnSpPr>
              <p:nvPr/>
            </p:nvCxnSpPr>
            <p:spPr>
              <a:xfrm>
                <a:off x="3494854" y="3849719"/>
                <a:ext cx="7579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>
                <a:stCxn id="10" idx="3"/>
              </p:cNvCxnSpPr>
              <p:nvPr/>
            </p:nvCxnSpPr>
            <p:spPr>
              <a:xfrm flipV="1">
                <a:off x="5181441" y="3842465"/>
                <a:ext cx="1082357" cy="725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Picture 8"/>
              <p:cNvPicPr>
                <a:picLocks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80454" y="3429093"/>
                <a:ext cx="914400" cy="741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9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52754" y="3580638"/>
                <a:ext cx="928687" cy="538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Rounded Rectangular Callout 10"/>
              <p:cNvSpPr/>
              <p:nvPr/>
            </p:nvSpPr>
            <p:spPr>
              <a:xfrm>
                <a:off x="6552007" y="2909653"/>
                <a:ext cx="2125205" cy="377103"/>
              </a:xfrm>
              <a:prstGeom prst="wedgeRoundRectCallout">
                <a:avLst>
                  <a:gd name="adj1" fmla="val -29904"/>
                  <a:gd name="adj2" fmla="val 134549"/>
                  <a:gd name="adj3" fmla="val 16667"/>
                </a:avLst>
              </a:prstGeom>
              <a:solidFill>
                <a:srgbClr val="FFB8F2">
                  <a:alpha val="50196"/>
                </a:srgb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t"/>
              <a:lstStyle/>
              <a:p>
                <a:pPr algn="ctr">
                  <a:lnSpc>
                    <a:spcPct val="90000"/>
                  </a:lnSpc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Report then toss it!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ounded Rectangular Callout 11"/>
              <p:cNvSpPr/>
              <p:nvPr/>
            </p:nvSpPr>
            <p:spPr>
              <a:xfrm>
                <a:off x="1918465" y="2908709"/>
                <a:ext cx="1735481" cy="403898"/>
              </a:xfrm>
              <a:prstGeom prst="wedgeRoundRectCallout">
                <a:avLst>
                  <a:gd name="adj1" fmla="val 21761"/>
                  <a:gd name="adj2" fmla="val 79365"/>
                  <a:gd name="adj3" fmla="val 16667"/>
                </a:avLst>
              </a:prstGeom>
              <a:solidFill>
                <a:srgbClr val="FFB8F2">
                  <a:alpha val="50196"/>
                </a:srgb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t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Oh, now I see …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3" name="Picture 1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3211" y="3111656"/>
              <a:ext cx="928687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5801898" y="3373483"/>
              <a:ext cx="1082357" cy="72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3897057" y="2825029"/>
              <a:ext cx="1440497" cy="351367"/>
              <a:chOff x="3473151" y="4048461"/>
              <a:chExt cx="1440497" cy="351367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473151" y="4048461"/>
                <a:ext cx="1111962" cy="35136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XXXXXXX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>
                <a:off x="4585114" y="4224145"/>
                <a:ext cx="32853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Elbow Connector 20"/>
            <p:cNvCxnSpPr/>
            <p:nvPr/>
          </p:nvCxnSpPr>
          <p:spPr>
            <a:xfrm rot="10800000" flipV="1">
              <a:off x="1811752" y="3657071"/>
              <a:ext cx="3525802" cy="248179"/>
            </a:xfrm>
            <a:prstGeom prst="bentConnector3">
              <a:avLst>
                <a:gd name="adj1" fmla="val 292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3278885" y="3710361"/>
              <a:ext cx="1341068" cy="35136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ICMP report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0204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Filling in the gaps we need to make for IP forwarding work in practice</a:t>
            </a:r>
          </a:p>
          <a:p>
            <a:pPr lvl="1"/>
            <a:r>
              <a:rPr lang="en-US" sz="2400" dirty="0" smtClean="0"/>
              <a:t>Getting IP addresses (DHCP) </a:t>
            </a:r>
            <a:r>
              <a:rPr lang="en-US" sz="2400" b="1" dirty="0" smtClean="0">
                <a:solidFill>
                  <a:schemeClr val="accent5"/>
                </a:solidFill>
              </a:rPr>
              <a:t>»</a:t>
            </a:r>
          </a:p>
          <a:p>
            <a:pPr lvl="1"/>
            <a:r>
              <a:rPr lang="en-US" sz="2400" dirty="0" smtClean="0"/>
              <a:t>Mapping IP to link addresses (ARP) </a:t>
            </a:r>
            <a:r>
              <a:rPr lang="en-US" sz="2400" b="1" dirty="0">
                <a:solidFill>
                  <a:schemeClr val="accent5"/>
                </a:solidFill>
              </a:rPr>
              <a:t>»</a:t>
            </a:r>
            <a:endParaRPr lang="en-US" sz="2800" dirty="0" smtClean="0"/>
          </a:p>
        </p:txBody>
      </p:sp>
      <p:grpSp>
        <p:nvGrpSpPr>
          <p:cNvPr id="56" name="Group 55"/>
          <p:cNvGrpSpPr/>
          <p:nvPr/>
        </p:nvGrpSpPr>
        <p:grpSpPr>
          <a:xfrm>
            <a:off x="642179" y="3071813"/>
            <a:ext cx="4649717" cy="1325890"/>
            <a:chOff x="1918466" y="2844566"/>
            <a:chExt cx="4649717" cy="1325890"/>
          </a:xfrm>
        </p:grpSpPr>
        <p:cxnSp>
          <p:nvCxnSpPr>
            <p:cNvPr id="57" name="Straight Connector 56"/>
            <p:cNvCxnSpPr>
              <a:endCxn id="60" idx="1"/>
            </p:cNvCxnSpPr>
            <p:nvPr/>
          </p:nvCxnSpPr>
          <p:spPr>
            <a:xfrm>
              <a:off x="3494854" y="3849719"/>
              <a:ext cx="7579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60" idx="3"/>
            </p:cNvCxnSpPr>
            <p:nvPr/>
          </p:nvCxnSpPr>
          <p:spPr>
            <a:xfrm flipV="1">
              <a:off x="5181441" y="3842465"/>
              <a:ext cx="1082357" cy="72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9" name="Picture 58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0454" y="3429093"/>
              <a:ext cx="914400" cy="741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59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2754" y="3580638"/>
              <a:ext cx="928687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" name="Rounded Rectangular Callout 60"/>
            <p:cNvSpPr/>
            <p:nvPr/>
          </p:nvSpPr>
          <p:spPr>
            <a:xfrm>
              <a:off x="4669472" y="2844566"/>
              <a:ext cx="1898711" cy="660500"/>
            </a:xfrm>
            <a:prstGeom prst="wedgeRoundRectCallout">
              <a:avLst>
                <a:gd name="adj1" fmla="val -37466"/>
                <a:gd name="adj2" fmla="val 94136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en-US" sz="2000" dirty="0" smtClean="0">
                  <a:solidFill>
                    <a:schemeClr val="tx1"/>
                  </a:solidFill>
                </a:rPr>
                <a:t>What link layer address do I use?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3" name="Rounded Rectangular Callout 62"/>
            <p:cNvSpPr/>
            <p:nvPr/>
          </p:nvSpPr>
          <p:spPr>
            <a:xfrm>
              <a:off x="1918466" y="2898941"/>
              <a:ext cx="1735481" cy="403898"/>
            </a:xfrm>
            <a:prstGeom prst="wedgeRoundRectCallout">
              <a:avLst>
                <a:gd name="adj1" fmla="val 21761"/>
                <a:gd name="adj2" fmla="val 79365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t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What’s my IP?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8271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ICMP Message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Each ICMP message has a Type, Code, and Checksum</a:t>
            </a:r>
          </a:p>
          <a:p>
            <a:r>
              <a:rPr lang="en-US" sz="2800" dirty="0" smtClean="0"/>
              <a:t>Often carry the start of the offending packet as payload</a:t>
            </a:r>
          </a:p>
          <a:p>
            <a:r>
              <a:rPr lang="en-US" sz="2800" dirty="0" smtClean="0"/>
              <a:t>Each message is carried in an IP packet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2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ICMP Message Format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Each ICMP message has a Type, Code, and Checksum</a:t>
            </a:r>
          </a:p>
          <a:p>
            <a:r>
              <a:rPr lang="en-US" sz="2800" dirty="0" smtClean="0"/>
              <a:t>Often carry the start of the offending packet as payload</a:t>
            </a:r>
          </a:p>
          <a:p>
            <a:r>
              <a:rPr lang="en-US" sz="2800" dirty="0" smtClean="0"/>
              <a:t>Each message is carried in an IP packet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5350" y="3476625"/>
            <a:ext cx="2228850" cy="5048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Src</a:t>
            </a:r>
            <a:r>
              <a:rPr lang="en-US" dirty="0" smtClean="0">
                <a:solidFill>
                  <a:schemeClr val="tx1"/>
                </a:solidFill>
              </a:rPr>
              <a:t>=router, </a:t>
            </a:r>
            <a:r>
              <a:rPr lang="en-US" dirty="0" err="1" smtClean="0">
                <a:solidFill>
                  <a:schemeClr val="tx1"/>
                </a:solidFill>
              </a:rPr>
              <a:t>Dst</a:t>
            </a:r>
            <a:r>
              <a:rPr lang="en-US" dirty="0" smtClean="0">
                <a:solidFill>
                  <a:schemeClr val="tx1"/>
                </a:solidFill>
              </a:rPr>
              <a:t>=A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Protocol =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4200" y="3476625"/>
            <a:ext cx="2228850" cy="5048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Type=X, Code=Y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53050" y="3476625"/>
            <a:ext cx="2228850" cy="5048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Src</a:t>
            </a:r>
            <a:r>
              <a:rPr lang="en-US" dirty="0" smtClean="0">
                <a:solidFill>
                  <a:schemeClr val="tx1"/>
                </a:solidFill>
              </a:rPr>
              <a:t>=A, </a:t>
            </a:r>
            <a:r>
              <a:rPr lang="en-US" dirty="0" err="1" smtClean="0">
                <a:solidFill>
                  <a:schemeClr val="tx1"/>
                </a:solidFill>
              </a:rPr>
              <a:t>Dst</a:t>
            </a:r>
            <a:r>
              <a:rPr lang="en-US" dirty="0" smtClean="0">
                <a:solidFill>
                  <a:schemeClr val="tx1"/>
                </a:solidFill>
              </a:rPr>
              <a:t>=B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XXXXXXXXXXXXXXX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4231" y="2743170"/>
            <a:ext cx="30864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Portion of offending packet,</a:t>
            </a:r>
          </a:p>
          <a:p>
            <a:pPr algn="ctr"/>
            <a:r>
              <a:rPr lang="en-US" sz="2000" dirty="0" smtClean="0"/>
              <a:t>starting with its IP header</a:t>
            </a:r>
            <a:endParaRPr lang="en-US" sz="2000" dirty="0"/>
          </a:p>
        </p:txBody>
      </p:sp>
      <p:sp>
        <p:nvSpPr>
          <p:cNvPr id="10" name="Right Brace 9"/>
          <p:cNvSpPr/>
          <p:nvPr/>
        </p:nvSpPr>
        <p:spPr>
          <a:xfrm rot="5400000">
            <a:off x="6300787" y="3024189"/>
            <a:ext cx="333375" cy="2228850"/>
          </a:xfrm>
          <a:prstGeom prst="rightBrace">
            <a:avLst>
              <a:gd name="adj1" fmla="val 3404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71427" y="4295746"/>
            <a:ext cx="1534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ICMP header</a:t>
            </a:r>
            <a:endParaRPr lang="en-US" sz="2000" dirty="0"/>
          </a:p>
        </p:txBody>
      </p:sp>
      <p:sp>
        <p:nvSpPr>
          <p:cNvPr id="12" name="Right Brace 11"/>
          <p:cNvSpPr/>
          <p:nvPr/>
        </p:nvSpPr>
        <p:spPr>
          <a:xfrm rot="5400000">
            <a:off x="4071936" y="3043240"/>
            <a:ext cx="333375" cy="2228850"/>
          </a:xfrm>
          <a:prstGeom prst="rightBrace">
            <a:avLst>
              <a:gd name="adj1" fmla="val 3404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420511" y="4305304"/>
            <a:ext cx="1178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IP header</a:t>
            </a:r>
            <a:endParaRPr lang="en-US" sz="2000" dirty="0"/>
          </a:p>
        </p:txBody>
      </p:sp>
      <p:sp>
        <p:nvSpPr>
          <p:cNvPr id="14" name="Right Brace 13"/>
          <p:cNvSpPr/>
          <p:nvPr/>
        </p:nvSpPr>
        <p:spPr>
          <a:xfrm rot="5400000">
            <a:off x="1843087" y="3043240"/>
            <a:ext cx="333375" cy="2228850"/>
          </a:xfrm>
          <a:prstGeom prst="rightBrace">
            <a:avLst>
              <a:gd name="adj1" fmla="val 3404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838487" y="4295717"/>
            <a:ext cx="1257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ICMP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48616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ICMP Messages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143619"/>
              </p:ext>
            </p:extLst>
          </p:nvPr>
        </p:nvGraphicFramePr>
        <p:xfrm>
          <a:off x="809625" y="1514474"/>
          <a:ext cx="7486650" cy="1825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9976"/>
                <a:gridCol w="1485900"/>
                <a:gridCol w="2390774"/>
              </a:tblGrid>
              <a:tr h="365046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45720" marT="27432" marB="2743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Type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/ Code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45720" marT="27432" marB="2743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Usage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45720" marT="27432" marB="2743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046"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Dest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Unreachable (Net or Host)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45720" marT="27432" marB="2743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 / 0 or 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45720" marT="27432" marB="2743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Lack of connectivity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45720" marT="27432" marB="2743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046"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Dest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Unreachable (Fragment)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45720" marT="27432" marB="2743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 /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45720" marT="27432" marB="2743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Path MTU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Discovery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45720" marT="27432" marB="2743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046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Time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Exceeded (Transit)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45720" marT="27432" marB="2743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 / 0 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45720" marT="27432" marB="2743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Traceroute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45720" marT="27432" marB="2743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046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Echo Request or Reply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45720" marT="27432" marB="2743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 or 0 / 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45720" marT="27432" marB="2743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Ping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45720" marT="27432" marB="2743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5924550" y="3337318"/>
            <a:ext cx="278889" cy="434582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14487" y="3743325"/>
            <a:ext cx="591502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Testing, not a forwarding error: Host sends Echo Request, and destination responds with an Echo Reply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02470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Traceroute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IP header contains TTL (Time to live) field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Decremented every router hop, with ICMP error if it hits zero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Protects against forwarding loops</a:t>
            </a:r>
          </a:p>
          <a:p>
            <a:pPr lvl="4"/>
            <a:endParaRPr lang="en-US" sz="18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500187" y="2505075"/>
            <a:ext cx="6143625" cy="2047875"/>
            <a:chOff x="2133599" y="2152650"/>
            <a:chExt cx="5158581" cy="1986757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19955"/>
            <a:stretch/>
          </p:blipFill>
          <p:spPr bwMode="auto">
            <a:xfrm>
              <a:off x="2133599" y="2152650"/>
              <a:ext cx="5158581" cy="1986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2275523" y="2732643"/>
              <a:ext cx="1211580" cy="251460"/>
            </a:xfrm>
            <a:prstGeom prst="rect">
              <a:avLst/>
            </a:prstGeom>
            <a:solidFill>
              <a:srgbClr val="FFB8F2">
                <a:alpha val="3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4242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Traceroute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/>
              <a:t>Traceroute</a:t>
            </a:r>
            <a:r>
              <a:rPr lang="en-US" sz="2800" dirty="0"/>
              <a:t> </a:t>
            </a:r>
            <a:r>
              <a:rPr lang="en-US" sz="2800" dirty="0" smtClean="0"/>
              <a:t>repurposes TTL and ICMP functionality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Sends probe packets increasing </a:t>
            </a:r>
            <a:r>
              <a:rPr lang="en-US" sz="2400" dirty="0" smtClean="0"/>
              <a:t>TTL starting from 1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ICMP errors identify routers on the path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24</a:t>
            </a:fld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431983" y="2462390"/>
            <a:ext cx="8727694" cy="2015070"/>
            <a:chOff x="-16061" y="1690624"/>
            <a:chExt cx="9526415" cy="2401669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1334715" y="3225283"/>
              <a:ext cx="1292969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Picture 23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517" y="2843942"/>
              <a:ext cx="914400" cy="741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5089" y="3075084"/>
              <a:ext cx="646813" cy="271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7794" y="3075084"/>
              <a:ext cx="646813" cy="271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4" name="Straight Connector 13"/>
            <p:cNvCxnSpPr>
              <a:stCxn id="9" idx="3"/>
              <a:endCxn id="7" idx="1"/>
            </p:cNvCxnSpPr>
            <p:nvPr/>
          </p:nvCxnSpPr>
          <p:spPr>
            <a:xfrm>
              <a:off x="2304607" y="3210885"/>
              <a:ext cx="31048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3"/>
              <a:endCxn id="25" idx="3"/>
            </p:cNvCxnSpPr>
            <p:nvPr/>
          </p:nvCxnSpPr>
          <p:spPr>
            <a:xfrm>
              <a:off x="3261902" y="3210885"/>
              <a:ext cx="1013977" cy="1439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Picture 24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9066" y="3089483"/>
              <a:ext cx="646813" cy="271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6540" y="2803157"/>
              <a:ext cx="726703" cy="775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7" name="Straight Connector 36"/>
            <p:cNvCxnSpPr/>
            <p:nvPr/>
          </p:nvCxnSpPr>
          <p:spPr>
            <a:xfrm flipV="1">
              <a:off x="6594648" y="3207164"/>
              <a:ext cx="1292969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8" name="Picture 37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147" y="3069933"/>
              <a:ext cx="646813" cy="271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38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1929" y="3069932"/>
              <a:ext cx="646813" cy="271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0" name="Straight Connector 39"/>
            <p:cNvCxnSpPr>
              <a:stCxn id="38" idx="3"/>
              <a:endCxn id="39" idx="1"/>
            </p:cNvCxnSpPr>
            <p:nvPr/>
          </p:nvCxnSpPr>
          <p:spPr>
            <a:xfrm flipV="1">
              <a:off x="5578960" y="3205733"/>
              <a:ext cx="1292969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1" name="Picture 40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6124" y="3084332"/>
              <a:ext cx="646813" cy="271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TextBox 43"/>
            <p:cNvSpPr txBox="1"/>
            <p:nvPr/>
          </p:nvSpPr>
          <p:spPr>
            <a:xfrm>
              <a:off x="4366746" y="2970985"/>
              <a:ext cx="5164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. . . 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-16061" y="2860131"/>
              <a:ext cx="6636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Local</a:t>
              </a:r>
            </a:p>
            <a:p>
              <a:pPr algn="ctr"/>
              <a:r>
                <a:rPr lang="en-US" dirty="0" smtClean="0"/>
                <a:t>Host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593243" y="2853358"/>
              <a:ext cx="9171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Remote</a:t>
              </a:r>
            </a:p>
            <a:p>
              <a:pPr algn="ctr"/>
              <a:r>
                <a:rPr lang="en-US" dirty="0" smtClean="0"/>
                <a:t>Host</a:t>
              </a:r>
              <a:endParaRPr lang="en-US" dirty="0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>
              <a:off x="1340717" y="3443224"/>
              <a:ext cx="685800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Group 51"/>
            <p:cNvGrpSpPr/>
            <p:nvPr/>
          </p:nvGrpSpPr>
          <p:grpSpPr>
            <a:xfrm>
              <a:off x="1224855" y="2803156"/>
              <a:ext cx="877862" cy="537161"/>
              <a:chOff x="4800600" y="948173"/>
              <a:chExt cx="1066800" cy="1013977"/>
            </a:xfrm>
          </p:grpSpPr>
          <p:sp>
            <p:nvSpPr>
              <p:cNvPr id="53" name="Arc 52"/>
              <p:cNvSpPr/>
              <p:nvPr/>
            </p:nvSpPr>
            <p:spPr>
              <a:xfrm>
                <a:off x="4800600" y="948173"/>
                <a:ext cx="1013977" cy="1013977"/>
              </a:xfrm>
              <a:prstGeom prst="arc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Arc 53"/>
              <p:cNvSpPr/>
              <p:nvPr/>
            </p:nvSpPr>
            <p:spPr>
              <a:xfrm flipH="1">
                <a:off x="4853423" y="948173"/>
                <a:ext cx="1013977" cy="1013977"/>
              </a:xfrm>
              <a:prstGeom prst="arc">
                <a:avLst/>
              </a:prstGeom>
              <a:ln w="952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5" name="Straight Arrow Connector 54"/>
            <p:cNvCxnSpPr/>
            <p:nvPr/>
          </p:nvCxnSpPr>
          <p:spPr>
            <a:xfrm>
              <a:off x="1493117" y="3595624"/>
              <a:ext cx="1600200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oup 56"/>
            <p:cNvGrpSpPr/>
            <p:nvPr/>
          </p:nvGrpSpPr>
          <p:grpSpPr>
            <a:xfrm>
              <a:off x="426317" y="1690624"/>
              <a:ext cx="8166926" cy="2325469"/>
              <a:chOff x="4800600" y="948173"/>
              <a:chExt cx="1066800" cy="1013977"/>
            </a:xfrm>
          </p:grpSpPr>
          <p:sp>
            <p:nvSpPr>
              <p:cNvPr id="58" name="Arc 57"/>
              <p:cNvSpPr/>
              <p:nvPr/>
            </p:nvSpPr>
            <p:spPr>
              <a:xfrm>
                <a:off x="4800600" y="948173"/>
                <a:ext cx="1013977" cy="1013977"/>
              </a:xfrm>
              <a:prstGeom prst="arc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Arc 58"/>
              <p:cNvSpPr/>
              <p:nvPr/>
            </p:nvSpPr>
            <p:spPr>
              <a:xfrm flipH="1">
                <a:off x="4853423" y="948173"/>
                <a:ext cx="1013977" cy="1013977"/>
              </a:xfrm>
              <a:prstGeom prst="arc">
                <a:avLst/>
              </a:prstGeom>
              <a:ln w="952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1112117" y="2528823"/>
              <a:ext cx="2011668" cy="1056482"/>
              <a:chOff x="4800600" y="948173"/>
              <a:chExt cx="1066800" cy="1013977"/>
            </a:xfrm>
          </p:grpSpPr>
          <p:sp>
            <p:nvSpPr>
              <p:cNvPr id="61" name="Arc 60"/>
              <p:cNvSpPr/>
              <p:nvPr/>
            </p:nvSpPr>
            <p:spPr>
              <a:xfrm>
                <a:off x="4800600" y="948173"/>
                <a:ext cx="1013977" cy="1013977"/>
              </a:xfrm>
              <a:prstGeom prst="arc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Arc 61"/>
              <p:cNvSpPr/>
              <p:nvPr/>
            </p:nvSpPr>
            <p:spPr>
              <a:xfrm flipH="1">
                <a:off x="4853423" y="948173"/>
                <a:ext cx="1013977" cy="1013977"/>
              </a:xfrm>
              <a:prstGeom prst="arc">
                <a:avLst/>
              </a:prstGeom>
              <a:ln w="952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959717" y="2300224"/>
              <a:ext cx="3199877" cy="1447799"/>
              <a:chOff x="4800600" y="948173"/>
              <a:chExt cx="1066800" cy="1013977"/>
            </a:xfrm>
          </p:grpSpPr>
          <p:sp>
            <p:nvSpPr>
              <p:cNvPr id="64" name="Arc 63"/>
              <p:cNvSpPr/>
              <p:nvPr/>
            </p:nvSpPr>
            <p:spPr>
              <a:xfrm>
                <a:off x="4800600" y="948173"/>
                <a:ext cx="1013977" cy="1013977"/>
              </a:xfrm>
              <a:prstGeom prst="arc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Arc 64"/>
              <p:cNvSpPr/>
              <p:nvPr/>
            </p:nvSpPr>
            <p:spPr>
              <a:xfrm flipH="1">
                <a:off x="4853423" y="948173"/>
                <a:ext cx="1013977" cy="1013977"/>
              </a:xfrm>
              <a:prstGeom prst="arc">
                <a:avLst/>
              </a:prstGeom>
              <a:ln w="952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6" name="Straight Arrow Connector 65"/>
            <p:cNvCxnSpPr/>
            <p:nvPr/>
          </p:nvCxnSpPr>
          <p:spPr>
            <a:xfrm>
              <a:off x="1645517" y="3748024"/>
              <a:ext cx="2514077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1938125" y="3258558"/>
              <a:ext cx="72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1 hop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39194" y="3378692"/>
              <a:ext cx="8086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2 hops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135510" y="3531092"/>
              <a:ext cx="8086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3 hops</a:t>
              </a:r>
              <a:endParaRPr lang="en-US" dirty="0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1797917" y="3900424"/>
              <a:ext cx="5569982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6544394" y="3513084"/>
              <a:ext cx="10282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N-1 hops</a:t>
              </a:r>
              <a:endParaRPr lang="en-US" dirty="0"/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654917" y="1892812"/>
              <a:ext cx="6736163" cy="2199481"/>
              <a:chOff x="4800600" y="948173"/>
              <a:chExt cx="1066800" cy="1089465"/>
            </a:xfrm>
          </p:grpSpPr>
          <p:sp>
            <p:nvSpPr>
              <p:cNvPr id="76" name="Arc 75"/>
              <p:cNvSpPr/>
              <p:nvPr/>
            </p:nvSpPr>
            <p:spPr>
              <a:xfrm>
                <a:off x="4800600" y="948173"/>
                <a:ext cx="1043053" cy="1089465"/>
              </a:xfrm>
              <a:prstGeom prst="arc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Arc 76"/>
              <p:cNvSpPr/>
              <p:nvPr/>
            </p:nvSpPr>
            <p:spPr>
              <a:xfrm flipH="1">
                <a:off x="4853423" y="948173"/>
                <a:ext cx="1013977" cy="1013977"/>
              </a:xfrm>
              <a:prstGeom prst="arc">
                <a:avLst/>
              </a:prstGeom>
              <a:ln w="952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8" name="Straight Arrow Connector 77"/>
            <p:cNvCxnSpPr/>
            <p:nvPr/>
          </p:nvCxnSpPr>
          <p:spPr>
            <a:xfrm>
              <a:off x="1950317" y="4052824"/>
              <a:ext cx="6324600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7741994" y="3672411"/>
              <a:ext cx="840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N hops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74718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IP version 6, the future of IPv4 that is now (still) being deployed</a:t>
            </a:r>
          </a:p>
        </p:txBody>
      </p:sp>
      <p:pic>
        <p:nvPicPr>
          <p:cNvPr id="1026" name="Picture 2" descr="Thinking man silhouette by shokunin - A man in the suit thinking,scratching his head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122" y="2929368"/>
            <a:ext cx="544452" cy="146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ounded Rectangular Callout 24"/>
          <p:cNvSpPr/>
          <p:nvPr/>
        </p:nvSpPr>
        <p:spPr>
          <a:xfrm>
            <a:off x="2087006" y="2530571"/>
            <a:ext cx="3060493" cy="403898"/>
          </a:xfrm>
          <a:prstGeom prst="wedgeRoundRectCallout">
            <a:avLst>
              <a:gd name="adj1" fmla="val -55968"/>
              <a:gd name="adj2" fmla="val 81723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t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Why do I want IPv6 again?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14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3324225" cy="3352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At least a billion Internet hosts and growing …</a:t>
            </a:r>
          </a:p>
          <a:p>
            <a:pPr lvl="4"/>
            <a:endParaRPr lang="en-US" sz="1000" dirty="0" smtClean="0"/>
          </a:p>
          <a:p>
            <a:r>
              <a:rPr lang="en-US" sz="2800" dirty="0" smtClean="0"/>
              <a:t>And we’re using 32-bit addresses!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Internet Growth</a:t>
            </a:r>
            <a:endParaRPr lang="en-US" dirty="0"/>
          </a:p>
        </p:txBody>
      </p:sp>
      <p:pic>
        <p:nvPicPr>
          <p:cNvPr id="1026" name="Picture 2" descr="http://ftp.isc.org/www/survey/reports/hos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452" y="948917"/>
            <a:ext cx="5385747" cy="3775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9826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End of New IPv4 Addresses</a:t>
            </a:r>
            <a:endParaRPr lang="en-US" dirty="0"/>
          </a:p>
        </p:txBody>
      </p:sp>
      <p:sp>
        <p:nvSpPr>
          <p:cNvPr id="40" name="Text Placeholder 3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Now running on leftover blocks held by the regional registries; much tighter allocation policies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27</a:t>
            </a:fld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663543" y="2285693"/>
            <a:ext cx="4303244" cy="2209801"/>
            <a:chOff x="777842" y="1381125"/>
            <a:chExt cx="4581501" cy="3257550"/>
          </a:xfrm>
        </p:grpSpPr>
        <p:sp>
          <p:nvSpPr>
            <p:cNvPr id="7" name="Rounded Rectangle 6"/>
            <p:cNvSpPr/>
            <p:nvPr/>
          </p:nvSpPr>
          <p:spPr>
            <a:xfrm>
              <a:off x="981074" y="2566066"/>
              <a:ext cx="1074381" cy="858681"/>
            </a:xfrm>
            <a:prstGeom prst="roundRect">
              <a:avLst/>
            </a:prstGeom>
            <a:solidFill>
              <a:srgbClr val="FFD5F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60000"/>
                </a:lnSpc>
              </a:pPr>
              <a:r>
                <a:rPr lang="en-US" dirty="0" smtClean="0">
                  <a:solidFill>
                    <a:schemeClr val="tx1"/>
                  </a:solidFill>
                </a:rPr>
                <a:t>IANA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(All IPs)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619360" y="1381125"/>
              <a:ext cx="1485887" cy="54292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sz="1600" dirty="0" smtClean="0">
                  <a:solidFill>
                    <a:schemeClr val="tx1"/>
                  </a:solidFill>
                </a:rPr>
                <a:t>ARIN </a:t>
              </a:r>
            </a:p>
            <a:p>
              <a:pPr algn="ctr">
                <a:lnSpc>
                  <a:spcPct val="70000"/>
                </a:lnSpc>
              </a:pPr>
              <a:r>
                <a:rPr lang="en-US" sz="1600" dirty="0" smtClean="0">
                  <a:solidFill>
                    <a:schemeClr val="tx1"/>
                  </a:solidFill>
                </a:rPr>
                <a:t>(US, Canada)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619360" y="2047875"/>
              <a:ext cx="1485887" cy="542925"/>
            </a:xfrm>
            <a:prstGeom prst="roundRect">
              <a:avLst/>
            </a:prstGeom>
            <a:solidFill>
              <a:srgbClr val="FFD5F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sz="1600" dirty="0" smtClean="0">
                  <a:solidFill>
                    <a:schemeClr val="tx1"/>
                  </a:solidFill>
                </a:rPr>
                <a:t>APNIC</a:t>
              </a:r>
            </a:p>
            <a:p>
              <a:pPr algn="ctr">
                <a:lnSpc>
                  <a:spcPct val="70000"/>
                </a:lnSpc>
              </a:pPr>
              <a:r>
                <a:rPr lang="en-US" sz="1600" dirty="0" smtClean="0">
                  <a:solidFill>
                    <a:schemeClr val="tx1"/>
                  </a:solidFill>
                </a:rPr>
                <a:t>(Asia Pacific)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619360" y="2733675"/>
              <a:ext cx="1485887" cy="542925"/>
            </a:xfrm>
            <a:prstGeom prst="roundRect">
              <a:avLst/>
            </a:prstGeom>
            <a:solidFill>
              <a:srgbClr val="FFD5F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sz="1600" dirty="0" smtClean="0">
                  <a:solidFill>
                    <a:schemeClr val="tx1"/>
                  </a:solidFill>
                </a:rPr>
                <a:t>RIPE</a:t>
              </a:r>
            </a:p>
            <a:p>
              <a:pPr algn="ctr">
                <a:lnSpc>
                  <a:spcPct val="70000"/>
                </a:lnSpc>
              </a:pPr>
              <a:r>
                <a:rPr lang="en-US" sz="1600" dirty="0" smtClean="0">
                  <a:solidFill>
                    <a:schemeClr val="tx1"/>
                  </a:solidFill>
                </a:rPr>
                <a:t>(Europe)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619360" y="3429000"/>
              <a:ext cx="1485887" cy="54292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sz="1600" dirty="0" smtClean="0">
                  <a:solidFill>
                    <a:schemeClr val="tx1"/>
                  </a:solidFill>
                </a:rPr>
                <a:t>LACNIC</a:t>
              </a:r>
            </a:p>
            <a:p>
              <a:pPr algn="ctr">
                <a:lnSpc>
                  <a:spcPct val="70000"/>
                </a:lnSpc>
              </a:pPr>
              <a:r>
                <a:rPr lang="en-US" sz="1600" dirty="0" smtClean="0">
                  <a:solidFill>
                    <a:schemeClr val="tx1"/>
                  </a:solidFill>
                </a:rPr>
                <a:t>(Latin Amer.)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619360" y="4095750"/>
              <a:ext cx="1485887" cy="54292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sz="1600" dirty="0" err="1" smtClean="0">
                  <a:solidFill>
                    <a:schemeClr val="tx1"/>
                  </a:solidFill>
                </a:rPr>
                <a:t>AfriNIC</a:t>
              </a:r>
              <a:endParaRPr lang="en-US" sz="1600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ct val="70000"/>
                </a:lnSpc>
              </a:pPr>
              <a:r>
                <a:rPr lang="en-US" sz="1600" dirty="0" smtClean="0">
                  <a:solidFill>
                    <a:schemeClr val="tx1"/>
                  </a:solidFill>
                </a:rPr>
                <a:t>(Africa)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53408" y="2317958"/>
              <a:ext cx="1305935" cy="13611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dirty="0" smtClean="0"/>
                <a:t>ISPs</a:t>
              </a:r>
            </a:p>
            <a:p>
              <a:pPr algn="ctr">
                <a:lnSpc>
                  <a:spcPct val="150000"/>
                </a:lnSpc>
              </a:pPr>
              <a:r>
                <a:rPr lang="en-US" dirty="0"/>
                <a:t>C</a:t>
              </a:r>
              <a:r>
                <a:rPr lang="en-US" dirty="0" smtClean="0"/>
                <a:t>ompanies</a:t>
              </a:r>
              <a:endParaRPr lang="en-US" dirty="0"/>
            </a:p>
          </p:txBody>
        </p:sp>
        <p:cxnSp>
          <p:nvCxnSpPr>
            <p:cNvPr id="19" name="Straight Arrow Connector 18"/>
            <p:cNvCxnSpPr>
              <a:endCxn id="10" idx="1"/>
            </p:cNvCxnSpPr>
            <p:nvPr/>
          </p:nvCxnSpPr>
          <p:spPr>
            <a:xfrm flipV="1">
              <a:off x="2055456" y="1652588"/>
              <a:ext cx="563904" cy="135254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7" idx="3"/>
              <a:endCxn id="13" idx="1"/>
            </p:cNvCxnSpPr>
            <p:nvPr/>
          </p:nvCxnSpPr>
          <p:spPr>
            <a:xfrm flipV="1">
              <a:off x="2055455" y="2319338"/>
              <a:ext cx="563905" cy="67606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endCxn id="14" idx="1"/>
            </p:cNvCxnSpPr>
            <p:nvPr/>
          </p:nvCxnSpPr>
          <p:spPr>
            <a:xfrm>
              <a:off x="2055456" y="3005137"/>
              <a:ext cx="563904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7" idx="3"/>
              <a:endCxn id="15" idx="1"/>
            </p:cNvCxnSpPr>
            <p:nvPr/>
          </p:nvCxnSpPr>
          <p:spPr>
            <a:xfrm>
              <a:off x="2055455" y="2995406"/>
              <a:ext cx="563905" cy="70505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7" idx="3"/>
            </p:cNvCxnSpPr>
            <p:nvPr/>
          </p:nvCxnSpPr>
          <p:spPr>
            <a:xfrm>
              <a:off x="2055455" y="2995406"/>
              <a:ext cx="563905" cy="14961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4105247" y="1652587"/>
              <a:ext cx="619153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4105247" y="2319336"/>
              <a:ext cx="619153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4105247" y="3000374"/>
              <a:ext cx="619153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4105247" y="3667123"/>
              <a:ext cx="619153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4105247" y="4362448"/>
              <a:ext cx="619153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1333014" y="3427401"/>
              <a:ext cx="113814" cy="419099"/>
            </a:xfrm>
            <a:prstGeom prst="straightConnector1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777842" y="3741723"/>
              <a:ext cx="1149417" cy="843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Exhausted</a:t>
              </a:r>
            </a:p>
            <a:p>
              <a:pPr algn="ctr"/>
              <a:r>
                <a:rPr lang="en-US" dirty="0" smtClean="0"/>
                <a:t>on 2/11!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352587" y="2091645"/>
            <a:ext cx="3244030" cy="2524999"/>
            <a:chOff x="5352587" y="2053545"/>
            <a:chExt cx="3244030" cy="2524999"/>
          </a:xfrm>
        </p:grpSpPr>
        <p:pic>
          <p:nvPicPr>
            <p:cNvPr id="4098" name="Picture 2" descr="http://openclipart.org/image/800px/svg_to_png/166991/aztec-calenda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6450" y="2053545"/>
              <a:ext cx="2158998" cy="2153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TextBox 50"/>
            <p:cNvSpPr txBox="1"/>
            <p:nvPr/>
          </p:nvSpPr>
          <p:spPr>
            <a:xfrm>
              <a:off x="5352587" y="4178434"/>
              <a:ext cx="32440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End of the world ? 12/21/12?</a:t>
              </a:r>
              <a:endParaRPr lang="en-US" sz="2000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663543" y="2193185"/>
            <a:ext cx="1149417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/>
              <a:t>Exhausted</a:t>
            </a:r>
          </a:p>
          <a:p>
            <a:pPr algn="ctr">
              <a:lnSpc>
                <a:spcPct val="80000"/>
              </a:lnSpc>
            </a:pPr>
            <a:r>
              <a:rPr lang="en-US" dirty="0" smtClean="0"/>
              <a:t>on 4/11</a:t>
            </a:r>
            <a:endParaRPr lang="en-US" dirty="0"/>
          </a:p>
          <a:p>
            <a:pPr algn="ctr">
              <a:lnSpc>
                <a:spcPct val="80000"/>
              </a:lnSpc>
            </a:pPr>
            <a:r>
              <a:rPr lang="en-US" dirty="0"/>
              <a:t>a</a:t>
            </a:r>
            <a:r>
              <a:rPr lang="en-US" dirty="0" smtClean="0"/>
              <a:t>nd 9/12!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1706058" y="2571751"/>
            <a:ext cx="687158" cy="166240"/>
          </a:xfrm>
          <a:prstGeom prst="straightConnector1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1706058" y="2778808"/>
            <a:ext cx="687158" cy="424405"/>
          </a:xfrm>
          <a:prstGeom prst="straightConnector1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434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Version 6 to the Rescue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Effort started by the IETF in 1994</a:t>
            </a:r>
          </a:p>
          <a:p>
            <a:pPr lvl="1"/>
            <a:r>
              <a:rPr lang="en-US" sz="2400" dirty="0" smtClean="0"/>
              <a:t>Much larger addresses (128 bits)</a:t>
            </a:r>
          </a:p>
          <a:p>
            <a:pPr lvl="1"/>
            <a:r>
              <a:rPr lang="en-US" sz="2400" dirty="0" smtClean="0"/>
              <a:t>Many sundry improvements</a:t>
            </a:r>
          </a:p>
          <a:p>
            <a:pPr lvl="4"/>
            <a:endParaRPr lang="en-US" sz="1600" dirty="0" smtClean="0"/>
          </a:p>
          <a:p>
            <a:r>
              <a:rPr lang="en-US" sz="2800" dirty="0" smtClean="0"/>
              <a:t>Became an IETF standard in 1998</a:t>
            </a:r>
          </a:p>
          <a:p>
            <a:pPr lvl="1"/>
            <a:r>
              <a:rPr lang="en-US" sz="2400" dirty="0"/>
              <a:t>N</a:t>
            </a:r>
            <a:r>
              <a:rPr lang="en-US" sz="2400" dirty="0" smtClean="0"/>
              <a:t>othing much happened for a decade</a:t>
            </a:r>
          </a:p>
          <a:p>
            <a:pPr lvl="1"/>
            <a:r>
              <a:rPr lang="en-US" sz="2400" dirty="0" smtClean="0"/>
              <a:t>Hampered by deployment issues, and a lack of adoption incentives </a:t>
            </a:r>
          </a:p>
          <a:p>
            <a:pPr lvl="1"/>
            <a:r>
              <a:rPr lang="en-US" sz="2400" dirty="0" smtClean="0"/>
              <a:t>Big push ~2011 as exhaustion looms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04900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Deployment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29</a:t>
            </a:fld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448425" y="1228725"/>
            <a:ext cx="466725" cy="847725"/>
          </a:xfrm>
          <a:custGeom>
            <a:avLst/>
            <a:gdLst>
              <a:gd name="connsiteX0" fmla="*/ 0 w 466725"/>
              <a:gd name="connsiteY0" fmla="*/ 847725 h 847725"/>
              <a:gd name="connsiteX1" fmla="*/ 285750 w 466725"/>
              <a:gd name="connsiteY1" fmla="*/ 476250 h 847725"/>
              <a:gd name="connsiteX2" fmla="*/ 466725 w 466725"/>
              <a:gd name="connsiteY2" fmla="*/ 0 h 84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6725" h="847725">
                <a:moveTo>
                  <a:pt x="0" y="847725"/>
                </a:moveTo>
                <a:cubicBezTo>
                  <a:pt x="103981" y="732631"/>
                  <a:pt x="207963" y="617537"/>
                  <a:pt x="285750" y="476250"/>
                </a:cubicBezTo>
                <a:cubicBezTo>
                  <a:pt x="363537" y="334963"/>
                  <a:pt x="466725" y="0"/>
                  <a:pt x="466725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980703" y="1047750"/>
            <a:ext cx="12313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Time for</a:t>
            </a:r>
          </a:p>
          <a:p>
            <a:pPr algn="ctr"/>
            <a:r>
              <a:rPr lang="en-US" sz="2400" dirty="0"/>
              <a:t>g</a:t>
            </a:r>
            <a:r>
              <a:rPr lang="en-US" sz="2400" dirty="0" smtClean="0"/>
              <a:t>rowth!</a:t>
            </a:r>
            <a:endParaRPr lang="en-US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680068" y="1207598"/>
            <a:ext cx="5859810" cy="3412879"/>
            <a:chOff x="784843" y="1207598"/>
            <a:chExt cx="5859810" cy="3412879"/>
          </a:xfrm>
        </p:grpSpPr>
        <p:grpSp>
          <p:nvGrpSpPr>
            <p:cNvPr id="8" name="Group 7"/>
            <p:cNvGrpSpPr/>
            <p:nvPr/>
          </p:nvGrpSpPr>
          <p:grpSpPr>
            <a:xfrm>
              <a:off x="784843" y="1207598"/>
              <a:ext cx="5859810" cy="3412879"/>
              <a:chOff x="1608635" y="567998"/>
              <a:chExt cx="6336302" cy="3753093"/>
            </a:xfrm>
          </p:grpSpPr>
          <p:pic>
            <p:nvPicPr>
              <p:cNvPr id="3074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283" t="16654" r="4400" b="26994"/>
              <a:stretch/>
            </p:blipFill>
            <p:spPr bwMode="auto">
              <a:xfrm>
                <a:off x="1800225" y="1094004"/>
                <a:ext cx="5953125" cy="2973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3624869" y="4067175"/>
                <a:ext cx="2303836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/>
                  <a:t>Source: Google IPv6 Statistics, 30/1/13</a:t>
                </a:r>
                <a:endParaRPr lang="en-US" sz="105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608635" y="567998"/>
                <a:ext cx="6336302" cy="5076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 smtClean="0"/>
                  <a:t>Percentage of users accessing Google via IPv6</a:t>
                </a:r>
                <a:endParaRPr lang="en-US" sz="2400" dirty="0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>
              <a:off x="5114925" y="4248150"/>
              <a:ext cx="0" cy="24621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867150" y="4277445"/>
              <a:ext cx="0" cy="24621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620880" y="4248150"/>
              <a:ext cx="0" cy="24621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381125" y="4248150"/>
              <a:ext cx="0" cy="24621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362700" y="4275285"/>
              <a:ext cx="0" cy="24621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2" descr="http://www.worldipv6launch.org/wp-content/themes/ipv6_new/downloads/World_IPv6_launch_banner_512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01" t="8211" r="29492" b="8218"/>
          <a:stretch/>
        </p:blipFill>
        <p:spPr bwMode="auto">
          <a:xfrm>
            <a:off x="6980703" y="2014532"/>
            <a:ext cx="1233939" cy="2490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693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IP Addresses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Problem:</a:t>
            </a:r>
          </a:p>
          <a:p>
            <a:pPr lvl="1"/>
            <a:r>
              <a:rPr lang="en-US" sz="2400" dirty="0" smtClean="0"/>
              <a:t>A node wakes up for the first time …</a:t>
            </a:r>
          </a:p>
          <a:p>
            <a:pPr lvl="1"/>
            <a:r>
              <a:rPr lang="en-US" sz="2400" dirty="0" smtClean="0"/>
              <a:t>What is its IP address? What’s the IP address of its router? Etc.</a:t>
            </a:r>
          </a:p>
          <a:p>
            <a:pPr lvl="1"/>
            <a:r>
              <a:rPr lang="en-US" sz="2400" dirty="0" smtClean="0"/>
              <a:t>At least Ethernet address is on NIC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1609541" y="3388639"/>
            <a:ext cx="2649969" cy="1240511"/>
            <a:chOff x="1399991" y="3245236"/>
            <a:chExt cx="2649969" cy="124051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292060" y="4165010"/>
              <a:ext cx="7579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7660" y="3744384"/>
              <a:ext cx="914400" cy="741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ounded Rectangular Callout 7"/>
            <p:cNvSpPr/>
            <p:nvPr/>
          </p:nvSpPr>
          <p:spPr>
            <a:xfrm>
              <a:off x="1399991" y="3245236"/>
              <a:ext cx="1955338" cy="403898"/>
            </a:xfrm>
            <a:prstGeom prst="wedgeRoundRectCallout">
              <a:avLst>
                <a:gd name="adj1" fmla="val 21761"/>
                <a:gd name="adj2" fmla="val 119456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t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Hey, where am I?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71686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IPv6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Features large addresses</a:t>
            </a:r>
          </a:p>
          <a:p>
            <a:pPr lvl="1"/>
            <a:r>
              <a:rPr lang="en-US" sz="2400" dirty="0" smtClean="0"/>
              <a:t>128 bits, most of header</a:t>
            </a:r>
          </a:p>
          <a:p>
            <a:r>
              <a:rPr lang="en-US" sz="2800" dirty="0" smtClean="0"/>
              <a:t>New notation</a:t>
            </a:r>
          </a:p>
          <a:p>
            <a:pPr lvl="1"/>
            <a:r>
              <a:rPr lang="en-US" sz="2400" dirty="0" smtClean="0"/>
              <a:t>8 groups of 4 hex digits (16 bits)</a:t>
            </a:r>
          </a:p>
          <a:p>
            <a:pPr lvl="1"/>
            <a:r>
              <a:rPr lang="en-US" sz="2400" dirty="0" smtClean="0"/>
              <a:t>Omit leading zeros, groups of zeros</a:t>
            </a:r>
          </a:p>
          <a:p>
            <a:pPr lvl="1"/>
            <a:endParaRPr lang="en-US" sz="24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932147" y="3760141"/>
            <a:ext cx="59258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spc="-40" dirty="0" smtClean="0"/>
              <a:t> Ex:   </a:t>
            </a:r>
            <a:r>
              <a:rPr lang="en-US" sz="2400" spc="-60" dirty="0" smtClean="0"/>
              <a:t>2001:0db8:0000:0000:0000:ff00:0042:8329</a:t>
            </a:r>
            <a:endParaRPr lang="en-US" sz="2400" spc="-60" dirty="0"/>
          </a:p>
          <a:p>
            <a:r>
              <a:rPr lang="en-US" sz="2400" dirty="0" smtClean="0">
                <a:sym typeface="Wingdings" pitchFamily="2" charset="2"/>
              </a:rPr>
              <a:t>   </a:t>
            </a:r>
            <a:r>
              <a:rPr lang="en-US" sz="2400" dirty="0" smtClean="0"/>
              <a:t>	 </a:t>
            </a:r>
            <a:endParaRPr lang="en-US" sz="24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5591175" y="1030842"/>
            <a:ext cx="3407246" cy="2729299"/>
            <a:chOff x="5591175" y="1126092"/>
            <a:chExt cx="3407246" cy="2729299"/>
          </a:xfrm>
        </p:grpSpPr>
        <p:grpSp>
          <p:nvGrpSpPr>
            <p:cNvPr id="12" name="Group 11"/>
            <p:cNvGrpSpPr/>
            <p:nvPr/>
          </p:nvGrpSpPr>
          <p:grpSpPr>
            <a:xfrm>
              <a:off x="5591175" y="1571624"/>
              <a:ext cx="3407246" cy="2283767"/>
              <a:chOff x="4175191" y="1883985"/>
              <a:chExt cx="4405643" cy="2745164"/>
            </a:xfrm>
          </p:grpSpPr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 rotWithShape="1">
              <a:blip r:embed="rId3" cstate="print"/>
              <a:srcRect t="19579"/>
              <a:stretch/>
            </p:blipFill>
            <p:spPr bwMode="auto">
              <a:xfrm>
                <a:off x="4175191" y="1883985"/>
                <a:ext cx="4405643" cy="2745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Rectangle 6"/>
              <p:cNvSpPr/>
              <p:nvPr/>
            </p:nvSpPr>
            <p:spPr>
              <a:xfrm>
                <a:off x="4356655" y="2467016"/>
                <a:ext cx="4036927" cy="1990684"/>
              </a:xfrm>
              <a:prstGeom prst="rect">
                <a:avLst/>
              </a:prstGeom>
              <a:solidFill>
                <a:srgbClr val="FFB8F2">
                  <a:alpha val="30196"/>
                </a:srgb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>
              <a:off x="5738929" y="1457325"/>
              <a:ext cx="311467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858000" y="1126092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32 bits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986259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Lots of other, smaller changes</a:t>
            </a:r>
          </a:p>
          <a:p>
            <a:pPr lvl="1"/>
            <a:r>
              <a:rPr lang="en-US" sz="2400" dirty="0" smtClean="0"/>
              <a:t>Streamlined header processing</a:t>
            </a:r>
          </a:p>
          <a:p>
            <a:pPr lvl="1"/>
            <a:r>
              <a:rPr lang="en-US" sz="2400" dirty="0" smtClean="0"/>
              <a:t>Flow label to group of packets</a:t>
            </a:r>
          </a:p>
          <a:p>
            <a:pPr lvl="1"/>
            <a:r>
              <a:rPr lang="en-US" sz="2400" dirty="0" smtClean="0"/>
              <a:t>Better fit with “advanced” features (mobility, multicasting, security)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5595579" y="1027675"/>
            <a:ext cx="3407246" cy="2729299"/>
            <a:chOff x="5591175" y="1126092"/>
            <a:chExt cx="3407246" cy="2729299"/>
          </a:xfrm>
        </p:grpSpPr>
        <p:grpSp>
          <p:nvGrpSpPr>
            <p:cNvPr id="12" name="Group 11"/>
            <p:cNvGrpSpPr/>
            <p:nvPr/>
          </p:nvGrpSpPr>
          <p:grpSpPr>
            <a:xfrm>
              <a:off x="5591175" y="1571624"/>
              <a:ext cx="3407246" cy="2283767"/>
              <a:chOff x="4175191" y="1883985"/>
              <a:chExt cx="4405643" cy="2745164"/>
            </a:xfrm>
          </p:grpSpPr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 rotWithShape="1">
              <a:blip r:embed="rId3" cstate="print"/>
              <a:srcRect t="19579"/>
              <a:stretch/>
            </p:blipFill>
            <p:spPr bwMode="auto">
              <a:xfrm>
                <a:off x="4175191" y="1883985"/>
                <a:ext cx="4405643" cy="2745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Rectangle 6"/>
              <p:cNvSpPr/>
              <p:nvPr/>
            </p:nvSpPr>
            <p:spPr>
              <a:xfrm>
                <a:off x="4356655" y="1963245"/>
                <a:ext cx="4036928" cy="493211"/>
              </a:xfrm>
              <a:prstGeom prst="rect">
                <a:avLst/>
              </a:prstGeom>
              <a:solidFill>
                <a:srgbClr val="FFB8F2">
                  <a:alpha val="30196"/>
                </a:srgb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>
              <a:off x="5738929" y="1457325"/>
              <a:ext cx="311467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858000" y="1126092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32 bits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647696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IPv6 Transition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Big Problem:</a:t>
            </a:r>
          </a:p>
          <a:p>
            <a:pPr lvl="1"/>
            <a:r>
              <a:rPr lang="en-US" dirty="0" smtClean="0"/>
              <a:t>How to deploy IPv6?</a:t>
            </a:r>
          </a:p>
          <a:p>
            <a:pPr lvl="1"/>
            <a:r>
              <a:rPr lang="en-US" dirty="0" smtClean="0"/>
              <a:t>Fundamentally incompatible with IPv4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Dozens of approaches proposed</a:t>
            </a:r>
          </a:p>
          <a:p>
            <a:pPr lvl="1"/>
            <a:r>
              <a:rPr lang="en-US" dirty="0" smtClean="0"/>
              <a:t>Dual stack (speak IPv4 and IPv6)</a:t>
            </a:r>
          </a:p>
          <a:p>
            <a:pPr lvl="1"/>
            <a:r>
              <a:rPr lang="en-US" dirty="0" smtClean="0"/>
              <a:t>Translators (convert packets)</a:t>
            </a:r>
          </a:p>
          <a:p>
            <a:pPr lvl="1"/>
            <a:r>
              <a:rPr lang="en-US" dirty="0" smtClean="0"/>
              <a:t>Tunnels (carry IPv6 over IPv4) </a:t>
            </a:r>
            <a:r>
              <a:rPr lang="en-US" b="1" dirty="0" smtClean="0">
                <a:solidFill>
                  <a:schemeClr val="accent5"/>
                </a:solidFill>
              </a:rPr>
              <a:t>»</a:t>
            </a:r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5562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Tunneling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Native IPv6 islands connected via IPv4</a:t>
            </a:r>
          </a:p>
          <a:p>
            <a:pPr lvl="1"/>
            <a:r>
              <a:rPr lang="en-US" sz="2400" dirty="0" smtClean="0"/>
              <a:t>Tunnel carries IPv6 packets across IPv4 network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33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5842"/>
          <a:stretch/>
        </p:blipFill>
        <p:spPr bwMode="auto">
          <a:xfrm>
            <a:off x="1000125" y="2105024"/>
            <a:ext cx="7141368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20688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7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Tunneling (2)</a:t>
            </a:r>
            <a:endParaRPr lang="en-US" dirty="0"/>
          </a:p>
        </p:txBody>
      </p:sp>
      <p:sp>
        <p:nvSpPr>
          <p:cNvPr id="141" name="Content Placeholder 14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Tunnel acts as a single link across IPv4 network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34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91534" y="2254300"/>
            <a:ext cx="942542" cy="400110"/>
            <a:chOff x="6605913" y="1110963"/>
            <a:chExt cx="1524000" cy="559374"/>
          </a:xfrm>
        </p:grpSpPr>
        <p:sp>
          <p:nvSpPr>
            <p:cNvPr id="11" name="Oval 10"/>
            <p:cNvSpPr/>
            <p:nvPr/>
          </p:nvSpPr>
          <p:spPr>
            <a:xfrm>
              <a:off x="6605913" y="1123950"/>
              <a:ext cx="1524000" cy="5334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836170" y="1110963"/>
              <a:ext cx="1081342" cy="55937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User</a:t>
              </a:r>
              <a:endParaRPr lang="en-US" sz="2000" dirty="0"/>
            </a:p>
          </p:txBody>
        </p:sp>
      </p:grpSp>
      <p:cxnSp>
        <p:nvCxnSpPr>
          <p:cNvPr id="32" name="Straight Arrow Connector 31"/>
          <p:cNvCxnSpPr>
            <a:stCxn id="11" idx="6"/>
            <a:endCxn id="44" idx="2"/>
          </p:cNvCxnSpPr>
          <p:nvPr/>
        </p:nvCxnSpPr>
        <p:spPr>
          <a:xfrm flipV="1">
            <a:off x="1434076" y="2448935"/>
            <a:ext cx="6325504" cy="542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7759580" y="2248881"/>
            <a:ext cx="942542" cy="400110"/>
            <a:chOff x="6605913" y="1113190"/>
            <a:chExt cx="1524000" cy="554922"/>
          </a:xfrm>
        </p:grpSpPr>
        <p:sp>
          <p:nvSpPr>
            <p:cNvPr id="44" name="Oval 43"/>
            <p:cNvSpPr/>
            <p:nvPr/>
          </p:nvSpPr>
          <p:spPr>
            <a:xfrm>
              <a:off x="6605913" y="1123950"/>
              <a:ext cx="1524000" cy="5334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36170" y="1113190"/>
              <a:ext cx="1081342" cy="55492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000" dirty="0" smtClean="0"/>
                <a:t>User</a:t>
              </a:r>
              <a:endParaRPr lang="en-US" sz="2000" dirty="0"/>
            </a:p>
          </p:txBody>
        </p:sp>
      </p:grpSp>
      <p:sp>
        <p:nvSpPr>
          <p:cNvPr id="135" name="Can 134"/>
          <p:cNvSpPr/>
          <p:nvPr/>
        </p:nvSpPr>
        <p:spPr>
          <a:xfrm rot="16200000">
            <a:off x="4352308" y="1352764"/>
            <a:ext cx="343305" cy="2203180"/>
          </a:xfrm>
          <a:prstGeom prst="can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4129346" y="2251123"/>
            <a:ext cx="885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Tunnel</a:t>
            </a:r>
            <a:endParaRPr lang="en-US" sz="2000" dirty="0"/>
          </a:p>
        </p:txBody>
      </p:sp>
      <p:pic>
        <p:nvPicPr>
          <p:cNvPr id="143" name="Picture 14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81" y="1770653"/>
            <a:ext cx="589848" cy="478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" name="Picture 14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99" y="1935551"/>
            <a:ext cx="599064" cy="34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" name="Picture 14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75" y="1935551"/>
            <a:ext cx="599064" cy="34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" name="Picture 145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690" y="1770653"/>
            <a:ext cx="589848" cy="478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95090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7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Tunneling (3)</a:t>
            </a:r>
            <a:endParaRPr lang="en-US" dirty="0"/>
          </a:p>
        </p:txBody>
      </p:sp>
      <p:sp>
        <p:nvSpPr>
          <p:cNvPr id="141" name="Content Placeholder 14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Tunnel acts as a single link across IPv4 network</a:t>
            </a:r>
          </a:p>
          <a:p>
            <a:pPr lvl="1"/>
            <a:r>
              <a:rPr lang="en-US" sz="2400" dirty="0" smtClean="0"/>
              <a:t>Difficulty is to set up tunnel endpoints and routing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35</a:t>
            </a:fld>
            <a:endParaRPr lang="en-US"/>
          </a:p>
        </p:txBody>
      </p:sp>
      <p:grpSp>
        <p:nvGrpSpPr>
          <p:cNvPr id="142" name="Group 141"/>
          <p:cNvGrpSpPr/>
          <p:nvPr/>
        </p:nvGrpSpPr>
        <p:grpSpPr>
          <a:xfrm>
            <a:off x="491534" y="2248881"/>
            <a:ext cx="8210588" cy="2171487"/>
            <a:chOff x="491534" y="2248881"/>
            <a:chExt cx="8210588" cy="2171487"/>
          </a:xfrm>
        </p:grpSpPr>
        <p:grpSp>
          <p:nvGrpSpPr>
            <p:cNvPr id="79" name="Group 78"/>
            <p:cNvGrpSpPr/>
            <p:nvPr/>
          </p:nvGrpSpPr>
          <p:grpSpPr>
            <a:xfrm>
              <a:off x="596496" y="2759099"/>
              <a:ext cx="732620" cy="1070395"/>
              <a:chOff x="1066800" y="2968235"/>
              <a:chExt cx="942542" cy="850151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1066800" y="2968235"/>
                <a:ext cx="942542" cy="440957"/>
                <a:chOff x="2503170" y="3315983"/>
                <a:chExt cx="941070" cy="488113"/>
              </a:xfrm>
              <a:solidFill>
                <a:srgbClr val="F8F8F8"/>
              </a:solidFill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2660647" y="3361198"/>
                  <a:ext cx="626117" cy="442898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IPv6</a:t>
                  </a:r>
                  <a:endParaRPr lang="en-US" sz="2000" dirty="0"/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1066800" y="3393309"/>
                <a:ext cx="942542" cy="425077"/>
                <a:chOff x="2503170" y="3315983"/>
                <a:chExt cx="941070" cy="470535"/>
              </a:xfrm>
              <a:solidFill>
                <a:srgbClr val="F8F8F8"/>
              </a:solidFill>
            </p:grpSpPr>
            <p:sp>
              <p:nvSpPr>
                <p:cNvPr id="17" name="Rectangle 16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2672651" y="3361198"/>
                  <a:ext cx="602108" cy="351768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Link</a:t>
                  </a:r>
                  <a:endParaRPr lang="en-US" sz="2000" dirty="0"/>
                </a:p>
              </p:txBody>
            </p:sp>
          </p:grpSp>
        </p:grpSp>
        <p:grpSp>
          <p:nvGrpSpPr>
            <p:cNvPr id="9" name="Group 8"/>
            <p:cNvGrpSpPr/>
            <p:nvPr/>
          </p:nvGrpSpPr>
          <p:grpSpPr>
            <a:xfrm>
              <a:off x="491534" y="2254300"/>
              <a:ext cx="942542" cy="400110"/>
              <a:chOff x="6605913" y="1110963"/>
              <a:chExt cx="1524000" cy="559374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6605913" y="1123950"/>
                <a:ext cx="1524000" cy="5334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836170" y="1110963"/>
                <a:ext cx="1081342" cy="55937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User</a:t>
                </a:r>
                <a:endParaRPr lang="en-US" sz="2000" dirty="0"/>
              </a:p>
            </p:txBody>
          </p:sp>
        </p:grpSp>
        <p:cxnSp>
          <p:nvCxnSpPr>
            <p:cNvPr id="10" name="Straight Connector 9"/>
            <p:cNvCxnSpPr>
              <a:endCxn id="11" idx="4"/>
            </p:cNvCxnSpPr>
            <p:nvPr/>
          </p:nvCxnSpPr>
          <p:spPr>
            <a:xfrm flipV="1">
              <a:off x="961972" y="2645120"/>
              <a:ext cx="833" cy="994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1" idx="6"/>
              <a:endCxn id="44" idx="2"/>
            </p:cNvCxnSpPr>
            <p:nvPr/>
          </p:nvCxnSpPr>
          <p:spPr>
            <a:xfrm flipV="1">
              <a:off x="1434076" y="2448935"/>
              <a:ext cx="6325504" cy="542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41"/>
            <p:cNvGrpSpPr/>
            <p:nvPr/>
          </p:nvGrpSpPr>
          <p:grpSpPr>
            <a:xfrm>
              <a:off x="7759580" y="2248881"/>
              <a:ext cx="942542" cy="400110"/>
              <a:chOff x="6605913" y="1113190"/>
              <a:chExt cx="1524000" cy="554922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6605913" y="1123950"/>
                <a:ext cx="1524000" cy="5334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836170" y="1113190"/>
                <a:ext cx="1081342" cy="55492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User</a:t>
                </a:r>
                <a:endParaRPr lang="en-US" sz="2000" dirty="0"/>
              </a:p>
            </p:txBody>
          </p:sp>
        </p:grpSp>
        <p:cxnSp>
          <p:nvCxnSpPr>
            <p:cNvPr id="43" name="Straight Connector 42"/>
            <p:cNvCxnSpPr>
              <a:endCxn id="44" idx="4"/>
            </p:cNvCxnSpPr>
            <p:nvPr/>
          </p:nvCxnSpPr>
          <p:spPr>
            <a:xfrm flipV="1">
              <a:off x="8230018" y="2641231"/>
              <a:ext cx="833" cy="1002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" name="Group 57"/>
            <p:cNvGrpSpPr/>
            <p:nvPr/>
          </p:nvGrpSpPr>
          <p:grpSpPr>
            <a:xfrm>
              <a:off x="3552905" y="3809595"/>
              <a:ext cx="1978862" cy="119730"/>
              <a:chOff x="3238501" y="3668379"/>
              <a:chExt cx="2498752" cy="128159"/>
            </a:xfrm>
          </p:grpSpPr>
          <p:cxnSp>
            <p:nvCxnSpPr>
              <p:cNvPr id="59" name="Elbow Connector 58"/>
              <p:cNvCxnSpPr/>
              <p:nvPr/>
            </p:nvCxnSpPr>
            <p:spPr>
              <a:xfrm rot="16200000" flipH="1">
                <a:off x="4438184" y="2497469"/>
                <a:ext cx="99385" cy="2498752"/>
              </a:xfrm>
              <a:prstGeom prst="bentConnector2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5737253" y="3668379"/>
                <a:ext cx="0" cy="128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60"/>
            <p:cNvGrpSpPr/>
            <p:nvPr/>
          </p:nvGrpSpPr>
          <p:grpSpPr>
            <a:xfrm>
              <a:off x="962805" y="3754011"/>
              <a:ext cx="1802655" cy="205098"/>
              <a:chOff x="2408557" y="3555124"/>
              <a:chExt cx="2662647" cy="129334"/>
            </a:xfrm>
          </p:grpSpPr>
          <p:cxnSp>
            <p:nvCxnSpPr>
              <p:cNvPr id="62" name="Elbow Connector 61"/>
              <p:cNvCxnSpPr/>
              <p:nvPr/>
            </p:nvCxnSpPr>
            <p:spPr>
              <a:xfrm rot="16200000" flipH="1">
                <a:off x="3708407" y="2321663"/>
                <a:ext cx="62945" cy="2662646"/>
              </a:xfrm>
              <a:prstGeom prst="bentConnector2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5071204" y="3555124"/>
                <a:ext cx="0" cy="128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70"/>
            <p:cNvCxnSpPr/>
            <p:nvPr/>
          </p:nvCxnSpPr>
          <p:spPr>
            <a:xfrm flipV="1">
              <a:off x="4572000" y="3929325"/>
              <a:ext cx="0" cy="21757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1882300" y="3933200"/>
              <a:ext cx="0" cy="21757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7315305" y="3927456"/>
              <a:ext cx="0" cy="21757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Group 88"/>
            <p:cNvGrpSpPr/>
            <p:nvPr/>
          </p:nvGrpSpPr>
          <p:grpSpPr>
            <a:xfrm>
              <a:off x="3145700" y="2728773"/>
              <a:ext cx="784821" cy="1157212"/>
              <a:chOff x="4158929" y="2711028"/>
              <a:chExt cx="944061" cy="1186667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4158931" y="3087155"/>
                <a:ext cx="942542" cy="378236"/>
                <a:chOff x="2503170" y="3315983"/>
                <a:chExt cx="941070" cy="486560"/>
              </a:xfrm>
              <a:solidFill>
                <a:srgbClr val="F8F8F8"/>
              </a:solidFill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2660647" y="3361197"/>
                  <a:ext cx="626117" cy="441346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IPv4</a:t>
                  </a:r>
                  <a:endParaRPr lang="en-US" sz="2000" dirty="0"/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4158929" y="3452936"/>
                <a:ext cx="942541" cy="444759"/>
                <a:chOff x="2503170" y="3315982"/>
                <a:chExt cx="941070" cy="572134"/>
              </a:xfrm>
              <a:solidFill>
                <a:srgbClr val="F8F8F8"/>
              </a:solidFill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2503170" y="3315982"/>
                  <a:ext cx="941070" cy="470534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2672653" y="3361199"/>
                  <a:ext cx="602109" cy="5269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Link</a:t>
                  </a:r>
                  <a:endParaRPr lang="en-US" sz="2000" dirty="0"/>
                </a:p>
              </p:txBody>
            </p:sp>
          </p:grpSp>
          <p:sp>
            <p:nvSpPr>
              <p:cNvPr id="76" name="Rectangle 75"/>
              <p:cNvSpPr/>
              <p:nvPr/>
            </p:nvSpPr>
            <p:spPr>
              <a:xfrm>
                <a:off x="4160448" y="2725554"/>
                <a:ext cx="942542" cy="372056"/>
              </a:xfrm>
              <a:prstGeom prst="rect">
                <a:avLst/>
              </a:prstGeom>
              <a:solidFill>
                <a:srgbClr val="F8F8F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4328677" y="2711028"/>
                <a:ext cx="627095" cy="40960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IPv6</a:t>
                </a:r>
                <a:endParaRPr lang="en-US" sz="2000" dirty="0"/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2368146" y="2742938"/>
              <a:ext cx="782532" cy="1070395"/>
              <a:chOff x="1066800" y="2968235"/>
              <a:chExt cx="942542" cy="850151"/>
            </a:xfrm>
          </p:grpSpPr>
          <p:grpSp>
            <p:nvGrpSpPr>
              <p:cNvPr id="81" name="Group 80"/>
              <p:cNvGrpSpPr/>
              <p:nvPr/>
            </p:nvGrpSpPr>
            <p:grpSpPr>
              <a:xfrm>
                <a:off x="1066800" y="2968235"/>
                <a:ext cx="942542" cy="440957"/>
                <a:chOff x="2503170" y="3315983"/>
                <a:chExt cx="941070" cy="488113"/>
              </a:xfrm>
              <a:solidFill>
                <a:srgbClr val="F8F8F8"/>
              </a:solidFill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86" name="TextBox 85"/>
                <p:cNvSpPr txBox="1"/>
                <p:nvPr/>
              </p:nvSpPr>
              <p:spPr>
                <a:xfrm>
                  <a:off x="2660647" y="3361198"/>
                  <a:ext cx="626117" cy="442898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IPv6</a:t>
                  </a:r>
                  <a:endParaRPr lang="en-US" sz="2000" dirty="0"/>
                </a:p>
              </p:txBody>
            </p:sp>
          </p:grpSp>
          <p:grpSp>
            <p:nvGrpSpPr>
              <p:cNvPr id="82" name="Group 81"/>
              <p:cNvGrpSpPr/>
              <p:nvPr/>
            </p:nvGrpSpPr>
            <p:grpSpPr>
              <a:xfrm>
                <a:off x="1066800" y="3393309"/>
                <a:ext cx="942542" cy="425077"/>
                <a:chOff x="2503170" y="3315983"/>
                <a:chExt cx="941070" cy="470535"/>
              </a:xfrm>
              <a:solidFill>
                <a:srgbClr val="F8F8F8"/>
              </a:solidFill>
            </p:grpSpPr>
            <p:sp>
              <p:nvSpPr>
                <p:cNvPr id="83" name="Rectangle 82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2672651" y="3361198"/>
                  <a:ext cx="602108" cy="351768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Link</a:t>
                  </a:r>
                  <a:endParaRPr lang="en-US" sz="2000" dirty="0"/>
                </a:p>
              </p:txBody>
            </p:sp>
          </p:grpSp>
        </p:grpSp>
        <p:grpSp>
          <p:nvGrpSpPr>
            <p:cNvPr id="90" name="Group 89"/>
            <p:cNvGrpSpPr/>
            <p:nvPr/>
          </p:nvGrpSpPr>
          <p:grpSpPr>
            <a:xfrm>
              <a:off x="7864541" y="2742936"/>
              <a:ext cx="732621" cy="1070396"/>
              <a:chOff x="1066799" y="2968235"/>
              <a:chExt cx="942543" cy="850152"/>
            </a:xfrm>
          </p:grpSpPr>
          <p:grpSp>
            <p:nvGrpSpPr>
              <p:cNvPr id="91" name="Group 90"/>
              <p:cNvGrpSpPr/>
              <p:nvPr/>
            </p:nvGrpSpPr>
            <p:grpSpPr>
              <a:xfrm>
                <a:off x="1066800" y="2968235"/>
                <a:ext cx="942542" cy="440957"/>
                <a:chOff x="2503170" y="3315983"/>
                <a:chExt cx="941070" cy="488113"/>
              </a:xfrm>
              <a:solidFill>
                <a:srgbClr val="F8F8F8"/>
              </a:solidFill>
            </p:grpSpPr>
            <p:sp>
              <p:nvSpPr>
                <p:cNvPr id="95" name="Rectangle 94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96" name="TextBox 95"/>
                <p:cNvSpPr txBox="1"/>
                <p:nvPr/>
              </p:nvSpPr>
              <p:spPr>
                <a:xfrm>
                  <a:off x="2660647" y="3361198"/>
                  <a:ext cx="626117" cy="442898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IPv6</a:t>
                  </a:r>
                  <a:endParaRPr lang="en-US" sz="2000" dirty="0"/>
                </a:p>
              </p:txBody>
            </p:sp>
          </p:grpSp>
          <p:grpSp>
            <p:nvGrpSpPr>
              <p:cNvPr id="92" name="Group 91"/>
              <p:cNvGrpSpPr/>
              <p:nvPr/>
            </p:nvGrpSpPr>
            <p:grpSpPr>
              <a:xfrm>
                <a:off x="1066799" y="3393310"/>
                <a:ext cx="942542" cy="425077"/>
                <a:chOff x="2503169" y="3315984"/>
                <a:chExt cx="941070" cy="470535"/>
              </a:xfrm>
              <a:solidFill>
                <a:srgbClr val="F8F8F8"/>
              </a:solidFill>
            </p:grpSpPr>
            <p:sp>
              <p:nvSpPr>
                <p:cNvPr id="93" name="Rectangle 92"/>
                <p:cNvSpPr/>
                <p:nvPr/>
              </p:nvSpPr>
              <p:spPr>
                <a:xfrm>
                  <a:off x="2503169" y="3315984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94" name="TextBox 93"/>
                <p:cNvSpPr txBox="1"/>
                <p:nvPr/>
              </p:nvSpPr>
              <p:spPr>
                <a:xfrm>
                  <a:off x="2672651" y="3361198"/>
                  <a:ext cx="602108" cy="351768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Link</a:t>
                  </a:r>
                  <a:endParaRPr lang="en-US" sz="2000" dirty="0"/>
                </a:p>
              </p:txBody>
            </p:sp>
          </p:grpSp>
        </p:grpSp>
        <p:grpSp>
          <p:nvGrpSpPr>
            <p:cNvPr id="113" name="Group 112"/>
            <p:cNvGrpSpPr/>
            <p:nvPr/>
          </p:nvGrpSpPr>
          <p:grpSpPr>
            <a:xfrm>
              <a:off x="5129992" y="2735687"/>
              <a:ext cx="784821" cy="1157210"/>
              <a:chOff x="4158929" y="2711028"/>
              <a:chExt cx="944061" cy="1186665"/>
            </a:xfrm>
          </p:grpSpPr>
          <p:grpSp>
            <p:nvGrpSpPr>
              <p:cNvPr id="114" name="Group 113"/>
              <p:cNvGrpSpPr/>
              <p:nvPr/>
            </p:nvGrpSpPr>
            <p:grpSpPr>
              <a:xfrm>
                <a:off x="4158931" y="3087155"/>
                <a:ext cx="942542" cy="378236"/>
                <a:chOff x="2503170" y="3315983"/>
                <a:chExt cx="941070" cy="486560"/>
              </a:xfrm>
              <a:solidFill>
                <a:srgbClr val="F8F8F8"/>
              </a:solidFill>
            </p:grpSpPr>
            <p:sp>
              <p:nvSpPr>
                <p:cNvPr id="120" name="Rectangle 119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21" name="TextBox 120"/>
                <p:cNvSpPr txBox="1"/>
                <p:nvPr/>
              </p:nvSpPr>
              <p:spPr>
                <a:xfrm>
                  <a:off x="2660647" y="3361197"/>
                  <a:ext cx="626117" cy="441346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IPv4</a:t>
                  </a:r>
                  <a:endParaRPr lang="en-US" sz="2000" dirty="0"/>
                </a:p>
              </p:txBody>
            </p:sp>
          </p:grpSp>
          <p:grpSp>
            <p:nvGrpSpPr>
              <p:cNvPr id="115" name="Group 114"/>
              <p:cNvGrpSpPr/>
              <p:nvPr/>
            </p:nvGrpSpPr>
            <p:grpSpPr>
              <a:xfrm>
                <a:off x="4158929" y="3452935"/>
                <a:ext cx="942541" cy="444758"/>
                <a:chOff x="2503170" y="3315983"/>
                <a:chExt cx="941070" cy="572133"/>
              </a:xfrm>
              <a:solidFill>
                <a:srgbClr val="F8F8F8"/>
              </a:solidFill>
            </p:grpSpPr>
            <p:sp>
              <p:nvSpPr>
                <p:cNvPr id="118" name="Rectangle 117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>
                  <a:off x="2672653" y="3361199"/>
                  <a:ext cx="602109" cy="5269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Link</a:t>
                  </a:r>
                  <a:endParaRPr lang="en-US" sz="2000" dirty="0"/>
                </a:p>
              </p:txBody>
            </p:sp>
          </p:grpSp>
          <p:sp>
            <p:nvSpPr>
              <p:cNvPr id="116" name="Rectangle 115"/>
              <p:cNvSpPr/>
              <p:nvPr/>
            </p:nvSpPr>
            <p:spPr>
              <a:xfrm>
                <a:off x="4160448" y="2725554"/>
                <a:ext cx="942542" cy="372056"/>
              </a:xfrm>
              <a:prstGeom prst="rect">
                <a:avLst/>
              </a:prstGeom>
              <a:solidFill>
                <a:srgbClr val="F8F8F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4328677" y="2711028"/>
                <a:ext cx="627095" cy="40960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IPv6</a:t>
                </a:r>
                <a:endParaRPr lang="en-US" sz="2000" dirty="0"/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5914813" y="2745417"/>
              <a:ext cx="782532" cy="1070395"/>
              <a:chOff x="1066800" y="2968235"/>
              <a:chExt cx="942542" cy="850151"/>
            </a:xfrm>
          </p:grpSpPr>
          <p:grpSp>
            <p:nvGrpSpPr>
              <p:cNvPr id="123" name="Group 122"/>
              <p:cNvGrpSpPr/>
              <p:nvPr/>
            </p:nvGrpSpPr>
            <p:grpSpPr>
              <a:xfrm>
                <a:off x="1066800" y="2968235"/>
                <a:ext cx="942542" cy="440957"/>
                <a:chOff x="2503170" y="3315983"/>
                <a:chExt cx="941070" cy="488113"/>
              </a:xfrm>
              <a:solidFill>
                <a:srgbClr val="F8F8F8"/>
              </a:solidFill>
            </p:grpSpPr>
            <p:sp>
              <p:nvSpPr>
                <p:cNvPr id="127" name="Rectangle 126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>
                  <a:off x="2660647" y="3361198"/>
                  <a:ext cx="626117" cy="442898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IPv6</a:t>
                  </a:r>
                  <a:endParaRPr lang="en-US" sz="2000" dirty="0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1066800" y="3393309"/>
                <a:ext cx="942542" cy="425077"/>
                <a:chOff x="2503170" y="3315983"/>
                <a:chExt cx="941070" cy="470535"/>
              </a:xfrm>
              <a:solidFill>
                <a:srgbClr val="F8F8F8"/>
              </a:solidFill>
            </p:grpSpPr>
            <p:sp>
              <p:nvSpPr>
                <p:cNvPr id="125" name="Rectangle 124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26" name="TextBox 125"/>
                <p:cNvSpPr txBox="1"/>
                <p:nvPr/>
              </p:nvSpPr>
              <p:spPr>
                <a:xfrm>
                  <a:off x="2672651" y="3361198"/>
                  <a:ext cx="602108" cy="351768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Link</a:t>
                  </a:r>
                  <a:endParaRPr lang="en-US" sz="2000" dirty="0"/>
                </a:p>
              </p:txBody>
            </p:sp>
          </p:grpSp>
        </p:grpSp>
        <p:grpSp>
          <p:nvGrpSpPr>
            <p:cNvPr id="130" name="Group 129"/>
            <p:cNvGrpSpPr/>
            <p:nvPr/>
          </p:nvGrpSpPr>
          <p:grpSpPr>
            <a:xfrm>
              <a:off x="6405345" y="3755773"/>
              <a:ext cx="1825507" cy="171683"/>
              <a:chOff x="3238501" y="3668379"/>
              <a:chExt cx="2498752" cy="128159"/>
            </a:xfrm>
          </p:grpSpPr>
          <p:cxnSp>
            <p:nvCxnSpPr>
              <p:cNvPr id="131" name="Elbow Connector 130"/>
              <p:cNvCxnSpPr/>
              <p:nvPr/>
            </p:nvCxnSpPr>
            <p:spPr>
              <a:xfrm rot="16200000" flipH="1">
                <a:off x="4438184" y="2497469"/>
                <a:ext cx="99385" cy="2498752"/>
              </a:xfrm>
              <a:prstGeom prst="bentConnector2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5737253" y="3668379"/>
                <a:ext cx="0" cy="128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Can 134"/>
            <p:cNvSpPr/>
            <p:nvPr/>
          </p:nvSpPr>
          <p:spPr>
            <a:xfrm rot="16200000">
              <a:off x="4352308" y="1352764"/>
              <a:ext cx="343305" cy="2203180"/>
            </a:xfrm>
            <a:prstGeom prst="can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3844960" y="4020258"/>
              <a:ext cx="1358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Native IPv4</a:t>
              </a:r>
              <a:endParaRPr lang="en-US" sz="2000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185132" y="4008782"/>
              <a:ext cx="13579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Native IPv6</a:t>
              </a:r>
              <a:endParaRPr lang="en-US" sz="2000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6639098" y="4020258"/>
              <a:ext cx="13579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Native IPv6</a:t>
              </a:r>
              <a:endParaRPr lang="en-US" sz="200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129346" y="2251123"/>
              <a:ext cx="8853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Tunnel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980065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is NAT (Network Address Translation)? How does it work?</a:t>
            </a:r>
          </a:p>
          <a:p>
            <a:pPr lvl="1"/>
            <a:r>
              <a:rPr lang="en-US" sz="2400" dirty="0" smtClean="0"/>
              <a:t>NAT is widely used at the edges of the network, e.g., homes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grpSp>
        <p:nvGrpSpPr>
          <p:cNvPr id="14" name="Group 13"/>
          <p:cNvGrpSpPr/>
          <p:nvPr/>
        </p:nvGrpSpPr>
        <p:grpSpPr>
          <a:xfrm>
            <a:off x="578797" y="2945572"/>
            <a:ext cx="4810882" cy="1339344"/>
            <a:chOff x="584702" y="2969411"/>
            <a:chExt cx="4810882" cy="1339344"/>
          </a:xfrm>
        </p:grpSpPr>
        <p:grpSp>
          <p:nvGrpSpPr>
            <p:cNvPr id="11" name="Group 10"/>
            <p:cNvGrpSpPr/>
            <p:nvPr/>
          </p:nvGrpSpPr>
          <p:grpSpPr>
            <a:xfrm>
              <a:off x="584702" y="2969411"/>
              <a:ext cx="3259886" cy="1005805"/>
              <a:chOff x="1120315" y="2599651"/>
              <a:chExt cx="2457310" cy="758178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2945006" y="3357828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Rounded Rectangular Callout 53"/>
              <p:cNvSpPr/>
              <p:nvPr/>
            </p:nvSpPr>
            <p:spPr>
              <a:xfrm>
                <a:off x="1120315" y="2599651"/>
                <a:ext cx="1656414" cy="304800"/>
              </a:xfrm>
              <a:prstGeom prst="wedgeRoundRectCallout">
                <a:avLst>
                  <a:gd name="adj1" fmla="val 33710"/>
                  <a:gd name="adj2" fmla="val 154524"/>
                  <a:gd name="adj3" fmla="val 16667"/>
                </a:avLst>
              </a:prstGeom>
              <a:solidFill>
                <a:srgbClr val="FFB8F2">
                  <a:alpha val="50196"/>
                </a:srgb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t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I’m a NAT box too!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026" name="Picture 2" descr="http://openclipart.org/image/800px/svg_to_png/169551/Cisco_Wireless-8_AP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789" y="3314104"/>
              <a:ext cx="1056019" cy="797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88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8170" y="3256175"/>
              <a:ext cx="1727414" cy="10525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3932931" y="3551632"/>
              <a:ext cx="1197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Internet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87261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 Review</a:t>
            </a:r>
            <a:endParaRPr lang="en-US" dirty="0"/>
          </a:p>
        </p:txBody>
      </p:sp>
      <p:sp>
        <p:nvSpPr>
          <p:cNvPr id="133" name="Content Placeholder 13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how layering is meant to work?</a:t>
            </a:r>
          </a:p>
          <a:p>
            <a:pPr lvl="1"/>
            <a:r>
              <a:rPr lang="en-US" dirty="0" smtClean="0"/>
              <a:t>“Routers don’t look beyond the IP header.” Well 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37</a:t>
            </a:fld>
            <a:endParaRPr lang="en-US"/>
          </a:p>
        </p:txBody>
      </p:sp>
      <p:grpSp>
        <p:nvGrpSpPr>
          <p:cNvPr id="132" name="Group 131"/>
          <p:cNvGrpSpPr/>
          <p:nvPr/>
        </p:nvGrpSpPr>
        <p:grpSpPr>
          <a:xfrm>
            <a:off x="802434" y="2577659"/>
            <a:ext cx="7701059" cy="1963178"/>
            <a:chOff x="886135" y="1886373"/>
            <a:chExt cx="7701059" cy="1963178"/>
          </a:xfrm>
        </p:grpSpPr>
        <p:grpSp>
          <p:nvGrpSpPr>
            <p:cNvPr id="96" name="Group 95"/>
            <p:cNvGrpSpPr/>
            <p:nvPr/>
          </p:nvGrpSpPr>
          <p:grpSpPr>
            <a:xfrm>
              <a:off x="886135" y="1963894"/>
              <a:ext cx="904668" cy="1762182"/>
              <a:chOff x="886135" y="1932972"/>
              <a:chExt cx="904668" cy="1762182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886135" y="2440134"/>
                <a:ext cx="904668" cy="1255020"/>
                <a:chOff x="6705600" y="2342867"/>
                <a:chExt cx="1447800" cy="1594528"/>
              </a:xfrm>
              <a:solidFill>
                <a:srgbClr val="F8F8F8"/>
              </a:solidFill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6705600" y="2342867"/>
                  <a:ext cx="1447800" cy="540068"/>
                  <a:chOff x="2503170" y="3315983"/>
                  <a:chExt cx="941070" cy="470535"/>
                </a:xfrm>
                <a:grpFill/>
              </p:grpSpPr>
              <p:sp>
                <p:nvSpPr>
                  <p:cNvPr id="23" name="Rectangle 22"/>
                  <p:cNvSpPr/>
                  <p:nvPr/>
                </p:nvSpPr>
                <p:spPr>
                  <a:xfrm>
                    <a:off x="2503170" y="3315983"/>
                    <a:ext cx="941070" cy="47053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2787237" y="3361198"/>
                    <a:ext cx="372936" cy="34859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TCP</a:t>
                    </a:r>
                    <a:endParaRPr lang="en-US" sz="2000" dirty="0"/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6705600" y="2857259"/>
                  <a:ext cx="1447800" cy="540068"/>
                  <a:chOff x="2503170" y="3315983"/>
                  <a:chExt cx="941070" cy="470535"/>
                </a:xfrm>
                <a:grpFill/>
              </p:grpSpPr>
              <p:sp>
                <p:nvSpPr>
                  <p:cNvPr id="21" name="Rectangle 20"/>
                  <p:cNvSpPr/>
                  <p:nvPr/>
                </p:nvSpPr>
                <p:spPr>
                  <a:xfrm>
                    <a:off x="2503170" y="3315983"/>
                    <a:ext cx="941070" cy="47053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2849608" y="3361198"/>
                    <a:ext cx="248193" cy="34859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IP</a:t>
                    </a:r>
                    <a:endParaRPr lang="en-US" sz="2000" dirty="0"/>
                  </a:p>
                </p:txBody>
              </p:sp>
            </p:grpSp>
            <p:grpSp>
              <p:nvGrpSpPr>
                <p:cNvPr id="18" name="Group 17"/>
                <p:cNvGrpSpPr/>
                <p:nvPr/>
              </p:nvGrpSpPr>
              <p:grpSpPr>
                <a:xfrm>
                  <a:off x="6705600" y="3397327"/>
                  <a:ext cx="1447800" cy="540068"/>
                  <a:chOff x="2503170" y="3315983"/>
                  <a:chExt cx="941070" cy="470535"/>
                </a:xfrm>
                <a:grpFill/>
              </p:grpSpPr>
              <p:sp>
                <p:nvSpPr>
                  <p:cNvPr id="19" name="Rectangle 18"/>
                  <p:cNvSpPr/>
                  <p:nvPr/>
                </p:nvSpPr>
                <p:spPr>
                  <a:xfrm>
                    <a:off x="2503170" y="3315983"/>
                    <a:ext cx="941070" cy="47053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2681853" y="3361198"/>
                    <a:ext cx="583702" cy="34859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802.11</a:t>
                    </a:r>
                    <a:endParaRPr lang="en-US" sz="2000" dirty="0"/>
                  </a:p>
                </p:txBody>
              </p:sp>
            </p:grpSp>
          </p:grpSp>
          <p:grpSp>
            <p:nvGrpSpPr>
              <p:cNvPr id="11" name="Group 10"/>
              <p:cNvGrpSpPr/>
              <p:nvPr/>
            </p:nvGrpSpPr>
            <p:grpSpPr>
              <a:xfrm>
                <a:off x="886135" y="1932972"/>
                <a:ext cx="904668" cy="400556"/>
                <a:chOff x="6605913" y="1681550"/>
                <a:chExt cx="1524000" cy="559996"/>
              </a:xfrm>
            </p:grpSpPr>
            <p:sp>
              <p:nvSpPr>
                <p:cNvPr id="13" name="Oval 12"/>
                <p:cNvSpPr/>
                <p:nvPr/>
              </p:nvSpPr>
              <p:spPr>
                <a:xfrm>
                  <a:off x="6605913" y="1681550"/>
                  <a:ext cx="1524000" cy="533405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6868890" y="1682170"/>
                  <a:ext cx="1015894" cy="559376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App</a:t>
                  </a:r>
                  <a:endParaRPr lang="en-US" sz="2000" dirty="0"/>
                </a:p>
              </p:txBody>
            </p:sp>
          </p:grpSp>
          <p:cxnSp>
            <p:nvCxnSpPr>
              <p:cNvPr id="12" name="Straight Connector 11"/>
              <p:cNvCxnSpPr/>
              <p:nvPr/>
            </p:nvCxnSpPr>
            <p:spPr>
              <a:xfrm flipV="1">
                <a:off x="1337669" y="2324228"/>
                <a:ext cx="800" cy="9940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Arrow Connector 33"/>
            <p:cNvCxnSpPr/>
            <p:nvPr/>
          </p:nvCxnSpPr>
          <p:spPr>
            <a:xfrm>
              <a:off x="1801873" y="2686434"/>
              <a:ext cx="5880653" cy="0"/>
            </a:xfrm>
            <a:prstGeom prst="straightConnector1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  <a:prstDash val="dash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2" name="Group 111"/>
            <p:cNvGrpSpPr/>
            <p:nvPr/>
          </p:nvGrpSpPr>
          <p:grpSpPr>
            <a:xfrm>
              <a:off x="2611877" y="2845094"/>
              <a:ext cx="1838527" cy="853148"/>
              <a:chOff x="3531141" y="2844997"/>
              <a:chExt cx="1838527" cy="853148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3531141" y="2845000"/>
                <a:ext cx="854768" cy="853145"/>
                <a:chOff x="6705600" y="2857259"/>
                <a:chExt cx="1447800" cy="1080136"/>
              </a:xfrm>
              <a:solidFill>
                <a:srgbClr val="F8F8F8"/>
              </a:solidFill>
            </p:grpSpPr>
            <p:grpSp>
              <p:nvGrpSpPr>
                <p:cNvPr id="28" name="Group 27"/>
                <p:cNvGrpSpPr/>
                <p:nvPr/>
              </p:nvGrpSpPr>
              <p:grpSpPr>
                <a:xfrm>
                  <a:off x="6705600" y="2857259"/>
                  <a:ext cx="1447800" cy="540068"/>
                  <a:chOff x="2503170" y="3315983"/>
                  <a:chExt cx="941070" cy="470535"/>
                </a:xfrm>
                <a:grpFill/>
              </p:grpSpPr>
              <p:sp>
                <p:nvSpPr>
                  <p:cNvPr id="32" name="Rectangle 31"/>
                  <p:cNvSpPr/>
                  <p:nvPr/>
                </p:nvSpPr>
                <p:spPr>
                  <a:xfrm>
                    <a:off x="2503170" y="3315983"/>
                    <a:ext cx="941070" cy="47053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2849608" y="3361198"/>
                    <a:ext cx="248193" cy="34859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IP</a:t>
                    </a:r>
                    <a:endParaRPr lang="en-US" sz="2000" dirty="0"/>
                  </a:p>
                </p:txBody>
              </p:sp>
            </p:grpSp>
            <p:grpSp>
              <p:nvGrpSpPr>
                <p:cNvPr id="29" name="Group 28"/>
                <p:cNvGrpSpPr/>
                <p:nvPr/>
              </p:nvGrpSpPr>
              <p:grpSpPr>
                <a:xfrm>
                  <a:off x="6705600" y="3397327"/>
                  <a:ext cx="1447800" cy="540068"/>
                  <a:chOff x="2503170" y="3315983"/>
                  <a:chExt cx="941070" cy="470535"/>
                </a:xfrm>
                <a:grpFill/>
              </p:grpSpPr>
              <p:sp>
                <p:nvSpPr>
                  <p:cNvPr id="30" name="Rectangle 29"/>
                  <p:cNvSpPr/>
                  <p:nvPr/>
                </p:nvSpPr>
                <p:spPr>
                  <a:xfrm>
                    <a:off x="2503170" y="3315983"/>
                    <a:ext cx="941070" cy="47053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2681853" y="3361198"/>
                    <a:ext cx="583702" cy="34859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802.11</a:t>
                    </a:r>
                    <a:endParaRPr lang="en-US" sz="2000" dirty="0"/>
                  </a:p>
                </p:txBody>
              </p:sp>
            </p:grpSp>
          </p:grpSp>
          <p:grpSp>
            <p:nvGrpSpPr>
              <p:cNvPr id="35" name="Group 34"/>
              <p:cNvGrpSpPr/>
              <p:nvPr/>
            </p:nvGrpSpPr>
            <p:grpSpPr>
              <a:xfrm>
                <a:off x="4257292" y="2844997"/>
                <a:ext cx="1112376" cy="850488"/>
                <a:chOff x="6471592" y="2860628"/>
                <a:chExt cx="1915816" cy="1076773"/>
              </a:xfrm>
              <a:solidFill>
                <a:srgbClr val="F8F8F8"/>
              </a:solidFill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6705600" y="2860628"/>
                  <a:ext cx="1447800" cy="536702"/>
                  <a:chOff x="2503170" y="3318916"/>
                  <a:chExt cx="941070" cy="467602"/>
                </a:xfrm>
                <a:grpFill/>
              </p:grpSpPr>
              <p:sp>
                <p:nvSpPr>
                  <p:cNvPr id="40" name="Rectangle 39"/>
                  <p:cNvSpPr/>
                  <p:nvPr/>
                </p:nvSpPr>
                <p:spPr>
                  <a:xfrm>
                    <a:off x="2503170" y="3318916"/>
                    <a:ext cx="941070" cy="467602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2849608" y="3361198"/>
                    <a:ext cx="248193" cy="34859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IP</a:t>
                    </a:r>
                    <a:endParaRPr lang="en-US" sz="2000" dirty="0"/>
                  </a:p>
                </p:txBody>
              </p:sp>
            </p:grpSp>
            <p:grpSp>
              <p:nvGrpSpPr>
                <p:cNvPr id="37" name="Group 36"/>
                <p:cNvGrpSpPr/>
                <p:nvPr/>
              </p:nvGrpSpPr>
              <p:grpSpPr>
                <a:xfrm>
                  <a:off x="6471592" y="3397332"/>
                  <a:ext cx="1915816" cy="540069"/>
                  <a:chOff x="2351066" y="3315988"/>
                  <a:chExt cx="1245281" cy="470536"/>
                </a:xfrm>
                <a:grpFill/>
              </p:grpSpPr>
              <p:sp>
                <p:nvSpPr>
                  <p:cNvPr id="38" name="Rectangle 37"/>
                  <p:cNvSpPr/>
                  <p:nvPr/>
                </p:nvSpPr>
                <p:spPr>
                  <a:xfrm>
                    <a:off x="2503170" y="3315988"/>
                    <a:ext cx="941071" cy="470536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2351066" y="3361198"/>
                    <a:ext cx="1245281" cy="40739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pc="-20" dirty="0" smtClean="0"/>
                      <a:t>Ethernet</a:t>
                    </a:r>
                    <a:endParaRPr lang="en-US" spc="-20" dirty="0"/>
                  </a:p>
                </p:txBody>
              </p:sp>
            </p:grpSp>
          </p:grpSp>
        </p:grpSp>
        <p:grpSp>
          <p:nvGrpSpPr>
            <p:cNvPr id="60" name="Group 59"/>
            <p:cNvGrpSpPr/>
            <p:nvPr/>
          </p:nvGrpSpPr>
          <p:grpSpPr>
            <a:xfrm>
              <a:off x="6260625" y="3625844"/>
              <a:ext cx="1874234" cy="166632"/>
              <a:chOff x="3238501" y="3668379"/>
              <a:chExt cx="2498752" cy="128159"/>
            </a:xfrm>
          </p:grpSpPr>
          <p:cxnSp>
            <p:nvCxnSpPr>
              <p:cNvPr id="61" name="Elbow Connector 60"/>
              <p:cNvCxnSpPr/>
              <p:nvPr/>
            </p:nvCxnSpPr>
            <p:spPr>
              <a:xfrm rot="16200000" flipH="1">
                <a:off x="4438184" y="2497469"/>
                <a:ext cx="99385" cy="2498752"/>
              </a:xfrm>
              <a:prstGeom prst="bentConnector2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5737253" y="3668379"/>
                <a:ext cx="0" cy="128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Group 62"/>
            <p:cNvGrpSpPr/>
            <p:nvPr/>
          </p:nvGrpSpPr>
          <p:grpSpPr>
            <a:xfrm>
              <a:off x="1335248" y="3702357"/>
              <a:ext cx="1704012" cy="147194"/>
              <a:chOff x="3238501" y="3668379"/>
              <a:chExt cx="2498752" cy="128159"/>
            </a:xfrm>
          </p:grpSpPr>
          <p:cxnSp>
            <p:nvCxnSpPr>
              <p:cNvPr id="64" name="Elbow Connector 63"/>
              <p:cNvCxnSpPr/>
              <p:nvPr/>
            </p:nvCxnSpPr>
            <p:spPr>
              <a:xfrm rot="16200000" flipH="1">
                <a:off x="4438184" y="2497469"/>
                <a:ext cx="99385" cy="2498752"/>
              </a:xfrm>
              <a:prstGeom prst="bentConnector2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5737253" y="3668379"/>
                <a:ext cx="0" cy="128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96"/>
            <p:cNvGrpSpPr/>
            <p:nvPr/>
          </p:nvGrpSpPr>
          <p:grpSpPr>
            <a:xfrm>
              <a:off x="7682526" y="1886373"/>
              <a:ext cx="904668" cy="1762182"/>
              <a:chOff x="886135" y="1932972"/>
              <a:chExt cx="904668" cy="1762182"/>
            </a:xfrm>
          </p:grpSpPr>
          <p:grpSp>
            <p:nvGrpSpPr>
              <p:cNvPr id="98" name="Group 97"/>
              <p:cNvGrpSpPr/>
              <p:nvPr/>
            </p:nvGrpSpPr>
            <p:grpSpPr>
              <a:xfrm>
                <a:off x="886135" y="2440134"/>
                <a:ext cx="904668" cy="1255020"/>
                <a:chOff x="6705600" y="2342867"/>
                <a:chExt cx="1447800" cy="1594528"/>
              </a:xfrm>
              <a:solidFill>
                <a:srgbClr val="F8F8F8"/>
              </a:solidFill>
            </p:grpSpPr>
            <p:grpSp>
              <p:nvGrpSpPr>
                <p:cNvPr id="103" name="Group 102"/>
                <p:cNvGrpSpPr/>
                <p:nvPr/>
              </p:nvGrpSpPr>
              <p:grpSpPr>
                <a:xfrm>
                  <a:off x="6705600" y="2342867"/>
                  <a:ext cx="1447800" cy="540068"/>
                  <a:chOff x="2503170" y="3315983"/>
                  <a:chExt cx="941070" cy="470535"/>
                </a:xfrm>
                <a:grpFill/>
              </p:grpSpPr>
              <p:sp>
                <p:nvSpPr>
                  <p:cNvPr id="110" name="Rectangle 109"/>
                  <p:cNvSpPr/>
                  <p:nvPr/>
                </p:nvSpPr>
                <p:spPr>
                  <a:xfrm>
                    <a:off x="2503170" y="3315983"/>
                    <a:ext cx="941070" cy="47053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111" name="TextBox 110"/>
                  <p:cNvSpPr txBox="1"/>
                  <p:nvPr/>
                </p:nvSpPr>
                <p:spPr>
                  <a:xfrm>
                    <a:off x="2787237" y="3361198"/>
                    <a:ext cx="372936" cy="34859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TCP</a:t>
                    </a:r>
                    <a:endParaRPr lang="en-US" sz="2000" dirty="0"/>
                  </a:p>
                </p:txBody>
              </p:sp>
            </p:grpSp>
            <p:grpSp>
              <p:nvGrpSpPr>
                <p:cNvPr id="104" name="Group 103"/>
                <p:cNvGrpSpPr/>
                <p:nvPr/>
              </p:nvGrpSpPr>
              <p:grpSpPr>
                <a:xfrm>
                  <a:off x="6705600" y="2857259"/>
                  <a:ext cx="1447800" cy="540068"/>
                  <a:chOff x="2503170" y="3315983"/>
                  <a:chExt cx="941070" cy="470535"/>
                </a:xfrm>
                <a:grpFill/>
              </p:grpSpPr>
              <p:sp>
                <p:nvSpPr>
                  <p:cNvPr id="108" name="Rectangle 107"/>
                  <p:cNvSpPr/>
                  <p:nvPr/>
                </p:nvSpPr>
                <p:spPr>
                  <a:xfrm>
                    <a:off x="2503170" y="3315983"/>
                    <a:ext cx="941070" cy="47053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109" name="TextBox 108"/>
                  <p:cNvSpPr txBox="1"/>
                  <p:nvPr/>
                </p:nvSpPr>
                <p:spPr>
                  <a:xfrm>
                    <a:off x="2849608" y="3361198"/>
                    <a:ext cx="248193" cy="34859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IP</a:t>
                    </a:r>
                    <a:endParaRPr lang="en-US" sz="2000" dirty="0"/>
                  </a:p>
                </p:txBody>
              </p:sp>
            </p:grpSp>
            <p:grpSp>
              <p:nvGrpSpPr>
                <p:cNvPr id="105" name="Group 104"/>
                <p:cNvGrpSpPr/>
                <p:nvPr/>
              </p:nvGrpSpPr>
              <p:grpSpPr>
                <a:xfrm>
                  <a:off x="6705600" y="3397327"/>
                  <a:ext cx="1447800" cy="540068"/>
                  <a:chOff x="2503170" y="3315983"/>
                  <a:chExt cx="941070" cy="470535"/>
                </a:xfrm>
                <a:grpFill/>
              </p:grpSpPr>
              <p:sp>
                <p:nvSpPr>
                  <p:cNvPr id="106" name="Rectangle 105"/>
                  <p:cNvSpPr/>
                  <p:nvPr/>
                </p:nvSpPr>
                <p:spPr>
                  <a:xfrm>
                    <a:off x="2503170" y="3315983"/>
                    <a:ext cx="941070" cy="47053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107" name="TextBox 106"/>
                  <p:cNvSpPr txBox="1"/>
                  <p:nvPr/>
                </p:nvSpPr>
                <p:spPr>
                  <a:xfrm>
                    <a:off x="2681853" y="3361198"/>
                    <a:ext cx="583702" cy="34859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802.11</a:t>
                    </a:r>
                    <a:endParaRPr lang="en-US" sz="2000" dirty="0"/>
                  </a:p>
                </p:txBody>
              </p:sp>
            </p:grpSp>
          </p:grpSp>
          <p:grpSp>
            <p:nvGrpSpPr>
              <p:cNvPr id="99" name="Group 98"/>
              <p:cNvGrpSpPr/>
              <p:nvPr/>
            </p:nvGrpSpPr>
            <p:grpSpPr>
              <a:xfrm>
                <a:off x="886135" y="1932972"/>
                <a:ext cx="904668" cy="400556"/>
                <a:chOff x="6605913" y="1681550"/>
                <a:chExt cx="1524000" cy="559996"/>
              </a:xfrm>
            </p:grpSpPr>
            <p:sp>
              <p:nvSpPr>
                <p:cNvPr id="101" name="Oval 100"/>
                <p:cNvSpPr/>
                <p:nvPr/>
              </p:nvSpPr>
              <p:spPr>
                <a:xfrm>
                  <a:off x="6605913" y="1681550"/>
                  <a:ext cx="1524000" cy="533405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6868890" y="1682170"/>
                  <a:ext cx="1015894" cy="559376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App</a:t>
                  </a:r>
                  <a:endParaRPr lang="en-US" sz="2000" dirty="0"/>
                </a:p>
              </p:txBody>
            </p:sp>
          </p:grpSp>
          <p:cxnSp>
            <p:nvCxnSpPr>
              <p:cNvPr id="100" name="Straight Connector 99"/>
              <p:cNvCxnSpPr/>
              <p:nvPr/>
            </p:nvCxnSpPr>
            <p:spPr>
              <a:xfrm flipV="1">
                <a:off x="1337669" y="2324228"/>
                <a:ext cx="800" cy="9940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4978286" y="2844985"/>
              <a:ext cx="1838527" cy="853146"/>
              <a:chOff x="3531141" y="2844999"/>
              <a:chExt cx="1838527" cy="853146"/>
            </a:xfrm>
          </p:grpSpPr>
          <p:grpSp>
            <p:nvGrpSpPr>
              <p:cNvPr id="114" name="Group 113"/>
              <p:cNvGrpSpPr/>
              <p:nvPr/>
            </p:nvGrpSpPr>
            <p:grpSpPr>
              <a:xfrm>
                <a:off x="3531141" y="2845000"/>
                <a:ext cx="854768" cy="853145"/>
                <a:chOff x="6705600" y="2857259"/>
                <a:chExt cx="1447800" cy="1080136"/>
              </a:xfrm>
              <a:solidFill>
                <a:srgbClr val="F8F8F8"/>
              </a:solidFill>
            </p:grpSpPr>
            <p:grpSp>
              <p:nvGrpSpPr>
                <p:cNvPr id="122" name="Group 121"/>
                <p:cNvGrpSpPr/>
                <p:nvPr/>
              </p:nvGrpSpPr>
              <p:grpSpPr>
                <a:xfrm>
                  <a:off x="6705600" y="2857259"/>
                  <a:ext cx="1447800" cy="540068"/>
                  <a:chOff x="2503170" y="3315983"/>
                  <a:chExt cx="941070" cy="470535"/>
                </a:xfrm>
                <a:grpFill/>
              </p:grpSpPr>
              <p:sp>
                <p:nvSpPr>
                  <p:cNvPr id="126" name="Rectangle 125"/>
                  <p:cNvSpPr/>
                  <p:nvPr/>
                </p:nvSpPr>
                <p:spPr>
                  <a:xfrm>
                    <a:off x="2503170" y="3315983"/>
                    <a:ext cx="941070" cy="47053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127" name="TextBox 126"/>
                  <p:cNvSpPr txBox="1"/>
                  <p:nvPr/>
                </p:nvSpPr>
                <p:spPr>
                  <a:xfrm>
                    <a:off x="2849608" y="3361198"/>
                    <a:ext cx="248193" cy="34859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IP</a:t>
                    </a:r>
                    <a:endParaRPr lang="en-US" sz="2000" dirty="0"/>
                  </a:p>
                </p:txBody>
              </p:sp>
            </p:grpSp>
            <p:grpSp>
              <p:nvGrpSpPr>
                <p:cNvPr id="123" name="Group 122"/>
                <p:cNvGrpSpPr/>
                <p:nvPr/>
              </p:nvGrpSpPr>
              <p:grpSpPr>
                <a:xfrm>
                  <a:off x="6705600" y="3397327"/>
                  <a:ext cx="1447800" cy="540068"/>
                  <a:chOff x="2503170" y="3315983"/>
                  <a:chExt cx="941070" cy="470535"/>
                </a:xfrm>
                <a:grpFill/>
              </p:grpSpPr>
              <p:sp>
                <p:nvSpPr>
                  <p:cNvPr id="124" name="Rectangle 123"/>
                  <p:cNvSpPr/>
                  <p:nvPr/>
                </p:nvSpPr>
                <p:spPr>
                  <a:xfrm>
                    <a:off x="2503170" y="3315983"/>
                    <a:ext cx="941070" cy="47053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125" name="TextBox 124"/>
                  <p:cNvSpPr txBox="1"/>
                  <p:nvPr/>
                </p:nvSpPr>
                <p:spPr>
                  <a:xfrm>
                    <a:off x="2681853" y="3361198"/>
                    <a:ext cx="583702" cy="34859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802.11</a:t>
                    </a:r>
                    <a:endParaRPr lang="en-US" sz="2000" dirty="0"/>
                  </a:p>
                </p:txBody>
              </p:sp>
            </p:grpSp>
          </p:grpSp>
          <p:grpSp>
            <p:nvGrpSpPr>
              <p:cNvPr id="115" name="Group 114"/>
              <p:cNvGrpSpPr/>
              <p:nvPr/>
            </p:nvGrpSpPr>
            <p:grpSpPr>
              <a:xfrm>
                <a:off x="4257292" y="2844999"/>
                <a:ext cx="1112376" cy="850484"/>
                <a:chOff x="6471592" y="2860628"/>
                <a:chExt cx="1915816" cy="1076767"/>
              </a:xfrm>
              <a:solidFill>
                <a:srgbClr val="F8F8F8"/>
              </a:solidFill>
            </p:grpSpPr>
            <p:grpSp>
              <p:nvGrpSpPr>
                <p:cNvPr id="116" name="Group 115"/>
                <p:cNvGrpSpPr/>
                <p:nvPr/>
              </p:nvGrpSpPr>
              <p:grpSpPr>
                <a:xfrm>
                  <a:off x="6705600" y="2860628"/>
                  <a:ext cx="1447800" cy="536702"/>
                  <a:chOff x="2503170" y="3318916"/>
                  <a:chExt cx="941070" cy="467602"/>
                </a:xfrm>
                <a:grpFill/>
              </p:grpSpPr>
              <p:sp>
                <p:nvSpPr>
                  <p:cNvPr id="120" name="Rectangle 119"/>
                  <p:cNvSpPr/>
                  <p:nvPr/>
                </p:nvSpPr>
                <p:spPr>
                  <a:xfrm>
                    <a:off x="2503170" y="3318916"/>
                    <a:ext cx="941070" cy="467602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121" name="TextBox 120"/>
                  <p:cNvSpPr txBox="1"/>
                  <p:nvPr/>
                </p:nvSpPr>
                <p:spPr>
                  <a:xfrm>
                    <a:off x="2849608" y="3361198"/>
                    <a:ext cx="248193" cy="34859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IP</a:t>
                    </a:r>
                    <a:endParaRPr lang="en-US" sz="2000" dirty="0"/>
                  </a:p>
                </p:txBody>
              </p:sp>
            </p:grpSp>
            <p:grpSp>
              <p:nvGrpSpPr>
                <p:cNvPr id="117" name="Group 116"/>
                <p:cNvGrpSpPr/>
                <p:nvPr/>
              </p:nvGrpSpPr>
              <p:grpSpPr>
                <a:xfrm>
                  <a:off x="6471592" y="3397327"/>
                  <a:ext cx="1915816" cy="540068"/>
                  <a:chOff x="2351066" y="3315983"/>
                  <a:chExt cx="1245281" cy="470535"/>
                </a:xfrm>
                <a:grpFill/>
              </p:grpSpPr>
              <p:sp>
                <p:nvSpPr>
                  <p:cNvPr id="118" name="Rectangle 117"/>
                  <p:cNvSpPr/>
                  <p:nvPr/>
                </p:nvSpPr>
                <p:spPr>
                  <a:xfrm>
                    <a:off x="2503170" y="3315983"/>
                    <a:ext cx="941070" cy="47053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119" name="TextBox 118"/>
                  <p:cNvSpPr txBox="1"/>
                  <p:nvPr/>
                </p:nvSpPr>
                <p:spPr>
                  <a:xfrm>
                    <a:off x="2351066" y="3361198"/>
                    <a:ext cx="1245281" cy="40739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pc="-20" dirty="0" smtClean="0"/>
                      <a:t>Ethernet</a:t>
                    </a:r>
                    <a:endParaRPr lang="en-US" spc="-20" dirty="0"/>
                  </a:p>
                </p:txBody>
              </p:sp>
            </p:grpSp>
          </p:grpSp>
        </p:grpSp>
        <p:grpSp>
          <p:nvGrpSpPr>
            <p:cNvPr id="128" name="Group 127"/>
            <p:cNvGrpSpPr/>
            <p:nvPr/>
          </p:nvGrpSpPr>
          <p:grpSpPr>
            <a:xfrm>
              <a:off x="3894216" y="3688336"/>
              <a:ext cx="1538360" cy="141759"/>
              <a:chOff x="3238501" y="3668379"/>
              <a:chExt cx="2498752" cy="128159"/>
            </a:xfrm>
          </p:grpSpPr>
          <p:cxnSp>
            <p:nvCxnSpPr>
              <p:cNvPr id="129" name="Elbow Connector 128"/>
              <p:cNvCxnSpPr/>
              <p:nvPr/>
            </p:nvCxnSpPr>
            <p:spPr>
              <a:xfrm rot="16200000" flipH="1">
                <a:off x="4438184" y="2497469"/>
                <a:ext cx="99385" cy="2498752"/>
              </a:xfrm>
              <a:prstGeom prst="bentConnector2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5737253" y="3668379"/>
                <a:ext cx="0" cy="128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4" name="TextBox 133"/>
          <p:cNvSpPr txBox="1"/>
          <p:nvPr/>
        </p:nvSpPr>
        <p:spPr>
          <a:xfrm>
            <a:off x="4064970" y="2684179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Router</a:t>
            </a:r>
            <a:endParaRPr lang="en-US" sz="2400" dirty="0"/>
          </a:p>
        </p:txBody>
      </p:sp>
      <p:cxnSp>
        <p:nvCxnSpPr>
          <p:cNvPr id="137" name="Straight Arrow Connector 136"/>
          <p:cNvCxnSpPr/>
          <p:nvPr/>
        </p:nvCxnSpPr>
        <p:spPr>
          <a:xfrm flipH="1">
            <a:off x="3546403" y="3145844"/>
            <a:ext cx="820300" cy="343844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4827965" y="3132850"/>
            <a:ext cx="820300" cy="343844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249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Middleboxes</a:t>
            </a:r>
            <a:endParaRPr lang="en-US" dirty="0"/>
          </a:p>
        </p:txBody>
      </p:sp>
      <p:sp>
        <p:nvSpPr>
          <p:cNvPr id="133" name="Content Placeholder 13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Sit “inside the network” but perform “more than IP” processing on packets to add new functionality</a:t>
            </a:r>
          </a:p>
          <a:p>
            <a:pPr lvl="1"/>
            <a:r>
              <a:rPr lang="en-US" sz="2400" dirty="0" smtClean="0"/>
              <a:t>NAT box, Firewall / Intrusion Detection System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38</a:t>
            </a:fld>
            <a:endParaRPr lang="en-US"/>
          </a:p>
        </p:txBody>
      </p:sp>
      <p:grpSp>
        <p:nvGrpSpPr>
          <p:cNvPr id="132" name="Group 131"/>
          <p:cNvGrpSpPr/>
          <p:nvPr/>
        </p:nvGrpSpPr>
        <p:grpSpPr>
          <a:xfrm>
            <a:off x="802434" y="2577659"/>
            <a:ext cx="7701059" cy="1963178"/>
            <a:chOff x="886135" y="1886373"/>
            <a:chExt cx="7701059" cy="1963178"/>
          </a:xfrm>
        </p:grpSpPr>
        <p:grpSp>
          <p:nvGrpSpPr>
            <p:cNvPr id="96" name="Group 95"/>
            <p:cNvGrpSpPr/>
            <p:nvPr/>
          </p:nvGrpSpPr>
          <p:grpSpPr>
            <a:xfrm>
              <a:off x="886135" y="1963894"/>
              <a:ext cx="904668" cy="1762182"/>
              <a:chOff x="886135" y="1932972"/>
              <a:chExt cx="904668" cy="1762182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886135" y="2440134"/>
                <a:ext cx="904668" cy="1255020"/>
                <a:chOff x="6705600" y="2342867"/>
                <a:chExt cx="1447800" cy="1594528"/>
              </a:xfrm>
              <a:solidFill>
                <a:srgbClr val="F8F8F8"/>
              </a:solidFill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6705600" y="2342867"/>
                  <a:ext cx="1447800" cy="540068"/>
                  <a:chOff x="2503170" y="3315983"/>
                  <a:chExt cx="941070" cy="470535"/>
                </a:xfrm>
                <a:grpFill/>
              </p:grpSpPr>
              <p:sp>
                <p:nvSpPr>
                  <p:cNvPr id="23" name="Rectangle 22"/>
                  <p:cNvSpPr/>
                  <p:nvPr/>
                </p:nvSpPr>
                <p:spPr>
                  <a:xfrm>
                    <a:off x="2503170" y="3315983"/>
                    <a:ext cx="941070" cy="47053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2787237" y="3361198"/>
                    <a:ext cx="372936" cy="34859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TCP</a:t>
                    </a:r>
                    <a:endParaRPr lang="en-US" sz="2000" dirty="0"/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6705600" y="2857259"/>
                  <a:ext cx="1447800" cy="540068"/>
                  <a:chOff x="2503170" y="3315983"/>
                  <a:chExt cx="941070" cy="470535"/>
                </a:xfrm>
                <a:grpFill/>
              </p:grpSpPr>
              <p:sp>
                <p:nvSpPr>
                  <p:cNvPr id="21" name="Rectangle 20"/>
                  <p:cNvSpPr/>
                  <p:nvPr/>
                </p:nvSpPr>
                <p:spPr>
                  <a:xfrm>
                    <a:off x="2503170" y="3315983"/>
                    <a:ext cx="941070" cy="47053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2849608" y="3361198"/>
                    <a:ext cx="248193" cy="34859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IP</a:t>
                    </a:r>
                    <a:endParaRPr lang="en-US" sz="2000" dirty="0"/>
                  </a:p>
                </p:txBody>
              </p:sp>
            </p:grpSp>
            <p:grpSp>
              <p:nvGrpSpPr>
                <p:cNvPr id="18" name="Group 17"/>
                <p:cNvGrpSpPr/>
                <p:nvPr/>
              </p:nvGrpSpPr>
              <p:grpSpPr>
                <a:xfrm>
                  <a:off x="6705600" y="3397327"/>
                  <a:ext cx="1447800" cy="540068"/>
                  <a:chOff x="2503170" y="3315983"/>
                  <a:chExt cx="941070" cy="470535"/>
                </a:xfrm>
                <a:grpFill/>
              </p:grpSpPr>
              <p:sp>
                <p:nvSpPr>
                  <p:cNvPr id="19" name="Rectangle 18"/>
                  <p:cNvSpPr/>
                  <p:nvPr/>
                </p:nvSpPr>
                <p:spPr>
                  <a:xfrm>
                    <a:off x="2503170" y="3315983"/>
                    <a:ext cx="941070" cy="47053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2681853" y="3361198"/>
                    <a:ext cx="583702" cy="34859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802.11</a:t>
                    </a:r>
                    <a:endParaRPr lang="en-US" sz="2000" dirty="0"/>
                  </a:p>
                </p:txBody>
              </p:sp>
            </p:grpSp>
          </p:grpSp>
          <p:grpSp>
            <p:nvGrpSpPr>
              <p:cNvPr id="11" name="Group 10"/>
              <p:cNvGrpSpPr/>
              <p:nvPr/>
            </p:nvGrpSpPr>
            <p:grpSpPr>
              <a:xfrm>
                <a:off x="886135" y="1932972"/>
                <a:ext cx="904668" cy="400556"/>
                <a:chOff x="6605913" y="1681550"/>
                <a:chExt cx="1524000" cy="559996"/>
              </a:xfrm>
            </p:grpSpPr>
            <p:sp>
              <p:nvSpPr>
                <p:cNvPr id="13" name="Oval 12"/>
                <p:cNvSpPr/>
                <p:nvPr/>
              </p:nvSpPr>
              <p:spPr>
                <a:xfrm>
                  <a:off x="6605913" y="1681550"/>
                  <a:ext cx="1524000" cy="533405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6868890" y="1682170"/>
                  <a:ext cx="1015894" cy="559376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App</a:t>
                  </a:r>
                  <a:endParaRPr lang="en-US" sz="2000" dirty="0"/>
                </a:p>
              </p:txBody>
            </p:sp>
          </p:grpSp>
          <p:cxnSp>
            <p:nvCxnSpPr>
              <p:cNvPr id="12" name="Straight Connector 11"/>
              <p:cNvCxnSpPr/>
              <p:nvPr/>
            </p:nvCxnSpPr>
            <p:spPr>
              <a:xfrm flipV="1">
                <a:off x="1337669" y="2324228"/>
                <a:ext cx="800" cy="9940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Arrow Connector 33"/>
            <p:cNvCxnSpPr/>
            <p:nvPr/>
          </p:nvCxnSpPr>
          <p:spPr>
            <a:xfrm>
              <a:off x="1801873" y="2686434"/>
              <a:ext cx="5880653" cy="0"/>
            </a:xfrm>
            <a:prstGeom prst="straightConnector1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  <a:prstDash val="dash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2" name="Group 111"/>
            <p:cNvGrpSpPr/>
            <p:nvPr/>
          </p:nvGrpSpPr>
          <p:grpSpPr>
            <a:xfrm>
              <a:off x="2611877" y="2845094"/>
              <a:ext cx="1838527" cy="853148"/>
              <a:chOff x="3531141" y="2844997"/>
              <a:chExt cx="1838527" cy="853148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3531141" y="2845000"/>
                <a:ext cx="854768" cy="853145"/>
                <a:chOff x="6705600" y="2857259"/>
                <a:chExt cx="1447800" cy="1080136"/>
              </a:xfrm>
              <a:solidFill>
                <a:srgbClr val="F8F8F8"/>
              </a:solidFill>
            </p:grpSpPr>
            <p:grpSp>
              <p:nvGrpSpPr>
                <p:cNvPr id="28" name="Group 27"/>
                <p:cNvGrpSpPr/>
                <p:nvPr/>
              </p:nvGrpSpPr>
              <p:grpSpPr>
                <a:xfrm>
                  <a:off x="6705600" y="2857259"/>
                  <a:ext cx="1447800" cy="540068"/>
                  <a:chOff x="2503170" y="3315983"/>
                  <a:chExt cx="941070" cy="470535"/>
                </a:xfrm>
                <a:grpFill/>
              </p:grpSpPr>
              <p:sp>
                <p:nvSpPr>
                  <p:cNvPr id="32" name="Rectangle 31"/>
                  <p:cNvSpPr/>
                  <p:nvPr/>
                </p:nvSpPr>
                <p:spPr>
                  <a:xfrm>
                    <a:off x="2503170" y="3315983"/>
                    <a:ext cx="941070" cy="47053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2849608" y="3361198"/>
                    <a:ext cx="248193" cy="34859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IP</a:t>
                    </a:r>
                    <a:endParaRPr lang="en-US" sz="2000" dirty="0"/>
                  </a:p>
                </p:txBody>
              </p:sp>
            </p:grpSp>
            <p:grpSp>
              <p:nvGrpSpPr>
                <p:cNvPr id="29" name="Group 28"/>
                <p:cNvGrpSpPr/>
                <p:nvPr/>
              </p:nvGrpSpPr>
              <p:grpSpPr>
                <a:xfrm>
                  <a:off x="6705600" y="3397327"/>
                  <a:ext cx="1447800" cy="540068"/>
                  <a:chOff x="2503170" y="3315983"/>
                  <a:chExt cx="941070" cy="470535"/>
                </a:xfrm>
                <a:grpFill/>
              </p:grpSpPr>
              <p:sp>
                <p:nvSpPr>
                  <p:cNvPr id="30" name="Rectangle 29"/>
                  <p:cNvSpPr/>
                  <p:nvPr/>
                </p:nvSpPr>
                <p:spPr>
                  <a:xfrm>
                    <a:off x="2503170" y="3315983"/>
                    <a:ext cx="941070" cy="47053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2681853" y="3361198"/>
                    <a:ext cx="583702" cy="34859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802.11</a:t>
                    </a:r>
                    <a:endParaRPr lang="en-US" sz="2000" dirty="0"/>
                  </a:p>
                </p:txBody>
              </p:sp>
            </p:grpSp>
          </p:grpSp>
          <p:grpSp>
            <p:nvGrpSpPr>
              <p:cNvPr id="35" name="Group 34"/>
              <p:cNvGrpSpPr/>
              <p:nvPr/>
            </p:nvGrpSpPr>
            <p:grpSpPr>
              <a:xfrm>
                <a:off x="4257292" y="2844997"/>
                <a:ext cx="1112376" cy="850488"/>
                <a:chOff x="6471592" y="2860628"/>
                <a:chExt cx="1915816" cy="1076773"/>
              </a:xfrm>
              <a:solidFill>
                <a:srgbClr val="F8F8F8"/>
              </a:solidFill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6705600" y="2860628"/>
                  <a:ext cx="1447800" cy="536702"/>
                  <a:chOff x="2503170" y="3318916"/>
                  <a:chExt cx="941070" cy="467602"/>
                </a:xfrm>
                <a:grpFill/>
              </p:grpSpPr>
              <p:sp>
                <p:nvSpPr>
                  <p:cNvPr id="40" name="Rectangle 39"/>
                  <p:cNvSpPr/>
                  <p:nvPr/>
                </p:nvSpPr>
                <p:spPr>
                  <a:xfrm>
                    <a:off x="2503170" y="3318916"/>
                    <a:ext cx="941070" cy="467602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2849608" y="3361198"/>
                    <a:ext cx="248193" cy="34859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IP</a:t>
                    </a:r>
                    <a:endParaRPr lang="en-US" sz="2000" dirty="0"/>
                  </a:p>
                </p:txBody>
              </p:sp>
            </p:grpSp>
            <p:grpSp>
              <p:nvGrpSpPr>
                <p:cNvPr id="37" name="Group 36"/>
                <p:cNvGrpSpPr/>
                <p:nvPr/>
              </p:nvGrpSpPr>
              <p:grpSpPr>
                <a:xfrm>
                  <a:off x="6471592" y="3397332"/>
                  <a:ext cx="1915816" cy="540069"/>
                  <a:chOff x="2351066" y="3315988"/>
                  <a:chExt cx="1245281" cy="470536"/>
                </a:xfrm>
                <a:grpFill/>
              </p:grpSpPr>
              <p:sp>
                <p:nvSpPr>
                  <p:cNvPr id="38" name="Rectangle 37"/>
                  <p:cNvSpPr/>
                  <p:nvPr/>
                </p:nvSpPr>
                <p:spPr>
                  <a:xfrm>
                    <a:off x="2503170" y="3315988"/>
                    <a:ext cx="941071" cy="470536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2351066" y="3361198"/>
                    <a:ext cx="1245281" cy="40739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pc="-20" dirty="0" smtClean="0"/>
                      <a:t>Ethernet</a:t>
                    </a:r>
                    <a:endParaRPr lang="en-US" spc="-20" dirty="0"/>
                  </a:p>
                </p:txBody>
              </p:sp>
            </p:grpSp>
          </p:grpSp>
        </p:grpSp>
        <p:grpSp>
          <p:nvGrpSpPr>
            <p:cNvPr id="60" name="Group 59"/>
            <p:cNvGrpSpPr/>
            <p:nvPr/>
          </p:nvGrpSpPr>
          <p:grpSpPr>
            <a:xfrm>
              <a:off x="6260625" y="3625844"/>
              <a:ext cx="1874234" cy="166632"/>
              <a:chOff x="3238501" y="3668379"/>
              <a:chExt cx="2498752" cy="128159"/>
            </a:xfrm>
          </p:grpSpPr>
          <p:cxnSp>
            <p:nvCxnSpPr>
              <p:cNvPr id="61" name="Elbow Connector 60"/>
              <p:cNvCxnSpPr/>
              <p:nvPr/>
            </p:nvCxnSpPr>
            <p:spPr>
              <a:xfrm rot="16200000" flipH="1">
                <a:off x="4438184" y="2497469"/>
                <a:ext cx="99385" cy="2498752"/>
              </a:xfrm>
              <a:prstGeom prst="bentConnector2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5737253" y="3668379"/>
                <a:ext cx="0" cy="128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Group 62"/>
            <p:cNvGrpSpPr/>
            <p:nvPr/>
          </p:nvGrpSpPr>
          <p:grpSpPr>
            <a:xfrm>
              <a:off x="1335248" y="3702357"/>
              <a:ext cx="1704012" cy="147194"/>
              <a:chOff x="3238501" y="3668379"/>
              <a:chExt cx="2498752" cy="128159"/>
            </a:xfrm>
          </p:grpSpPr>
          <p:cxnSp>
            <p:nvCxnSpPr>
              <p:cNvPr id="64" name="Elbow Connector 63"/>
              <p:cNvCxnSpPr/>
              <p:nvPr/>
            </p:nvCxnSpPr>
            <p:spPr>
              <a:xfrm rot="16200000" flipH="1">
                <a:off x="4438184" y="2497469"/>
                <a:ext cx="99385" cy="2498752"/>
              </a:xfrm>
              <a:prstGeom prst="bentConnector2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5737253" y="3668379"/>
                <a:ext cx="0" cy="128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96"/>
            <p:cNvGrpSpPr/>
            <p:nvPr/>
          </p:nvGrpSpPr>
          <p:grpSpPr>
            <a:xfrm>
              <a:off x="7682526" y="1886373"/>
              <a:ext cx="904668" cy="1762182"/>
              <a:chOff x="886135" y="1932972"/>
              <a:chExt cx="904668" cy="1762182"/>
            </a:xfrm>
          </p:grpSpPr>
          <p:grpSp>
            <p:nvGrpSpPr>
              <p:cNvPr id="98" name="Group 97"/>
              <p:cNvGrpSpPr/>
              <p:nvPr/>
            </p:nvGrpSpPr>
            <p:grpSpPr>
              <a:xfrm>
                <a:off x="886135" y="2440134"/>
                <a:ext cx="904668" cy="1255020"/>
                <a:chOff x="6705600" y="2342867"/>
                <a:chExt cx="1447800" cy="1594528"/>
              </a:xfrm>
              <a:solidFill>
                <a:srgbClr val="F8F8F8"/>
              </a:solidFill>
            </p:grpSpPr>
            <p:grpSp>
              <p:nvGrpSpPr>
                <p:cNvPr id="103" name="Group 102"/>
                <p:cNvGrpSpPr/>
                <p:nvPr/>
              </p:nvGrpSpPr>
              <p:grpSpPr>
                <a:xfrm>
                  <a:off x="6705600" y="2342867"/>
                  <a:ext cx="1447800" cy="540068"/>
                  <a:chOff x="2503170" y="3315983"/>
                  <a:chExt cx="941070" cy="470535"/>
                </a:xfrm>
                <a:grpFill/>
              </p:grpSpPr>
              <p:sp>
                <p:nvSpPr>
                  <p:cNvPr id="110" name="Rectangle 109"/>
                  <p:cNvSpPr/>
                  <p:nvPr/>
                </p:nvSpPr>
                <p:spPr>
                  <a:xfrm>
                    <a:off x="2503170" y="3315983"/>
                    <a:ext cx="941070" cy="47053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111" name="TextBox 110"/>
                  <p:cNvSpPr txBox="1"/>
                  <p:nvPr/>
                </p:nvSpPr>
                <p:spPr>
                  <a:xfrm>
                    <a:off x="2787237" y="3361198"/>
                    <a:ext cx="372936" cy="34859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TCP</a:t>
                    </a:r>
                    <a:endParaRPr lang="en-US" sz="2000" dirty="0"/>
                  </a:p>
                </p:txBody>
              </p:sp>
            </p:grpSp>
            <p:grpSp>
              <p:nvGrpSpPr>
                <p:cNvPr id="104" name="Group 103"/>
                <p:cNvGrpSpPr/>
                <p:nvPr/>
              </p:nvGrpSpPr>
              <p:grpSpPr>
                <a:xfrm>
                  <a:off x="6705600" y="2857259"/>
                  <a:ext cx="1447800" cy="540068"/>
                  <a:chOff x="2503170" y="3315983"/>
                  <a:chExt cx="941070" cy="470535"/>
                </a:xfrm>
                <a:grpFill/>
              </p:grpSpPr>
              <p:sp>
                <p:nvSpPr>
                  <p:cNvPr id="108" name="Rectangle 107"/>
                  <p:cNvSpPr/>
                  <p:nvPr/>
                </p:nvSpPr>
                <p:spPr>
                  <a:xfrm>
                    <a:off x="2503170" y="3315983"/>
                    <a:ext cx="941070" cy="47053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109" name="TextBox 108"/>
                  <p:cNvSpPr txBox="1"/>
                  <p:nvPr/>
                </p:nvSpPr>
                <p:spPr>
                  <a:xfrm>
                    <a:off x="2849608" y="3361198"/>
                    <a:ext cx="248193" cy="34859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IP</a:t>
                    </a:r>
                    <a:endParaRPr lang="en-US" sz="2000" dirty="0"/>
                  </a:p>
                </p:txBody>
              </p:sp>
            </p:grpSp>
            <p:grpSp>
              <p:nvGrpSpPr>
                <p:cNvPr id="105" name="Group 104"/>
                <p:cNvGrpSpPr/>
                <p:nvPr/>
              </p:nvGrpSpPr>
              <p:grpSpPr>
                <a:xfrm>
                  <a:off x="6705600" y="3397327"/>
                  <a:ext cx="1447800" cy="540068"/>
                  <a:chOff x="2503170" y="3315983"/>
                  <a:chExt cx="941070" cy="470535"/>
                </a:xfrm>
                <a:grpFill/>
              </p:grpSpPr>
              <p:sp>
                <p:nvSpPr>
                  <p:cNvPr id="106" name="Rectangle 105"/>
                  <p:cNvSpPr/>
                  <p:nvPr/>
                </p:nvSpPr>
                <p:spPr>
                  <a:xfrm>
                    <a:off x="2503170" y="3315983"/>
                    <a:ext cx="941070" cy="47053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107" name="TextBox 106"/>
                  <p:cNvSpPr txBox="1"/>
                  <p:nvPr/>
                </p:nvSpPr>
                <p:spPr>
                  <a:xfrm>
                    <a:off x="2681853" y="3361198"/>
                    <a:ext cx="583702" cy="34859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802.11</a:t>
                    </a:r>
                    <a:endParaRPr lang="en-US" sz="2000" dirty="0"/>
                  </a:p>
                </p:txBody>
              </p:sp>
            </p:grpSp>
          </p:grpSp>
          <p:grpSp>
            <p:nvGrpSpPr>
              <p:cNvPr id="99" name="Group 98"/>
              <p:cNvGrpSpPr/>
              <p:nvPr/>
            </p:nvGrpSpPr>
            <p:grpSpPr>
              <a:xfrm>
                <a:off x="886135" y="1932972"/>
                <a:ext cx="904668" cy="400556"/>
                <a:chOff x="6605913" y="1681550"/>
                <a:chExt cx="1524000" cy="559996"/>
              </a:xfrm>
            </p:grpSpPr>
            <p:sp>
              <p:nvSpPr>
                <p:cNvPr id="101" name="Oval 100"/>
                <p:cNvSpPr/>
                <p:nvPr/>
              </p:nvSpPr>
              <p:spPr>
                <a:xfrm>
                  <a:off x="6605913" y="1681550"/>
                  <a:ext cx="1524000" cy="533405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6868890" y="1682170"/>
                  <a:ext cx="1015894" cy="559376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App</a:t>
                  </a:r>
                  <a:endParaRPr lang="en-US" sz="2000" dirty="0"/>
                </a:p>
              </p:txBody>
            </p:sp>
          </p:grpSp>
          <p:cxnSp>
            <p:nvCxnSpPr>
              <p:cNvPr id="100" name="Straight Connector 99"/>
              <p:cNvCxnSpPr/>
              <p:nvPr/>
            </p:nvCxnSpPr>
            <p:spPr>
              <a:xfrm flipV="1">
                <a:off x="1337669" y="2324228"/>
                <a:ext cx="800" cy="9940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4978286" y="2844985"/>
              <a:ext cx="1838527" cy="853146"/>
              <a:chOff x="3531141" y="2844999"/>
              <a:chExt cx="1838527" cy="853146"/>
            </a:xfrm>
          </p:grpSpPr>
          <p:grpSp>
            <p:nvGrpSpPr>
              <p:cNvPr id="114" name="Group 113"/>
              <p:cNvGrpSpPr/>
              <p:nvPr/>
            </p:nvGrpSpPr>
            <p:grpSpPr>
              <a:xfrm>
                <a:off x="3531141" y="2845000"/>
                <a:ext cx="854768" cy="853145"/>
                <a:chOff x="6705600" y="2857259"/>
                <a:chExt cx="1447800" cy="1080136"/>
              </a:xfrm>
              <a:solidFill>
                <a:srgbClr val="F8F8F8"/>
              </a:solidFill>
            </p:grpSpPr>
            <p:grpSp>
              <p:nvGrpSpPr>
                <p:cNvPr id="122" name="Group 121"/>
                <p:cNvGrpSpPr/>
                <p:nvPr/>
              </p:nvGrpSpPr>
              <p:grpSpPr>
                <a:xfrm>
                  <a:off x="6705600" y="2857259"/>
                  <a:ext cx="1447800" cy="540068"/>
                  <a:chOff x="2503170" y="3315983"/>
                  <a:chExt cx="941070" cy="470535"/>
                </a:xfrm>
                <a:grpFill/>
              </p:grpSpPr>
              <p:sp>
                <p:nvSpPr>
                  <p:cNvPr id="126" name="Rectangle 125"/>
                  <p:cNvSpPr/>
                  <p:nvPr/>
                </p:nvSpPr>
                <p:spPr>
                  <a:xfrm>
                    <a:off x="2503170" y="3315983"/>
                    <a:ext cx="941070" cy="47053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127" name="TextBox 126"/>
                  <p:cNvSpPr txBox="1"/>
                  <p:nvPr/>
                </p:nvSpPr>
                <p:spPr>
                  <a:xfrm>
                    <a:off x="2849608" y="3361198"/>
                    <a:ext cx="248193" cy="34859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IP</a:t>
                    </a:r>
                    <a:endParaRPr lang="en-US" sz="2000" dirty="0"/>
                  </a:p>
                </p:txBody>
              </p:sp>
            </p:grpSp>
            <p:grpSp>
              <p:nvGrpSpPr>
                <p:cNvPr id="123" name="Group 122"/>
                <p:cNvGrpSpPr/>
                <p:nvPr/>
              </p:nvGrpSpPr>
              <p:grpSpPr>
                <a:xfrm>
                  <a:off x="6705600" y="3397327"/>
                  <a:ext cx="1447800" cy="540068"/>
                  <a:chOff x="2503170" y="3315983"/>
                  <a:chExt cx="941070" cy="470535"/>
                </a:xfrm>
                <a:grpFill/>
              </p:grpSpPr>
              <p:sp>
                <p:nvSpPr>
                  <p:cNvPr id="124" name="Rectangle 123"/>
                  <p:cNvSpPr/>
                  <p:nvPr/>
                </p:nvSpPr>
                <p:spPr>
                  <a:xfrm>
                    <a:off x="2503170" y="3315983"/>
                    <a:ext cx="941070" cy="47053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125" name="TextBox 124"/>
                  <p:cNvSpPr txBox="1"/>
                  <p:nvPr/>
                </p:nvSpPr>
                <p:spPr>
                  <a:xfrm>
                    <a:off x="2681853" y="3361198"/>
                    <a:ext cx="583702" cy="34859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802.11</a:t>
                    </a:r>
                    <a:endParaRPr lang="en-US" sz="2000" dirty="0"/>
                  </a:p>
                </p:txBody>
              </p:sp>
            </p:grpSp>
          </p:grpSp>
          <p:grpSp>
            <p:nvGrpSpPr>
              <p:cNvPr id="115" name="Group 114"/>
              <p:cNvGrpSpPr/>
              <p:nvPr/>
            </p:nvGrpSpPr>
            <p:grpSpPr>
              <a:xfrm>
                <a:off x="4257292" y="2844999"/>
                <a:ext cx="1112376" cy="850484"/>
                <a:chOff x="6471592" y="2860628"/>
                <a:chExt cx="1915816" cy="1076767"/>
              </a:xfrm>
              <a:solidFill>
                <a:srgbClr val="F8F8F8"/>
              </a:solidFill>
            </p:grpSpPr>
            <p:grpSp>
              <p:nvGrpSpPr>
                <p:cNvPr id="116" name="Group 115"/>
                <p:cNvGrpSpPr/>
                <p:nvPr/>
              </p:nvGrpSpPr>
              <p:grpSpPr>
                <a:xfrm>
                  <a:off x="6705600" y="2860628"/>
                  <a:ext cx="1447800" cy="536702"/>
                  <a:chOff x="2503170" y="3318916"/>
                  <a:chExt cx="941070" cy="467602"/>
                </a:xfrm>
                <a:grpFill/>
              </p:grpSpPr>
              <p:sp>
                <p:nvSpPr>
                  <p:cNvPr id="120" name="Rectangle 119"/>
                  <p:cNvSpPr/>
                  <p:nvPr/>
                </p:nvSpPr>
                <p:spPr>
                  <a:xfrm>
                    <a:off x="2503170" y="3318916"/>
                    <a:ext cx="941070" cy="467602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121" name="TextBox 120"/>
                  <p:cNvSpPr txBox="1"/>
                  <p:nvPr/>
                </p:nvSpPr>
                <p:spPr>
                  <a:xfrm>
                    <a:off x="2849608" y="3361198"/>
                    <a:ext cx="248193" cy="34859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IP</a:t>
                    </a:r>
                    <a:endParaRPr lang="en-US" sz="2000" dirty="0"/>
                  </a:p>
                </p:txBody>
              </p:sp>
            </p:grpSp>
            <p:grpSp>
              <p:nvGrpSpPr>
                <p:cNvPr id="117" name="Group 116"/>
                <p:cNvGrpSpPr/>
                <p:nvPr/>
              </p:nvGrpSpPr>
              <p:grpSpPr>
                <a:xfrm>
                  <a:off x="6471592" y="3397327"/>
                  <a:ext cx="1915816" cy="540068"/>
                  <a:chOff x="2351066" y="3315983"/>
                  <a:chExt cx="1245281" cy="470535"/>
                </a:xfrm>
                <a:grpFill/>
              </p:grpSpPr>
              <p:sp>
                <p:nvSpPr>
                  <p:cNvPr id="118" name="Rectangle 117"/>
                  <p:cNvSpPr/>
                  <p:nvPr/>
                </p:nvSpPr>
                <p:spPr>
                  <a:xfrm>
                    <a:off x="2503170" y="3315983"/>
                    <a:ext cx="941070" cy="47053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000" dirty="0"/>
                  </a:p>
                </p:txBody>
              </p:sp>
              <p:sp>
                <p:nvSpPr>
                  <p:cNvPr id="119" name="TextBox 118"/>
                  <p:cNvSpPr txBox="1"/>
                  <p:nvPr/>
                </p:nvSpPr>
                <p:spPr>
                  <a:xfrm>
                    <a:off x="2351066" y="3361198"/>
                    <a:ext cx="1245281" cy="40739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pc="-20" dirty="0" smtClean="0"/>
                      <a:t>Ethernet</a:t>
                    </a:r>
                    <a:endParaRPr lang="en-US" spc="-20" dirty="0"/>
                  </a:p>
                </p:txBody>
              </p:sp>
            </p:grpSp>
          </p:grpSp>
        </p:grpSp>
        <p:grpSp>
          <p:nvGrpSpPr>
            <p:cNvPr id="128" name="Group 127"/>
            <p:cNvGrpSpPr/>
            <p:nvPr/>
          </p:nvGrpSpPr>
          <p:grpSpPr>
            <a:xfrm>
              <a:off x="3894216" y="3688336"/>
              <a:ext cx="1538360" cy="141759"/>
              <a:chOff x="3238501" y="3668379"/>
              <a:chExt cx="2498752" cy="128159"/>
            </a:xfrm>
          </p:grpSpPr>
          <p:cxnSp>
            <p:nvCxnSpPr>
              <p:cNvPr id="129" name="Elbow Connector 128"/>
              <p:cNvCxnSpPr/>
              <p:nvPr/>
            </p:nvCxnSpPr>
            <p:spPr>
              <a:xfrm rot="16200000" flipH="1">
                <a:off x="4438184" y="2497469"/>
                <a:ext cx="99385" cy="2498752"/>
              </a:xfrm>
              <a:prstGeom prst="bentConnector2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5737253" y="3668379"/>
                <a:ext cx="0" cy="128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4" name="TextBox 133"/>
          <p:cNvSpPr txBox="1"/>
          <p:nvPr/>
        </p:nvSpPr>
        <p:spPr>
          <a:xfrm>
            <a:off x="4529469" y="2582522"/>
            <a:ext cx="1517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Middlebox</a:t>
            </a:r>
            <a:endParaRPr lang="en-US" sz="2400" dirty="0"/>
          </a:p>
        </p:txBody>
      </p:sp>
      <p:cxnSp>
        <p:nvCxnSpPr>
          <p:cNvPr id="137" name="Straight Arrow Connector 136"/>
          <p:cNvCxnSpPr/>
          <p:nvPr/>
        </p:nvCxnSpPr>
        <p:spPr>
          <a:xfrm flipH="1">
            <a:off x="3921367" y="2861995"/>
            <a:ext cx="627558" cy="264717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2603043" y="2939428"/>
            <a:ext cx="1669139" cy="819420"/>
            <a:chOff x="5704999" y="2256972"/>
            <a:chExt cx="1669139" cy="819420"/>
          </a:xfrm>
        </p:grpSpPr>
        <p:sp>
          <p:nvSpPr>
            <p:cNvPr id="6" name="Explosion 2 5"/>
            <p:cNvSpPr/>
            <p:nvPr/>
          </p:nvSpPr>
          <p:spPr>
            <a:xfrm rot="707658">
              <a:off x="5704999" y="2256972"/>
              <a:ext cx="1669139" cy="819420"/>
            </a:xfrm>
            <a:prstGeom prst="irregularSeal2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57016" y="2469075"/>
              <a:ext cx="11064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App / TCP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948900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Middleboxes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A possible rapid deployment path when there is no other option</a:t>
            </a:r>
          </a:p>
          <a:p>
            <a:pPr lvl="1"/>
            <a:r>
              <a:rPr lang="en-US" dirty="0" smtClean="0"/>
              <a:t>Control over many hosts (IT)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Breaking layering interferes with connectivity; strange side effects</a:t>
            </a:r>
          </a:p>
          <a:p>
            <a:pPr lvl="1"/>
            <a:r>
              <a:rPr lang="en-US" dirty="0" smtClean="0"/>
              <a:t>Poor vantage point for many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64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IP Addresses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Manual configuration (old days)</a:t>
            </a:r>
          </a:p>
          <a:p>
            <a:pPr marL="914400" lvl="1" indent="-514350">
              <a:lnSpc>
                <a:spcPct val="90000"/>
              </a:lnSpc>
            </a:pPr>
            <a:r>
              <a:rPr lang="en-US" sz="2400" dirty="0" smtClean="0"/>
              <a:t>Can’t be factory set, depends on use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A protocol for automatically configuring addresses (DHCP) </a:t>
            </a:r>
            <a:r>
              <a:rPr lang="en-US" sz="2800" b="1" dirty="0">
                <a:solidFill>
                  <a:schemeClr val="accent5"/>
                </a:solidFill>
              </a:rPr>
              <a:t>»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Shifts burden from users to IT folk</a:t>
            </a:r>
          </a:p>
          <a:p>
            <a:pPr lvl="2">
              <a:lnSpc>
                <a:spcPct val="90000"/>
              </a:lnSpc>
            </a:pPr>
            <a:endParaRPr lang="en-US" sz="2000" dirty="0" smtClean="0"/>
          </a:p>
        </p:txBody>
      </p:sp>
      <p:grpSp>
        <p:nvGrpSpPr>
          <p:cNvPr id="14" name="Group 13"/>
          <p:cNvGrpSpPr/>
          <p:nvPr/>
        </p:nvGrpSpPr>
        <p:grpSpPr>
          <a:xfrm>
            <a:off x="923925" y="3300317"/>
            <a:ext cx="3971925" cy="1192636"/>
            <a:chOff x="1918466" y="2898941"/>
            <a:chExt cx="4234621" cy="1271515"/>
          </a:xfrm>
        </p:grpSpPr>
        <p:cxnSp>
          <p:nvCxnSpPr>
            <p:cNvPr id="15" name="Straight Connector 14"/>
            <p:cNvCxnSpPr>
              <a:endCxn id="18" idx="1"/>
            </p:cNvCxnSpPr>
            <p:nvPr/>
          </p:nvCxnSpPr>
          <p:spPr>
            <a:xfrm>
              <a:off x="3494854" y="3859244"/>
              <a:ext cx="7579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8" idx="3"/>
            </p:cNvCxnSpPr>
            <p:nvPr/>
          </p:nvCxnSpPr>
          <p:spPr>
            <a:xfrm flipV="1">
              <a:off x="5181441" y="3851990"/>
              <a:ext cx="666846" cy="72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Picture 1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0454" y="3429093"/>
              <a:ext cx="914400" cy="741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2754" y="3590163"/>
              <a:ext cx="928687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ounded Rectangular Callout 18"/>
            <p:cNvSpPr/>
            <p:nvPr/>
          </p:nvSpPr>
          <p:spPr>
            <a:xfrm>
              <a:off x="4669472" y="2996115"/>
              <a:ext cx="1483615" cy="404176"/>
            </a:xfrm>
            <a:prstGeom prst="wedgeRoundRectCallout">
              <a:avLst>
                <a:gd name="adj1" fmla="val -34898"/>
                <a:gd name="adj2" fmla="val 112989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2000" dirty="0" smtClean="0">
                  <a:solidFill>
                    <a:schemeClr val="tx1"/>
                  </a:solidFill>
                </a:rPr>
                <a:t>Use A.B.C.D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0" name="Rounded Rectangular Callout 19"/>
            <p:cNvSpPr/>
            <p:nvPr/>
          </p:nvSpPr>
          <p:spPr>
            <a:xfrm>
              <a:off x="1918466" y="2898941"/>
              <a:ext cx="1735481" cy="403898"/>
            </a:xfrm>
            <a:prstGeom prst="wedgeRoundRectCallout">
              <a:avLst>
                <a:gd name="adj1" fmla="val 21761"/>
                <a:gd name="adj2" fmla="val 79365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What’s my IP?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29300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 (Network </a:t>
            </a:r>
            <a:r>
              <a:rPr lang="en-US" dirty="0"/>
              <a:t>A</a:t>
            </a:r>
            <a:r>
              <a:rPr lang="en-US" dirty="0" smtClean="0"/>
              <a:t>ddress </a:t>
            </a:r>
            <a:r>
              <a:rPr lang="en-US" dirty="0"/>
              <a:t>T</a:t>
            </a:r>
            <a:r>
              <a:rPr lang="en-US" dirty="0" smtClean="0"/>
              <a:t>ranslation) Box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NAT box connects an internal network to an external network</a:t>
            </a:r>
          </a:p>
          <a:p>
            <a:pPr lvl="1"/>
            <a:r>
              <a:rPr lang="en-US" sz="2400" dirty="0" smtClean="0"/>
              <a:t>Many internal hosts are connected using few external addresses</a:t>
            </a:r>
          </a:p>
          <a:p>
            <a:pPr lvl="1"/>
            <a:r>
              <a:rPr lang="en-US" sz="2400" dirty="0" err="1" smtClean="0"/>
              <a:t>Middlebox</a:t>
            </a:r>
            <a:r>
              <a:rPr lang="en-US" sz="2400" dirty="0" smtClean="0"/>
              <a:t> that “translates addresses”</a:t>
            </a:r>
          </a:p>
          <a:p>
            <a:pPr lvl="4"/>
            <a:endParaRPr lang="en-US" sz="1200" dirty="0"/>
          </a:p>
          <a:p>
            <a:r>
              <a:rPr lang="en-US" sz="2800" dirty="0"/>
              <a:t>Motivated by IP address </a:t>
            </a:r>
            <a:r>
              <a:rPr lang="en-US" sz="2800" dirty="0" smtClean="0"/>
              <a:t>scarcity</a:t>
            </a:r>
          </a:p>
          <a:p>
            <a:pPr lvl="1"/>
            <a:r>
              <a:rPr lang="en-US" sz="2400" dirty="0" smtClean="0"/>
              <a:t>Controversial at first, now accepted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17925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NAT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Common scenario:</a:t>
            </a:r>
          </a:p>
          <a:p>
            <a:pPr lvl="1"/>
            <a:r>
              <a:rPr lang="en-US" sz="2000" dirty="0" smtClean="0"/>
              <a:t>Home computers use “private” IP addresses</a:t>
            </a:r>
          </a:p>
          <a:p>
            <a:pPr lvl="1"/>
            <a:r>
              <a:rPr lang="en-US" sz="2000" dirty="0" smtClean="0"/>
              <a:t>NAT (in AP/firewall) connects home to ISP using a single external IP address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98255" y="2739525"/>
            <a:ext cx="5671398" cy="1905837"/>
            <a:chOff x="56395" y="2651074"/>
            <a:chExt cx="5671398" cy="1905837"/>
          </a:xfrm>
        </p:grpSpPr>
        <p:grpSp>
          <p:nvGrpSpPr>
            <p:cNvPr id="69" name="Group 68"/>
            <p:cNvGrpSpPr/>
            <p:nvPr/>
          </p:nvGrpSpPr>
          <p:grpSpPr>
            <a:xfrm>
              <a:off x="56395" y="2651074"/>
              <a:ext cx="5671398" cy="1905837"/>
              <a:chOff x="56395" y="2359234"/>
              <a:chExt cx="5671398" cy="1905837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>
                <a:off x="3415524" y="3449186"/>
                <a:ext cx="839237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2" name="Picture 88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03239" y="3043653"/>
                <a:ext cx="1591222" cy="96959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3" name="TextBox 72"/>
              <p:cNvSpPr txBox="1"/>
              <p:nvPr/>
            </p:nvSpPr>
            <p:spPr>
              <a:xfrm>
                <a:off x="4068261" y="3238214"/>
                <a:ext cx="13581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ISP</a:t>
                </a:r>
                <a:endParaRPr lang="en-US" sz="2400" dirty="0"/>
              </a:p>
            </p:txBody>
          </p:sp>
          <p:pic>
            <p:nvPicPr>
              <p:cNvPr id="74" name="Picture 73"/>
              <p:cNvPicPr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81830" y="3246696"/>
                <a:ext cx="637210" cy="369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5" name="Picture 74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6793" y="3067120"/>
                <a:ext cx="589848" cy="478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6" name="Picture 75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6154" y="3065950"/>
                <a:ext cx="589848" cy="478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7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82200" y="3327472"/>
                <a:ext cx="589848" cy="478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8" name="Picture 77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6458" y="3079800"/>
                <a:ext cx="589848" cy="478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9" name="Picture 78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9181" y="3327472"/>
                <a:ext cx="589848" cy="478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80" name="Straight Connector 79"/>
              <p:cNvCxnSpPr>
                <a:stCxn id="82" idx="3"/>
                <a:endCxn id="74" idx="1"/>
              </p:cNvCxnSpPr>
              <p:nvPr/>
            </p:nvCxnSpPr>
            <p:spPr>
              <a:xfrm>
                <a:off x="2451369" y="3422918"/>
                <a:ext cx="530461" cy="840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56395" y="2359234"/>
                <a:ext cx="35169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Unmodified computers at home</a:t>
                </a:r>
                <a:endParaRPr lang="en-US" sz="2000" dirty="0"/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547546" y="2985286"/>
                <a:ext cx="1903823" cy="875264"/>
              </a:xfrm>
              <a:prstGeom prst="roundRect">
                <a:avLst/>
              </a:prstGeom>
              <a:noFill/>
              <a:ln w="28575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3" name="Straight Arrow Connector 82"/>
              <p:cNvCxnSpPr/>
              <p:nvPr/>
            </p:nvCxnSpPr>
            <p:spPr>
              <a:xfrm>
                <a:off x="1568428" y="2706937"/>
                <a:ext cx="0" cy="26468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TextBox 83"/>
              <p:cNvSpPr txBox="1"/>
              <p:nvPr/>
            </p:nvSpPr>
            <p:spPr>
              <a:xfrm>
                <a:off x="3688517" y="2359234"/>
                <a:ext cx="203927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Looks like one </a:t>
                </a:r>
              </a:p>
              <a:p>
                <a:pPr algn="ctr"/>
                <a:r>
                  <a:rPr lang="en-US" sz="2000" dirty="0" smtClean="0"/>
                  <a:t>computer outside</a:t>
                </a:r>
                <a:endParaRPr lang="en-US" sz="2000" dirty="0"/>
              </a:p>
            </p:txBody>
          </p:sp>
          <p:cxnSp>
            <p:nvCxnSpPr>
              <p:cNvPr id="85" name="Straight Arrow Connector 84"/>
              <p:cNvCxnSpPr/>
              <p:nvPr/>
            </p:nvCxnSpPr>
            <p:spPr>
              <a:xfrm flipH="1">
                <a:off x="2538920" y="2713177"/>
                <a:ext cx="1296222" cy="35277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TextBox 85"/>
              <p:cNvSpPr txBox="1"/>
              <p:nvPr/>
            </p:nvSpPr>
            <p:spPr>
              <a:xfrm>
                <a:off x="2696551" y="3803406"/>
                <a:ext cx="12077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 smtClean="0"/>
                  <a:t>NAT box</a:t>
                </a:r>
                <a:endParaRPr lang="en-US" sz="2400" dirty="0"/>
              </a:p>
            </p:txBody>
          </p:sp>
        </p:grpSp>
        <p:cxnSp>
          <p:nvCxnSpPr>
            <p:cNvPr id="70" name="Straight Connector 69"/>
            <p:cNvCxnSpPr/>
            <p:nvPr/>
          </p:nvCxnSpPr>
          <p:spPr>
            <a:xfrm>
              <a:off x="3312607" y="3263463"/>
              <a:ext cx="0" cy="96044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63972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NAT Works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Keeps an internal/external table</a:t>
            </a:r>
          </a:p>
          <a:p>
            <a:pPr lvl="1"/>
            <a:r>
              <a:rPr lang="en-US" dirty="0" smtClean="0"/>
              <a:t>Typically uses IP address + TCP port</a:t>
            </a:r>
          </a:p>
          <a:p>
            <a:pPr lvl="1"/>
            <a:r>
              <a:rPr lang="en-US" dirty="0" smtClean="0"/>
              <a:t>This is address and port translation</a:t>
            </a:r>
          </a:p>
          <a:p>
            <a:pPr lvl="4"/>
            <a:endParaRPr lang="en-US" dirty="0" smtClean="0"/>
          </a:p>
          <a:p>
            <a:pPr lvl="5"/>
            <a:endParaRPr lang="en-US" dirty="0" smtClean="0"/>
          </a:p>
          <a:p>
            <a:pPr lvl="5"/>
            <a:endParaRPr lang="en-US" dirty="0" smtClean="0"/>
          </a:p>
          <a:p>
            <a:pPr lvl="5"/>
            <a:endParaRPr lang="en-US" dirty="0" smtClean="0"/>
          </a:p>
          <a:p>
            <a:pPr lvl="5"/>
            <a:endParaRPr lang="en-US" dirty="0" smtClean="0"/>
          </a:p>
          <a:p>
            <a:pPr marL="2286000" lvl="5" indent="0">
              <a:buNone/>
            </a:pPr>
            <a:endParaRPr lang="en-US" dirty="0" smtClean="0"/>
          </a:p>
          <a:p>
            <a:pPr marL="2286000" lvl="5" indent="0">
              <a:buNone/>
            </a:pPr>
            <a:endParaRPr lang="en-US" dirty="0" smtClean="0"/>
          </a:p>
          <a:p>
            <a:r>
              <a:rPr lang="en-US" dirty="0" smtClean="0"/>
              <a:t>Need ports to make mapping 1-1     since there are fewer external IPs</a:t>
            </a:r>
          </a:p>
          <a:p>
            <a:endParaRPr lang="en-US" dirty="0" smtClean="0"/>
          </a:p>
        </p:txBody>
      </p:sp>
      <p:graphicFrame>
        <p:nvGraphicFramePr>
          <p:cNvPr id="1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0067058"/>
              </p:ext>
            </p:extLst>
          </p:nvPr>
        </p:nvGraphicFramePr>
        <p:xfrm>
          <a:off x="769738" y="2504877"/>
          <a:ext cx="4201096" cy="119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188"/>
                <a:gridCol w="2050908"/>
              </a:tblGrid>
              <a:tr h="2229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Internal  </a:t>
                      </a:r>
                      <a:r>
                        <a:rPr lang="en-US" sz="16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IP:</a:t>
                      </a:r>
                      <a:r>
                        <a:rPr lang="en-US" sz="16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port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External  IP : port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291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192.168.1.12 : 5523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44.25.80.3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: 1500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291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192.168.1.13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: 1234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44.25.80.3 : 1501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291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192.168.2.20 : 1234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44.25.80.3 : 1502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085289" y="2146329"/>
            <a:ext cx="1816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What ISP thinks</a:t>
            </a:r>
            <a:endParaRPr lang="en-US" sz="2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76546" y="2152571"/>
            <a:ext cx="1954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What host thinks</a:t>
            </a:r>
            <a:endParaRPr lang="en-US" sz="2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7019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NAT Works (2)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Internal </a:t>
            </a:r>
            <a:r>
              <a:rPr lang="en-US" sz="2800" dirty="0" smtClean="0">
                <a:sym typeface="Wingdings" pitchFamily="2" charset="2"/>
              </a:rPr>
              <a:t> External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Look up and rewrite Source IP/port</a:t>
            </a:r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43</a:t>
            </a:fld>
            <a:endParaRPr lang="en-US"/>
          </a:p>
        </p:txBody>
      </p:sp>
      <p:graphicFrame>
        <p:nvGraphicFramePr>
          <p:cNvPr id="1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682134"/>
              </p:ext>
            </p:extLst>
          </p:nvPr>
        </p:nvGraphicFramePr>
        <p:xfrm>
          <a:off x="2276489" y="2319820"/>
          <a:ext cx="3951051" cy="597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2211"/>
                <a:gridCol w="1928840"/>
              </a:tblGrid>
              <a:tr h="1799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Internal  </a:t>
                      </a:r>
                      <a:r>
                        <a:rPr lang="en-US" sz="16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IP:</a:t>
                      </a:r>
                      <a:r>
                        <a:rPr lang="en-US" sz="16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port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External  IP : port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996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192.168.1.12 : 5523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44.25.80.3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: 1500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936" y="3428594"/>
            <a:ext cx="907274" cy="38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144" y="3061433"/>
            <a:ext cx="841801" cy="48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79" y="3319264"/>
            <a:ext cx="739585" cy="599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664160" y="3609351"/>
            <a:ext cx="1207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NAT box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0216" y="2928023"/>
            <a:ext cx="0" cy="86835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60203" y="2163377"/>
            <a:ext cx="1718739" cy="9787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External </a:t>
            </a:r>
          </a:p>
          <a:p>
            <a:pPr algn="ctr">
              <a:lnSpc>
                <a:spcPct val="80000"/>
              </a:lnSpc>
            </a:pPr>
            <a:r>
              <a:rPr lang="en-US" sz="2400" dirty="0"/>
              <a:t>d</a:t>
            </a:r>
            <a:r>
              <a:rPr lang="en-US" sz="2400" dirty="0" smtClean="0"/>
              <a:t>estination</a:t>
            </a:r>
          </a:p>
          <a:p>
            <a:pPr algn="ctr">
              <a:lnSpc>
                <a:spcPct val="80000"/>
              </a:lnSpc>
            </a:pPr>
            <a:r>
              <a:rPr lang="en-US" sz="2400" dirty="0" smtClean="0"/>
              <a:t>IP=X, port=Y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77210" y="2297496"/>
            <a:ext cx="1161087" cy="683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Internal</a:t>
            </a:r>
          </a:p>
          <a:p>
            <a:pPr algn="ctr">
              <a:lnSpc>
                <a:spcPct val="80000"/>
              </a:lnSpc>
            </a:pPr>
            <a:r>
              <a:rPr lang="en-US" sz="2400" dirty="0" smtClean="0"/>
              <a:t>source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908242" y="3267958"/>
            <a:ext cx="1215958" cy="2746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5" idx="3"/>
          </p:cNvCxnSpPr>
          <p:nvPr/>
        </p:nvCxnSpPr>
        <p:spPr>
          <a:xfrm>
            <a:off x="3124200" y="3405277"/>
            <a:ext cx="2545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522068" y="3267957"/>
            <a:ext cx="1215958" cy="2746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3"/>
          </p:cNvCxnSpPr>
          <p:nvPr/>
        </p:nvCxnSpPr>
        <p:spPr>
          <a:xfrm>
            <a:off x="6738026" y="3405276"/>
            <a:ext cx="2545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10464" y="3549997"/>
            <a:ext cx="684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Src</a:t>
            </a:r>
            <a:r>
              <a:rPr lang="en-US" sz="2000" dirty="0" smtClean="0"/>
              <a:t> =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590188" y="3941130"/>
            <a:ext cx="712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Dst</a:t>
            </a:r>
            <a:r>
              <a:rPr lang="en-US" sz="2000" dirty="0" smtClean="0"/>
              <a:t> =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004851" y="3549997"/>
            <a:ext cx="684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Src</a:t>
            </a:r>
            <a:r>
              <a:rPr lang="en-US" sz="2000" dirty="0" smtClean="0"/>
              <a:t> =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984575" y="3941130"/>
            <a:ext cx="712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Dst</a:t>
            </a:r>
            <a:r>
              <a:rPr lang="en-US" sz="2000" dirty="0" smtClean="0"/>
              <a:t> =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31563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NAT Works (3)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External </a:t>
            </a:r>
            <a:r>
              <a:rPr lang="en-US" sz="2800" dirty="0" smtClean="0">
                <a:sym typeface="Wingdings" pitchFamily="2" charset="2"/>
              </a:rPr>
              <a:t> Internal</a:t>
            </a:r>
            <a:endParaRPr lang="en-US" sz="2800" dirty="0" smtClean="0"/>
          </a:p>
          <a:p>
            <a:pPr lvl="1"/>
            <a:r>
              <a:rPr lang="en-US" sz="2400" dirty="0" smtClean="0"/>
              <a:t>Look up and rewrite Destination IP/port</a:t>
            </a:r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44</a:t>
            </a:fld>
            <a:endParaRPr lang="en-US"/>
          </a:p>
        </p:txBody>
      </p:sp>
      <p:graphicFrame>
        <p:nvGraphicFramePr>
          <p:cNvPr id="1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5873748"/>
              </p:ext>
            </p:extLst>
          </p:nvPr>
        </p:nvGraphicFramePr>
        <p:xfrm>
          <a:off x="2276489" y="2319820"/>
          <a:ext cx="3951051" cy="597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2211"/>
                <a:gridCol w="1928840"/>
              </a:tblGrid>
              <a:tr h="1799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Internal  </a:t>
                      </a:r>
                      <a:r>
                        <a:rPr lang="en-US" sz="16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IP:</a:t>
                      </a:r>
                      <a:r>
                        <a:rPr lang="en-US" sz="16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port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External  IP : port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996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192.168.1.12 : 5523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44.25.80.3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: 1500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936" y="3428594"/>
            <a:ext cx="907274" cy="38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144" y="3061433"/>
            <a:ext cx="841801" cy="48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79" y="3319264"/>
            <a:ext cx="739585" cy="599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664160" y="3609351"/>
            <a:ext cx="1207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NAT box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0216" y="2928023"/>
            <a:ext cx="0" cy="86835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60203" y="2163377"/>
            <a:ext cx="1718739" cy="986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External </a:t>
            </a:r>
          </a:p>
          <a:p>
            <a:pPr algn="ctr">
              <a:lnSpc>
                <a:spcPct val="80000"/>
              </a:lnSpc>
            </a:pPr>
            <a:r>
              <a:rPr lang="en-US" sz="2400" dirty="0" smtClean="0"/>
              <a:t>source</a:t>
            </a:r>
          </a:p>
          <a:p>
            <a:pPr algn="ctr">
              <a:lnSpc>
                <a:spcPct val="80000"/>
              </a:lnSpc>
            </a:pPr>
            <a:r>
              <a:rPr lang="en-US" sz="2400" dirty="0" smtClean="0"/>
              <a:t>IP=X, port=Y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60869" y="2297496"/>
            <a:ext cx="1593770" cy="6906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Internal</a:t>
            </a:r>
          </a:p>
          <a:p>
            <a:pPr algn="ctr">
              <a:lnSpc>
                <a:spcPct val="80000"/>
              </a:lnSpc>
            </a:pPr>
            <a:r>
              <a:rPr lang="en-US" sz="2400" dirty="0" smtClean="0"/>
              <a:t>destination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122258" y="3267958"/>
            <a:ext cx="1215958" cy="2746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888794" y="3405277"/>
            <a:ext cx="2545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658260" y="3267957"/>
            <a:ext cx="1215958" cy="2746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403720" y="3405275"/>
            <a:ext cx="2545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10464" y="3549997"/>
            <a:ext cx="684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Src</a:t>
            </a:r>
            <a:r>
              <a:rPr lang="en-US" sz="2000" dirty="0" smtClean="0"/>
              <a:t> =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590188" y="3941130"/>
            <a:ext cx="712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Dst</a:t>
            </a:r>
            <a:r>
              <a:rPr lang="en-US" sz="2000" dirty="0" smtClean="0"/>
              <a:t> =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995123" y="3549997"/>
            <a:ext cx="684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Src</a:t>
            </a:r>
            <a:r>
              <a:rPr lang="en-US" sz="2000" dirty="0" smtClean="0"/>
              <a:t> =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974847" y="3941130"/>
            <a:ext cx="712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Dst</a:t>
            </a:r>
            <a:r>
              <a:rPr lang="en-US" sz="2000" dirty="0" smtClean="0"/>
              <a:t> =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80440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NAT Works (4)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Need to enter translations in the table for it to work</a:t>
            </a:r>
          </a:p>
          <a:p>
            <a:pPr lvl="1"/>
            <a:r>
              <a:rPr lang="en-US" sz="2400" dirty="0">
                <a:sym typeface="Wingdings" pitchFamily="2" charset="2"/>
              </a:rPr>
              <a:t>Create external name when host makes a TCP connection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1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4936293"/>
              </p:ext>
            </p:extLst>
          </p:nvPr>
        </p:nvGraphicFramePr>
        <p:xfrm>
          <a:off x="2276489" y="2319820"/>
          <a:ext cx="3951051" cy="597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2211"/>
                <a:gridCol w="1928840"/>
              </a:tblGrid>
              <a:tr h="1799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Internal  </a:t>
                      </a:r>
                      <a:r>
                        <a:rPr lang="en-US" sz="16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IP:</a:t>
                      </a:r>
                      <a:r>
                        <a:rPr lang="en-US" sz="16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port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External  IP : port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996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192.168.1.12 : 5523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936" y="3428594"/>
            <a:ext cx="907274" cy="38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144" y="3061433"/>
            <a:ext cx="841801" cy="48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79" y="3319264"/>
            <a:ext cx="739585" cy="599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664160" y="3609351"/>
            <a:ext cx="1207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NAT box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0216" y="2928023"/>
            <a:ext cx="0" cy="86835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60203" y="2163377"/>
            <a:ext cx="1718739" cy="9787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External </a:t>
            </a:r>
          </a:p>
          <a:p>
            <a:pPr algn="ctr">
              <a:lnSpc>
                <a:spcPct val="80000"/>
              </a:lnSpc>
            </a:pPr>
            <a:r>
              <a:rPr lang="en-US" sz="2400" dirty="0"/>
              <a:t>d</a:t>
            </a:r>
            <a:r>
              <a:rPr lang="en-US" sz="2400" dirty="0" smtClean="0"/>
              <a:t>estination</a:t>
            </a:r>
          </a:p>
          <a:p>
            <a:pPr algn="ctr">
              <a:lnSpc>
                <a:spcPct val="80000"/>
              </a:lnSpc>
            </a:pPr>
            <a:r>
              <a:rPr lang="en-US" sz="2400" dirty="0" smtClean="0"/>
              <a:t>IP=X, port=Y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77210" y="2297496"/>
            <a:ext cx="1161087" cy="683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Internal</a:t>
            </a:r>
          </a:p>
          <a:p>
            <a:pPr algn="ctr">
              <a:lnSpc>
                <a:spcPct val="80000"/>
              </a:lnSpc>
            </a:pPr>
            <a:r>
              <a:rPr lang="en-US" sz="2400" dirty="0" smtClean="0"/>
              <a:t>source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908242" y="3267958"/>
            <a:ext cx="1215958" cy="2746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5" idx="3"/>
          </p:cNvCxnSpPr>
          <p:nvPr/>
        </p:nvCxnSpPr>
        <p:spPr>
          <a:xfrm>
            <a:off x="3124200" y="3405277"/>
            <a:ext cx="2545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522068" y="3267957"/>
            <a:ext cx="1215958" cy="2746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3"/>
          </p:cNvCxnSpPr>
          <p:nvPr/>
        </p:nvCxnSpPr>
        <p:spPr>
          <a:xfrm>
            <a:off x="6738026" y="3405276"/>
            <a:ext cx="2545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10464" y="3549997"/>
            <a:ext cx="684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Src</a:t>
            </a:r>
            <a:r>
              <a:rPr lang="en-US" sz="2000" dirty="0" smtClean="0"/>
              <a:t> =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590188" y="3941130"/>
            <a:ext cx="712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Dst</a:t>
            </a:r>
            <a:r>
              <a:rPr lang="en-US" sz="2000" dirty="0" smtClean="0"/>
              <a:t> =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004851" y="3549997"/>
            <a:ext cx="684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Src</a:t>
            </a:r>
            <a:r>
              <a:rPr lang="en-US" sz="2000" dirty="0" smtClean="0"/>
              <a:t> =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984575" y="3941130"/>
            <a:ext cx="712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Dst</a:t>
            </a:r>
            <a:r>
              <a:rPr lang="en-US" sz="2000" dirty="0" smtClean="0"/>
              <a:t> =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40729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 Downsides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Connectivity has been broken!</a:t>
            </a:r>
          </a:p>
          <a:p>
            <a:pPr lvl="1"/>
            <a:r>
              <a:rPr lang="en-US" dirty="0" smtClean="0"/>
              <a:t>Can only send incoming packets after an outgoing connection is set up</a:t>
            </a:r>
          </a:p>
          <a:p>
            <a:pPr lvl="1"/>
            <a:r>
              <a:rPr lang="en-US" dirty="0" smtClean="0"/>
              <a:t>Difficult to run servers or peer-to-peer </a:t>
            </a:r>
            <a:r>
              <a:rPr lang="en-US" dirty="0" smtClean="0"/>
              <a:t>apps </a:t>
            </a:r>
            <a:r>
              <a:rPr lang="en-US" dirty="0" smtClean="0"/>
              <a:t>at home </a:t>
            </a:r>
          </a:p>
          <a:p>
            <a:pPr lvl="6"/>
            <a:endParaRPr lang="en-US" sz="1200" dirty="0" smtClean="0"/>
          </a:p>
          <a:p>
            <a:r>
              <a:rPr lang="en-US" dirty="0" smtClean="0"/>
              <a:t>Doesn’t work so well when there are no connections (UDP apps)</a:t>
            </a:r>
          </a:p>
          <a:p>
            <a:pPr lvl="6"/>
            <a:endParaRPr lang="en-US" sz="1200" dirty="0" smtClean="0"/>
          </a:p>
          <a:p>
            <a:r>
              <a:rPr lang="en-US" dirty="0" smtClean="0"/>
              <a:t>Breaks apps that unwisely expose their IP addresses (FTP)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5638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NAT Upsides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Relieves much IP address pressure</a:t>
            </a:r>
          </a:p>
          <a:p>
            <a:pPr lvl="1"/>
            <a:r>
              <a:rPr lang="en-US" dirty="0" smtClean="0"/>
              <a:t>Many home hosts behind NATs</a:t>
            </a:r>
          </a:p>
          <a:p>
            <a:r>
              <a:rPr lang="en-US" dirty="0" smtClean="0"/>
              <a:t>Easy to deploy</a:t>
            </a:r>
          </a:p>
          <a:p>
            <a:pPr lvl="1"/>
            <a:r>
              <a:rPr lang="en-US" dirty="0" smtClean="0"/>
              <a:t>Rapidly, and by you alone</a:t>
            </a:r>
          </a:p>
          <a:p>
            <a:r>
              <a:rPr lang="en-US" dirty="0" smtClean="0"/>
              <a:t>Useful functionality</a:t>
            </a:r>
          </a:p>
          <a:p>
            <a:pPr lvl="1"/>
            <a:r>
              <a:rPr lang="en-US" dirty="0" smtClean="0"/>
              <a:t>Firewall, helps </a:t>
            </a:r>
            <a:r>
              <a:rPr lang="en-US" smtClean="0"/>
              <a:t>with privacy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Kinks will get worked out eventually</a:t>
            </a:r>
          </a:p>
          <a:p>
            <a:pPr lvl="1"/>
            <a:r>
              <a:rPr lang="en-US" dirty="0" smtClean="0"/>
              <a:t>“NAT Traversal” for incoming traffic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084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DHCP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DHCP (Dynamic Host Configuration Protocol), from 1993, widely used</a:t>
            </a:r>
          </a:p>
          <a:p>
            <a:pPr lvl="4"/>
            <a:endParaRPr lang="en-US" sz="1600" dirty="0" smtClean="0"/>
          </a:p>
          <a:p>
            <a:r>
              <a:rPr lang="en-US" sz="2800" dirty="0" smtClean="0"/>
              <a:t>It leases IP address to nodes</a:t>
            </a:r>
            <a:endParaRPr lang="en-US" sz="2800" dirty="0"/>
          </a:p>
          <a:p>
            <a:r>
              <a:rPr lang="en-US" sz="2800" dirty="0" smtClean="0"/>
              <a:t>Provides other parameters too</a:t>
            </a:r>
          </a:p>
          <a:p>
            <a:pPr lvl="1"/>
            <a:r>
              <a:rPr lang="en-US" sz="2400" dirty="0" smtClean="0"/>
              <a:t>Network prefix</a:t>
            </a:r>
          </a:p>
          <a:p>
            <a:pPr lvl="1"/>
            <a:r>
              <a:rPr lang="en-US" sz="2400" dirty="0" smtClean="0"/>
              <a:t>Address of local router</a:t>
            </a:r>
          </a:p>
          <a:p>
            <a:pPr lvl="1"/>
            <a:r>
              <a:rPr lang="en-US" sz="2400" dirty="0" smtClean="0"/>
              <a:t>DNS server, time server, etc.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68544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 Protocol Stack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DHCP is a client-server application</a:t>
            </a:r>
          </a:p>
          <a:p>
            <a:pPr lvl="1"/>
            <a:r>
              <a:rPr lang="en-US" sz="2400" dirty="0" smtClean="0"/>
              <a:t>Uses UDP ports 67, 68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77566" y="2318558"/>
            <a:ext cx="1833786" cy="1836768"/>
            <a:chOff x="1981200" y="2038350"/>
            <a:chExt cx="1466850" cy="1558985"/>
          </a:xfrm>
          <a:noFill/>
        </p:grpSpPr>
        <p:sp>
          <p:nvSpPr>
            <p:cNvPr id="7" name="Rectangle 6"/>
            <p:cNvSpPr/>
            <p:nvPr/>
          </p:nvSpPr>
          <p:spPr>
            <a:xfrm>
              <a:off x="1981200" y="3197225"/>
              <a:ext cx="1447800" cy="20005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00250" y="3397280"/>
              <a:ext cx="1447800" cy="20005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981200" y="2038350"/>
              <a:ext cx="1447800" cy="1539876"/>
              <a:chOff x="2857500" y="2343150"/>
              <a:chExt cx="1447800" cy="1539876"/>
            </a:xfrm>
            <a:grpFill/>
          </p:grpSpPr>
          <p:sp>
            <p:nvSpPr>
              <p:cNvPr id="11" name="Rectangle 5"/>
              <p:cNvSpPr>
                <a:spLocks noChangeArrowheads="1"/>
              </p:cNvSpPr>
              <p:nvPr/>
            </p:nvSpPr>
            <p:spPr bwMode="auto">
              <a:xfrm>
                <a:off x="2857500" y="3502026"/>
                <a:ext cx="1447800" cy="3810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" name="Rectangle 6"/>
              <p:cNvSpPr>
                <a:spLocks noChangeArrowheads="1"/>
              </p:cNvSpPr>
              <p:nvPr/>
            </p:nvSpPr>
            <p:spPr bwMode="auto">
              <a:xfrm>
                <a:off x="2857500" y="3121025"/>
                <a:ext cx="1447800" cy="3810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2857500" y="2740025"/>
                <a:ext cx="1447800" cy="3810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2857500" y="2362200"/>
                <a:ext cx="1447800" cy="3810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" name="Text Box 12"/>
              <p:cNvSpPr txBox="1">
                <a:spLocks noChangeArrowheads="1"/>
              </p:cNvSpPr>
              <p:nvPr/>
            </p:nvSpPr>
            <p:spPr bwMode="auto">
              <a:xfrm>
                <a:off x="3139762" y="3502026"/>
                <a:ext cx="875107" cy="33959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 smtClean="0"/>
                  <a:t>Ethernet</a:t>
                </a:r>
                <a:endParaRPr lang="en-US" sz="2000" dirty="0"/>
              </a:p>
            </p:txBody>
          </p:sp>
          <p:sp>
            <p:nvSpPr>
              <p:cNvPr id="17" name="Text Box 13"/>
              <p:cNvSpPr txBox="1">
                <a:spLocks noChangeArrowheads="1"/>
              </p:cNvSpPr>
              <p:nvPr/>
            </p:nvSpPr>
            <p:spPr bwMode="auto">
              <a:xfrm>
                <a:off x="3390149" y="3127375"/>
                <a:ext cx="381836" cy="40011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 smtClean="0"/>
                  <a:t>IP</a:t>
                </a:r>
                <a:endParaRPr lang="en-US" sz="2000" dirty="0"/>
              </a:p>
            </p:txBody>
          </p:sp>
          <p:sp>
            <p:nvSpPr>
              <p:cNvPr id="18" name="Text Box 14"/>
              <p:cNvSpPr txBox="1">
                <a:spLocks noChangeArrowheads="1"/>
              </p:cNvSpPr>
              <p:nvPr/>
            </p:nvSpPr>
            <p:spPr bwMode="auto">
              <a:xfrm>
                <a:off x="3237629" y="2740025"/>
                <a:ext cx="639919" cy="40011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 smtClean="0"/>
                  <a:t>UDP</a:t>
                </a:r>
                <a:endParaRPr lang="en-US" sz="2000" dirty="0"/>
              </a:p>
            </p:txBody>
          </p:sp>
          <p:sp>
            <p:nvSpPr>
              <p:cNvPr id="19" name="Text Box 17"/>
              <p:cNvSpPr txBox="1">
                <a:spLocks noChangeArrowheads="1"/>
              </p:cNvSpPr>
              <p:nvPr/>
            </p:nvSpPr>
            <p:spPr bwMode="auto">
              <a:xfrm>
                <a:off x="3171905" y="2343150"/>
                <a:ext cx="771365" cy="40011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 smtClean="0"/>
                  <a:t>DHCP</a:t>
                </a:r>
                <a:endParaRPr lang="en-US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10176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 Addressing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Bootstrap issue:</a:t>
            </a:r>
          </a:p>
          <a:p>
            <a:pPr lvl="1"/>
            <a:r>
              <a:rPr lang="en-US" dirty="0" smtClean="0"/>
              <a:t>How does node send a message to DHCP server before it is configured?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Answer:</a:t>
            </a:r>
          </a:p>
          <a:p>
            <a:pPr lvl="1"/>
            <a:r>
              <a:rPr lang="en-US" dirty="0" smtClean="0"/>
              <a:t>Node sends </a:t>
            </a:r>
            <a:r>
              <a:rPr lang="en-US" u="sng" dirty="0" smtClean="0"/>
              <a:t>broadcast</a:t>
            </a:r>
            <a:r>
              <a:rPr lang="en-US" dirty="0" smtClean="0"/>
              <a:t> messages that delivered to all nodes on the network</a:t>
            </a:r>
          </a:p>
          <a:p>
            <a:pPr lvl="1"/>
            <a:r>
              <a:rPr lang="en-US" u="sng" dirty="0" smtClean="0"/>
              <a:t>Broadcast address </a:t>
            </a:r>
            <a:r>
              <a:rPr lang="en-US" dirty="0" smtClean="0"/>
              <a:t>is all 1s</a:t>
            </a:r>
          </a:p>
          <a:p>
            <a:pPr lvl="1"/>
            <a:r>
              <a:rPr lang="en-US" dirty="0" smtClean="0"/>
              <a:t>IP (32 bit): 255.255.255.255</a:t>
            </a:r>
          </a:p>
          <a:p>
            <a:pPr lvl="1"/>
            <a:r>
              <a:rPr lang="en-US" dirty="0" smtClean="0"/>
              <a:t>Ethernet (48 bit): </a:t>
            </a:r>
            <a:r>
              <a:rPr lang="en-US" dirty="0" err="1" smtClean="0"/>
              <a:t>ff:ff:ff:ff:ff:ff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4530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 Messages</a:t>
            </a:r>
            <a:endParaRPr lang="en-US" dirty="0"/>
          </a:p>
        </p:txBody>
      </p:sp>
      <p:pic>
        <p:nvPicPr>
          <p:cNvPr id="8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6" y="1189672"/>
            <a:ext cx="634602" cy="45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344" y="1287480"/>
            <a:ext cx="715963" cy="3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19168" y="1218694"/>
            <a:ext cx="883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Client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113204" y="1237744"/>
            <a:ext cx="854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Server</a:t>
            </a:r>
            <a:endParaRPr lang="en-US" sz="20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1337704" y="1639424"/>
            <a:ext cx="2411622" cy="2773802"/>
            <a:chOff x="1600200" y="1767522"/>
            <a:chExt cx="2057740" cy="2718583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00200" y="1817491"/>
              <a:ext cx="0" cy="26686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657940" y="1767522"/>
              <a:ext cx="0" cy="26686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>
            <a:off x="1654342" y="1462776"/>
            <a:ext cx="17370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868" y="1360102"/>
            <a:ext cx="534400" cy="224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ight Brace 30"/>
          <p:cNvSpPr/>
          <p:nvPr/>
        </p:nvSpPr>
        <p:spPr>
          <a:xfrm rot="5400000" flipV="1">
            <a:off x="2469434" y="253260"/>
            <a:ext cx="193511" cy="3017828"/>
          </a:xfrm>
          <a:prstGeom prst="righ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114903" y="1754203"/>
            <a:ext cx="1045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One link</a:t>
            </a:r>
          </a:p>
        </p:txBody>
      </p:sp>
    </p:spTree>
    <p:extLst>
      <p:ext uri="{BB962C8B-B14F-4D97-AF65-F5344CB8AC3E}">
        <p14:creationId xmlns:p14="http://schemas.microsoft.com/office/powerpoint/2010/main" val="688993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 Messages (2)</a:t>
            </a:r>
            <a:endParaRPr lang="en-US" dirty="0"/>
          </a:p>
        </p:txBody>
      </p:sp>
      <p:pic>
        <p:nvPicPr>
          <p:cNvPr id="8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6" y="1189672"/>
            <a:ext cx="634602" cy="45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344" y="1287480"/>
            <a:ext cx="715963" cy="3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19168" y="1218694"/>
            <a:ext cx="883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Client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113204" y="1237744"/>
            <a:ext cx="854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Server</a:t>
            </a:r>
            <a:endParaRPr lang="en-US" sz="2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1309762" y="1639424"/>
            <a:ext cx="2439564" cy="2773802"/>
            <a:chOff x="1576358" y="1757552"/>
            <a:chExt cx="2081582" cy="2366774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600200" y="2034222"/>
              <a:ext cx="2057740" cy="289878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031181" y="1781932"/>
              <a:ext cx="1195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cap="small" dirty="0" smtClean="0"/>
                <a:t>discover</a:t>
              </a: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600200" y="1757552"/>
              <a:ext cx="2057740" cy="2366774"/>
              <a:chOff x="1600200" y="1767522"/>
              <a:chExt cx="2057740" cy="2718583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1600200" y="1817491"/>
                <a:ext cx="0" cy="266861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657940" y="1767522"/>
                <a:ext cx="0" cy="266861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Arrow Connector 20"/>
            <p:cNvCxnSpPr/>
            <p:nvPr/>
          </p:nvCxnSpPr>
          <p:spPr>
            <a:xfrm>
              <a:off x="1600200" y="3101829"/>
              <a:ext cx="2057740" cy="289878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075041" y="2849540"/>
              <a:ext cx="11080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cap="small" dirty="0" smtClean="0"/>
                <a:t>request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1600199" y="2582905"/>
              <a:ext cx="2057740" cy="289878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214534" y="2332055"/>
              <a:ext cx="8290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cap="small" dirty="0" smtClean="0"/>
                <a:t>offer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1576358" y="3701145"/>
              <a:ext cx="2057740" cy="289878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312617" y="3434041"/>
              <a:ext cx="5852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cap="small" dirty="0" err="1" smtClean="0"/>
                <a:t>ack</a:t>
              </a:r>
              <a:endParaRPr lang="en-US" sz="2400" cap="small" dirty="0" smtClean="0"/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 flipH="1">
            <a:off x="3244225" y="2053793"/>
            <a:ext cx="695158" cy="119434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02807" y="1899905"/>
            <a:ext cx="103284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000" dirty="0" smtClean="0"/>
              <a:t>Broadcast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0076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36096</TotalTime>
  <Words>2320</Words>
  <Application>Microsoft Macintosh PowerPoint</Application>
  <PresentationFormat>On-screen Show (16:9)</PresentationFormat>
  <Paragraphs>572</Paragraphs>
  <Slides>47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PowerPoint Presentation</vt:lpstr>
      <vt:lpstr>Topic</vt:lpstr>
      <vt:lpstr>Getting IP Addresses</vt:lpstr>
      <vt:lpstr>Getting IP Addresses (2)</vt:lpstr>
      <vt:lpstr>DHCP</vt:lpstr>
      <vt:lpstr>DHCP Protocol Stack</vt:lpstr>
      <vt:lpstr>DHCP Addressing</vt:lpstr>
      <vt:lpstr>DHCP Messages</vt:lpstr>
      <vt:lpstr>DHCP Messages (2)</vt:lpstr>
      <vt:lpstr>DHCP Messages (3)</vt:lpstr>
      <vt:lpstr>Sending an IP Packet</vt:lpstr>
      <vt:lpstr>ARP (Address Resolution Protocol)</vt:lpstr>
      <vt:lpstr>ARP Protocol Stack</vt:lpstr>
      <vt:lpstr>ARP Messages</vt:lpstr>
      <vt:lpstr>ARP Messages (2)</vt:lpstr>
      <vt:lpstr>Discovery Protocols</vt:lpstr>
      <vt:lpstr>Topic</vt:lpstr>
      <vt:lpstr>Internet Control Message Protocol</vt:lpstr>
      <vt:lpstr>ICMP Errors</vt:lpstr>
      <vt:lpstr>ICMP Message Format</vt:lpstr>
      <vt:lpstr>ICMP Message Format (2)</vt:lpstr>
      <vt:lpstr>Example ICMP Messages</vt:lpstr>
      <vt:lpstr>Traceroute</vt:lpstr>
      <vt:lpstr>Traceroute (2)</vt:lpstr>
      <vt:lpstr>Topic</vt:lpstr>
      <vt:lpstr>Internet Growth</vt:lpstr>
      <vt:lpstr>The End of New IPv4 Addresses</vt:lpstr>
      <vt:lpstr>IP Version 6 to the Rescue</vt:lpstr>
      <vt:lpstr>IPv6 Deployment</vt:lpstr>
      <vt:lpstr>IPv6</vt:lpstr>
      <vt:lpstr>IPv6 (2)</vt:lpstr>
      <vt:lpstr>IPv6 Transition</vt:lpstr>
      <vt:lpstr>Tunneling </vt:lpstr>
      <vt:lpstr>Tunneling (2)</vt:lpstr>
      <vt:lpstr>Tunneling (3)</vt:lpstr>
      <vt:lpstr>Topic</vt:lpstr>
      <vt:lpstr>Layering Review</vt:lpstr>
      <vt:lpstr>Middleboxes</vt:lpstr>
      <vt:lpstr>Middleboxes (2)</vt:lpstr>
      <vt:lpstr>NAT (Network Address Translation) Box</vt:lpstr>
      <vt:lpstr>NAT (2)</vt:lpstr>
      <vt:lpstr>How NAT Works</vt:lpstr>
      <vt:lpstr>How NAT Works (2)</vt:lpstr>
      <vt:lpstr>How NAT Works (3)</vt:lpstr>
      <vt:lpstr>How NAT Works (4)</vt:lpstr>
      <vt:lpstr>NAT Downsides</vt:lpstr>
      <vt:lpstr>NAT Upsides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SHYAM GOLLAKOTA</cp:lastModifiedBy>
  <cp:revision>224</cp:revision>
  <dcterms:created xsi:type="dcterms:W3CDTF">2012-10-22T20:55:18Z</dcterms:created>
  <dcterms:modified xsi:type="dcterms:W3CDTF">2013-11-13T18:39:06Z</dcterms:modified>
</cp:coreProperties>
</file>