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6" r:id="rId1"/>
  </p:sldMasterIdLst>
  <p:notesMasterIdLst>
    <p:notesMasterId r:id="rId29"/>
  </p:notesMasterIdLst>
  <p:sldIdLst>
    <p:sldId id="256" r:id="rId2"/>
    <p:sldId id="257" r:id="rId3"/>
    <p:sldId id="259" r:id="rId4"/>
    <p:sldId id="274" r:id="rId5"/>
    <p:sldId id="258" r:id="rId6"/>
    <p:sldId id="275" r:id="rId7"/>
    <p:sldId id="260" r:id="rId8"/>
    <p:sldId id="261" r:id="rId9"/>
    <p:sldId id="262" r:id="rId10"/>
    <p:sldId id="263" r:id="rId11"/>
    <p:sldId id="276" r:id="rId12"/>
    <p:sldId id="264" r:id="rId13"/>
    <p:sldId id="265" r:id="rId14"/>
    <p:sldId id="267" r:id="rId15"/>
    <p:sldId id="266" r:id="rId16"/>
    <p:sldId id="268" r:id="rId17"/>
    <p:sldId id="269" r:id="rId18"/>
    <p:sldId id="270" r:id="rId19"/>
    <p:sldId id="279" r:id="rId20"/>
    <p:sldId id="271" r:id="rId21"/>
    <p:sldId id="272" r:id="rId22"/>
    <p:sldId id="273" r:id="rId23"/>
    <p:sldId id="277" r:id="rId24"/>
    <p:sldId id="278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FC5E5E"/>
    <a:srgbClr val="E49C94"/>
    <a:srgbClr val="F0C6C2"/>
    <a:srgbClr val="D20000"/>
    <a:srgbClr val="FFEF7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6495-ECAA-8D41-B9FD-43F0F5277C87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7121A-DAC8-B24D-A325-528D6247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4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7121A-DAC8-B24D-A325-528D624726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092-710B-584C-8FE8-F69DAB977890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D648-E997-9549-BC4E-67F52DA45F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092-710B-584C-8FE8-F69DAB977890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51B1-31F6-9048-A3CB-366158F66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092-710B-584C-8FE8-F69DAB977890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51B1-31F6-9048-A3CB-366158F66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092-710B-584C-8FE8-F69DAB977890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51B1-31F6-9048-A3CB-366158F66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092-710B-584C-8FE8-F69DAB977890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51B1-31F6-9048-A3CB-366158F66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092-710B-584C-8FE8-F69DAB977890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51B1-31F6-9048-A3CB-366158F66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092-710B-584C-8FE8-F69DAB977890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51B1-31F6-9048-A3CB-366158F66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092-710B-584C-8FE8-F69DAB977890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51B1-31F6-9048-A3CB-366158F66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092-710B-584C-8FE8-F69DAB977890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51B1-31F6-9048-A3CB-366158F66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092-710B-584C-8FE8-F69DAB977890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51B1-31F6-9048-A3CB-366158F66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092-710B-584C-8FE8-F69DAB977890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51B1-31F6-9048-A3CB-366158F66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28092-710B-584C-8FE8-F69DAB977890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C51B1-31F6-9048-A3CB-366158F66D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Macintosh%20HD:Users:riverbear02:Desktop:3%20point%20lighting%20demo.doc!OLE_LINK4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ffilms.org/visions-of-light-1992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nterest.com/pin/171418329542310804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jinnyhinkle.blogspot.com/2014/05/peter-pan-composition-analysis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riverbear02:Desktop:3%20point%20lighting%20demo.doc!OLE_LINK2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8101" y="1"/>
            <a:ext cx="12322793" cy="7043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Cinematography 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(Lighting)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http://i0.wp.com/screencaps.us/200/9-princess-and-the-frog/full/princess-and-the-frog-disneyscreencaps.com-4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37" y="4923925"/>
            <a:ext cx="2918194" cy="16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144" y="289678"/>
            <a:ext cx="38857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Light Directs the Eyes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Light </a:t>
            </a:r>
            <a:r>
              <a:rPr lang="en-US" dirty="0"/>
              <a:t>creates </a:t>
            </a:r>
            <a:r>
              <a:rPr lang="en-US" b="1" u="sng" dirty="0"/>
              <a:t>lines, contours and </a:t>
            </a:r>
            <a:r>
              <a:rPr lang="en-US" b="1" u="sng" dirty="0" smtClean="0"/>
              <a:t>shapes</a:t>
            </a:r>
            <a:r>
              <a:rPr lang="en-US" b="1" dirty="0" smtClean="0"/>
              <a:t> </a:t>
            </a:r>
            <a:r>
              <a:rPr lang="en-US" dirty="0"/>
              <a:t>to direct the </a:t>
            </a:r>
            <a:r>
              <a:rPr lang="en-US" dirty="0" smtClean="0"/>
              <a:t>eye in the composition.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-The viewer’s eye can be led </a:t>
            </a:r>
            <a:r>
              <a:rPr lang="en-US" dirty="0"/>
              <a:t>by creating</a:t>
            </a:r>
          </a:p>
          <a:p>
            <a:r>
              <a:rPr lang="en-US" dirty="0"/>
              <a:t>lines and contours from </a:t>
            </a:r>
            <a:r>
              <a:rPr lang="en-US" b="1" dirty="0"/>
              <a:t>angles of shadows, highlighting edges </a:t>
            </a:r>
            <a:r>
              <a:rPr lang="en-US" dirty="0"/>
              <a:t>of a subject or allowing edges to blend with the background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737" y="167758"/>
            <a:ext cx="2918194" cy="1278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37" y="1507618"/>
            <a:ext cx="2918194" cy="1680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37" y="3250125"/>
            <a:ext cx="2918194" cy="16414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3" y="4070867"/>
            <a:ext cx="4394764" cy="247205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154508" y="5956664"/>
            <a:ext cx="867366" cy="69763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925493" y="5485938"/>
            <a:ext cx="1652245" cy="31129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355771" y="3318918"/>
            <a:ext cx="992778" cy="93086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947954" y="3466011"/>
            <a:ext cx="808338" cy="121228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748509" y="5097101"/>
            <a:ext cx="1345289" cy="46767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659984" y="4050843"/>
            <a:ext cx="356228" cy="119682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909637" y="4159534"/>
            <a:ext cx="356228" cy="119682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154508" y="4073504"/>
            <a:ext cx="356228" cy="119682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Arc 41"/>
          <p:cNvSpPr/>
          <p:nvPr/>
        </p:nvSpPr>
        <p:spPr>
          <a:xfrm rot="1466559">
            <a:off x="5008718" y="2101074"/>
            <a:ext cx="1350684" cy="1384908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5897728" y="2119618"/>
            <a:ext cx="154729" cy="240405"/>
          </a:xfrm>
          <a:custGeom>
            <a:avLst/>
            <a:gdLst>
              <a:gd name="connsiteX0" fmla="*/ 154729 w 154729"/>
              <a:gd name="connsiteY0" fmla="*/ 13982 h 240405"/>
              <a:gd name="connsiteX1" fmla="*/ 6683 w 154729"/>
              <a:gd name="connsiteY1" fmla="*/ 5273 h 240405"/>
              <a:gd name="connsiteX2" fmla="*/ 15392 w 154729"/>
              <a:gd name="connsiteY2" fmla="*/ 57525 h 240405"/>
              <a:gd name="connsiteX3" fmla="*/ 50226 w 154729"/>
              <a:gd name="connsiteY3" fmla="*/ 127193 h 240405"/>
              <a:gd name="connsiteX4" fmla="*/ 67643 w 154729"/>
              <a:gd name="connsiteY4" fmla="*/ 144611 h 240405"/>
              <a:gd name="connsiteX5" fmla="*/ 85061 w 154729"/>
              <a:gd name="connsiteY5" fmla="*/ 179445 h 240405"/>
              <a:gd name="connsiteX6" fmla="*/ 102478 w 154729"/>
              <a:gd name="connsiteY6" fmla="*/ 240405 h 240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729" h="240405">
                <a:moveTo>
                  <a:pt x="154729" y="13982"/>
                </a:moveTo>
                <a:cubicBezTo>
                  <a:pt x="105380" y="11079"/>
                  <a:pt x="53867" y="-9472"/>
                  <a:pt x="6683" y="5273"/>
                </a:cubicBezTo>
                <a:cubicBezTo>
                  <a:pt x="-10171" y="10540"/>
                  <a:pt x="9453" y="40896"/>
                  <a:pt x="15392" y="57525"/>
                </a:cubicBezTo>
                <a:cubicBezTo>
                  <a:pt x="24125" y="81976"/>
                  <a:pt x="31867" y="108833"/>
                  <a:pt x="50226" y="127193"/>
                </a:cubicBezTo>
                <a:cubicBezTo>
                  <a:pt x="56032" y="132999"/>
                  <a:pt x="63088" y="137779"/>
                  <a:pt x="67643" y="144611"/>
                </a:cubicBezTo>
                <a:cubicBezTo>
                  <a:pt x="74844" y="155413"/>
                  <a:pt x="80239" y="167392"/>
                  <a:pt x="85061" y="179445"/>
                </a:cubicBezTo>
                <a:cubicBezTo>
                  <a:pt x="103396" y="225281"/>
                  <a:pt x="102478" y="214787"/>
                  <a:pt x="102478" y="240405"/>
                </a:cubicBezTo>
              </a:path>
            </a:pathLst>
          </a:cu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736566" y="5738587"/>
            <a:ext cx="691394" cy="66874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427960" y="6072959"/>
            <a:ext cx="152400" cy="33437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580" y="201280"/>
            <a:ext cx="44445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Shapes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-The </a:t>
            </a:r>
            <a:r>
              <a:rPr lang="en-US" sz="1600" dirty="0"/>
              <a:t>brain is good at recognizing shapes with minimal information, especially when the shape is familiar to the viewer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b="1" dirty="0" smtClean="0"/>
              <a:t>-Hinting </a:t>
            </a:r>
            <a:r>
              <a:rPr lang="en-US" sz="1600" b="1" dirty="0"/>
              <a:t>at a shape with minimal light </a:t>
            </a:r>
            <a:r>
              <a:rPr lang="en-US" sz="1600" dirty="0" smtClean="0"/>
              <a:t>activates </a:t>
            </a:r>
            <a:r>
              <a:rPr lang="en-US" sz="1600" dirty="0"/>
              <a:t>the viewer’s imagination and </a:t>
            </a:r>
            <a:r>
              <a:rPr lang="en-US" sz="1600" dirty="0" smtClean="0"/>
              <a:t>they </a:t>
            </a:r>
            <a:r>
              <a:rPr lang="en-US" sz="1600" dirty="0"/>
              <a:t>become </a:t>
            </a:r>
            <a:r>
              <a:rPr lang="en-US" sz="1600" dirty="0" smtClean="0"/>
              <a:t>more</a:t>
            </a:r>
            <a:r>
              <a:rPr lang="en-US" sz="1600" dirty="0"/>
              <a:t> </a:t>
            </a:r>
            <a:r>
              <a:rPr lang="en-US" sz="1600" dirty="0" smtClean="0"/>
              <a:t>engaged</a:t>
            </a:r>
            <a:r>
              <a:rPr lang="en-US" sz="1600" dirty="0"/>
              <a:t>. 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-Creates mood</a:t>
            </a:r>
            <a:r>
              <a:rPr lang="en-US" sz="1600" dirty="0"/>
              <a:t>, mystery and suspense.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44" y="4484704"/>
            <a:ext cx="3995964" cy="1978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01" y="4597336"/>
            <a:ext cx="3117669" cy="1753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90" y="289678"/>
            <a:ext cx="3157595" cy="1776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01" y="2432693"/>
            <a:ext cx="3196045" cy="1797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0" y="3059175"/>
            <a:ext cx="1071592" cy="1251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445" y="3095056"/>
            <a:ext cx="1671361" cy="12519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36" y="3110751"/>
            <a:ext cx="942792" cy="123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1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217" y="180081"/>
            <a:ext cx="5338448" cy="677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Unity and Harmony </a:t>
            </a:r>
            <a:br>
              <a:rPr lang="en-US" sz="20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Lights helps </a:t>
            </a:r>
            <a:r>
              <a:rPr lang="en-US" dirty="0"/>
              <a:t>with </a:t>
            </a:r>
            <a:r>
              <a:rPr lang="en-US" b="1" dirty="0"/>
              <a:t>unity and harmony </a:t>
            </a:r>
            <a:r>
              <a:rPr lang="en-US" dirty="0"/>
              <a:t>of the </a:t>
            </a:r>
            <a:r>
              <a:rPr lang="en-US" dirty="0" smtClean="0"/>
              <a:t>composition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i</a:t>
            </a:r>
            <a:r>
              <a:rPr lang="en-US" dirty="0"/>
              <a:t>.</a:t>
            </a:r>
            <a:r>
              <a:rPr lang="en-US" dirty="0" smtClean="0"/>
              <a:t>  Our </a:t>
            </a:r>
            <a:r>
              <a:rPr lang="en-US" dirty="0"/>
              <a:t>brains group objects (size, shape, color,</a:t>
            </a:r>
            <a:r>
              <a:rPr lang="en-US" dirty="0" smtClean="0"/>
              <a:t> 		value</a:t>
            </a:r>
            <a:r>
              <a:rPr lang="en-US" dirty="0"/>
              <a:t>) </a:t>
            </a:r>
            <a:r>
              <a:rPr lang="en-US" dirty="0" smtClean="0"/>
              <a:t>close together </a:t>
            </a:r>
            <a:r>
              <a:rPr lang="en-US" dirty="0"/>
              <a:t>into a larger unit. It also</a:t>
            </a:r>
            <a:r>
              <a:rPr lang="en-US" dirty="0" smtClean="0"/>
              <a:t> 	groups </a:t>
            </a:r>
            <a:r>
              <a:rPr lang="en-US" dirty="0"/>
              <a:t>negative or empty space with positive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	ii</a:t>
            </a:r>
            <a:r>
              <a:rPr lang="en-US" dirty="0"/>
              <a:t>. </a:t>
            </a:r>
            <a:r>
              <a:rPr lang="en-US" dirty="0" smtClean="0"/>
              <a:t> Unity </a:t>
            </a:r>
            <a:r>
              <a:rPr lang="en-US" dirty="0"/>
              <a:t>is when we tend to group similar</a:t>
            </a:r>
            <a:r>
              <a:rPr lang="en-US" dirty="0" smtClean="0"/>
              <a:t> 		elements </a:t>
            </a:r>
            <a:r>
              <a:rPr lang="en-US" dirty="0"/>
              <a:t>and find </a:t>
            </a:r>
            <a:r>
              <a:rPr lang="en-US" dirty="0" smtClean="0"/>
              <a:t>a relationship </a:t>
            </a:r>
            <a:r>
              <a:rPr lang="en-US" dirty="0"/>
              <a:t>that exists</a:t>
            </a:r>
            <a:r>
              <a:rPr lang="en-US" dirty="0" smtClean="0"/>
              <a:t> 	between </a:t>
            </a:r>
            <a:r>
              <a:rPr lang="en-US" dirty="0"/>
              <a:t>them. When these elements come</a:t>
            </a:r>
            <a:r>
              <a:rPr lang="en-US" dirty="0" smtClean="0"/>
              <a:t> 	together </a:t>
            </a:r>
            <a:r>
              <a:rPr lang="en-US" dirty="0"/>
              <a:t>they should make a whole that’s</a:t>
            </a:r>
            <a:r>
              <a:rPr lang="en-US" dirty="0" smtClean="0"/>
              <a:t> 	balanced </a:t>
            </a:r>
            <a:r>
              <a:rPr lang="en-US" dirty="0"/>
              <a:t>and harmonious or make the space feel</a:t>
            </a:r>
            <a:r>
              <a:rPr lang="en-US" dirty="0" smtClean="0"/>
              <a:t> 	right.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1. </a:t>
            </a:r>
            <a:r>
              <a:rPr lang="en-US" dirty="0" smtClean="0"/>
              <a:t> </a:t>
            </a:r>
            <a:r>
              <a:rPr lang="en-US" b="1" dirty="0" smtClean="0"/>
              <a:t>Too </a:t>
            </a:r>
            <a:r>
              <a:rPr lang="en-US" b="1" dirty="0"/>
              <a:t>much unity </a:t>
            </a:r>
            <a:r>
              <a:rPr lang="en-US" dirty="0"/>
              <a:t>can be </a:t>
            </a:r>
            <a:r>
              <a:rPr lang="en-US" u="sng" dirty="0"/>
              <a:t>boring and the eye </a:t>
            </a:r>
            <a:r>
              <a:rPr lang="en-US" dirty="0"/>
              <a:t>will lose interest if there’s nothing to solve when looking at the composition. </a:t>
            </a:r>
            <a:r>
              <a:rPr lang="en-US" b="1" dirty="0"/>
              <a:t>Very little unity </a:t>
            </a:r>
            <a:r>
              <a:rPr lang="en-US" dirty="0"/>
              <a:t>will make the image </a:t>
            </a:r>
            <a:r>
              <a:rPr lang="en-US" u="sng" dirty="0"/>
              <a:t>complicated for the viewer’s eye </a:t>
            </a:r>
            <a:r>
              <a:rPr lang="en-US" dirty="0"/>
              <a:t>and they’ll lose interest.</a:t>
            </a:r>
          </a:p>
          <a:p>
            <a:r>
              <a:rPr lang="en-US" dirty="0"/>
              <a:t>2.   Light can unify a disorganize/busy composition by adding shadows and emphasizing light on certain elements.  Light creates a focal point.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665" y="4340896"/>
            <a:ext cx="1258552" cy="1678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56" y="4920595"/>
            <a:ext cx="1986706" cy="1098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0818" y="2187517"/>
            <a:ext cx="2705100" cy="1736305"/>
          </a:xfrm>
          <a:prstGeom prst="rect">
            <a:avLst/>
          </a:prstGeom>
        </p:spPr>
      </p:pic>
      <p:graphicFrame>
        <p:nvGraphicFramePr>
          <p:cNvPr id="236546" name="Object 2"/>
          <p:cNvGraphicFramePr>
            <a:graphicFrameLocks noChangeAspect="1"/>
          </p:cNvGraphicFramePr>
          <p:nvPr/>
        </p:nvGraphicFramePr>
        <p:xfrm>
          <a:off x="5750818" y="451212"/>
          <a:ext cx="27051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55" name="Document" r:id="rId6" imgW="1803400" imgH="914400" progId="Word.Document.12">
                  <p:link updateAutomatic="1"/>
                </p:oleObj>
              </mc:Choice>
              <mc:Fallback>
                <p:oleObj name="Document" r:id="rId6" imgW="1803400" imgH="9144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0818" y="451212"/>
                        <a:ext cx="27051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688" y="-1"/>
            <a:ext cx="9424688" cy="73179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16048"/>
            <a:ext cx="5169529" cy="5712736"/>
          </a:xfrm>
          <a:prstGeom prst="rect">
            <a:avLst/>
          </a:prstGeom>
          <a:solidFill>
            <a:schemeClr val="bg1">
              <a:lumMod val="50000"/>
              <a:alpha val="3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7405" y="701885"/>
            <a:ext cx="476833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Mood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Lighting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is important in </a:t>
            </a:r>
            <a:r>
              <a:rPr lang="en-US" b="1" u="sng" dirty="0">
                <a:solidFill>
                  <a:schemeClr val="bg1">
                    <a:lumMod val="95000"/>
                  </a:schemeClr>
                </a:solidFill>
              </a:rPr>
              <a:t>establishing </a:t>
            </a:r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mood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and is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very powerful in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affecting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us emotionally and or physically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 -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The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tonal range of values from light to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dark affects the mood of the story.</a:t>
            </a:r>
          </a:p>
          <a:p>
            <a:pPr marL="342900" indent="-342900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</a:p>
          <a:p>
            <a:pPr marL="342900" indent="-342900"/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High Key Light: </a:t>
            </a:r>
          </a:p>
          <a:p>
            <a:pPr marL="342900" indent="-342900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ell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lit, soft fill light, no heavy/hard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shadow supports light hearted or comedic moods.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Contrast is low, dark areas are soft and few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Low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key light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: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	Range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of shades of middle tonality to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	convey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 feeling of calmness and bleak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	oppression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70" y="877516"/>
            <a:ext cx="8371630" cy="5980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370" y="377544"/>
            <a:ext cx="459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Key Lighting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7154" y="0"/>
            <a:ext cx="13168910" cy="7407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69332"/>
            <a:ext cx="324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</a:rPr>
              <a:t>Low Key Lighting</a:t>
            </a:r>
            <a:endParaRPr lang="en-US" dirty="0">
              <a:solidFill>
                <a:srgbClr val="F2F2F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00" y="-1828800"/>
            <a:ext cx="16002000" cy="1051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689246" y="1403771"/>
            <a:ext cx="10597683" cy="28075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70956" y="2284065"/>
            <a:ext cx="7402088" cy="923330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AEAEA"/>
                </a:solidFill>
              </a:rPr>
              <a:t>Color </a:t>
            </a:r>
            <a:r>
              <a:rPr lang="en-US" dirty="0">
                <a:solidFill>
                  <a:srgbClr val="EAEAEA"/>
                </a:solidFill>
              </a:rPr>
              <a:t>can influence how someone feels </a:t>
            </a:r>
            <a:r>
              <a:rPr lang="en-US" b="1" dirty="0">
                <a:solidFill>
                  <a:srgbClr val="EAEAEA"/>
                </a:solidFill>
              </a:rPr>
              <a:t>(especially when it’s universal to all cultures</a:t>
            </a:r>
            <a:r>
              <a:rPr lang="en-US" b="1" dirty="0" smtClean="0">
                <a:solidFill>
                  <a:srgbClr val="EAEAEA"/>
                </a:solidFill>
              </a:rPr>
              <a:t>). </a:t>
            </a:r>
            <a:r>
              <a:rPr lang="en-US" dirty="0" smtClean="0">
                <a:solidFill>
                  <a:srgbClr val="EAEAEA"/>
                </a:solidFill>
              </a:rPr>
              <a:t>It </a:t>
            </a:r>
            <a:r>
              <a:rPr lang="en-US" dirty="0">
                <a:solidFill>
                  <a:srgbClr val="EAEAEA"/>
                </a:solidFill>
              </a:rPr>
              <a:t>allows the audience to become emotionally involved with the story and characters.</a:t>
            </a:r>
            <a:r>
              <a:rPr lang="en-US" dirty="0" smtClean="0">
                <a:solidFill>
                  <a:srgbClr val="EAEAEA"/>
                </a:solidFill>
              </a:rPr>
              <a:t> </a:t>
            </a:r>
            <a:endParaRPr lang="en-US" dirty="0">
              <a:solidFill>
                <a:srgbClr val="EAEAE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579" y="1985227"/>
            <a:ext cx="4185420" cy="3402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709" y="4785998"/>
            <a:ext cx="5527161" cy="21189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561" y="-62057"/>
            <a:ext cx="5096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RED</a:t>
            </a:r>
            <a:endParaRPr lang="en-US" sz="8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0606"/>
            <a:ext cx="4958580" cy="2692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580" y="0"/>
            <a:ext cx="4185420" cy="1987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663" y="1193768"/>
            <a:ext cx="393650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-Physical</a:t>
            </a:r>
            <a:r>
              <a:rPr lang="en-US" sz="1500" dirty="0"/>
              <a:t>, courage, strength, warmth, energy, basic survival, 'fight or flight', stimulation, masculinity, excitement, aggression, visual impact, strain</a:t>
            </a:r>
            <a:r>
              <a:rPr lang="en-US" sz="1500" dirty="0" smtClean="0"/>
              <a:t>.</a:t>
            </a:r>
            <a:br>
              <a:rPr lang="en-US" sz="1500" dirty="0" smtClean="0"/>
            </a:br>
            <a:endParaRPr lang="en-US" sz="1500" dirty="0"/>
          </a:p>
          <a:p>
            <a:r>
              <a:rPr lang="en-US" sz="1500" dirty="0" smtClean="0"/>
              <a:t>-Grabs </a:t>
            </a:r>
            <a:r>
              <a:rPr lang="en-US" sz="1500" dirty="0"/>
              <a:t>attention first and affects us physically by raising our pulse rate.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43714" name="Picture 2" descr="http://i1.wp.com/screencaps.us/200/7-ratatouille/full/ratatouille-disneyscreencaps.com-101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0891"/>
            <a:ext cx="4958580" cy="16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40" y="5177398"/>
            <a:ext cx="4228323" cy="18851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561" y="0"/>
            <a:ext cx="5096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BLUE</a:t>
            </a:r>
            <a:endParaRPr lang="en-US" sz="8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9226"/>
            <a:ext cx="4430852" cy="2510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083" y="5018319"/>
            <a:ext cx="5006830" cy="2600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561" y="1266707"/>
            <a:ext cx="3361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-Coldness</a:t>
            </a:r>
            <a:r>
              <a:rPr lang="en-US" sz="1400" dirty="0"/>
              <a:t>, unfriendly, lack of emotion, serenity, logic, reflection and calmness. 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  <a:p>
            <a:r>
              <a:rPr lang="en-US" sz="1400" dirty="0" smtClean="0"/>
              <a:t>‐</a:t>
            </a:r>
            <a:r>
              <a:rPr lang="en-US" sz="1400" dirty="0"/>
              <a:t>Blue is soothing and </a:t>
            </a:r>
            <a:r>
              <a:rPr lang="en-US" sz="1400" dirty="0" smtClean="0"/>
              <a:t>affects </a:t>
            </a:r>
            <a:r>
              <a:rPr lang="en-US" sz="1400" dirty="0"/>
              <a:t>us more emotionally. Calm </a:t>
            </a:r>
            <a:r>
              <a:rPr lang="en-US" sz="1400" dirty="0" smtClean="0"/>
              <a:t>blues will </a:t>
            </a:r>
            <a:r>
              <a:rPr lang="en-US" sz="1400" dirty="0"/>
              <a:t>calm the mind and can help with concentration.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96" y="-370975"/>
            <a:ext cx="4977004" cy="2799564"/>
          </a:xfrm>
          <a:prstGeom prst="rect">
            <a:avLst/>
          </a:prstGeom>
        </p:spPr>
      </p:pic>
      <p:pic>
        <p:nvPicPr>
          <p:cNvPr id="242692" name="Picture 4" descr="http://i0.wp.com/screencaps.us/199/6-hunchback/full/hunchback-of-the-notre-dame-disneyscreencaps.com-3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96" y="2361056"/>
            <a:ext cx="5006830" cy="281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587" y="1"/>
            <a:ext cx="5096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Orange</a:t>
            </a:r>
            <a:endParaRPr lang="en-US" sz="6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6587" y="1107997"/>
            <a:ext cx="348545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-Physical comfort, food, warmth, security, sensuality, passion, abundance, fun, deprivation, frustration, immaturity. </a:t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sz="1600" dirty="0" smtClean="0"/>
              <a:t>-The combination of red and yellow is a combination of physical and emotion. It triggers physical comfort that you would feel from food, warmth, or shelter. It’s also considered a fun color.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166" y="0"/>
            <a:ext cx="4606834" cy="2591344"/>
          </a:xfrm>
          <a:prstGeom prst="rect">
            <a:avLst/>
          </a:prstGeom>
        </p:spPr>
      </p:pic>
      <p:pic>
        <p:nvPicPr>
          <p:cNvPr id="237570" name="Picture 2" descr="http://i2.wp.com/screencaps.us/201/3-frozenbr/full/frozen-disneyscreencaps.com-41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66" y="2591343"/>
            <a:ext cx="4726890" cy="210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74" name="Picture 6" descr="http://i2.wp.com/screencaps.us/200/9-princess-and-the-frog/full/princess-and-the-frog-disneyscreencaps.com-16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9540"/>
            <a:ext cx="4537166" cy="291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78" name="Picture 10" descr="http://i1.wp.com/screencaps.us/200/7-ratatouille/full/ratatouille-disneyscreencaps.com-114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66" y="4698748"/>
            <a:ext cx="5182204" cy="215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42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6048" y="0"/>
            <a:ext cx="1220284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4329" y="568193"/>
            <a:ext cx="5814732" cy="6124754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Why is lighting important?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	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-</a:t>
            </a:r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Adds </a:t>
            </a:r>
            <a:r>
              <a:rPr lang="en-US" b="1" u="sng" dirty="0">
                <a:solidFill>
                  <a:srgbClr val="B9CDE5">
                    <a:alpha val="75000"/>
                  </a:srgbClr>
                </a:solidFill>
              </a:rPr>
              <a:t>depth and richness 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to the </a:t>
            </a:r>
            <a:r>
              <a:rPr lang="en-US" b="1" dirty="0">
                <a:solidFill>
                  <a:srgbClr val="FFFFFF"/>
                </a:solidFill>
              </a:rPr>
              <a:t>story and</a:t>
            </a:r>
            <a:r>
              <a:rPr lang="en-US" b="1" dirty="0" smtClean="0">
                <a:solidFill>
                  <a:srgbClr val="FFFFFF"/>
                </a:solidFill>
              </a:rPr>
              <a:t> visual 		      experience</a:t>
            </a:r>
            <a:r>
              <a:rPr lang="en-US" dirty="0">
                <a:solidFill>
                  <a:srgbClr val="FFFFFF"/>
                </a:solidFill>
              </a:rPr>
              <a:t>. 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	- It 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is </a:t>
            </a:r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overall 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part of cinematography </a:t>
            </a:r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to </a:t>
            </a:r>
            <a:r>
              <a:rPr lang="en-US" b="1" u="sng" dirty="0" smtClean="0">
                <a:solidFill>
                  <a:schemeClr val="accent1">
                    <a:lumMod val="40000"/>
                    <a:lumOff val="60000"/>
                    <a:alpha val="75000"/>
                  </a:schemeClr>
                </a:solidFill>
              </a:rPr>
              <a:t>captivate the 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  <a:alpha val="75000"/>
                  </a:schemeClr>
                </a:solidFill>
              </a:rPr>
              <a:t>	      	   </a:t>
            </a:r>
            <a:r>
              <a:rPr lang="en-US" b="1" u="sng" dirty="0" smtClean="0">
                <a:solidFill>
                  <a:schemeClr val="accent1">
                    <a:lumMod val="40000"/>
                    <a:lumOff val="60000"/>
                    <a:alpha val="75000"/>
                  </a:schemeClr>
                </a:solidFill>
              </a:rPr>
              <a:t>audienc</a:t>
            </a:r>
            <a:r>
              <a:rPr lang="en-US" u="sng" dirty="0" smtClean="0">
                <a:solidFill>
                  <a:schemeClr val="accent1">
                    <a:lumMod val="40000"/>
                    <a:lumOff val="60000"/>
                    <a:alpha val="75000"/>
                  </a:schemeClr>
                </a:solidFill>
              </a:rPr>
              <a:t>e </a:t>
            </a:r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by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emphasizing the action</a:t>
            </a:r>
            <a:r>
              <a:rPr lang="en-US" b="1" dirty="0" smtClean="0">
                <a:solidFill>
                  <a:schemeClr val="bg1">
                    <a:lumMod val="95000"/>
                    <a:alpha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FFFFFF"/>
                </a:solidFill>
              </a:rPr>
              <a:t>and setting the 	   mood.</a:t>
            </a:r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  </a:t>
            </a:r>
            <a:br>
              <a:rPr lang="en-US" dirty="0" smtClean="0">
                <a:solidFill>
                  <a:srgbClr val="FFFFFF">
                    <a:alpha val="75000"/>
                  </a:srgbClr>
                </a:solidFill>
              </a:rPr>
            </a:br>
            <a:endParaRPr lang="en-US" dirty="0" smtClean="0">
              <a:solidFill>
                <a:srgbClr val="FFFFFF">
                  <a:alpha val="75000"/>
                </a:srgbClr>
              </a:solidFill>
            </a:endParaRPr>
          </a:p>
          <a:p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	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-</a:t>
            </a:r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Less 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about simply illuminating to </a:t>
            </a:r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make it 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so</a:t>
            </a:r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 the 		      	  viewer  can see 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what’s</a:t>
            </a:r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 happening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, or make it</a:t>
            </a:r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 			  look pretty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.  </a:t>
            </a:r>
            <a:endParaRPr lang="en-US" dirty="0" smtClean="0">
              <a:solidFill>
                <a:srgbClr val="FFFFFF">
                  <a:alpha val="75000"/>
                </a:srgbClr>
              </a:solidFill>
            </a:endParaRPr>
          </a:p>
          <a:p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		1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.   Light </a:t>
            </a:r>
            <a:r>
              <a:rPr lang="en-US" b="1" dirty="0">
                <a:solidFill>
                  <a:srgbClr val="FFFFFF">
                    <a:alpha val="75000"/>
                  </a:srgbClr>
                </a:solidFill>
              </a:rPr>
              <a:t>directs the </a:t>
            </a:r>
            <a:r>
              <a:rPr lang="en-US" b="1" u="sng" dirty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viewer’s </a:t>
            </a:r>
            <a:r>
              <a:rPr lang="en-US" b="1" u="sng" dirty="0" smtClean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eye</a:t>
            </a:r>
            <a:r>
              <a:rPr lang="en-US" u="sng" dirty="0" smtClean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,</a:t>
            </a:r>
            <a:r>
              <a:rPr lang="en-US" u="sng" dirty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bg1">
                    <a:alpha val="75000"/>
                  </a:schemeClr>
                </a:solidFill>
              </a:rPr>
              <a:t>enhances</a:t>
            </a:r>
            <a:r>
              <a:rPr lang="en-US" b="1" u="sng" dirty="0" smtClean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FFFF">
                    <a:alpha val="75000"/>
                  </a:srgbClr>
                </a:solidFill>
              </a:rPr>
              <a:t>		       </a:t>
            </a:r>
            <a:r>
              <a:rPr lang="en-US" b="1" u="sng" dirty="0" smtClean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mood</a:t>
            </a:r>
            <a:r>
              <a:rPr lang="en-US" u="sng" dirty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,</a:t>
            </a:r>
            <a:r>
              <a:rPr lang="en-US" u="sng" dirty="0" smtClean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atmosphere </a:t>
            </a:r>
            <a:r>
              <a:rPr lang="en-US" b="1" u="sng" dirty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and</a:t>
            </a:r>
            <a:r>
              <a:rPr lang="en-US" b="1" u="sng" dirty="0" smtClean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 drama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. </a:t>
            </a:r>
            <a:endParaRPr lang="en-US" dirty="0" smtClean="0">
              <a:solidFill>
                <a:srgbClr val="FFFFFF">
                  <a:alpha val="75000"/>
                </a:srgbClr>
              </a:solidFill>
            </a:endParaRPr>
          </a:p>
          <a:p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		2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.   Creates </a:t>
            </a:r>
            <a:r>
              <a:rPr lang="en-US" b="1" u="sng" dirty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depth</a:t>
            </a:r>
            <a:r>
              <a:rPr lang="en-US" dirty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 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 </a:t>
            </a:r>
            <a:endParaRPr lang="en-US" dirty="0" smtClean="0">
              <a:solidFill>
                <a:srgbClr val="FFFFFF">
                  <a:alpha val="75000"/>
                </a:srgbClr>
              </a:solidFill>
            </a:endParaRPr>
          </a:p>
          <a:p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		3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.   Conveys </a:t>
            </a:r>
            <a:r>
              <a:rPr lang="en-US" b="1" u="sng" dirty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time of day and season</a:t>
            </a:r>
            <a:r>
              <a:rPr lang="en-US" b="1" dirty="0">
                <a:solidFill>
                  <a:srgbClr val="FFFFFF">
                    <a:alpha val="75000"/>
                  </a:srgbClr>
                </a:solidFill>
              </a:rPr>
              <a:t>.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  </a:t>
            </a:r>
            <a:endParaRPr lang="en-US" dirty="0" smtClean="0">
              <a:solidFill>
                <a:srgbClr val="FFFFFF">
                  <a:alpha val="75000"/>
                </a:srgbClr>
              </a:solidFill>
            </a:endParaRPr>
          </a:p>
          <a:p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		4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.   Reveals </a:t>
            </a:r>
            <a:r>
              <a:rPr lang="en-US" b="1" u="sng" dirty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character’s personality</a:t>
            </a:r>
            <a:r>
              <a:rPr lang="en-US" u="sng" dirty="0" smtClean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				                </a:t>
            </a:r>
            <a:r>
              <a:rPr lang="en-US" u="sng" dirty="0" smtClean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and </a:t>
            </a:r>
            <a:r>
              <a:rPr lang="en-US" b="1" u="sng" dirty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situation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.  </a:t>
            </a:r>
            <a:endParaRPr lang="en-US" dirty="0" smtClean="0">
              <a:solidFill>
                <a:srgbClr val="FFFFFF">
                  <a:alpha val="75000"/>
                </a:srgbClr>
              </a:solidFill>
            </a:endParaRPr>
          </a:p>
          <a:p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		5</a:t>
            </a:r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.   Compliments the </a:t>
            </a:r>
            <a:r>
              <a:rPr lang="en-US" b="1" u="sng" dirty="0" smtClean="0">
                <a:solidFill>
                  <a:schemeClr val="tx2">
                    <a:lumMod val="40000"/>
                    <a:lumOff val="60000"/>
                    <a:alpha val="75000"/>
                  </a:schemeClr>
                </a:solidFill>
              </a:rPr>
              <a:t>composition.</a:t>
            </a:r>
            <a:r>
              <a:rPr lang="en-US" dirty="0" smtClean="0">
                <a:solidFill>
                  <a:srgbClr val="FFFFFF">
                    <a:alpha val="75000"/>
                  </a:srgbClr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343" y="0"/>
            <a:ext cx="3357292" cy="4693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626" y="0"/>
            <a:ext cx="3228520" cy="4693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370" y="1"/>
            <a:ext cx="5096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Yellow</a:t>
            </a:r>
            <a:endParaRPr lang="en-US" sz="6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9370" y="974301"/>
            <a:ext cx="312325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-­Optimism</a:t>
            </a:r>
            <a:r>
              <a:rPr lang="en-US" sz="1600" dirty="0"/>
              <a:t>, confidence, </a:t>
            </a:r>
            <a:r>
              <a:rPr lang="en-US" sz="1600" dirty="0" smtClean="0"/>
              <a:t>self</a:t>
            </a:r>
            <a:r>
              <a:rPr lang="en-US" sz="1600" dirty="0"/>
              <a:t>-</a:t>
            </a:r>
            <a:r>
              <a:rPr lang="en-US" sz="1600" dirty="0" smtClean="0"/>
              <a:t>esteem</a:t>
            </a:r>
            <a:r>
              <a:rPr lang="en-US" sz="1600" dirty="0"/>
              <a:t>, emotional strength, friendliness, creativity, irrationality, fear, emotional fragility, depression, anxiety, suicide.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‐</a:t>
            </a:r>
            <a:r>
              <a:rPr lang="en-US" sz="1600" dirty="0"/>
              <a:t>Like </a:t>
            </a:r>
            <a:r>
              <a:rPr lang="en-US" sz="1600" dirty="0" smtClean="0"/>
              <a:t>blue, </a:t>
            </a:r>
            <a:r>
              <a:rPr lang="en-US" sz="1600" dirty="0"/>
              <a:t>it </a:t>
            </a:r>
            <a:r>
              <a:rPr lang="en-US" sz="1600" dirty="0" smtClean="0"/>
              <a:t>affects us emotionally and has long wavelengths </a:t>
            </a:r>
            <a:r>
              <a:rPr lang="en-US" sz="1600" dirty="0"/>
              <a:t>of color that’s stimulating. It lifts our </a:t>
            </a:r>
            <a:r>
              <a:rPr lang="en-US" sz="1600" dirty="0" smtClean="0"/>
              <a:t>spirit </a:t>
            </a:r>
            <a:r>
              <a:rPr lang="en-US" sz="1600" dirty="0"/>
              <a:t>and self</a:t>
            </a:r>
            <a:r>
              <a:rPr lang="en-US" sz="1600" dirty="0" smtClean="0"/>
              <a:t>-esteem</a:t>
            </a:r>
            <a:r>
              <a:rPr lang="en-US" sz="1600" dirty="0"/>
              <a:t>. If there’s too much </a:t>
            </a:r>
            <a:r>
              <a:rPr lang="en-US" sz="1600" dirty="0" smtClean="0"/>
              <a:t>of it paired with </a:t>
            </a:r>
            <a:r>
              <a:rPr lang="en-US" sz="1600" dirty="0"/>
              <a:t>the wrong types of colors, then it creates fear and anxiety.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93950"/>
            <a:ext cx="4240956" cy="2385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56" y="4693950"/>
            <a:ext cx="5153679" cy="2898944"/>
          </a:xfrm>
          <a:prstGeom prst="rect">
            <a:avLst/>
          </a:prstGeom>
        </p:spPr>
      </p:pic>
      <p:pic>
        <p:nvPicPr>
          <p:cNvPr id="239618" name="Picture 2" descr="http://i0.wp.com/screencaps.us/200/9-princess-and-the-frog/full/princess-and-the-frog-disneyscreencaps.com-5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46" y="3253029"/>
            <a:ext cx="2630351" cy="145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2327848"/>
            <a:ext cx="4439809" cy="32191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20" y="1"/>
            <a:ext cx="4450080" cy="2605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659" y="4704746"/>
            <a:ext cx="4852341" cy="2729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4746"/>
            <a:ext cx="4693920" cy="2628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87" y="1"/>
            <a:ext cx="5096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Green</a:t>
            </a:r>
            <a:endParaRPr lang="en-US" sz="6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6587" y="952929"/>
            <a:ext cx="35601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-Harmony</a:t>
            </a:r>
            <a:r>
              <a:rPr lang="en-US" sz="1400" dirty="0"/>
              <a:t>, balance, refreshment, universal, rest, restoration, peace, stagnation, enervation, sickly, unsettling.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400" dirty="0" smtClean="0"/>
              <a:t>-Green </a:t>
            </a:r>
            <a:r>
              <a:rPr lang="en-US" sz="1400" dirty="0"/>
              <a:t>is a restful color to the eye and is a color of balance. When there’s </a:t>
            </a:r>
            <a:r>
              <a:rPr lang="en-US" sz="1400" dirty="0" smtClean="0"/>
              <a:t>green, it </a:t>
            </a:r>
            <a:r>
              <a:rPr lang="en-US" sz="1400" dirty="0"/>
              <a:t>indicates the presence of water .</a:t>
            </a:r>
          </a:p>
        </p:txBody>
      </p:sp>
      <p:pic>
        <p:nvPicPr>
          <p:cNvPr id="240642" name="Picture 2" descr="http://i1.wp.com/screencaps.us/200/9-princess-and-the-frog/full/princess-and-the-frog-disneyscreencaps.com-24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5594"/>
            <a:ext cx="4699055" cy="214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91" y="4131168"/>
            <a:ext cx="5943600" cy="469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552" y="0"/>
            <a:ext cx="4824448" cy="2693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552" y="2367589"/>
            <a:ext cx="4824448" cy="2564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552" y="4508499"/>
            <a:ext cx="4824448" cy="23487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87" y="1"/>
            <a:ext cx="5096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Purple</a:t>
            </a:r>
            <a:endParaRPr lang="en-US" sz="6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8293" y="990086"/>
            <a:ext cx="390296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-</a:t>
            </a:r>
            <a:r>
              <a:rPr lang="en-US" sz="1500" dirty="0" smtClean="0"/>
              <a:t>Spiritual </a:t>
            </a:r>
            <a:r>
              <a:rPr lang="en-US" sz="1500" dirty="0"/>
              <a:t>awareness, vision, luxury, authenticity, truth, quality, suppression, inferiority, death.</a:t>
            </a:r>
            <a:r>
              <a:rPr lang="en-US" sz="1500" dirty="0" smtClean="0"/>
              <a:t> </a:t>
            </a:r>
            <a:br>
              <a:rPr lang="en-US" sz="1500" dirty="0" smtClean="0"/>
            </a:br>
            <a:endParaRPr lang="en-US" sz="1500" dirty="0" smtClean="0"/>
          </a:p>
          <a:p>
            <a:r>
              <a:rPr lang="en-US" sz="1500" dirty="0" smtClean="0"/>
              <a:t>-Purple </a:t>
            </a:r>
            <a:r>
              <a:rPr lang="en-US" sz="1500" dirty="0"/>
              <a:t>is related more towards higher levels of thought and even higher spiritual awareness. It encourages deep contemplation and meditation. It also has associations with royalty.</a:t>
            </a:r>
          </a:p>
          <a:p>
            <a:endParaRPr lang="en-US" dirty="0"/>
          </a:p>
        </p:txBody>
      </p:sp>
      <p:pic>
        <p:nvPicPr>
          <p:cNvPr id="247810" name="Picture 2" descr="http://i1.wp.com/screencaps.us/201/3-frozenbr/full/frozen-disneyscreencaps.com-10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" y="2801636"/>
            <a:ext cx="4254897" cy="21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9C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6587" y="1"/>
            <a:ext cx="5096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Pink</a:t>
            </a:r>
            <a:endParaRPr lang="en-US" sz="6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60" y="-52253"/>
            <a:ext cx="4756680" cy="2701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61" y="1668312"/>
            <a:ext cx="4756680" cy="2915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" y="2308393"/>
            <a:ext cx="4434658" cy="29564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294" y="1200691"/>
            <a:ext cx="3701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-Physical tranquility, nurture, warmth, femininity, love, sexuality, physical weakness. </a:t>
            </a:r>
            <a:endParaRPr lang="en-US" sz="1600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37" y="4502796"/>
            <a:ext cx="4985299" cy="2804231"/>
          </a:xfrm>
          <a:prstGeom prst="rect">
            <a:avLst/>
          </a:prstGeom>
        </p:spPr>
      </p:pic>
      <p:pic>
        <p:nvPicPr>
          <p:cNvPr id="238594" name="Picture 2" descr="http://i2.wp.com/screencaps.us/200/9-princess-and-the-frog/full/princess-and-the-frog-disneyscreencaps.com-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263" y="4532084"/>
            <a:ext cx="4790096" cy="267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7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6587" y="1"/>
            <a:ext cx="5096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Grey</a:t>
            </a:r>
            <a:endParaRPr lang="en-US" sz="6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" y="2191805"/>
            <a:ext cx="4788628" cy="2000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04" y="4166575"/>
            <a:ext cx="4784756" cy="2691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" y="4191000"/>
            <a:ext cx="4781006" cy="26893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06" y="2168434"/>
            <a:ext cx="4586649" cy="2044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28" y="0"/>
            <a:ext cx="5237761" cy="21684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294" y="1200691"/>
            <a:ext cx="3701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-Lack of confidence, depression,    hibernation, lack of energy.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6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9497880" y="-644691"/>
            <a:ext cx="72923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White</a:t>
            </a:r>
          </a:p>
          <a:p>
            <a:endParaRPr lang="en-US" sz="6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8294" y="1200691"/>
            <a:ext cx="3701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-Hygiene, sterility, clarity, purity, cleanness, simplicity, sophistication, coldness, and unfriendliness. </a:t>
            </a:r>
            <a:endParaRPr lang="en-US" dirty="0"/>
          </a:p>
          <a:p>
            <a:endParaRPr lang="en-US" dirty="0"/>
          </a:p>
        </p:txBody>
      </p:sp>
      <p:pic>
        <p:nvPicPr>
          <p:cNvPr id="244738" name="Picture 2" descr="http://www.harrypotterldn.com/wp-content/uploads/2014/06/779c0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5807" y="2641612"/>
            <a:ext cx="7066572" cy="421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0" name="Picture 4" descr="http://assets.shesaidbeauty.com/wp-content/uploads/2012/12/hite-queen-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894" y="0"/>
            <a:ext cx="4177235" cy="26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2" name="Picture 6" descr="http://gorgview.com/wp-content/uploads/2013/12/1408-sn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894" y="2641612"/>
            <a:ext cx="4155840" cy="272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6587" y="1"/>
            <a:ext cx="5096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White</a:t>
            </a:r>
            <a:endParaRPr lang="en-US" sz="6600" b="1" dirty="0"/>
          </a:p>
        </p:txBody>
      </p:sp>
      <p:pic>
        <p:nvPicPr>
          <p:cNvPr id="244744" name="Picture 8" descr="http://i1.wp.com/screencaps.us/200/5-narnia1/full/narnia1-disneyscreencaps.com-32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894" y="5366312"/>
            <a:ext cx="4155840" cy="17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18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6" name="Picture 6" descr="http://img2.wikia.nocookie.net/__cb20090707001926/harrypotter/images/d/d8/Death_Eaters_entered_the_Hogwarts_Cas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904" y="4237075"/>
            <a:ext cx="5591443" cy="314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9497880" y="-644691"/>
            <a:ext cx="72923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White</a:t>
            </a:r>
          </a:p>
          <a:p>
            <a:endParaRPr lang="en-US" sz="6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4460" y="1120869"/>
            <a:ext cx="3701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-Sophistication, glamour, security, efficiency, substance, oppression, coldness, heaviness.</a:t>
            </a:r>
            <a:endParaRPr lang="en-US" sz="15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6587" y="1"/>
            <a:ext cx="5096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</a:rPr>
              <a:t>Black</a:t>
            </a:r>
            <a:endParaRPr lang="en-US" sz="6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45762" name="Picture 2" descr="http://3.bp.blogspot.com/-7Lz4YZ95XbI/TxTVbYgueRI/AAAAAAAAA5E/0xGjpnx3eDs/s1600/ouat-reginas-office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184" y="1662307"/>
            <a:ext cx="4960815" cy="257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4" name="Picture 4" descr="http://img2.wikia.nocookie.net/__cb20131126030420/batmananthology/images/8/8f/BatmanConfrontsPengu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183" y="4237075"/>
            <a:ext cx="5036921" cy="281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8" name="Picture 8" descr="http://images4.fanpop.com/image/photos/21100000/The-Dark-Lord-Ascending-Death-Eater-Meeting-Deathly-Hallows-death-eaters-21122834-1280-5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80" y="-4695"/>
            <a:ext cx="5083500" cy="212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70" name="Picture 10" descr="https://encrypted-tbn2.gstatic.com/images?q=tbn:ANd9GcShpO9cdIJ0ZN2Z6TK_EIHZ570CdWQ5IrLADLXQHJVmettgfLbK7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09" y="2124021"/>
            <a:ext cx="4263262" cy="211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29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52" y="280657"/>
            <a:ext cx="463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Other Resources: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4154" y="1059255"/>
            <a:ext cx="7007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Visions of Light The Art of Cinematography (1992)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4154" y="1530077"/>
            <a:ext cx="377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40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041" y="150402"/>
            <a:ext cx="84524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COMPOSITION</a:t>
            </a:r>
          </a:p>
          <a:p>
            <a:r>
              <a:rPr lang="en-US" dirty="0" smtClean="0"/>
              <a:t> </a:t>
            </a:r>
          </a:p>
          <a:p>
            <a:r>
              <a:rPr lang="en-US" u="sng" dirty="0" smtClean="0"/>
              <a:t>Composition for </a:t>
            </a:r>
            <a:r>
              <a:rPr lang="en-US" u="sng" dirty="0"/>
              <a:t>visual </a:t>
            </a:r>
            <a:r>
              <a:rPr lang="en-US" u="sng" dirty="0" smtClean="0"/>
              <a:t>art: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-A </a:t>
            </a:r>
            <a:r>
              <a:rPr lang="en-US" dirty="0"/>
              <a:t>way of </a:t>
            </a:r>
            <a:r>
              <a:rPr lang="en-US" b="1" dirty="0"/>
              <a:t>organizing or arranging elements</a:t>
            </a:r>
            <a:r>
              <a:rPr lang="en-US" dirty="0"/>
              <a:t> within an image </a:t>
            </a:r>
            <a:r>
              <a:rPr lang="en-US" dirty="0" smtClean="0"/>
              <a:t>to </a:t>
            </a:r>
            <a:r>
              <a:rPr lang="en-US" b="1" dirty="0" smtClean="0"/>
              <a:t>convey </a:t>
            </a:r>
            <a:r>
              <a:rPr lang="en-US" b="1" dirty="0"/>
              <a:t>the main idea</a:t>
            </a:r>
            <a:r>
              <a:rPr lang="en-US" dirty="0"/>
              <a:t> or goal of the work, as well as </a:t>
            </a:r>
            <a:r>
              <a:rPr lang="en-US" b="1" dirty="0"/>
              <a:t>direct the viewer’s eye</a:t>
            </a:r>
            <a:r>
              <a:rPr lang="en-US" dirty="0"/>
              <a:t> around the image to the main subject (</a:t>
            </a:r>
            <a:r>
              <a:rPr lang="en-US" b="1" dirty="0"/>
              <a:t>focal point</a:t>
            </a:r>
            <a:r>
              <a:rPr lang="en-US" dirty="0"/>
              <a:t>). 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-Helps the subject, mood and or action to be easily understood and aesthetically pleasing to the viewer. 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41" y="3221679"/>
            <a:ext cx="4364267" cy="2949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041" y="6322159"/>
            <a:ext cx="476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More examples of composition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92" y="3241034"/>
            <a:ext cx="3422615" cy="2910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160" y="219591"/>
            <a:ext cx="4903686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COMPOSITION</a:t>
            </a:r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-</a:t>
            </a:r>
            <a:r>
              <a:rPr lang="en-US" sz="1600" u="sng" dirty="0" smtClean="0"/>
              <a:t>Composition </a:t>
            </a:r>
            <a:r>
              <a:rPr lang="en-US" sz="1600" b="1" u="sng" dirty="0"/>
              <a:t>provides structure</a:t>
            </a:r>
            <a:r>
              <a:rPr lang="en-US" sz="1600" u="sng" dirty="0"/>
              <a:t> </a:t>
            </a:r>
            <a:r>
              <a:rPr lang="en-US" sz="1600" dirty="0"/>
              <a:t>to the layout and the way the subject is </a:t>
            </a:r>
            <a:r>
              <a:rPr lang="en-US" sz="1600" dirty="0" smtClean="0"/>
              <a:t>presented</a:t>
            </a:r>
            <a:r>
              <a:rPr lang="en-US" sz="1600" u="sng" dirty="0" smtClean="0"/>
              <a:t> </a:t>
            </a:r>
            <a:r>
              <a:rPr lang="en-US" sz="1600" u="sng" dirty="0"/>
              <a:t>along with </a:t>
            </a:r>
            <a:r>
              <a:rPr lang="en-US" sz="1600" b="1" u="sng" dirty="0"/>
              <a:t>unity </a:t>
            </a:r>
            <a:r>
              <a:rPr lang="en-US" sz="1600" dirty="0"/>
              <a:t>so that everything feels like it belongs together.  </a:t>
            </a:r>
            <a:endParaRPr lang="en-US" sz="16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1400" dirty="0" smtClean="0"/>
          </a:p>
          <a:p>
            <a:r>
              <a:rPr lang="en-US" sz="1400" dirty="0"/>
              <a:t>-</a:t>
            </a:r>
            <a:r>
              <a:rPr lang="en-US" sz="1400" dirty="0" smtClean="0"/>
              <a:t>There </a:t>
            </a:r>
            <a:r>
              <a:rPr lang="en-US" sz="1400" dirty="0"/>
              <a:t>are a group of </a:t>
            </a:r>
            <a:r>
              <a:rPr lang="en-US" sz="1400" b="1" dirty="0"/>
              <a:t>visual principles </a:t>
            </a:r>
            <a:r>
              <a:rPr lang="en-US" sz="1400" dirty="0"/>
              <a:t>that </a:t>
            </a:r>
            <a:r>
              <a:rPr lang="en-US" sz="1400" dirty="0" smtClean="0"/>
              <a:t>support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a </a:t>
            </a:r>
            <a:r>
              <a:rPr lang="en-US" sz="1400" dirty="0"/>
              <a:t>well developed </a:t>
            </a:r>
            <a:r>
              <a:rPr lang="en-US" sz="1400" dirty="0" smtClean="0"/>
              <a:t>composition.</a:t>
            </a:r>
            <a:br>
              <a:rPr lang="en-US" sz="1400" dirty="0" smtClean="0"/>
            </a:br>
            <a:endParaRPr lang="en-US" sz="1400" dirty="0" smtClean="0"/>
          </a:p>
          <a:p>
            <a:pPr algn="just"/>
            <a:r>
              <a:rPr lang="en-US" sz="1400" dirty="0" smtClean="0"/>
              <a:t>	-They’re </a:t>
            </a:r>
            <a:r>
              <a:rPr lang="en-US" sz="1400" u="sng" dirty="0" smtClean="0"/>
              <a:t>not considered </a:t>
            </a:r>
            <a:r>
              <a:rPr lang="en-US" sz="1400" u="sng" dirty="0"/>
              <a:t>rules</a:t>
            </a:r>
            <a:r>
              <a:rPr lang="en-US" sz="1400" dirty="0" smtClean="0"/>
              <a:t>, but are good</a:t>
            </a:r>
          </a:p>
          <a:p>
            <a:r>
              <a:rPr lang="en-US" sz="1400" dirty="0" smtClean="0"/>
              <a:t> 	 </a:t>
            </a:r>
            <a:r>
              <a:rPr lang="en-US" sz="1400" u="sng" dirty="0" smtClean="0"/>
              <a:t>guidelines</a:t>
            </a:r>
            <a:r>
              <a:rPr lang="en-US" sz="1400" dirty="0" smtClean="0"/>
              <a:t> in developing an image that’s easy to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	understand and aesthetically pleasing.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	Examples of Visual Principles:</a:t>
            </a:r>
            <a:br>
              <a:rPr lang="en-US" sz="1100" dirty="0" smtClean="0"/>
            </a:br>
            <a:r>
              <a:rPr lang="en-US" sz="1100" dirty="0" smtClean="0"/>
              <a:t>	Balance, Emphasis, Harmony, Movement, Pattern, </a:t>
            </a:r>
          </a:p>
          <a:p>
            <a:r>
              <a:rPr lang="en-US" sz="1100" dirty="0"/>
              <a:t>	</a:t>
            </a:r>
            <a:r>
              <a:rPr lang="en-US" sz="1100" dirty="0" smtClean="0"/>
              <a:t>Rhythm, Tension, Unity, Variety, </a:t>
            </a:r>
            <a:r>
              <a:rPr lang="en-US" sz="1100" dirty="0" err="1" smtClean="0"/>
              <a:t>ect</a:t>
            </a:r>
            <a:r>
              <a:rPr lang="en-US" sz="1100" dirty="0" smtClean="0"/>
              <a:t>. </a:t>
            </a:r>
            <a:br>
              <a:rPr lang="en-US" sz="1100" dirty="0" smtClean="0"/>
            </a:br>
            <a:endParaRPr lang="en-US" sz="1100" dirty="0" smtClean="0"/>
          </a:p>
          <a:p>
            <a:r>
              <a:rPr lang="en-US" sz="1600" b="1" dirty="0" smtClean="0"/>
              <a:t>	-Light </a:t>
            </a:r>
            <a:r>
              <a:rPr lang="en-US" sz="1600" b="1" dirty="0"/>
              <a:t>will greatly influence </a:t>
            </a:r>
            <a:r>
              <a:rPr lang="en-US" sz="1600" b="1" dirty="0" smtClean="0"/>
              <a:t>these </a:t>
            </a:r>
            <a:r>
              <a:rPr lang="en-US" sz="1600" b="1" dirty="0"/>
              <a:t>principles </a:t>
            </a:r>
            <a:r>
              <a:rPr lang="en-US" sz="1600" b="1" dirty="0" smtClean="0"/>
              <a:t>of</a:t>
            </a:r>
          </a:p>
          <a:p>
            <a:r>
              <a:rPr lang="en-US" sz="1600" b="1" dirty="0" smtClean="0"/>
              <a:t>	 composition</a:t>
            </a:r>
            <a:r>
              <a:rPr lang="en-US" sz="1600" b="1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5" y="1874139"/>
            <a:ext cx="3811626" cy="1567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71" y="505097"/>
            <a:ext cx="3550043" cy="55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8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6787" y="206608"/>
            <a:ext cx="47278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In a good composition 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endParaRPr lang="en-US" b="1" u="sng" dirty="0" smtClean="0"/>
          </a:p>
          <a:p>
            <a:pPr algn="ctr"/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dirty="0" smtClean="0"/>
              <a:t>The viewer’s eye should easily be directed around the image to the focal point.  </a:t>
            </a:r>
            <a:br>
              <a:rPr lang="en-US" dirty="0" smtClean="0"/>
            </a:br>
            <a:endParaRPr lang="en-US" dirty="0" smtClean="0"/>
          </a:p>
          <a:p>
            <a:r>
              <a:rPr lang="en-US" sz="1400" b="1" dirty="0" smtClean="0"/>
              <a:t>-</a:t>
            </a:r>
            <a:r>
              <a:rPr lang="en-US" sz="1400" dirty="0" smtClean="0"/>
              <a:t>The </a:t>
            </a:r>
            <a:r>
              <a:rPr lang="en-US" sz="1400" dirty="0"/>
              <a:t>primary </a:t>
            </a:r>
            <a:r>
              <a:rPr lang="en-US" sz="1400" dirty="0" smtClean="0"/>
              <a:t>objective </a:t>
            </a:r>
            <a:r>
              <a:rPr lang="en-US" sz="1400" dirty="0"/>
              <a:t>is to show the viewer</a:t>
            </a:r>
            <a:r>
              <a:rPr lang="en-US" sz="1400" dirty="0" smtClean="0"/>
              <a:t> where </a:t>
            </a:r>
            <a:r>
              <a:rPr lang="en-US" sz="1400" dirty="0"/>
              <a:t>to </a:t>
            </a:r>
            <a:r>
              <a:rPr lang="en-US" sz="1400" dirty="0" smtClean="0"/>
              <a:t>look at</a:t>
            </a:r>
            <a:r>
              <a:rPr lang="en-US" sz="1400" dirty="0"/>
              <a:t>.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-Shots </a:t>
            </a:r>
            <a:r>
              <a:rPr lang="en-US" sz="1400" dirty="0"/>
              <a:t>are quick and for effective storytelling, lighting must be</a:t>
            </a:r>
            <a:r>
              <a:rPr lang="en-US" sz="1400" dirty="0" smtClean="0"/>
              <a:t> done well </a:t>
            </a:r>
            <a:r>
              <a:rPr lang="en-US" sz="1400" dirty="0"/>
              <a:t>to </a:t>
            </a:r>
            <a:r>
              <a:rPr lang="en-US" sz="1400" u="sng" dirty="0"/>
              <a:t>quickly allow the audience to see the key story elements in each </a:t>
            </a:r>
            <a:r>
              <a:rPr lang="en-US" sz="1400" u="sng" dirty="0" smtClean="0"/>
              <a:t>shot</a:t>
            </a:r>
            <a:r>
              <a:rPr lang="en-US" sz="1400" dirty="0"/>
              <a:t>.</a:t>
            </a:r>
            <a:endParaRPr lang="en-US" sz="1400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59" y="316127"/>
            <a:ext cx="3013165" cy="1242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59" y="1880381"/>
            <a:ext cx="3040611" cy="1254252"/>
          </a:xfrm>
          <a:prstGeom prst="rect">
            <a:avLst/>
          </a:prstGeom>
        </p:spPr>
      </p:pic>
      <p:pic>
        <p:nvPicPr>
          <p:cNvPr id="246786" name="Picture 2" descr="https://24.media.tumblr.com/f71b497db27590eb5521aa960d36064d/tumblr_n61phyHjRc1r8jftxo3_1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8" y="3767450"/>
            <a:ext cx="2632190" cy="182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88" name="Picture 4" descr="https://24.media.tumblr.com/dd574926acdb33d792293d8dbd972d13/tumblr_n61pomlNiv1r8jftxo7_12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53" y="3767450"/>
            <a:ext cx="2632190" cy="182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90" name="Picture 6" descr="https://31.media.tumblr.com/32c9939042d878e03c7647d080339e53/tumblr_n61phyHjRc1r8jftxo4_12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927557" y="3776673"/>
            <a:ext cx="2618913" cy="181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834" y="6138250"/>
            <a:ext cx="454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Peter Pan Composition Analysis: </a:t>
            </a:r>
            <a:r>
              <a:rPr lang="en-US" dirty="0" smtClean="0">
                <a:hlinkClick r:id="rId7"/>
              </a:rPr>
              <a:t>Link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808" y="2605844"/>
            <a:ext cx="3818010" cy="1622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477" y="650562"/>
            <a:ext cx="3816669" cy="1586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477" y="4596842"/>
            <a:ext cx="3864673" cy="1706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00" y="4596842"/>
            <a:ext cx="4221238" cy="17346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787" y="284985"/>
            <a:ext cx="432746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</a:p>
          <a:p>
            <a:pPr algn="ctr"/>
            <a:r>
              <a:rPr lang="en-US" b="1" u="sng" dirty="0" smtClean="0"/>
              <a:t>Contrast </a:t>
            </a:r>
            <a:r>
              <a:rPr lang="en-US" b="1" u="sng" dirty="0"/>
              <a:t>is used in an image to help create </a:t>
            </a:r>
            <a:r>
              <a:rPr lang="en-US" b="1" u="sng" dirty="0" smtClean="0"/>
              <a:t>focal points </a:t>
            </a:r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Also creates </a:t>
            </a:r>
            <a:r>
              <a:rPr lang="en-US" sz="1600" dirty="0"/>
              <a:t>interest to the scene.</a:t>
            </a: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Contrast:</a:t>
            </a:r>
            <a:r>
              <a:rPr lang="en-US" dirty="0" smtClean="0"/>
              <a:t> A range </a:t>
            </a:r>
            <a:r>
              <a:rPr lang="en-US" dirty="0"/>
              <a:t>of blacks and whites in the image, or darkness and brightness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b="1" dirty="0" smtClean="0"/>
              <a:t>High contrast: </a:t>
            </a:r>
            <a:r>
              <a:rPr lang="en-US" dirty="0" smtClean="0"/>
              <a:t>Has </a:t>
            </a:r>
            <a:r>
              <a:rPr lang="en-US" dirty="0"/>
              <a:t>strong, bold colors and textures, with dark shadows and bright highlights.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smtClean="0"/>
              <a:t>Low </a:t>
            </a:r>
            <a:r>
              <a:rPr lang="en-US" b="1" dirty="0"/>
              <a:t>contrast </a:t>
            </a:r>
            <a:r>
              <a:rPr lang="en-US" dirty="0"/>
              <a:t>has little difference between lights and darks making an image flat or dull.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96787" y="1842101"/>
            <a:ext cx="4196836" cy="23689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25" y="300808"/>
            <a:ext cx="624525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</a:t>
            </a:r>
            <a:r>
              <a:rPr lang="en-US" sz="2800" b="1" dirty="0" smtClean="0"/>
              <a:t>igh contrast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Eyes are attracted to high contrast</a:t>
            </a:r>
            <a:r>
              <a:rPr lang="en-US" b="1" dirty="0" smtClean="0"/>
              <a:t> </a:t>
            </a:r>
            <a:r>
              <a:rPr lang="en-US" dirty="0"/>
              <a:t>areas, or they’re attracted to </a:t>
            </a:r>
            <a:r>
              <a:rPr lang="en-US" dirty="0" smtClean="0"/>
              <a:t>greater differences between elements such as color, value, size or texture. </a:t>
            </a:r>
            <a:r>
              <a:rPr lang="en-US" dirty="0"/>
              <a:t>Your eye will be attracted to a dark </a:t>
            </a:r>
            <a:r>
              <a:rPr lang="en-US" dirty="0" smtClean="0"/>
              <a:t>dot (a dark value) </a:t>
            </a:r>
            <a:r>
              <a:rPr lang="en-US" dirty="0"/>
              <a:t>among many white dots for example.</a:t>
            </a:r>
          </a:p>
          <a:p>
            <a:endParaRPr lang="en-US" dirty="0"/>
          </a:p>
        </p:txBody>
      </p:sp>
      <p:graphicFrame>
        <p:nvGraphicFramePr>
          <p:cNvPr id="2324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394723"/>
              </p:ext>
            </p:extLst>
          </p:nvPr>
        </p:nvGraphicFramePr>
        <p:xfrm>
          <a:off x="322850" y="2486022"/>
          <a:ext cx="7151452" cy="3640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3" name="Document" r:id="rId3" imgW="1397000" imgH="711200" progId="Word.Document.12">
                  <p:link updateAutomatic="1"/>
                </p:oleObj>
              </mc:Choice>
              <mc:Fallback>
                <p:oleObj name="Document" r:id="rId3" imgW="1397000" imgH="7112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850" y="2486022"/>
                        <a:ext cx="7151452" cy="36407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1332" y="1784754"/>
            <a:ext cx="8421336" cy="452176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705580" y="4090632"/>
            <a:ext cx="233926" cy="23396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1332" y="583477"/>
            <a:ext cx="74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 a small white dot (a light value) surrounded by black (a dark value)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877" y="583477"/>
            <a:ext cx="63840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you add color, eye is attracted to color than neutral. More </a:t>
            </a:r>
            <a:r>
              <a:rPr lang="en-US" b="1" dirty="0"/>
              <a:t>saturation</a:t>
            </a:r>
            <a:r>
              <a:rPr lang="en-US" dirty="0"/>
              <a:t>, the more attention it gets.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Complementary colors that are directed across from each other in the color wheel create a high level of contrast. </a:t>
            </a:r>
            <a:br>
              <a:rPr lang="en-US" dirty="0" smtClean="0"/>
            </a:br>
            <a:r>
              <a:rPr lang="en-US" sz="1200" dirty="0" smtClean="0"/>
              <a:t>(Red &amp; Green, Blue &amp; Orange, Yellow &amp; Purple)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77" y="2409284"/>
            <a:ext cx="8255775" cy="3571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1362</TotalTime>
  <Words>363</Words>
  <Application>Microsoft Office PowerPoint</Application>
  <PresentationFormat>On-screen Show (4:3)</PresentationFormat>
  <Paragraphs>100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Office Theme</vt:lpstr>
      <vt:lpstr>Macintosh HD:Users:riverbear02:Desktop:3 point lighting demo.doc!OLE_LINK2</vt:lpstr>
      <vt:lpstr>Macintosh HD:Users:riverbear02:Desktop:3 point lighting demo.doc!OLE_LINK4</vt:lpstr>
      <vt:lpstr>Cinematography  (Lighting)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Cinematography  (Lighting)</dc:title>
  <dc:creator>Amanda Cook</dc:creator>
  <cp:lastModifiedBy>Amanda Cook</cp:lastModifiedBy>
  <cp:revision>46</cp:revision>
  <dcterms:created xsi:type="dcterms:W3CDTF">2014-11-04T06:21:05Z</dcterms:created>
  <dcterms:modified xsi:type="dcterms:W3CDTF">2015-09-22T00:13:56Z</dcterms:modified>
</cp:coreProperties>
</file>