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1"/>
  </p:notesMasterIdLst>
  <p:sldIdLst>
    <p:sldId id="256" r:id="rId2"/>
    <p:sldId id="257" r:id="rId3"/>
    <p:sldId id="258" r:id="rId4"/>
    <p:sldId id="262" r:id="rId5"/>
    <p:sldId id="275" r:id="rId6"/>
    <p:sldId id="309" r:id="rId7"/>
    <p:sldId id="286" r:id="rId8"/>
    <p:sldId id="302" r:id="rId9"/>
    <p:sldId id="313" r:id="rId10"/>
    <p:sldId id="314" r:id="rId11"/>
    <p:sldId id="312" r:id="rId12"/>
    <p:sldId id="303" r:id="rId13"/>
    <p:sldId id="307" r:id="rId14"/>
    <p:sldId id="290" r:id="rId15"/>
    <p:sldId id="285" r:id="rId16"/>
    <p:sldId id="287" r:id="rId17"/>
    <p:sldId id="288" r:id="rId18"/>
    <p:sldId id="315" r:id="rId19"/>
    <p:sldId id="268" r:id="rId20"/>
    <p:sldId id="269" r:id="rId21"/>
    <p:sldId id="270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97" r:id="rId30"/>
    <p:sldId id="291" r:id="rId31"/>
    <p:sldId id="277" r:id="rId32"/>
    <p:sldId id="293" r:id="rId33"/>
    <p:sldId id="311" r:id="rId34"/>
    <p:sldId id="306" r:id="rId35"/>
    <p:sldId id="294" r:id="rId36"/>
    <p:sldId id="273" r:id="rId37"/>
    <p:sldId id="272" r:id="rId38"/>
    <p:sldId id="274" r:id="rId39"/>
    <p:sldId id="26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4660"/>
  </p:normalViewPr>
  <p:slideViewPr>
    <p:cSldViewPr>
      <p:cViewPr varScale="1">
        <p:scale>
          <a:sx n="130" d="100"/>
          <a:sy n="130" d="100"/>
        </p:scale>
        <p:origin x="2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2EB7-64B8-4894-860B-1D631EC3CE7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C25D6-01B3-4668-A091-E4B64FAE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C25D6-01B3-4668-A091-E4B64FAEFB4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1/28/2014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Modeler </a:t>
            </a:r>
            <a:r>
              <a:rPr lang="en-US" smtClean="0">
                <a:solidFill>
                  <a:schemeClr val="accent2"/>
                </a:solidFill>
              </a:rPr>
              <a:t>Help Session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Due: </a:t>
            </a:r>
            <a:r>
              <a:rPr lang="en-US" dirty="0" smtClean="0">
                <a:solidFill>
                  <a:schemeClr val="accent2"/>
                </a:solidFill>
              </a:rPr>
              <a:t>Thursday, </a:t>
            </a:r>
            <a:r>
              <a:rPr lang="en-US" dirty="0" smtClean="0">
                <a:solidFill>
                  <a:schemeClr val="accent2"/>
                </a:solidFill>
              </a:rPr>
              <a:t>February 6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11:59 pm</a:t>
            </a:r>
          </a:p>
          <a:p>
            <a:r>
              <a:rPr lang="en-US" dirty="0" smtClean="0"/>
              <a:t>TA: </a:t>
            </a:r>
            <a:r>
              <a:rPr lang="en-US" dirty="0" smtClean="0">
                <a:solidFill>
                  <a:schemeClr val="accent2"/>
                </a:solidFill>
              </a:rPr>
              <a:t>Mason Remy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it into Triangle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958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surface into “bands” by longitude</a:t>
            </a:r>
          </a:p>
          <a:p>
            <a:r>
              <a:rPr lang="en-US" dirty="0" smtClean="0"/>
              <a:t>Compute vertex positions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pPr lvl="1"/>
            <a:r>
              <a:rPr lang="en-US" dirty="0" smtClean="0"/>
              <a:t>Using sin(), </a:t>
            </a:r>
            <a:r>
              <a:rPr lang="en-US" dirty="0" err="1" smtClean="0"/>
              <a:t>cos</a:t>
            </a:r>
            <a:r>
              <a:rPr lang="en-US" dirty="0" smtClean="0"/>
              <a:t>() in </a:t>
            </a:r>
            <a:r>
              <a:rPr lang="en-US" dirty="0" err="1" smtClean="0"/>
              <a:t>c++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See lecture notes for normal computation</a:t>
            </a:r>
          </a:p>
          <a:p>
            <a:r>
              <a:rPr lang="en-US" dirty="0" smtClean="0"/>
              <a:t>Connect the dots with OpenGL triangles</a:t>
            </a:r>
          </a:p>
        </p:txBody>
      </p:sp>
      <p:pic>
        <p:nvPicPr>
          <p:cNvPr id="13" name="Content Placeholder 5" descr="surface_of_revolu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483050"/>
            <a:ext cx="3286116" cy="49701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dots in a modern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 </a:t>
            </a:r>
            <a:r>
              <a:rPr lang="en-US" dirty="0" smtClean="0">
                <a:solidFill>
                  <a:srgbClr val="FF0000"/>
                </a:solidFill>
              </a:rPr>
              <a:t>(required!)</a:t>
            </a:r>
            <a:endParaRPr lang="en-US" dirty="0" smtClean="0"/>
          </a:p>
          <a:p>
            <a:r>
              <a:rPr lang="en-US" dirty="0" smtClean="0"/>
              <a:t>The order of vertices matters</a:t>
            </a:r>
          </a:p>
          <a:p>
            <a:pPr lvl="1"/>
            <a:r>
              <a:rPr lang="en-US" dirty="0" smtClean="0"/>
              <a:t>Right-hand rule</a:t>
            </a:r>
          </a:p>
        </p:txBody>
      </p:sp>
      <p:pic>
        <p:nvPicPr>
          <p:cNvPr id="7" name="Content Placeholder 6" descr="triangle_mesh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47944" y="2708877"/>
            <a:ext cx="3839111" cy="27531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8229601" cy="4623816"/>
          </a:xfrm>
        </p:spPr>
        <p:txBody>
          <a:bodyPr/>
          <a:lstStyle/>
          <a:p>
            <a:r>
              <a:rPr lang="en-US" dirty="0" smtClean="0"/>
              <a:t>It’s okay to use </a:t>
            </a:r>
            <a:r>
              <a:rPr lang="en-US" dirty="0" err="1" smtClean="0"/>
              <a:t>glBegin</a:t>
            </a:r>
            <a:r>
              <a:rPr lang="en-US" dirty="0" smtClean="0"/>
              <a:t>(), </a:t>
            </a:r>
            <a:r>
              <a:rPr lang="en-US" dirty="0" err="1" smtClean="0"/>
              <a:t>glEnd</a:t>
            </a:r>
            <a:r>
              <a:rPr lang="en-US" dirty="0" smtClean="0"/>
              <a:t>() for testing shapes, but don’t use them in the final submitted code</a:t>
            </a:r>
          </a:p>
          <a:p>
            <a:r>
              <a:rPr lang="en-US" dirty="0" smtClean="0"/>
              <a:t>Don’t use GL_QUAD_STRIP or GL_TRIANGLE_STRIP in the final submission, either.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the submitted code, you need to build a triangle mesh and send it to OpenGL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glDrawElements</a:t>
            </a:r>
            <a:r>
              <a:rPr lang="en-US" dirty="0" smtClean="0"/>
              <a:t> with GL_TRIANGLES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1502664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This is an overly simplified example of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drawing a plane using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glDrawElements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plane consists of two connecting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triangles and the normal vectors of all </a:t>
            </a: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vertices are pointing up.</a:t>
            </a:r>
          </a:p>
        </p:txBody>
      </p:sp>
      <p:pic>
        <p:nvPicPr>
          <p:cNvPr id="7" name="Content Placeholder 6" descr="triangle_mesh_examp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00200"/>
            <a:ext cx="4038600" cy="1700904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preparing the data for the vertices positions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vertices[12] = { 0,0,0, 0,0,-1, 1,0,0, 1,0,-1 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normal directions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normals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[12] = {0,1,0, 0,1,0, 0,1,0, 0,1,0};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texture coordinate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GLfloat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texture_uv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[8] = {0,0, 0,1, 1,0, 1,1};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// vertex indices to form triangles, the order of the 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vertices follows the right hand rule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GLuint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indices[6] = { 1,0,2, 1,2,3 }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6;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343400" y="3810000"/>
            <a:ext cx="4648200" cy="2667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glEnableClientState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glVertexPointer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(3, GL_FLOAT, 0, vertices);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glNormalPointer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(GL_FLOAT,0,normals);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glTexCoordPointer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(2,GL_FLOAT,0,texture_uv);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glDrawElements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(GL_TRIANGLES,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indices_length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,GL_UNSIGNED_INT, indices);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(GL_TEXTURE_COORD_ARRAY);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(GL_NORMAL_ARRAY);</a:t>
            </a:r>
          </a:p>
          <a:p>
            <a:pPr marL="438912" lvl="0" indent="-320040">
              <a:buClr>
                <a:schemeClr val="accent1"/>
              </a:buClr>
              <a:buSzPct val="80000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glDisableClientState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(GL_VERTEX_ARRAY);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419600" cy="46238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See lecture slides for texture mapping</a:t>
            </a:r>
          </a:p>
          <a:p>
            <a:pPr lvl="1"/>
            <a:r>
              <a:rPr lang="en-US" dirty="0" smtClean="0"/>
              <a:t>Basic idea: use longitude and arc length (curve distance) as texture coordinates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2"/>
            <a:r>
              <a:rPr lang="en-US" dirty="0" err="1" smtClean="0"/>
              <a:t>u,v</a:t>
            </a:r>
            <a:r>
              <a:rPr lang="en-US" dirty="0" smtClean="0"/>
              <a:t> </a:t>
            </a:r>
            <a:r>
              <a:rPr lang="az-Cyrl-AZ" dirty="0" smtClean="0"/>
              <a:t>Є</a:t>
            </a:r>
            <a:r>
              <a:rPr lang="en-US" dirty="0" smtClean="0"/>
              <a:t> [0,1]</a:t>
            </a:r>
          </a:p>
        </p:txBody>
      </p:sp>
      <p:pic>
        <p:nvPicPr>
          <p:cNvPr id="6" name="Content Placeholder 5" descr="surface_of_revolution_angle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5245" y="1600200"/>
            <a:ext cx="3763955" cy="49883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Hierarchical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make a </a:t>
            </a:r>
            <a:r>
              <a:rPr lang="en-US" b="1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2 levels of branching</a:t>
            </a:r>
          </a:p>
          <a:p>
            <a:pPr lvl="1"/>
            <a:r>
              <a:rPr lang="en-US" dirty="0" smtClean="0"/>
              <a:t>Something drawn at each level</a:t>
            </a:r>
          </a:p>
          <a:p>
            <a:pPr lvl="1"/>
            <a:r>
              <a:rPr lang="en-US" dirty="0" smtClean="0"/>
              <a:t>Meaningful controls</a:t>
            </a:r>
          </a:p>
          <a:p>
            <a:pPr lvl="2"/>
            <a:r>
              <a:rPr lang="en-US" dirty="0" smtClean="0"/>
              <a:t>Otherwise, you will be overwhelmed when you animate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3936"/>
            <a:ext cx="43434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to:</a:t>
            </a:r>
          </a:p>
          <a:p>
            <a:pPr lvl="1"/>
            <a:r>
              <a:rPr lang="en-US" dirty="0" smtClean="0"/>
              <a:t>Extend the Model class</a:t>
            </a:r>
          </a:p>
          <a:p>
            <a:pPr lvl="1"/>
            <a:r>
              <a:rPr lang="en-US" dirty="0" smtClean="0"/>
              <a:t>Override the draw() method</a:t>
            </a:r>
          </a:p>
          <a:p>
            <a:pPr lvl="1"/>
            <a:r>
              <a:rPr lang="en-US" dirty="0" smtClean="0"/>
              <a:t>Add properties that Modeler users can control</a:t>
            </a:r>
          </a:p>
          <a:p>
            <a:pPr lvl="1"/>
            <a:r>
              <a:rPr lang="en-US" dirty="0" smtClean="0"/>
              <a:t>Give an instance of your class to </a:t>
            </a:r>
            <a:r>
              <a:rPr lang="en-US" dirty="0" err="1" smtClean="0"/>
              <a:t>ModelerUserInterface</a:t>
            </a:r>
            <a:r>
              <a:rPr lang="en-US" dirty="0" smtClean="0"/>
              <a:t> in the main()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Scene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sample.cpp, the Scene class extends Model</a:t>
            </a:r>
          </a:p>
          <a:p>
            <a:pPr lvl="1"/>
            <a:r>
              <a:rPr lang="en-US" dirty="0" smtClean="0"/>
              <a:t>draw() method draws the green floor, sphere, and cylinder, etc.</a:t>
            </a:r>
          </a:p>
          <a:p>
            <a:pPr lvl="1"/>
            <a:r>
              <a:rPr lang="en-US" dirty="0" smtClean="0"/>
              <a:t>Add and replace drawing commands of your own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use these draw commands as OpenGL references</a:t>
            </a:r>
          </a:p>
          <a:p>
            <a:pPr lvl="1"/>
            <a:r>
              <a:rPr lang="en-US" dirty="0" smtClean="0"/>
              <a:t>Modelerdraw.cpp</a:t>
            </a:r>
          </a:p>
          <a:p>
            <a:pPr lvl="2"/>
            <a:r>
              <a:rPr lang="en-US" dirty="0" err="1" smtClean="0"/>
              <a:t>drawBox</a:t>
            </a:r>
            <a:endParaRPr lang="en-US" dirty="0" smtClean="0"/>
          </a:p>
          <a:p>
            <a:pPr lvl="2"/>
            <a:r>
              <a:rPr lang="en-US" dirty="0" err="1" smtClean="0"/>
              <a:t>drawCylinder</a:t>
            </a:r>
            <a:endParaRPr lang="en-US" dirty="0" smtClean="0"/>
          </a:p>
          <a:p>
            <a:pPr lvl="2"/>
            <a:r>
              <a:rPr lang="en-US" dirty="0" err="1" smtClean="0"/>
              <a:t>drawRevolution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radio button for your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4038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Add a new radio button for your scene at the end of the list</a:t>
            </a:r>
          </a:p>
        </p:txBody>
      </p:sp>
      <p:pic>
        <p:nvPicPr>
          <p:cNvPr id="6" name="Content Placeholder 5" descr="scene_radio_butt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2734" y="1818165"/>
            <a:ext cx="3629532" cy="453453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Properties to Control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724400" cy="46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Kinds of properties (in </a:t>
            </a:r>
            <a:r>
              <a:rPr lang="en-US" dirty="0" err="1" smtClean="0"/>
              <a:t>properties.h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BooleanProperty</a:t>
            </a:r>
            <a:r>
              <a:rPr lang="en-US" dirty="0" smtClean="0"/>
              <a:t> = checkbox</a:t>
            </a:r>
          </a:p>
          <a:p>
            <a:pPr lvl="1"/>
            <a:r>
              <a:rPr lang="en-US" dirty="0" err="1" smtClean="0"/>
              <a:t>RangeProperty</a:t>
            </a:r>
            <a:r>
              <a:rPr lang="en-US" dirty="0" smtClean="0"/>
              <a:t> = slider</a:t>
            </a:r>
          </a:p>
          <a:p>
            <a:pPr lvl="1"/>
            <a:r>
              <a:rPr lang="en-US" dirty="0" err="1" smtClean="0"/>
              <a:t>RGBProperty</a:t>
            </a:r>
            <a:r>
              <a:rPr lang="en-US" dirty="0" smtClean="0"/>
              <a:t> = color</a:t>
            </a:r>
          </a:p>
          <a:p>
            <a:pPr lvl="1"/>
            <a:r>
              <a:rPr lang="en-US" dirty="0" err="1" smtClean="0"/>
              <a:t>ChoiceProperty</a:t>
            </a:r>
            <a:r>
              <a:rPr lang="en-US" dirty="0" smtClean="0"/>
              <a:t> = radio buttons</a:t>
            </a:r>
          </a:p>
          <a:p>
            <a:pPr marL="633222" indent="-514350"/>
            <a:r>
              <a:rPr lang="en-US" dirty="0" smtClean="0"/>
              <a:t>Need to add it to: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Class definition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Constructor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Property list</a:t>
            </a:r>
          </a:p>
          <a:p>
            <a:pPr marL="633222" indent="-514350"/>
            <a:r>
              <a:rPr lang="en-US" dirty="0" smtClean="0"/>
              <a:t>See sample.cpp for example</a:t>
            </a: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7" y="2756694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 Is A State Machine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glEnable</a:t>
            </a:r>
            <a:r>
              <a:rPr lang="en-US" dirty="0" smtClean="0">
                <a:solidFill>
                  <a:schemeClr val="accent2"/>
                </a:solidFill>
              </a:rPr>
              <a:t>()/</a:t>
            </a:r>
            <a:r>
              <a:rPr lang="en-US" dirty="0" err="1" smtClean="0">
                <a:solidFill>
                  <a:schemeClr val="accent2"/>
                </a:solidFill>
              </a:rPr>
              <a:t>glDisable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 changes state</a:t>
            </a:r>
          </a:p>
          <a:p>
            <a:r>
              <a:rPr lang="en-US" dirty="0" smtClean="0"/>
              <a:t>Once you change something, it stays that way until you change it to something new</a:t>
            </a:r>
          </a:p>
          <a:p>
            <a:r>
              <a:rPr lang="en-US" dirty="0" smtClean="0"/>
              <a:t>OpenGL’s state includes:</a:t>
            </a:r>
          </a:p>
          <a:p>
            <a:pPr lvl="1"/>
            <a:r>
              <a:rPr lang="en-US" dirty="0" smtClean="0"/>
              <a:t>Current color</a:t>
            </a:r>
          </a:p>
          <a:p>
            <a:pPr lvl="1"/>
            <a:r>
              <a:rPr lang="en-US" dirty="0" smtClean="0"/>
              <a:t>Transformation matrices</a:t>
            </a:r>
          </a:p>
          <a:p>
            <a:pPr lvl="1"/>
            <a:r>
              <a:rPr lang="en-US" dirty="0" smtClean="0"/>
              <a:t>Drawing modes </a:t>
            </a:r>
          </a:p>
          <a:p>
            <a:pPr lvl="1"/>
            <a:r>
              <a:rPr lang="en-US" dirty="0" smtClean="0"/>
              <a:t>Light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out, building, and using the sample solution</a:t>
            </a:r>
          </a:p>
          <a:p>
            <a:r>
              <a:rPr lang="en-US" dirty="0" smtClean="0"/>
              <a:t>Part 1: Surface of Revolution</a:t>
            </a:r>
          </a:p>
          <a:p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OpenGL’s Transformation Matrix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two of them: </a:t>
            </a:r>
            <a:r>
              <a:rPr lang="en-US" dirty="0" smtClean="0">
                <a:solidFill>
                  <a:schemeClr val="accent2"/>
                </a:solidFill>
              </a:rPr>
              <a:t>projection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  We’ll modify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Matrix applied to all vertices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These functions multiply transformations: </a:t>
            </a:r>
            <a:r>
              <a:rPr lang="en-US" dirty="0" err="1" smtClean="0">
                <a:solidFill>
                  <a:schemeClr val="accent2"/>
                </a:solidFill>
              </a:rPr>
              <a:t>glRotated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glTranslated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glScaled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r>
              <a:rPr lang="en-US" dirty="0" smtClean="0"/>
              <a:t>Applies transformations in REVERSE order from the order in which they are called.</a:t>
            </a:r>
          </a:p>
          <a:p>
            <a:r>
              <a:rPr lang="en-US" dirty="0" smtClean="0"/>
              <a:t>Transformations are </a:t>
            </a:r>
            <a:r>
              <a:rPr lang="en-US" dirty="0" smtClean="0">
                <a:solidFill>
                  <a:schemeClr val="accent2"/>
                </a:solidFill>
              </a:rPr>
              <a:t>cumulative</a:t>
            </a:r>
            <a:r>
              <a:rPr lang="en-US" dirty="0" smtClean="0"/>
              <a:t>.  Since they’re all “squashed” into one matrix, you can’t “undo” a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Transformations: Going “Back”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back to an earlier transformation matrix?</a:t>
            </a:r>
          </a:p>
          <a:p>
            <a:r>
              <a:rPr lang="en-US" dirty="0" smtClean="0"/>
              <a:t>We can “remember” it</a:t>
            </a:r>
          </a:p>
          <a:p>
            <a:pPr lvl="1"/>
            <a:r>
              <a:rPr lang="en-US" dirty="0" smtClean="0"/>
              <a:t>OpenGL maintains a </a:t>
            </a:r>
            <a:r>
              <a:rPr lang="en-US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matrices.</a:t>
            </a:r>
          </a:p>
          <a:p>
            <a:pPr lvl="1"/>
            <a:r>
              <a:rPr lang="en-US" dirty="0" smtClean="0"/>
              <a:t>To store the current matrix, call </a:t>
            </a:r>
            <a:r>
              <a:rPr lang="en-US" dirty="0" err="1" smtClean="0">
                <a:solidFill>
                  <a:schemeClr val="accent2"/>
                </a:solidFill>
              </a:rPr>
              <a:t>glPushMatrix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restore the last matrix you stored, call </a:t>
            </a:r>
            <a:r>
              <a:rPr lang="en-US" dirty="0" err="1" smtClean="0">
                <a:solidFill>
                  <a:schemeClr val="accent2"/>
                </a:solidFill>
              </a:rPr>
              <a:t>glPopMatrix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body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glPushMatrix</a:t>
            </a:r>
            <a:r>
              <a:rPr lang="en-US" dirty="0" smtClean="0"/>
              <a:t>() to remember the current matrix.</a:t>
            </a:r>
          </a:p>
          <a:p>
            <a:r>
              <a:rPr lang="en-US" dirty="0" smtClean="0"/>
              <a:t>Imagine that a matrix corresponds to a set of coordinate axes:</a:t>
            </a:r>
          </a:p>
          <a:p>
            <a:pPr lvl="1"/>
            <a:r>
              <a:rPr lang="en-US" dirty="0" smtClean="0"/>
              <a:t>By changing your matrix, you can move, rotate, and scale the axes OpenGL uses.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 transform:</a:t>
            </a:r>
          </a:p>
          <a:p>
            <a:pPr lvl="1"/>
            <a:r>
              <a:rPr lang="en-US" dirty="0" err="1" smtClean="0"/>
              <a:t>glRotated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glTranslated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glScaled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Here, we apply </a:t>
            </a:r>
            <a:r>
              <a:rPr lang="en-US" dirty="0" err="1" smtClean="0"/>
              <a:t>glTranslated</a:t>
            </a:r>
            <a:r>
              <a:rPr lang="en-US" dirty="0" smtClean="0"/>
              <a:t>(1.5,2,0)</a:t>
            </a:r>
            <a:endParaRPr lang="en-US" dirty="0"/>
          </a:p>
          <a:p>
            <a:pPr lvl="1"/>
            <a:r>
              <a:rPr lang="en-US" dirty="0" smtClean="0"/>
              <a:t>All points translated 1.5 units left and 2 units up</a:t>
            </a:r>
          </a:p>
          <a:p>
            <a:pPr lvl="1"/>
            <a:r>
              <a:rPr lang="en-US" dirty="0" smtClean="0"/>
              <a:t>It’s as if we moved our coordinate axes!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025906"/>
            <a:ext cx="4038600" cy="41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 ear.</a:t>
            </a:r>
          </a:p>
          <a:p>
            <a:pPr lvl="1"/>
            <a:r>
              <a:rPr lang="en-US" dirty="0" smtClean="0"/>
              <a:t>This ear thinks it was drawn at the origin.</a:t>
            </a:r>
          </a:p>
          <a:p>
            <a:r>
              <a:rPr lang="en-US" dirty="0" smtClean="0"/>
              <a:t>Transformations let us transform objects without changing their geometry!</a:t>
            </a:r>
          </a:p>
          <a:p>
            <a:pPr lvl="1"/>
            <a:r>
              <a:rPr lang="en-US" dirty="0" smtClean="0"/>
              <a:t>We didn’t have to edit that ear’s drawing commands to transform it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28" y="1981200"/>
            <a:ext cx="370134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coordinate axes.</a:t>
            </a:r>
          </a:p>
          <a:p>
            <a:r>
              <a:rPr lang="en-US" dirty="0" smtClean="0"/>
              <a:t>To draw the other ear, call </a:t>
            </a:r>
            <a:r>
              <a:rPr lang="en-US" dirty="0" err="1" smtClean="0"/>
              <a:t>glPushMatrix</a:t>
            </a:r>
            <a:r>
              <a:rPr lang="en-US" dirty="0" smtClean="0"/>
              <a:t>() again…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another transform…</a:t>
            </a:r>
          </a:p>
          <a:p>
            <a:pPr lvl="1"/>
            <a:r>
              <a:rPr lang="en-US" dirty="0" smtClean="0"/>
              <a:t>Where will the ear be drawn now?</a:t>
            </a:r>
            <a:endParaRPr lang="en-US" dirty="0"/>
          </a:p>
        </p:txBody>
      </p:sp>
      <p:pic>
        <p:nvPicPr>
          <p:cNvPr id="71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837863"/>
            <a:ext cx="4038600" cy="44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the other ear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865" y="2006600"/>
            <a:ext cx="3391669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Then, 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“axes”</a:t>
            </a:r>
          </a:p>
          <a:p>
            <a:pPr lvl="1"/>
            <a:r>
              <a:rPr lang="en-US" dirty="0" smtClean="0"/>
              <a:t>Technically, you don’t need to if that second ear is the last thing you draw.</a:t>
            </a:r>
          </a:p>
          <a:p>
            <a:pPr lvl="1"/>
            <a:r>
              <a:rPr lang="en-US" dirty="0" smtClean="0"/>
              <a:t>But what if you wanted to add something else to the body?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A Pop For Every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there’s a </a:t>
            </a:r>
            <a:r>
              <a:rPr lang="en-US" dirty="0" err="1" smtClean="0"/>
              <a:t>glPopMatrix</a:t>
            </a:r>
            <a:r>
              <a:rPr lang="en-US" dirty="0" smtClean="0"/>
              <a:t>() for every </a:t>
            </a:r>
            <a:r>
              <a:rPr lang="en-US" dirty="0" err="1" smtClean="0"/>
              <a:t>glPushMatrix</a:t>
            </a:r>
            <a:r>
              <a:rPr lang="en-US" dirty="0" smtClean="0"/>
              <a:t>()!</a:t>
            </a:r>
          </a:p>
          <a:p>
            <a:pPr lvl="1"/>
            <a:r>
              <a:rPr lang="en-US" dirty="0" smtClean="0"/>
              <a:t>You can divide your draw() function into a series of nested methods, each with a push at the beginning and a pop at the end.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Modeler course page for detailed check-out directions.</a:t>
            </a:r>
          </a:p>
          <a:p>
            <a:r>
              <a:rPr lang="en-US" dirty="0" smtClean="0"/>
              <a:t>Repository path:</a:t>
            </a:r>
          </a:p>
          <a:p>
            <a:pPr lvl="1"/>
            <a:r>
              <a:rPr lang="en-US" dirty="0" err="1" smtClean="0"/>
              <a:t>svn+ssh</a:t>
            </a:r>
            <a:r>
              <a:rPr lang="en-US" dirty="0" smtClean="0"/>
              <a:t>://</a:t>
            </a:r>
            <a:r>
              <a:rPr lang="en-US" b="1" u="sng" dirty="0" smtClean="0"/>
              <a:t>Your CSE </a:t>
            </a:r>
            <a:r>
              <a:rPr lang="en-US" b="1" u="sng" dirty="0" smtClean="0"/>
              <a:t>NetID</a:t>
            </a:r>
            <a:r>
              <a:rPr lang="en-US" dirty="0" smtClean="0"/>
              <a:t>@attu.cs.washington.edu/projects/</a:t>
            </a:r>
            <a:r>
              <a:rPr lang="en-US" dirty="0" err="1" smtClean="0"/>
              <a:t>instr</a:t>
            </a:r>
            <a:r>
              <a:rPr lang="en-US" dirty="0" smtClean="0"/>
              <a:t>/14wi/cse457/modeler/</a:t>
            </a:r>
            <a:r>
              <a:rPr lang="en-US" b="1" u="sng" dirty="0" smtClean="0"/>
              <a:t>Your </a:t>
            </a:r>
            <a:r>
              <a:rPr lang="en-US" b="1" u="sng" dirty="0" smtClean="0"/>
              <a:t>Group ID</a:t>
            </a:r>
            <a:r>
              <a:rPr lang="en-US" dirty="0" smtClean="0"/>
              <a:t>/source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scene must have two levels of branching like in this diagram.</a:t>
            </a:r>
          </a:p>
          <a:p>
            <a:pPr lvl="1"/>
            <a:r>
              <a:rPr lang="en-US" dirty="0" smtClean="0"/>
              <a:t>Circles are objects</a:t>
            </a:r>
          </a:p>
          <a:p>
            <a:pPr lvl="1"/>
            <a:r>
              <a:rPr lang="en-US" dirty="0" smtClean="0"/>
              <a:t>Arrows are transformations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glPushMatrix</a:t>
            </a:r>
            <a:r>
              <a:rPr lang="en-US" dirty="0" smtClean="0"/>
              <a:t>() for green, so you can draw orange after drawing red</a:t>
            </a:r>
          </a:p>
          <a:p>
            <a:pPr lvl="1"/>
            <a:r>
              <a:rPr lang="en-US" dirty="0" smtClean="0"/>
              <a:t>Do the same for orange</a:t>
            </a:r>
          </a:p>
          <a:p>
            <a:r>
              <a:rPr lang="en-US" dirty="0" smtClean="0"/>
              <a:t>You must draw something at each level.</a:t>
            </a:r>
          </a:p>
        </p:txBody>
      </p:sp>
      <p:sp>
        <p:nvSpPr>
          <p:cNvPr id="5" name="Oval 4"/>
          <p:cNvSpPr/>
          <p:nvPr/>
        </p:nvSpPr>
        <p:spPr>
          <a:xfrm>
            <a:off x="6136340" y="1981200"/>
            <a:ext cx="609600" cy="609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4885"/>
            <a:ext cx="6096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5740" y="3177990"/>
            <a:ext cx="6096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60" y="4424085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4424085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531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7437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702925" y="396912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1290" y="398257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Multiple-Joint Slider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control </a:t>
            </a:r>
            <a:r>
              <a:rPr lang="en-US" dirty="0" smtClean="0">
                <a:solidFill>
                  <a:schemeClr val="accent2"/>
                </a:solidFill>
              </a:rPr>
              <a:t>multiple aspects</a:t>
            </a:r>
            <a:r>
              <a:rPr lang="en-US" dirty="0" smtClean="0"/>
              <a:t> of your model.</a:t>
            </a:r>
          </a:p>
          <a:p>
            <a:pPr lvl="1"/>
            <a:r>
              <a:rPr lang="en-US" dirty="0" smtClean="0"/>
              <a:t>Example: Rotate multiple joints at once</a:t>
            </a:r>
          </a:p>
          <a:p>
            <a:r>
              <a:rPr lang="en-US" dirty="0" smtClean="0"/>
              <a:t>Don’t get too complicated!</a:t>
            </a:r>
          </a:p>
          <a:p>
            <a:pPr lvl="1"/>
            <a:r>
              <a:rPr lang="en-US" dirty="0" smtClean="0"/>
              <a:t>Wait for Animator in four weeks!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3.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provide a directional light </a:t>
            </a:r>
            <a:r>
              <a:rPr lang="en-US" dirty="0" err="1" smtClean="0"/>
              <a:t>shader</a:t>
            </a:r>
            <a:r>
              <a:rPr lang="en-US" dirty="0" smtClean="0"/>
              <a:t> in OpenGL Shading Language (GLSL)</a:t>
            </a:r>
          </a:p>
          <a:p>
            <a:r>
              <a:rPr lang="en-US" dirty="0" smtClean="0"/>
              <a:t>You must extend it to support point lights.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Files to edit:</a:t>
            </a:r>
          </a:p>
          <a:p>
            <a:pPr lvl="1"/>
            <a:r>
              <a:rPr lang="en-US" dirty="0" err="1" smtClean="0"/>
              <a:t>shader.frag</a:t>
            </a:r>
            <a:r>
              <a:rPr lang="en-US" dirty="0" smtClean="0"/>
              <a:t> – your 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err="1" smtClean="0"/>
              <a:t>shader.vert</a:t>
            </a:r>
            <a:r>
              <a:rPr lang="en-US" dirty="0" smtClean="0"/>
              <a:t> – your vertex </a:t>
            </a:r>
            <a:r>
              <a:rPr lang="en-US" dirty="0" err="1" smtClean="0"/>
              <a:t>shader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with the Sample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modeler_solution.exe in your project folder</a:t>
            </a:r>
          </a:p>
          <a:p>
            <a:pPr lvl="1"/>
            <a:r>
              <a:rPr lang="en-US" dirty="0" smtClean="0"/>
              <a:t>Loads your </a:t>
            </a:r>
            <a:r>
              <a:rPr lang="en-US" dirty="0" err="1" smtClean="0"/>
              <a:t>shader.frag</a:t>
            </a:r>
            <a:r>
              <a:rPr lang="en-US" dirty="0" smtClean="0"/>
              <a:t> and </a:t>
            </a:r>
            <a:r>
              <a:rPr lang="en-US" dirty="0" err="1" smtClean="0"/>
              <a:t>shader.vert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contains our sample </a:t>
            </a:r>
            <a:r>
              <a:rPr lang="en-US" dirty="0" err="1" smtClean="0"/>
              <a:t>shaders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radio buttons to compare with sample solution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38140"/>
            <a:ext cx="2971800" cy="46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5867400"/>
            <a:ext cx="2286000" cy="533400"/>
          </a:xfrm>
          <a:prstGeom prst="rect">
            <a:avLst/>
          </a:prstGeom>
          <a:noFill/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GLSL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position.xyz</a:t>
            </a:r>
            <a:r>
              <a:rPr lang="en-US" dirty="0" smtClean="0"/>
              <a:t> – the position of light source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– object that stores the product of a light’s properties with the current surface’s material properties: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 == </a:t>
            </a:r>
            <a:r>
              <a:rPr lang="en-US" dirty="0" err="1" smtClean="0"/>
              <a:t>gl_FrontMaterial.diffuse</a:t>
            </a:r>
            <a:r>
              <a:rPr lang="en-US" dirty="0" smtClean="0"/>
              <a:t> * </a:t>
            </a:r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4. Your Custom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9248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you want!</a:t>
            </a:r>
          </a:p>
          <a:p>
            <a:r>
              <a:rPr lang="en-US" dirty="0" smtClean="0"/>
              <a:t>Can earn extra credit!</a:t>
            </a:r>
          </a:p>
          <a:p>
            <a:r>
              <a:rPr lang="en-US" dirty="0" smtClean="0"/>
              <a:t>Ask TA’s for estimated extra credit value of an option.</a:t>
            </a:r>
          </a:p>
          <a:p>
            <a:r>
              <a:rPr lang="en-US" dirty="0" smtClean="0"/>
              <a:t>See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OpenGL orange book</a:t>
            </a:r>
            <a:r>
              <a:rPr lang="en-US" dirty="0" smtClean="0"/>
              <a:t> in the lab for details + code.</a:t>
            </a:r>
          </a:p>
          <a:p>
            <a:r>
              <a:rPr lang="en-US" dirty="0" smtClean="0"/>
              <a:t>Can still use sample solution to test (depending on complexity)</a:t>
            </a:r>
          </a:p>
          <a:p>
            <a:endParaRPr lang="en-US" dirty="0" smtClean="0"/>
          </a:p>
          <a:p>
            <a:r>
              <a:rPr lang="en-US" dirty="0" smtClean="0"/>
              <a:t>Warnings</a:t>
            </a:r>
          </a:p>
          <a:p>
            <a:pPr lvl="1"/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 (project 4)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 Work Environment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that your repository works by:</a:t>
            </a:r>
          </a:p>
          <a:p>
            <a:pPr lvl="1"/>
            <a:r>
              <a:rPr lang="en-US" dirty="0" smtClean="0"/>
              <a:t>Checking it out</a:t>
            </a:r>
          </a:p>
          <a:p>
            <a:pPr lvl="1"/>
            <a:r>
              <a:rPr lang="en-US" dirty="0" smtClean="0"/>
              <a:t>Building it</a:t>
            </a:r>
          </a:p>
          <a:p>
            <a:pPr lvl="1"/>
            <a:r>
              <a:rPr lang="en-US" dirty="0" smtClean="0"/>
              <a:t>Tweaking something</a:t>
            </a:r>
          </a:p>
          <a:p>
            <a:pPr lvl="1"/>
            <a:r>
              <a:rPr lang="en-US" dirty="0" smtClean="0"/>
              <a:t>Committing</a:t>
            </a:r>
          </a:p>
          <a:p>
            <a:r>
              <a:rPr lang="en-US" dirty="0" smtClean="0"/>
              <a:t>Do this on each work environment you plan to use, even if you aren’t going to start work yet:</a:t>
            </a:r>
          </a:p>
          <a:p>
            <a:pPr lvl="1"/>
            <a:r>
              <a:rPr lang="en-US" dirty="0" smtClean="0"/>
              <a:t>Lab machines</a:t>
            </a:r>
          </a:p>
          <a:p>
            <a:pPr lvl="1"/>
            <a:r>
              <a:rPr lang="en-US" dirty="0" smtClean="0"/>
              <a:t>Your home computer</a:t>
            </a:r>
          </a:p>
          <a:p>
            <a:pPr lvl="1"/>
            <a:r>
              <a:rPr lang="en-US" dirty="0" smtClean="0"/>
              <a:t>The sooner we know of a problem, the sooner we can fix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SVN Conflicts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put anything besides source code into source control:</a:t>
            </a:r>
          </a:p>
          <a:p>
            <a:pPr lvl="1"/>
            <a:r>
              <a:rPr lang="en-US" dirty="0" smtClean="0"/>
              <a:t>Debug and Release folders</a:t>
            </a:r>
          </a:p>
          <a:p>
            <a:pPr lvl="1"/>
            <a:r>
              <a:rPr lang="en-US" dirty="0" smtClean="0"/>
              <a:t>Modeler.suo</a:t>
            </a:r>
          </a:p>
          <a:p>
            <a:pPr lvl="1"/>
            <a:r>
              <a:rPr lang="en-US" dirty="0" smtClean="0"/>
              <a:t>Modeler.ncb</a:t>
            </a:r>
          </a:p>
          <a:p>
            <a:pPr lvl="1"/>
            <a:r>
              <a:rPr lang="en-US" dirty="0" smtClean="0"/>
              <a:t>*.user files</a:t>
            </a:r>
          </a:p>
          <a:p>
            <a:r>
              <a:rPr lang="en-US" dirty="0" smtClean="0"/>
              <a:t>DO put </a:t>
            </a:r>
            <a:r>
              <a:rPr lang="en-US" dirty="0" smtClean="0">
                <a:solidFill>
                  <a:schemeClr val="accent2"/>
                </a:solidFill>
              </a:rPr>
              <a:t>source files </a:t>
            </a:r>
            <a:r>
              <a:rPr lang="en-US" dirty="0" smtClean="0"/>
              <a:t>(*.cpp, *.h, *.</a:t>
            </a:r>
            <a:r>
              <a:rPr lang="en-US" dirty="0" err="1" smtClean="0"/>
              <a:t>vcproj</a:t>
            </a:r>
            <a:r>
              <a:rPr lang="en-US" dirty="0" smtClean="0"/>
              <a:t>, image files, etc.) in the repository</a:t>
            </a:r>
          </a:p>
          <a:p>
            <a:pPr lvl="1"/>
            <a:r>
              <a:rPr lang="en-US" dirty="0" smtClean="0"/>
              <a:t>Make sure you both </a:t>
            </a:r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smtClean="0"/>
              <a:t>commit</a:t>
            </a:r>
            <a:r>
              <a:rPr lang="en-US" dirty="0" smtClean="0"/>
              <a:t> the files.</a:t>
            </a:r>
          </a:p>
          <a:p>
            <a:pPr lvl="1"/>
            <a:r>
              <a:rPr lang="en-US" dirty="0" err="1" smtClean="0"/>
              <a:t>TortoiseSVN</a:t>
            </a:r>
            <a:r>
              <a:rPr lang="en-US" dirty="0" smtClean="0"/>
              <a:t>: when you commit, make sure all the files you added have a checkmark.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You don’t </a:t>
            </a:r>
            <a:r>
              <a:rPr lang="en-US" i="1" dirty="0" smtClean="0"/>
              <a:t>have</a:t>
            </a:r>
            <a:r>
              <a:rPr lang="en-US" dirty="0" smtClean="0"/>
              <a:t> to divide work up this way!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</a:t>
            </a:r>
          </a:p>
          <a:p>
            <a:r>
              <a:rPr lang="en-US" dirty="0" smtClean="0"/>
              <a:t>Make sure you can check out, commit, and build!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adjusting the sample model</a:t>
            </a:r>
          </a:p>
          <a:p>
            <a:pPr lvl="1"/>
            <a:r>
              <a:rPr lang="en-US" dirty="0" smtClean="0"/>
              <a:t>Let us know if you have problems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COMMIT BEFORE LOGOFF!</a:t>
            </a:r>
          </a:p>
          <a:p>
            <a:pPr lvl="1"/>
            <a:r>
              <a:rPr lang="en-US" dirty="0" smtClean="0"/>
              <a:t>Your files in C:\User\... will </a:t>
            </a:r>
            <a:r>
              <a:rPr lang="en-US" dirty="0" smtClean="0">
                <a:solidFill>
                  <a:schemeClr val="accent2"/>
                </a:solidFill>
              </a:rPr>
              <a:t>go away </a:t>
            </a:r>
            <a:r>
              <a:rPr lang="en-US" dirty="0" smtClean="0"/>
              <a:t>when you log out, due to Deep Freeze!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Visual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your project folder</a:t>
            </a:r>
          </a:p>
          <a:p>
            <a:r>
              <a:rPr lang="en-US" dirty="0" smtClean="0"/>
              <a:t>Double-click the .</a:t>
            </a:r>
            <a:r>
              <a:rPr lang="en-US" dirty="0" err="1" smtClean="0"/>
              <a:t>vcxproj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Configuration menu next to green arrow</a:t>
            </a:r>
          </a:p>
          <a:p>
            <a:pPr lvl="1"/>
            <a:r>
              <a:rPr lang="en-US" dirty="0" smtClean="0"/>
              <a:t>Debug – lets you set breakpoints</a:t>
            </a:r>
          </a:p>
          <a:p>
            <a:pPr lvl="1"/>
            <a:r>
              <a:rPr lang="en-US" dirty="0" smtClean="0"/>
              <a:t>Release – for turn-in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Debug</a:t>
            </a:r>
            <a:r>
              <a:rPr lang="en-US" dirty="0" smtClean="0"/>
              <a:t>, then click the green arrow next to it to build and run your project (Hotkey: F5)</a:t>
            </a:r>
          </a:p>
          <a:p>
            <a:r>
              <a:rPr lang="en-US" dirty="0" smtClean="0"/>
              <a:t>Let us know if it doesn’t build!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946" y="1774825"/>
            <a:ext cx="569350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Modeler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List of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Controls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Control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3581400" cy="3693319"/>
          </a:xfrm>
          <a:prstGeom prst="rect">
            <a:avLst/>
          </a:prstGeom>
          <a:solidFill>
            <a:schemeClr val="tx2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of your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Move the camera by dragging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mouse while holding down: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button: rotate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view like a huge trackball.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Right button (or left button + CTRL): zoom in/out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button (or left button + SHIFT): 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The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Surface of revolution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4: Custom </a:t>
            </a:r>
            <a:r>
              <a:rPr lang="en-US" dirty="0" err="1" smtClean="0"/>
              <a:t>Shader</a:t>
            </a:r>
            <a:r>
              <a:rPr lang="en-US" dirty="0" smtClean="0"/>
              <a:t>(s)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NOTE: this division of labor is just a suggestion!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Surface of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876800" cy="46238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will write OpenGL code to draw a surface by rotating a curve.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Replace code for </a:t>
            </a:r>
            <a:r>
              <a:rPr lang="en-US" dirty="0" err="1" smtClean="0"/>
              <a:t>drawRevolution</a:t>
            </a:r>
            <a:r>
              <a:rPr lang="en-US" dirty="0" smtClean="0"/>
              <a:t>() in modelerdraw.cpp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divisions</a:t>
            </a:r>
            <a:r>
              <a:rPr lang="en-US" dirty="0" smtClean="0"/>
              <a:t> variable determines number of slices</a:t>
            </a:r>
          </a:p>
          <a:p>
            <a:r>
              <a:rPr lang="en-US" dirty="0" smtClean="0"/>
              <a:t>Load new curve with File-&gt;”Load Revolution Curve File”</a:t>
            </a:r>
            <a:endParaRPr lang="en-US" dirty="0"/>
          </a:p>
        </p:txBody>
      </p:sp>
      <p:pic>
        <p:nvPicPr>
          <p:cNvPr id="6" name="Content Placeholder 5" descr="surface_of_revolut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828800"/>
            <a:ext cx="3057516" cy="4624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a curve</a:t>
            </a:r>
          </a:p>
          <a:p>
            <a:pPr lvl="1"/>
            <a:r>
              <a:rPr lang="en-US" dirty="0" smtClean="0"/>
              <a:t>Using the curve editor tool</a:t>
            </a:r>
          </a:p>
          <a:p>
            <a:pPr lvl="1"/>
            <a:r>
              <a:rPr lang="en-US" dirty="0" smtClean="0"/>
              <a:t>Start by left click with ctrl key on</a:t>
            </a:r>
          </a:p>
          <a:p>
            <a:pPr lvl="1"/>
            <a:r>
              <a:rPr lang="en-US" dirty="0" smtClean="0"/>
              <a:t>Save dense point samples into .</a:t>
            </a:r>
            <a:r>
              <a:rPr lang="en-US" dirty="0" err="1" smtClean="0"/>
              <a:t>apts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Load point samples in modeler</a:t>
            </a:r>
          </a:p>
        </p:txBody>
      </p:sp>
      <p:pic>
        <p:nvPicPr>
          <p:cNvPr id="6" name="Content Placeholder 5" descr="curve_edito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92020"/>
            <a:ext cx="4038600" cy="3986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51816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A curve file is basically a .txt file with a list of </a:t>
            </a:r>
            <a:r>
              <a:rPr lang="en-US" dirty="0" err="1" smtClean="0"/>
              <a:t>x,y</a:t>
            </a:r>
            <a:r>
              <a:rPr lang="en-US" dirty="0" smtClean="0"/>
              <a:t> coordinates for control points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apts</a:t>
            </a:r>
            <a:endParaRPr lang="en-US" dirty="0" smtClean="0"/>
          </a:p>
          <a:p>
            <a:pPr lvl="1"/>
            <a:r>
              <a:rPr lang="en-US" dirty="0" smtClean="0"/>
              <a:t>Densely sampled points on a curve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cfg</a:t>
            </a:r>
            <a:r>
              <a:rPr lang="en-US" dirty="0" smtClean="0"/>
              <a:t>: curve configuration file</a:t>
            </a:r>
          </a:p>
          <a:p>
            <a:pPr lvl="1"/>
            <a:r>
              <a:rPr lang="en-US" dirty="0" smtClean="0"/>
              <a:t>Row 1: sample density</a:t>
            </a:r>
          </a:p>
          <a:p>
            <a:pPr lvl="1"/>
            <a:r>
              <a:rPr lang="en-US" dirty="0" smtClean="0"/>
              <a:t>Row 2: curve interpolation method</a:t>
            </a:r>
          </a:p>
        </p:txBody>
      </p:sp>
      <p:pic>
        <p:nvPicPr>
          <p:cNvPr id="7" name="Content Placeholder 6" descr="curve_file_forma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29400" y="1905000"/>
            <a:ext cx="1724266" cy="4286849"/>
          </a:xfrm>
        </p:spPr>
      </p:pic>
      <p:sp>
        <p:nvSpPr>
          <p:cNvPr id="8" name="Rectangle 7"/>
          <p:cNvSpPr/>
          <p:nvPr/>
        </p:nvSpPr>
        <p:spPr>
          <a:xfrm>
            <a:off x="533400" y="1828800"/>
            <a:ext cx="5181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5181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7400" y="3429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5715000"/>
            <a:ext cx="6096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2705</TotalTime>
  <Words>1792</Words>
  <Application>Microsoft Office PowerPoint</Application>
  <PresentationFormat>On-screen Show (4:3)</PresentationFormat>
  <Paragraphs>280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Modeler Help Session</vt:lpstr>
      <vt:lpstr>Help Session Overview</vt:lpstr>
      <vt:lpstr>Checking Out Your Code</vt:lpstr>
      <vt:lpstr>Building in Visual Studio</vt:lpstr>
      <vt:lpstr>Introducing Modeler</vt:lpstr>
      <vt:lpstr>Dividing Up The Work</vt:lpstr>
      <vt:lpstr>Part 1: Surface of Revolution</vt:lpstr>
      <vt:lpstr>How to start</vt:lpstr>
      <vt:lpstr>Curve file format</vt:lpstr>
      <vt:lpstr>Slicing it into Triangle Strips</vt:lpstr>
      <vt:lpstr>Connecting dots in a modern way</vt:lpstr>
      <vt:lpstr>Connecting dots</vt:lpstr>
      <vt:lpstr>An Example</vt:lpstr>
      <vt:lpstr>Texture Mapping</vt:lpstr>
      <vt:lpstr>Part 2: Hierarchical Modeling</vt:lpstr>
      <vt:lpstr>Building a Scene of your own</vt:lpstr>
      <vt:lpstr>Add a radio button for your scene</vt:lpstr>
      <vt:lpstr>Add Properties to Control It</vt:lpstr>
      <vt:lpstr>OpenGL Is A State Machine</vt:lpstr>
      <vt:lpstr>OpenGL’s Transformation Matrix</vt:lpstr>
      <vt:lpstr>Transformations: Going “Back”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Rule: A Pop For Every Push</vt:lpstr>
      <vt:lpstr>Levels of Branching</vt:lpstr>
      <vt:lpstr>Multiple-Joint Slider </vt:lpstr>
      <vt:lpstr>Part 3. Blinn-Phong Shader</vt:lpstr>
      <vt:lpstr>Compare with the Sample Solution</vt:lpstr>
      <vt:lpstr>Useful GLSL Variables</vt:lpstr>
      <vt:lpstr>Part 4. Your Custom Shader</vt:lpstr>
      <vt:lpstr>Preparing Your Work Environment</vt:lpstr>
      <vt:lpstr>Avoiding SVN Conflicts</vt:lpstr>
      <vt:lpstr>Quick Summary</vt:lpstr>
      <vt:lpstr>Before You Leave</vt:lpstr>
    </vt:vector>
  </TitlesOfParts>
  <Company>Solo Kingdom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Modeler Help Session</dc:title>
  <dc:creator>Jeffrey Booth</dc:creator>
  <cp:lastModifiedBy>William Remy</cp:lastModifiedBy>
  <cp:revision>277</cp:revision>
  <dcterms:created xsi:type="dcterms:W3CDTF">2010-04-16T03:15:00Z</dcterms:created>
  <dcterms:modified xsi:type="dcterms:W3CDTF">2014-01-28T22:21:19Z</dcterms:modified>
</cp:coreProperties>
</file>