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2" r:id="rId5"/>
    <p:sldId id="275" r:id="rId6"/>
    <p:sldId id="309" r:id="rId7"/>
    <p:sldId id="286" r:id="rId8"/>
    <p:sldId id="302" r:id="rId9"/>
    <p:sldId id="303" r:id="rId10"/>
    <p:sldId id="307" r:id="rId11"/>
    <p:sldId id="290" r:id="rId12"/>
    <p:sldId id="308" r:id="rId13"/>
    <p:sldId id="310" r:id="rId14"/>
    <p:sldId id="265" r:id="rId15"/>
    <p:sldId id="285" r:id="rId16"/>
    <p:sldId id="287" r:id="rId17"/>
    <p:sldId id="288" r:id="rId18"/>
    <p:sldId id="268" r:id="rId19"/>
    <p:sldId id="269" r:id="rId20"/>
    <p:sldId id="270" r:id="rId21"/>
    <p:sldId id="276" r:id="rId22"/>
    <p:sldId id="279" r:id="rId23"/>
    <p:sldId id="280" r:id="rId24"/>
    <p:sldId id="281" r:id="rId25"/>
    <p:sldId id="282" r:id="rId26"/>
    <p:sldId id="283" r:id="rId27"/>
    <p:sldId id="284" r:id="rId28"/>
    <p:sldId id="297" r:id="rId29"/>
    <p:sldId id="291" r:id="rId30"/>
    <p:sldId id="277" r:id="rId31"/>
    <p:sldId id="292" r:id="rId32"/>
    <p:sldId id="298" r:id="rId33"/>
    <p:sldId id="299" r:id="rId34"/>
    <p:sldId id="300" r:id="rId35"/>
    <p:sldId id="301" r:id="rId36"/>
    <p:sldId id="295" r:id="rId37"/>
    <p:sldId id="293" r:id="rId38"/>
    <p:sldId id="311" r:id="rId39"/>
    <p:sldId id="306" r:id="rId40"/>
    <p:sldId id="294" r:id="rId41"/>
    <p:sldId id="273" r:id="rId42"/>
    <p:sldId id="272" r:id="rId43"/>
    <p:sldId id="274" r:id="rId44"/>
    <p:sldId id="261" r:id="rId4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4660"/>
  </p:normalViewPr>
  <p:slideViewPr>
    <p:cSldViewPr>
      <p:cViewPr varScale="1">
        <p:scale>
          <a:sx n="106" d="100"/>
          <a:sy n="106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4/21/2011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7C9B81F-C347-4BEF-BFDF-29C42F48304A}" type="datetimeFigureOut">
              <a:rPr lang="en-US" smtClean="0"/>
              <a:pPr/>
              <a:t>4/21/2011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th.hws.edu/graphicsnotes/c3/s2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Modeler </a:t>
            </a:r>
            <a:r>
              <a:rPr lang="en-US" smtClean="0">
                <a:solidFill>
                  <a:schemeClr val="accent2"/>
                </a:solidFill>
              </a:rPr>
              <a:t>Help Session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Due: </a:t>
            </a:r>
            <a:r>
              <a:rPr lang="en-US" dirty="0" smtClean="0">
                <a:solidFill>
                  <a:schemeClr val="accent2"/>
                </a:solidFill>
              </a:rPr>
              <a:t>Thursday, April 28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by the stroke of midnight!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TA: </a:t>
            </a:r>
            <a:r>
              <a:rPr lang="en-US" dirty="0" smtClean="0">
                <a:solidFill>
                  <a:schemeClr val="accent2"/>
                </a:solidFill>
              </a:rPr>
              <a:t>Jeff Booth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Each Polygon Strip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Divide slices into quadrilaterals by longitude</a:t>
            </a:r>
          </a:p>
          <a:p>
            <a:r>
              <a:rPr lang="en-US" dirty="0" smtClean="0"/>
              <a:t># of slices = </a:t>
            </a:r>
            <a:r>
              <a:rPr lang="en-US" b="1" dirty="0" smtClean="0"/>
              <a:t>divisions</a:t>
            </a:r>
            <a:r>
              <a:rPr lang="en-US" dirty="0" smtClean="0"/>
              <a:t> variable!</a:t>
            </a:r>
          </a:p>
          <a:p>
            <a:r>
              <a:rPr lang="en-US" dirty="0" smtClean="0"/>
              <a:t>Connect the dots with OpenGL quadrilaterals or triangles.</a:t>
            </a:r>
          </a:p>
        </p:txBody>
      </p:sp>
      <p:pic>
        <p:nvPicPr>
          <p:cNvPr id="6" name="Picture 2" descr="C:\Users\Jeffrey Booth\Projects\UW\Spring 2011\CSE 457 TA\Modeler Docs\sphere_ring_point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19496"/>
            <a:ext cx="4038600" cy="3731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with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glBegin</a:t>
            </a:r>
            <a:r>
              <a:rPr lang="en-US" dirty="0" smtClean="0"/>
              <a:t>(DRAW_TYPE);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smtClean="0"/>
              <a:t>	glNormal3f(0, 1, 0);</a:t>
            </a:r>
          </a:p>
          <a:p>
            <a:pPr>
              <a:buNone/>
            </a:pPr>
            <a:r>
              <a:rPr lang="en-US" dirty="0" smtClean="0"/>
              <a:t>	glTexCoord2f(0,0);</a:t>
            </a:r>
          </a:p>
          <a:p>
            <a:pPr>
              <a:buNone/>
            </a:pPr>
            <a:r>
              <a:rPr lang="en-US" dirty="0" smtClean="0"/>
              <a:t>	glVertex3f(1, 2, 3);</a:t>
            </a:r>
          </a:p>
          <a:p>
            <a:pPr>
              <a:buNone/>
            </a:pPr>
            <a:r>
              <a:rPr lang="en-US" dirty="0" smtClean="0"/>
              <a:t>	…</a:t>
            </a:r>
          </a:p>
          <a:p>
            <a:pPr>
              <a:buNone/>
            </a:pPr>
            <a:r>
              <a:rPr lang="en-US" dirty="0" err="1" smtClean="0"/>
              <a:t>glEnd</a:t>
            </a:r>
            <a:r>
              <a:rPr lang="en-US" dirty="0" smtClean="0"/>
              <a:t>();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Tell OpenGL what primitive you’re drawing with </a:t>
            </a:r>
            <a:r>
              <a:rPr lang="en-US" dirty="0" err="1" smtClean="0"/>
              <a:t>glBegin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GL_TRIANGLES</a:t>
            </a:r>
          </a:p>
          <a:p>
            <a:pPr lvl="1"/>
            <a:r>
              <a:rPr lang="en-US" dirty="0" smtClean="0"/>
              <a:t>GL_TRIANGLE_STRIP</a:t>
            </a:r>
          </a:p>
          <a:p>
            <a:pPr lvl="1"/>
            <a:r>
              <a:rPr lang="en-US" dirty="0" smtClean="0"/>
              <a:t>GL_TRIANGLE_FAN</a:t>
            </a:r>
          </a:p>
          <a:p>
            <a:pPr lvl="1"/>
            <a:r>
              <a:rPr lang="en-US" dirty="0" smtClean="0"/>
              <a:t>GL_QUADS</a:t>
            </a:r>
          </a:p>
          <a:p>
            <a:pPr lvl="1"/>
            <a:r>
              <a:rPr lang="en-US" smtClean="0"/>
              <a:t>GL_QUAD_STRIP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Strip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FF0000"/>
                </a:solidFill>
              </a:rPr>
              <a:t>strip primitives </a:t>
            </a:r>
            <a:r>
              <a:rPr lang="en-US" dirty="0" smtClean="0"/>
              <a:t>like GL_QUAD_STRIP for connected polygons</a:t>
            </a:r>
          </a:p>
          <a:p>
            <a:r>
              <a:rPr lang="en-US" dirty="0" smtClean="0"/>
              <a:t>If you send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points to graphics card:</a:t>
            </a:r>
          </a:p>
          <a:p>
            <a:pPr lvl="1"/>
            <a:r>
              <a:rPr lang="en-US" dirty="0" smtClean="0"/>
              <a:t>GL_QUADS draws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quads</a:t>
            </a:r>
          </a:p>
          <a:p>
            <a:pPr lvl="1"/>
            <a:r>
              <a:rPr lang="en-US" dirty="0" smtClean="0"/>
              <a:t>GL_QUAD_STRIP draws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quads by reusing points for more than one quad.</a:t>
            </a:r>
          </a:p>
          <a:p>
            <a:pPr lvl="1"/>
            <a:r>
              <a:rPr lang="en-US" dirty="0" smtClean="0"/>
              <a:t>Order matters – see diagram!</a:t>
            </a:r>
            <a:endParaRPr lang="en-US" dirty="0" smtClean="0"/>
          </a:p>
        </p:txBody>
      </p:sp>
      <p:pic>
        <p:nvPicPr>
          <p:cNvPr id="7" name="Picture 3" descr="C:\Users\Jeffrey Booth\Downloads\quads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4038600" cy="158659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3733800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Diagram comparing quads drawn by GL_QUADS and GL_QUAD_STRIP, given the same points (from </a:t>
            </a:r>
            <a:r>
              <a:rPr lang="en-US" i="1" dirty="0" smtClean="0">
                <a:hlinkClick r:id="rId3"/>
              </a:rPr>
              <a:t>http</a:t>
            </a:r>
            <a:r>
              <a:rPr lang="en-US" i="1" dirty="0" smtClean="0">
                <a:hlinkClick r:id="rId3"/>
              </a:rPr>
              <a:t>://</a:t>
            </a:r>
            <a:r>
              <a:rPr lang="en-US" i="1" dirty="0" smtClean="0">
                <a:hlinkClick r:id="rId3"/>
              </a:rPr>
              <a:t>math.hws.edu/graphicsnotes/c3/s2.html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Spherical Texture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See lecture slides for spherical texture mapping</a:t>
            </a:r>
          </a:p>
          <a:p>
            <a:pPr lvl="1"/>
            <a:r>
              <a:rPr lang="en-US" dirty="0" smtClean="0"/>
              <a:t>Basic idea: use latitude and longitude as texture coordinates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12662"/>
            <a:ext cx="4038600" cy="274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 Credit: Cool Surfaces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Surfaces of Rotation</a:t>
            </a:r>
            <a:endParaRPr lang="en-US" dirty="0"/>
          </a:p>
          <a:p>
            <a:r>
              <a:rPr lang="en-US" dirty="0" smtClean="0"/>
              <a:t>Smooth Surfaces</a:t>
            </a:r>
          </a:p>
          <a:p>
            <a:r>
              <a:rPr lang="en-US" dirty="0" smtClean="0"/>
              <a:t>Swept Surfaces</a:t>
            </a:r>
          </a:p>
          <a:p>
            <a:r>
              <a:rPr lang="en-US" dirty="0" smtClean="0"/>
              <a:t>Rail Surfaces</a:t>
            </a:r>
          </a:p>
          <a:p>
            <a:r>
              <a:rPr lang="en-US" dirty="0" smtClean="0"/>
              <a:t>Non-Linear Transformations</a:t>
            </a:r>
          </a:p>
          <a:p>
            <a:r>
              <a:rPr lang="en-US" dirty="0" err="1" smtClean="0"/>
              <a:t>Heightfields</a:t>
            </a:r>
            <a:endParaRPr lang="en-US" dirty="0" smtClean="0"/>
          </a:p>
          <a:p>
            <a:r>
              <a:rPr lang="en-US" b="1" dirty="0" smtClean="0"/>
              <a:t>Most are easy once you implement the sphere!</a:t>
            </a:r>
          </a:p>
        </p:txBody>
      </p:sp>
      <p:pic>
        <p:nvPicPr>
          <p:cNvPr id="6" name="Picture 2" descr="http://www.cs.washington.edu/education/courses/cse457/10sp/projects/modeler/artifacts/images/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66224"/>
            <a:ext cx="4038600" cy="30384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648200" y="5638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fishy surface </a:t>
            </a:r>
            <a:r>
              <a:rPr lang="en-US" i="1" dirty="0" smtClean="0"/>
              <a:t>(Michael Kidd and Igor </a:t>
            </a:r>
            <a:r>
              <a:rPr lang="en-US" i="1" dirty="0" err="1" smtClean="0"/>
              <a:t>Tolkov</a:t>
            </a:r>
            <a:r>
              <a:rPr lang="en-US" i="1" dirty="0" smtClean="0"/>
              <a:t>, Spring 2010)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Hierarchical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make a </a:t>
            </a:r>
            <a:r>
              <a:rPr lang="en-US" b="1" dirty="0" smtClean="0">
                <a:solidFill>
                  <a:srgbClr val="FF0000"/>
                </a:solidFill>
              </a:rPr>
              <a:t>character</a:t>
            </a:r>
            <a:r>
              <a:rPr lang="en-US" dirty="0" smtClean="0"/>
              <a:t> with:</a:t>
            </a:r>
          </a:p>
          <a:p>
            <a:pPr lvl="1"/>
            <a:r>
              <a:rPr lang="en-US" dirty="0" smtClean="0"/>
              <a:t>2 levels of branching</a:t>
            </a:r>
          </a:p>
          <a:p>
            <a:pPr lvl="1"/>
            <a:r>
              <a:rPr lang="en-US" dirty="0" smtClean="0"/>
              <a:t>Something drawn at each level</a:t>
            </a:r>
          </a:p>
          <a:p>
            <a:pPr lvl="1"/>
            <a:r>
              <a:rPr lang="en-US" dirty="0" smtClean="0"/>
              <a:t>Meaningful controls</a:t>
            </a:r>
          </a:p>
          <a:p>
            <a:pPr lvl="2"/>
            <a:r>
              <a:rPr lang="en-US" dirty="0" smtClean="0"/>
              <a:t>Otherwise, you will be overwhelmed when you animate it!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773936"/>
            <a:ext cx="4343400" cy="4623816"/>
          </a:xfrm>
        </p:spPr>
        <p:txBody>
          <a:bodyPr>
            <a:normAutofit/>
          </a:bodyPr>
          <a:lstStyle/>
          <a:p>
            <a:r>
              <a:rPr lang="en-US" dirty="0" smtClean="0"/>
              <a:t>You will need to:</a:t>
            </a:r>
          </a:p>
          <a:p>
            <a:pPr lvl="1"/>
            <a:r>
              <a:rPr lang="en-US" dirty="0" smtClean="0"/>
              <a:t>Extend the Model class</a:t>
            </a:r>
          </a:p>
          <a:p>
            <a:pPr lvl="1"/>
            <a:r>
              <a:rPr lang="en-US" dirty="0" smtClean="0"/>
              <a:t>Override the draw() method</a:t>
            </a:r>
          </a:p>
          <a:p>
            <a:pPr lvl="1"/>
            <a:r>
              <a:rPr lang="en-US" dirty="0" smtClean="0"/>
              <a:t>Add properties that Modeler users can control</a:t>
            </a:r>
          </a:p>
          <a:p>
            <a:pPr lvl="1"/>
            <a:r>
              <a:rPr lang="en-US" dirty="0" smtClean="0"/>
              <a:t>Give an instance of your class to </a:t>
            </a:r>
            <a:r>
              <a:rPr lang="en-US" dirty="0" err="1" smtClean="0"/>
              <a:t>ModelerUserInterface</a:t>
            </a:r>
            <a:r>
              <a:rPr lang="en-US" dirty="0" smtClean="0"/>
              <a:t> in the main() function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sample.cpp, the Scene class extends Model</a:t>
            </a:r>
          </a:p>
          <a:p>
            <a:pPr lvl="1"/>
            <a:r>
              <a:rPr lang="en-US" dirty="0" smtClean="0"/>
              <a:t>draw() method draws the green floor, sphere, and cylinder</a:t>
            </a:r>
          </a:p>
          <a:p>
            <a:pPr lvl="1"/>
            <a:r>
              <a:rPr lang="en-US" dirty="0" smtClean="0"/>
              <a:t>Add and replace drawing commands of your own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Where are the drawing commands?</a:t>
            </a:r>
          </a:p>
          <a:p>
            <a:pPr lvl="1"/>
            <a:r>
              <a:rPr lang="en-US" dirty="0" smtClean="0"/>
              <a:t>Modelerdraw.cpp</a:t>
            </a:r>
          </a:p>
          <a:p>
            <a:pPr lvl="2"/>
            <a:r>
              <a:rPr lang="en-US" dirty="0" err="1" smtClean="0"/>
              <a:t>drawBox</a:t>
            </a:r>
            <a:endParaRPr lang="en-US" dirty="0" smtClean="0"/>
          </a:p>
          <a:p>
            <a:pPr lvl="2"/>
            <a:r>
              <a:rPr lang="en-US" dirty="0" err="1" smtClean="0"/>
              <a:t>drawCylinder</a:t>
            </a:r>
            <a:endParaRPr lang="en-US" dirty="0" smtClean="0"/>
          </a:p>
          <a:p>
            <a:pPr lvl="2"/>
            <a:r>
              <a:rPr lang="en-US" dirty="0" err="1" smtClean="0"/>
              <a:t>drawSphere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Properties to Control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Kinds of properties (in </a:t>
            </a:r>
            <a:r>
              <a:rPr lang="en-US" dirty="0" err="1" smtClean="0"/>
              <a:t>properties.h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BooleanProperty</a:t>
            </a:r>
            <a:r>
              <a:rPr lang="en-US" dirty="0" smtClean="0"/>
              <a:t> = checkbox</a:t>
            </a:r>
          </a:p>
          <a:p>
            <a:pPr lvl="1"/>
            <a:r>
              <a:rPr lang="en-US" dirty="0" err="1" smtClean="0"/>
              <a:t>RangeProperty</a:t>
            </a:r>
            <a:r>
              <a:rPr lang="en-US" dirty="0" smtClean="0"/>
              <a:t> = slider</a:t>
            </a:r>
          </a:p>
          <a:p>
            <a:pPr lvl="1"/>
            <a:r>
              <a:rPr lang="en-US" dirty="0" err="1" smtClean="0"/>
              <a:t>RGBProperty</a:t>
            </a:r>
            <a:r>
              <a:rPr lang="en-US" dirty="0" smtClean="0"/>
              <a:t> = color</a:t>
            </a:r>
          </a:p>
          <a:p>
            <a:pPr lvl="1"/>
            <a:r>
              <a:rPr lang="en-US" dirty="0" err="1" smtClean="0"/>
              <a:t>ChoiceProperty</a:t>
            </a:r>
            <a:r>
              <a:rPr lang="en-US" dirty="0" smtClean="0"/>
              <a:t> = radio </a:t>
            </a:r>
            <a:r>
              <a:rPr lang="en-US" dirty="0" smtClean="0"/>
              <a:t>buttons</a:t>
            </a:r>
            <a:endParaRPr lang="en-US" dirty="0" smtClean="0"/>
          </a:p>
          <a:p>
            <a:pPr marL="633222" indent="-514350"/>
            <a:r>
              <a:rPr lang="en-US" dirty="0" smtClean="0"/>
              <a:t>Need </a:t>
            </a:r>
            <a:r>
              <a:rPr lang="en-US" dirty="0" smtClean="0"/>
              <a:t>to add it to: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Class definition</a:t>
            </a:r>
            <a:endParaRPr lang="en-US" dirty="0"/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Constructor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Property list</a:t>
            </a:r>
          </a:p>
          <a:p>
            <a:pPr marL="633222" indent="-514350"/>
            <a:r>
              <a:rPr lang="en-US" dirty="0" smtClean="0"/>
              <a:t>See sample.cpp for example</a:t>
            </a:r>
          </a:p>
        </p:txBody>
      </p:sp>
      <p:pic>
        <p:nvPicPr>
          <p:cNvPr id="1945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6887" y="2756694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 Is A State Machine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glEnable</a:t>
            </a:r>
            <a:r>
              <a:rPr lang="en-US" dirty="0" smtClean="0">
                <a:solidFill>
                  <a:schemeClr val="accent2"/>
                </a:solidFill>
              </a:rPr>
              <a:t>()/</a:t>
            </a:r>
            <a:r>
              <a:rPr lang="en-US" dirty="0" err="1" smtClean="0">
                <a:solidFill>
                  <a:schemeClr val="accent2"/>
                </a:solidFill>
              </a:rPr>
              <a:t>glDisable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 changes state</a:t>
            </a:r>
          </a:p>
          <a:p>
            <a:r>
              <a:rPr lang="en-US" dirty="0" smtClean="0"/>
              <a:t>Once you change something, it stays that way until you change it to something new</a:t>
            </a:r>
          </a:p>
          <a:p>
            <a:r>
              <a:rPr lang="en-US" dirty="0" smtClean="0"/>
              <a:t>OpenGL’s state includes:</a:t>
            </a:r>
          </a:p>
          <a:p>
            <a:pPr lvl="1"/>
            <a:r>
              <a:rPr lang="en-US" dirty="0" smtClean="0"/>
              <a:t>Current color</a:t>
            </a:r>
          </a:p>
          <a:p>
            <a:pPr lvl="1"/>
            <a:r>
              <a:rPr lang="en-US" dirty="0" smtClean="0"/>
              <a:t>Transformation matrices</a:t>
            </a:r>
          </a:p>
          <a:p>
            <a:pPr lvl="1"/>
            <a:r>
              <a:rPr lang="en-US" dirty="0" smtClean="0"/>
              <a:t>Drawing modes </a:t>
            </a:r>
          </a:p>
          <a:p>
            <a:pPr lvl="1"/>
            <a:r>
              <a:rPr lang="en-US" dirty="0" smtClean="0"/>
              <a:t>Light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OpenGL’s Transformation Matrix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two of them: </a:t>
            </a:r>
            <a:r>
              <a:rPr lang="en-US" dirty="0" smtClean="0">
                <a:solidFill>
                  <a:schemeClr val="accent2"/>
                </a:solidFill>
              </a:rPr>
              <a:t>projection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  We’ll modify </a:t>
            </a:r>
            <a:r>
              <a:rPr lang="en-US" dirty="0" err="1" smtClean="0">
                <a:solidFill>
                  <a:schemeClr val="accent2"/>
                </a:solidFill>
              </a:rPr>
              <a:t>modelview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Matrix applied to all vertices and </a:t>
            </a:r>
            <a:r>
              <a:rPr lang="en-US" dirty="0" err="1" smtClean="0"/>
              <a:t>normals</a:t>
            </a:r>
            <a:endParaRPr lang="en-US" dirty="0" smtClean="0"/>
          </a:p>
          <a:p>
            <a:r>
              <a:rPr lang="en-US" dirty="0" smtClean="0"/>
              <a:t>These functions multiply transformations: </a:t>
            </a:r>
            <a:r>
              <a:rPr lang="en-US" dirty="0" err="1" smtClean="0">
                <a:solidFill>
                  <a:schemeClr val="accent2"/>
                </a:solidFill>
              </a:rPr>
              <a:t>glRotated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glTranslated</a:t>
            </a:r>
            <a:r>
              <a:rPr lang="en-US" dirty="0" smtClean="0">
                <a:solidFill>
                  <a:schemeClr val="accent2"/>
                </a:solidFill>
              </a:rPr>
              <a:t>(), </a:t>
            </a:r>
            <a:r>
              <a:rPr lang="en-US" dirty="0" err="1" smtClean="0">
                <a:solidFill>
                  <a:schemeClr val="accent2"/>
                </a:solidFill>
              </a:rPr>
              <a:t>glScaled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</a:p>
          <a:p>
            <a:r>
              <a:rPr lang="en-US" dirty="0" smtClean="0"/>
              <a:t>Applies transformations in REVERSE order from the order in which they are called.</a:t>
            </a:r>
          </a:p>
          <a:p>
            <a:r>
              <a:rPr lang="en-US" dirty="0" smtClean="0"/>
              <a:t>Transformations are </a:t>
            </a:r>
            <a:r>
              <a:rPr lang="en-US" dirty="0" smtClean="0">
                <a:solidFill>
                  <a:schemeClr val="accent2"/>
                </a:solidFill>
              </a:rPr>
              <a:t>cumulative</a:t>
            </a:r>
            <a:r>
              <a:rPr lang="en-US" dirty="0" smtClean="0"/>
              <a:t>.  Since they’re all “squashed” into one matrix, you can’t “undo” a transformation.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out, building, and using the sample solution</a:t>
            </a:r>
          </a:p>
          <a:p>
            <a:r>
              <a:rPr lang="en-US" dirty="0" smtClean="0"/>
              <a:t>Part 1: Rendering a Sphere</a:t>
            </a:r>
          </a:p>
          <a:p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Part 3: </a:t>
            </a:r>
            <a:r>
              <a:rPr lang="en-US" dirty="0" err="1" smtClean="0"/>
              <a:t>gluLookAt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Part 4: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Part 5: Custom </a:t>
            </a:r>
            <a:r>
              <a:rPr lang="en-US" dirty="0" err="1" smtClean="0"/>
              <a:t>Shader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Transformations: Going “Back”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get back to an earlier transformation matrix?</a:t>
            </a:r>
          </a:p>
          <a:p>
            <a:r>
              <a:rPr lang="en-US" dirty="0" smtClean="0"/>
              <a:t>We can “remember” it</a:t>
            </a:r>
          </a:p>
          <a:p>
            <a:pPr lvl="1"/>
            <a:r>
              <a:rPr lang="en-US" dirty="0" smtClean="0"/>
              <a:t>OpenGL maintains a </a:t>
            </a:r>
            <a:r>
              <a:rPr lang="en-US" dirty="0" smtClean="0">
                <a:solidFill>
                  <a:schemeClr val="accent2"/>
                </a:solidFill>
              </a:rPr>
              <a:t>stack</a:t>
            </a:r>
            <a:r>
              <a:rPr lang="en-US" dirty="0" smtClean="0"/>
              <a:t> of matrices.</a:t>
            </a:r>
          </a:p>
          <a:p>
            <a:pPr lvl="1"/>
            <a:r>
              <a:rPr lang="en-US" dirty="0" smtClean="0"/>
              <a:t>To store the current matrix, call </a:t>
            </a:r>
            <a:r>
              <a:rPr lang="en-US" dirty="0" err="1" smtClean="0">
                <a:solidFill>
                  <a:schemeClr val="accent2"/>
                </a:solidFill>
              </a:rPr>
              <a:t>glPushMatrix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 restore the last matrix you stored, call </a:t>
            </a:r>
            <a:r>
              <a:rPr lang="en-US" dirty="0" err="1" smtClean="0">
                <a:solidFill>
                  <a:schemeClr val="accent2"/>
                </a:solidFill>
              </a:rPr>
              <a:t>glPopMatrix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Draw the body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glPushMatrix</a:t>
            </a:r>
            <a:r>
              <a:rPr lang="en-US" dirty="0" smtClean="0"/>
              <a:t>() to remember </a:t>
            </a:r>
            <a:r>
              <a:rPr lang="en-US" dirty="0" smtClean="0"/>
              <a:t>the current matrix.</a:t>
            </a:r>
          </a:p>
          <a:p>
            <a:r>
              <a:rPr lang="en-US" dirty="0" smtClean="0"/>
              <a:t>Imagine that a matrix corresponds to a set of coordinate </a:t>
            </a:r>
            <a:r>
              <a:rPr lang="en-US" dirty="0" smtClean="0"/>
              <a:t>axes:</a:t>
            </a:r>
          </a:p>
          <a:p>
            <a:pPr lvl="1"/>
            <a:r>
              <a:rPr lang="en-US" dirty="0" smtClean="0"/>
              <a:t>By changing your matrix, you can move, rotate, and scale the axes OpenGL uses.</a:t>
            </a: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 transform:</a:t>
            </a:r>
          </a:p>
          <a:p>
            <a:pPr lvl="1"/>
            <a:r>
              <a:rPr lang="en-US" dirty="0" err="1" smtClean="0"/>
              <a:t>glRotated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glTranslated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glScaled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Here, we apply </a:t>
            </a:r>
            <a:r>
              <a:rPr lang="en-US" dirty="0" err="1" smtClean="0"/>
              <a:t>glTranslated</a:t>
            </a:r>
            <a:r>
              <a:rPr lang="en-US" dirty="0" smtClean="0"/>
              <a:t>(1.5,2,0)</a:t>
            </a:r>
            <a:endParaRPr lang="en-US" dirty="0"/>
          </a:p>
          <a:p>
            <a:pPr lvl="1"/>
            <a:r>
              <a:rPr lang="en-US" dirty="0" smtClean="0"/>
              <a:t>All points translated 1.5 units left and 2 units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It’s as if we moved our coordinate axes!</a:t>
            </a:r>
            <a:endParaRPr lang="en-US" dirty="0" smtClean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025906"/>
            <a:ext cx="4038600" cy="41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an </a:t>
            </a:r>
            <a:r>
              <a:rPr lang="en-US" dirty="0" smtClean="0"/>
              <a:t>ear.</a:t>
            </a:r>
          </a:p>
          <a:p>
            <a:pPr lvl="1"/>
            <a:r>
              <a:rPr lang="en-US" dirty="0" smtClean="0"/>
              <a:t>This ear thinks it was drawn at the origin.</a:t>
            </a:r>
          </a:p>
          <a:p>
            <a:r>
              <a:rPr lang="en-US" dirty="0" smtClean="0"/>
              <a:t>Transformations let us transform objects without changing their geometry!</a:t>
            </a:r>
          </a:p>
          <a:p>
            <a:pPr lvl="1"/>
            <a:r>
              <a:rPr lang="en-US" dirty="0" smtClean="0"/>
              <a:t>We didn’t have to edit that ear’s drawing commands to transform it</a:t>
            </a:r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28" y="1981200"/>
            <a:ext cx="3701343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</a:t>
            </a:r>
            <a:r>
              <a:rPr lang="en-US" dirty="0" smtClean="0"/>
              <a:t>coordinate axes.</a:t>
            </a:r>
            <a:endParaRPr lang="en-US" dirty="0" smtClean="0"/>
          </a:p>
          <a:p>
            <a:r>
              <a:rPr lang="en-US" dirty="0" smtClean="0"/>
              <a:t>To draw the other ear, call </a:t>
            </a:r>
            <a:r>
              <a:rPr lang="en-US" dirty="0" err="1" smtClean="0"/>
              <a:t>glPushMatrix</a:t>
            </a:r>
            <a:r>
              <a:rPr lang="en-US" dirty="0" smtClean="0"/>
              <a:t>() again</a:t>
            </a:r>
            <a:r>
              <a:rPr lang="en-US" dirty="0" smtClean="0"/>
              <a:t>…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Apply another transform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Where will the ear be drawn now?</a:t>
            </a:r>
            <a:endParaRPr lang="en-US" dirty="0"/>
          </a:p>
        </p:txBody>
      </p:sp>
      <p:pic>
        <p:nvPicPr>
          <p:cNvPr id="71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837863"/>
            <a:ext cx="4038600" cy="449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the other ear</a:t>
            </a:r>
          </a:p>
        </p:txBody>
      </p:sp>
      <p:pic>
        <p:nvPicPr>
          <p:cNvPr id="819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7865" y="2006600"/>
            <a:ext cx="3391669" cy="377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Modeling in OpenGL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Then, call </a:t>
            </a:r>
            <a:r>
              <a:rPr lang="en-US" dirty="0" err="1" smtClean="0"/>
              <a:t>glPopMatrix</a:t>
            </a:r>
            <a:r>
              <a:rPr lang="en-US" dirty="0" smtClean="0"/>
              <a:t>() to return to the body’s “axes”</a:t>
            </a:r>
          </a:p>
          <a:p>
            <a:pPr lvl="1"/>
            <a:r>
              <a:rPr lang="en-US" dirty="0" smtClean="0"/>
              <a:t>Technically, you don’t need to if that second ear is the last thing you draw.</a:t>
            </a:r>
          </a:p>
          <a:p>
            <a:pPr lvl="1"/>
            <a:r>
              <a:rPr lang="en-US" dirty="0" smtClean="0"/>
              <a:t>But what if you wanted to add something </a:t>
            </a:r>
            <a:r>
              <a:rPr lang="en-US" dirty="0" smtClean="0"/>
              <a:t>else to the body?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2124087"/>
            <a:ext cx="4038600" cy="3922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Rule: A Pop For Every Push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Make sure there’s a </a:t>
            </a:r>
            <a:r>
              <a:rPr lang="en-US" dirty="0" err="1" smtClean="0"/>
              <a:t>glPopMatrix</a:t>
            </a:r>
            <a:r>
              <a:rPr lang="en-US" dirty="0" smtClean="0"/>
              <a:t>() for every </a:t>
            </a:r>
            <a:r>
              <a:rPr lang="en-US" dirty="0" err="1" smtClean="0"/>
              <a:t>glPushMatrix</a:t>
            </a:r>
            <a:r>
              <a:rPr lang="en-US" dirty="0" smtClean="0"/>
              <a:t>()!</a:t>
            </a:r>
          </a:p>
          <a:p>
            <a:pPr lvl="1"/>
            <a:r>
              <a:rPr lang="en-US" dirty="0" smtClean="0"/>
              <a:t>You can divide your draw() function into a series of nested methods, each with a push at the beginning and a pop at the end.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Branching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Your scene must have two levels of branching like in this diagram.</a:t>
            </a:r>
          </a:p>
          <a:p>
            <a:pPr lvl="1"/>
            <a:r>
              <a:rPr lang="en-US" dirty="0" smtClean="0"/>
              <a:t>Circles are objects</a:t>
            </a:r>
          </a:p>
          <a:p>
            <a:pPr lvl="1"/>
            <a:r>
              <a:rPr lang="en-US" dirty="0" smtClean="0"/>
              <a:t>Arrows are transformations</a:t>
            </a:r>
          </a:p>
          <a:p>
            <a:r>
              <a:rPr lang="en-US" dirty="0" smtClean="0"/>
              <a:t>Call </a:t>
            </a:r>
            <a:r>
              <a:rPr lang="en-US" dirty="0" err="1" smtClean="0"/>
              <a:t>glPushMatrix</a:t>
            </a:r>
            <a:r>
              <a:rPr lang="en-US" dirty="0" smtClean="0"/>
              <a:t>() for green, so you can draw orange after drawing red</a:t>
            </a:r>
          </a:p>
          <a:p>
            <a:pPr lvl="1"/>
            <a:r>
              <a:rPr lang="en-US" dirty="0" smtClean="0"/>
              <a:t>Do the same for orange</a:t>
            </a:r>
          </a:p>
          <a:p>
            <a:r>
              <a:rPr lang="en-US" dirty="0" smtClean="0"/>
              <a:t>You must draw something at each level.</a:t>
            </a:r>
          </a:p>
        </p:txBody>
      </p:sp>
      <p:sp>
        <p:nvSpPr>
          <p:cNvPr id="5" name="Oval 4"/>
          <p:cNvSpPr/>
          <p:nvPr/>
        </p:nvSpPr>
        <p:spPr>
          <a:xfrm>
            <a:off x="6136340" y="1981200"/>
            <a:ext cx="609600" cy="6096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86600" y="3204885"/>
            <a:ext cx="609600" cy="6096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45740" y="3177990"/>
            <a:ext cx="609600" cy="609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31860" y="4424085"/>
            <a:ext cx="609600" cy="6096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077200" y="4424085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531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6743700" y="2705100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702925" y="396912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6721290" y="3982575"/>
            <a:ext cx="457200" cy="381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Your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Modeler course page for detailed check-out directions.</a:t>
            </a:r>
          </a:p>
          <a:p>
            <a:r>
              <a:rPr lang="en-US" dirty="0" smtClean="0"/>
              <a:t>Repository path:</a:t>
            </a:r>
          </a:p>
          <a:p>
            <a:pPr lvl="1"/>
            <a:r>
              <a:rPr lang="en-US" dirty="0" err="1" smtClean="0"/>
              <a:t>svn+ssh</a:t>
            </a:r>
            <a:r>
              <a:rPr lang="en-US" dirty="0" smtClean="0"/>
              <a:t>://</a:t>
            </a:r>
            <a:r>
              <a:rPr lang="en-US" b="1" u="sng" dirty="0" smtClean="0"/>
              <a:t>Your CSE NetID</a:t>
            </a:r>
            <a:r>
              <a:rPr lang="en-US" dirty="0" smtClean="0"/>
              <a:t>@attu.cs.washington.edu/projects/</a:t>
            </a:r>
            <a:r>
              <a:rPr lang="en-US" dirty="0" err="1" smtClean="0"/>
              <a:t>instr</a:t>
            </a:r>
            <a:r>
              <a:rPr lang="en-US" dirty="0" smtClean="0"/>
              <a:t>/11sp/cse457/modeler/</a:t>
            </a:r>
            <a:r>
              <a:rPr lang="en-US" b="1" u="sng" dirty="0" smtClean="0"/>
              <a:t>Your Group ID</a:t>
            </a:r>
            <a:r>
              <a:rPr lang="en-US" dirty="0" smtClean="0"/>
              <a:t>/source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Multiple-Joint Slider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Needs to control </a:t>
            </a:r>
            <a:r>
              <a:rPr lang="en-US" dirty="0" smtClean="0">
                <a:solidFill>
                  <a:schemeClr val="accent2"/>
                </a:solidFill>
              </a:rPr>
              <a:t>multiple aspects</a:t>
            </a:r>
            <a:r>
              <a:rPr lang="en-US" dirty="0" smtClean="0"/>
              <a:t> of your model.</a:t>
            </a:r>
          </a:p>
          <a:p>
            <a:pPr lvl="1"/>
            <a:r>
              <a:rPr lang="en-US" dirty="0" smtClean="0"/>
              <a:t>Example: Rotate multiple joints at once</a:t>
            </a:r>
          </a:p>
          <a:p>
            <a:r>
              <a:rPr lang="en-US" dirty="0" smtClean="0"/>
              <a:t>Don’t get too complicated!</a:t>
            </a:r>
          </a:p>
          <a:p>
            <a:pPr lvl="1"/>
            <a:r>
              <a:rPr lang="en-US" dirty="0" smtClean="0"/>
              <a:t>Wait for Animator in four weeks!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3. </a:t>
            </a:r>
            <a:r>
              <a:rPr lang="en-US" dirty="0" err="1" smtClean="0"/>
              <a:t>gluLookAt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OpenGL’s Camera/Eye</a:t>
            </a:r>
          </a:p>
          <a:p>
            <a:pPr lvl="1"/>
            <a:r>
              <a:rPr lang="en-US" b="1" dirty="0" smtClean="0"/>
              <a:t>Position:</a:t>
            </a:r>
            <a:r>
              <a:rPr lang="en-US" dirty="0" smtClean="0"/>
              <a:t> The origin</a:t>
            </a:r>
          </a:p>
          <a:p>
            <a:pPr lvl="1"/>
            <a:r>
              <a:rPr lang="en-US" b="1" dirty="0" smtClean="0"/>
              <a:t>Direction:</a:t>
            </a:r>
            <a:r>
              <a:rPr lang="en-US" dirty="0" smtClean="0"/>
              <a:t> Looking down the –z axis</a:t>
            </a:r>
          </a:p>
          <a:p>
            <a:pPr lvl="1"/>
            <a:r>
              <a:rPr lang="en-US" b="1" dirty="0" smtClean="0"/>
              <a:t>Up Vector:</a:t>
            </a:r>
            <a:r>
              <a:rPr lang="en-US" dirty="0" smtClean="0"/>
              <a:t> Y-axis corresponds to “up”</a:t>
            </a:r>
          </a:p>
          <a:p>
            <a:r>
              <a:rPr lang="en-US" dirty="0" smtClean="0"/>
              <a:t>Since we can’t move the camera, we move the world instead – it has the same effect.</a:t>
            </a:r>
          </a:p>
          <a:p>
            <a:r>
              <a:rPr lang="en-US" dirty="0" smtClean="0"/>
              <a:t>A function called </a:t>
            </a:r>
            <a:r>
              <a:rPr lang="en-US" dirty="0" err="1" smtClean="0"/>
              <a:t>gluLookAt</a:t>
            </a:r>
            <a:r>
              <a:rPr lang="en-US" dirty="0" smtClean="0"/>
              <a:t>() does this.</a:t>
            </a:r>
          </a:p>
          <a:p>
            <a:pPr lvl="1"/>
            <a:r>
              <a:rPr lang="en-US" dirty="0" smtClean="0"/>
              <a:t>You will replace the call to </a:t>
            </a:r>
            <a:r>
              <a:rPr lang="en-US" dirty="0" err="1" smtClean="0"/>
              <a:t>gluLookAt</a:t>
            </a:r>
            <a:r>
              <a:rPr lang="en-US" dirty="0" smtClean="0"/>
              <a:t>() in camera.cpp with code that does the same thing.</a:t>
            </a:r>
          </a:p>
          <a:p>
            <a:endParaRPr lang="en-US" dirty="0" smtClean="0"/>
          </a:p>
        </p:txBody>
      </p:sp>
      <p:pic>
        <p:nvPicPr>
          <p:cNvPr id="5" name="Content Placeholder 4" descr="3D camera near far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85232"/>
            <a:ext cx="4038600" cy="3000399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In World Space…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1775191"/>
            <a:ext cx="30480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are given the camera’s:</a:t>
            </a:r>
          </a:p>
          <a:p>
            <a:pPr lvl="1"/>
            <a:r>
              <a:rPr lang="en-US" sz="2400" dirty="0" smtClean="0"/>
              <a:t>Position</a:t>
            </a:r>
          </a:p>
          <a:p>
            <a:pPr lvl="1"/>
            <a:r>
              <a:rPr lang="en-US" sz="2400" dirty="0" smtClean="0"/>
              <a:t>Up-vector</a:t>
            </a:r>
          </a:p>
          <a:p>
            <a:pPr lvl="1"/>
            <a:r>
              <a:rPr lang="en-US" sz="2400" dirty="0" smtClean="0"/>
              <a:t>Look-at point</a:t>
            </a:r>
          </a:p>
          <a:p>
            <a:r>
              <a:rPr lang="en-US" sz="2400" dirty="0" smtClean="0"/>
              <a:t>Everything is in world space.</a:t>
            </a:r>
          </a:p>
          <a:p>
            <a:r>
              <a:rPr lang="en-US" sz="2400" dirty="0" smtClean="0"/>
              <a:t>Here’s a side view (looking down –x axis)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48328" y="159842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+y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3633728" y="1827024"/>
            <a:ext cx="4672072" cy="4187680"/>
            <a:chOff x="3633728" y="1827024"/>
            <a:chExt cx="4672072" cy="4187680"/>
          </a:xfrm>
        </p:grpSpPr>
        <p:cxnSp>
          <p:nvCxnSpPr>
            <p:cNvPr id="9" name="Straight Connector 8"/>
            <p:cNvCxnSpPr>
              <a:stCxn id="28" idx="5"/>
            </p:cNvCxnSpPr>
            <p:nvPr/>
          </p:nvCxnSpPr>
          <p:spPr>
            <a:xfrm rot="16200000" flipH="1">
              <a:off x="4810304" y="2272687"/>
              <a:ext cx="883267" cy="1547732"/>
            </a:xfrm>
            <a:prstGeom prst="line">
              <a:avLst/>
            </a:prstGeom>
            <a:ln w="5715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 rot="1647113">
              <a:off x="3840534" y="2216244"/>
              <a:ext cx="596929" cy="4004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8000000">
              <a:off x="4335707" y="2467445"/>
              <a:ext cx="452093" cy="347652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132423" y="3853297"/>
              <a:ext cx="3787451" cy="692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098854" y="3820419"/>
              <a:ext cx="3853897" cy="13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431086" y="1959917"/>
              <a:ext cx="316813" cy="568928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829765" y="1827024"/>
              <a:ext cx="1034780" cy="563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2D050"/>
                  </a:solidFill>
                </a:rPr>
                <a:t>Up Vector</a:t>
              </a:r>
            </a:p>
            <a:p>
              <a:r>
                <a:rPr lang="en-US" b="1" dirty="0" smtClean="0">
                  <a:solidFill>
                    <a:srgbClr val="92D050"/>
                  </a:solidFill>
                </a:rPr>
                <a:t>(</a:t>
              </a:r>
              <a:r>
                <a:rPr lang="en-US" b="1" dirty="0" err="1" smtClean="0">
                  <a:solidFill>
                    <a:srgbClr val="92D050"/>
                  </a:solidFill>
                </a:rPr>
                <a:t>ux,uy,uz</a:t>
              </a:r>
              <a:r>
                <a:rPr lang="en-US" b="1" dirty="0" smtClean="0">
                  <a:solidFill>
                    <a:srgbClr val="92D050"/>
                  </a:solidFill>
                </a:rPr>
                <a:t>)</a:t>
              </a:r>
              <a:endParaRPr lang="en-US" b="1" dirty="0">
                <a:solidFill>
                  <a:srgbClr val="92D05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959356" y="3421740"/>
              <a:ext cx="132893" cy="1328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113065" y="3164540"/>
              <a:ext cx="1376686" cy="563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Look-At Point</a:t>
              </a:r>
            </a:p>
            <a:p>
              <a:r>
                <a:rPr lang="en-US" b="1" dirty="0" smtClean="0">
                  <a:solidFill>
                    <a:srgbClr val="FFC000"/>
                  </a:solidFill>
                </a:rPr>
                <a:t>(</a:t>
              </a:r>
              <a:r>
                <a:rPr lang="en-US" b="1" dirty="0" err="1" smtClean="0">
                  <a:solidFill>
                    <a:srgbClr val="FFC000"/>
                  </a:solidFill>
                </a:rPr>
                <a:t>lx,ly,lz</a:t>
              </a:r>
              <a:r>
                <a:rPr lang="en-US" b="1" dirty="0" smtClean="0">
                  <a:solidFill>
                    <a:srgbClr val="FFC000"/>
                  </a:solidFill>
                </a:rPr>
                <a:t>)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364640" y="2491489"/>
              <a:ext cx="132893" cy="1328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33728" y="2823722"/>
              <a:ext cx="870674" cy="563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Position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(</a:t>
              </a:r>
              <a:r>
                <a:rPr lang="en-US" b="1" dirty="0" err="1" smtClean="0">
                  <a:solidFill>
                    <a:srgbClr val="C00000"/>
                  </a:solidFill>
                </a:rPr>
                <a:t>x,y,z</a:t>
              </a:r>
              <a:r>
                <a:rPr lang="en-US" b="1" dirty="0" smtClean="0">
                  <a:solidFill>
                    <a:srgbClr val="C00000"/>
                  </a:solidFill>
                </a:rPr>
                <a:t>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92357" y="3636715"/>
              <a:ext cx="360918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+z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84021" y="3646889"/>
              <a:ext cx="321779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-z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30369" y="5692646"/>
              <a:ext cx="331563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-y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91200" y="2667000"/>
              <a:ext cx="990600" cy="457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 rot="16200000" flipH="1">
            <a:off x="4810304" y="2272687"/>
            <a:ext cx="883267" cy="1547732"/>
          </a:xfrm>
          <a:prstGeom prst="line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Direction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1775191"/>
            <a:ext cx="30480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 position and look-at point to get direction</a:t>
            </a:r>
          </a:p>
          <a:p>
            <a:r>
              <a:rPr lang="en-US" sz="2400" dirty="0" smtClean="0"/>
              <a:t>Ending point – starting point = vector from start to end</a:t>
            </a:r>
          </a:p>
          <a:p>
            <a:r>
              <a:rPr lang="en-US" sz="2400" dirty="0" smtClean="0"/>
              <a:t>Normalize it</a:t>
            </a:r>
          </a:p>
          <a:p>
            <a:endParaRPr lang="en-US" sz="2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148328" y="159842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+y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3633728" y="1827024"/>
            <a:ext cx="4672072" cy="4187680"/>
            <a:chOff x="3633728" y="1827024"/>
            <a:chExt cx="4672072" cy="4187680"/>
          </a:xfrm>
        </p:grpSpPr>
        <p:sp>
          <p:nvSpPr>
            <p:cNvPr id="6" name="Rectangle 5"/>
            <p:cNvSpPr/>
            <p:nvPr/>
          </p:nvSpPr>
          <p:spPr>
            <a:xfrm rot="1647113">
              <a:off x="3840534" y="2216244"/>
              <a:ext cx="596929" cy="4004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8000000">
              <a:off x="4335707" y="2467445"/>
              <a:ext cx="452093" cy="347652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4132423" y="3853297"/>
              <a:ext cx="3787451" cy="692"/>
            </a:xfrm>
            <a:prstGeom prst="straightConnector1">
              <a:avLst/>
            </a:prstGeom>
            <a:ln w="57150">
              <a:solidFill>
                <a:srgbClr val="0070C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098854" y="3820419"/>
              <a:ext cx="3853897" cy="138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V="1">
              <a:off x="4431086" y="1959917"/>
              <a:ext cx="316813" cy="568928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829765" y="1827024"/>
              <a:ext cx="1034780" cy="563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2D050"/>
                  </a:solidFill>
                </a:rPr>
                <a:t>Up Vector</a:t>
              </a:r>
            </a:p>
            <a:p>
              <a:r>
                <a:rPr lang="en-US" b="1" dirty="0" smtClean="0">
                  <a:solidFill>
                    <a:srgbClr val="92D050"/>
                  </a:solidFill>
                </a:rPr>
                <a:t>(</a:t>
              </a:r>
              <a:r>
                <a:rPr lang="en-US" b="1" dirty="0" err="1" smtClean="0">
                  <a:solidFill>
                    <a:srgbClr val="92D050"/>
                  </a:solidFill>
                </a:rPr>
                <a:t>ux,uy,uz</a:t>
              </a:r>
              <a:r>
                <a:rPr lang="en-US" b="1" dirty="0" smtClean="0">
                  <a:solidFill>
                    <a:srgbClr val="92D050"/>
                  </a:solidFill>
                </a:rPr>
                <a:t>)</a:t>
              </a:r>
              <a:endParaRPr lang="en-US" b="1" dirty="0">
                <a:solidFill>
                  <a:srgbClr val="92D050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5959356" y="3421740"/>
              <a:ext cx="132893" cy="132893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95800" y="3124200"/>
              <a:ext cx="11918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7030A0"/>
                  </a:solidFill>
                </a:rPr>
                <a:t>Direction</a:t>
              </a:r>
            </a:p>
            <a:p>
              <a:r>
                <a:rPr lang="en-US" b="1" dirty="0" smtClean="0">
                  <a:solidFill>
                    <a:srgbClr val="7030A0"/>
                  </a:solidFill>
                </a:rPr>
                <a:t>(</a:t>
              </a:r>
              <a:r>
                <a:rPr lang="en-US" b="1" dirty="0" err="1" smtClean="0">
                  <a:solidFill>
                    <a:srgbClr val="7030A0"/>
                  </a:solidFill>
                </a:rPr>
                <a:t>dx,dy,dz</a:t>
              </a:r>
              <a:r>
                <a:rPr lang="en-US" b="1" dirty="0" smtClean="0">
                  <a:solidFill>
                    <a:srgbClr val="7030A0"/>
                  </a:solidFill>
                </a:rPr>
                <a:t>)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33728" y="2823722"/>
              <a:ext cx="870674" cy="563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Position</a:t>
              </a:r>
            </a:p>
            <a:p>
              <a:r>
                <a:rPr lang="en-US" b="1" dirty="0" smtClean="0">
                  <a:solidFill>
                    <a:srgbClr val="C00000"/>
                  </a:solidFill>
                </a:rPr>
                <a:t>(</a:t>
              </a:r>
              <a:r>
                <a:rPr lang="en-US" b="1" dirty="0" err="1" smtClean="0">
                  <a:solidFill>
                    <a:srgbClr val="C00000"/>
                  </a:solidFill>
                </a:rPr>
                <a:t>x,y,z</a:t>
              </a:r>
              <a:r>
                <a:rPr lang="en-US" b="1" dirty="0" smtClean="0">
                  <a:solidFill>
                    <a:srgbClr val="C00000"/>
                  </a:solidFill>
                </a:rPr>
                <a:t>)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692357" y="3636715"/>
              <a:ext cx="360918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+z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84021" y="3646889"/>
              <a:ext cx="321779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-z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442010" y="2572870"/>
              <a:ext cx="587190" cy="322730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830369" y="5692646"/>
              <a:ext cx="331563" cy="32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-y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91200" y="2667000"/>
              <a:ext cx="990600" cy="457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</a:t>
              </a:r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364640" y="2491489"/>
              <a:ext cx="132893" cy="1328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Up Camera With Origin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1775191"/>
            <a:ext cx="3048000" cy="46256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Apply a </a:t>
            </a:r>
            <a:r>
              <a:rPr lang="en-US" sz="2400" b="1" dirty="0" smtClean="0"/>
              <a:t>translation</a:t>
            </a:r>
            <a:r>
              <a:rPr lang="en-US" sz="2400" dirty="0" smtClean="0"/>
              <a:t> to all vertices, so that the camera’s center lines up with the origin.</a:t>
            </a:r>
          </a:p>
          <a:p>
            <a:endParaRPr lang="en-US" sz="24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148328" y="159842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+y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132423" y="3853297"/>
            <a:ext cx="3787451" cy="692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98854" y="3820419"/>
            <a:ext cx="3853897" cy="1385"/>
          </a:xfrm>
          <a:prstGeom prst="straightConnector1">
            <a:avLst/>
          </a:prstGeom>
          <a:ln w="57150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72200" y="2514600"/>
            <a:ext cx="1034780" cy="563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Up Vector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</a:t>
            </a:r>
            <a:r>
              <a:rPr lang="en-US" b="1" dirty="0" err="1" smtClean="0">
                <a:solidFill>
                  <a:srgbClr val="92D050"/>
                </a:solidFill>
              </a:rPr>
              <a:t>ux,uy,uz</a:t>
            </a:r>
            <a:r>
              <a:rPr lang="en-US" b="1" dirty="0" smtClean="0">
                <a:solidFill>
                  <a:srgbClr val="92D050"/>
                </a:solidFill>
              </a:rPr>
              <a:t>)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2200" y="4191000"/>
            <a:ext cx="1191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Direction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</a:rPr>
              <a:t>dx,dy,dz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0526" y="3962400"/>
            <a:ext cx="870674" cy="563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Position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x,y,z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2357" y="3636715"/>
            <a:ext cx="360918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+z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4021" y="3646889"/>
            <a:ext cx="321779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-z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30369" y="5692646"/>
            <a:ext cx="331563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-y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36254" y="3200400"/>
            <a:ext cx="2941266" cy="1164283"/>
            <a:chOff x="3840534" y="1959917"/>
            <a:chExt cx="2941266" cy="1164283"/>
          </a:xfrm>
        </p:grpSpPr>
        <p:grpSp>
          <p:nvGrpSpPr>
            <p:cNvPr id="30" name="Group 29"/>
            <p:cNvGrpSpPr/>
            <p:nvPr/>
          </p:nvGrpSpPr>
          <p:grpSpPr>
            <a:xfrm>
              <a:off x="3840534" y="1959917"/>
              <a:ext cx="2941266" cy="1164283"/>
              <a:chOff x="3840534" y="1959917"/>
              <a:chExt cx="2941266" cy="1164283"/>
            </a:xfrm>
          </p:grpSpPr>
          <p:sp>
            <p:nvSpPr>
              <p:cNvPr id="6" name="Rectangle 5"/>
              <p:cNvSpPr/>
              <p:nvPr/>
            </p:nvSpPr>
            <p:spPr>
              <a:xfrm rot="1647113">
                <a:off x="3840534" y="2216244"/>
                <a:ext cx="596929" cy="40047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8000000">
                <a:off x="4335707" y="2467445"/>
                <a:ext cx="452093" cy="347652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431086" y="1959917"/>
                <a:ext cx="316813" cy="568928"/>
              </a:xfrm>
              <a:prstGeom prst="straightConnector1">
                <a:avLst/>
              </a:prstGeom>
              <a:ln w="57150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4442010" y="2572870"/>
                <a:ext cx="587190" cy="322730"/>
              </a:xfrm>
              <a:prstGeom prst="line">
                <a:avLst/>
              </a:prstGeom>
              <a:ln w="57150">
                <a:solidFill>
                  <a:srgbClr val="7030A0"/>
                </a:solidFill>
                <a:prstDash val="solid"/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/>
              <p:cNvSpPr/>
              <p:nvPr/>
            </p:nvSpPr>
            <p:spPr>
              <a:xfrm>
                <a:off x="5791200" y="2667000"/>
                <a:ext cx="990600" cy="45720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Object</a:t>
                </a:r>
                <a:endParaRPr lang="en-US" dirty="0"/>
              </a:p>
            </p:txBody>
          </p:sp>
        </p:grpSp>
        <p:sp>
          <p:nvSpPr>
            <p:cNvPr id="28" name="Oval 27"/>
            <p:cNvSpPr/>
            <p:nvPr/>
          </p:nvSpPr>
          <p:spPr>
            <a:xfrm>
              <a:off x="4364640" y="2491489"/>
              <a:ext cx="132893" cy="13289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ight Arrow 36"/>
          <p:cNvSpPr/>
          <p:nvPr/>
        </p:nvSpPr>
        <p:spPr>
          <a:xfrm rot="2450647">
            <a:off x="4111500" y="2590456"/>
            <a:ext cx="1447800" cy="76200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Rotate World to Line Up Vectors</a:t>
            </a:r>
            <a:endParaRPr lang="en-US" dirty="0"/>
          </a:p>
        </p:txBody>
      </p:sp>
      <p:sp>
        <p:nvSpPr>
          <p:cNvPr id="40" name="Content Placeholder 39"/>
          <p:cNvSpPr>
            <a:spLocks noGrp="1"/>
          </p:cNvSpPr>
          <p:nvPr>
            <p:ph idx="1"/>
          </p:nvPr>
        </p:nvSpPr>
        <p:spPr>
          <a:xfrm>
            <a:off x="457200" y="1775191"/>
            <a:ext cx="3048000" cy="4625609"/>
          </a:xfrm>
        </p:spPr>
        <p:txBody>
          <a:bodyPr/>
          <a:lstStyle/>
          <a:p>
            <a:r>
              <a:rPr lang="en-US" sz="2400" dirty="0" smtClean="0"/>
              <a:t>Up vector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+y</a:t>
            </a:r>
          </a:p>
          <a:p>
            <a:r>
              <a:rPr lang="en-US" sz="2400" dirty="0" smtClean="0"/>
              <a:t>Direction </a:t>
            </a:r>
            <a:r>
              <a:rPr lang="en-US" sz="2400" dirty="0" smtClean="0">
                <a:sym typeface="Wingdings" pitchFamily="2" charset="2"/>
              </a:rPr>
              <a:t> -z</a:t>
            </a:r>
          </a:p>
          <a:p>
            <a:r>
              <a:rPr lang="en-US" sz="2400" dirty="0" smtClean="0">
                <a:sym typeface="Wingdings" pitchFamily="2" charset="2"/>
              </a:rPr>
              <a:t>How?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glRotatef</a:t>
            </a:r>
            <a:r>
              <a:rPr lang="en-US" sz="2000" dirty="0" smtClean="0">
                <a:sym typeface="Wingdings" pitchFamily="2" charset="2"/>
              </a:rPr>
              <a:t>() – do the rotations manually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glMultMatrixf</a:t>
            </a:r>
            <a:r>
              <a:rPr lang="en-US" sz="2000" dirty="0" smtClean="0">
                <a:sym typeface="Wingdings" pitchFamily="2" charset="2"/>
              </a:rPr>
              <a:t>() – create a custom rotation matrix </a:t>
            </a:r>
            <a:r>
              <a:rPr lang="en-US" sz="2000" i="1" dirty="0" smtClean="0">
                <a:solidFill>
                  <a:srgbClr val="FF0000"/>
                </a:solidFill>
                <a:sym typeface="Wingdings" pitchFamily="2" charset="2"/>
              </a:rPr>
              <a:t>(preferred)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6148328" y="1598423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+y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4132423" y="3853297"/>
            <a:ext cx="3787451" cy="692"/>
          </a:xfrm>
          <a:prstGeom prst="straightConnector1">
            <a:avLst/>
          </a:prstGeom>
          <a:ln w="57150"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98854" y="3820419"/>
            <a:ext cx="3853897" cy="1385"/>
          </a:xfrm>
          <a:prstGeom prst="straightConnector1">
            <a:avLst/>
          </a:prstGeom>
          <a:ln w="57150">
            <a:solidFill>
              <a:srgbClr val="C0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72200" y="2514600"/>
            <a:ext cx="1034780" cy="563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Up Vector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(</a:t>
            </a:r>
            <a:r>
              <a:rPr lang="en-US" b="1" dirty="0" err="1" smtClean="0">
                <a:solidFill>
                  <a:srgbClr val="92D050"/>
                </a:solidFill>
              </a:rPr>
              <a:t>ux,uy,uz</a:t>
            </a:r>
            <a:r>
              <a:rPr lang="en-US" b="1" dirty="0" smtClean="0">
                <a:solidFill>
                  <a:srgbClr val="92D050"/>
                </a:solidFill>
              </a:rPr>
              <a:t>)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2200" y="4191000"/>
            <a:ext cx="11918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Direction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</a:rPr>
              <a:t>dx,dy,dz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0526" y="3962400"/>
            <a:ext cx="870674" cy="5636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Position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</a:rPr>
              <a:t>x,y,z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2357" y="3636715"/>
            <a:ext cx="360918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+z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84021" y="3646889"/>
            <a:ext cx="321779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-z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30369" y="5692646"/>
            <a:ext cx="331563" cy="322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-y</a:t>
            </a:r>
            <a:endParaRPr lang="en-US" b="1" dirty="0">
              <a:solidFill>
                <a:srgbClr val="0070C0"/>
              </a:solidFill>
            </a:endParaRPr>
          </a:p>
        </p:txBody>
      </p:sp>
      <p:grpSp>
        <p:nvGrpSpPr>
          <p:cNvPr id="3" name="Group 29"/>
          <p:cNvGrpSpPr/>
          <p:nvPr/>
        </p:nvGrpSpPr>
        <p:grpSpPr>
          <a:xfrm rot="19938440">
            <a:off x="5328507" y="2795183"/>
            <a:ext cx="2941266" cy="1164283"/>
            <a:chOff x="3840534" y="1959917"/>
            <a:chExt cx="2941266" cy="1164283"/>
          </a:xfrm>
        </p:grpSpPr>
        <p:sp>
          <p:nvSpPr>
            <p:cNvPr id="6" name="Rectangle 5"/>
            <p:cNvSpPr/>
            <p:nvPr/>
          </p:nvSpPr>
          <p:spPr>
            <a:xfrm rot="1647113">
              <a:off x="3840534" y="2216244"/>
              <a:ext cx="596929" cy="40047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/>
            <p:nvPr/>
          </p:nvSpPr>
          <p:spPr>
            <a:xfrm rot="18000000">
              <a:off x="4335707" y="2467445"/>
              <a:ext cx="452093" cy="347652"/>
            </a:xfrm>
            <a:prstGeom prst="triangl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4431086" y="1959917"/>
              <a:ext cx="316813" cy="568928"/>
            </a:xfrm>
            <a:prstGeom prst="straightConnector1">
              <a:avLst/>
            </a:prstGeom>
            <a:ln w="571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42010" y="2572870"/>
              <a:ext cx="587190" cy="322730"/>
            </a:xfrm>
            <a:prstGeom prst="line">
              <a:avLst/>
            </a:prstGeom>
            <a:ln w="57150">
              <a:solidFill>
                <a:srgbClr val="7030A0"/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5791200" y="2667000"/>
              <a:ext cx="990600" cy="457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</a:t>
              </a:r>
              <a:endParaRPr lang="en-US" dirty="0"/>
            </a:p>
          </p:txBody>
        </p:sp>
      </p:grpSp>
      <p:sp>
        <p:nvSpPr>
          <p:cNvPr id="28" name="Oval 27"/>
          <p:cNvSpPr/>
          <p:nvPr/>
        </p:nvSpPr>
        <p:spPr>
          <a:xfrm>
            <a:off x="5960360" y="3731972"/>
            <a:ext cx="132893" cy="1328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ircular Arrow 21"/>
          <p:cNvSpPr/>
          <p:nvPr/>
        </p:nvSpPr>
        <p:spPr>
          <a:xfrm rot="11744384" flipV="1">
            <a:off x="4660040" y="2418990"/>
            <a:ext cx="2701416" cy="2822864"/>
          </a:xfrm>
          <a:prstGeom prst="circularArrow">
            <a:avLst>
              <a:gd name="adj1" fmla="val 12500"/>
              <a:gd name="adj2" fmla="val 1142322"/>
              <a:gd name="adj3" fmla="val 20457681"/>
              <a:gd name="adj4" fmla="val 18054768"/>
              <a:gd name="adj5" fmla="val 1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gluLookAt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See lecture slides for </a:t>
            </a:r>
            <a:r>
              <a:rPr lang="en-US" dirty="0" err="1" smtClean="0"/>
              <a:t>gluLookAt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Make sure you </a:t>
            </a:r>
            <a:r>
              <a:rPr lang="en-US" i="1" dirty="0" smtClean="0"/>
              <a:t>understand</a:t>
            </a:r>
            <a:r>
              <a:rPr lang="en-US" dirty="0" smtClean="0"/>
              <a:t> how works</a:t>
            </a:r>
          </a:p>
          <a:p>
            <a:pPr lvl="1"/>
            <a:r>
              <a:rPr lang="en-US" dirty="0" smtClean="0"/>
              <a:t>Lots of “magic code” on the Internet</a:t>
            </a:r>
          </a:p>
          <a:p>
            <a:pPr lvl="1"/>
            <a:r>
              <a:rPr lang="en-US" dirty="0" smtClean="0"/>
              <a:t>You might be asked about it during grading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Mat.h</a:t>
            </a:r>
            <a:r>
              <a:rPr lang="en-US" dirty="0" smtClean="0"/>
              <a:t> has a useful matrix </a:t>
            </a:r>
            <a:r>
              <a:rPr lang="en-US" dirty="0" smtClean="0"/>
              <a:t>class, but </a:t>
            </a:r>
            <a:r>
              <a:rPr lang="en-US" dirty="0" smtClean="0">
                <a:solidFill>
                  <a:srgbClr val="FF0000"/>
                </a:solidFill>
              </a:rPr>
              <a:t>you shouldn’t need it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4.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provide a directional light </a:t>
            </a:r>
            <a:r>
              <a:rPr lang="en-US" dirty="0" err="1" smtClean="0"/>
              <a:t>shader</a:t>
            </a:r>
            <a:r>
              <a:rPr lang="en-US" dirty="0" smtClean="0"/>
              <a:t> in OpenGL Shading Language (GLSL)</a:t>
            </a:r>
          </a:p>
          <a:p>
            <a:r>
              <a:rPr lang="en-US" dirty="0" smtClean="0"/>
              <a:t>You must extend it to support point lights.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Files to edit:</a:t>
            </a:r>
          </a:p>
          <a:p>
            <a:pPr lvl="1"/>
            <a:r>
              <a:rPr lang="en-US" dirty="0" err="1" smtClean="0"/>
              <a:t>shader.frag</a:t>
            </a:r>
            <a:r>
              <a:rPr lang="en-US" dirty="0" smtClean="0"/>
              <a:t> – your fragment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err="1" smtClean="0"/>
              <a:t>shader.vert</a:t>
            </a:r>
            <a:r>
              <a:rPr lang="en-US" dirty="0" smtClean="0"/>
              <a:t> – your vertex </a:t>
            </a:r>
            <a:r>
              <a:rPr lang="en-US" dirty="0" err="1" smtClean="0"/>
              <a:t>shader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Compare with the Sample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modeler_solution.exe in your project folder</a:t>
            </a:r>
          </a:p>
          <a:p>
            <a:pPr lvl="1"/>
            <a:r>
              <a:rPr lang="en-US" dirty="0" smtClean="0"/>
              <a:t>Loads your </a:t>
            </a:r>
            <a:r>
              <a:rPr lang="en-US" dirty="0" err="1" smtClean="0"/>
              <a:t>shader.frag</a:t>
            </a:r>
            <a:r>
              <a:rPr lang="en-US" dirty="0" smtClean="0"/>
              <a:t> and </a:t>
            </a:r>
            <a:r>
              <a:rPr lang="en-US" dirty="0" err="1" smtClean="0"/>
              <a:t>shader.vert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Also contains our sample </a:t>
            </a:r>
            <a:r>
              <a:rPr lang="en-US" dirty="0" err="1" smtClean="0"/>
              <a:t>shaders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 radio buttons to compare with sample solution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738140"/>
            <a:ext cx="2971800" cy="469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334000" y="5867400"/>
            <a:ext cx="2286000" cy="533400"/>
          </a:xfrm>
          <a:prstGeom prst="rect">
            <a:avLst/>
          </a:prstGeom>
          <a:noFill/>
          <a:ln w="381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Choose </a:t>
            </a:r>
            <a:r>
              <a:rPr lang="en-US" dirty="0" err="1" smtClean="0">
                <a:solidFill>
                  <a:srgbClr val="FF0000"/>
                </a:solidFill>
              </a:rPr>
              <a:t>shader</a:t>
            </a:r>
            <a:r>
              <a:rPr lang="en-US" dirty="0" smtClean="0">
                <a:solidFill>
                  <a:srgbClr val="FF0000"/>
                </a:solidFill>
              </a:rPr>
              <a:t> here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GLSL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position.xyz</a:t>
            </a:r>
            <a:r>
              <a:rPr lang="en-US" dirty="0" smtClean="0"/>
              <a:t> – the position of light source </a:t>
            </a:r>
            <a:r>
              <a:rPr lang="en-US" dirty="0" err="1" smtClean="0"/>
              <a:t>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– object that stores the product of a light’s properties with the current surface’s material properties: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gl_FrontLightProduct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 == </a:t>
            </a:r>
            <a:r>
              <a:rPr lang="en-US" dirty="0" err="1" smtClean="0"/>
              <a:t>gl_FrontMaterial.diffuse</a:t>
            </a:r>
            <a:r>
              <a:rPr lang="en-US" dirty="0" smtClean="0"/>
              <a:t> * </a:t>
            </a:r>
            <a:r>
              <a:rPr lang="en-US" dirty="0" err="1" smtClean="0"/>
              <a:t>gl_LightSource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].diffuse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in Visual Studio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your project folder</a:t>
            </a:r>
          </a:p>
          <a:p>
            <a:r>
              <a:rPr lang="en-US" dirty="0" smtClean="0"/>
              <a:t>Double-click the .</a:t>
            </a:r>
            <a:r>
              <a:rPr lang="en-US" dirty="0" err="1" smtClean="0"/>
              <a:t>vcxproj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Configuration menu next to green arrow</a:t>
            </a:r>
          </a:p>
          <a:p>
            <a:pPr lvl="1"/>
            <a:r>
              <a:rPr lang="en-US" dirty="0" smtClean="0"/>
              <a:t>Debug – lets you set breakpoints</a:t>
            </a:r>
          </a:p>
          <a:p>
            <a:pPr lvl="1"/>
            <a:r>
              <a:rPr lang="en-US" dirty="0" smtClean="0"/>
              <a:t>Release – for turn-in</a:t>
            </a:r>
          </a:p>
          <a:p>
            <a:r>
              <a:rPr lang="en-US" dirty="0" smtClean="0"/>
              <a:t>Pick </a:t>
            </a:r>
            <a:r>
              <a:rPr lang="en-US" b="1" dirty="0" smtClean="0"/>
              <a:t>Debug</a:t>
            </a:r>
            <a:r>
              <a:rPr lang="en-US" dirty="0" smtClean="0"/>
              <a:t>, then click the green arrow next to it to build and run your project</a:t>
            </a:r>
          </a:p>
          <a:p>
            <a:r>
              <a:rPr lang="en-US" dirty="0" smtClean="0"/>
              <a:t>Let us know if it doesn’t build!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5. Your Custom </a:t>
            </a:r>
            <a:r>
              <a:rPr lang="en-US" dirty="0" err="1" smtClean="0"/>
              <a:t>Shader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Anything you want!</a:t>
            </a:r>
          </a:p>
          <a:p>
            <a:r>
              <a:rPr lang="en-US" dirty="0" smtClean="0"/>
              <a:t>Can earn extra credit!</a:t>
            </a:r>
          </a:p>
          <a:p>
            <a:r>
              <a:rPr lang="en-US" dirty="0" smtClean="0"/>
              <a:t>Ask TA’s for estimated extra credit value of an option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OpenGL orange book</a:t>
            </a:r>
            <a:r>
              <a:rPr lang="en-US" dirty="0" smtClean="0"/>
              <a:t> in the lab for details + code.</a:t>
            </a:r>
            <a:endParaRPr lang="en-US" dirty="0" smtClean="0"/>
          </a:p>
          <a:p>
            <a:r>
              <a:rPr lang="en-US" dirty="0" smtClean="0"/>
              <a:t>Can still use sample solution to test (depending on complexity)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Your Work Environment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that your repository works by:</a:t>
            </a:r>
          </a:p>
          <a:p>
            <a:pPr lvl="1"/>
            <a:r>
              <a:rPr lang="en-US" dirty="0" smtClean="0"/>
              <a:t>Checking it out</a:t>
            </a:r>
          </a:p>
          <a:p>
            <a:pPr lvl="1"/>
            <a:r>
              <a:rPr lang="en-US" dirty="0" smtClean="0"/>
              <a:t>Building it</a:t>
            </a:r>
          </a:p>
          <a:p>
            <a:pPr lvl="1"/>
            <a:r>
              <a:rPr lang="en-US" dirty="0" smtClean="0"/>
              <a:t>Tweaking something</a:t>
            </a:r>
          </a:p>
          <a:p>
            <a:pPr lvl="1"/>
            <a:r>
              <a:rPr lang="en-US" dirty="0" smtClean="0"/>
              <a:t>Committing</a:t>
            </a:r>
          </a:p>
          <a:p>
            <a:r>
              <a:rPr lang="en-US" dirty="0" smtClean="0"/>
              <a:t>Do this on each work environment you plan to use, even if you aren’t going to start work yet:</a:t>
            </a:r>
          </a:p>
          <a:p>
            <a:pPr lvl="1"/>
            <a:r>
              <a:rPr lang="en-US" dirty="0" smtClean="0"/>
              <a:t>Lab machines</a:t>
            </a:r>
          </a:p>
          <a:p>
            <a:pPr lvl="1"/>
            <a:r>
              <a:rPr lang="en-US" dirty="0" smtClean="0"/>
              <a:t>Your home computer</a:t>
            </a:r>
          </a:p>
          <a:p>
            <a:pPr lvl="1"/>
            <a:r>
              <a:rPr lang="en-US" dirty="0" smtClean="0"/>
              <a:t>The sooner we know of a problem, the sooner we can fix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SVN Conflicts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general, </a:t>
            </a:r>
            <a:r>
              <a:rPr lang="en-US" dirty="0" smtClean="0">
                <a:solidFill>
                  <a:schemeClr val="accent2"/>
                </a:solidFill>
              </a:rPr>
              <a:t>never</a:t>
            </a:r>
            <a:r>
              <a:rPr lang="en-US" dirty="0" smtClean="0"/>
              <a:t> put anything besides source code into source control:</a:t>
            </a:r>
          </a:p>
          <a:p>
            <a:pPr lvl="1"/>
            <a:r>
              <a:rPr lang="en-US" dirty="0" smtClean="0"/>
              <a:t>Debug and Release folders</a:t>
            </a:r>
          </a:p>
          <a:p>
            <a:pPr lvl="1"/>
            <a:r>
              <a:rPr lang="en-US" dirty="0" smtClean="0"/>
              <a:t>Modeler.suo</a:t>
            </a:r>
          </a:p>
          <a:p>
            <a:pPr lvl="1"/>
            <a:r>
              <a:rPr lang="en-US" dirty="0" smtClean="0"/>
              <a:t>Modeler.ncb</a:t>
            </a:r>
          </a:p>
          <a:p>
            <a:pPr lvl="1"/>
            <a:r>
              <a:rPr lang="en-US" dirty="0" smtClean="0"/>
              <a:t>*.user files</a:t>
            </a:r>
          </a:p>
          <a:p>
            <a:r>
              <a:rPr lang="en-US" dirty="0" smtClean="0"/>
              <a:t>DO put </a:t>
            </a:r>
            <a:r>
              <a:rPr lang="en-US" dirty="0" smtClean="0">
                <a:solidFill>
                  <a:schemeClr val="accent2"/>
                </a:solidFill>
              </a:rPr>
              <a:t>source files </a:t>
            </a:r>
            <a:r>
              <a:rPr lang="en-US" dirty="0" smtClean="0"/>
              <a:t>(*.cpp, *.h, *.</a:t>
            </a:r>
            <a:r>
              <a:rPr lang="en-US" dirty="0" err="1" smtClean="0"/>
              <a:t>vcproj</a:t>
            </a:r>
            <a:r>
              <a:rPr lang="en-US" dirty="0" smtClean="0"/>
              <a:t>, image files, etc.) in the repository</a:t>
            </a:r>
          </a:p>
          <a:p>
            <a:pPr lvl="1"/>
            <a:r>
              <a:rPr lang="en-US" dirty="0" smtClean="0"/>
              <a:t>Make sure you both </a:t>
            </a:r>
            <a:r>
              <a:rPr lang="en-US" b="1" dirty="0" smtClean="0"/>
              <a:t>add</a:t>
            </a:r>
            <a:r>
              <a:rPr lang="en-US" dirty="0" smtClean="0"/>
              <a:t> AND </a:t>
            </a:r>
            <a:r>
              <a:rPr lang="en-US" b="1" dirty="0" smtClean="0"/>
              <a:t>commit</a:t>
            </a:r>
            <a:r>
              <a:rPr lang="en-US" dirty="0" smtClean="0"/>
              <a:t> the files.</a:t>
            </a:r>
          </a:p>
          <a:p>
            <a:pPr lvl="1"/>
            <a:r>
              <a:rPr lang="en-US" dirty="0" err="1" smtClean="0"/>
              <a:t>TortoiseSVN</a:t>
            </a:r>
            <a:r>
              <a:rPr lang="en-US" dirty="0" smtClean="0"/>
              <a:t>: when you commit, make sure all the files you added have a checkmark.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Rendering a Sphere</a:t>
            </a:r>
          </a:p>
          <a:p>
            <a:pPr lvl="1"/>
            <a:r>
              <a:rPr lang="en-US" dirty="0" smtClean="0"/>
              <a:t>Part 2: Hierarchical Modeling</a:t>
            </a:r>
          </a:p>
          <a:p>
            <a:r>
              <a:rPr lang="en-US" dirty="0" smtClean="0"/>
              <a:t>Either Partner: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gluLookAt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4: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5: Custom </a:t>
            </a:r>
            <a:r>
              <a:rPr lang="en-US" dirty="0" err="1" smtClean="0"/>
              <a:t>Shader</a:t>
            </a:r>
            <a:endParaRPr lang="en-US" dirty="0" smtClean="0"/>
          </a:p>
          <a:p>
            <a:r>
              <a:rPr lang="en-US" dirty="0" smtClean="0"/>
              <a:t>You don’t </a:t>
            </a:r>
            <a:r>
              <a:rPr lang="en-US" i="1" dirty="0" smtClean="0"/>
              <a:t>have</a:t>
            </a:r>
            <a:r>
              <a:rPr lang="en-US" dirty="0" smtClean="0"/>
              <a:t> to divide work up this way!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Warnings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modify any files except your model file and the required modifications</a:t>
            </a:r>
          </a:p>
          <a:p>
            <a:pPr lvl="1"/>
            <a:r>
              <a:rPr lang="en-US" dirty="0" smtClean="0"/>
              <a:t>Or, your model might not work in Animator</a:t>
            </a:r>
            <a:endParaRPr lang="en-US" dirty="0" smtClean="0"/>
          </a:p>
          <a:p>
            <a:r>
              <a:rPr lang="en-US" dirty="0" smtClean="0"/>
              <a:t>Make sure you can check out, commit, and build!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adjusting the sample model</a:t>
            </a:r>
          </a:p>
          <a:p>
            <a:pPr lvl="1"/>
            <a:r>
              <a:rPr lang="en-US" dirty="0" smtClean="0"/>
              <a:t>Let us know if you have problems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COMMIT BEFORE LOGOFF!</a:t>
            </a:r>
          </a:p>
          <a:p>
            <a:pPr lvl="1"/>
            <a:r>
              <a:rPr lang="en-US" dirty="0" smtClean="0"/>
              <a:t>Your files in C:\User\... will </a:t>
            </a:r>
            <a:r>
              <a:rPr lang="en-US" dirty="0" smtClean="0">
                <a:solidFill>
                  <a:schemeClr val="accent2"/>
                </a:solidFill>
              </a:rPr>
              <a:t>go away </a:t>
            </a:r>
            <a:r>
              <a:rPr lang="en-US" dirty="0" smtClean="0"/>
              <a:t>when you log out, due to Deep Freeze!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946" y="1774825"/>
            <a:ext cx="5693508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Modeler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971800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List of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Controls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2057400"/>
            <a:ext cx="930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Control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Groups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2438400"/>
            <a:ext cx="3581400" cy="3693319"/>
          </a:xfrm>
          <a:prstGeom prst="rect">
            <a:avLst/>
          </a:prstGeom>
          <a:solidFill>
            <a:schemeClr val="tx2">
              <a:alpha val="67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of your model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Move the camera by dragging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mouse while holding down: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Left button: rotate the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view like a huge trackball.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Right button (or left button + CTRL): zoom in/out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Middle button (or left button + SHIFT): 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Up The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 A: Modeling</a:t>
            </a:r>
          </a:p>
          <a:p>
            <a:pPr lvl="1"/>
            <a:r>
              <a:rPr lang="en-US" dirty="0" smtClean="0"/>
              <a:t>Part 1: Hierarchical Modeling</a:t>
            </a:r>
          </a:p>
          <a:p>
            <a:pPr lvl="1"/>
            <a:r>
              <a:rPr lang="en-US" dirty="0" smtClean="0"/>
              <a:t>Part 2: Custom Primitive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Either Partner:</a:t>
            </a:r>
          </a:p>
          <a:p>
            <a:pPr lvl="1"/>
            <a:r>
              <a:rPr lang="en-US" dirty="0" smtClean="0"/>
              <a:t>Part 3: </a:t>
            </a:r>
            <a:r>
              <a:rPr lang="en-US" dirty="0" err="1" smtClean="0"/>
              <a:t>gluLookAt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Partner B: Shading</a:t>
            </a:r>
          </a:p>
          <a:p>
            <a:pPr lvl="1"/>
            <a:r>
              <a:rPr lang="en-US" dirty="0" smtClean="0"/>
              <a:t>Part 4: </a:t>
            </a:r>
            <a:r>
              <a:rPr lang="en-US" dirty="0" err="1" smtClean="0"/>
              <a:t>Blinn-Phong</a:t>
            </a:r>
            <a:r>
              <a:rPr lang="en-US" dirty="0" smtClean="0"/>
              <a:t>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r>
              <a:rPr lang="en-US" dirty="0" smtClean="0"/>
              <a:t>Part 5: Custom </a:t>
            </a:r>
            <a:r>
              <a:rPr lang="en-US" dirty="0" err="1" smtClean="0"/>
              <a:t>Shader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NOTE: this division of labor is just a suggestion!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Rendering a 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will write OpenGL code to draw a sphere.</a:t>
            </a:r>
          </a:p>
          <a:p>
            <a:r>
              <a:rPr lang="en-US" dirty="0" smtClean="0"/>
              <a:t>Each vertex must have an appropriate:</a:t>
            </a:r>
          </a:p>
          <a:p>
            <a:pPr lvl="1"/>
            <a:r>
              <a:rPr lang="en-US" dirty="0" smtClean="0"/>
              <a:t>Texture coordinate pair</a:t>
            </a:r>
          </a:p>
          <a:p>
            <a:pPr lvl="1"/>
            <a:r>
              <a:rPr lang="en-US" dirty="0" smtClean="0"/>
              <a:t>Vertex normal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Replace code for </a:t>
            </a:r>
            <a:r>
              <a:rPr lang="en-US" dirty="0" err="1" smtClean="0"/>
              <a:t>drawSphere</a:t>
            </a:r>
            <a:r>
              <a:rPr lang="en-US" dirty="0" smtClean="0"/>
              <a:t>() in modelerdraw.cpp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divisions</a:t>
            </a:r>
            <a:r>
              <a:rPr lang="en-US" dirty="0" smtClean="0"/>
              <a:t> variable determines number of slices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66131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Parameterizing</a:t>
            </a:r>
            <a:r>
              <a:rPr lang="en-US" dirty="0" smtClean="0"/>
              <a:t> a 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Determine 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en-US" dirty="0" smtClean="0"/>
              <a:t>coordinates of each point </a:t>
            </a:r>
            <a:r>
              <a:rPr lang="en-US" dirty="0" smtClean="0"/>
              <a:t>using </a:t>
            </a:r>
            <a:r>
              <a:rPr lang="en-US" dirty="0" smtClean="0"/>
              <a:t>sphere radius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latitude </a:t>
            </a:r>
            <a:r>
              <a:rPr lang="el-G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θ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longitude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ɸ</a:t>
            </a:r>
          </a:p>
          <a:p>
            <a:r>
              <a:rPr lang="en-US" dirty="0" smtClean="0"/>
              <a:t>For trig:</a:t>
            </a:r>
          </a:p>
          <a:p>
            <a:pPr lvl="1"/>
            <a:r>
              <a:rPr lang="en-US" dirty="0" smtClean="0"/>
              <a:t>Give </a:t>
            </a:r>
            <a:r>
              <a:rPr lang="en-US" b="1" dirty="0" smtClean="0">
                <a:solidFill>
                  <a:srgbClr val="FF0000"/>
                </a:solidFill>
              </a:rPr>
              <a:t>degrees</a:t>
            </a:r>
            <a:r>
              <a:rPr lang="en-US" dirty="0" smtClean="0"/>
              <a:t> to all GL functions</a:t>
            </a:r>
          </a:p>
          <a:p>
            <a:pPr lvl="1"/>
            <a:r>
              <a:rPr lang="en-US" dirty="0" smtClean="0"/>
              <a:t>Give </a:t>
            </a:r>
            <a:r>
              <a:rPr lang="en-US" b="1" dirty="0" smtClean="0">
                <a:solidFill>
                  <a:srgbClr val="FF0000"/>
                </a:solidFill>
              </a:rPr>
              <a:t>radians</a:t>
            </a:r>
            <a:r>
              <a:rPr lang="en-US" dirty="0" smtClean="0"/>
              <a:t> to C++ math functions (sin(), </a:t>
            </a:r>
            <a:r>
              <a:rPr lang="en-US" dirty="0" err="1" smtClean="0"/>
              <a:t>cos</a:t>
            </a:r>
            <a:r>
              <a:rPr lang="en-US" dirty="0" smtClean="0"/>
              <a:t>(), etc.)</a:t>
            </a:r>
          </a:p>
        </p:txBody>
      </p:sp>
      <p:pic>
        <p:nvPicPr>
          <p:cNvPr id="7" name="Picture 3" descr="C:\Users\Jeffrey Booth\Projects\UW\Spring 2011\CSE 457 TA\Modeler Docs\spher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19496"/>
            <a:ext cx="4038600" cy="3731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Slicing </a:t>
            </a:r>
            <a:r>
              <a:rPr lang="en-US" dirty="0" smtClean="0"/>
              <a:t>It Into Polygon Strips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Divide sphere into “rings</a:t>
            </a:r>
            <a:r>
              <a:rPr lang="en-US" dirty="0" smtClean="0"/>
              <a:t>” (purple lines) </a:t>
            </a:r>
            <a:r>
              <a:rPr lang="en-US" dirty="0" smtClean="0"/>
              <a:t>by latitude</a:t>
            </a:r>
          </a:p>
          <a:p>
            <a:r>
              <a:rPr lang="en-US" dirty="0" smtClean="0"/>
              <a:t># of rings = </a:t>
            </a:r>
            <a:r>
              <a:rPr lang="en-US" b="1" dirty="0" smtClean="0"/>
              <a:t>divisions </a:t>
            </a:r>
            <a:r>
              <a:rPr lang="en-US" dirty="0" smtClean="0"/>
              <a:t>variable</a:t>
            </a:r>
          </a:p>
          <a:p>
            <a:r>
              <a:rPr lang="en-US" dirty="0" smtClean="0"/>
              <a:t>Fill in the area between each ring (dark blue region) with a strip of polygons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9" name="Picture 2" descr="C:\Users\Jeffrey Booth\Projects\UW\Spring 2011\CSE 457 TA\Modeler Docs\sphere_ring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19496"/>
            <a:ext cx="4038600" cy="3731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1673</TotalTime>
  <Words>1936</Words>
  <Application>Microsoft Office PowerPoint</Application>
  <PresentationFormat>On-screen Show (4:3)</PresentationFormat>
  <Paragraphs>338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Module</vt:lpstr>
      <vt:lpstr>Modeler Help Session</vt:lpstr>
      <vt:lpstr>Help Session Overview</vt:lpstr>
      <vt:lpstr>Checking Out Your Code</vt:lpstr>
      <vt:lpstr>Building in Visual Studio</vt:lpstr>
      <vt:lpstr>Introducing Modeler</vt:lpstr>
      <vt:lpstr>Dividing Up The Work</vt:lpstr>
      <vt:lpstr>Part 1: Rendering a Sphere</vt:lpstr>
      <vt:lpstr>Parameterizing a Sphere</vt:lpstr>
      <vt:lpstr>Slicing It Into Polygon Strips</vt:lpstr>
      <vt:lpstr>Drawing Each Polygon Strip</vt:lpstr>
      <vt:lpstr>Drawing with OpenGL</vt:lpstr>
      <vt:lpstr>Using Strip Primitives</vt:lpstr>
      <vt:lpstr>Spherical Texture Mapping</vt:lpstr>
      <vt:lpstr>Extra Credit: Cool Surfaces</vt:lpstr>
      <vt:lpstr>Part 2: Hierarchical Modeling</vt:lpstr>
      <vt:lpstr>Building a Scene</vt:lpstr>
      <vt:lpstr>Add Properties to Control It</vt:lpstr>
      <vt:lpstr>OpenGL Is A State Machine</vt:lpstr>
      <vt:lpstr>OpenGL’s Transformation Matrix</vt:lpstr>
      <vt:lpstr>Transformations: Going “Back”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Hierarchical Modeling in OpenGL</vt:lpstr>
      <vt:lpstr>Rule: A Pop For Every Push</vt:lpstr>
      <vt:lpstr>Levels of Branching</vt:lpstr>
      <vt:lpstr>Multiple-Joint Slider </vt:lpstr>
      <vt:lpstr>Part 3. gluLookAt</vt:lpstr>
      <vt:lpstr>Starting In World Space…</vt:lpstr>
      <vt:lpstr>Get Direction</vt:lpstr>
      <vt:lpstr>Line Up Camera With Origin</vt:lpstr>
      <vt:lpstr>Rotate World to Line Up Vectors</vt:lpstr>
      <vt:lpstr>gluLookAt Notes</vt:lpstr>
      <vt:lpstr>Part 4. Blinn-Phong Shader</vt:lpstr>
      <vt:lpstr>Compare with the Sample Solution</vt:lpstr>
      <vt:lpstr>Useful GLSL Variables</vt:lpstr>
      <vt:lpstr>Part 5. Your Custom Shader</vt:lpstr>
      <vt:lpstr>Preparing Your Work Environment</vt:lpstr>
      <vt:lpstr>Avoiding SVN Conflicts</vt:lpstr>
      <vt:lpstr>Quick Summary</vt:lpstr>
      <vt:lpstr>Before You Leave</vt:lpstr>
    </vt:vector>
  </TitlesOfParts>
  <Company>Solo Kingdom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Modeler Help Session</dc:title>
  <dc:creator>Jeffrey Booth</dc:creator>
  <cp:lastModifiedBy>Jeffrey Booth</cp:lastModifiedBy>
  <cp:revision>253</cp:revision>
  <dcterms:created xsi:type="dcterms:W3CDTF">2010-04-16T03:15:00Z</dcterms:created>
  <dcterms:modified xsi:type="dcterms:W3CDTF">2011-04-22T07:10:05Z</dcterms:modified>
</cp:coreProperties>
</file>