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</p:sldIdLst>
  <p:sldSz cy="5143500" cx="9144000"/>
  <p:notesSz cx="6985000" cy="9283700"/>
  <p:embeddedFontLst>
    <p:embeddedFont>
      <p:font typeface="Poppins"/>
      <p:regular r:id="rId153"/>
      <p:bold r:id="rId154"/>
      <p:italic r:id="rId155"/>
      <p:boldItalic r:id="rId156"/>
    </p:embeddedFont>
    <p:embeddedFont>
      <p:font typeface="Helvetica Neue"/>
      <p:regular r:id="rId157"/>
      <p:bold r:id="rId158"/>
      <p:italic r:id="rId159"/>
      <p:boldItalic r:id="rId1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61" roundtripDataSignature="AMtx7mhiuwfh9gFGVLPbRWIcw4w2+o5A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8671F81-ECE1-48D8-852A-F3CA46D0D430}">
  <a:tblStyle styleId="{F8671F81-ECE1-48D8-852A-F3CA46D0D43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slide" Target="slides/slide144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3.xml"/><Relationship Id="rId4" Type="http://schemas.openxmlformats.org/officeDocument/2006/relationships/tableStyles" Target="tableStyles.xml"/><Relationship Id="rId148" Type="http://schemas.openxmlformats.org/officeDocument/2006/relationships/slide" Target="slides/slide142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41.xml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customschemas.google.com/relationships/presentationmetadata" Target="metadata"/><Relationship Id="rId54" Type="http://schemas.openxmlformats.org/officeDocument/2006/relationships/slide" Target="slides/slide48.xml"/><Relationship Id="rId160" Type="http://schemas.openxmlformats.org/officeDocument/2006/relationships/font" Target="fonts/HelveticaNeue-boldItalic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HelveticaNeue-italic.fntdata"/><Relationship Id="rId59" Type="http://schemas.openxmlformats.org/officeDocument/2006/relationships/slide" Target="slides/slide53.xml"/><Relationship Id="rId154" Type="http://schemas.openxmlformats.org/officeDocument/2006/relationships/font" Target="fonts/Poppins-bold.fntdata"/><Relationship Id="rId58" Type="http://schemas.openxmlformats.org/officeDocument/2006/relationships/slide" Target="slides/slide52.xml"/><Relationship Id="rId153" Type="http://schemas.openxmlformats.org/officeDocument/2006/relationships/font" Target="fonts/Poppins-regular.fntdata"/><Relationship Id="rId152" Type="http://schemas.openxmlformats.org/officeDocument/2006/relationships/slide" Target="slides/slide146.xml"/><Relationship Id="rId151" Type="http://schemas.openxmlformats.org/officeDocument/2006/relationships/slide" Target="slides/slide145.xml"/><Relationship Id="rId158" Type="http://schemas.openxmlformats.org/officeDocument/2006/relationships/font" Target="fonts/HelveticaNeue-bold.fntdata"/><Relationship Id="rId157" Type="http://schemas.openxmlformats.org/officeDocument/2006/relationships/font" Target="fonts/HelveticaNeue-regular.fntdata"/><Relationship Id="rId156" Type="http://schemas.openxmlformats.org/officeDocument/2006/relationships/font" Target="fonts/Poppins-boldItalic.fntdata"/><Relationship Id="rId155" Type="http://schemas.openxmlformats.org/officeDocument/2006/relationships/font" Target="fonts/Poppi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9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9" name="Google Shape;1439;p9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9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9" name="Google Shape;1459;p9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0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8" name="Google Shape;1478;p10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0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7" name="Google Shape;1497;p10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0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5" name="Google Shape;1515;p10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0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2" name="Google Shape;1532;p10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0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7" name="Google Shape;1547;p10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548" name="Google Shape;1548;p10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0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8" name="Google Shape;1578;p10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579" name="Google Shape;1579;p105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0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9" name="Google Shape;1609;p10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610" name="Google Shape;1610;p106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10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0" name="Google Shape;1640;p10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641" name="Google Shape;1641;p10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0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1" name="Google Shape;1671;p10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672" name="Google Shape;1672;p10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0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2" name="Google Shape;1702;p10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703" name="Google Shape;1703;p10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1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4" name="Google Shape;1734;p11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735" name="Google Shape;1735;p11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11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7" name="Google Shape;1767;p11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768" name="Google Shape;1768;p11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11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1" name="Google Shape;1801;p11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802" name="Google Shape;1802;p11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1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2" name="Google Shape;1832;p11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833" name="Google Shape;1833;p11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11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4" name="Google Shape;1864;p11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865" name="Google Shape;1865;p11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11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5" name="Google Shape;1895;p11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896" name="Google Shape;1896;p115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11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7" name="Google Shape;1927;p11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928" name="Google Shape;1928;p116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11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9" name="Google Shape;1959;p11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960" name="Google Shape;1960;p11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1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1" name="Google Shape;1991;p11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992" name="Google Shape;1992;p11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19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4" name="Google Shape;2024;p119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12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1" name="Google Shape;2031;p12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12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0" name="Google Shape;2040;p12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0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12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2" name="Google Shape;2052;p12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3" name="Google Shape;2053;p12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8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12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0" name="Google Shape;2060;p12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1" name="Google Shape;2061;p12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24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2" name="Google Shape;2072;p124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12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0" name="Google Shape;2080;p12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26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7" name="Google Shape;2087;p126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12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5" name="Google Shape;2095;p12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6" name="Google Shape;2096;p12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12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7" name="Google Shape;2127;p12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8" name="Google Shape;2128;p12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12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0" name="Google Shape;2160;p12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1" name="Google Shape;2161;p12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13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4" name="Google Shape;2194;p13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5" name="Google Shape;2195;p13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13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8" name="Google Shape;2228;p13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9" name="Google Shape;2229;p13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0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13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2" name="Google Shape;2262;p13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3" name="Google Shape;2263;p13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13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6" name="Google Shape;2296;p13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7" name="Google Shape;2297;p13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13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0" name="Google Shape;2330;p13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6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13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8" name="Google Shape;2338;p13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13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7" name="Google Shape;2347;p13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Yes</a:t>
            </a:r>
            <a:endParaRPr/>
          </a:p>
        </p:txBody>
      </p:sp>
      <p:sp>
        <p:nvSpPr>
          <p:cNvPr id="2348" name="Google Shape;2348;p136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7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13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9" name="Google Shape;2379;p13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dd22a4ac97_0_6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dd22a4ac97_0_6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dd22a4ac97_0_66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13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6" name="Google Shape;2386;p13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7" name="Google Shape;2387;p13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13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4" name="Google Shape;2394;p13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5" name="Google Shape;2395;p13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2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4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4" name="Google Shape;2404;p14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5" name="Google Shape;2405;p14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14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2" name="Google Shape;2412;p14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3" name="Google Shape;2413;p14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8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p14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0" name="Google Shape;2420;p14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1" name="Google Shape;2421;p142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7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p14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9" name="Google Shape;2429;p14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0" name="Google Shape;2430;p14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14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8" name="Google Shape;2438;p14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9" name="Google Shape;2439;p14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cones(relectatance(light source)))</a:t>
            </a:r>
            <a:endParaRPr/>
          </a:p>
        </p:txBody>
      </p:sp>
      <p:sp>
        <p:nvSpPr>
          <p:cNvPr id="261" name="Google Shape;261;p15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d22a4ac97_0_10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d22a4ac97_0_10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3dd22a4ac97_0_10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16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1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18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coordinate with primitive colors</a:t>
            </a:r>
            <a:endParaRPr/>
          </a:p>
        </p:txBody>
      </p:sp>
      <p:sp>
        <p:nvSpPr>
          <p:cNvPr id="337" name="Google Shape;337;p19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20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2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2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 is the luminance, Z is quasi-equal to blue (of CIE RGB), and X is a mix of the three CIE RGB curves chosen to be nonnegative, not very interpretable to human</a:t>
            </a:r>
            <a:endParaRPr/>
          </a:p>
        </p:txBody>
      </p:sp>
      <p:sp>
        <p:nvSpPr>
          <p:cNvPr id="379" name="Google Shape;379;p22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intensity (black to white</a:t>
            </a:r>
            <a:endParaRPr/>
          </a:p>
        </p:txBody>
      </p:sp>
      <p:sp>
        <p:nvSpPr>
          <p:cNvPr id="388" name="Google Shape;388;p23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p24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2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26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p27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p28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29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30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31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Value</a:t>
            </a:r>
            <a:endParaRPr/>
          </a:p>
        </p:txBody>
      </p:sp>
      <p:sp>
        <p:nvSpPr>
          <p:cNvPr id="507" name="Google Shape;507;p32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p33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dd22a4ac97_0_7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dd22a4ac97_0_7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3dd22a4ac97_0_7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6" name="Google Shape;536;p34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p35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p36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p37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/>
          <p:nvPr>
            <p:ph idx="12" type="sldNum"/>
          </p:nvPr>
        </p:nvSpPr>
        <p:spPr>
          <a:xfrm>
            <a:off x="3956557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:notes"/>
          <p:cNvSpPr/>
          <p:nvPr>
            <p:ph idx="2" type="sldImg"/>
          </p:nvPr>
        </p:nvSpPr>
        <p:spPr>
          <a:xfrm>
            <a:off x="348042" y="697546"/>
            <a:ext cx="62886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698807" y="4410066"/>
            <a:ext cx="5587500" cy="4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1"/>
                </a:solidFill>
              </a:rPr>
              <a:t>A 4K monitor has a fixed number of pixels (~8M), however its DPI varies between 185 (23 inches) and 110 (40 inches)</a:t>
            </a:r>
            <a:endParaRPr/>
          </a:p>
        </p:txBody>
      </p:sp>
      <p:sp>
        <p:nvSpPr>
          <p:cNvPr id="578" name="Google Shape;578;p38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6" name="Google Shape;586;p3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7" name="Google Shape;587;p3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p40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5" name="Google Shape;615;p41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5" name="Google Shape;635;p42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p43:notes"/>
          <p:cNvSpPr/>
          <p:nvPr>
            <p:ph idx="2" type="sldImg"/>
          </p:nvPr>
        </p:nvSpPr>
        <p:spPr>
          <a:xfrm>
            <a:off x="1164396" y="696278"/>
            <a:ext cx="4656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4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5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Simple and nice “representation” of image!</a:t>
            </a:r>
            <a:endParaRPr/>
          </a:p>
        </p:txBody>
      </p:sp>
      <p:sp>
        <p:nvSpPr>
          <p:cNvPr id="662" name="Google Shape;662;p45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6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1" name="Google Shape;671;p46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p4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348042" y="697546"/>
            <a:ext cx="62886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98502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 txBox="1"/>
          <p:nvPr>
            <p:ph idx="12" type="sldNum"/>
          </p:nvPr>
        </p:nvSpPr>
        <p:spPr>
          <a:xfrm>
            <a:off x="3956557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8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7" name="Google Shape;687;p48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p4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p5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p50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5" name="Google Shape;715;p5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" name="Google Shape;716;p5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p5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p5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2" name="Google Shape;732;p53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4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p54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p5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5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5" name="Google Shape;775;p56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62</a:t>
            </a:r>
            <a:endParaRPr/>
          </a:p>
        </p:txBody>
      </p:sp>
      <p:sp>
        <p:nvSpPr>
          <p:cNvPr id="784" name="Google Shape;784;p5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/>
          <p:nvPr>
            <p:ph idx="2" type="sldImg"/>
          </p:nvPr>
        </p:nvSpPr>
        <p:spPr>
          <a:xfrm>
            <a:off x="348042" y="697546"/>
            <a:ext cx="62886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98502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underdetermined</a:t>
            </a:r>
            <a:endParaRPr/>
          </a:p>
        </p:txBody>
      </p:sp>
      <p:sp>
        <p:nvSpPr>
          <p:cNvPr id="140" name="Google Shape;140;p7:notes"/>
          <p:cNvSpPr txBox="1"/>
          <p:nvPr>
            <p:ph idx="12" type="sldNum"/>
          </p:nvPr>
        </p:nvSpPr>
        <p:spPr>
          <a:xfrm>
            <a:off x="3956557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120</a:t>
            </a:r>
            <a:endParaRPr/>
          </a:p>
        </p:txBody>
      </p:sp>
      <p:sp>
        <p:nvSpPr>
          <p:cNvPr id="800" name="Google Shape;800;p5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120</a:t>
            </a:r>
            <a:endParaRPr/>
          </a:p>
        </p:txBody>
      </p:sp>
      <p:sp>
        <p:nvSpPr>
          <p:cNvPr id="816" name="Google Shape;816;p5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9" name="Google Shape;829;p6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0" name="Google Shape;850;p6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2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9" name="Google Shape;869;p62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7" name="Google Shape;877;p6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p6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5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p65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r, g, b are functions that like the one above</a:t>
            </a:r>
            <a:endParaRPr/>
          </a:p>
        </p:txBody>
      </p:sp>
      <p:sp>
        <p:nvSpPr>
          <p:cNvPr id="908" name="Google Shape;908;p65:notes"/>
          <p:cNvSpPr txBox="1"/>
          <p:nvPr>
            <p:ph idx="12" type="sldNum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0" name="Google Shape;920;p6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1" name="Google Shape;921;p6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8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p68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98502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348042" y="697546"/>
            <a:ext cx="62889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dd22a4ac97_0_8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3dd22a4ac97_0_8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g3dd22a4ac97_0_81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6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5" name="Google Shape;945;p6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3" name="Google Shape;953;p7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1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2" name="Google Shape;962;p71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72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So images are a function from the real world to pixel values. Filters are a function that take the pixel values and do something else to them.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hope it is become evident where we are going. We are going to be creating functions after functions after functions to convert light into something meaningful. </a:t>
            </a:r>
            <a:endParaRPr/>
          </a:p>
        </p:txBody>
      </p:sp>
      <p:sp>
        <p:nvSpPr>
          <p:cNvPr id="978" name="Google Shape;978;p72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3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7" name="Google Shape;987;p73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4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9" name="Google Shape;1009;p74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7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7" name="Google Shape;1017;p7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6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7" name="Google Shape;1027;p76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5" name="Google Shape;1035;p7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9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78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2" name="Google Shape;1042;p78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79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8" name="Google Shape;1058;p79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80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2" name="Google Shape;1072;p80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1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6" name="Google Shape;1086;p81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82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0" name="Google Shape;1100;p82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83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3" name="Google Shape;1113;p83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is the effect on the output?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happens to the sharp edges?</a:t>
            </a:r>
            <a:endParaRPr/>
          </a:p>
        </p:txBody>
      </p:sp>
      <p:sp>
        <p:nvSpPr>
          <p:cNvPr id="1114" name="Google Shape;1114;p83:notes"/>
          <p:cNvSpPr txBox="1"/>
          <p:nvPr>
            <p:ph idx="12" type="sldNum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8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4" name="Google Shape;1124;p8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125" name="Google Shape;1125;p84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8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9" name="Google Shape;1159;p8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160" name="Google Shape;1160;p85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86:notes"/>
          <p:cNvSpPr txBox="1"/>
          <p:nvPr>
            <p:ph idx="1" type="body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9" name="Google Shape;1189;p86:notes"/>
          <p:cNvSpPr/>
          <p:nvPr>
            <p:ph idx="2" type="sldImg"/>
          </p:nvPr>
        </p:nvSpPr>
        <p:spPr>
          <a:xfrm>
            <a:off x="398463" y="696913"/>
            <a:ext cx="6188075" cy="3481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8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8" name="Google Shape;1218;p8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219" name="Google Shape;1219;p87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88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9" name="Google Shape;1249;p88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Output image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each pixel results from a neighborhood operation</a:t>
            </a:r>
            <a:endParaRPr/>
          </a:p>
        </p:txBody>
      </p:sp>
      <p:sp>
        <p:nvSpPr>
          <p:cNvPr id="1250" name="Google Shape;1250;p88:notes"/>
          <p:cNvSpPr txBox="1"/>
          <p:nvPr>
            <p:ph idx="12" type="sldNum"/>
          </p:nvPr>
        </p:nvSpPr>
        <p:spPr>
          <a:xfrm>
            <a:off x="3956550" y="8817904"/>
            <a:ext cx="3026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89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0" name="Google Shape;1280;p89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90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5" name="Google Shape;1295;p90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91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5" name="Google Shape;1315;p91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92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4" name="Google Shape;1334;p92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93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2" name="Google Shape;1352;p93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94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7" name="Google Shape;1367;p94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95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1" name="Google Shape;1381;p95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96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0" name="Google Shape;1400;p96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97:notes"/>
          <p:cNvSpPr txBox="1"/>
          <p:nvPr>
            <p:ph idx="1" type="body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0" name="Google Shape;1420;p97:notes"/>
          <p:cNvSpPr/>
          <p:nvPr>
            <p:ph idx="2" type="sldImg"/>
          </p:nvPr>
        </p:nvSpPr>
        <p:spPr>
          <a:xfrm>
            <a:off x="398463" y="696913"/>
            <a:ext cx="6188100" cy="348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dd22a4ac97_0_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g3dd22a4ac97_0_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g3dd22a4ac97_0_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dd22a4ac97_0_3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g3dd22a4ac97_0_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g3dd22a4ac97_0_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dd22a4ac97_0_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d22a4ac97_0_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3dd22a4ac97_0_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g3dd22a4ac97_0_4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d22a4ac97_0_49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3dd22a4ac97_0_49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3dd22a4ac97_0_4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d22a4ac97_0_53"/>
          <p:cNvSpPr txBox="1"/>
          <p:nvPr>
            <p:ph type="title"/>
          </p:nvPr>
        </p:nvSpPr>
        <p:spPr>
          <a:xfrm>
            <a:off x="516250" y="368425"/>
            <a:ext cx="81114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g3dd22a4ac97_0_53"/>
          <p:cNvSpPr txBox="1"/>
          <p:nvPr>
            <p:ph idx="12" type="sldNum"/>
          </p:nvPr>
        </p:nvSpPr>
        <p:spPr>
          <a:xfrm>
            <a:off x="8739968" y="4705254"/>
            <a:ext cx="263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88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dd22a4ac97_0_53"/>
          <p:cNvSpPr txBox="1"/>
          <p:nvPr>
            <p:ph idx="2" type="sldNum"/>
          </p:nvPr>
        </p:nvSpPr>
        <p:spPr>
          <a:xfrm>
            <a:off x="5656173" y="4774741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dd22a4ac97_0_57"/>
          <p:cNvSpPr txBox="1"/>
          <p:nvPr>
            <p:ph type="ctrTitle"/>
          </p:nvPr>
        </p:nvSpPr>
        <p:spPr>
          <a:xfrm>
            <a:off x="516257" y="229361"/>
            <a:ext cx="57069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g3dd22a4ac97_0_57"/>
          <p:cNvSpPr txBox="1"/>
          <p:nvPr>
            <p:ph idx="1" type="subTitle"/>
          </p:nvPr>
        </p:nvSpPr>
        <p:spPr>
          <a:xfrm>
            <a:off x="516250" y="1847475"/>
            <a:ext cx="76251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3dd22a4ac97_0_57"/>
          <p:cNvSpPr txBox="1"/>
          <p:nvPr>
            <p:ph idx="12" type="sldNum"/>
          </p:nvPr>
        </p:nvSpPr>
        <p:spPr>
          <a:xfrm>
            <a:off x="8739968" y="4705254"/>
            <a:ext cx="263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889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889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dd22a4ac97_0_57"/>
          <p:cNvSpPr txBox="1"/>
          <p:nvPr>
            <p:ph idx="2" type="sldNum"/>
          </p:nvPr>
        </p:nvSpPr>
        <p:spPr>
          <a:xfrm>
            <a:off x="5656173" y="4774741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5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d22a4ac97_0_6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g3dd22a4ac97_0_6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●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○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Char char="■"/>
              <a:defRPr b="0" i="0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g3dd22a4ac97_0_6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dd22a4ac97_0_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g3dd22a4ac97_0_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dd22a4ac97_0_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g3dd22a4ac97_0_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g3dd22a4ac97_0_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dd22a4ac97_0_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g3dd22a4ac97_0_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g3dd22a4ac97_0_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g3dd22a4ac97_0_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dd22a4ac97_0_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g3dd22a4ac97_0_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dd22a4ac97_0_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g3dd22a4ac97_0_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g3dd22a4ac97_0_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dd22a4ac97_0_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g3dd22a4ac97_0_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dd22a4ac97_0_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3dd22a4ac97_0_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g3dd22a4ac97_0_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g3dd22a4ac97_0_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g3dd22a4ac97_0_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dd22a4ac97_0_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g3dd22a4ac97_0_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dd22a4ac97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3dd22a4ac97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3dd22a4ac97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5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5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5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55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5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55.png"/><Relationship Id="rId4" Type="http://schemas.openxmlformats.org/officeDocument/2006/relationships/image" Target="../media/image157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58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59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61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63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5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5.png"/><Relationship Id="rId8" Type="http://schemas.openxmlformats.org/officeDocument/2006/relationships/image" Target="../media/image168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8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68.png"/><Relationship Id="rId6" Type="http://schemas.openxmlformats.org/officeDocument/2006/relationships/image" Target="../media/image17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70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70.png"/><Relationship Id="rId6" Type="http://schemas.openxmlformats.org/officeDocument/2006/relationships/image" Target="../media/image173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72.png"/><Relationship Id="rId4" Type="http://schemas.openxmlformats.org/officeDocument/2006/relationships/image" Target="../media/image163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10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72.png"/><Relationship Id="rId4" Type="http://schemas.openxmlformats.org/officeDocument/2006/relationships/image" Target="../media/image163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91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43.png"/><Relationship Id="rId4" Type="http://schemas.openxmlformats.org/officeDocument/2006/relationships/image" Target="../media/image91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78.png"/><Relationship Id="rId4" Type="http://schemas.openxmlformats.org/officeDocument/2006/relationships/image" Target="../media/image143.png"/><Relationship Id="rId5" Type="http://schemas.openxmlformats.org/officeDocument/2006/relationships/image" Target="../media/image91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88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88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81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5.png"/><Relationship Id="rId6" Type="http://schemas.openxmlformats.org/officeDocument/2006/relationships/image" Target="../media/image18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5.png"/><Relationship Id="rId6" Type="http://schemas.openxmlformats.org/officeDocument/2006/relationships/image" Target="../media/image181.png"/><Relationship Id="rId7" Type="http://schemas.openxmlformats.org/officeDocument/2006/relationships/image" Target="../media/image182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7.png"/><Relationship Id="rId8" Type="http://schemas.openxmlformats.org/officeDocument/2006/relationships/image" Target="../media/image185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7.png"/><Relationship Id="rId8" Type="http://schemas.openxmlformats.org/officeDocument/2006/relationships/image" Target="../media/image185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7.png"/><Relationship Id="rId8" Type="http://schemas.openxmlformats.org/officeDocument/2006/relationships/image" Target="../media/image185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7.png"/><Relationship Id="rId8" Type="http://schemas.openxmlformats.org/officeDocument/2006/relationships/image" Target="../media/image185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7.png"/><Relationship Id="rId8" Type="http://schemas.openxmlformats.org/officeDocument/2006/relationships/image" Target="../media/image185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81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81.png"/><Relationship Id="rId4" Type="http://schemas.openxmlformats.org/officeDocument/2006/relationships/image" Target="../media/image191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5.png"/><Relationship Id="rId6" Type="http://schemas.openxmlformats.org/officeDocument/2006/relationships/image" Target="../media/image191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92.png"/><Relationship Id="rId4" Type="http://schemas.openxmlformats.org/officeDocument/2006/relationships/image" Target="../media/image190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29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6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5" Type="http://schemas.openxmlformats.org/officeDocument/2006/relationships/image" Target="../media/image19.jpg"/><Relationship Id="rId6" Type="http://schemas.openxmlformats.org/officeDocument/2006/relationships/image" Target="../media/image18.png"/><Relationship Id="rId7" Type="http://schemas.openxmlformats.org/officeDocument/2006/relationships/image" Target="../media/image16.jpg"/><Relationship Id="rId8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5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hyperlink" Target="http://en.wikipedia.org/wiki/CIE_1931_color_space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Relationship Id="rId4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52.png"/><Relationship Id="rId13" Type="http://schemas.openxmlformats.org/officeDocument/2006/relationships/image" Target="../media/image57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Relationship Id="rId15" Type="http://schemas.openxmlformats.org/officeDocument/2006/relationships/image" Target="../media/image56.png"/><Relationship Id="rId14" Type="http://schemas.openxmlformats.org/officeDocument/2006/relationships/image" Target="../media/image55.png"/><Relationship Id="rId17" Type="http://schemas.openxmlformats.org/officeDocument/2006/relationships/image" Target="../media/image62.png"/><Relationship Id="rId16" Type="http://schemas.openxmlformats.org/officeDocument/2006/relationships/image" Target="../media/image58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Relationship Id="rId8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jpg"/><Relationship Id="rId4" Type="http://schemas.openxmlformats.org/officeDocument/2006/relationships/image" Target="../media/image63.png"/><Relationship Id="rId5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jpg"/><Relationship Id="rId4" Type="http://schemas.openxmlformats.org/officeDocument/2006/relationships/image" Target="../media/image70.png"/><Relationship Id="rId5" Type="http://schemas.openxmlformats.org/officeDocument/2006/relationships/image" Target="../media/image6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jpg"/><Relationship Id="rId4" Type="http://schemas.openxmlformats.org/officeDocument/2006/relationships/image" Target="../media/image68.png"/><Relationship Id="rId5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jpg"/><Relationship Id="rId4" Type="http://schemas.openxmlformats.org/officeDocument/2006/relationships/image" Target="../media/image7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jpg"/><Relationship Id="rId4" Type="http://schemas.openxmlformats.org/officeDocument/2006/relationships/image" Target="../media/image70.png"/><Relationship Id="rId5" Type="http://schemas.openxmlformats.org/officeDocument/2006/relationships/image" Target="../media/image6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Relationship Id="rId4" Type="http://schemas.openxmlformats.org/officeDocument/2006/relationships/image" Target="../media/image88.png"/><Relationship Id="rId5" Type="http://schemas.openxmlformats.org/officeDocument/2006/relationships/image" Target="../media/image84.png"/><Relationship Id="rId6" Type="http://schemas.openxmlformats.org/officeDocument/2006/relationships/image" Target="../media/image8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g"/><Relationship Id="rId4" Type="http://schemas.openxmlformats.org/officeDocument/2006/relationships/image" Target="../media/image90.png"/><Relationship Id="rId5" Type="http://schemas.openxmlformats.org/officeDocument/2006/relationships/image" Target="../media/image93.png"/><Relationship Id="rId6" Type="http://schemas.openxmlformats.org/officeDocument/2006/relationships/image" Target="../media/image9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2.png"/><Relationship Id="rId4" Type="http://schemas.openxmlformats.org/officeDocument/2006/relationships/image" Target="../media/image10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7.png"/><Relationship Id="rId4" Type="http://schemas.openxmlformats.org/officeDocument/2006/relationships/image" Target="../media/image10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6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3.png"/><Relationship Id="rId10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9.png"/><Relationship Id="rId4" Type="http://schemas.openxmlformats.org/officeDocument/2006/relationships/image" Target="../media/image114.png"/><Relationship Id="rId9" Type="http://schemas.openxmlformats.org/officeDocument/2006/relationships/image" Target="../media/image116.png"/><Relationship Id="rId5" Type="http://schemas.openxmlformats.org/officeDocument/2006/relationships/image" Target="../media/image108.png"/><Relationship Id="rId6" Type="http://schemas.openxmlformats.org/officeDocument/2006/relationships/image" Target="../media/image111.png"/><Relationship Id="rId7" Type="http://schemas.openxmlformats.org/officeDocument/2006/relationships/image" Target="../media/image115.png"/><Relationship Id="rId8" Type="http://schemas.openxmlformats.org/officeDocument/2006/relationships/image" Target="../media/image110.png"/></Relationships>
</file>

<file path=ppt/slides/_rels/slide6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3.png"/><Relationship Id="rId10" Type="http://schemas.openxmlformats.org/officeDocument/2006/relationships/image" Target="../media/image117.png"/><Relationship Id="rId1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9.png"/><Relationship Id="rId4" Type="http://schemas.openxmlformats.org/officeDocument/2006/relationships/image" Target="../media/image114.png"/><Relationship Id="rId9" Type="http://schemas.openxmlformats.org/officeDocument/2006/relationships/image" Target="../media/image116.png"/><Relationship Id="rId5" Type="http://schemas.openxmlformats.org/officeDocument/2006/relationships/image" Target="../media/image108.png"/><Relationship Id="rId6" Type="http://schemas.openxmlformats.org/officeDocument/2006/relationships/image" Target="../media/image111.png"/><Relationship Id="rId7" Type="http://schemas.openxmlformats.org/officeDocument/2006/relationships/image" Target="../media/image115.png"/><Relationship Id="rId8" Type="http://schemas.openxmlformats.org/officeDocument/2006/relationships/image" Target="../media/image11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1.png"/><Relationship Id="rId4" Type="http://schemas.openxmlformats.org/officeDocument/2006/relationships/image" Target="../media/image12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1.png"/><Relationship Id="rId4" Type="http://schemas.openxmlformats.org/officeDocument/2006/relationships/image" Target="../media/image12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tinyurl.com/cse455-q2" TargetMode="Externa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2.png"/><Relationship Id="rId4" Type="http://schemas.openxmlformats.org/officeDocument/2006/relationships/image" Target="../media/image135.png"/><Relationship Id="rId5" Type="http://schemas.openxmlformats.org/officeDocument/2006/relationships/image" Target="../media/image138.png"/><Relationship Id="rId6" Type="http://schemas.openxmlformats.org/officeDocument/2006/relationships/image" Target="../media/image134.jpg"/><Relationship Id="rId7" Type="http://schemas.openxmlformats.org/officeDocument/2006/relationships/image" Target="../media/image133.jpg"/><Relationship Id="rId8" Type="http://schemas.openxmlformats.org/officeDocument/2006/relationships/image" Target="../media/image14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43.png"/><Relationship Id="rId4" Type="http://schemas.openxmlformats.org/officeDocument/2006/relationships/image" Target="../media/image91.png"/></Relationships>
</file>

<file path=ppt/slides/_rels/slide7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3.png"/><Relationship Id="rId10" Type="http://schemas.openxmlformats.org/officeDocument/2006/relationships/image" Target="../media/image117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9.png"/><Relationship Id="rId4" Type="http://schemas.openxmlformats.org/officeDocument/2006/relationships/image" Target="../media/image114.png"/><Relationship Id="rId9" Type="http://schemas.openxmlformats.org/officeDocument/2006/relationships/image" Target="../media/image116.png"/><Relationship Id="rId5" Type="http://schemas.openxmlformats.org/officeDocument/2006/relationships/image" Target="../media/image108.png"/><Relationship Id="rId6" Type="http://schemas.openxmlformats.org/officeDocument/2006/relationships/image" Target="../media/image111.png"/><Relationship Id="rId7" Type="http://schemas.openxmlformats.org/officeDocument/2006/relationships/image" Target="../media/image115.png"/><Relationship Id="rId8" Type="http://schemas.openxmlformats.org/officeDocument/2006/relationships/image" Target="../media/image11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7.png"/><Relationship Id="rId4" Type="http://schemas.openxmlformats.org/officeDocument/2006/relationships/image" Target="../media/image136.png"/><Relationship Id="rId5" Type="http://schemas.openxmlformats.org/officeDocument/2006/relationships/image" Target="../media/image14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9.png"/><Relationship Id="rId4" Type="http://schemas.openxmlformats.org/officeDocument/2006/relationships/image" Target="../media/image14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39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3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37.png"/><Relationship Id="rId4" Type="http://schemas.openxmlformats.org/officeDocument/2006/relationships/image" Target="../media/image15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37.png"/><Relationship Id="rId4" Type="http://schemas.openxmlformats.org/officeDocument/2006/relationships/image" Target="../media/image15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37.png"/><Relationship Id="rId4" Type="http://schemas.openxmlformats.org/officeDocument/2006/relationships/image" Target="../media/image152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37.png"/><Relationship Id="rId4" Type="http://schemas.openxmlformats.org/officeDocument/2006/relationships/image" Target="../media/image15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2.png"/><Relationship Id="rId4" Type="http://schemas.openxmlformats.org/officeDocument/2006/relationships/image" Target="../media/image15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55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5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5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6000"/>
              <a:t>Lecture 2</a:t>
            </a:r>
            <a:endParaRPr sz="6000"/>
          </a:p>
        </p:txBody>
      </p:sp>
      <p:sp>
        <p:nvSpPr>
          <p:cNvPr id="81" name="Google Shape;81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4800"/>
              <a:t>Pixels and Filters</a:t>
            </a:r>
            <a:endParaRPr sz="4800"/>
          </a:p>
        </p:txBody>
      </p:sp>
      <p:sp>
        <p:nvSpPr>
          <p:cNvPr id="82" name="Google Shape;82;p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"/>
          <p:cNvSpPr txBox="1"/>
          <p:nvPr/>
        </p:nvSpPr>
        <p:spPr>
          <a:xfrm>
            <a:off x="6440275" y="4251250"/>
            <a:ext cx="262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Slides adapted from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Ranjay Krishna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Color spaces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sampling and quantization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histograms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Images as functions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Filters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Properties of systems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86" name="Google Shape;186;p1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Today’s agenda</a:t>
            </a:r>
            <a:endParaRPr/>
          </a:p>
        </p:txBody>
      </p:sp>
      <p:sp>
        <p:nvSpPr>
          <p:cNvPr id="187" name="Google Shape;187;p11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1" name="Google Shape;1441;p98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42" name="Google Shape;1442;p98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43" name="Google Shape;1443;p98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44" name="Google Shape;1444;p98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45" name="Google Shape;1445;p98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9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7" name="Google Shape;1447;p98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448" name="Google Shape;1448;p98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9" name="Google Shape;1449;p98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98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98"/>
          <p:cNvSpPr/>
          <p:nvPr/>
        </p:nvSpPr>
        <p:spPr>
          <a:xfrm>
            <a:off x="1315425" y="1449325"/>
            <a:ext cx="48903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98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98"/>
          <p:cNvSpPr/>
          <p:nvPr/>
        </p:nvSpPr>
        <p:spPr>
          <a:xfrm>
            <a:off x="5138850" y="3278650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98"/>
          <p:cNvSpPr/>
          <p:nvPr/>
        </p:nvSpPr>
        <p:spPr>
          <a:xfrm>
            <a:off x="5765750" y="1034800"/>
            <a:ext cx="20322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98"/>
          <p:cNvSpPr/>
          <p:nvPr/>
        </p:nvSpPr>
        <p:spPr>
          <a:xfrm>
            <a:off x="3967950" y="997150"/>
            <a:ext cx="1474800" cy="4254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1" name="Google Shape;1461;p99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62" name="Google Shape;1462;p99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63" name="Google Shape;1463;p99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64" name="Google Shape;1464;p99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65" name="Google Shape;1465;p99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9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7" name="Google Shape;1467;p99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468" name="Google Shape;1468;p99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9" name="Google Shape;1469;p99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99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99"/>
          <p:cNvSpPr/>
          <p:nvPr/>
        </p:nvSpPr>
        <p:spPr>
          <a:xfrm>
            <a:off x="1315425" y="1449325"/>
            <a:ext cx="48903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99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99"/>
          <p:cNvSpPr/>
          <p:nvPr/>
        </p:nvSpPr>
        <p:spPr>
          <a:xfrm>
            <a:off x="5405550" y="3242175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99"/>
          <p:cNvSpPr/>
          <p:nvPr/>
        </p:nvSpPr>
        <p:spPr>
          <a:xfrm>
            <a:off x="5765750" y="1034800"/>
            <a:ext cx="20322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0" name="Google Shape;1480;p100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81" name="Google Shape;1481;p100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82" name="Google Shape;1482;p100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3" name="Google Shape;1483;p100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84" name="Google Shape;1484;p100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10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6" name="Google Shape;1486;p100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487" name="Google Shape;1487;p100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8" name="Google Shape;1488;p100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100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100"/>
          <p:cNvSpPr/>
          <p:nvPr/>
        </p:nvSpPr>
        <p:spPr>
          <a:xfrm>
            <a:off x="1315425" y="1449325"/>
            <a:ext cx="48903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00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100"/>
          <p:cNvSpPr/>
          <p:nvPr/>
        </p:nvSpPr>
        <p:spPr>
          <a:xfrm>
            <a:off x="5405550" y="3242175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100"/>
          <p:cNvSpPr/>
          <p:nvPr/>
        </p:nvSpPr>
        <p:spPr>
          <a:xfrm>
            <a:off x="5747000" y="1034800"/>
            <a:ext cx="1998000" cy="358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9" name="Google Shape;1499;p101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00" name="Google Shape;1500;p101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01" name="Google Shape;1501;p101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02" name="Google Shape;1502;p101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503" name="Google Shape;1503;p101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10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5" name="Google Shape;1505;p101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506" name="Google Shape;1506;p101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7" name="Google Shape;1507;p101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01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01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101"/>
          <p:cNvSpPr/>
          <p:nvPr/>
        </p:nvSpPr>
        <p:spPr>
          <a:xfrm>
            <a:off x="4872150" y="3480375"/>
            <a:ext cx="800100" cy="2859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2" name="Google Shape;1512;p101"/>
          <p:cNvSpPr/>
          <p:nvPr/>
        </p:nvSpPr>
        <p:spPr>
          <a:xfrm>
            <a:off x="1361900" y="1462025"/>
            <a:ext cx="4834200" cy="358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7" name="Google Shape;1517;p102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18" name="Google Shape;1518;p102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19" name="Google Shape;1519;p102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20" name="Google Shape;1520;p102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521" name="Google Shape;1521;p102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2" name="Google Shape;1522;p10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3" name="Google Shape;1523;p102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524" name="Google Shape;1524;p102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02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02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02"/>
          <p:cNvSpPr/>
          <p:nvPr/>
        </p:nvSpPr>
        <p:spPr>
          <a:xfrm>
            <a:off x="4872150" y="3746613"/>
            <a:ext cx="800100" cy="2859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9" name="Google Shape;1529;p102"/>
          <p:cNvSpPr/>
          <p:nvPr/>
        </p:nvSpPr>
        <p:spPr>
          <a:xfrm>
            <a:off x="1322525" y="1911000"/>
            <a:ext cx="6422400" cy="358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4" name="Google Shape;1534;p103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35" name="Google Shape;1535;p103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36" name="Google Shape;1536;p103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37" name="Google Shape;1537;p103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538" name="Google Shape;1538;p103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0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0" name="Google Shape;1540;p103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Lastly, divide by 1/9</a:t>
            </a:r>
            <a:endParaRPr sz="3000"/>
          </a:p>
        </p:txBody>
      </p:sp>
      <p:sp>
        <p:nvSpPr>
          <p:cNvPr id="1541" name="Google Shape;1541;p103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2" name="Google Shape;1542;p103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103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875" y="954975"/>
            <a:ext cx="7303924" cy="15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04"/>
          <p:cNvSpPr txBox="1"/>
          <p:nvPr>
            <p:ph idx="1" type="body"/>
          </p:nvPr>
        </p:nvSpPr>
        <p:spPr>
          <a:xfrm>
            <a:off x="514350" y="1120388"/>
            <a:ext cx="6828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We can re-write the equation using summations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Q. What values will </a:t>
            </a:r>
            <a:r>
              <a:rPr b="1" lang="en-US">
                <a:solidFill>
                  <a:srgbClr val="FF0000"/>
                </a:solidFill>
              </a:rPr>
              <a:t>k</a:t>
            </a:r>
            <a:r>
              <a:rPr lang="en-US">
                <a:solidFill>
                  <a:srgbClr val="FF0000"/>
                </a:solidFill>
              </a:rPr>
              <a:t> take?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51" name="Google Shape;1551;p10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52" name="Google Shape;1552;p104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553" name="Google Shape;1553;p10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4" name="Google Shape;1554;p104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555" name="Google Shape;1555;p104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556" name="Google Shape;1556;p104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57" name="Google Shape;1557;p104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58" name="Google Shape;1558;p104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59" name="Google Shape;1559;p104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60" name="Google Shape;1560;p104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61" name="Google Shape;1561;p104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62" name="Google Shape;1562;p104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63" name="Google Shape;1563;p104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564" name="Google Shape;1564;p10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65" name="Google Shape;1565;p104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104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104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104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104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104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104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104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104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74" name="Google Shape;1574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700" y="2276980"/>
            <a:ext cx="4334549" cy="1543369"/>
          </a:xfrm>
          <a:prstGeom prst="rect">
            <a:avLst/>
          </a:prstGeom>
          <a:noFill/>
          <a:ln>
            <a:noFill/>
          </a:ln>
        </p:spPr>
      </p:pic>
      <p:sp>
        <p:nvSpPr>
          <p:cNvPr id="1575" name="Google Shape;1575;p104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/>
              <a:t>Mathematical </a:t>
            </a:r>
            <a:r>
              <a:rPr lang="en-US"/>
              <a:t>formulation</a:t>
            </a:r>
            <a:r>
              <a:rPr lang="en-US" sz="3200"/>
              <a:t> of moving average</a:t>
            </a:r>
            <a:endParaRPr sz="34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969" y="2457206"/>
            <a:ext cx="4176658" cy="1314787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05"/>
          <p:cNvSpPr txBox="1"/>
          <p:nvPr>
            <p:ph idx="1" type="body"/>
          </p:nvPr>
        </p:nvSpPr>
        <p:spPr>
          <a:xfrm>
            <a:off x="628650" y="1234688"/>
            <a:ext cx="6875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>
                <a:solidFill>
                  <a:schemeClr val="dk1"/>
                </a:solidFill>
              </a:rPr>
              <a:t>How do we represent applying this filter mathematically?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k goes from n-1 to n+1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83" name="Google Shape;1583;p10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4" name="Google Shape;1584;p105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/>
              <a:t>Mathematical </a:t>
            </a:r>
            <a:r>
              <a:rPr lang="en-US"/>
              <a:t>formulation</a:t>
            </a:r>
            <a:r>
              <a:rPr lang="en-US" sz="3200"/>
              <a:t> of moving average</a:t>
            </a:r>
            <a:endParaRPr sz="3400"/>
          </a:p>
        </p:txBody>
      </p:sp>
      <p:grpSp>
        <p:nvGrpSpPr>
          <p:cNvPr id="1585" name="Google Shape;1585;p105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586" name="Google Shape;1586;p10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7" name="Google Shape;1587;p105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588" name="Google Shape;1588;p105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589" name="Google Shape;1589;p105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0" name="Google Shape;1590;p105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1" name="Google Shape;1591;p105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2" name="Google Shape;1592;p105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3" name="Google Shape;1593;p105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4" name="Google Shape;1594;p105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5" name="Google Shape;1595;p105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96" name="Google Shape;1596;p105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597" name="Google Shape;1597;p10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8" name="Google Shape;1598;p105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105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105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5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5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5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5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105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105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0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13" name="Google Shape;1613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750" y="2501662"/>
            <a:ext cx="4104393" cy="1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106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/>
              <a:t>Mathematical </a:t>
            </a:r>
            <a:r>
              <a:rPr lang="en-US"/>
              <a:t>formulation</a:t>
            </a:r>
            <a:r>
              <a:rPr lang="en-US" sz="3200"/>
              <a:t> of moving average</a:t>
            </a:r>
            <a:endParaRPr sz="3400"/>
          </a:p>
        </p:txBody>
      </p:sp>
      <p:sp>
        <p:nvSpPr>
          <p:cNvPr id="1615" name="Google Shape;1615;p106"/>
          <p:cNvSpPr txBox="1"/>
          <p:nvPr>
            <p:ph idx="1" type="body"/>
          </p:nvPr>
        </p:nvSpPr>
        <p:spPr>
          <a:xfrm>
            <a:off x="628650" y="1234688"/>
            <a:ext cx="6875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>
                <a:solidFill>
                  <a:schemeClr val="dk1"/>
                </a:solidFill>
              </a:rPr>
              <a:t>How do we represent applying this filter mathematically?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>
                <a:solidFill>
                  <a:srgbClr val="FF0000"/>
                </a:solidFill>
              </a:rPr>
              <a:t>Q. What values will </a:t>
            </a:r>
            <a:r>
              <a:rPr b="1" lang="en-US">
                <a:solidFill>
                  <a:srgbClr val="FF0000"/>
                </a:solidFill>
              </a:rPr>
              <a:t>l</a:t>
            </a:r>
            <a:r>
              <a:rPr lang="en-US">
                <a:solidFill>
                  <a:srgbClr val="FF0000"/>
                </a:solidFill>
              </a:rPr>
              <a:t> take?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616" name="Google Shape;1616;p106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617" name="Google Shape;1617;p1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8" name="Google Shape;1618;p106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619" name="Google Shape;1619;p106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620" name="Google Shape;1620;p106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1" name="Google Shape;1621;p106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2" name="Google Shape;1622;p106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3" name="Google Shape;1623;p106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4" name="Google Shape;1624;p106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5" name="Google Shape;1625;p106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6" name="Google Shape;1626;p106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27" name="Google Shape;1627;p106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628" name="Google Shape;1628;p10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29" name="Google Shape;1629;p106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6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6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6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106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106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106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106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106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07"/>
          <p:cNvSpPr txBox="1"/>
          <p:nvPr>
            <p:ph idx="1" type="body"/>
          </p:nvPr>
        </p:nvSpPr>
        <p:spPr>
          <a:xfrm>
            <a:off x="628650" y="1234688"/>
            <a:ext cx="6875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>
                <a:solidFill>
                  <a:schemeClr val="dk1"/>
                </a:solidFill>
              </a:rPr>
              <a:t>How do we represent applying this filter mathematically?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>
                <a:solidFill>
                  <a:srgbClr val="FF0000"/>
                </a:solidFill>
              </a:rPr>
              <a:t>l goes from m-1 to m+1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44" name="Google Shape;1644;p10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5" name="Google Shape;1645;p107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/>
              <a:t>Mathematical </a:t>
            </a:r>
            <a:r>
              <a:rPr lang="en-US">
                <a:solidFill>
                  <a:schemeClr val="dk1"/>
                </a:solidFill>
              </a:rPr>
              <a:t>formulation</a:t>
            </a:r>
            <a:r>
              <a:rPr lang="en-US" sz="3200"/>
              <a:t> of moving average</a:t>
            </a:r>
            <a:endParaRPr sz="3400"/>
          </a:p>
        </p:txBody>
      </p:sp>
      <p:pic>
        <p:nvPicPr>
          <p:cNvPr id="1646" name="Google Shape;1646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2580131"/>
            <a:ext cx="4205402" cy="10825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7" name="Google Shape;1647;p107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648" name="Google Shape;1648;p10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9" name="Google Shape;1649;p107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650" name="Google Shape;1650;p107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651" name="Google Shape;1651;p107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2" name="Google Shape;1652;p107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3" name="Google Shape;1653;p107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4" name="Google Shape;1654;p107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5" name="Google Shape;1655;p107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6" name="Google Shape;1656;p107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7" name="Google Shape;1657;p107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58" name="Google Shape;1658;p107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659" name="Google Shape;1659;p10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60" name="Google Shape;1660;p107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107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107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107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107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107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107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107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107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>
            <p:ph type="title"/>
          </p:nvPr>
        </p:nvSpPr>
        <p:spPr>
          <a:xfrm>
            <a:off x="457200" y="205978"/>
            <a:ext cx="7931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475">
            <a:spAutoFit/>
          </a:bodyPr>
          <a:lstStyle/>
          <a:p>
            <a:pPr indent="0" lvl="0" marL="12700" marR="0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/>
              <a:t>How to compute the weights of the primaries to match any spectral signal</a:t>
            </a:r>
            <a:endParaRPr sz="2400"/>
          </a:p>
        </p:txBody>
      </p:sp>
      <p:sp>
        <p:nvSpPr>
          <p:cNvPr id="194" name="Google Shape;194;p12"/>
          <p:cNvSpPr txBox="1"/>
          <p:nvPr/>
        </p:nvSpPr>
        <p:spPr>
          <a:xfrm>
            <a:off x="474601" y="3022481"/>
            <a:ext cx="6861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Matching functions: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amount of each primary needed to match a monochromatic light source at each wavelength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12"/>
          <p:cNvGrpSpPr/>
          <p:nvPr/>
        </p:nvGrpSpPr>
        <p:grpSpPr>
          <a:xfrm>
            <a:off x="5086350" y="1371601"/>
            <a:ext cx="1086242" cy="807719"/>
            <a:chOff x="6781800" y="1828801"/>
            <a:chExt cx="1448322" cy="1076959"/>
          </a:xfrm>
        </p:grpSpPr>
        <p:sp>
          <p:nvSpPr>
            <p:cNvPr id="196" name="Google Shape;196;p12"/>
            <p:cNvSpPr/>
            <p:nvPr/>
          </p:nvSpPr>
          <p:spPr>
            <a:xfrm>
              <a:off x="7720852" y="2116139"/>
              <a:ext cx="509270" cy="689610"/>
            </a:xfrm>
            <a:custGeom>
              <a:rect b="b" l="l" r="r" t="t"/>
              <a:pathLst>
                <a:path extrusionOk="0" h="689610" w="509270">
                  <a:moveTo>
                    <a:pt x="205266" y="682487"/>
                  </a:moveTo>
                  <a:lnTo>
                    <a:pt x="254546" y="688994"/>
                  </a:lnTo>
                  <a:lnTo>
                    <a:pt x="301931" y="685678"/>
                  </a:lnTo>
                  <a:lnTo>
                    <a:pt x="348268" y="675680"/>
                  </a:lnTo>
                  <a:lnTo>
                    <a:pt x="394405" y="662143"/>
                  </a:lnTo>
                  <a:lnTo>
                    <a:pt x="441191" y="648206"/>
                  </a:lnTo>
                  <a:lnTo>
                    <a:pt x="482375" y="608213"/>
                  </a:lnTo>
                  <a:lnTo>
                    <a:pt x="508747" y="555754"/>
                  </a:lnTo>
                  <a:lnTo>
                    <a:pt x="488010" y="502775"/>
                  </a:lnTo>
                  <a:lnTo>
                    <a:pt x="462887" y="451355"/>
                  </a:lnTo>
                  <a:lnTo>
                    <a:pt x="435232" y="401493"/>
                  </a:lnTo>
                  <a:lnTo>
                    <a:pt x="406894" y="353189"/>
                  </a:lnTo>
                  <a:lnTo>
                    <a:pt x="390346" y="322415"/>
                  </a:lnTo>
                  <a:lnTo>
                    <a:pt x="376624" y="294757"/>
                  </a:lnTo>
                  <a:lnTo>
                    <a:pt x="361147" y="269047"/>
                  </a:lnTo>
                  <a:lnTo>
                    <a:pt x="339338" y="244116"/>
                  </a:lnTo>
                  <a:lnTo>
                    <a:pt x="331234" y="225239"/>
                  </a:lnTo>
                  <a:lnTo>
                    <a:pt x="321280" y="209187"/>
                  </a:lnTo>
                  <a:lnTo>
                    <a:pt x="309961" y="193718"/>
                  </a:lnTo>
                  <a:lnTo>
                    <a:pt x="297765" y="176594"/>
                  </a:lnTo>
                  <a:lnTo>
                    <a:pt x="264507" y="189920"/>
                  </a:lnTo>
                  <a:lnTo>
                    <a:pt x="232807" y="206849"/>
                  </a:lnTo>
                  <a:lnTo>
                    <a:pt x="201888" y="225531"/>
                  </a:lnTo>
                  <a:lnTo>
                    <a:pt x="170968" y="244116"/>
                  </a:lnTo>
                  <a:lnTo>
                    <a:pt x="122737" y="265963"/>
                  </a:lnTo>
                  <a:lnTo>
                    <a:pt x="86783" y="277357"/>
                  </a:lnTo>
                  <a:lnTo>
                    <a:pt x="64275" y="270410"/>
                  </a:lnTo>
                  <a:lnTo>
                    <a:pt x="43131" y="263853"/>
                  </a:lnTo>
                  <a:lnTo>
                    <a:pt x="22767" y="255737"/>
                  </a:lnTo>
                  <a:lnTo>
                    <a:pt x="2598" y="244116"/>
                  </a:lnTo>
                  <a:lnTo>
                    <a:pt x="0" y="208781"/>
                  </a:lnTo>
                  <a:lnTo>
                    <a:pt x="12212" y="187372"/>
                  </a:lnTo>
                  <a:lnTo>
                    <a:pt x="36506" y="171222"/>
                  </a:lnTo>
                  <a:lnTo>
                    <a:pt x="70154" y="151663"/>
                  </a:lnTo>
                  <a:lnTo>
                    <a:pt x="107151" y="125063"/>
                  </a:lnTo>
                  <a:lnTo>
                    <a:pt x="143022" y="96415"/>
                  </a:lnTo>
                  <a:lnTo>
                    <a:pt x="178893" y="67651"/>
                  </a:lnTo>
                  <a:lnTo>
                    <a:pt x="215890" y="40705"/>
                  </a:lnTo>
                  <a:lnTo>
                    <a:pt x="255138" y="17510"/>
                  </a:lnTo>
                  <a:lnTo>
                    <a:pt x="297765" y="0"/>
                  </a:lnTo>
                  <a:lnTo>
                    <a:pt x="293997" y="31764"/>
                  </a:lnTo>
                  <a:lnTo>
                    <a:pt x="292568" y="64015"/>
                  </a:lnTo>
                  <a:lnTo>
                    <a:pt x="281136" y="125694"/>
                  </a:lnTo>
                  <a:lnTo>
                    <a:pt x="258641" y="165692"/>
                  </a:lnTo>
                  <a:lnTo>
                    <a:pt x="226655" y="204127"/>
                  </a:lnTo>
                  <a:lnTo>
                    <a:pt x="187652" y="240200"/>
                  </a:lnTo>
                  <a:lnTo>
                    <a:pt x="144103" y="273111"/>
                  </a:lnTo>
                  <a:lnTo>
                    <a:pt x="98482" y="302061"/>
                  </a:lnTo>
                  <a:lnTo>
                    <a:pt x="53261" y="326250"/>
                  </a:lnTo>
                  <a:lnTo>
                    <a:pt x="10912" y="344879"/>
                  </a:lnTo>
                  <a:lnTo>
                    <a:pt x="6203" y="314949"/>
                  </a:lnTo>
                  <a:lnTo>
                    <a:pt x="7535" y="295536"/>
                  </a:lnTo>
                  <a:lnTo>
                    <a:pt x="14712" y="277682"/>
                  </a:lnTo>
                  <a:lnTo>
                    <a:pt x="27542" y="252426"/>
                  </a:lnTo>
                  <a:lnTo>
                    <a:pt x="35694" y="232348"/>
                  </a:lnTo>
                  <a:lnTo>
                    <a:pt x="35856" y="227365"/>
                  </a:lnTo>
                  <a:lnTo>
                    <a:pt x="38357" y="224525"/>
                  </a:lnTo>
                  <a:lnTo>
                    <a:pt x="53525" y="210875"/>
                  </a:lnTo>
                  <a:lnTo>
                    <a:pt x="79229" y="162965"/>
                  </a:lnTo>
                  <a:lnTo>
                    <a:pt x="111226" y="130926"/>
                  </a:lnTo>
                  <a:lnTo>
                    <a:pt x="148882" y="110891"/>
                  </a:lnTo>
                  <a:lnTo>
                    <a:pt x="191562" y="98993"/>
                  </a:lnTo>
                  <a:lnTo>
                    <a:pt x="238630" y="91365"/>
                  </a:lnTo>
                  <a:lnTo>
                    <a:pt x="289451" y="84142"/>
                  </a:lnTo>
                  <a:lnTo>
                    <a:pt x="284091" y="101249"/>
                  </a:lnTo>
                  <a:lnTo>
                    <a:pt x="267527" y="144035"/>
                  </a:lnTo>
                  <a:lnTo>
                    <a:pt x="217446" y="188137"/>
                  </a:lnTo>
                  <a:lnTo>
                    <a:pt x="176996" y="210766"/>
                  </a:lnTo>
                  <a:lnTo>
                    <a:pt x="134301" y="228559"/>
                  </a:lnTo>
                  <a:lnTo>
                    <a:pt x="89859" y="242213"/>
                  </a:lnTo>
                  <a:lnTo>
                    <a:pt x="44171" y="252426"/>
                  </a:lnTo>
                  <a:lnTo>
                    <a:pt x="55067" y="278104"/>
                  </a:lnTo>
                  <a:lnTo>
                    <a:pt x="66646" y="302029"/>
                  </a:lnTo>
                  <a:lnTo>
                    <a:pt x="77640" y="326343"/>
                  </a:lnTo>
                  <a:lnTo>
                    <a:pt x="86783" y="353189"/>
                  </a:lnTo>
                  <a:lnTo>
                    <a:pt x="99515" y="399513"/>
                  </a:lnTo>
                  <a:lnTo>
                    <a:pt x="113805" y="443305"/>
                  </a:lnTo>
                  <a:lnTo>
                    <a:pt x="133552" y="484369"/>
                  </a:lnTo>
                  <a:lnTo>
                    <a:pt x="162653" y="522513"/>
                  </a:lnTo>
                  <a:lnTo>
                    <a:pt x="165398" y="534248"/>
                  </a:lnTo>
                  <a:lnTo>
                    <a:pt x="179282" y="581724"/>
                  </a:lnTo>
                  <a:lnTo>
                    <a:pt x="193898" y="604074"/>
                  </a:lnTo>
                  <a:lnTo>
                    <a:pt x="195912" y="606655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398626" y="2216150"/>
              <a:ext cx="510540" cy="689610"/>
            </a:xfrm>
            <a:custGeom>
              <a:rect b="b" l="l" r="r" t="t"/>
              <a:pathLst>
                <a:path extrusionOk="0" h="689610" w="510540">
                  <a:moveTo>
                    <a:pt x="205891" y="682487"/>
                  </a:moveTo>
                  <a:lnTo>
                    <a:pt x="255322" y="688994"/>
                  </a:lnTo>
                  <a:lnTo>
                    <a:pt x="302851" y="685678"/>
                  </a:lnTo>
                  <a:lnTo>
                    <a:pt x="349330" y="675680"/>
                  </a:lnTo>
                  <a:lnTo>
                    <a:pt x="395608" y="662143"/>
                  </a:lnTo>
                  <a:lnTo>
                    <a:pt x="442537" y="648206"/>
                  </a:lnTo>
                  <a:lnTo>
                    <a:pt x="483846" y="608213"/>
                  </a:lnTo>
                  <a:lnTo>
                    <a:pt x="510299" y="555754"/>
                  </a:lnTo>
                  <a:lnTo>
                    <a:pt x="489498" y="502775"/>
                  </a:lnTo>
                  <a:lnTo>
                    <a:pt x="464299" y="451355"/>
                  </a:lnTo>
                  <a:lnTo>
                    <a:pt x="436559" y="401493"/>
                  </a:lnTo>
                  <a:lnTo>
                    <a:pt x="408135" y="353189"/>
                  </a:lnTo>
                  <a:lnTo>
                    <a:pt x="391536" y="322415"/>
                  </a:lnTo>
                  <a:lnTo>
                    <a:pt x="377772" y="294757"/>
                  </a:lnTo>
                  <a:lnTo>
                    <a:pt x="362249" y="269047"/>
                  </a:lnTo>
                  <a:lnTo>
                    <a:pt x="340373" y="244116"/>
                  </a:lnTo>
                  <a:lnTo>
                    <a:pt x="332245" y="225239"/>
                  </a:lnTo>
                  <a:lnTo>
                    <a:pt x="322260" y="209187"/>
                  </a:lnTo>
                  <a:lnTo>
                    <a:pt x="310906" y="193718"/>
                  </a:lnTo>
                  <a:lnTo>
                    <a:pt x="298673" y="176594"/>
                  </a:lnTo>
                  <a:lnTo>
                    <a:pt x="265313" y="189920"/>
                  </a:lnTo>
                  <a:lnTo>
                    <a:pt x="233517" y="206849"/>
                  </a:lnTo>
                  <a:lnTo>
                    <a:pt x="202503" y="225531"/>
                  </a:lnTo>
                  <a:lnTo>
                    <a:pt x="171489" y="244116"/>
                  </a:lnTo>
                  <a:lnTo>
                    <a:pt x="123111" y="265963"/>
                  </a:lnTo>
                  <a:lnTo>
                    <a:pt x="87048" y="277357"/>
                  </a:lnTo>
                  <a:lnTo>
                    <a:pt x="64471" y="270410"/>
                  </a:lnTo>
                  <a:lnTo>
                    <a:pt x="43263" y="263853"/>
                  </a:lnTo>
                  <a:lnTo>
                    <a:pt x="22837" y="255737"/>
                  </a:lnTo>
                  <a:lnTo>
                    <a:pt x="2606" y="244116"/>
                  </a:lnTo>
                  <a:lnTo>
                    <a:pt x="0" y="208781"/>
                  </a:lnTo>
                  <a:lnTo>
                    <a:pt x="12249" y="187372"/>
                  </a:lnTo>
                  <a:lnTo>
                    <a:pt x="36617" y="171222"/>
                  </a:lnTo>
                  <a:lnTo>
                    <a:pt x="70368" y="151663"/>
                  </a:lnTo>
                  <a:lnTo>
                    <a:pt x="107477" y="125063"/>
                  </a:lnTo>
                  <a:lnTo>
                    <a:pt x="143458" y="96415"/>
                  </a:lnTo>
                  <a:lnTo>
                    <a:pt x="179438" y="67651"/>
                  </a:lnTo>
                  <a:lnTo>
                    <a:pt x="216548" y="40705"/>
                  </a:lnTo>
                  <a:lnTo>
                    <a:pt x="255917" y="17510"/>
                  </a:lnTo>
                  <a:lnTo>
                    <a:pt x="298673" y="0"/>
                  </a:lnTo>
                  <a:lnTo>
                    <a:pt x="294894" y="31764"/>
                  </a:lnTo>
                  <a:lnTo>
                    <a:pt x="293461" y="64015"/>
                  </a:lnTo>
                  <a:lnTo>
                    <a:pt x="281993" y="125694"/>
                  </a:lnTo>
                  <a:lnTo>
                    <a:pt x="259429" y="165692"/>
                  </a:lnTo>
                  <a:lnTo>
                    <a:pt x="227346" y="204127"/>
                  </a:lnTo>
                  <a:lnTo>
                    <a:pt x="188224" y="240200"/>
                  </a:lnTo>
                  <a:lnTo>
                    <a:pt x="144543" y="273111"/>
                  </a:lnTo>
                  <a:lnTo>
                    <a:pt x="98782" y="302061"/>
                  </a:lnTo>
                  <a:lnTo>
                    <a:pt x="53423" y="326250"/>
                  </a:lnTo>
                  <a:lnTo>
                    <a:pt x="10946" y="344879"/>
                  </a:lnTo>
                  <a:lnTo>
                    <a:pt x="6222" y="314949"/>
                  </a:lnTo>
                  <a:lnTo>
                    <a:pt x="7558" y="295536"/>
                  </a:lnTo>
                  <a:lnTo>
                    <a:pt x="14757" y="277682"/>
                  </a:lnTo>
                  <a:lnTo>
                    <a:pt x="27626" y="252426"/>
                  </a:lnTo>
                  <a:lnTo>
                    <a:pt x="35803" y="232348"/>
                  </a:lnTo>
                  <a:lnTo>
                    <a:pt x="35965" y="227365"/>
                  </a:lnTo>
                  <a:lnTo>
                    <a:pt x="38474" y="224525"/>
                  </a:lnTo>
                  <a:lnTo>
                    <a:pt x="53688" y="210875"/>
                  </a:lnTo>
                  <a:lnTo>
                    <a:pt x="79470" y="162965"/>
                  </a:lnTo>
                  <a:lnTo>
                    <a:pt x="111565" y="130926"/>
                  </a:lnTo>
                  <a:lnTo>
                    <a:pt x="149336" y="110891"/>
                  </a:lnTo>
                  <a:lnTo>
                    <a:pt x="192146" y="98993"/>
                  </a:lnTo>
                  <a:lnTo>
                    <a:pt x="239357" y="91365"/>
                  </a:lnTo>
                  <a:lnTo>
                    <a:pt x="290333" y="84142"/>
                  </a:lnTo>
                  <a:lnTo>
                    <a:pt x="284958" y="101249"/>
                  </a:lnTo>
                  <a:lnTo>
                    <a:pt x="268343" y="144035"/>
                  </a:lnTo>
                  <a:lnTo>
                    <a:pt x="218109" y="188137"/>
                  </a:lnTo>
                  <a:lnTo>
                    <a:pt x="177536" y="210766"/>
                  </a:lnTo>
                  <a:lnTo>
                    <a:pt x="134710" y="228559"/>
                  </a:lnTo>
                  <a:lnTo>
                    <a:pt x="90133" y="242213"/>
                  </a:lnTo>
                  <a:lnTo>
                    <a:pt x="44305" y="252426"/>
                  </a:lnTo>
                  <a:lnTo>
                    <a:pt x="55235" y="278104"/>
                  </a:lnTo>
                  <a:lnTo>
                    <a:pt x="66849" y="302029"/>
                  </a:lnTo>
                  <a:lnTo>
                    <a:pt x="77877" y="326343"/>
                  </a:lnTo>
                  <a:lnTo>
                    <a:pt x="87048" y="353189"/>
                  </a:lnTo>
                  <a:lnTo>
                    <a:pt x="99818" y="399513"/>
                  </a:lnTo>
                  <a:lnTo>
                    <a:pt x="114152" y="443305"/>
                  </a:lnTo>
                  <a:lnTo>
                    <a:pt x="133960" y="484369"/>
                  </a:lnTo>
                  <a:lnTo>
                    <a:pt x="163149" y="522513"/>
                  </a:lnTo>
                  <a:lnTo>
                    <a:pt x="165902" y="534248"/>
                  </a:lnTo>
                  <a:lnTo>
                    <a:pt x="179829" y="581724"/>
                  </a:lnTo>
                  <a:lnTo>
                    <a:pt x="194489" y="604074"/>
                  </a:lnTo>
                  <a:lnTo>
                    <a:pt x="196509" y="606655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49352" y="2128838"/>
              <a:ext cx="509270" cy="689610"/>
            </a:xfrm>
            <a:custGeom>
              <a:rect b="b" l="l" r="r" t="t"/>
              <a:pathLst>
                <a:path extrusionOk="0" h="689610" w="509270">
                  <a:moveTo>
                    <a:pt x="205266" y="682487"/>
                  </a:moveTo>
                  <a:lnTo>
                    <a:pt x="254546" y="688994"/>
                  </a:lnTo>
                  <a:lnTo>
                    <a:pt x="301931" y="685678"/>
                  </a:lnTo>
                  <a:lnTo>
                    <a:pt x="348268" y="675680"/>
                  </a:lnTo>
                  <a:lnTo>
                    <a:pt x="394405" y="662143"/>
                  </a:lnTo>
                  <a:lnTo>
                    <a:pt x="441191" y="648206"/>
                  </a:lnTo>
                  <a:lnTo>
                    <a:pt x="482375" y="608213"/>
                  </a:lnTo>
                  <a:lnTo>
                    <a:pt x="508747" y="555754"/>
                  </a:lnTo>
                  <a:lnTo>
                    <a:pt x="488010" y="502775"/>
                  </a:lnTo>
                  <a:lnTo>
                    <a:pt x="462887" y="451355"/>
                  </a:lnTo>
                  <a:lnTo>
                    <a:pt x="435232" y="401493"/>
                  </a:lnTo>
                  <a:lnTo>
                    <a:pt x="406894" y="353189"/>
                  </a:lnTo>
                  <a:lnTo>
                    <a:pt x="390346" y="322415"/>
                  </a:lnTo>
                  <a:lnTo>
                    <a:pt x="376624" y="294757"/>
                  </a:lnTo>
                  <a:lnTo>
                    <a:pt x="361147" y="269047"/>
                  </a:lnTo>
                  <a:lnTo>
                    <a:pt x="339338" y="244116"/>
                  </a:lnTo>
                  <a:lnTo>
                    <a:pt x="331234" y="225239"/>
                  </a:lnTo>
                  <a:lnTo>
                    <a:pt x="321280" y="209187"/>
                  </a:lnTo>
                  <a:lnTo>
                    <a:pt x="309961" y="193718"/>
                  </a:lnTo>
                  <a:lnTo>
                    <a:pt x="297765" y="176594"/>
                  </a:lnTo>
                  <a:lnTo>
                    <a:pt x="264507" y="189920"/>
                  </a:lnTo>
                  <a:lnTo>
                    <a:pt x="232807" y="206849"/>
                  </a:lnTo>
                  <a:lnTo>
                    <a:pt x="201888" y="225531"/>
                  </a:lnTo>
                  <a:lnTo>
                    <a:pt x="170968" y="244116"/>
                  </a:lnTo>
                  <a:lnTo>
                    <a:pt x="122737" y="265963"/>
                  </a:lnTo>
                  <a:lnTo>
                    <a:pt x="86783" y="277357"/>
                  </a:lnTo>
                  <a:lnTo>
                    <a:pt x="64275" y="270410"/>
                  </a:lnTo>
                  <a:lnTo>
                    <a:pt x="43131" y="263853"/>
                  </a:lnTo>
                  <a:lnTo>
                    <a:pt x="22767" y="255737"/>
                  </a:lnTo>
                  <a:lnTo>
                    <a:pt x="2598" y="244116"/>
                  </a:lnTo>
                  <a:lnTo>
                    <a:pt x="0" y="208781"/>
                  </a:lnTo>
                  <a:lnTo>
                    <a:pt x="12212" y="187372"/>
                  </a:lnTo>
                  <a:lnTo>
                    <a:pt x="36506" y="171222"/>
                  </a:lnTo>
                  <a:lnTo>
                    <a:pt x="70154" y="151663"/>
                  </a:lnTo>
                  <a:lnTo>
                    <a:pt x="107151" y="125063"/>
                  </a:lnTo>
                  <a:lnTo>
                    <a:pt x="143022" y="96415"/>
                  </a:lnTo>
                  <a:lnTo>
                    <a:pt x="178893" y="67651"/>
                  </a:lnTo>
                  <a:lnTo>
                    <a:pt x="215890" y="40705"/>
                  </a:lnTo>
                  <a:lnTo>
                    <a:pt x="255138" y="17510"/>
                  </a:lnTo>
                  <a:lnTo>
                    <a:pt x="297765" y="0"/>
                  </a:lnTo>
                  <a:lnTo>
                    <a:pt x="293997" y="31764"/>
                  </a:lnTo>
                  <a:lnTo>
                    <a:pt x="292568" y="64015"/>
                  </a:lnTo>
                  <a:lnTo>
                    <a:pt x="281136" y="125694"/>
                  </a:lnTo>
                  <a:lnTo>
                    <a:pt x="258641" y="165692"/>
                  </a:lnTo>
                  <a:lnTo>
                    <a:pt x="226655" y="204127"/>
                  </a:lnTo>
                  <a:lnTo>
                    <a:pt x="187652" y="240200"/>
                  </a:lnTo>
                  <a:lnTo>
                    <a:pt x="144103" y="273111"/>
                  </a:lnTo>
                  <a:lnTo>
                    <a:pt x="98482" y="302061"/>
                  </a:lnTo>
                  <a:lnTo>
                    <a:pt x="53261" y="326250"/>
                  </a:lnTo>
                  <a:lnTo>
                    <a:pt x="10912" y="344879"/>
                  </a:lnTo>
                  <a:lnTo>
                    <a:pt x="6203" y="314949"/>
                  </a:lnTo>
                  <a:lnTo>
                    <a:pt x="7535" y="295536"/>
                  </a:lnTo>
                  <a:lnTo>
                    <a:pt x="14712" y="277682"/>
                  </a:lnTo>
                  <a:lnTo>
                    <a:pt x="27542" y="252426"/>
                  </a:lnTo>
                  <a:lnTo>
                    <a:pt x="35694" y="232348"/>
                  </a:lnTo>
                  <a:lnTo>
                    <a:pt x="35856" y="227365"/>
                  </a:lnTo>
                  <a:lnTo>
                    <a:pt x="38357" y="224525"/>
                  </a:lnTo>
                  <a:lnTo>
                    <a:pt x="53525" y="210875"/>
                  </a:lnTo>
                  <a:lnTo>
                    <a:pt x="79229" y="162965"/>
                  </a:lnTo>
                  <a:lnTo>
                    <a:pt x="111226" y="130926"/>
                  </a:lnTo>
                  <a:lnTo>
                    <a:pt x="148882" y="110891"/>
                  </a:lnTo>
                  <a:lnTo>
                    <a:pt x="191562" y="98993"/>
                  </a:lnTo>
                  <a:lnTo>
                    <a:pt x="238630" y="91365"/>
                  </a:lnTo>
                  <a:lnTo>
                    <a:pt x="289451" y="84142"/>
                  </a:lnTo>
                  <a:lnTo>
                    <a:pt x="284091" y="101249"/>
                  </a:lnTo>
                  <a:lnTo>
                    <a:pt x="267527" y="144035"/>
                  </a:lnTo>
                  <a:lnTo>
                    <a:pt x="217446" y="188137"/>
                  </a:lnTo>
                  <a:lnTo>
                    <a:pt x="176996" y="210766"/>
                  </a:lnTo>
                  <a:lnTo>
                    <a:pt x="134301" y="228559"/>
                  </a:lnTo>
                  <a:lnTo>
                    <a:pt x="89859" y="242213"/>
                  </a:lnTo>
                  <a:lnTo>
                    <a:pt x="44171" y="252426"/>
                  </a:lnTo>
                  <a:lnTo>
                    <a:pt x="55067" y="278104"/>
                  </a:lnTo>
                  <a:lnTo>
                    <a:pt x="66646" y="302029"/>
                  </a:lnTo>
                  <a:lnTo>
                    <a:pt x="77640" y="326343"/>
                  </a:lnTo>
                  <a:lnTo>
                    <a:pt x="86783" y="353189"/>
                  </a:lnTo>
                  <a:lnTo>
                    <a:pt x="99515" y="399513"/>
                  </a:lnTo>
                  <a:lnTo>
                    <a:pt x="113805" y="443305"/>
                  </a:lnTo>
                  <a:lnTo>
                    <a:pt x="133552" y="484369"/>
                  </a:lnTo>
                  <a:lnTo>
                    <a:pt x="162653" y="522513"/>
                  </a:lnTo>
                  <a:lnTo>
                    <a:pt x="165398" y="534248"/>
                  </a:lnTo>
                  <a:lnTo>
                    <a:pt x="179282" y="581724"/>
                  </a:lnTo>
                  <a:lnTo>
                    <a:pt x="193898" y="604074"/>
                  </a:lnTo>
                  <a:lnTo>
                    <a:pt x="195912" y="606655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781800" y="2028826"/>
              <a:ext cx="349250" cy="298450"/>
            </a:xfrm>
            <a:custGeom>
              <a:rect b="b" l="l" r="r" t="t"/>
              <a:pathLst>
                <a:path extrusionOk="0" h="298450" w="349250">
                  <a:moveTo>
                    <a:pt x="349250" y="29845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7331074" y="1828801"/>
              <a:ext cx="100329" cy="349250"/>
            </a:xfrm>
            <a:custGeom>
              <a:rect b="b" l="l" r="r" t="t"/>
              <a:pathLst>
                <a:path extrusionOk="0" h="349250" w="100329">
                  <a:moveTo>
                    <a:pt x="100013" y="34925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7380288" y="2028826"/>
              <a:ext cx="351154" cy="298450"/>
            </a:xfrm>
            <a:custGeom>
              <a:rect b="b" l="l" r="r" t="t"/>
              <a:pathLst>
                <a:path extrusionOk="0" h="298450" w="351154">
                  <a:moveTo>
                    <a:pt x="350838" y="29845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33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7929562" y="1928813"/>
              <a:ext cx="100329" cy="349250"/>
            </a:xfrm>
            <a:custGeom>
              <a:rect b="b" l="l" r="r" t="t"/>
              <a:pathLst>
                <a:path extrusionOk="0" h="349250" w="100329">
                  <a:moveTo>
                    <a:pt x="100013" y="34925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33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7780338" y="2028827"/>
              <a:ext cx="100329" cy="198755"/>
            </a:xfrm>
            <a:custGeom>
              <a:rect b="b" l="l" r="r" t="t"/>
              <a:pathLst>
                <a:path extrusionOk="0" h="198755" w="100329">
                  <a:moveTo>
                    <a:pt x="100013" y="19843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33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7086599" y="2133600"/>
              <a:ext cx="344804" cy="294005"/>
            </a:xfrm>
            <a:custGeom>
              <a:rect b="b" l="l" r="r" t="t"/>
              <a:pathLst>
                <a:path extrusionOk="0" h="294005" w="344804">
                  <a:moveTo>
                    <a:pt x="344488" y="29368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7580313" y="1978026"/>
              <a:ext cx="100329" cy="349250"/>
            </a:xfrm>
            <a:custGeom>
              <a:rect b="b" l="l" r="r" t="t"/>
              <a:pathLst>
                <a:path extrusionOk="0" h="349250" w="100329">
                  <a:moveTo>
                    <a:pt x="100013" y="349250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480299" y="2128838"/>
              <a:ext cx="100329" cy="198755"/>
            </a:xfrm>
            <a:custGeom>
              <a:rect b="b" l="l" r="r" t="t"/>
              <a:pathLst>
                <a:path extrusionOk="0" h="198755" w="100329">
                  <a:moveTo>
                    <a:pt x="100013" y="19843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7181850" y="2028825"/>
              <a:ext cx="98425" cy="198755"/>
            </a:xfrm>
            <a:custGeom>
              <a:rect b="b" l="l" r="r" t="t"/>
              <a:pathLst>
                <a:path extrusionOk="0" h="198755" w="98425">
                  <a:moveTo>
                    <a:pt x="98425" y="19843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7106414" y="21974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4870" y="0"/>
                  </a:moveTo>
                  <a:lnTo>
                    <a:pt x="240734" y="4967"/>
                  </a:lnTo>
                  <a:lnTo>
                    <a:pt x="189542" y="20165"/>
                  </a:lnTo>
                  <a:lnTo>
                    <a:pt x="134650" y="45216"/>
                  </a:lnTo>
                  <a:lnTo>
                    <a:pt x="83433" y="77114"/>
                  </a:lnTo>
                  <a:lnTo>
                    <a:pt x="42471" y="111375"/>
                  </a:lnTo>
                  <a:lnTo>
                    <a:pt x="13936" y="145410"/>
                  </a:lnTo>
                  <a:lnTo>
                    <a:pt x="0" y="176630"/>
                  </a:lnTo>
                  <a:lnTo>
                    <a:pt x="2832" y="202445"/>
                  </a:lnTo>
                  <a:lnTo>
                    <a:pt x="22779" y="219074"/>
                  </a:lnTo>
                  <a:lnTo>
                    <a:pt x="56500" y="224716"/>
                  </a:lnTo>
                  <a:lnTo>
                    <a:pt x="100636" y="219749"/>
                  </a:lnTo>
                  <a:lnTo>
                    <a:pt x="151829" y="204550"/>
                  </a:lnTo>
                  <a:lnTo>
                    <a:pt x="206720" y="179499"/>
                  </a:lnTo>
                  <a:lnTo>
                    <a:pt x="257937" y="147601"/>
                  </a:lnTo>
                  <a:lnTo>
                    <a:pt x="298899" y="113340"/>
                  </a:lnTo>
                  <a:lnTo>
                    <a:pt x="327434" y="79305"/>
                  </a:lnTo>
                  <a:lnTo>
                    <a:pt x="341370" y="48085"/>
                  </a:lnTo>
                  <a:lnTo>
                    <a:pt x="338537" y="22270"/>
                  </a:lnTo>
                  <a:lnTo>
                    <a:pt x="318590" y="5641"/>
                  </a:lnTo>
                  <a:lnTo>
                    <a:pt x="28487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2"/>
            <p:cNvSpPr/>
            <p:nvPr/>
          </p:nvSpPr>
          <p:spPr>
            <a:xfrm>
              <a:off x="7106414" y="21974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32" y="202445"/>
                  </a:moveTo>
                  <a:lnTo>
                    <a:pt x="13936" y="145411"/>
                  </a:lnTo>
                  <a:lnTo>
                    <a:pt x="42471" y="111375"/>
                  </a:lnTo>
                  <a:lnTo>
                    <a:pt x="83432" y="77114"/>
                  </a:lnTo>
                  <a:lnTo>
                    <a:pt x="134650" y="45217"/>
                  </a:lnTo>
                  <a:lnTo>
                    <a:pt x="189541" y="20165"/>
                  </a:lnTo>
                  <a:lnTo>
                    <a:pt x="240734" y="4967"/>
                  </a:lnTo>
                  <a:lnTo>
                    <a:pt x="284870" y="0"/>
                  </a:lnTo>
                  <a:lnTo>
                    <a:pt x="318590" y="5641"/>
                  </a:lnTo>
                  <a:lnTo>
                    <a:pt x="338537" y="22271"/>
                  </a:lnTo>
                  <a:lnTo>
                    <a:pt x="341370" y="48085"/>
                  </a:lnTo>
                  <a:lnTo>
                    <a:pt x="327433" y="79305"/>
                  </a:lnTo>
                  <a:lnTo>
                    <a:pt x="298899" y="113340"/>
                  </a:lnTo>
                  <a:lnTo>
                    <a:pt x="257937" y="147601"/>
                  </a:lnTo>
                  <a:lnTo>
                    <a:pt x="206720" y="179499"/>
                  </a:lnTo>
                  <a:lnTo>
                    <a:pt x="151828" y="204551"/>
                  </a:lnTo>
                  <a:lnTo>
                    <a:pt x="100635" y="219749"/>
                  </a:lnTo>
                  <a:lnTo>
                    <a:pt x="56500" y="224716"/>
                  </a:lnTo>
                  <a:lnTo>
                    <a:pt x="22779" y="219074"/>
                  </a:lnTo>
                  <a:lnTo>
                    <a:pt x="2832" y="202445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2"/>
            <p:cNvSpPr/>
            <p:nvPr/>
          </p:nvSpPr>
          <p:spPr>
            <a:xfrm>
              <a:off x="7411214" y="22736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4870" y="0"/>
                  </a:moveTo>
                  <a:lnTo>
                    <a:pt x="240734" y="4967"/>
                  </a:lnTo>
                  <a:lnTo>
                    <a:pt x="189542" y="20165"/>
                  </a:lnTo>
                  <a:lnTo>
                    <a:pt x="134650" y="45216"/>
                  </a:lnTo>
                  <a:lnTo>
                    <a:pt x="83433" y="77114"/>
                  </a:lnTo>
                  <a:lnTo>
                    <a:pt x="42471" y="111375"/>
                  </a:lnTo>
                  <a:lnTo>
                    <a:pt x="13936" y="145410"/>
                  </a:lnTo>
                  <a:lnTo>
                    <a:pt x="0" y="176630"/>
                  </a:lnTo>
                  <a:lnTo>
                    <a:pt x="2832" y="202445"/>
                  </a:lnTo>
                  <a:lnTo>
                    <a:pt x="22779" y="219074"/>
                  </a:lnTo>
                  <a:lnTo>
                    <a:pt x="56500" y="224716"/>
                  </a:lnTo>
                  <a:lnTo>
                    <a:pt x="100636" y="219749"/>
                  </a:lnTo>
                  <a:lnTo>
                    <a:pt x="151829" y="204550"/>
                  </a:lnTo>
                  <a:lnTo>
                    <a:pt x="206720" y="179499"/>
                  </a:lnTo>
                  <a:lnTo>
                    <a:pt x="257937" y="147601"/>
                  </a:lnTo>
                  <a:lnTo>
                    <a:pt x="298899" y="113340"/>
                  </a:lnTo>
                  <a:lnTo>
                    <a:pt x="327434" y="79305"/>
                  </a:lnTo>
                  <a:lnTo>
                    <a:pt x="341370" y="48085"/>
                  </a:lnTo>
                  <a:lnTo>
                    <a:pt x="338537" y="22270"/>
                  </a:lnTo>
                  <a:lnTo>
                    <a:pt x="318590" y="5641"/>
                  </a:lnTo>
                  <a:lnTo>
                    <a:pt x="28487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2"/>
            <p:cNvSpPr/>
            <p:nvPr/>
          </p:nvSpPr>
          <p:spPr>
            <a:xfrm>
              <a:off x="7411214" y="22736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32" y="202445"/>
                  </a:moveTo>
                  <a:lnTo>
                    <a:pt x="13936" y="145411"/>
                  </a:lnTo>
                  <a:lnTo>
                    <a:pt x="42471" y="111375"/>
                  </a:lnTo>
                  <a:lnTo>
                    <a:pt x="83432" y="77114"/>
                  </a:lnTo>
                  <a:lnTo>
                    <a:pt x="134650" y="45217"/>
                  </a:lnTo>
                  <a:lnTo>
                    <a:pt x="189541" y="20165"/>
                  </a:lnTo>
                  <a:lnTo>
                    <a:pt x="240734" y="4967"/>
                  </a:lnTo>
                  <a:lnTo>
                    <a:pt x="284870" y="0"/>
                  </a:lnTo>
                  <a:lnTo>
                    <a:pt x="318590" y="5641"/>
                  </a:lnTo>
                  <a:lnTo>
                    <a:pt x="338537" y="22271"/>
                  </a:lnTo>
                  <a:lnTo>
                    <a:pt x="341370" y="48085"/>
                  </a:lnTo>
                  <a:lnTo>
                    <a:pt x="327433" y="79305"/>
                  </a:lnTo>
                  <a:lnTo>
                    <a:pt x="298899" y="113340"/>
                  </a:lnTo>
                  <a:lnTo>
                    <a:pt x="257937" y="147601"/>
                  </a:lnTo>
                  <a:lnTo>
                    <a:pt x="206720" y="179499"/>
                  </a:lnTo>
                  <a:lnTo>
                    <a:pt x="151828" y="204551"/>
                  </a:lnTo>
                  <a:lnTo>
                    <a:pt x="100635" y="219749"/>
                  </a:lnTo>
                  <a:lnTo>
                    <a:pt x="56500" y="224716"/>
                  </a:lnTo>
                  <a:lnTo>
                    <a:pt x="22779" y="219074"/>
                  </a:lnTo>
                  <a:lnTo>
                    <a:pt x="2832" y="202445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7716014" y="21974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4870" y="0"/>
                  </a:moveTo>
                  <a:lnTo>
                    <a:pt x="240734" y="4967"/>
                  </a:lnTo>
                  <a:lnTo>
                    <a:pt x="189542" y="20165"/>
                  </a:lnTo>
                  <a:lnTo>
                    <a:pt x="134650" y="45216"/>
                  </a:lnTo>
                  <a:lnTo>
                    <a:pt x="83433" y="77114"/>
                  </a:lnTo>
                  <a:lnTo>
                    <a:pt x="42471" y="111375"/>
                  </a:lnTo>
                  <a:lnTo>
                    <a:pt x="13936" y="145410"/>
                  </a:lnTo>
                  <a:lnTo>
                    <a:pt x="0" y="176630"/>
                  </a:lnTo>
                  <a:lnTo>
                    <a:pt x="2832" y="202445"/>
                  </a:lnTo>
                  <a:lnTo>
                    <a:pt x="22779" y="219074"/>
                  </a:lnTo>
                  <a:lnTo>
                    <a:pt x="56500" y="224716"/>
                  </a:lnTo>
                  <a:lnTo>
                    <a:pt x="100636" y="219749"/>
                  </a:lnTo>
                  <a:lnTo>
                    <a:pt x="151829" y="204550"/>
                  </a:lnTo>
                  <a:lnTo>
                    <a:pt x="206720" y="179499"/>
                  </a:lnTo>
                  <a:lnTo>
                    <a:pt x="257937" y="147601"/>
                  </a:lnTo>
                  <a:lnTo>
                    <a:pt x="298899" y="113340"/>
                  </a:lnTo>
                  <a:lnTo>
                    <a:pt x="327434" y="79305"/>
                  </a:lnTo>
                  <a:lnTo>
                    <a:pt x="341370" y="48085"/>
                  </a:lnTo>
                  <a:lnTo>
                    <a:pt x="338537" y="22270"/>
                  </a:lnTo>
                  <a:lnTo>
                    <a:pt x="318590" y="5641"/>
                  </a:lnTo>
                  <a:lnTo>
                    <a:pt x="284870" y="0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2"/>
            <p:cNvSpPr/>
            <p:nvPr/>
          </p:nvSpPr>
          <p:spPr>
            <a:xfrm>
              <a:off x="7716014" y="2197455"/>
              <a:ext cx="341629" cy="224789"/>
            </a:xfrm>
            <a:custGeom>
              <a:rect b="b" l="l" r="r" t="t"/>
              <a:pathLst>
                <a:path extrusionOk="0" h="224789" w="341629">
                  <a:moveTo>
                    <a:pt x="2832" y="202445"/>
                  </a:moveTo>
                  <a:lnTo>
                    <a:pt x="13936" y="145411"/>
                  </a:lnTo>
                  <a:lnTo>
                    <a:pt x="42471" y="111375"/>
                  </a:lnTo>
                  <a:lnTo>
                    <a:pt x="83432" y="77114"/>
                  </a:lnTo>
                  <a:lnTo>
                    <a:pt x="134650" y="45217"/>
                  </a:lnTo>
                  <a:lnTo>
                    <a:pt x="189541" y="20165"/>
                  </a:lnTo>
                  <a:lnTo>
                    <a:pt x="240734" y="4967"/>
                  </a:lnTo>
                  <a:lnTo>
                    <a:pt x="284870" y="0"/>
                  </a:lnTo>
                  <a:lnTo>
                    <a:pt x="318590" y="5641"/>
                  </a:lnTo>
                  <a:lnTo>
                    <a:pt x="338537" y="22271"/>
                  </a:lnTo>
                  <a:lnTo>
                    <a:pt x="341370" y="48085"/>
                  </a:lnTo>
                  <a:lnTo>
                    <a:pt x="327433" y="79305"/>
                  </a:lnTo>
                  <a:lnTo>
                    <a:pt x="298899" y="113340"/>
                  </a:lnTo>
                  <a:lnTo>
                    <a:pt x="257937" y="147601"/>
                  </a:lnTo>
                  <a:lnTo>
                    <a:pt x="206720" y="179499"/>
                  </a:lnTo>
                  <a:lnTo>
                    <a:pt x="151828" y="204551"/>
                  </a:lnTo>
                  <a:lnTo>
                    <a:pt x="100635" y="219749"/>
                  </a:lnTo>
                  <a:lnTo>
                    <a:pt x="56500" y="224716"/>
                  </a:lnTo>
                  <a:lnTo>
                    <a:pt x="22779" y="219074"/>
                  </a:lnTo>
                  <a:lnTo>
                    <a:pt x="2832" y="202445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12"/>
          <p:cNvSpPr/>
          <p:nvPr/>
        </p:nvSpPr>
        <p:spPr>
          <a:xfrm>
            <a:off x="4229100" y="1800226"/>
            <a:ext cx="800100" cy="57150"/>
          </a:xfrm>
          <a:custGeom>
            <a:rect b="b" l="l" r="r" t="t"/>
            <a:pathLst>
              <a:path extrusionOk="0" h="76200" w="1066800">
                <a:moveTo>
                  <a:pt x="990600" y="42862"/>
                </a:moveTo>
                <a:lnTo>
                  <a:pt x="990600" y="76200"/>
                </a:lnTo>
                <a:lnTo>
                  <a:pt x="1057275" y="42862"/>
                </a:lnTo>
                <a:lnTo>
                  <a:pt x="990600" y="42862"/>
                </a:lnTo>
                <a:close/>
              </a:path>
              <a:path extrusionOk="0" h="76200" w="1066800">
                <a:moveTo>
                  <a:pt x="990600" y="33337"/>
                </a:moveTo>
                <a:lnTo>
                  <a:pt x="990600" y="42862"/>
                </a:lnTo>
                <a:lnTo>
                  <a:pt x="1003300" y="42862"/>
                </a:lnTo>
                <a:lnTo>
                  <a:pt x="1003300" y="33337"/>
                </a:lnTo>
                <a:lnTo>
                  <a:pt x="990600" y="33337"/>
                </a:lnTo>
                <a:close/>
              </a:path>
              <a:path extrusionOk="0" h="76200" w="1066800">
                <a:moveTo>
                  <a:pt x="990600" y="0"/>
                </a:moveTo>
                <a:lnTo>
                  <a:pt x="990600" y="33337"/>
                </a:lnTo>
                <a:lnTo>
                  <a:pt x="1003300" y="33337"/>
                </a:lnTo>
                <a:lnTo>
                  <a:pt x="1003300" y="42862"/>
                </a:lnTo>
                <a:lnTo>
                  <a:pt x="1057277" y="42861"/>
                </a:lnTo>
                <a:lnTo>
                  <a:pt x="1066800" y="38100"/>
                </a:lnTo>
                <a:lnTo>
                  <a:pt x="990600" y="0"/>
                </a:lnTo>
                <a:close/>
              </a:path>
              <a:path extrusionOk="0" h="76200" w="1066800">
                <a:moveTo>
                  <a:pt x="0" y="33336"/>
                </a:moveTo>
                <a:lnTo>
                  <a:pt x="0" y="42861"/>
                </a:lnTo>
                <a:lnTo>
                  <a:pt x="990600" y="42862"/>
                </a:lnTo>
                <a:lnTo>
                  <a:pt x="990600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12"/>
          <p:cNvGrpSpPr/>
          <p:nvPr/>
        </p:nvGrpSpPr>
        <p:grpSpPr>
          <a:xfrm>
            <a:off x="6012657" y="1966913"/>
            <a:ext cx="685825" cy="433625"/>
            <a:chOff x="8016876" y="2622550"/>
            <a:chExt cx="914433" cy="578167"/>
          </a:xfrm>
        </p:grpSpPr>
        <p:sp>
          <p:nvSpPr>
            <p:cNvPr id="216" name="Google Shape;216;p12"/>
            <p:cNvSpPr/>
            <p:nvPr/>
          </p:nvSpPr>
          <p:spPr>
            <a:xfrm>
              <a:off x="8016876" y="3200400"/>
              <a:ext cx="770254" cy="0"/>
            </a:xfrm>
            <a:custGeom>
              <a:rect b="b" l="l" r="r" t="t"/>
              <a:pathLst>
                <a:path extrusionOk="0" h="120000" w="770254">
                  <a:moveTo>
                    <a:pt x="0" y="0"/>
                  </a:moveTo>
                  <a:lnTo>
                    <a:pt x="770021" y="0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2"/>
            <p:cNvSpPr/>
            <p:nvPr/>
          </p:nvSpPr>
          <p:spPr>
            <a:xfrm>
              <a:off x="8016876" y="3055937"/>
              <a:ext cx="240665" cy="144780"/>
            </a:xfrm>
            <a:custGeom>
              <a:rect b="b" l="l" r="r" t="t"/>
              <a:pathLst>
                <a:path extrusionOk="0" h="144780" w="240665">
                  <a:moveTo>
                    <a:pt x="240631" y="0"/>
                  </a:moveTo>
                  <a:lnTo>
                    <a:pt x="0" y="0"/>
                  </a:lnTo>
                  <a:lnTo>
                    <a:pt x="0" y="144463"/>
                  </a:lnTo>
                  <a:lnTo>
                    <a:pt x="240631" y="144463"/>
                  </a:lnTo>
                  <a:lnTo>
                    <a:pt x="240631" y="0"/>
                  </a:ln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2"/>
            <p:cNvSpPr/>
            <p:nvPr/>
          </p:nvSpPr>
          <p:spPr>
            <a:xfrm>
              <a:off x="8016876" y="3055937"/>
              <a:ext cx="240665" cy="144780"/>
            </a:xfrm>
            <a:custGeom>
              <a:rect b="b" l="l" r="r" t="t"/>
              <a:pathLst>
                <a:path extrusionOk="0" h="144780" w="240665">
                  <a:moveTo>
                    <a:pt x="0" y="0"/>
                  </a:moveTo>
                  <a:lnTo>
                    <a:pt x="240632" y="0"/>
                  </a:lnTo>
                  <a:lnTo>
                    <a:pt x="240632" y="144463"/>
                  </a:lnTo>
                  <a:lnTo>
                    <a:pt x="0" y="144463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2"/>
            <p:cNvSpPr/>
            <p:nvPr/>
          </p:nvSpPr>
          <p:spPr>
            <a:xfrm>
              <a:off x="8353760" y="2622550"/>
              <a:ext cx="240665" cy="577850"/>
            </a:xfrm>
            <a:custGeom>
              <a:rect b="b" l="l" r="r" t="t"/>
              <a:pathLst>
                <a:path extrusionOk="0" h="577850" w="240665">
                  <a:moveTo>
                    <a:pt x="240631" y="0"/>
                  </a:moveTo>
                  <a:lnTo>
                    <a:pt x="0" y="0"/>
                  </a:lnTo>
                  <a:lnTo>
                    <a:pt x="0" y="577850"/>
                  </a:lnTo>
                  <a:lnTo>
                    <a:pt x="240631" y="577850"/>
                  </a:lnTo>
                  <a:lnTo>
                    <a:pt x="240631" y="0"/>
                  </a:ln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2"/>
            <p:cNvSpPr/>
            <p:nvPr/>
          </p:nvSpPr>
          <p:spPr>
            <a:xfrm>
              <a:off x="8353760" y="2622550"/>
              <a:ext cx="240665" cy="577850"/>
            </a:xfrm>
            <a:custGeom>
              <a:rect b="b" l="l" r="r" t="t"/>
              <a:pathLst>
                <a:path extrusionOk="0" h="577850" w="240665">
                  <a:moveTo>
                    <a:pt x="0" y="0"/>
                  </a:moveTo>
                  <a:lnTo>
                    <a:pt x="240632" y="0"/>
                  </a:lnTo>
                  <a:lnTo>
                    <a:pt x="240632" y="577850"/>
                  </a:lnTo>
                  <a:lnTo>
                    <a:pt x="0" y="57785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8690644" y="2815167"/>
              <a:ext cx="240665" cy="385444"/>
            </a:xfrm>
            <a:custGeom>
              <a:rect b="b" l="l" r="r" t="t"/>
              <a:pathLst>
                <a:path extrusionOk="0" h="385444" w="240665">
                  <a:moveTo>
                    <a:pt x="240631" y="0"/>
                  </a:moveTo>
                  <a:lnTo>
                    <a:pt x="0" y="0"/>
                  </a:lnTo>
                  <a:lnTo>
                    <a:pt x="0" y="385232"/>
                  </a:lnTo>
                  <a:lnTo>
                    <a:pt x="240631" y="385232"/>
                  </a:lnTo>
                  <a:lnTo>
                    <a:pt x="240631" y="0"/>
                  </a:ln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8690644" y="2815167"/>
              <a:ext cx="240665" cy="385444"/>
            </a:xfrm>
            <a:custGeom>
              <a:rect b="b" l="l" r="r" t="t"/>
              <a:pathLst>
                <a:path extrusionOk="0" h="385444" w="240665">
                  <a:moveTo>
                    <a:pt x="0" y="0"/>
                  </a:moveTo>
                  <a:lnTo>
                    <a:pt x="240632" y="0"/>
                  </a:lnTo>
                  <a:lnTo>
                    <a:pt x="240632" y="385233"/>
                  </a:lnTo>
                  <a:lnTo>
                    <a:pt x="0" y="385233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12"/>
          <p:cNvSpPr txBox="1"/>
          <p:nvPr/>
        </p:nvSpPr>
        <p:spPr>
          <a:xfrm>
            <a:off x="6031230" y="2415158"/>
            <a:ext cx="6630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38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baseline="-2500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	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baseline="-2500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	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baseline="-2500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baseline="-2500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9081" y="1314450"/>
            <a:ext cx="1257118" cy="115371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08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Math formula for the moving average filter</a:t>
            </a:r>
            <a:endParaRPr sz="3000"/>
          </a:p>
        </p:txBody>
      </p:sp>
      <p:pic>
        <p:nvPicPr>
          <p:cNvPr id="1675" name="Google Shape;167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0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7" name="Google Shape;1677;p108"/>
          <p:cNvSpPr txBox="1"/>
          <p:nvPr>
            <p:ph idx="1" type="body"/>
          </p:nvPr>
        </p:nvSpPr>
        <p:spPr>
          <a:xfrm>
            <a:off x="514350" y="1120381"/>
            <a:ext cx="6172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 moving average over a 3 × 3 neighborhood window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We can write this operation mathematically:</a:t>
            </a:r>
            <a:endParaRPr/>
          </a:p>
        </p:txBody>
      </p:sp>
      <p:grpSp>
        <p:nvGrpSpPr>
          <p:cNvPr id="1678" name="Google Shape;1678;p108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679" name="Google Shape;1679;p10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0" name="Google Shape;1680;p108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681" name="Google Shape;1681;p108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682" name="Google Shape;1682;p108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3" name="Google Shape;1683;p108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4" name="Google Shape;1684;p108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5" name="Google Shape;1685;p108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6" name="Google Shape;1686;p108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7" name="Google Shape;1687;p108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8" name="Google Shape;1688;p108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689" name="Google Shape;1689;p108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690" name="Google Shape;1690;p10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91" name="Google Shape;1691;p108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108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108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108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108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108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108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108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108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09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706" name="Google Shape;1706;p10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07" name="Google Shape;1707;p109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708" name="Google Shape;1708;p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09" name="Google Shape;1709;p109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710" name="Google Shape;1710;p109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711" name="Google Shape;1711;p109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2" name="Google Shape;1712;p109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3" name="Google Shape;1713;p109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4" name="Google Shape;1714;p109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5" name="Google Shape;1715;p109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6" name="Google Shape;1716;p109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7" name="Google Shape;1717;p109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18" name="Google Shape;1718;p109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719" name="Google Shape;1719;p10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0" name="Google Shape;1720;p109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109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109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109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109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109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109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109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109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9" name="Google Shape;1729;p109"/>
          <p:cNvSpPr txBox="1"/>
          <p:nvPr>
            <p:ph idx="1" type="body"/>
          </p:nvPr>
        </p:nvSpPr>
        <p:spPr>
          <a:xfrm>
            <a:off x="514350" y="1120391"/>
            <a:ext cx="61722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We are almost done. Let’s rewrite this formula a little bit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30" name="Google Shape;1730;p109"/>
          <p:cNvPicPr preferRelativeResize="0"/>
          <p:nvPr/>
        </p:nvPicPr>
        <p:blipFill rotWithShape="1">
          <a:blip r:embed="rId5">
            <a:alphaModFix/>
          </a:blip>
          <a:srcRect b="13072" l="0" r="0" t="12356"/>
          <a:stretch/>
        </p:blipFill>
        <p:spPr>
          <a:xfrm>
            <a:off x="960094" y="1404263"/>
            <a:ext cx="1403437" cy="31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10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738" name="Google Shape;1738;p11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39" name="Google Shape;1739;p110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740" name="Google Shape;1740;p1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41" name="Google Shape;1741;p110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742" name="Google Shape;1742;p110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743" name="Google Shape;1743;p110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4" name="Google Shape;1744;p110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5" name="Google Shape;1745;p110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6" name="Google Shape;1746;p110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7" name="Google Shape;1747;p110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8" name="Google Shape;1748;p110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49" name="Google Shape;1749;p110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50" name="Google Shape;1750;p110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751" name="Google Shape;1751;p11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52" name="Google Shape;1752;p110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110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110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110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110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110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110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110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110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61" name="Google Shape;1761;p110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We are almost done. Let’s rewrite this formula a little bit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therefore,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Now we can replace k in the equation above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62" name="Google Shape;1762;p110"/>
          <p:cNvPicPr preferRelativeResize="0"/>
          <p:nvPr/>
        </p:nvPicPr>
        <p:blipFill rotWithShape="1">
          <a:blip r:embed="rId5">
            <a:alphaModFix/>
          </a:blip>
          <a:srcRect b="13072" l="0" r="0" t="12356"/>
          <a:stretch/>
        </p:blipFill>
        <p:spPr>
          <a:xfrm>
            <a:off x="960094" y="1404263"/>
            <a:ext cx="1403437" cy="31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3601" y="1695022"/>
            <a:ext cx="1469727" cy="31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111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771" name="Google Shape;1771;p11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72" name="Google Shape;1772;p111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773" name="Google Shape;1773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4" name="Google Shape;1774;p111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775" name="Google Shape;1775;p111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776" name="Google Shape;1776;p111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77" name="Google Shape;1777;p111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78" name="Google Shape;1778;p111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79" name="Google Shape;1779;p111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80" name="Google Shape;1780;p111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81" name="Google Shape;1781;p111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82" name="Google Shape;1782;p111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83" name="Google Shape;1783;p111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784" name="Google Shape;1784;p1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5" name="Google Shape;1785;p111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111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111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111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111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111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111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111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111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4" name="Google Shape;1794;p111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We are almost done. Let’s rewrite this formula a little bit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therefore,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95" name="Google Shape;1795;p111"/>
          <p:cNvPicPr preferRelativeResize="0"/>
          <p:nvPr/>
        </p:nvPicPr>
        <p:blipFill rotWithShape="1">
          <a:blip r:embed="rId5">
            <a:alphaModFix/>
          </a:blip>
          <a:srcRect b="13072" l="0" r="0" t="12356"/>
          <a:stretch/>
        </p:blipFill>
        <p:spPr>
          <a:xfrm>
            <a:off x="960094" y="1404263"/>
            <a:ext cx="1403437" cy="31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" name="Google Shape;179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7" name="Google Shape;1797;p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3601" y="1695022"/>
            <a:ext cx="1469727" cy="31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1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669" y="3511519"/>
            <a:ext cx="5254651" cy="10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112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805" name="Google Shape;1805;p11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06" name="Google Shape;1806;p112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807" name="Google Shape;1807;p1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8" name="Google Shape;1808;p112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809" name="Google Shape;1809;p112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810" name="Google Shape;1810;p112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1" name="Google Shape;1811;p112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2" name="Google Shape;1812;p112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3" name="Google Shape;1813;p112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4" name="Google Shape;1814;p112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5" name="Google Shape;1815;p112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6" name="Google Shape;1816;p112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7" name="Google Shape;1817;p112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818" name="Google Shape;1818;p11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9" name="Google Shape;1819;p112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112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112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112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112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112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112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112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112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28" name="Google Shape;18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38" y="1483875"/>
            <a:ext cx="5254651" cy="10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112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So now we have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113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So now we have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We can simplify the equations in red: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36" name="Google Shape;1836;p113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837" name="Google Shape;1837;p11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38" name="Google Shape;1838;p113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839" name="Google Shape;1839;p1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0" name="Google Shape;1840;p113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841" name="Google Shape;1841;p113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842" name="Google Shape;1842;p113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3" name="Google Shape;1843;p113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4" name="Google Shape;1844;p113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5" name="Google Shape;1845;p113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6" name="Google Shape;1846;p113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7" name="Google Shape;1847;p113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8" name="Google Shape;1848;p113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49" name="Google Shape;1849;p113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850" name="Google Shape;1850;p11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51" name="Google Shape;1851;p113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113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113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113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113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113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113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113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113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60" name="Google Shape;186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38" y="1483875"/>
            <a:ext cx="5254651" cy="10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1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319" y="3234281"/>
            <a:ext cx="4585198" cy="98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14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So now we have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Remember that summations are just for-loops!!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68" name="Google Shape;1868;p114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869" name="Google Shape;1869;p11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70" name="Google Shape;1870;p114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871" name="Google Shape;1871;p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72" name="Google Shape;1872;p114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873" name="Google Shape;1873;p114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874" name="Google Shape;1874;p114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75" name="Google Shape;1875;p114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76" name="Google Shape;1876;p114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77" name="Google Shape;1877;p114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78" name="Google Shape;1878;p114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79" name="Google Shape;1879;p114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80" name="Google Shape;1880;p114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81" name="Google Shape;1881;p114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882" name="Google Shape;1882;p11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3" name="Google Shape;1883;p114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114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114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114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114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114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114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14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114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92" name="Google Shape;189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" y="1546575"/>
            <a:ext cx="4585198" cy="98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115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So now we have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Remember that summations are just for-loops!!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9" name="Google Shape;1899;p115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900" name="Google Shape;1900;p11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01" name="Google Shape;1901;p115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902" name="Google Shape;1902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3" name="Google Shape;1903;p115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904" name="Google Shape;1904;p115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905" name="Google Shape;1905;p115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06" name="Google Shape;1906;p115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07" name="Google Shape;1907;p115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08" name="Google Shape;1908;p115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09" name="Google Shape;1909;p115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10" name="Google Shape;1910;p115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11" name="Google Shape;1911;p115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12" name="Google Shape;1912;p115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913" name="Google Shape;1913;p11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14" name="Google Shape;1914;p115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115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115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115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115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115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115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115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115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23" name="Google Shape;192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" y="1546575"/>
            <a:ext cx="4585198" cy="98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888" y="3501843"/>
            <a:ext cx="4444126" cy="9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116"/>
          <p:cNvSpPr txBox="1"/>
          <p:nvPr>
            <p:ph idx="1" type="body"/>
          </p:nvPr>
        </p:nvSpPr>
        <p:spPr>
          <a:xfrm>
            <a:off x="514350" y="1120383"/>
            <a:ext cx="617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One last change: since there are no more k and only k’, let’s just write </a:t>
            </a:r>
            <a:r>
              <a:rPr lang="en-US">
                <a:solidFill>
                  <a:srgbClr val="FF0000"/>
                </a:solidFill>
              </a:rPr>
              <a:t>k’ as k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1" name="Google Shape;1931;p116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Rewriting this formula</a:t>
            </a:r>
            <a:endParaRPr sz="3000"/>
          </a:p>
        </p:txBody>
      </p:sp>
      <p:sp>
        <p:nvSpPr>
          <p:cNvPr id="1932" name="Google Shape;1932;p11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33" name="Google Shape;1933;p116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934" name="Google Shape;1934;p1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35" name="Google Shape;1935;p116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936" name="Google Shape;1936;p116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937" name="Google Shape;1937;p116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38" name="Google Shape;1938;p116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39" name="Google Shape;1939;p116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0" name="Google Shape;1940;p116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1" name="Google Shape;1941;p116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2" name="Google Shape;1942;p116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3" name="Google Shape;1943;p116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44" name="Google Shape;1944;p116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945" name="Google Shape;1945;p1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46" name="Google Shape;1946;p116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116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116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116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116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116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116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116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116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55" name="Google Shape;195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594" y="1872600"/>
            <a:ext cx="4444126" cy="9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000" y="3459225"/>
            <a:ext cx="4680582" cy="10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117"/>
          <p:cNvSpPr txBox="1"/>
          <p:nvPr>
            <p:ph idx="1" type="body"/>
          </p:nvPr>
        </p:nvSpPr>
        <p:spPr>
          <a:xfrm>
            <a:off x="514350" y="1120391"/>
            <a:ext cx="61722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Let’s repeat for 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>
                <a:solidFill>
                  <a:schemeClr val="dk1"/>
                </a:solidFill>
              </a:rPr>
              <a:t>, just like we did for </a:t>
            </a:r>
            <a:r>
              <a:rPr lang="en-US">
                <a:solidFill>
                  <a:srgbClr val="FF0000"/>
                </a:solidFill>
              </a:rPr>
              <a:t>k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963" name="Google Shape;196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625" y="3418950"/>
            <a:ext cx="4053243" cy="1080188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17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Mathematical interpretation of moving average</a:t>
            </a:r>
            <a:endParaRPr sz="3000"/>
          </a:p>
        </p:txBody>
      </p:sp>
      <p:pic>
        <p:nvPicPr>
          <p:cNvPr id="1965" name="Google Shape;1965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11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67" name="Google Shape;1967;p117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968" name="Google Shape;1968;p1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9" name="Google Shape;1969;p117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970" name="Google Shape;1970;p117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971" name="Google Shape;1971;p117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2" name="Google Shape;1972;p117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3" name="Google Shape;1973;p117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4" name="Google Shape;1974;p117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5" name="Google Shape;1975;p117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6" name="Google Shape;1976;p117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7" name="Google Shape;1977;p117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78" name="Google Shape;1978;p117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979" name="Google Shape;1979;p11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0" name="Google Shape;1980;p117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17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17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17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17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17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17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17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17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type="title"/>
          </p:nvPr>
        </p:nvSpPr>
        <p:spPr>
          <a:xfrm>
            <a:off x="457200" y="205978"/>
            <a:ext cx="793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825">
            <a:spAutoFit/>
          </a:bodyPr>
          <a:lstStyle/>
          <a:p>
            <a:pPr indent="-546100" lvl="0" marL="558800" marR="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/>
              <a:t>Explaining Color - A Simplified “Model”</a:t>
            </a:r>
            <a:endParaRPr sz="2400"/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007" y="1835338"/>
            <a:ext cx="1485899" cy="135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0556" y="1835338"/>
            <a:ext cx="1543050" cy="141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9406" y="1892488"/>
            <a:ext cx="1543050" cy="141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8650" y="162278"/>
            <a:ext cx="2228850" cy="167997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2901932" y="2202241"/>
            <a:ext cx="2514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.*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5118876" y="2188525"/>
            <a:ext cx="1710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59569" y="4568480"/>
            <a:ext cx="33561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Foundations of Vision, by Brian Wandell, Sinauer Assoc., 1995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118"/>
          <p:cNvSpPr txBox="1"/>
          <p:nvPr>
            <p:ph idx="1" type="body"/>
          </p:nvPr>
        </p:nvSpPr>
        <p:spPr>
          <a:xfrm>
            <a:off x="514350" y="1120391"/>
            <a:ext cx="61722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Let’s repeat for 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>
                <a:solidFill>
                  <a:schemeClr val="dk1"/>
                </a:solidFill>
              </a:rPr>
              <a:t>, just like we did for </a:t>
            </a:r>
            <a:r>
              <a:rPr lang="en-US">
                <a:solidFill>
                  <a:srgbClr val="FF0000"/>
                </a:solidFill>
              </a:rPr>
              <a:t>k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995" name="Google Shape;1995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625" y="3418950"/>
            <a:ext cx="4053243" cy="1080188"/>
          </a:xfrm>
          <a:prstGeom prst="rect">
            <a:avLst/>
          </a:prstGeom>
          <a:noFill/>
          <a:ln>
            <a:noFill/>
          </a:ln>
        </p:spPr>
      </p:pic>
      <p:sp>
        <p:nvSpPr>
          <p:cNvPr id="1996" name="Google Shape;1996;p118"/>
          <p:cNvSpPr txBox="1"/>
          <p:nvPr>
            <p:ph type="title"/>
          </p:nvPr>
        </p:nvSpPr>
        <p:spPr>
          <a:xfrm>
            <a:off x="514350" y="228600"/>
            <a:ext cx="801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Calibri"/>
              <a:buNone/>
            </a:pPr>
            <a:r>
              <a:rPr lang="en-US" sz="3200">
                <a:solidFill>
                  <a:schemeClr val="dk1"/>
                </a:solidFill>
              </a:rPr>
              <a:t>Mathematical interpretation of moving average</a:t>
            </a:r>
            <a:endParaRPr sz="3000"/>
          </a:p>
        </p:txBody>
      </p:sp>
      <p:pic>
        <p:nvPicPr>
          <p:cNvPr id="1997" name="Google Shape;1997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" y="2194322"/>
            <a:ext cx="3907963" cy="10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11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99" name="Google Shape;1999;p118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2000" name="Google Shape;2000;p1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1" name="Google Shape;2001;p118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002" name="Google Shape;2002;p118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003" name="Google Shape;2003;p118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4" name="Google Shape;2004;p118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5" name="Google Shape;2005;p118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6" name="Google Shape;2006;p118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7" name="Google Shape;2007;p118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8" name="Google Shape;2008;p118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09" name="Google Shape;2009;p118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10" name="Google Shape;2010;p118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011" name="Google Shape;2011;p11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12" name="Google Shape;2012;p118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118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118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118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118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118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118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118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118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21" name="Google Shape;2021;p118"/>
          <p:cNvSpPr txBox="1"/>
          <p:nvPr/>
        </p:nvSpPr>
        <p:spPr>
          <a:xfrm>
            <a:off x="4307250" y="4196975"/>
            <a:ext cx="422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Q: how to use a larger 5x5 filter?</a:t>
            </a:r>
            <a:endParaRPr b="0" i="0" sz="2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119"/>
          <p:cNvSpPr txBox="1"/>
          <p:nvPr>
            <p:ph type="title"/>
          </p:nvPr>
        </p:nvSpPr>
        <p:spPr>
          <a:xfrm>
            <a:off x="342900" y="228600"/>
            <a:ext cx="6515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Filter example #1: Moving Average</a:t>
            </a:r>
            <a:endParaRPr/>
          </a:p>
        </p:txBody>
      </p:sp>
      <p:pic>
        <p:nvPicPr>
          <p:cNvPr id="2027" name="Google Shape;2027;p119"/>
          <p:cNvPicPr preferRelativeResize="0"/>
          <p:nvPr/>
        </p:nvPicPr>
        <p:blipFill rotWithShape="1">
          <a:blip r:embed="rId3">
            <a:alphaModFix/>
          </a:blip>
          <a:srcRect b="-1" l="0" r="363" t="-1107"/>
          <a:stretch/>
        </p:blipFill>
        <p:spPr>
          <a:xfrm>
            <a:off x="171450" y="1257299"/>
            <a:ext cx="8115301" cy="297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11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120"/>
          <p:cNvSpPr txBox="1"/>
          <p:nvPr>
            <p:ph type="title"/>
          </p:nvPr>
        </p:nvSpPr>
        <p:spPr>
          <a:xfrm>
            <a:off x="342900" y="22860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Filter example #2: Image Segmentation</a:t>
            </a:r>
            <a:endParaRPr/>
          </a:p>
        </p:txBody>
      </p:sp>
      <p:sp>
        <p:nvSpPr>
          <p:cNvPr id="2034" name="Google Shape;2034;p120"/>
          <p:cNvSpPr txBox="1"/>
          <p:nvPr>
            <p:ph idx="1" type="body"/>
          </p:nvPr>
        </p:nvSpPr>
        <p:spPr>
          <a:xfrm>
            <a:off x="342900" y="1257300"/>
            <a:ext cx="87240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Q. How would you use pixel values to design a filter to segment an image so that you only keep around the </a:t>
            </a:r>
            <a:r>
              <a:rPr lang="en-US">
                <a:solidFill>
                  <a:srgbClr val="FF0000"/>
                </a:solidFill>
              </a:rPr>
              <a:t>edges</a:t>
            </a:r>
            <a:r>
              <a:rPr lang="en-US"/>
              <a:t>?</a:t>
            </a:r>
            <a:endParaRPr/>
          </a:p>
        </p:txBody>
      </p:sp>
      <p:pic>
        <p:nvPicPr>
          <p:cNvPr id="2035" name="Google Shape;2035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6925" y="2332049"/>
            <a:ext cx="3314353" cy="238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120"/>
          <p:cNvPicPr preferRelativeResize="0"/>
          <p:nvPr/>
        </p:nvPicPr>
        <p:blipFill rotWithShape="1">
          <a:blip r:embed="rId4">
            <a:alphaModFix/>
          </a:blip>
          <a:srcRect b="0" l="0" r="50142" t="6393"/>
          <a:stretch/>
        </p:blipFill>
        <p:spPr>
          <a:xfrm>
            <a:off x="1273669" y="2332050"/>
            <a:ext cx="3660413" cy="2483382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Google Shape;2037;p12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121"/>
          <p:cNvSpPr txBox="1"/>
          <p:nvPr>
            <p:ph type="title"/>
          </p:nvPr>
        </p:nvSpPr>
        <p:spPr>
          <a:xfrm>
            <a:off x="342900" y="22860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Filter example #2: Image Segmentation</a:t>
            </a:r>
            <a:endParaRPr/>
          </a:p>
        </p:txBody>
      </p:sp>
      <p:sp>
        <p:nvSpPr>
          <p:cNvPr id="2043" name="Google Shape;2043;p121"/>
          <p:cNvSpPr txBox="1"/>
          <p:nvPr>
            <p:ph idx="1" type="body"/>
          </p:nvPr>
        </p:nvSpPr>
        <p:spPr>
          <a:xfrm>
            <a:off x="342900" y="1257301"/>
            <a:ext cx="61722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Use a simple pixel threshold:</a:t>
            </a:r>
            <a:endParaRPr/>
          </a:p>
        </p:txBody>
      </p:sp>
      <p:pic>
        <p:nvPicPr>
          <p:cNvPr id="2044" name="Google Shape;2044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9463" y="1013454"/>
            <a:ext cx="4251790" cy="88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121"/>
          <p:cNvSpPr txBox="1"/>
          <p:nvPr/>
        </p:nvSpPr>
        <p:spPr>
          <a:xfrm>
            <a:off x="5274716" y="1013454"/>
            <a:ext cx="6771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255,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12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47" name="Google Shape;2047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925" y="2332049"/>
            <a:ext cx="3314353" cy="238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121"/>
          <p:cNvPicPr preferRelativeResize="0"/>
          <p:nvPr/>
        </p:nvPicPr>
        <p:blipFill rotWithShape="1">
          <a:blip r:embed="rId5">
            <a:alphaModFix/>
          </a:blip>
          <a:srcRect b="0" l="0" r="50142" t="6393"/>
          <a:stretch/>
        </p:blipFill>
        <p:spPr>
          <a:xfrm>
            <a:off x="1273669" y="2332050"/>
            <a:ext cx="3660413" cy="248338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2049;p121"/>
          <p:cNvSpPr txBox="1"/>
          <p:nvPr/>
        </p:nvSpPr>
        <p:spPr>
          <a:xfrm>
            <a:off x="3614900" y="1810000"/>
            <a:ext cx="53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Exercise: Is this linear or non-linear operation?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22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Summary so far</a:t>
            </a:r>
            <a:endParaRPr/>
          </a:p>
        </p:txBody>
      </p:sp>
      <p:sp>
        <p:nvSpPr>
          <p:cNvPr id="2056" name="Google Shape;2056;p122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Beyond examples we have seen today, there are A HUGE number of possible filters we can design.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>
                <a:solidFill>
                  <a:schemeClr val="dk1"/>
                </a:solidFill>
              </a:rPr>
              <a:t>Discrete systems, with filters, convert input discrete signals and convert them into something more meaningful.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What are ways we can category the space of possible systems?</a:t>
            </a:r>
            <a:endParaRPr/>
          </a:p>
        </p:txBody>
      </p:sp>
      <p:sp>
        <p:nvSpPr>
          <p:cNvPr id="2057" name="Google Shape;2057;p12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23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From a signal processing view</a:t>
            </a:r>
            <a:endParaRPr/>
          </a:p>
        </p:txBody>
      </p:sp>
      <p:sp>
        <p:nvSpPr>
          <p:cNvPr id="2064" name="Google Shape;2064;p123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065" name="Google Shape;2065;p12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6" name="Google Shape;2066;p123"/>
          <p:cNvPicPr preferRelativeResize="0"/>
          <p:nvPr/>
        </p:nvPicPr>
        <p:blipFill rotWithShape="1">
          <a:blip r:embed="rId3">
            <a:alphaModFix/>
          </a:blip>
          <a:srcRect b="12238" l="0" r="84844" t="22940"/>
          <a:stretch/>
        </p:blipFill>
        <p:spPr>
          <a:xfrm>
            <a:off x="508275" y="1915050"/>
            <a:ext cx="1186651" cy="18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Google Shape;2067;p123"/>
          <p:cNvSpPr txBox="1"/>
          <p:nvPr/>
        </p:nvSpPr>
        <p:spPr>
          <a:xfrm>
            <a:off x="2237900" y="2340625"/>
            <a:ext cx="2890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→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Filter → Filter → Filter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123"/>
          <p:cNvSpPr txBox="1"/>
          <p:nvPr/>
        </p:nvSpPr>
        <p:spPr>
          <a:xfrm>
            <a:off x="5260900" y="2340625"/>
            <a:ext cx="32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Output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123"/>
          <p:cNvSpPr txBox="1"/>
          <p:nvPr/>
        </p:nvSpPr>
        <p:spPr>
          <a:xfrm>
            <a:off x="2237900" y="2854250"/>
            <a:ext cx="289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124"/>
          <p:cNvSpPr txBox="1"/>
          <p:nvPr>
            <p:ph idx="1" type="body"/>
          </p:nvPr>
        </p:nvSpPr>
        <p:spPr>
          <a:xfrm>
            <a:off x="457200" y="1165750"/>
            <a:ext cx="79317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Neural networks and specifically </a:t>
            </a:r>
            <a:r>
              <a:rPr b="1" lang="en-US"/>
              <a:t>convolutional</a:t>
            </a:r>
            <a:r>
              <a:rPr lang="en-US"/>
              <a:t> neural networks are a sequence of filters (except they are a non-linear system) that contains multiple individual linear sub-systems.</a:t>
            </a:r>
            <a:endParaRPr/>
          </a:p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filter as layer  &amp;  system as model  </a:t>
            </a:r>
            <a:endParaRPr/>
          </a:p>
        </p:txBody>
      </p:sp>
      <p:sp>
        <p:nvSpPr>
          <p:cNvPr id="2075" name="Google Shape;2075;p124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n-US" sz="2580"/>
              <a:t>In ML langauge</a:t>
            </a:r>
            <a:endParaRPr sz="2580"/>
          </a:p>
        </p:txBody>
      </p:sp>
      <p:pic>
        <p:nvPicPr>
          <p:cNvPr id="2076" name="Google Shape;2076;p124"/>
          <p:cNvPicPr preferRelativeResize="0"/>
          <p:nvPr/>
        </p:nvPicPr>
        <p:blipFill rotWithShape="1">
          <a:blip r:embed="rId3">
            <a:alphaModFix/>
          </a:blip>
          <a:srcRect b="12995" l="0" r="0" t="8683"/>
          <a:stretch/>
        </p:blipFill>
        <p:spPr>
          <a:xfrm>
            <a:off x="457201" y="2457450"/>
            <a:ext cx="7829548" cy="2260646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12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125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Color spaces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sampling and quantization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histograms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Images as functions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Filters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Properties of systems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83" name="Google Shape;2083;p125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Today’s agenda</a:t>
            </a:r>
            <a:endParaRPr/>
          </a:p>
        </p:txBody>
      </p:sp>
      <p:sp>
        <p:nvSpPr>
          <p:cNvPr id="2084" name="Google Shape;2084;p12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126"/>
          <p:cNvSpPr txBox="1"/>
          <p:nvPr>
            <p:ph idx="1" type="body"/>
          </p:nvPr>
        </p:nvSpPr>
        <p:spPr>
          <a:xfrm>
            <a:off x="457200" y="1234678"/>
            <a:ext cx="28575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15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/>
              <a:t>Amplitude properties:</a:t>
            </a:r>
            <a:endParaRPr/>
          </a:p>
          <a:p>
            <a:pPr indent="-1651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/>
              <a:t>Additivity</a:t>
            </a:r>
            <a:endParaRPr/>
          </a:p>
          <a:p>
            <a:pPr indent="-508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2090" name="Google Shape;2090;p126"/>
          <p:cNvSpPr txBox="1"/>
          <p:nvPr>
            <p:ph type="title"/>
          </p:nvPr>
        </p:nvSpPr>
        <p:spPr>
          <a:xfrm>
            <a:off x="457200" y="285750"/>
            <a:ext cx="8310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Properties of systems</a:t>
            </a:r>
            <a:endParaRPr/>
          </a:p>
        </p:txBody>
      </p:sp>
      <p:sp>
        <p:nvSpPr>
          <p:cNvPr id="2091" name="Google Shape;2091;p12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92" name="Google Shape;209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950" y="1734100"/>
            <a:ext cx="5350799" cy="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127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099" name="Google Shape;2099;p127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Q. Is the moving average filter additive?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How would you prove it?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00" name="Google Shape;2100;p12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01" name="Google Shape;2101;p127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2102" name="Google Shape;2102;p1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03" name="Google Shape;2103;p127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104" name="Google Shape;2104;p127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105" name="Google Shape;2105;p127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06" name="Google Shape;2106;p127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07" name="Google Shape;2107;p127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08" name="Google Shape;2108;p127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09" name="Google Shape;2109;p127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10" name="Google Shape;2110;p127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11" name="Google Shape;2111;p127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12" name="Google Shape;2112;p127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113" name="Google Shape;2113;p1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14" name="Google Shape;2114;p127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127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127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127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127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127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127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127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127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23" name="Google Shape;2123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100" y="3793447"/>
            <a:ext cx="4222425" cy="9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4" name="Google Shape;2124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1619900"/>
            <a:ext cx="5350799" cy="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457200" y="205978"/>
            <a:ext cx="79317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The Physics of Light Sources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3987567" y="458185"/>
            <a:ext cx="42594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examples of the spectra of light sources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207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A. Ruby Laser	B. Gallium Phosphide Crystal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431" y="773878"/>
            <a:ext cx="4386565" cy="380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0074" y="773876"/>
            <a:ext cx="1865318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5075" y="825198"/>
            <a:ext cx="1866650" cy="14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5712" y="2932272"/>
            <a:ext cx="1733751" cy="11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45300" y="2932276"/>
            <a:ext cx="1733775" cy="115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128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31" name="Google Shape;2131;p128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132" name="Google Shape;2132;p12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33" name="Google Shape;2133;p128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134" name="Google Shape;2134;p1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5" name="Google Shape;2135;p128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136" name="Google Shape;2136;p128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137" name="Google Shape;2137;p128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38" name="Google Shape;2138;p128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39" name="Google Shape;2139;p128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0" name="Google Shape;2140;p128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1" name="Google Shape;2141;p128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2" name="Google Shape;2142;p128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3" name="Google Shape;2143;p128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44" name="Google Shape;2144;p128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145" name="Google Shape;2145;p12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6" name="Google Shape;2146;p128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28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28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28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28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128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128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28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28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55" name="Google Shape;2155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" name="Google Shape;2156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p129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64" name="Google Shape;2164;p129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165" name="Google Shape;2165;p12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66" name="Google Shape;2166;p129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167" name="Google Shape;2167;p1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68" name="Google Shape;2168;p129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169" name="Google Shape;2169;p129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170" name="Google Shape;2170;p129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1" name="Google Shape;2171;p129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2" name="Google Shape;2172;p129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3" name="Google Shape;2173;p129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4" name="Google Shape;2174;p129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5" name="Google Shape;2175;p129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6" name="Google Shape;2176;p129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77" name="Google Shape;2177;p129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178" name="Google Shape;2178;p12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79" name="Google Shape;2179;p129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129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129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129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29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29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129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129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129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88" name="Google Shape;2188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9" name="Google Shape;2189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0" name="Google Shape;2190;p129"/>
          <p:cNvPicPr preferRelativeResize="0"/>
          <p:nvPr/>
        </p:nvPicPr>
        <p:blipFill rotWithShape="1">
          <a:blip r:embed="rId7">
            <a:alphaModFix/>
          </a:blip>
          <a:srcRect b="88511" l="0" r="0" t="0"/>
          <a:stretch/>
        </p:blipFill>
        <p:spPr>
          <a:xfrm>
            <a:off x="488325" y="1927274"/>
            <a:ext cx="7353999" cy="3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1" name="Google Shape;2191;p1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130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98" name="Google Shape;2198;p130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199" name="Google Shape;2199;p13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00" name="Google Shape;2200;p130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201" name="Google Shape;2201;p1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02" name="Google Shape;2202;p130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203" name="Google Shape;2203;p130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204" name="Google Shape;2204;p130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5" name="Google Shape;2205;p130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6" name="Google Shape;2206;p130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7" name="Google Shape;2207;p130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8" name="Google Shape;2208;p130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09" name="Google Shape;2209;p130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10" name="Google Shape;2210;p130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11" name="Google Shape;2211;p130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212" name="Google Shape;2212;p13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13" name="Google Shape;2213;p130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30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30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30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130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130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130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130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130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2" name="Google Shape;2222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130"/>
          <p:cNvPicPr preferRelativeResize="0"/>
          <p:nvPr/>
        </p:nvPicPr>
        <p:blipFill rotWithShape="1">
          <a:blip r:embed="rId7">
            <a:alphaModFix/>
          </a:blip>
          <a:srcRect b="64035" l="0" r="0" t="0"/>
          <a:stretch/>
        </p:blipFill>
        <p:spPr>
          <a:xfrm>
            <a:off x="488325" y="1927278"/>
            <a:ext cx="7353999" cy="10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1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131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32" name="Google Shape;2232;p13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233" name="Google Shape;2233;p13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34" name="Google Shape;2234;p131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235" name="Google Shape;2235;p1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6" name="Google Shape;2236;p131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237" name="Google Shape;2237;p131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238" name="Google Shape;2238;p131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39" name="Google Shape;2239;p131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0" name="Google Shape;2240;p131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1" name="Google Shape;2241;p131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2" name="Google Shape;2242;p131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3" name="Google Shape;2243;p131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4" name="Google Shape;2244;p131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45" name="Google Shape;2245;p131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246" name="Google Shape;2246;p1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7" name="Google Shape;2247;p131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131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131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131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131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131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131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131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131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56" name="Google Shape;2256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131"/>
          <p:cNvPicPr preferRelativeResize="0"/>
          <p:nvPr/>
        </p:nvPicPr>
        <p:blipFill rotWithShape="1">
          <a:blip r:embed="rId7">
            <a:alphaModFix/>
          </a:blip>
          <a:srcRect b="38590" l="0" r="0" t="0"/>
          <a:stretch/>
        </p:blipFill>
        <p:spPr>
          <a:xfrm>
            <a:off x="488325" y="1927273"/>
            <a:ext cx="7353999" cy="17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9" name="Google Shape;2259;p1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132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66" name="Google Shape;2266;p132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267" name="Google Shape;2267;p13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68" name="Google Shape;2268;p132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269" name="Google Shape;2269;p1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0" name="Google Shape;2270;p132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271" name="Google Shape;2271;p132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272" name="Google Shape;2272;p132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3" name="Google Shape;2273;p132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4" name="Google Shape;2274;p132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5" name="Google Shape;2275;p132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6" name="Google Shape;2276;p132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7" name="Google Shape;2277;p132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8" name="Google Shape;2278;p132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279" name="Google Shape;2279;p132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280" name="Google Shape;2280;p13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81" name="Google Shape;2281;p132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32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32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32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32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32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32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132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132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90" name="Google Shape;2290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1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132"/>
          <p:cNvPicPr preferRelativeResize="0"/>
          <p:nvPr/>
        </p:nvPicPr>
        <p:blipFill rotWithShape="1">
          <a:blip r:embed="rId7">
            <a:alphaModFix/>
          </a:blip>
          <a:srcRect b="12664" l="0" r="0" t="0"/>
          <a:stretch/>
        </p:blipFill>
        <p:spPr>
          <a:xfrm>
            <a:off x="488325" y="1927276"/>
            <a:ext cx="7353999" cy="249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1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133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Let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00" name="Google Shape;2300;p133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 question:</a:t>
            </a:r>
            <a:endParaRPr/>
          </a:p>
        </p:txBody>
      </p:sp>
      <p:sp>
        <p:nvSpPr>
          <p:cNvPr id="2301" name="Google Shape;2301;p13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02" name="Google Shape;2302;p133"/>
          <p:cNvGrpSpPr/>
          <p:nvPr/>
        </p:nvGrpSpPr>
        <p:grpSpPr>
          <a:xfrm>
            <a:off x="7364690" y="6"/>
            <a:ext cx="1763315" cy="1886475"/>
            <a:chOff x="8505187" y="2471075"/>
            <a:chExt cx="2351087" cy="2515299"/>
          </a:xfrm>
        </p:grpSpPr>
        <p:pic>
          <p:nvPicPr>
            <p:cNvPr id="2303" name="Google Shape;2303;p1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04" name="Google Shape;2304;p133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305" name="Google Shape;2305;p133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306" name="Google Shape;2306;p133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07" name="Google Shape;2307;p133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08" name="Google Shape;2308;p133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09" name="Google Shape;2309;p133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10" name="Google Shape;2310;p133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11" name="Google Shape;2311;p133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12" name="Google Shape;2312;p133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13" name="Google Shape;2313;p133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314" name="Google Shape;2314;p13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15" name="Google Shape;2315;p133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133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133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133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133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133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133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133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133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24" name="Google Shape;2324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325" y="102485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p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44" y="1508373"/>
            <a:ext cx="3157275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6" name="Google Shape;2326;p1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8325" y="1927274"/>
            <a:ext cx="7354004" cy="285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1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775" y="1994774"/>
            <a:ext cx="2465974" cy="5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134"/>
          <p:cNvSpPr txBox="1"/>
          <p:nvPr>
            <p:ph idx="1" type="body"/>
          </p:nvPr>
        </p:nvSpPr>
        <p:spPr>
          <a:xfrm>
            <a:off x="457200" y="1234678"/>
            <a:ext cx="28575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15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/>
              <a:t>Amplitude properties:</a:t>
            </a:r>
            <a:endParaRPr/>
          </a:p>
          <a:p>
            <a:pPr indent="-1651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/>
              <a:t>Additivity</a:t>
            </a:r>
            <a:endParaRPr/>
          </a:p>
          <a:p>
            <a:pPr indent="-508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2333" name="Google Shape;2333;p134"/>
          <p:cNvSpPr txBox="1"/>
          <p:nvPr>
            <p:ph type="title"/>
          </p:nvPr>
        </p:nvSpPr>
        <p:spPr>
          <a:xfrm>
            <a:off x="457200" y="285750"/>
            <a:ext cx="8310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Properties of systems</a:t>
            </a:r>
            <a:endParaRPr/>
          </a:p>
        </p:txBody>
      </p:sp>
      <p:sp>
        <p:nvSpPr>
          <p:cNvPr id="2334" name="Google Shape;2334;p13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35" name="Google Shape;2335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950" y="1734100"/>
            <a:ext cx="5350799" cy="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135"/>
          <p:cNvSpPr txBox="1"/>
          <p:nvPr>
            <p:ph idx="1" type="body"/>
          </p:nvPr>
        </p:nvSpPr>
        <p:spPr>
          <a:xfrm>
            <a:off x="457200" y="1234678"/>
            <a:ext cx="28575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15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/>
              <a:t>Amplitude properties:</a:t>
            </a:r>
            <a:endParaRPr/>
          </a:p>
          <a:p>
            <a:pPr indent="-1651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/>
              <a:t>Additivity</a:t>
            </a:r>
            <a:endParaRPr sz="1800"/>
          </a:p>
          <a:p>
            <a:pPr indent="0" lvl="0" marL="55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US"/>
              <a:t> </a:t>
            </a:r>
            <a:endParaRPr/>
          </a:p>
          <a:p>
            <a:pPr indent="-1651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Homogeneity</a:t>
            </a:r>
            <a:endParaRPr/>
          </a:p>
          <a:p>
            <a:pPr indent="-50800" lvl="1" marL="4191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2341" name="Google Shape;2341;p135"/>
          <p:cNvSpPr txBox="1"/>
          <p:nvPr>
            <p:ph type="title"/>
          </p:nvPr>
        </p:nvSpPr>
        <p:spPr>
          <a:xfrm>
            <a:off x="457200" y="285750"/>
            <a:ext cx="8310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Properties of systems</a:t>
            </a:r>
            <a:endParaRPr/>
          </a:p>
        </p:txBody>
      </p:sp>
      <p:sp>
        <p:nvSpPr>
          <p:cNvPr id="2342" name="Google Shape;2342;p13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3" name="Google Shape;2343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950" y="1734100"/>
            <a:ext cx="5350799" cy="4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4550" y="2464332"/>
            <a:ext cx="2945384" cy="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136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Another question:</a:t>
            </a:r>
            <a:endParaRPr/>
          </a:p>
        </p:txBody>
      </p:sp>
      <p:sp>
        <p:nvSpPr>
          <p:cNvPr id="2351" name="Google Shape;2351;p136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Q. Is the moving average filter homogeneous?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Practice proving it at home using: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52" name="Google Shape;2352;p13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53" name="Google Shape;2353;p136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2354" name="Google Shape;2354;p1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5" name="Google Shape;2355;p136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2356" name="Google Shape;2356;p136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2357" name="Google Shape;2357;p136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58" name="Google Shape;2358;p136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59" name="Google Shape;2359;p136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60" name="Google Shape;2360;p136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61" name="Google Shape;2361;p136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62" name="Google Shape;2362;p136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63" name="Google Shape;2363;p136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364" name="Google Shape;2364;p136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2365" name="Google Shape;2365;p13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66" name="Google Shape;2366;p136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136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136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136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136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136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136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136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136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75" name="Google Shape;23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100" y="3793447"/>
            <a:ext cx="4222425" cy="9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Google Shape;2376;p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200" y="1585757"/>
            <a:ext cx="2945384" cy="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137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Color spaces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sampling and quantization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histograms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Images as functions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Filters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Properties of systems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2" name="Google Shape;2382;p137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What we covered today</a:t>
            </a:r>
            <a:endParaRPr/>
          </a:p>
        </p:txBody>
      </p:sp>
      <p:sp>
        <p:nvSpPr>
          <p:cNvPr id="2383" name="Google Shape;2383;p13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d22a4ac97_0_66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dd22a4ac97_0_66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dd22a4ac97_0_6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8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138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Classic v.s. Deep Learning ?!</a:t>
            </a:r>
            <a:endParaRPr/>
          </a:p>
        </p:txBody>
      </p:sp>
      <p:sp>
        <p:nvSpPr>
          <p:cNvPr id="2390" name="Google Shape;2390;p138"/>
          <p:cNvSpPr txBox="1"/>
          <p:nvPr>
            <p:ph idx="1" type="body"/>
          </p:nvPr>
        </p:nvSpPr>
        <p:spPr>
          <a:xfrm>
            <a:off x="457200" y="1200150"/>
            <a:ext cx="8436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/>
              <a:t>Should I take CSE455? Or should I go ahead to take the deep learning class?</a:t>
            </a:r>
            <a:endParaRPr/>
          </a:p>
        </p:txBody>
      </p:sp>
      <p:sp>
        <p:nvSpPr>
          <p:cNvPr id="2391" name="Google Shape;2391;p13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139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History </a:t>
            </a:r>
            <a:endParaRPr/>
          </a:p>
        </p:txBody>
      </p:sp>
      <p:sp>
        <p:nvSpPr>
          <p:cNvPr id="2398" name="Google Shape;2398;p139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Recent neural networks is invented before 2000’s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But here is the popular agenda in 2000’s</a:t>
            </a:r>
            <a:endParaRPr/>
          </a:p>
        </p:txBody>
      </p:sp>
      <p:sp>
        <p:nvSpPr>
          <p:cNvPr id="2399" name="Google Shape;2399;p13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00" name="Google Shape;2400;p139" title="Screenshot 2025-04-01 at 5.31.54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775" y="1847800"/>
            <a:ext cx="2047324" cy="277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p139" title="Screenshot 2025-04-01 at 5.32.02 P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025" y="1847800"/>
            <a:ext cx="2047325" cy="2717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140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Deep Learning </a:t>
            </a:r>
            <a:endParaRPr/>
          </a:p>
        </p:txBody>
      </p:sp>
      <p:sp>
        <p:nvSpPr>
          <p:cNvPr id="2408" name="Google Shape;2408;p140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is a powerful</a:t>
            </a:r>
            <a:r>
              <a:rPr b="1" lang="en-US"/>
              <a:t> tool</a:t>
            </a:r>
            <a:endParaRPr b="1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immediately useful (for your problem, and maybe for job hunting)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it’s not the problem (at least not CV problem)</a:t>
            </a:r>
            <a:endParaRPr/>
          </a:p>
        </p:txBody>
      </p:sp>
      <p:sp>
        <p:nvSpPr>
          <p:cNvPr id="2409" name="Google Shape;2409;p14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Why basics?</a:t>
            </a:r>
            <a:endParaRPr/>
          </a:p>
        </p:txBody>
      </p:sp>
      <p:sp>
        <p:nvSpPr>
          <p:cNvPr id="2416" name="Google Shape;2416;p141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Learning the problem (CSE455)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and knowing the tool (any other deep learning classes)</a:t>
            </a:r>
            <a:endParaRPr/>
          </a:p>
        </p:txBody>
      </p:sp>
      <p:sp>
        <p:nvSpPr>
          <p:cNvPr id="2417" name="Google Shape;2417;p14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2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142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Recall the groundbreaking NeRF paper</a:t>
            </a:r>
            <a:endParaRPr/>
          </a:p>
        </p:txBody>
      </p:sp>
      <p:sp>
        <p:nvSpPr>
          <p:cNvPr id="2424" name="Google Shape;2424;p142"/>
          <p:cNvSpPr txBox="1"/>
          <p:nvPr>
            <p:ph idx="1" type="body"/>
          </p:nvPr>
        </p:nvSpPr>
        <p:spPr>
          <a:xfrm>
            <a:off x="457200" y="1200150"/>
            <a:ext cx="4806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i="1" lang="en-US"/>
              <a:t>“NeRF: Representing Scenes as Neural Radiance Fields for View Synthesis”</a:t>
            </a:r>
            <a:r>
              <a:rPr lang="en-US"/>
              <a:t>, ECCV 2020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Image as a function + neural network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One of the most important paper in the recent CV development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&gt;10,000 citations in 5 years</a:t>
            </a:r>
            <a:endParaRPr/>
          </a:p>
        </p:txBody>
      </p:sp>
      <p:sp>
        <p:nvSpPr>
          <p:cNvPr id="2425" name="Google Shape;2425;p14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6" name="Google Shape;2426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900" y="1200162"/>
            <a:ext cx="3236600" cy="32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143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Why basics?</a:t>
            </a:r>
            <a:endParaRPr/>
          </a:p>
        </p:txBody>
      </p:sp>
      <p:sp>
        <p:nvSpPr>
          <p:cNvPr id="2433" name="Google Shape;2433;p143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Learning the problem (CSE455)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and knowing the tool (any other deep learning classes)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Our goal in CSE455: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learning foundation, </a:t>
            </a:r>
            <a:r>
              <a:rPr lang="en-US">
                <a:solidFill>
                  <a:srgbClr val="FF0000"/>
                </a:solidFill>
              </a:rPr>
              <a:t>ideas</a:t>
            </a:r>
            <a:r>
              <a:rPr lang="en-US"/>
              <a:t>, and basics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build your </a:t>
            </a:r>
            <a:r>
              <a:rPr lang="en-US">
                <a:solidFill>
                  <a:srgbClr val="FF0000"/>
                </a:solidFill>
              </a:rPr>
              <a:t>taste and intuition</a:t>
            </a:r>
            <a:r>
              <a:rPr lang="en-US"/>
              <a:t> to computer vision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34" name="Google Shape;2434;p14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5" name="Google Shape;2435;p143"/>
          <p:cNvSpPr txBox="1"/>
          <p:nvPr>
            <p:ph idx="1" type="body"/>
          </p:nvPr>
        </p:nvSpPr>
        <p:spPr>
          <a:xfrm>
            <a:off x="606150" y="27762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US"/>
              <a:t>Classic approaches are still useful nowadays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-US">
                <a:solidFill>
                  <a:srgbClr val="FF0000"/>
                </a:solidFill>
              </a:rPr>
              <a:t>especially in scale (cheap!!)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1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/>
              <a:t>Next time:</a:t>
            </a:r>
            <a:endParaRPr/>
          </a:p>
        </p:txBody>
      </p:sp>
      <p:sp>
        <p:nvSpPr>
          <p:cNvPr id="2442" name="Google Shape;2442;p14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3" name="Google Shape;2443;p1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000">
                <a:solidFill>
                  <a:schemeClr val="dk1"/>
                </a:solidFill>
              </a:rPr>
              <a:t>Linear systems and convolutions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2689444" y="861319"/>
            <a:ext cx="6301264" cy="3643313"/>
          </a:xfrm>
          <a:custGeom>
            <a:rect b="b" l="l" r="r" t="t"/>
            <a:pathLst>
              <a:path extrusionOk="0" h="4857750" w="8318500">
                <a:moveTo>
                  <a:pt x="8318500" y="0"/>
                </a:moveTo>
                <a:lnTo>
                  <a:pt x="0" y="0"/>
                </a:lnTo>
                <a:lnTo>
                  <a:pt x="0" y="4857527"/>
                </a:lnTo>
                <a:lnTo>
                  <a:pt x="8318500" y="4857527"/>
                </a:lnTo>
                <a:lnTo>
                  <a:pt x="83185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 txBox="1"/>
          <p:nvPr>
            <p:ph type="title"/>
          </p:nvPr>
        </p:nvSpPr>
        <p:spPr>
          <a:xfrm>
            <a:off x="457200" y="205978"/>
            <a:ext cx="79317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The Physics of Reflectance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3125608" y="465460"/>
            <a:ext cx="49464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examples of the </a:t>
            </a: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reflectance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spectra of </a:t>
            </a: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surfaces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 rot="-5400000">
            <a:off x="1889526" y="2613113"/>
            <a:ext cx="2154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 Photons Reflected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9663" y="1888828"/>
            <a:ext cx="1229915" cy="194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3165375" y="1890019"/>
            <a:ext cx="1244400" cy="415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37150">
            <a:spAutoFit/>
          </a:bodyPr>
          <a:lstStyle/>
          <a:p>
            <a:pPr indent="0" lvl="0" marL="190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5082" y="1888828"/>
            <a:ext cx="1240631" cy="19585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 txBox="1"/>
          <p:nvPr/>
        </p:nvSpPr>
        <p:spPr>
          <a:xfrm>
            <a:off x="4619128" y="1888828"/>
            <a:ext cx="1245300" cy="358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80975">
            <a:sp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Yellow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3037499" y="3856613"/>
            <a:ext cx="15816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400	      700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3838" y="1888828"/>
            <a:ext cx="1238250" cy="195857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5"/>
          <p:cNvSpPr txBox="1"/>
          <p:nvPr/>
        </p:nvSpPr>
        <p:spPr>
          <a:xfrm>
            <a:off x="6090740" y="1894781"/>
            <a:ext cx="1244400" cy="3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75250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4549275" y="3773700"/>
            <a:ext cx="22041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400           </a:t>
            </a: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700 400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Wavelength (nm)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9263" y="1888828"/>
            <a:ext cx="1231106" cy="195024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7584975" y="1887638"/>
            <a:ext cx="1244400" cy="360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82400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66FF"/>
                </a:solidFill>
                <a:latin typeface="Arial"/>
                <a:ea typeface="Arial"/>
                <a:cs typeface="Arial"/>
                <a:sym typeface="Arial"/>
              </a:rPr>
              <a:t>Purple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072800" y="3856613"/>
            <a:ext cx="20487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700 400	       700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15"/>
          <p:cNvGrpSpPr/>
          <p:nvPr/>
        </p:nvGrpSpPr>
        <p:grpSpPr>
          <a:xfrm>
            <a:off x="3341588" y="955379"/>
            <a:ext cx="5257800" cy="801290"/>
            <a:chOff x="2828925" y="1649414"/>
            <a:chExt cx="7010400" cy="1068387"/>
          </a:xfrm>
        </p:grpSpPr>
        <p:pic>
          <p:nvPicPr>
            <p:cNvPr id="279" name="Google Shape;279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28925" y="1649414"/>
              <a:ext cx="1219200" cy="1027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810125" y="1671639"/>
              <a:ext cx="1219200" cy="1001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696325" y="1685926"/>
              <a:ext cx="1143000" cy="95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791325" y="1685926"/>
              <a:ext cx="1143000" cy="1031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15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d22a4ac97_0_100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visual system</a:t>
            </a:r>
            <a:endParaRPr/>
          </a:p>
        </p:txBody>
      </p:sp>
      <p:sp>
        <p:nvSpPr>
          <p:cNvPr id="290" name="Google Shape;290;g3dd22a4ac97_0_100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dd22a4ac97_0_10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g3dd22a4ac97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75" y="1683325"/>
            <a:ext cx="4317475" cy="24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dd22a4ac97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360" y="2015098"/>
            <a:ext cx="4155662" cy="16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/>
          <p:nvPr/>
        </p:nvSpPr>
        <p:spPr>
          <a:xfrm>
            <a:off x="2133806" y="953063"/>
            <a:ext cx="5884500" cy="349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2864945" y="3797631"/>
            <a:ext cx="2544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6"/>
          <p:cNvSpPr txBox="1"/>
          <p:nvPr/>
        </p:nvSpPr>
        <p:spPr>
          <a:xfrm rot="-5400000">
            <a:off x="1480617" y="2739997"/>
            <a:ext cx="1961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48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RELATIVE ABSORBANCE (%)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6"/>
          <p:cNvSpPr txBox="1"/>
          <p:nvPr/>
        </p:nvSpPr>
        <p:spPr>
          <a:xfrm>
            <a:off x="3300027" y="3797631"/>
            <a:ext cx="19107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450	500	550	600 650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WAVELENGTH (nm.)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6"/>
          <p:cNvSpPr txBox="1"/>
          <p:nvPr/>
        </p:nvSpPr>
        <p:spPr>
          <a:xfrm>
            <a:off x="2670764" y="2748715"/>
            <a:ext cx="1749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2926934" y="1950251"/>
            <a:ext cx="1087754" cy="1391126"/>
          </a:xfrm>
          <a:custGeom>
            <a:rect b="b" l="l" r="r" t="t"/>
            <a:pathLst>
              <a:path extrusionOk="0" h="1854835" w="1450339">
                <a:moveTo>
                  <a:pt x="0" y="1025494"/>
                </a:moveTo>
                <a:lnTo>
                  <a:pt x="49049" y="960702"/>
                </a:lnTo>
                <a:lnTo>
                  <a:pt x="98306" y="896013"/>
                </a:lnTo>
                <a:lnTo>
                  <a:pt x="142285" y="826046"/>
                </a:lnTo>
                <a:lnTo>
                  <a:pt x="183884" y="756182"/>
                </a:lnTo>
                <a:lnTo>
                  <a:pt x="220102" y="681144"/>
                </a:lnTo>
                <a:lnTo>
                  <a:pt x="256320" y="603311"/>
                </a:lnTo>
                <a:lnTo>
                  <a:pt x="287467" y="523200"/>
                </a:lnTo>
                <a:lnTo>
                  <a:pt x="315924" y="440192"/>
                </a:lnTo>
                <a:lnTo>
                  <a:pt x="328756" y="398791"/>
                </a:lnTo>
                <a:lnTo>
                  <a:pt x="341588" y="359978"/>
                </a:lnTo>
                <a:lnTo>
                  <a:pt x="357317" y="323753"/>
                </a:lnTo>
                <a:lnTo>
                  <a:pt x="370148" y="287527"/>
                </a:lnTo>
                <a:lnTo>
                  <a:pt x="383187" y="256477"/>
                </a:lnTo>
                <a:lnTo>
                  <a:pt x="396122" y="225323"/>
                </a:lnTo>
                <a:lnTo>
                  <a:pt x="408953" y="194272"/>
                </a:lnTo>
                <a:lnTo>
                  <a:pt x="421992" y="168293"/>
                </a:lnTo>
                <a:lnTo>
                  <a:pt x="432340" y="142418"/>
                </a:lnTo>
                <a:lnTo>
                  <a:pt x="445378" y="121821"/>
                </a:lnTo>
                <a:lnTo>
                  <a:pt x="458210" y="101017"/>
                </a:lnTo>
                <a:lnTo>
                  <a:pt x="471041" y="80213"/>
                </a:lnTo>
                <a:lnTo>
                  <a:pt x="481596" y="64792"/>
                </a:lnTo>
                <a:lnTo>
                  <a:pt x="494428" y="49059"/>
                </a:lnTo>
                <a:lnTo>
                  <a:pt x="504776" y="36225"/>
                </a:lnTo>
                <a:lnTo>
                  <a:pt x="517814" y="25978"/>
                </a:lnTo>
                <a:lnTo>
                  <a:pt x="530646" y="18009"/>
                </a:lnTo>
                <a:lnTo>
                  <a:pt x="541201" y="10350"/>
                </a:lnTo>
                <a:lnTo>
                  <a:pt x="554032" y="5175"/>
                </a:lnTo>
                <a:lnTo>
                  <a:pt x="566864" y="2587"/>
                </a:lnTo>
                <a:lnTo>
                  <a:pt x="577419" y="0"/>
                </a:lnTo>
                <a:lnTo>
                  <a:pt x="590250" y="2587"/>
                </a:lnTo>
                <a:lnTo>
                  <a:pt x="603082" y="5175"/>
                </a:lnTo>
                <a:lnTo>
                  <a:pt x="618811" y="10350"/>
                </a:lnTo>
                <a:lnTo>
                  <a:pt x="657616" y="33638"/>
                </a:lnTo>
                <a:lnTo>
                  <a:pt x="686073" y="59616"/>
                </a:lnTo>
                <a:lnTo>
                  <a:pt x="701802" y="75038"/>
                </a:lnTo>
                <a:lnTo>
                  <a:pt x="714634" y="93254"/>
                </a:lnTo>
                <a:lnTo>
                  <a:pt x="730052" y="113851"/>
                </a:lnTo>
                <a:lnTo>
                  <a:pt x="758509" y="158046"/>
                </a:lnTo>
                <a:lnTo>
                  <a:pt x="787070" y="204519"/>
                </a:lnTo>
                <a:lnTo>
                  <a:pt x="815527" y="259064"/>
                </a:lnTo>
                <a:lnTo>
                  <a:pt x="844087" y="316093"/>
                </a:lnTo>
                <a:lnTo>
                  <a:pt x="870061" y="375400"/>
                </a:lnTo>
                <a:lnTo>
                  <a:pt x="893137" y="440192"/>
                </a:lnTo>
                <a:lnTo>
                  <a:pt x="919110" y="510263"/>
                </a:lnTo>
                <a:lnTo>
                  <a:pt x="942497" y="585301"/>
                </a:lnTo>
                <a:lnTo>
                  <a:pt x="1035733" y="890838"/>
                </a:lnTo>
                <a:lnTo>
                  <a:pt x="1128968" y="1196582"/>
                </a:lnTo>
                <a:lnTo>
                  <a:pt x="1154942" y="1274208"/>
                </a:lnTo>
                <a:lnTo>
                  <a:pt x="1183192" y="1351731"/>
                </a:lnTo>
                <a:lnTo>
                  <a:pt x="1216823" y="1432152"/>
                </a:lnTo>
                <a:lnTo>
                  <a:pt x="1255835" y="1514953"/>
                </a:lnTo>
                <a:lnTo>
                  <a:pt x="1297227" y="1597961"/>
                </a:lnTo>
                <a:lnTo>
                  <a:pt x="1343690" y="1680866"/>
                </a:lnTo>
                <a:lnTo>
                  <a:pt x="1395637" y="1766255"/>
                </a:lnTo>
                <a:lnTo>
                  <a:pt x="1450067" y="1854335"/>
                </a:lnTo>
              </a:path>
            </a:pathLst>
          </a:custGeom>
          <a:noFill/>
          <a:ln cap="flat" cmpd="sng" w="2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6"/>
          <p:cNvSpPr txBox="1"/>
          <p:nvPr/>
        </p:nvSpPr>
        <p:spPr>
          <a:xfrm>
            <a:off x="3315394" y="2049458"/>
            <a:ext cx="1125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16"/>
          <p:cNvGrpSpPr/>
          <p:nvPr/>
        </p:nvGrpSpPr>
        <p:grpSpPr>
          <a:xfrm>
            <a:off x="3321116" y="1740428"/>
            <a:ext cx="1890102" cy="2004536"/>
            <a:chOff x="4428154" y="2320570"/>
            <a:chExt cx="2520136" cy="2672715"/>
          </a:xfrm>
        </p:grpSpPr>
        <p:sp>
          <p:nvSpPr>
            <p:cNvPr id="306" name="Google Shape;306;p16"/>
            <p:cNvSpPr/>
            <p:nvPr/>
          </p:nvSpPr>
          <p:spPr>
            <a:xfrm>
              <a:off x="4428154" y="2408650"/>
              <a:ext cx="106679" cy="150494"/>
            </a:xfrm>
            <a:custGeom>
              <a:rect b="b" l="l" r="r" t="t"/>
              <a:pathLst>
                <a:path extrusionOk="0" h="150494" w="106679">
                  <a:moveTo>
                    <a:pt x="106067" y="0"/>
                  </a:moveTo>
                  <a:lnTo>
                    <a:pt x="54430" y="75039"/>
                  </a:lnTo>
                  <a:lnTo>
                    <a:pt x="0" y="0"/>
                  </a:lnTo>
                  <a:lnTo>
                    <a:pt x="54430" y="150388"/>
                  </a:lnTo>
                  <a:lnTo>
                    <a:pt x="1060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482586" y="2320570"/>
              <a:ext cx="2465704" cy="2672715"/>
            </a:xfrm>
            <a:custGeom>
              <a:rect b="b" l="l" r="r" t="t"/>
              <a:pathLst>
                <a:path extrusionOk="0" h="2672715" w="2465704">
                  <a:moveTo>
                    <a:pt x="0" y="0"/>
                  </a:moveTo>
                  <a:lnTo>
                    <a:pt x="0" y="163118"/>
                  </a:lnTo>
                </a:path>
                <a:path extrusionOk="0" h="2672715" w="2465704">
                  <a:moveTo>
                    <a:pt x="321098" y="1771533"/>
                  </a:moveTo>
                  <a:lnTo>
                    <a:pt x="365078" y="1745658"/>
                  </a:lnTo>
                  <a:lnTo>
                    <a:pt x="406366" y="1717092"/>
                  </a:lnTo>
                  <a:lnTo>
                    <a:pt x="445482" y="1683454"/>
                  </a:lnTo>
                  <a:lnTo>
                    <a:pt x="484183" y="1649816"/>
                  </a:lnTo>
                  <a:lnTo>
                    <a:pt x="522988" y="1611002"/>
                  </a:lnTo>
                  <a:lnTo>
                    <a:pt x="559206" y="1569602"/>
                  </a:lnTo>
                  <a:lnTo>
                    <a:pt x="592941" y="1525407"/>
                  </a:lnTo>
                  <a:lnTo>
                    <a:pt x="626572" y="1478934"/>
                  </a:lnTo>
                  <a:lnTo>
                    <a:pt x="657616" y="1429564"/>
                  </a:lnTo>
                  <a:lnTo>
                    <a:pt x="686177" y="1377917"/>
                  </a:lnTo>
                  <a:lnTo>
                    <a:pt x="714634" y="1320887"/>
                  </a:lnTo>
                  <a:lnTo>
                    <a:pt x="740607" y="1263858"/>
                  </a:lnTo>
                  <a:lnTo>
                    <a:pt x="766270" y="1201653"/>
                  </a:lnTo>
                  <a:lnTo>
                    <a:pt x="789657" y="1136965"/>
                  </a:lnTo>
                  <a:lnTo>
                    <a:pt x="813043" y="1069585"/>
                  </a:lnTo>
                  <a:lnTo>
                    <a:pt x="833843" y="997134"/>
                  </a:lnTo>
                  <a:lnTo>
                    <a:pt x="854435" y="927271"/>
                  </a:lnTo>
                  <a:lnTo>
                    <a:pt x="872648" y="862479"/>
                  </a:lnTo>
                  <a:lnTo>
                    <a:pt x="890653" y="800378"/>
                  </a:lnTo>
                  <a:lnTo>
                    <a:pt x="908866" y="740761"/>
                  </a:lnTo>
                  <a:lnTo>
                    <a:pt x="926871" y="683731"/>
                  </a:lnTo>
                  <a:lnTo>
                    <a:pt x="945084" y="634672"/>
                  </a:lnTo>
                  <a:lnTo>
                    <a:pt x="960502" y="585301"/>
                  </a:lnTo>
                  <a:lnTo>
                    <a:pt x="978715" y="541313"/>
                  </a:lnTo>
                  <a:lnTo>
                    <a:pt x="994134" y="502603"/>
                  </a:lnTo>
                  <a:lnTo>
                    <a:pt x="1007275" y="466378"/>
                  </a:lnTo>
                  <a:lnTo>
                    <a:pt x="1022694" y="432636"/>
                  </a:lnTo>
                  <a:lnTo>
                    <a:pt x="1035733" y="404173"/>
                  </a:lnTo>
                  <a:lnTo>
                    <a:pt x="1051151" y="378194"/>
                  </a:lnTo>
                  <a:lnTo>
                    <a:pt x="1064293" y="357391"/>
                  </a:lnTo>
                  <a:lnTo>
                    <a:pt x="1074538" y="339381"/>
                  </a:lnTo>
                  <a:lnTo>
                    <a:pt x="1087369" y="323753"/>
                  </a:lnTo>
                  <a:lnTo>
                    <a:pt x="1100511" y="313402"/>
                  </a:lnTo>
                  <a:lnTo>
                    <a:pt x="1110756" y="305743"/>
                  </a:lnTo>
                  <a:lnTo>
                    <a:pt x="1123587" y="303156"/>
                  </a:lnTo>
                  <a:lnTo>
                    <a:pt x="1134142" y="300568"/>
                  </a:lnTo>
                  <a:lnTo>
                    <a:pt x="1172947" y="315990"/>
                  </a:lnTo>
                  <a:lnTo>
                    <a:pt x="1196334" y="341969"/>
                  </a:lnTo>
                  <a:lnTo>
                    <a:pt x="1209165" y="359978"/>
                  </a:lnTo>
                  <a:lnTo>
                    <a:pt x="1221997" y="378194"/>
                  </a:lnTo>
                  <a:lnTo>
                    <a:pt x="1235139" y="404173"/>
                  </a:lnTo>
                  <a:lnTo>
                    <a:pt x="1247970" y="430152"/>
                  </a:lnTo>
                  <a:lnTo>
                    <a:pt x="1263596" y="458408"/>
                  </a:lnTo>
                  <a:lnTo>
                    <a:pt x="1289569" y="528479"/>
                  </a:lnTo>
                  <a:lnTo>
                    <a:pt x="1343793" y="681144"/>
                  </a:lnTo>
                  <a:lnTo>
                    <a:pt x="1393050" y="834016"/>
                  </a:lnTo>
                  <a:lnTo>
                    <a:pt x="1442203" y="992063"/>
                  </a:lnTo>
                  <a:lnTo>
                    <a:pt x="1486285" y="1152594"/>
                  </a:lnTo>
                  <a:lnTo>
                    <a:pt x="1509465" y="1235395"/>
                  </a:lnTo>
                  <a:lnTo>
                    <a:pt x="1530264" y="1318300"/>
                  </a:lnTo>
                  <a:lnTo>
                    <a:pt x="1553651" y="1406483"/>
                  </a:lnTo>
                  <a:lnTo>
                    <a:pt x="1579624" y="1494356"/>
                  </a:lnTo>
                  <a:lnTo>
                    <a:pt x="1602700" y="1585023"/>
                  </a:lnTo>
                  <a:lnTo>
                    <a:pt x="1626087" y="1675691"/>
                  </a:lnTo>
                  <a:lnTo>
                    <a:pt x="1652060" y="1771533"/>
                  </a:lnTo>
                  <a:lnTo>
                    <a:pt x="1677930" y="1867376"/>
                  </a:lnTo>
                  <a:lnTo>
                    <a:pt x="1690865" y="1916436"/>
                  </a:lnTo>
                  <a:lnTo>
                    <a:pt x="1703697" y="1963218"/>
                  </a:lnTo>
                  <a:lnTo>
                    <a:pt x="1716736" y="2007207"/>
                  </a:lnTo>
                  <a:lnTo>
                    <a:pt x="1732154" y="2048504"/>
                  </a:lnTo>
                  <a:lnTo>
                    <a:pt x="1745296" y="2090215"/>
                  </a:lnTo>
                  <a:lnTo>
                    <a:pt x="1758128" y="2128925"/>
                  </a:lnTo>
                  <a:lnTo>
                    <a:pt x="1773753" y="2165150"/>
                  </a:lnTo>
                  <a:lnTo>
                    <a:pt x="1786585" y="2198892"/>
                  </a:lnTo>
                  <a:lnTo>
                    <a:pt x="1802003" y="2232530"/>
                  </a:lnTo>
                  <a:lnTo>
                    <a:pt x="1815145" y="2263580"/>
                  </a:lnTo>
                  <a:lnTo>
                    <a:pt x="1830564" y="2294734"/>
                  </a:lnTo>
                  <a:lnTo>
                    <a:pt x="1846189" y="2320610"/>
                  </a:lnTo>
                  <a:lnTo>
                    <a:pt x="1859124" y="2346381"/>
                  </a:lnTo>
                  <a:lnTo>
                    <a:pt x="1874750" y="2372257"/>
                  </a:lnTo>
                  <a:lnTo>
                    <a:pt x="1890168" y="2393061"/>
                  </a:lnTo>
                  <a:lnTo>
                    <a:pt x="1905794" y="2413658"/>
                  </a:lnTo>
                </a:path>
                <a:path extrusionOk="0" h="2672715" w="2465704">
                  <a:moveTo>
                    <a:pt x="528162" y="1947590"/>
                  </a:moveTo>
                  <a:lnTo>
                    <a:pt x="587767" y="1901117"/>
                  </a:lnTo>
                  <a:lnTo>
                    <a:pt x="644784" y="1851747"/>
                  </a:lnTo>
                  <a:lnTo>
                    <a:pt x="699008" y="1800100"/>
                  </a:lnTo>
                  <a:lnTo>
                    <a:pt x="750852" y="1748142"/>
                  </a:lnTo>
                  <a:lnTo>
                    <a:pt x="799901" y="1693700"/>
                  </a:lnTo>
                  <a:lnTo>
                    <a:pt x="846674" y="1639465"/>
                  </a:lnTo>
                  <a:lnTo>
                    <a:pt x="890653" y="1582436"/>
                  </a:lnTo>
                  <a:lnTo>
                    <a:pt x="934839" y="1522819"/>
                  </a:lnTo>
                  <a:lnTo>
                    <a:pt x="973644" y="1463202"/>
                  </a:lnTo>
                  <a:lnTo>
                    <a:pt x="1009862" y="1401101"/>
                  </a:lnTo>
                  <a:lnTo>
                    <a:pt x="1043494" y="1338897"/>
                  </a:lnTo>
                  <a:lnTo>
                    <a:pt x="1074538" y="1274105"/>
                  </a:lnTo>
                  <a:lnTo>
                    <a:pt x="1103098" y="1206829"/>
                  </a:lnTo>
                  <a:lnTo>
                    <a:pt x="1131555" y="1139552"/>
                  </a:lnTo>
                  <a:lnTo>
                    <a:pt x="1154735" y="1069585"/>
                  </a:lnTo>
                  <a:lnTo>
                    <a:pt x="1175534" y="997134"/>
                  </a:lnTo>
                  <a:lnTo>
                    <a:pt x="1196334" y="927271"/>
                  </a:lnTo>
                  <a:lnTo>
                    <a:pt x="1214339" y="862479"/>
                  </a:lnTo>
                  <a:lnTo>
                    <a:pt x="1232552" y="800378"/>
                  </a:lnTo>
                  <a:lnTo>
                    <a:pt x="1250557" y="740761"/>
                  </a:lnTo>
                  <a:lnTo>
                    <a:pt x="1268770" y="683731"/>
                  </a:lnTo>
                  <a:lnTo>
                    <a:pt x="1286775" y="634672"/>
                  </a:lnTo>
                  <a:lnTo>
                    <a:pt x="1302401" y="585301"/>
                  </a:lnTo>
                  <a:lnTo>
                    <a:pt x="1320613" y="541313"/>
                  </a:lnTo>
                  <a:lnTo>
                    <a:pt x="1336032" y="502603"/>
                  </a:lnTo>
                  <a:lnTo>
                    <a:pt x="1348864" y="466378"/>
                  </a:lnTo>
                  <a:lnTo>
                    <a:pt x="1364593" y="432636"/>
                  </a:lnTo>
                  <a:lnTo>
                    <a:pt x="1377424" y="404173"/>
                  </a:lnTo>
                  <a:lnTo>
                    <a:pt x="1393050" y="378194"/>
                  </a:lnTo>
                  <a:lnTo>
                    <a:pt x="1405881" y="357391"/>
                  </a:lnTo>
                  <a:lnTo>
                    <a:pt x="1416229" y="339381"/>
                  </a:lnTo>
                  <a:lnTo>
                    <a:pt x="1429268" y="323753"/>
                  </a:lnTo>
                  <a:lnTo>
                    <a:pt x="1442203" y="313402"/>
                  </a:lnTo>
                  <a:lnTo>
                    <a:pt x="1452654" y="305743"/>
                  </a:lnTo>
                  <a:lnTo>
                    <a:pt x="1465486" y="303156"/>
                  </a:lnTo>
                  <a:lnTo>
                    <a:pt x="1475834" y="300568"/>
                  </a:lnTo>
                  <a:lnTo>
                    <a:pt x="1514846" y="315990"/>
                  </a:lnTo>
                  <a:lnTo>
                    <a:pt x="1537922" y="341969"/>
                  </a:lnTo>
                  <a:lnTo>
                    <a:pt x="1551064" y="359978"/>
                  </a:lnTo>
                  <a:lnTo>
                    <a:pt x="1563895" y="378194"/>
                  </a:lnTo>
                  <a:lnTo>
                    <a:pt x="1576727" y="404173"/>
                  </a:lnTo>
                  <a:lnTo>
                    <a:pt x="1589869" y="430152"/>
                  </a:lnTo>
                  <a:lnTo>
                    <a:pt x="1605287" y="458408"/>
                  </a:lnTo>
                  <a:lnTo>
                    <a:pt x="1618326" y="492046"/>
                  </a:lnTo>
                  <a:lnTo>
                    <a:pt x="1631261" y="528479"/>
                  </a:lnTo>
                  <a:lnTo>
                    <a:pt x="1644299" y="567292"/>
                  </a:lnTo>
                  <a:lnTo>
                    <a:pt x="1659718" y="608693"/>
                  </a:lnTo>
                  <a:lnTo>
                    <a:pt x="1675137" y="652577"/>
                  </a:lnTo>
                  <a:lnTo>
                    <a:pt x="1690865" y="701948"/>
                  </a:lnTo>
                  <a:lnTo>
                    <a:pt x="1706181" y="751007"/>
                  </a:lnTo>
                  <a:lnTo>
                    <a:pt x="1724497" y="802965"/>
                  </a:lnTo>
                  <a:lnTo>
                    <a:pt x="1739915" y="859995"/>
                  </a:lnTo>
                  <a:lnTo>
                    <a:pt x="1758128" y="919611"/>
                  </a:lnTo>
                  <a:lnTo>
                    <a:pt x="1776340" y="978918"/>
                  </a:lnTo>
                  <a:lnTo>
                    <a:pt x="1796933" y="1043710"/>
                  </a:lnTo>
                  <a:lnTo>
                    <a:pt x="1815145" y="1110986"/>
                  </a:lnTo>
                  <a:lnTo>
                    <a:pt x="1835738" y="1181160"/>
                  </a:lnTo>
                  <a:lnTo>
                    <a:pt x="1856537" y="1253611"/>
                  </a:lnTo>
                  <a:lnTo>
                    <a:pt x="1879924" y="1328650"/>
                  </a:lnTo>
                  <a:lnTo>
                    <a:pt x="1900413" y="1406483"/>
                  </a:lnTo>
                  <a:lnTo>
                    <a:pt x="1923799" y="1486593"/>
                  </a:lnTo>
                  <a:lnTo>
                    <a:pt x="1947186" y="1566807"/>
                  </a:lnTo>
                  <a:lnTo>
                    <a:pt x="1967985" y="1644640"/>
                  </a:lnTo>
                  <a:lnTo>
                    <a:pt x="1988578" y="1719679"/>
                  </a:lnTo>
                  <a:lnTo>
                    <a:pt x="2009377" y="1789543"/>
                  </a:lnTo>
                  <a:lnTo>
                    <a:pt x="2027383" y="1856922"/>
                  </a:lnTo>
                  <a:lnTo>
                    <a:pt x="2045596" y="1921611"/>
                  </a:lnTo>
                  <a:lnTo>
                    <a:pt x="2063601" y="1981228"/>
                  </a:lnTo>
                  <a:lnTo>
                    <a:pt x="2081814" y="2040845"/>
                  </a:lnTo>
                  <a:lnTo>
                    <a:pt x="2097439" y="2092699"/>
                  </a:lnTo>
                  <a:lnTo>
                    <a:pt x="2110271" y="2144346"/>
                  </a:lnTo>
                  <a:lnTo>
                    <a:pt x="2125689" y="2193717"/>
                  </a:lnTo>
                  <a:lnTo>
                    <a:pt x="2138831" y="2237705"/>
                  </a:lnTo>
                  <a:lnTo>
                    <a:pt x="2151663" y="2279002"/>
                  </a:lnTo>
                  <a:lnTo>
                    <a:pt x="2162218" y="2315227"/>
                  </a:lnTo>
                  <a:lnTo>
                    <a:pt x="2172462" y="2351764"/>
                  </a:lnTo>
                  <a:lnTo>
                    <a:pt x="2182707" y="2382814"/>
                  </a:lnTo>
                  <a:lnTo>
                    <a:pt x="2193055" y="2411070"/>
                  </a:lnTo>
                  <a:lnTo>
                    <a:pt x="2203506" y="2439636"/>
                  </a:lnTo>
                  <a:lnTo>
                    <a:pt x="2216441" y="2465512"/>
                  </a:lnTo>
                  <a:lnTo>
                    <a:pt x="2242311" y="2512295"/>
                  </a:lnTo>
                  <a:lnTo>
                    <a:pt x="2273459" y="2556283"/>
                  </a:lnTo>
                  <a:lnTo>
                    <a:pt x="2291671" y="2574292"/>
                  </a:lnTo>
                  <a:lnTo>
                    <a:pt x="2309677" y="2592508"/>
                  </a:lnTo>
                  <a:lnTo>
                    <a:pt x="2327889" y="2607930"/>
                  </a:lnTo>
                  <a:lnTo>
                    <a:pt x="2348482" y="2620971"/>
                  </a:lnTo>
                  <a:lnTo>
                    <a:pt x="2369281" y="2636393"/>
                  </a:lnTo>
                  <a:lnTo>
                    <a:pt x="2392668" y="2646950"/>
                  </a:lnTo>
                  <a:lnTo>
                    <a:pt x="2415744" y="2657197"/>
                  </a:lnTo>
                  <a:lnTo>
                    <a:pt x="2439131" y="2664959"/>
                  </a:lnTo>
                  <a:lnTo>
                    <a:pt x="2465104" y="2672619"/>
                  </a:lnTo>
                </a:path>
              </a:pathLst>
            </a:custGeom>
            <a:noFill/>
            <a:ln cap="flat" cmpd="sng" w="2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16"/>
          <p:cNvSpPr txBox="1"/>
          <p:nvPr/>
        </p:nvSpPr>
        <p:spPr>
          <a:xfrm>
            <a:off x="4138838" y="2049450"/>
            <a:ext cx="4548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    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9" name="Google Shape;309;p16"/>
          <p:cNvGrpSpPr/>
          <p:nvPr/>
        </p:nvGrpSpPr>
        <p:grpSpPr>
          <a:xfrm>
            <a:off x="4175526" y="1748345"/>
            <a:ext cx="328594" cy="186616"/>
            <a:chOff x="5567368" y="2331127"/>
            <a:chExt cx="438126" cy="248821"/>
          </a:xfrm>
        </p:grpSpPr>
        <p:sp>
          <p:nvSpPr>
            <p:cNvPr id="310" name="Google Shape;310;p16"/>
            <p:cNvSpPr/>
            <p:nvPr/>
          </p:nvSpPr>
          <p:spPr>
            <a:xfrm>
              <a:off x="5567368" y="2429454"/>
              <a:ext cx="106679" cy="150494"/>
            </a:xfrm>
            <a:custGeom>
              <a:rect b="b" l="l" r="r" t="t"/>
              <a:pathLst>
                <a:path extrusionOk="0" h="150494" w="106679">
                  <a:moveTo>
                    <a:pt x="106377" y="0"/>
                  </a:moveTo>
                  <a:lnTo>
                    <a:pt x="54533" y="75039"/>
                  </a:lnTo>
                  <a:lnTo>
                    <a:pt x="0" y="0"/>
                  </a:lnTo>
                  <a:lnTo>
                    <a:pt x="54533" y="150077"/>
                  </a:lnTo>
                  <a:lnTo>
                    <a:pt x="1063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5621902" y="2341374"/>
              <a:ext cx="0" cy="163194"/>
            </a:xfrm>
            <a:custGeom>
              <a:rect b="b" l="l" r="r" t="t"/>
              <a:pathLst>
                <a:path extrusionOk="0" h="163194" w="120000">
                  <a:moveTo>
                    <a:pt x="0" y="0"/>
                  </a:moveTo>
                  <a:lnTo>
                    <a:pt x="0" y="163118"/>
                  </a:lnTo>
                </a:path>
              </a:pathLst>
            </a:custGeom>
            <a:noFill/>
            <a:ln cap="flat" cmpd="sng" w="2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5898815" y="2419000"/>
              <a:ext cx="106679" cy="150494"/>
            </a:xfrm>
            <a:custGeom>
              <a:rect b="b" l="l" r="r" t="t"/>
              <a:pathLst>
                <a:path extrusionOk="0" h="150494" w="106679">
                  <a:moveTo>
                    <a:pt x="106377" y="0"/>
                  </a:moveTo>
                  <a:lnTo>
                    <a:pt x="54429" y="75244"/>
                  </a:lnTo>
                  <a:lnTo>
                    <a:pt x="0" y="0"/>
                  </a:lnTo>
                  <a:lnTo>
                    <a:pt x="54429" y="150284"/>
                  </a:lnTo>
                  <a:lnTo>
                    <a:pt x="1063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5953245" y="2331127"/>
              <a:ext cx="0" cy="163194"/>
            </a:xfrm>
            <a:custGeom>
              <a:rect b="b" l="l" r="r" t="t"/>
              <a:pathLst>
                <a:path extrusionOk="0" h="163194" w="120000">
                  <a:moveTo>
                    <a:pt x="0" y="0"/>
                  </a:moveTo>
                  <a:lnTo>
                    <a:pt x="0" y="163118"/>
                  </a:lnTo>
                </a:path>
              </a:pathLst>
            </a:custGeom>
            <a:noFill/>
            <a:ln cap="flat" cmpd="sng" w="2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16"/>
          <p:cNvSpPr txBox="1"/>
          <p:nvPr/>
        </p:nvSpPr>
        <p:spPr>
          <a:xfrm>
            <a:off x="2402204" y="1033652"/>
            <a:ext cx="25731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Three kinds of cones: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255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440	530  560 nm.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6"/>
          <p:cNvSpPr txBox="1"/>
          <p:nvPr>
            <p:ph type="title"/>
          </p:nvPr>
        </p:nvSpPr>
        <p:spPr>
          <a:xfrm>
            <a:off x="457200" y="205978"/>
            <a:ext cx="79317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Physiology of </a:t>
            </a:r>
            <a:r>
              <a:rPr b="1" lang="en-US" sz="2400">
                <a:solidFill>
                  <a:schemeClr val="dk1"/>
                </a:solidFill>
              </a:rPr>
              <a:t>Human</a:t>
            </a: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0" y="1371600"/>
            <a:ext cx="2445543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6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546100" lvl="0" marL="55880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400">
                <a:solidFill>
                  <a:schemeClr val="dk1"/>
                </a:solidFill>
              </a:rPr>
              <a:t>A Slightly Complex “Model”</a:t>
            </a:r>
            <a:endParaRPr/>
          </a:p>
        </p:txBody>
      </p:sp>
      <p:sp>
        <p:nvSpPr>
          <p:cNvPr id="324" name="Google Shape;324;p1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5" name="Google Shape;3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0375" y="1200150"/>
            <a:ext cx="5011898" cy="319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Color is a psychological phenomenon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516250" y="1022225"/>
            <a:ext cx="4458600" cy="28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1425">
            <a:spAutoFit/>
          </a:bodyPr>
          <a:lstStyle/>
          <a:p>
            <a:pPr indent="-203200" lvl="0" marL="203200" marR="152400" rtl="0" algn="l">
              <a:lnSpc>
                <a:spcPct val="1177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we really see the same color?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03200" marR="152400" rtl="0" algn="l">
              <a:lnSpc>
                <a:spcPct val="1177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result of interaction between physical light in the environment and our visual system.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03200" marR="0" rtl="0" algn="l">
              <a:lnSpc>
                <a:spcPct val="100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psychological property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our visual experiences when we look at objects and lights,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a physical property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those objects or lights.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9019" y="1104203"/>
            <a:ext cx="2514600" cy="339328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8"/>
          <p:cNvSpPr txBox="1"/>
          <p:nvPr/>
        </p:nvSpPr>
        <p:spPr>
          <a:xfrm>
            <a:off x="744854" y="4824602"/>
            <a:ext cx="16161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 credit: Lana Lazebnik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8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>
            <p:ph type="title"/>
          </p:nvPr>
        </p:nvSpPr>
        <p:spPr>
          <a:xfrm>
            <a:off x="342900" y="154484"/>
            <a:ext cx="61722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Administrative</a:t>
            </a:r>
            <a:endParaRPr b="1"/>
          </a:p>
        </p:txBody>
      </p:sp>
      <p:sp>
        <p:nvSpPr>
          <p:cNvPr id="89" name="Google Shape;89;p2"/>
          <p:cNvSpPr txBox="1"/>
          <p:nvPr>
            <p:ph idx="1" type="body"/>
          </p:nvPr>
        </p:nvSpPr>
        <p:spPr>
          <a:xfrm>
            <a:off x="457200" y="1200150"/>
            <a:ext cx="8229600" cy="3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A0 out this week</a:t>
            </a:r>
            <a:endParaRPr>
              <a:solidFill>
                <a:srgbClr val="FF0000"/>
              </a:solidFill>
            </a:endParaRPr>
          </a:p>
          <a:p>
            <a:pPr indent="-2984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Meant to help you with python and numpy basics</a:t>
            </a:r>
            <a:endParaRPr/>
          </a:p>
          <a:p>
            <a:pPr indent="-2984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Learn how to do homeworks and submit them on gradescope.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Linear (RGB) color spaces</a:t>
            </a:r>
            <a:endParaRPr/>
          </a:p>
        </p:txBody>
      </p:sp>
      <p:sp>
        <p:nvSpPr>
          <p:cNvPr id="340" name="Google Shape;340;p19"/>
          <p:cNvSpPr txBox="1"/>
          <p:nvPr/>
        </p:nvSpPr>
        <p:spPr>
          <a:xfrm>
            <a:off x="516257" y="1147190"/>
            <a:ext cx="71997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050">
            <a:spAutoFit/>
          </a:bodyPr>
          <a:lstStyle/>
          <a:p>
            <a:pPr indent="-1905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Defined by a choice of three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primaries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coordinates of a color are given by the weights of the primaries used to match it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19"/>
          <p:cNvGrpSpPr/>
          <p:nvPr/>
        </p:nvGrpSpPr>
        <p:grpSpPr>
          <a:xfrm>
            <a:off x="1527681" y="2398478"/>
            <a:ext cx="1067990" cy="922735"/>
            <a:chOff x="3248025" y="3195637"/>
            <a:chExt cx="1423987" cy="1230313"/>
          </a:xfrm>
        </p:grpSpPr>
        <p:sp>
          <p:nvSpPr>
            <p:cNvPr id="342" name="Google Shape;342;p19"/>
            <p:cNvSpPr/>
            <p:nvPr/>
          </p:nvSpPr>
          <p:spPr>
            <a:xfrm>
              <a:off x="3305175" y="3306555"/>
              <a:ext cx="1257300" cy="1061720"/>
            </a:xfrm>
            <a:custGeom>
              <a:rect b="b" l="l" r="r" t="t"/>
              <a:pathLst>
                <a:path extrusionOk="0" h="1061720" w="1257300">
                  <a:moveTo>
                    <a:pt x="0" y="1061555"/>
                  </a:moveTo>
                  <a:lnTo>
                    <a:pt x="1257300" y="0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8025" y="4257192"/>
              <a:ext cx="166687" cy="168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05325" y="3195637"/>
              <a:ext cx="166687" cy="1687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19"/>
          <p:cNvSpPr txBox="1"/>
          <p:nvPr/>
        </p:nvSpPr>
        <p:spPr>
          <a:xfrm>
            <a:off x="1178757" y="3903571"/>
            <a:ext cx="20730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2700" marR="0" rtl="0" algn="ctr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mixing two lights produces colors that lie along a straight line in color space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9"/>
          <p:cNvSpPr txBox="1"/>
          <p:nvPr/>
        </p:nvSpPr>
        <p:spPr>
          <a:xfrm>
            <a:off x="4241115" y="3903571"/>
            <a:ext cx="22878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2700" marR="0" rtl="0" algn="ctr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mixing three lights produces colors that lie within the triangle they define in color space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19"/>
          <p:cNvGrpSpPr/>
          <p:nvPr/>
        </p:nvGrpSpPr>
        <p:grpSpPr>
          <a:xfrm>
            <a:off x="4385181" y="2455628"/>
            <a:ext cx="1264444" cy="1321594"/>
            <a:chOff x="7058025" y="3271837"/>
            <a:chExt cx="1685925" cy="1762125"/>
          </a:xfrm>
        </p:grpSpPr>
        <p:sp>
          <p:nvSpPr>
            <p:cNvPr id="348" name="Google Shape;348;p19"/>
            <p:cNvSpPr/>
            <p:nvPr/>
          </p:nvSpPr>
          <p:spPr>
            <a:xfrm>
              <a:off x="8424862" y="3329708"/>
              <a:ext cx="262254" cy="1593850"/>
            </a:xfrm>
            <a:custGeom>
              <a:rect b="b" l="l" r="r" t="t"/>
              <a:pathLst>
                <a:path extrusionOk="0" h="1593850" w="262254">
                  <a:moveTo>
                    <a:pt x="0" y="0"/>
                  </a:moveTo>
                  <a:lnTo>
                    <a:pt x="261938" y="1593273"/>
                  </a:lnTo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9" name="Google Shape;349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58025" y="4334019"/>
              <a:ext cx="166688" cy="168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315325" y="3271837"/>
              <a:ext cx="166688" cy="168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577262" y="4865110"/>
              <a:ext cx="166688" cy="16885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2" name="Google Shape;352;p19"/>
          <p:cNvCxnSpPr>
            <a:stCxn id="349" idx="0"/>
            <a:endCxn id="350" idx="1"/>
          </p:cNvCxnSpPr>
          <p:nvPr/>
        </p:nvCxnSpPr>
        <p:spPr>
          <a:xfrm flipH="1" rot="10800000">
            <a:off x="4447689" y="2519065"/>
            <a:ext cx="880500" cy="73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19"/>
          <p:cNvCxnSpPr>
            <a:stCxn id="349" idx="2"/>
            <a:endCxn id="351" idx="1"/>
          </p:cNvCxnSpPr>
          <p:nvPr/>
        </p:nvCxnSpPr>
        <p:spPr>
          <a:xfrm>
            <a:off x="4447689" y="3378904"/>
            <a:ext cx="1077000" cy="33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p19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8246" y="2398481"/>
            <a:ext cx="1379425" cy="123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RGB space</a:t>
            </a:r>
            <a:endParaRPr/>
          </a:p>
        </p:txBody>
      </p:sp>
      <p:sp>
        <p:nvSpPr>
          <p:cNvPr id="361" name="Google Shape;361;p20"/>
          <p:cNvSpPr txBox="1"/>
          <p:nvPr/>
        </p:nvSpPr>
        <p:spPr>
          <a:xfrm>
            <a:off x="457192" y="908008"/>
            <a:ext cx="53022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575">
            <a:spAutoFit/>
          </a:bodyPr>
          <a:lstStyle/>
          <a:p>
            <a:pPr indent="0" lvl="0" marL="0" marR="0" rtl="0" algn="l">
              <a:lnSpc>
                <a:spcPct val="10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Primaries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monochromatic lights (for monitors, they correspond to the three types of phosphors)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6039" y="3548703"/>
            <a:ext cx="1360073" cy="71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8658" y="2085556"/>
            <a:ext cx="1379425" cy="123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0"/>
          <p:cNvSpPr txBox="1"/>
          <p:nvPr/>
        </p:nvSpPr>
        <p:spPr>
          <a:xfrm>
            <a:off x="2407859" y="1805775"/>
            <a:ext cx="1562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RGB primaries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0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Blue Light LED (90’s)</a:t>
            </a:r>
            <a:endParaRPr/>
          </a:p>
        </p:txBody>
      </p:sp>
      <p:sp>
        <p:nvSpPr>
          <p:cNvPr id="372" name="Google Shape;372;p2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3" name="Google Shape;3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00149"/>
            <a:ext cx="5359560" cy="26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3085" y="1098166"/>
            <a:ext cx="3022440" cy="282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1"/>
          <p:cNvSpPr txBox="1"/>
          <p:nvPr/>
        </p:nvSpPr>
        <p:spPr>
          <a:xfrm>
            <a:off x="6191300" y="4042750"/>
            <a:ext cx="24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Shuji Nakamura,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Nobel Prize in Physics 2014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21"/>
          <p:cNvPicPr preferRelativeResize="0"/>
          <p:nvPr/>
        </p:nvPicPr>
        <p:blipFill rotWithShape="1">
          <a:blip r:embed="rId5">
            <a:alphaModFix/>
          </a:blip>
          <a:srcRect b="5847" l="0" r="0" t="0"/>
          <a:stretch/>
        </p:blipFill>
        <p:spPr>
          <a:xfrm>
            <a:off x="0" y="167238"/>
            <a:ext cx="9144000" cy="480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"/>
          <p:cNvSpPr txBox="1"/>
          <p:nvPr/>
        </p:nvSpPr>
        <p:spPr>
          <a:xfrm>
            <a:off x="457199" y="900300"/>
            <a:ext cx="6973800" cy="23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575">
            <a:spAutoFit/>
          </a:bodyPr>
          <a:lstStyle/>
          <a:p>
            <a:pPr indent="-190500" lvl="0" marL="203200" marR="723900" rtl="0" algn="l">
              <a:lnSpc>
                <a:spcPct val="109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Primaries (X, Y and Z) are imaginary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marR="0" rtl="0" algn="l">
              <a:lnSpc>
                <a:spcPct val="107916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X: Represents a mix of red and green.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marR="0" rtl="0" algn="l">
              <a:lnSpc>
                <a:spcPct val="107916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Y: Represents luminance (brightness).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marR="0" rtl="0" algn="l">
              <a:lnSpc>
                <a:spcPct val="107916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Z: Represents a mix of blue and green.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03200" marR="0" rtl="0" algn="l">
              <a:lnSpc>
                <a:spcPct val="114583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2D visualization: draw (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where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03200" marR="0" rtl="0" algn="l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/(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/(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2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Other spaces: CIE XYZ</a:t>
            </a:r>
            <a:endParaRPr/>
          </a:p>
        </p:txBody>
      </p:sp>
      <p:pic>
        <p:nvPicPr>
          <p:cNvPr id="383" name="Google Shape;38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5304" y="1965425"/>
            <a:ext cx="2373369" cy="26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/>
          <p:nvPr/>
        </p:nvSpPr>
        <p:spPr>
          <a:xfrm>
            <a:off x="457198" y="4506275"/>
            <a:ext cx="4470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http://en.wikipedia.org/wiki/CIE_1931_color_space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Other color spaces: HSV</a:t>
            </a:r>
            <a:endParaRPr/>
          </a:p>
        </p:txBody>
      </p:sp>
      <p:sp>
        <p:nvSpPr>
          <p:cNvPr id="391" name="Google Shape;391;p23"/>
          <p:cNvSpPr txBox="1"/>
          <p:nvPr/>
        </p:nvSpPr>
        <p:spPr>
          <a:xfrm>
            <a:off x="457200" y="3835525"/>
            <a:ext cx="79317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905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Perceptually meaningful dimensions: Hue, Saturation (Brightness), Value (Intensity)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Char char="•"/>
            </a:pP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Useful in data augmentation for training large models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" y="1028700"/>
            <a:ext cx="168116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5268" y="1454944"/>
            <a:ext cx="2070214" cy="195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1850" y="1364457"/>
            <a:ext cx="2343150" cy="206454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Other color spaces: HSV</a:t>
            </a:r>
            <a:endParaRPr/>
          </a:p>
        </p:txBody>
      </p:sp>
      <p:sp>
        <p:nvSpPr>
          <p:cNvPr id="401" name="Google Shape;401;p24"/>
          <p:cNvSpPr txBox="1"/>
          <p:nvPr/>
        </p:nvSpPr>
        <p:spPr>
          <a:xfrm>
            <a:off x="457200" y="3835519"/>
            <a:ext cx="72021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905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Perceptually meaningful dimensions: Hue, Saturation, Value (Intensity)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" y="1028700"/>
            <a:ext cx="168116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5268" y="1454944"/>
            <a:ext cx="2070214" cy="195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1850" y="1364457"/>
            <a:ext cx="2343150" cy="206454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4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36206" y="986869"/>
            <a:ext cx="4338507" cy="344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Color spaces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sampling and quantization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histograms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Images as functions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Filters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Properties of systems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412" name="Google Shape;412;p25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Today’s agenda</a:t>
            </a:r>
            <a:endParaRPr/>
          </a:p>
        </p:txBody>
      </p:sp>
      <p:sp>
        <p:nvSpPr>
          <p:cNvPr id="413" name="Google Shape;413;p25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26"/>
          <p:cNvGrpSpPr/>
          <p:nvPr/>
        </p:nvGrpSpPr>
        <p:grpSpPr>
          <a:xfrm>
            <a:off x="1204740" y="801614"/>
            <a:ext cx="6282140" cy="3851050"/>
            <a:chOff x="1606320" y="1449819"/>
            <a:chExt cx="8376187" cy="5134733"/>
          </a:xfrm>
        </p:grpSpPr>
        <p:pic>
          <p:nvPicPr>
            <p:cNvPr id="420" name="Google Shape;420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43038" y="1992735"/>
              <a:ext cx="3274965" cy="4591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26"/>
            <p:cNvSpPr/>
            <p:nvPr/>
          </p:nvSpPr>
          <p:spPr>
            <a:xfrm>
              <a:off x="1606320" y="3132221"/>
              <a:ext cx="1454785" cy="2110740"/>
            </a:xfrm>
            <a:custGeom>
              <a:rect b="b" l="l" r="r" t="t"/>
              <a:pathLst>
                <a:path extrusionOk="0" h="2110740" w="1454785">
                  <a:moveTo>
                    <a:pt x="727306" y="0"/>
                  </a:moveTo>
                  <a:lnTo>
                    <a:pt x="281537" y="671460"/>
                  </a:lnTo>
                  <a:lnTo>
                    <a:pt x="469229" y="647480"/>
                  </a:lnTo>
                  <a:lnTo>
                    <a:pt x="164230" y="1127094"/>
                  </a:lnTo>
                  <a:lnTo>
                    <a:pt x="422306" y="1055152"/>
                  </a:lnTo>
                  <a:lnTo>
                    <a:pt x="0" y="1726614"/>
                  </a:lnTo>
                  <a:lnTo>
                    <a:pt x="633459" y="1606710"/>
                  </a:lnTo>
                  <a:lnTo>
                    <a:pt x="633459" y="2110305"/>
                  </a:lnTo>
                  <a:lnTo>
                    <a:pt x="821151" y="2110305"/>
                  </a:lnTo>
                  <a:lnTo>
                    <a:pt x="821151" y="1606710"/>
                  </a:lnTo>
                  <a:lnTo>
                    <a:pt x="1454611" y="1726614"/>
                  </a:lnTo>
                  <a:lnTo>
                    <a:pt x="1032304" y="1055152"/>
                  </a:lnTo>
                  <a:lnTo>
                    <a:pt x="1290380" y="1127094"/>
                  </a:lnTo>
                  <a:lnTo>
                    <a:pt x="985381" y="647480"/>
                  </a:lnTo>
                  <a:lnTo>
                    <a:pt x="1173072" y="671460"/>
                  </a:lnTo>
                  <a:lnTo>
                    <a:pt x="727306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3533775" y="1449819"/>
              <a:ext cx="247650" cy="247650"/>
            </a:xfrm>
            <a:custGeom>
              <a:rect b="b" l="l" r="r" t="t"/>
              <a:pathLst>
                <a:path extrusionOk="0" h="247650" w="247650">
                  <a:moveTo>
                    <a:pt x="185737" y="57150"/>
                  </a:moveTo>
                  <a:lnTo>
                    <a:pt x="179412" y="34556"/>
                  </a:lnTo>
                  <a:lnTo>
                    <a:pt x="165849" y="16433"/>
                  </a:lnTo>
                  <a:lnTo>
                    <a:pt x="146761" y="4368"/>
                  </a:lnTo>
                  <a:lnTo>
                    <a:pt x="123825" y="0"/>
                  </a:lnTo>
                  <a:lnTo>
                    <a:pt x="100888" y="4368"/>
                  </a:lnTo>
                  <a:lnTo>
                    <a:pt x="81788" y="16433"/>
                  </a:lnTo>
                  <a:lnTo>
                    <a:pt x="68237" y="34556"/>
                  </a:lnTo>
                  <a:lnTo>
                    <a:pt x="61912" y="57150"/>
                  </a:lnTo>
                  <a:lnTo>
                    <a:pt x="185737" y="57150"/>
                  </a:lnTo>
                  <a:close/>
                </a:path>
                <a:path extrusionOk="0" h="247650" w="247650">
                  <a:moveTo>
                    <a:pt x="247650" y="219075"/>
                  </a:moveTo>
                  <a:lnTo>
                    <a:pt x="245452" y="207772"/>
                  </a:lnTo>
                  <a:lnTo>
                    <a:pt x="239433" y="198716"/>
                  </a:lnTo>
                  <a:lnTo>
                    <a:pt x="230365" y="192684"/>
                  </a:lnTo>
                  <a:lnTo>
                    <a:pt x="219075" y="190500"/>
                  </a:lnTo>
                  <a:lnTo>
                    <a:pt x="28575" y="190500"/>
                  </a:lnTo>
                  <a:lnTo>
                    <a:pt x="17272" y="192684"/>
                  </a:lnTo>
                  <a:lnTo>
                    <a:pt x="8204" y="198716"/>
                  </a:lnTo>
                  <a:lnTo>
                    <a:pt x="2184" y="207772"/>
                  </a:lnTo>
                  <a:lnTo>
                    <a:pt x="0" y="219075"/>
                  </a:lnTo>
                  <a:lnTo>
                    <a:pt x="2184" y="230365"/>
                  </a:lnTo>
                  <a:lnTo>
                    <a:pt x="8204" y="239433"/>
                  </a:lnTo>
                  <a:lnTo>
                    <a:pt x="17272" y="245465"/>
                  </a:lnTo>
                  <a:lnTo>
                    <a:pt x="28575" y="247650"/>
                  </a:lnTo>
                  <a:lnTo>
                    <a:pt x="219075" y="247650"/>
                  </a:lnTo>
                  <a:lnTo>
                    <a:pt x="230365" y="245465"/>
                  </a:lnTo>
                  <a:lnTo>
                    <a:pt x="239433" y="239433"/>
                  </a:lnTo>
                  <a:lnTo>
                    <a:pt x="245452" y="230365"/>
                  </a:lnTo>
                  <a:lnTo>
                    <a:pt x="247650" y="219075"/>
                  </a:lnTo>
                  <a:close/>
                </a:path>
                <a:path extrusionOk="0" h="247650" w="247650">
                  <a:moveTo>
                    <a:pt x="247650" y="123825"/>
                  </a:moveTo>
                  <a:lnTo>
                    <a:pt x="245452" y="112522"/>
                  </a:lnTo>
                  <a:lnTo>
                    <a:pt x="239433" y="103466"/>
                  </a:lnTo>
                  <a:lnTo>
                    <a:pt x="230365" y="97434"/>
                  </a:lnTo>
                  <a:lnTo>
                    <a:pt x="219075" y="95250"/>
                  </a:lnTo>
                  <a:lnTo>
                    <a:pt x="28575" y="95250"/>
                  </a:lnTo>
                  <a:lnTo>
                    <a:pt x="17272" y="97434"/>
                  </a:lnTo>
                  <a:lnTo>
                    <a:pt x="8204" y="103466"/>
                  </a:lnTo>
                  <a:lnTo>
                    <a:pt x="2184" y="112522"/>
                  </a:lnTo>
                  <a:lnTo>
                    <a:pt x="0" y="123825"/>
                  </a:lnTo>
                  <a:lnTo>
                    <a:pt x="2184" y="135115"/>
                  </a:lnTo>
                  <a:lnTo>
                    <a:pt x="8204" y="144183"/>
                  </a:lnTo>
                  <a:lnTo>
                    <a:pt x="17272" y="150215"/>
                  </a:lnTo>
                  <a:lnTo>
                    <a:pt x="28575" y="152400"/>
                  </a:lnTo>
                  <a:lnTo>
                    <a:pt x="219075" y="152400"/>
                  </a:lnTo>
                  <a:lnTo>
                    <a:pt x="230365" y="150215"/>
                  </a:lnTo>
                  <a:lnTo>
                    <a:pt x="239433" y="144183"/>
                  </a:lnTo>
                  <a:lnTo>
                    <a:pt x="245452" y="135115"/>
                  </a:lnTo>
                  <a:lnTo>
                    <a:pt x="247650" y="1238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3409951" y="1735560"/>
              <a:ext cx="495300" cy="514350"/>
            </a:xfrm>
            <a:custGeom>
              <a:rect b="b" l="l" r="r" t="t"/>
              <a:pathLst>
                <a:path extrusionOk="0" h="514350" w="495300">
                  <a:moveTo>
                    <a:pt x="367665" y="0"/>
                  </a:moveTo>
                  <a:lnTo>
                    <a:pt x="127635" y="0"/>
                  </a:lnTo>
                  <a:lnTo>
                    <a:pt x="120966" y="3810"/>
                  </a:lnTo>
                  <a:lnTo>
                    <a:pt x="118110" y="10477"/>
                  </a:lnTo>
                  <a:lnTo>
                    <a:pt x="107825" y="30569"/>
                  </a:lnTo>
                  <a:lnTo>
                    <a:pt x="93701" y="56197"/>
                  </a:lnTo>
                  <a:lnTo>
                    <a:pt x="77255" y="82540"/>
                  </a:lnTo>
                  <a:lnTo>
                    <a:pt x="60007" y="104775"/>
                  </a:lnTo>
                  <a:lnTo>
                    <a:pt x="47014" y="121012"/>
                  </a:lnTo>
                  <a:lnTo>
                    <a:pt x="35361" y="138231"/>
                  </a:lnTo>
                  <a:lnTo>
                    <a:pt x="17145" y="175260"/>
                  </a:lnTo>
                  <a:lnTo>
                    <a:pt x="4999" y="217408"/>
                  </a:lnTo>
                  <a:lnTo>
                    <a:pt x="0" y="260985"/>
                  </a:lnTo>
                  <a:lnTo>
                    <a:pt x="0" y="269557"/>
                  </a:lnTo>
                  <a:lnTo>
                    <a:pt x="5914" y="318869"/>
                  </a:lnTo>
                  <a:lnTo>
                    <a:pt x="20880" y="364733"/>
                  </a:lnTo>
                  <a:lnTo>
                    <a:pt x="43950" y="406198"/>
                  </a:lnTo>
                  <a:lnTo>
                    <a:pt x="74175" y="442317"/>
                  </a:lnTo>
                  <a:lnTo>
                    <a:pt x="110607" y="472141"/>
                  </a:lnTo>
                  <a:lnTo>
                    <a:pt x="152295" y="494720"/>
                  </a:lnTo>
                  <a:lnTo>
                    <a:pt x="198293" y="509106"/>
                  </a:lnTo>
                  <a:lnTo>
                    <a:pt x="247650" y="514350"/>
                  </a:lnTo>
                  <a:lnTo>
                    <a:pt x="297006" y="509106"/>
                  </a:lnTo>
                  <a:lnTo>
                    <a:pt x="343004" y="494720"/>
                  </a:lnTo>
                  <a:lnTo>
                    <a:pt x="384692" y="472141"/>
                  </a:lnTo>
                  <a:lnTo>
                    <a:pt x="401779" y="458153"/>
                  </a:lnTo>
                  <a:lnTo>
                    <a:pt x="246697" y="458153"/>
                  </a:lnTo>
                  <a:lnTo>
                    <a:pt x="196669" y="451128"/>
                  </a:lnTo>
                  <a:lnTo>
                    <a:pt x="151588" y="432117"/>
                  </a:lnTo>
                  <a:lnTo>
                    <a:pt x="113227" y="402788"/>
                  </a:lnTo>
                  <a:lnTo>
                    <a:pt x="83360" y="364807"/>
                  </a:lnTo>
                  <a:lnTo>
                    <a:pt x="63758" y="319841"/>
                  </a:lnTo>
                  <a:lnTo>
                    <a:pt x="56196" y="269557"/>
                  </a:lnTo>
                  <a:lnTo>
                    <a:pt x="56196" y="261937"/>
                  </a:lnTo>
                  <a:lnTo>
                    <a:pt x="57150" y="261937"/>
                  </a:lnTo>
                  <a:lnTo>
                    <a:pt x="58563" y="244822"/>
                  </a:lnTo>
                  <a:lnTo>
                    <a:pt x="70485" y="195262"/>
                  </a:lnTo>
                  <a:lnTo>
                    <a:pt x="92853" y="154811"/>
                  </a:lnTo>
                  <a:lnTo>
                    <a:pt x="102870" y="142875"/>
                  </a:lnTo>
                  <a:lnTo>
                    <a:pt x="118734" y="122515"/>
                  </a:lnTo>
                  <a:lnTo>
                    <a:pt x="133349" y="101441"/>
                  </a:lnTo>
                  <a:lnTo>
                    <a:pt x="146535" y="79652"/>
                  </a:lnTo>
                  <a:lnTo>
                    <a:pt x="158115" y="57150"/>
                  </a:lnTo>
                  <a:lnTo>
                    <a:pt x="402191" y="57150"/>
                  </a:lnTo>
                  <a:lnTo>
                    <a:pt x="401597" y="56197"/>
                  </a:lnTo>
                  <a:lnTo>
                    <a:pt x="387473" y="30569"/>
                  </a:lnTo>
                  <a:lnTo>
                    <a:pt x="377190" y="10477"/>
                  </a:lnTo>
                  <a:lnTo>
                    <a:pt x="374331" y="3810"/>
                  </a:lnTo>
                  <a:lnTo>
                    <a:pt x="367665" y="0"/>
                  </a:lnTo>
                  <a:close/>
                </a:path>
                <a:path extrusionOk="0" h="514350" w="495300">
                  <a:moveTo>
                    <a:pt x="402191" y="57150"/>
                  </a:moveTo>
                  <a:lnTo>
                    <a:pt x="336231" y="57150"/>
                  </a:lnTo>
                  <a:lnTo>
                    <a:pt x="348346" y="79652"/>
                  </a:lnTo>
                  <a:lnTo>
                    <a:pt x="361711" y="101441"/>
                  </a:lnTo>
                  <a:lnTo>
                    <a:pt x="376147" y="122515"/>
                  </a:lnTo>
                  <a:lnTo>
                    <a:pt x="391476" y="142875"/>
                  </a:lnTo>
                  <a:lnTo>
                    <a:pt x="401090" y="154811"/>
                  </a:lnTo>
                  <a:lnTo>
                    <a:pt x="409812" y="167640"/>
                  </a:lnTo>
                  <a:lnTo>
                    <a:pt x="429428" y="211306"/>
                  </a:lnTo>
                  <a:lnTo>
                    <a:pt x="437125" y="260985"/>
                  </a:lnTo>
                  <a:lnTo>
                    <a:pt x="437196" y="269557"/>
                  </a:lnTo>
                  <a:lnTo>
                    <a:pt x="429634" y="319510"/>
                  </a:lnTo>
                  <a:lnTo>
                    <a:pt x="410033" y="364384"/>
                  </a:lnTo>
                  <a:lnTo>
                    <a:pt x="380166" y="402431"/>
                  </a:lnTo>
                  <a:lnTo>
                    <a:pt x="341806" y="431906"/>
                  </a:lnTo>
                  <a:lnTo>
                    <a:pt x="296725" y="451062"/>
                  </a:lnTo>
                  <a:lnTo>
                    <a:pt x="246697" y="458153"/>
                  </a:lnTo>
                  <a:lnTo>
                    <a:pt x="401779" y="458153"/>
                  </a:lnTo>
                  <a:lnTo>
                    <a:pt x="451349" y="406198"/>
                  </a:lnTo>
                  <a:lnTo>
                    <a:pt x="474419" y="364733"/>
                  </a:lnTo>
                  <a:lnTo>
                    <a:pt x="489385" y="318869"/>
                  </a:lnTo>
                  <a:lnTo>
                    <a:pt x="495300" y="269557"/>
                  </a:lnTo>
                  <a:lnTo>
                    <a:pt x="495300" y="260985"/>
                  </a:lnTo>
                  <a:lnTo>
                    <a:pt x="490298" y="217408"/>
                  </a:lnTo>
                  <a:lnTo>
                    <a:pt x="478155" y="175260"/>
                  </a:lnTo>
                  <a:lnTo>
                    <a:pt x="459581" y="138231"/>
                  </a:lnTo>
                  <a:lnTo>
                    <a:pt x="435292" y="104775"/>
                  </a:lnTo>
                  <a:lnTo>
                    <a:pt x="418042" y="82540"/>
                  </a:lnTo>
                  <a:lnTo>
                    <a:pt x="402191" y="571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3409951" y="1735560"/>
              <a:ext cx="495300" cy="514350"/>
            </a:xfrm>
            <a:custGeom>
              <a:rect b="b" l="l" r="r" t="t"/>
              <a:pathLst>
                <a:path extrusionOk="0" h="514350" w="495300">
                  <a:moveTo>
                    <a:pt x="247650" y="514350"/>
                  </a:moveTo>
                  <a:lnTo>
                    <a:pt x="297007" y="509105"/>
                  </a:lnTo>
                  <a:lnTo>
                    <a:pt x="343004" y="494719"/>
                  </a:lnTo>
                  <a:lnTo>
                    <a:pt x="384692" y="472140"/>
                  </a:lnTo>
                  <a:lnTo>
                    <a:pt x="421124" y="442317"/>
                  </a:lnTo>
                  <a:lnTo>
                    <a:pt x="451349" y="406198"/>
                  </a:lnTo>
                  <a:lnTo>
                    <a:pt x="474419" y="364732"/>
                  </a:lnTo>
                  <a:lnTo>
                    <a:pt x="489386" y="318869"/>
                  </a:lnTo>
                  <a:lnTo>
                    <a:pt x="495300" y="269557"/>
                  </a:lnTo>
                  <a:lnTo>
                    <a:pt x="495300" y="260985"/>
                  </a:lnTo>
                  <a:lnTo>
                    <a:pt x="490299" y="217407"/>
                  </a:lnTo>
                  <a:lnTo>
                    <a:pt x="478155" y="175260"/>
                  </a:lnTo>
                  <a:lnTo>
                    <a:pt x="459581" y="138231"/>
                  </a:lnTo>
                  <a:lnTo>
                    <a:pt x="435293" y="104775"/>
                  </a:lnTo>
                  <a:lnTo>
                    <a:pt x="418043" y="82540"/>
                  </a:lnTo>
                  <a:lnTo>
                    <a:pt x="401597" y="56197"/>
                  </a:lnTo>
                  <a:lnTo>
                    <a:pt x="387474" y="30568"/>
                  </a:lnTo>
                  <a:lnTo>
                    <a:pt x="377190" y="10477"/>
                  </a:lnTo>
                  <a:lnTo>
                    <a:pt x="374332" y="3810"/>
                  </a:lnTo>
                  <a:lnTo>
                    <a:pt x="367665" y="0"/>
                  </a:lnTo>
                  <a:lnTo>
                    <a:pt x="360045" y="0"/>
                  </a:lnTo>
                  <a:lnTo>
                    <a:pt x="135255" y="0"/>
                  </a:lnTo>
                  <a:lnTo>
                    <a:pt x="127635" y="0"/>
                  </a:lnTo>
                  <a:lnTo>
                    <a:pt x="120967" y="3810"/>
                  </a:lnTo>
                  <a:lnTo>
                    <a:pt x="93701" y="56197"/>
                  </a:lnTo>
                  <a:lnTo>
                    <a:pt x="60008" y="104775"/>
                  </a:lnTo>
                  <a:lnTo>
                    <a:pt x="47015" y="121012"/>
                  </a:lnTo>
                  <a:lnTo>
                    <a:pt x="35361" y="138231"/>
                  </a:lnTo>
                  <a:lnTo>
                    <a:pt x="17145" y="175260"/>
                  </a:lnTo>
                  <a:lnTo>
                    <a:pt x="5000" y="217407"/>
                  </a:lnTo>
                  <a:lnTo>
                    <a:pt x="0" y="260985"/>
                  </a:lnTo>
                  <a:lnTo>
                    <a:pt x="0" y="269557"/>
                  </a:lnTo>
                  <a:lnTo>
                    <a:pt x="5914" y="318869"/>
                  </a:lnTo>
                  <a:lnTo>
                    <a:pt x="20880" y="364732"/>
                  </a:lnTo>
                  <a:lnTo>
                    <a:pt x="43951" y="406198"/>
                  </a:lnTo>
                  <a:lnTo>
                    <a:pt x="74176" y="442317"/>
                  </a:lnTo>
                  <a:lnTo>
                    <a:pt x="110607" y="472140"/>
                  </a:lnTo>
                  <a:lnTo>
                    <a:pt x="152295" y="494719"/>
                  </a:lnTo>
                  <a:lnTo>
                    <a:pt x="198293" y="509105"/>
                  </a:lnTo>
                  <a:lnTo>
                    <a:pt x="247650" y="514350"/>
                  </a:lnTo>
                  <a:close/>
                </a:path>
                <a:path extrusionOk="0" h="514350" w="495300">
                  <a:moveTo>
                    <a:pt x="57150" y="261937"/>
                  </a:moveTo>
                  <a:lnTo>
                    <a:pt x="65320" y="211305"/>
                  </a:lnTo>
                  <a:lnTo>
                    <a:pt x="84177" y="167639"/>
                  </a:lnTo>
                  <a:lnTo>
                    <a:pt x="102870" y="142875"/>
                  </a:lnTo>
                  <a:lnTo>
                    <a:pt x="118734" y="122515"/>
                  </a:lnTo>
                  <a:lnTo>
                    <a:pt x="133349" y="101441"/>
                  </a:lnTo>
                  <a:lnTo>
                    <a:pt x="146535" y="79652"/>
                  </a:lnTo>
                  <a:lnTo>
                    <a:pt x="158115" y="57150"/>
                  </a:lnTo>
                  <a:lnTo>
                    <a:pt x="247650" y="57150"/>
                  </a:lnTo>
                  <a:lnTo>
                    <a:pt x="336232" y="57150"/>
                  </a:lnTo>
                  <a:lnTo>
                    <a:pt x="348347" y="79652"/>
                  </a:lnTo>
                  <a:lnTo>
                    <a:pt x="361712" y="101441"/>
                  </a:lnTo>
                  <a:lnTo>
                    <a:pt x="376148" y="122515"/>
                  </a:lnTo>
                  <a:lnTo>
                    <a:pt x="391477" y="142875"/>
                  </a:lnTo>
                  <a:lnTo>
                    <a:pt x="401091" y="154810"/>
                  </a:lnTo>
                  <a:lnTo>
                    <a:pt x="409813" y="167639"/>
                  </a:lnTo>
                  <a:lnTo>
                    <a:pt x="429428" y="211305"/>
                  </a:lnTo>
                  <a:lnTo>
                    <a:pt x="437197" y="261937"/>
                  </a:lnTo>
                  <a:lnTo>
                    <a:pt x="437197" y="269557"/>
                  </a:lnTo>
                  <a:lnTo>
                    <a:pt x="429634" y="319510"/>
                  </a:lnTo>
                  <a:lnTo>
                    <a:pt x="410033" y="364384"/>
                  </a:lnTo>
                  <a:lnTo>
                    <a:pt x="380166" y="402431"/>
                  </a:lnTo>
                  <a:lnTo>
                    <a:pt x="341806" y="431905"/>
                  </a:lnTo>
                  <a:lnTo>
                    <a:pt x="296726" y="451061"/>
                  </a:lnTo>
                  <a:lnTo>
                    <a:pt x="246698" y="458153"/>
                  </a:lnTo>
                  <a:lnTo>
                    <a:pt x="196669" y="451128"/>
                  </a:lnTo>
                  <a:lnTo>
                    <a:pt x="151588" y="432117"/>
                  </a:lnTo>
                  <a:lnTo>
                    <a:pt x="113228" y="402788"/>
                  </a:lnTo>
                  <a:lnTo>
                    <a:pt x="83361" y="364807"/>
                  </a:lnTo>
                  <a:lnTo>
                    <a:pt x="63759" y="319841"/>
                  </a:lnTo>
                  <a:lnTo>
                    <a:pt x="56197" y="269557"/>
                  </a:lnTo>
                  <a:lnTo>
                    <a:pt x="56197" y="261937"/>
                  </a:lnTo>
                  <a:lnTo>
                    <a:pt x="57150" y="261937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9254798" y="3659795"/>
              <a:ext cx="727709" cy="1055370"/>
            </a:xfrm>
            <a:custGeom>
              <a:rect b="b" l="l" r="r" t="t"/>
              <a:pathLst>
                <a:path extrusionOk="0" h="1055370" w="727709">
                  <a:moveTo>
                    <a:pt x="410575" y="0"/>
                  </a:moveTo>
                  <a:lnTo>
                    <a:pt x="316730" y="0"/>
                  </a:lnTo>
                  <a:lnTo>
                    <a:pt x="316730" y="251797"/>
                  </a:lnTo>
                  <a:lnTo>
                    <a:pt x="0" y="191846"/>
                  </a:lnTo>
                  <a:lnTo>
                    <a:pt x="211152" y="527577"/>
                  </a:lnTo>
                  <a:lnTo>
                    <a:pt x="82115" y="491605"/>
                  </a:lnTo>
                  <a:lnTo>
                    <a:pt x="234614" y="731413"/>
                  </a:lnTo>
                  <a:lnTo>
                    <a:pt x="140769" y="719423"/>
                  </a:lnTo>
                  <a:lnTo>
                    <a:pt x="363653" y="1055154"/>
                  </a:lnTo>
                  <a:lnTo>
                    <a:pt x="586535" y="719423"/>
                  </a:lnTo>
                  <a:lnTo>
                    <a:pt x="492690" y="731413"/>
                  </a:lnTo>
                  <a:lnTo>
                    <a:pt x="645190" y="491605"/>
                  </a:lnTo>
                  <a:lnTo>
                    <a:pt x="516152" y="527577"/>
                  </a:lnTo>
                  <a:lnTo>
                    <a:pt x="727304" y="191846"/>
                  </a:lnTo>
                  <a:lnTo>
                    <a:pt x="410575" y="251797"/>
                  </a:lnTo>
                  <a:lnTo>
                    <a:pt x="410575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37247" y="3441191"/>
              <a:ext cx="512064" cy="1539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2956" y="3463474"/>
              <a:ext cx="420190" cy="144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26"/>
            <p:cNvSpPr/>
            <p:nvPr/>
          </p:nvSpPr>
          <p:spPr>
            <a:xfrm>
              <a:off x="6982956" y="3463474"/>
              <a:ext cx="420370" cy="1447800"/>
            </a:xfrm>
            <a:custGeom>
              <a:rect b="b" l="l" r="r" t="t"/>
              <a:pathLst>
                <a:path extrusionOk="0" h="1447800" w="420370">
                  <a:moveTo>
                    <a:pt x="211275" y="0"/>
                  </a:moveTo>
                  <a:lnTo>
                    <a:pt x="247190" y="52349"/>
                  </a:lnTo>
                  <a:lnTo>
                    <a:pt x="269461" y="90069"/>
                  </a:lnTo>
                  <a:lnTo>
                    <a:pt x="290429" y="129702"/>
                  </a:lnTo>
                  <a:lnTo>
                    <a:pt x="310038" y="171159"/>
                  </a:lnTo>
                  <a:lnTo>
                    <a:pt x="328232" y="214352"/>
                  </a:lnTo>
                  <a:lnTo>
                    <a:pt x="344956" y="259191"/>
                  </a:lnTo>
                  <a:lnTo>
                    <a:pt x="360155" y="305588"/>
                  </a:lnTo>
                  <a:lnTo>
                    <a:pt x="373773" y="353454"/>
                  </a:lnTo>
                  <a:lnTo>
                    <a:pt x="385756" y="402700"/>
                  </a:lnTo>
                  <a:lnTo>
                    <a:pt x="396047" y="453237"/>
                  </a:lnTo>
                  <a:lnTo>
                    <a:pt x="404591" y="504976"/>
                  </a:lnTo>
                  <a:lnTo>
                    <a:pt x="411333" y="557829"/>
                  </a:lnTo>
                  <a:lnTo>
                    <a:pt x="416217" y="611706"/>
                  </a:lnTo>
                  <a:lnTo>
                    <a:pt x="419188" y="666520"/>
                  </a:lnTo>
                  <a:lnTo>
                    <a:pt x="420191" y="722180"/>
                  </a:lnTo>
                  <a:lnTo>
                    <a:pt x="419188" y="777840"/>
                  </a:lnTo>
                  <a:lnTo>
                    <a:pt x="416217" y="832653"/>
                  </a:lnTo>
                  <a:lnTo>
                    <a:pt x="411333" y="886530"/>
                  </a:lnTo>
                  <a:lnTo>
                    <a:pt x="404591" y="939383"/>
                  </a:lnTo>
                  <a:lnTo>
                    <a:pt x="396047" y="991122"/>
                  </a:lnTo>
                  <a:lnTo>
                    <a:pt x="385756" y="1041659"/>
                  </a:lnTo>
                  <a:lnTo>
                    <a:pt x="373773" y="1090905"/>
                  </a:lnTo>
                  <a:lnTo>
                    <a:pt x="360155" y="1138771"/>
                  </a:lnTo>
                  <a:lnTo>
                    <a:pt x="344956" y="1185168"/>
                  </a:lnTo>
                  <a:lnTo>
                    <a:pt x="328232" y="1230007"/>
                  </a:lnTo>
                  <a:lnTo>
                    <a:pt x="310038" y="1273200"/>
                  </a:lnTo>
                  <a:lnTo>
                    <a:pt x="290429" y="1314657"/>
                  </a:lnTo>
                  <a:lnTo>
                    <a:pt x="269461" y="1354290"/>
                  </a:lnTo>
                  <a:lnTo>
                    <a:pt x="247190" y="1392011"/>
                  </a:lnTo>
                  <a:lnTo>
                    <a:pt x="208915" y="1447800"/>
                  </a:lnTo>
                  <a:lnTo>
                    <a:pt x="173000" y="1395451"/>
                  </a:lnTo>
                  <a:lnTo>
                    <a:pt x="150729" y="1357730"/>
                  </a:lnTo>
                  <a:lnTo>
                    <a:pt x="129761" y="1318097"/>
                  </a:lnTo>
                  <a:lnTo>
                    <a:pt x="110153" y="1276640"/>
                  </a:lnTo>
                  <a:lnTo>
                    <a:pt x="91959" y="1233447"/>
                  </a:lnTo>
                  <a:lnTo>
                    <a:pt x="75234" y="1188608"/>
                  </a:lnTo>
                  <a:lnTo>
                    <a:pt x="60035" y="1142211"/>
                  </a:lnTo>
                  <a:lnTo>
                    <a:pt x="46417" y="1094345"/>
                  </a:lnTo>
                  <a:lnTo>
                    <a:pt x="34434" y="1045099"/>
                  </a:lnTo>
                  <a:lnTo>
                    <a:pt x="24143" y="994562"/>
                  </a:lnTo>
                  <a:lnTo>
                    <a:pt x="15599" y="942823"/>
                  </a:lnTo>
                  <a:lnTo>
                    <a:pt x="8858" y="889970"/>
                  </a:lnTo>
                  <a:lnTo>
                    <a:pt x="3973" y="836093"/>
                  </a:lnTo>
                  <a:lnTo>
                    <a:pt x="1002" y="781279"/>
                  </a:lnTo>
                  <a:lnTo>
                    <a:pt x="0" y="725619"/>
                  </a:lnTo>
                  <a:lnTo>
                    <a:pt x="1002" y="669959"/>
                  </a:lnTo>
                  <a:lnTo>
                    <a:pt x="3973" y="615146"/>
                  </a:lnTo>
                  <a:lnTo>
                    <a:pt x="8858" y="561269"/>
                  </a:lnTo>
                  <a:lnTo>
                    <a:pt x="15599" y="508416"/>
                  </a:lnTo>
                  <a:lnTo>
                    <a:pt x="24143" y="456676"/>
                  </a:lnTo>
                  <a:lnTo>
                    <a:pt x="34434" y="406140"/>
                  </a:lnTo>
                  <a:lnTo>
                    <a:pt x="46417" y="356894"/>
                  </a:lnTo>
                  <a:lnTo>
                    <a:pt x="60035" y="309028"/>
                  </a:lnTo>
                  <a:lnTo>
                    <a:pt x="75234" y="262631"/>
                  </a:lnTo>
                  <a:lnTo>
                    <a:pt x="91959" y="217792"/>
                  </a:lnTo>
                  <a:lnTo>
                    <a:pt x="110153" y="174599"/>
                  </a:lnTo>
                  <a:lnTo>
                    <a:pt x="129761" y="133142"/>
                  </a:lnTo>
                  <a:lnTo>
                    <a:pt x="150729" y="93509"/>
                  </a:lnTo>
                  <a:lnTo>
                    <a:pt x="173000" y="55789"/>
                  </a:lnTo>
                  <a:lnTo>
                    <a:pt x="21127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4A7EB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289048" y="3096768"/>
              <a:ext cx="7382256" cy="16916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26"/>
            <p:cNvSpPr/>
            <p:nvPr/>
          </p:nvSpPr>
          <p:spPr>
            <a:xfrm>
              <a:off x="2333626" y="3132221"/>
              <a:ext cx="7285355" cy="1583054"/>
            </a:xfrm>
            <a:custGeom>
              <a:rect b="b" l="l" r="r" t="t"/>
              <a:pathLst>
                <a:path extrusionOk="0" h="1583054" w="7285355">
                  <a:moveTo>
                    <a:pt x="0" y="0"/>
                  </a:moveTo>
                  <a:lnTo>
                    <a:pt x="7284826" y="1582729"/>
                  </a:lnTo>
                </a:path>
              </a:pathLst>
            </a:custGeom>
            <a:noFill/>
            <a:ln cap="flat" cmpd="sng" w="254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1" name="Google Shape;431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383536" y="3624072"/>
              <a:ext cx="7242048" cy="16916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26"/>
            <p:cNvSpPr/>
            <p:nvPr/>
          </p:nvSpPr>
          <p:spPr>
            <a:xfrm>
              <a:off x="2427471" y="3659795"/>
              <a:ext cx="7144384" cy="1583054"/>
            </a:xfrm>
            <a:custGeom>
              <a:rect b="b" l="l" r="r" t="t"/>
              <a:pathLst>
                <a:path extrusionOk="0" h="1583054" w="7144384">
                  <a:moveTo>
                    <a:pt x="0" y="1582731"/>
                  </a:moveTo>
                  <a:lnTo>
                    <a:pt x="7144057" y="0"/>
                  </a:lnTo>
                </a:path>
              </a:pathLst>
            </a:custGeom>
            <a:noFill/>
            <a:ln cap="flat" cmpd="sng" w="254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3" name="Google Shape;433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077455" y="4093463"/>
              <a:ext cx="231648" cy="234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117871" y="4112194"/>
              <a:ext cx="150358" cy="150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660904" y="3364991"/>
              <a:ext cx="237744" cy="499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26"/>
            <p:cNvSpPr/>
            <p:nvPr/>
          </p:nvSpPr>
          <p:spPr>
            <a:xfrm>
              <a:off x="2741293" y="3463474"/>
              <a:ext cx="76200" cy="340360"/>
            </a:xfrm>
            <a:custGeom>
              <a:rect b="b" l="l" r="r" t="t"/>
              <a:pathLst>
                <a:path extrusionOk="0" h="340360" w="76200">
                  <a:moveTo>
                    <a:pt x="50800" y="63500"/>
                  </a:moveTo>
                  <a:lnTo>
                    <a:pt x="25400" y="63500"/>
                  </a:lnTo>
                  <a:lnTo>
                    <a:pt x="25398" y="340207"/>
                  </a:lnTo>
                  <a:lnTo>
                    <a:pt x="50798" y="340207"/>
                  </a:lnTo>
                  <a:lnTo>
                    <a:pt x="50800" y="63500"/>
                  </a:lnTo>
                  <a:close/>
                </a:path>
                <a:path extrusionOk="0" h="340360" w="76200">
                  <a:moveTo>
                    <a:pt x="38100" y="0"/>
                  </a:moveTo>
                  <a:lnTo>
                    <a:pt x="0" y="76200"/>
                  </a:lnTo>
                  <a:lnTo>
                    <a:pt x="25399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extrusionOk="0" h="340360" w="76200">
                  <a:moveTo>
                    <a:pt x="69850" y="63500"/>
                  </a:moveTo>
                  <a:lnTo>
                    <a:pt x="50800" y="63500"/>
                  </a:lnTo>
                  <a:lnTo>
                    <a:pt x="50799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7" name="Google Shape;437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734056" y="3563112"/>
              <a:ext cx="539495" cy="3139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26"/>
            <p:cNvSpPr/>
            <p:nvPr/>
          </p:nvSpPr>
          <p:spPr>
            <a:xfrm>
              <a:off x="2774866" y="3651356"/>
              <a:ext cx="382269" cy="164464"/>
            </a:xfrm>
            <a:custGeom>
              <a:rect b="b" l="l" r="r" t="t"/>
              <a:pathLst>
                <a:path extrusionOk="0" h="164464" w="382269">
                  <a:moveTo>
                    <a:pt x="305996" y="23731"/>
                  </a:moveTo>
                  <a:lnTo>
                    <a:pt x="0" y="140459"/>
                  </a:lnTo>
                  <a:lnTo>
                    <a:pt x="9052" y="164190"/>
                  </a:lnTo>
                  <a:lnTo>
                    <a:pt x="315049" y="47463"/>
                  </a:lnTo>
                  <a:lnTo>
                    <a:pt x="305996" y="23731"/>
                  </a:lnTo>
                  <a:close/>
                </a:path>
                <a:path extrusionOk="0" h="164464" w="382269">
                  <a:moveTo>
                    <a:pt x="371834" y="19204"/>
                  </a:moveTo>
                  <a:lnTo>
                    <a:pt x="317861" y="19204"/>
                  </a:lnTo>
                  <a:lnTo>
                    <a:pt x="326915" y="42937"/>
                  </a:lnTo>
                  <a:lnTo>
                    <a:pt x="315049" y="47463"/>
                  </a:lnTo>
                  <a:lnTo>
                    <a:pt x="324102" y="71196"/>
                  </a:lnTo>
                  <a:lnTo>
                    <a:pt x="371834" y="19204"/>
                  </a:lnTo>
                  <a:close/>
                </a:path>
                <a:path extrusionOk="0" h="164464" w="382269">
                  <a:moveTo>
                    <a:pt x="317861" y="19204"/>
                  </a:moveTo>
                  <a:lnTo>
                    <a:pt x="305996" y="23731"/>
                  </a:lnTo>
                  <a:lnTo>
                    <a:pt x="315049" y="47463"/>
                  </a:lnTo>
                  <a:lnTo>
                    <a:pt x="326915" y="42937"/>
                  </a:lnTo>
                  <a:lnTo>
                    <a:pt x="317861" y="19204"/>
                  </a:lnTo>
                  <a:close/>
                </a:path>
                <a:path extrusionOk="0" h="164464" w="382269">
                  <a:moveTo>
                    <a:pt x="296943" y="0"/>
                  </a:moveTo>
                  <a:lnTo>
                    <a:pt x="305996" y="23731"/>
                  </a:lnTo>
                  <a:lnTo>
                    <a:pt x="317861" y="19204"/>
                  </a:lnTo>
                  <a:lnTo>
                    <a:pt x="371834" y="19204"/>
                  </a:lnTo>
                  <a:lnTo>
                    <a:pt x="381718" y="8439"/>
                  </a:lnTo>
                  <a:lnTo>
                    <a:pt x="296943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9" name="Google Shape;439;p2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724912" y="3776472"/>
              <a:ext cx="265175" cy="362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767934" y="3798204"/>
              <a:ext cx="106815" cy="20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737104" y="3770375"/>
              <a:ext cx="6775704" cy="7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26"/>
            <p:cNvSpPr/>
            <p:nvPr/>
          </p:nvSpPr>
          <p:spPr>
            <a:xfrm>
              <a:off x="2778292" y="3791030"/>
              <a:ext cx="6617334" cy="619760"/>
            </a:xfrm>
            <a:custGeom>
              <a:rect b="b" l="l" r="r" t="t"/>
              <a:pathLst>
                <a:path extrusionOk="0" h="619760" w="6617334">
                  <a:moveTo>
                    <a:pt x="6544663" y="543628"/>
                  </a:moveTo>
                  <a:lnTo>
                    <a:pt x="6542462" y="568933"/>
                  </a:lnTo>
                  <a:lnTo>
                    <a:pt x="6555077" y="570030"/>
                  </a:lnTo>
                  <a:lnTo>
                    <a:pt x="6552876" y="595335"/>
                  </a:lnTo>
                  <a:lnTo>
                    <a:pt x="6540165" y="595335"/>
                  </a:lnTo>
                  <a:lnTo>
                    <a:pt x="6538060" y="619541"/>
                  </a:lnTo>
                  <a:lnTo>
                    <a:pt x="6599219" y="595335"/>
                  </a:lnTo>
                  <a:lnTo>
                    <a:pt x="6552876" y="595335"/>
                  </a:lnTo>
                  <a:lnTo>
                    <a:pt x="6540261" y="594237"/>
                  </a:lnTo>
                  <a:lnTo>
                    <a:pt x="6601992" y="594237"/>
                  </a:lnTo>
                  <a:lnTo>
                    <a:pt x="6617275" y="588189"/>
                  </a:lnTo>
                  <a:lnTo>
                    <a:pt x="6544663" y="543628"/>
                  </a:lnTo>
                  <a:close/>
                </a:path>
                <a:path extrusionOk="0" h="619760" w="6617334">
                  <a:moveTo>
                    <a:pt x="6542462" y="568933"/>
                  </a:moveTo>
                  <a:lnTo>
                    <a:pt x="6540261" y="594237"/>
                  </a:lnTo>
                  <a:lnTo>
                    <a:pt x="6552876" y="595335"/>
                  </a:lnTo>
                  <a:lnTo>
                    <a:pt x="6555077" y="570030"/>
                  </a:lnTo>
                  <a:lnTo>
                    <a:pt x="6542462" y="568933"/>
                  </a:lnTo>
                  <a:close/>
                </a:path>
                <a:path extrusionOk="0" h="619760" w="6617334">
                  <a:moveTo>
                    <a:pt x="2200" y="0"/>
                  </a:moveTo>
                  <a:lnTo>
                    <a:pt x="0" y="25303"/>
                  </a:lnTo>
                  <a:lnTo>
                    <a:pt x="6540261" y="594237"/>
                  </a:lnTo>
                  <a:lnTo>
                    <a:pt x="6542462" y="568933"/>
                  </a:lnTo>
                  <a:lnTo>
                    <a:pt x="220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3" name="Google Shape;443;p2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731008" y="3770375"/>
              <a:ext cx="448056" cy="335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26"/>
            <p:cNvSpPr/>
            <p:nvPr/>
          </p:nvSpPr>
          <p:spPr>
            <a:xfrm>
              <a:off x="2773012" y="3792701"/>
              <a:ext cx="288289" cy="174625"/>
            </a:xfrm>
            <a:custGeom>
              <a:rect b="b" l="l" r="r" t="t"/>
              <a:pathLst>
                <a:path extrusionOk="0" h="174625" w="288289">
                  <a:moveTo>
                    <a:pt x="215654" y="147282"/>
                  </a:moveTo>
                  <a:lnTo>
                    <a:pt x="202892" y="169244"/>
                  </a:lnTo>
                  <a:lnTo>
                    <a:pt x="287919" y="174588"/>
                  </a:lnTo>
                  <a:lnTo>
                    <a:pt x="274188" y="153663"/>
                  </a:lnTo>
                  <a:lnTo>
                    <a:pt x="226635" y="153663"/>
                  </a:lnTo>
                  <a:lnTo>
                    <a:pt x="215654" y="147282"/>
                  </a:lnTo>
                  <a:close/>
                </a:path>
                <a:path extrusionOk="0" h="174625" w="288289">
                  <a:moveTo>
                    <a:pt x="228416" y="125321"/>
                  </a:moveTo>
                  <a:lnTo>
                    <a:pt x="215654" y="147282"/>
                  </a:lnTo>
                  <a:lnTo>
                    <a:pt x="226635" y="153663"/>
                  </a:lnTo>
                  <a:lnTo>
                    <a:pt x="239397" y="131702"/>
                  </a:lnTo>
                  <a:lnTo>
                    <a:pt x="228416" y="125321"/>
                  </a:lnTo>
                  <a:close/>
                </a:path>
                <a:path extrusionOk="0" h="174625" w="288289">
                  <a:moveTo>
                    <a:pt x="241179" y="103360"/>
                  </a:moveTo>
                  <a:lnTo>
                    <a:pt x="228416" y="125321"/>
                  </a:lnTo>
                  <a:lnTo>
                    <a:pt x="239397" y="131702"/>
                  </a:lnTo>
                  <a:lnTo>
                    <a:pt x="226635" y="153663"/>
                  </a:lnTo>
                  <a:lnTo>
                    <a:pt x="274188" y="153663"/>
                  </a:lnTo>
                  <a:lnTo>
                    <a:pt x="241179" y="103360"/>
                  </a:lnTo>
                  <a:close/>
                </a:path>
                <a:path extrusionOk="0" h="174625" w="288289">
                  <a:moveTo>
                    <a:pt x="12762" y="0"/>
                  </a:moveTo>
                  <a:lnTo>
                    <a:pt x="0" y="21960"/>
                  </a:lnTo>
                  <a:lnTo>
                    <a:pt x="215654" y="147282"/>
                  </a:lnTo>
                  <a:lnTo>
                    <a:pt x="228416" y="125321"/>
                  </a:lnTo>
                  <a:lnTo>
                    <a:pt x="12762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5" name="Google Shape;445;p2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727960" y="3450336"/>
              <a:ext cx="420624" cy="423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26"/>
            <p:cNvSpPr/>
            <p:nvPr/>
          </p:nvSpPr>
          <p:spPr>
            <a:xfrm>
              <a:off x="2770309" y="3547516"/>
              <a:ext cx="259714" cy="265429"/>
            </a:xfrm>
            <a:custGeom>
              <a:rect b="b" l="l" r="r" t="t"/>
              <a:pathLst>
                <a:path extrusionOk="0" h="265429" w="259714">
                  <a:moveTo>
                    <a:pt x="197051" y="45625"/>
                  </a:moveTo>
                  <a:lnTo>
                    <a:pt x="0" y="247289"/>
                  </a:lnTo>
                  <a:lnTo>
                    <a:pt x="18167" y="265041"/>
                  </a:lnTo>
                  <a:lnTo>
                    <a:pt x="215218" y="63377"/>
                  </a:lnTo>
                  <a:lnTo>
                    <a:pt x="197051" y="45625"/>
                  </a:lnTo>
                  <a:close/>
                </a:path>
                <a:path extrusionOk="0" h="265429" w="259714">
                  <a:moveTo>
                    <a:pt x="247676" y="36542"/>
                  </a:moveTo>
                  <a:lnTo>
                    <a:pt x="205926" y="36542"/>
                  </a:lnTo>
                  <a:lnTo>
                    <a:pt x="224094" y="54293"/>
                  </a:lnTo>
                  <a:lnTo>
                    <a:pt x="215218" y="63377"/>
                  </a:lnTo>
                  <a:lnTo>
                    <a:pt x="233385" y="81128"/>
                  </a:lnTo>
                  <a:lnTo>
                    <a:pt x="247676" y="36542"/>
                  </a:lnTo>
                  <a:close/>
                </a:path>
                <a:path extrusionOk="0" h="265429" w="259714">
                  <a:moveTo>
                    <a:pt x="205926" y="36542"/>
                  </a:moveTo>
                  <a:lnTo>
                    <a:pt x="197051" y="45625"/>
                  </a:lnTo>
                  <a:lnTo>
                    <a:pt x="215218" y="63377"/>
                  </a:lnTo>
                  <a:lnTo>
                    <a:pt x="224094" y="54293"/>
                  </a:lnTo>
                  <a:lnTo>
                    <a:pt x="205926" y="36542"/>
                  </a:lnTo>
                  <a:close/>
                </a:path>
                <a:path extrusionOk="0" h="265429" w="259714">
                  <a:moveTo>
                    <a:pt x="259389" y="0"/>
                  </a:moveTo>
                  <a:lnTo>
                    <a:pt x="178884" y="27873"/>
                  </a:lnTo>
                  <a:lnTo>
                    <a:pt x="197051" y="45625"/>
                  </a:lnTo>
                  <a:lnTo>
                    <a:pt x="205926" y="36542"/>
                  </a:lnTo>
                  <a:lnTo>
                    <a:pt x="247676" y="36542"/>
                  </a:lnTo>
                  <a:lnTo>
                    <a:pt x="25938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7" name="Google Shape;447;p2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660904" y="2188464"/>
              <a:ext cx="926592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26"/>
            <p:cNvSpPr/>
            <p:nvPr/>
          </p:nvSpPr>
          <p:spPr>
            <a:xfrm>
              <a:off x="2777681" y="2210532"/>
              <a:ext cx="767714" cy="1593214"/>
            </a:xfrm>
            <a:custGeom>
              <a:rect b="b" l="l" r="r" t="t"/>
              <a:pathLst>
                <a:path extrusionOk="0" h="1593214" w="767714">
                  <a:moveTo>
                    <a:pt x="0" y="1507972"/>
                  </a:moveTo>
                  <a:lnTo>
                    <a:pt x="1710" y="1593148"/>
                  </a:lnTo>
                  <a:lnTo>
                    <a:pt x="68098" y="1541242"/>
                  </a:lnTo>
                  <a:lnTo>
                    <a:pt x="40434" y="1541242"/>
                  </a:lnTo>
                  <a:lnTo>
                    <a:pt x="17492" y="1530342"/>
                  </a:lnTo>
                  <a:lnTo>
                    <a:pt x="22942" y="1518873"/>
                  </a:lnTo>
                  <a:lnTo>
                    <a:pt x="0" y="1507972"/>
                  </a:lnTo>
                  <a:close/>
                </a:path>
                <a:path extrusionOk="0" h="1593214" w="767714">
                  <a:moveTo>
                    <a:pt x="22942" y="1518873"/>
                  </a:moveTo>
                  <a:lnTo>
                    <a:pt x="17492" y="1530342"/>
                  </a:lnTo>
                  <a:lnTo>
                    <a:pt x="40434" y="1541242"/>
                  </a:lnTo>
                  <a:lnTo>
                    <a:pt x="45883" y="1529773"/>
                  </a:lnTo>
                  <a:lnTo>
                    <a:pt x="22942" y="1518873"/>
                  </a:lnTo>
                  <a:close/>
                </a:path>
                <a:path extrusionOk="0" h="1593214" w="767714">
                  <a:moveTo>
                    <a:pt x="45883" y="1529773"/>
                  </a:moveTo>
                  <a:lnTo>
                    <a:pt x="40434" y="1541242"/>
                  </a:lnTo>
                  <a:lnTo>
                    <a:pt x="68098" y="1541242"/>
                  </a:lnTo>
                  <a:lnTo>
                    <a:pt x="68826" y="1540673"/>
                  </a:lnTo>
                  <a:lnTo>
                    <a:pt x="45883" y="1529773"/>
                  </a:lnTo>
                  <a:close/>
                </a:path>
                <a:path extrusionOk="0" h="1593214" w="767714">
                  <a:moveTo>
                    <a:pt x="744623" y="0"/>
                  </a:moveTo>
                  <a:lnTo>
                    <a:pt x="22942" y="1518873"/>
                  </a:lnTo>
                  <a:lnTo>
                    <a:pt x="45883" y="1529773"/>
                  </a:lnTo>
                  <a:lnTo>
                    <a:pt x="767566" y="10900"/>
                  </a:lnTo>
                  <a:lnTo>
                    <a:pt x="74462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6"/>
          <p:cNvSpPr txBox="1"/>
          <p:nvPr>
            <p:ph type="title"/>
          </p:nvPr>
        </p:nvSpPr>
        <p:spPr>
          <a:xfrm>
            <a:off x="457200" y="205978"/>
            <a:ext cx="79317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/>
              <a:t>Image Formation</a:t>
            </a:r>
            <a:endParaRPr sz="3000"/>
          </a:p>
        </p:txBody>
      </p:sp>
      <p:sp>
        <p:nvSpPr>
          <p:cNvPr id="450" name="Google Shape;450;p26"/>
          <p:cNvSpPr txBox="1"/>
          <p:nvPr/>
        </p:nvSpPr>
        <p:spPr>
          <a:xfrm>
            <a:off x="2987993" y="820292"/>
            <a:ext cx="11526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 Source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6"/>
          <p:cNvSpPr txBox="1"/>
          <p:nvPr/>
        </p:nvSpPr>
        <p:spPr>
          <a:xfrm>
            <a:off x="428707" y="2614803"/>
            <a:ext cx="7530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50">
            <a:spAutoFit/>
          </a:bodyPr>
          <a:lstStyle/>
          <a:p>
            <a:pPr indent="-50800" lvl="0" marL="63500" marR="0" rtl="0" algn="l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Object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6"/>
          <p:cNvSpPr txBox="1"/>
          <p:nvPr/>
        </p:nvSpPr>
        <p:spPr>
          <a:xfrm>
            <a:off x="5175116" y="1812416"/>
            <a:ext cx="439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Lens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6"/>
          <p:cNvSpPr txBox="1"/>
          <p:nvPr/>
        </p:nvSpPr>
        <p:spPr>
          <a:xfrm>
            <a:off x="7505852" y="2610230"/>
            <a:ext cx="6483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50">
            <a:spAutoFit/>
          </a:bodyPr>
          <a:lstStyle/>
          <a:p>
            <a:pPr indent="-50800" lvl="0" marL="63500" marR="0" rtl="0" algn="l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 Plane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6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7"/>
          <p:cNvSpPr txBox="1"/>
          <p:nvPr>
            <p:ph type="title"/>
          </p:nvPr>
        </p:nvSpPr>
        <p:spPr>
          <a:xfrm>
            <a:off x="457200" y="205978"/>
            <a:ext cx="79317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/>
              <a:t>Camera sensors produce discrete outputs</a:t>
            </a:r>
            <a:endParaRPr sz="3000"/>
          </a:p>
        </p:txBody>
      </p:sp>
      <p:sp>
        <p:nvSpPr>
          <p:cNvPr id="460" name="Google Shape;460;p27"/>
          <p:cNvSpPr txBox="1"/>
          <p:nvPr/>
        </p:nvSpPr>
        <p:spPr>
          <a:xfrm>
            <a:off x="244793" y="3877056"/>
            <a:ext cx="31305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https://commons.wikimedia.org/wiki/File:Mirrorless_Camera_Sensor.jpg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655764"/>
            <a:ext cx="3204286" cy="22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7"/>
          <p:cNvSpPr txBox="1"/>
          <p:nvPr/>
        </p:nvSpPr>
        <p:spPr>
          <a:xfrm>
            <a:off x="5516642" y="3701033"/>
            <a:ext cx="2940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https://ai.stanford.edu/~syyeung/cvweb/Pictures1/imagematrix.png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0" y="1773521"/>
            <a:ext cx="4781550" cy="196967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7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8"/>
          <p:cNvSpPr txBox="1"/>
          <p:nvPr>
            <p:ph type="title"/>
          </p:nvPr>
        </p:nvSpPr>
        <p:spPr>
          <a:xfrm>
            <a:off x="457200" y="205978"/>
            <a:ext cx="79317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/>
              <a:t>Camera sensors produce discrete outputs</a:t>
            </a:r>
            <a:endParaRPr sz="3000"/>
          </a:p>
        </p:txBody>
      </p:sp>
      <p:sp>
        <p:nvSpPr>
          <p:cNvPr id="470" name="Google Shape;470;p28"/>
          <p:cNvSpPr txBox="1"/>
          <p:nvPr/>
        </p:nvSpPr>
        <p:spPr>
          <a:xfrm>
            <a:off x="244793" y="3877056"/>
            <a:ext cx="31305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https://commons.wikimedia.org/wiki/File:Mirrorless_Camera_Sensor.jpg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655764"/>
            <a:ext cx="3204286" cy="22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8"/>
          <p:cNvSpPr txBox="1"/>
          <p:nvPr/>
        </p:nvSpPr>
        <p:spPr>
          <a:xfrm>
            <a:off x="5516642" y="3701033"/>
            <a:ext cx="2940300" cy="1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https://ai.stanford.edu/~syyeung/cvweb/Pictures1/imagematrix.png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750" y="1773521"/>
            <a:ext cx="4781550" cy="196967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8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28"/>
          <p:cNvPicPr preferRelativeResize="0"/>
          <p:nvPr/>
        </p:nvPicPr>
        <p:blipFill rotWithShape="1">
          <a:blip r:embed="rId5">
            <a:alphaModFix/>
          </a:blip>
          <a:srcRect b="31058" l="16695" r="14910" t="0"/>
          <a:stretch/>
        </p:blipFill>
        <p:spPr>
          <a:xfrm>
            <a:off x="7022925" y="1773525"/>
            <a:ext cx="1434025" cy="19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idx="1" type="body"/>
          </p:nvPr>
        </p:nvSpPr>
        <p:spPr>
          <a:xfrm>
            <a:off x="457200" y="1200150"/>
            <a:ext cx="8229600" cy="3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solidFill>
                  <a:schemeClr val="dk1"/>
                </a:solidFill>
              </a:rPr>
              <a:t>Recording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 sz="1800">
                <a:solidFill>
                  <a:schemeClr val="dk1"/>
                </a:solidFill>
              </a:rPr>
              <a:t>There should be a recording of today’s class. 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>
                <a:solidFill>
                  <a:schemeClr val="dk1"/>
                </a:solidFill>
              </a:rPr>
              <a:t>Office hours set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>
                <a:solidFill>
                  <a:schemeClr val="dk1"/>
                </a:solidFill>
              </a:rPr>
              <a:t>Correction on the grading percentages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" name="Google Shape;95;p3"/>
          <p:cNvSpPr txBox="1"/>
          <p:nvPr>
            <p:ph type="title"/>
          </p:nvPr>
        </p:nvSpPr>
        <p:spPr>
          <a:xfrm>
            <a:off x="342900" y="154484"/>
            <a:ext cx="61722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Administrative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9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Types of Images</a:t>
            </a:r>
            <a:endParaRPr/>
          </a:p>
        </p:txBody>
      </p:sp>
      <p:grpSp>
        <p:nvGrpSpPr>
          <p:cNvPr id="481" name="Google Shape;481;p29"/>
          <p:cNvGrpSpPr/>
          <p:nvPr/>
        </p:nvGrpSpPr>
        <p:grpSpPr>
          <a:xfrm>
            <a:off x="263572" y="1808815"/>
            <a:ext cx="8137477" cy="2420284"/>
            <a:chOff x="351429" y="2411754"/>
            <a:chExt cx="10849969" cy="3227045"/>
          </a:xfrm>
        </p:grpSpPr>
        <p:pic>
          <p:nvPicPr>
            <p:cNvPr id="482" name="Google Shape;482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1429" y="2435917"/>
              <a:ext cx="2178712" cy="3141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15193" y="2489882"/>
              <a:ext cx="5010021" cy="3023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95411" y="2411754"/>
              <a:ext cx="4005987" cy="32270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29"/>
          <p:cNvSpPr txBox="1"/>
          <p:nvPr/>
        </p:nvSpPr>
        <p:spPr>
          <a:xfrm>
            <a:off x="741151" y="1490852"/>
            <a:ext cx="7077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9"/>
          <p:cNvSpPr txBox="1"/>
          <p:nvPr/>
        </p:nvSpPr>
        <p:spPr>
          <a:xfrm>
            <a:off x="3213450" y="1490852"/>
            <a:ext cx="1050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Grayscale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9"/>
          <p:cNvSpPr txBox="1"/>
          <p:nvPr/>
        </p:nvSpPr>
        <p:spPr>
          <a:xfrm>
            <a:off x="6606869" y="1490852"/>
            <a:ext cx="5958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9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"/>
          <p:cNvSpPr txBox="1"/>
          <p:nvPr>
            <p:ph type="title"/>
          </p:nvPr>
        </p:nvSpPr>
        <p:spPr>
          <a:xfrm>
            <a:off x="516250" y="368425"/>
            <a:ext cx="81114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Binary image representation</a:t>
            </a:r>
            <a:endParaRPr/>
          </a:p>
        </p:txBody>
      </p:sp>
      <p:pic>
        <p:nvPicPr>
          <p:cNvPr id="494" name="Google Shape;49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303" y="1222982"/>
            <a:ext cx="6149627" cy="327269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0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 txBox="1"/>
          <p:nvPr>
            <p:ph type="title"/>
          </p:nvPr>
        </p:nvSpPr>
        <p:spPr>
          <a:xfrm>
            <a:off x="516250" y="368425"/>
            <a:ext cx="81114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Grayscale image representation</a:t>
            </a:r>
            <a:endParaRPr/>
          </a:p>
        </p:txBody>
      </p:sp>
      <p:grpSp>
        <p:nvGrpSpPr>
          <p:cNvPr id="501" name="Google Shape;501;p31"/>
          <p:cNvGrpSpPr/>
          <p:nvPr/>
        </p:nvGrpSpPr>
        <p:grpSpPr>
          <a:xfrm>
            <a:off x="507491" y="1200150"/>
            <a:ext cx="7523975" cy="3394471"/>
            <a:chOff x="676655" y="1600200"/>
            <a:chExt cx="10031967" cy="4525962"/>
          </a:xfrm>
        </p:grpSpPr>
        <p:pic>
          <p:nvPicPr>
            <p:cNvPr id="502" name="Google Shape;502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5223" y="1600200"/>
              <a:ext cx="9693399" cy="4525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655" y="2423160"/>
              <a:ext cx="4880545" cy="3276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31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32"/>
          <p:cNvGrpSpPr/>
          <p:nvPr/>
        </p:nvGrpSpPr>
        <p:grpSpPr>
          <a:xfrm>
            <a:off x="121563" y="223466"/>
            <a:ext cx="5503537" cy="2517793"/>
            <a:chOff x="676655" y="1600200"/>
            <a:chExt cx="10031967" cy="4525962"/>
          </a:xfrm>
        </p:grpSpPr>
        <p:pic>
          <p:nvPicPr>
            <p:cNvPr id="510" name="Google Shape;510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5223" y="1600200"/>
              <a:ext cx="9693399" cy="4525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655" y="2423160"/>
              <a:ext cx="4880545" cy="3276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Google Shape;512;p32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3" name="Google Shape;51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3175" y="930522"/>
            <a:ext cx="3430825" cy="30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3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Color image representation</a:t>
            </a:r>
            <a:endParaRPr/>
          </a:p>
        </p:txBody>
      </p:sp>
      <p:pic>
        <p:nvPicPr>
          <p:cNvPr id="519" name="Google Shape;5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93" y="742950"/>
            <a:ext cx="6928018" cy="376092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3"/>
          <p:cNvSpPr txBox="1"/>
          <p:nvPr/>
        </p:nvSpPr>
        <p:spPr>
          <a:xfrm>
            <a:off x="1691544" y="4414646"/>
            <a:ext cx="108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channel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3"/>
          <p:cNvSpPr txBox="1"/>
          <p:nvPr/>
        </p:nvSpPr>
        <p:spPr>
          <a:xfrm>
            <a:off x="3963590" y="4414646"/>
            <a:ext cx="1103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 channel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3"/>
          <p:cNvSpPr txBox="1"/>
          <p:nvPr/>
        </p:nvSpPr>
        <p:spPr>
          <a:xfrm>
            <a:off x="6314872" y="4414646"/>
            <a:ext cx="108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 channel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3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6175" y="905325"/>
            <a:ext cx="2123925" cy="15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dd22a4ac97_0_73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3dd22a4ac97_0_73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3dd22a4ac97_0_7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3" name="Google Shape;533;g3dd22a4ac97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Color image - one channel</a:t>
            </a:r>
            <a:endParaRPr/>
          </a:p>
        </p:txBody>
      </p:sp>
      <p:pic>
        <p:nvPicPr>
          <p:cNvPr id="539" name="Google Shape;53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8973" y="457263"/>
            <a:ext cx="583253" cy="435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985" y="1314450"/>
            <a:ext cx="3486364" cy="279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0" y="1398875"/>
            <a:ext cx="3392774" cy="270160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4"/>
          <p:cNvSpPr txBox="1"/>
          <p:nvPr/>
        </p:nvSpPr>
        <p:spPr>
          <a:xfrm>
            <a:off x="5432226" y="4032884"/>
            <a:ext cx="108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 channel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4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5"/>
          <p:cNvSpPr txBox="1"/>
          <p:nvPr>
            <p:ph type="title"/>
          </p:nvPr>
        </p:nvSpPr>
        <p:spPr>
          <a:xfrm>
            <a:off x="457200" y="205978"/>
            <a:ext cx="7931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Types of Images</a:t>
            </a:r>
            <a:endParaRPr/>
          </a:p>
        </p:txBody>
      </p:sp>
      <p:grpSp>
        <p:nvGrpSpPr>
          <p:cNvPr id="549" name="Google Shape;549;p35"/>
          <p:cNvGrpSpPr/>
          <p:nvPr/>
        </p:nvGrpSpPr>
        <p:grpSpPr>
          <a:xfrm>
            <a:off x="263572" y="1808815"/>
            <a:ext cx="8137477" cy="2420284"/>
            <a:chOff x="351429" y="2411754"/>
            <a:chExt cx="10849969" cy="3227045"/>
          </a:xfrm>
        </p:grpSpPr>
        <p:pic>
          <p:nvPicPr>
            <p:cNvPr id="550" name="Google Shape;550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1429" y="2435917"/>
              <a:ext cx="2178712" cy="3141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15193" y="2489882"/>
              <a:ext cx="5010021" cy="3023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95411" y="2411754"/>
              <a:ext cx="4005987" cy="32270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3" name="Google Shape;553;p35"/>
          <p:cNvSpPr txBox="1"/>
          <p:nvPr/>
        </p:nvSpPr>
        <p:spPr>
          <a:xfrm>
            <a:off x="741151" y="1490852"/>
            <a:ext cx="7077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5"/>
          <p:cNvSpPr txBox="1"/>
          <p:nvPr/>
        </p:nvSpPr>
        <p:spPr>
          <a:xfrm>
            <a:off x="3213450" y="1490852"/>
            <a:ext cx="1050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Grayscale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6606869" y="1490852"/>
            <a:ext cx="5958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5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5"/>
          <p:cNvSpPr txBox="1"/>
          <p:nvPr/>
        </p:nvSpPr>
        <p:spPr>
          <a:xfrm>
            <a:off x="598350" y="4229100"/>
            <a:ext cx="99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[0, 1]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5"/>
          <p:cNvSpPr txBox="1"/>
          <p:nvPr/>
        </p:nvSpPr>
        <p:spPr>
          <a:xfrm>
            <a:off x="2912400" y="4229100"/>
            <a:ext cx="165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[0, 1, …, 255]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5"/>
          <p:cNvSpPr txBox="1"/>
          <p:nvPr/>
        </p:nvSpPr>
        <p:spPr>
          <a:xfrm>
            <a:off x="6026900" y="4229100"/>
            <a:ext cx="204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[0, 1, …, 255]^3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6"/>
          <p:cNvSpPr txBox="1"/>
          <p:nvPr/>
        </p:nvSpPr>
        <p:spPr>
          <a:xfrm>
            <a:off x="516256" y="229361"/>
            <a:ext cx="2289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250">
            <a:spAutoFit/>
          </a:bodyPr>
          <a:lstStyle/>
          <a:p>
            <a:pPr indent="0" lvl="0" marL="12700" marR="0" rtl="0" algn="l">
              <a:lnSpc>
                <a:spcPct val="1178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Images are sampled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6"/>
          <p:cNvSpPr txBox="1"/>
          <p:nvPr/>
        </p:nvSpPr>
        <p:spPr>
          <a:xfrm>
            <a:off x="516256" y="1778126"/>
            <a:ext cx="28272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happens when we zoom into the images we capture?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3243" y="16331"/>
            <a:ext cx="4195388" cy="4475063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6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7"/>
          <p:cNvSpPr txBox="1"/>
          <p:nvPr>
            <p:ph type="title"/>
          </p:nvPr>
        </p:nvSpPr>
        <p:spPr>
          <a:xfrm>
            <a:off x="516250" y="368425"/>
            <a:ext cx="81114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9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Errors due to Sampling</a:t>
            </a:r>
            <a:endParaRPr/>
          </a:p>
        </p:txBody>
      </p:sp>
      <p:pic>
        <p:nvPicPr>
          <p:cNvPr id="573" name="Google Shape;57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383" y="923696"/>
            <a:ext cx="6356662" cy="331651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7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5" name="Google Shape;575;p37"/>
          <p:cNvSpPr txBox="1"/>
          <p:nvPr/>
        </p:nvSpPr>
        <p:spPr>
          <a:xfrm>
            <a:off x="1548850" y="4305450"/>
            <a:ext cx="60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Q: How to compensate the error?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5"/>
          <p:cNvGrpSpPr/>
          <p:nvPr/>
        </p:nvGrpSpPr>
        <p:grpSpPr>
          <a:xfrm>
            <a:off x="29" y="-35"/>
            <a:ext cx="7777384" cy="5134882"/>
            <a:chOff x="2286000" y="685801"/>
            <a:chExt cx="8337676" cy="5878514"/>
          </a:xfrm>
        </p:grpSpPr>
        <p:pic>
          <p:nvPicPr>
            <p:cNvPr descr="cedar_point" id="102" name="Google Shape;10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86000" y="685801"/>
              <a:ext cx="7804149" cy="58785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5"/>
            <p:cNvSpPr txBox="1"/>
            <p:nvPr/>
          </p:nvSpPr>
          <p:spPr>
            <a:xfrm>
              <a:off x="3581401" y="9461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sky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 txBox="1"/>
            <p:nvPr/>
          </p:nvSpPr>
          <p:spPr>
            <a:xfrm>
              <a:off x="4191001" y="3536950"/>
              <a:ext cx="9096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water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 txBox="1"/>
            <p:nvPr/>
          </p:nvSpPr>
          <p:spPr>
            <a:xfrm>
              <a:off x="4841876" y="2547939"/>
              <a:ext cx="1258800" cy="5727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Ferris wheel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 txBox="1"/>
            <p:nvPr/>
          </p:nvSpPr>
          <p:spPr>
            <a:xfrm>
              <a:off x="5181600" y="728664"/>
              <a:ext cx="2659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amusement park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 txBox="1"/>
            <p:nvPr/>
          </p:nvSpPr>
          <p:spPr>
            <a:xfrm>
              <a:off x="5715001" y="1714500"/>
              <a:ext cx="17493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Cedar Point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 txBox="1"/>
            <p:nvPr/>
          </p:nvSpPr>
          <p:spPr>
            <a:xfrm>
              <a:off x="7543801" y="3232150"/>
              <a:ext cx="9096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 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 txBox="1"/>
            <p:nvPr/>
          </p:nvSpPr>
          <p:spPr>
            <a:xfrm>
              <a:off x="3733801" y="43751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 txBox="1"/>
            <p:nvPr/>
          </p:nvSpPr>
          <p:spPr>
            <a:xfrm>
              <a:off x="5486401" y="61277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 txBox="1"/>
            <p:nvPr/>
          </p:nvSpPr>
          <p:spPr>
            <a:xfrm>
              <a:off x="5943601" y="39179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 txBox="1"/>
            <p:nvPr/>
          </p:nvSpPr>
          <p:spPr>
            <a:xfrm>
              <a:off x="6019801" y="5746750"/>
              <a:ext cx="13986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carousel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 txBox="1"/>
            <p:nvPr/>
          </p:nvSpPr>
          <p:spPr>
            <a:xfrm>
              <a:off x="2438401" y="5899150"/>
              <a:ext cx="9096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deck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 txBox="1"/>
            <p:nvPr/>
          </p:nvSpPr>
          <p:spPr>
            <a:xfrm>
              <a:off x="7580313" y="4519614"/>
              <a:ext cx="25893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people waiting in line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 txBox="1"/>
            <p:nvPr/>
          </p:nvSpPr>
          <p:spPr>
            <a:xfrm>
              <a:off x="9601201" y="36893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ride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 txBox="1"/>
            <p:nvPr/>
          </p:nvSpPr>
          <p:spPr>
            <a:xfrm>
              <a:off x="2819401" y="26225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ride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 txBox="1"/>
            <p:nvPr/>
          </p:nvSpPr>
          <p:spPr>
            <a:xfrm>
              <a:off x="6629401" y="30035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ride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 txBox="1"/>
            <p:nvPr/>
          </p:nvSpPr>
          <p:spPr>
            <a:xfrm>
              <a:off x="7086601" y="5289550"/>
              <a:ext cx="16098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umbrellas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 txBox="1"/>
            <p:nvPr/>
          </p:nvSpPr>
          <p:spPr>
            <a:xfrm>
              <a:off x="7010401" y="6203950"/>
              <a:ext cx="1819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pedestrians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 txBox="1"/>
            <p:nvPr/>
          </p:nvSpPr>
          <p:spPr>
            <a:xfrm>
              <a:off x="9004301" y="5541964"/>
              <a:ext cx="13287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maxair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 txBox="1"/>
            <p:nvPr/>
          </p:nvSpPr>
          <p:spPr>
            <a:xfrm>
              <a:off x="3352801" y="6051550"/>
              <a:ext cx="11193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bench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 txBox="1"/>
            <p:nvPr/>
          </p:nvSpPr>
          <p:spPr>
            <a:xfrm>
              <a:off x="3657601" y="5518150"/>
              <a:ext cx="7002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 txBox="1"/>
            <p:nvPr/>
          </p:nvSpPr>
          <p:spPr>
            <a:xfrm>
              <a:off x="2362201" y="3536950"/>
              <a:ext cx="15384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Lake Erie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 txBox="1"/>
            <p:nvPr/>
          </p:nvSpPr>
          <p:spPr>
            <a:xfrm>
              <a:off x="7539037" y="4921250"/>
              <a:ext cx="2597100" cy="3261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people sitting on ride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524876" y="911225"/>
              <a:ext cx="2098800" cy="2586000"/>
            </a:xfrm>
            <a:prstGeom prst="rect">
              <a:avLst/>
            </a:prstGeom>
            <a:solidFill>
              <a:srgbClr val="FFFFFF">
                <a:alpha val="42745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Objects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Activities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Scenes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Locations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 / writing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Faces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Gestures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Motions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Emotions…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 txBox="1"/>
            <p:nvPr/>
          </p:nvSpPr>
          <p:spPr>
            <a:xfrm>
              <a:off x="2286001" y="1651001"/>
              <a:ext cx="1749300" cy="572700"/>
            </a:xfrm>
            <a:prstGeom prst="rect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Wicked Twister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5"/>
          <p:cNvSpPr txBox="1"/>
          <p:nvPr/>
        </p:nvSpPr>
        <p:spPr>
          <a:xfrm>
            <a:off x="7261199" y="268331"/>
            <a:ext cx="18828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Recap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computer Vision extracts semantic information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8"/>
          <p:cNvSpPr txBox="1"/>
          <p:nvPr>
            <p:ph type="ctrTitle"/>
          </p:nvPr>
        </p:nvSpPr>
        <p:spPr>
          <a:xfrm>
            <a:off x="516257" y="229361"/>
            <a:ext cx="57069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69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Resolution</a:t>
            </a:r>
            <a:endParaRPr/>
          </a:p>
        </p:txBody>
      </p:sp>
      <p:sp>
        <p:nvSpPr>
          <p:cNvPr id="581" name="Google Shape;581;p38"/>
          <p:cNvSpPr txBox="1"/>
          <p:nvPr/>
        </p:nvSpPr>
        <p:spPr>
          <a:xfrm>
            <a:off x="516256" y="1069466"/>
            <a:ext cx="52992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50">
            <a:spAutoFit/>
          </a:bodyPr>
          <a:lstStyle/>
          <a:p>
            <a:pPr indent="0" lvl="0" marL="12700" marR="0" rtl="0" algn="l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sampling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parameter, defined in dots per inch (DPI) or equivalent measures of spatial pixel density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6596" y="2588778"/>
            <a:ext cx="5588121" cy="18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8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9"/>
          <p:cNvSpPr txBox="1"/>
          <p:nvPr>
            <p:ph type="ctrTitle"/>
          </p:nvPr>
        </p:nvSpPr>
        <p:spPr>
          <a:xfrm>
            <a:off x="516257" y="229361"/>
            <a:ext cx="570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Resolution</a:t>
            </a:r>
            <a:endParaRPr/>
          </a:p>
        </p:txBody>
      </p:sp>
      <p:sp>
        <p:nvSpPr>
          <p:cNvPr id="590" name="Google Shape;590;p39"/>
          <p:cNvSpPr txBox="1"/>
          <p:nvPr>
            <p:ph idx="12" type="sldNum"/>
          </p:nvPr>
        </p:nvSpPr>
        <p:spPr>
          <a:xfrm>
            <a:off x="8739968" y="4705254"/>
            <a:ext cx="263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8890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9"/>
          <p:cNvSpPr txBox="1"/>
          <p:nvPr>
            <p:ph idx="2" type="sldNum"/>
          </p:nvPr>
        </p:nvSpPr>
        <p:spPr>
          <a:xfrm>
            <a:off x="5656173" y="4774741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2" name="Google Shape;5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75" y="1546450"/>
            <a:ext cx="3645488" cy="20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8022" y="1546444"/>
            <a:ext cx="3645499" cy="205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40"/>
          <p:cNvGrpSpPr/>
          <p:nvPr/>
        </p:nvGrpSpPr>
        <p:grpSpPr>
          <a:xfrm>
            <a:off x="4368546" y="1924812"/>
            <a:ext cx="3111246" cy="2345435"/>
            <a:chOff x="5824728" y="2566416"/>
            <a:chExt cx="4148328" cy="3127246"/>
          </a:xfrm>
        </p:grpSpPr>
        <p:pic>
          <p:nvPicPr>
            <p:cNvPr id="599" name="Google Shape;599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93184" y="2806727"/>
              <a:ext cx="2612429" cy="2786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53528" y="2566416"/>
              <a:ext cx="591312" cy="19110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40"/>
            <p:cNvSpPr/>
            <p:nvPr/>
          </p:nvSpPr>
          <p:spPr>
            <a:xfrm>
              <a:off x="7820130" y="2588167"/>
              <a:ext cx="257175" cy="1572895"/>
            </a:xfrm>
            <a:custGeom>
              <a:rect b="b" l="l" r="r" t="t"/>
              <a:pathLst>
                <a:path extrusionOk="0" h="1572895" w="257175">
                  <a:moveTo>
                    <a:pt x="24688" y="1316293"/>
                  </a:moveTo>
                  <a:lnTo>
                    <a:pt x="13949" y="1319957"/>
                  </a:lnTo>
                  <a:lnTo>
                    <a:pt x="5472" y="1327502"/>
                  </a:lnTo>
                  <a:lnTo>
                    <a:pt x="712" y="1337369"/>
                  </a:lnTo>
                  <a:lnTo>
                    <a:pt x="0" y="1348300"/>
                  </a:lnTo>
                  <a:lnTo>
                    <a:pt x="3664" y="1359039"/>
                  </a:lnTo>
                  <a:lnTo>
                    <a:pt x="128359" y="1572802"/>
                  </a:lnTo>
                  <a:lnTo>
                    <a:pt x="161440" y="1516091"/>
                  </a:lnTo>
                  <a:lnTo>
                    <a:pt x="99784" y="1516091"/>
                  </a:lnTo>
                  <a:lnTo>
                    <a:pt x="99784" y="1410393"/>
                  </a:lnTo>
                  <a:lnTo>
                    <a:pt x="53029" y="1330242"/>
                  </a:lnTo>
                  <a:lnTo>
                    <a:pt x="45485" y="1321766"/>
                  </a:lnTo>
                  <a:lnTo>
                    <a:pt x="35619" y="1317006"/>
                  </a:lnTo>
                  <a:lnTo>
                    <a:pt x="24688" y="1316293"/>
                  </a:lnTo>
                  <a:close/>
                </a:path>
                <a:path extrusionOk="0" h="1572895" w="257175">
                  <a:moveTo>
                    <a:pt x="99784" y="1410393"/>
                  </a:moveTo>
                  <a:lnTo>
                    <a:pt x="99784" y="1516091"/>
                  </a:lnTo>
                  <a:lnTo>
                    <a:pt x="156934" y="1516091"/>
                  </a:lnTo>
                  <a:lnTo>
                    <a:pt x="156934" y="1501692"/>
                  </a:lnTo>
                  <a:lnTo>
                    <a:pt x="103677" y="1501692"/>
                  </a:lnTo>
                  <a:lnTo>
                    <a:pt x="128359" y="1459379"/>
                  </a:lnTo>
                  <a:lnTo>
                    <a:pt x="99784" y="1410393"/>
                  </a:lnTo>
                  <a:close/>
                </a:path>
                <a:path extrusionOk="0" h="1572895" w="257175">
                  <a:moveTo>
                    <a:pt x="232031" y="1316293"/>
                  </a:moveTo>
                  <a:lnTo>
                    <a:pt x="221100" y="1317006"/>
                  </a:lnTo>
                  <a:lnTo>
                    <a:pt x="211234" y="1321766"/>
                  </a:lnTo>
                  <a:lnTo>
                    <a:pt x="203689" y="1330242"/>
                  </a:lnTo>
                  <a:lnTo>
                    <a:pt x="156934" y="1410393"/>
                  </a:lnTo>
                  <a:lnTo>
                    <a:pt x="156934" y="1516091"/>
                  </a:lnTo>
                  <a:lnTo>
                    <a:pt x="161440" y="1516091"/>
                  </a:lnTo>
                  <a:lnTo>
                    <a:pt x="253054" y="1359039"/>
                  </a:lnTo>
                  <a:lnTo>
                    <a:pt x="256719" y="1348300"/>
                  </a:lnTo>
                  <a:lnTo>
                    <a:pt x="256006" y="1337369"/>
                  </a:lnTo>
                  <a:lnTo>
                    <a:pt x="251246" y="1327502"/>
                  </a:lnTo>
                  <a:lnTo>
                    <a:pt x="242770" y="1319957"/>
                  </a:lnTo>
                  <a:lnTo>
                    <a:pt x="232031" y="1316293"/>
                  </a:lnTo>
                  <a:close/>
                </a:path>
                <a:path extrusionOk="0" h="1572895" w="257175">
                  <a:moveTo>
                    <a:pt x="128359" y="1459379"/>
                  </a:moveTo>
                  <a:lnTo>
                    <a:pt x="103677" y="1501692"/>
                  </a:lnTo>
                  <a:lnTo>
                    <a:pt x="153042" y="1501692"/>
                  </a:lnTo>
                  <a:lnTo>
                    <a:pt x="128359" y="1459379"/>
                  </a:lnTo>
                  <a:close/>
                </a:path>
                <a:path extrusionOk="0" h="1572895" w="257175">
                  <a:moveTo>
                    <a:pt x="156934" y="1410393"/>
                  </a:moveTo>
                  <a:lnTo>
                    <a:pt x="128359" y="1459379"/>
                  </a:lnTo>
                  <a:lnTo>
                    <a:pt x="153042" y="1501692"/>
                  </a:lnTo>
                  <a:lnTo>
                    <a:pt x="156934" y="1501692"/>
                  </a:lnTo>
                  <a:lnTo>
                    <a:pt x="156934" y="1410393"/>
                  </a:lnTo>
                  <a:close/>
                </a:path>
                <a:path extrusionOk="0" h="1572895" w="257175">
                  <a:moveTo>
                    <a:pt x="156934" y="0"/>
                  </a:moveTo>
                  <a:lnTo>
                    <a:pt x="99784" y="1"/>
                  </a:lnTo>
                  <a:lnTo>
                    <a:pt x="99784" y="1410393"/>
                  </a:lnTo>
                  <a:lnTo>
                    <a:pt x="128359" y="1459379"/>
                  </a:lnTo>
                  <a:lnTo>
                    <a:pt x="156934" y="1410393"/>
                  </a:lnTo>
                  <a:lnTo>
                    <a:pt x="156934" y="0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Google Shape;60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586216" y="2712720"/>
              <a:ext cx="1386840" cy="591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40"/>
            <p:cNvSpPr/>
            <p:nvPr/>
          </p:nvSpPr>
          <p:spPr>
            <a:xfrm>
              <a:off x="8882578" y="2860944"/>
              <a:ext cx="1047750" cy="257175"/>
            </a:xfrm>
            <a:custGeom>
              <a:rect b="b" l="l" r="r" t="t"/>
              <a:pathLst>
                <a:path extrusionOk="0" h="257175" w="1047750">
                  <a:moveTo>
                    <a:pt x="224501" y="0"/>
                  </a:moveTo>
                  <a:lnTo>
                    <a:pt x="213762" y="3664"/>
                  </a:lnTo>
                  <a:lnTo>
                    <a:pt x="0" y="128359"/>
                  </a:lnTo>
                  <a:lnTo>
                    <a:pt x="213763" y="253054"/>
                  </a:lnTo>
                  <a:lnTo>
                    <a:pt x="224502" y="256719"/>
                  </a:lnTo>
                  <a:lnTo>
                    <a:pt x="235433" y="256006"/>
                  </a:lnTo>
                  <a:lnTo>
                    <a:pt x="245299" y="251246"/>
                  </a:lnTo>
                  <a:lnTo>
                    <a:pt x="252844" y="242770"/>
                  </a:lnTo>
                  <a:lnTo>
                    <a:pt x="256508" y="232031"/>
                  </a:lnTo>
                  <a:lnTo>
                    <a:pt x="255795" y="221100"/>
                  </a:lnTo>
                  <a:lnTo>
                    <a:pt x="251035" y="211234"/>
                  </a:lnTo>
                  <a:lnTo>
                    <a:pt x="242559" y="203689"/>
                  </a:lnTo>
                  <a:lnTo>
                    <a:pt x="162408" y="156934"/>
                  </a:lnTo>
                  <a:lnTo>
                    <a:pt x="56710" y="156934"/>
                  </a:lnTo>
                  <a:lnTo>
                    <a:pt x="56710" y="99784"/>
                  </a:lnTo>
                  <a:lnTo>
                    <a:pt x="162408" y="99784"/>
                  </a:lnTo>
                  <a:lnTo>
                    <a:pt x="242559" y="53029"/>
                  </a:lnTo>
                  <a:lnTo>
                    <a:pt x="251035" y="45485"/>
                  </a:lnTo>
                  <a:lnTo>
                    <a:pt x="255795" y="35619"/>
                  </a:lnTo>
                  <a:lnTo>
                    <a:pt x="256508" y="24688"/>
                  </a:lnTo>
                  <a:lnTo>
                    <a:pt x="252844" y="13949"/>
                  </a:lnTo>
                  <a:lnTo>
                    <a:pt x="245299" y="5472"/>
                  </a:lnTo>
                  <a:lnTo>
                    <a:pt x="235433" y="712"/>
                  </a:lnTo>
                  <a:lnTo>
                    <a:pt x="224501" y="0"/>
                  </a:lnTo>
                  <a:close/>
                </a:path>
                <a:path extrusionOk="0" h="257175" w="1047750">
                  <a:moveTo>
                    <a:pt x="162408" y="99784"/>
                  </a:moveTo>
                  <a:lnTo>
                    <a:pt x="56710" y="99784"/>
                  </a:lnTo>
                  <a:lnTo>
                    <a:pt x="56710" y="156934"/>
                  </a:lnTo>
                  <a:lnTo>
                    <a:pt x="162408" y="156934"/>
                  </a:lnTo>
                  <a:lnTo>
                    <a:pt x="155735" y="153042"/>
                  </a:lnTo>
                  <a:lnTo>
                    <a:pt x="71109" y="153042"/>
                  </a:lnTo>
                  <a:lnTo>
                    <a:pt x="71109" y="103677"/>
                  </a:lnTo>
                  <a:lnTo>
                    <a:pt x="155735" y="103677"/>
                  </a:lnTo>
                  <a:lnTo>
                    <a:pt x="162408" y="99784"/>
                  </a:lnTo>
                  <a:close/>
                </a:path>
                <a:path extrusionOk="0" h="257175" w="1047750">
                  <a:moveTo>
                    <a:pt x="1047659" y="99784"/>
                  </a:moveTo>
                  <a:lnTo>
                    <a:pt x="162408" y="99784"/>
                  </a:lnTo>
                  <a:lnTo>
                    <a:pt x="113422" y="128359"/>
                  </a:lnTo>
                  <a:lnTo>
                    <a:pt x="162408" y="156934"/>
                  </a:lnTo>
                  <a:lnTo>
                    <a:pt x="1047659" y="156934"/>
                  </a:lnTo>
                  <a:lnTo>
                    <a:pt x="1047659" y="99784"/>
                  </a:lnTo>
                  <a:close/>
                </a:path>
                <a:path extrusionOk="0" h="257175" w="1047750">
                  <a:moveTo>
                    <a:pt x="71109" y="103677"/>
                  </a:moveTo>
                  <a:lnTo>
                    <a:pt x="71109" y="153042"/>
                  </a:lnTo>
                  <a:lnTo>
                    <a:pt x="113422" y="128359"/>
                  </a:lnTo>
                  <a:lnTo>
                    <a:pt x="71109" y="103677"/>
                  </a:lnTo>
                  <a:close/>
                </a:path>
                <a:path extrusionOk="0" h="257175" w="1047750">
                  <a:moveTo>
                    <a:pt x="113422" y="128359"/>
                  </a:moveTo>
                  <a:lnTo>
                    <a:pt x="71109" y="153042"/>
                  </a:lnTo>
                  <a:lnTo>
                    <a:pt x="155735" y="153042"/>
                  </a:lnTo>
                  <a:lnTo>
                    <a:pt x="113422" y="128359"/>
                  </a:lnTo>
                  <a:close/>
                </a:path>
                <a:path extrusionOk="0" h="257175" w="1047750">
                  <a:moveTo>
                    <a:pt x="155735" y="103677"/>
                  </a:moveTo>
                  <a:lnTo>
                    <a:pt x="71109" y="103677"/>
                  </a:lnTo>
                  <a:lnTo>
                    <a:pt x="113422" y="128359"/>
                  </a:lnTo>
                  <a:lnTo>
                    <a:pt x="155735" y="103677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4" name="Google Shape;604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24728" y="5102351"/>
              <a:ext cx="2648712" cy="591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5" name="Google Shape;605;p40"/>
            <p:cNvSpPr/>
            <p:nvPr/>
          </p:nvSpPr>
          <p:spPr>
            <a:xfrm>
              <a:off x="5867400" y="5249575"/>
              <a:ext cx="2310129" cy="257175"/>
            </a:xfrm>
            <a:custGeom>
              <a:rect b="b" l="l" r="r" t="t"/>
              <a:pathLst>
                <a:path extrusionOk="0" h="257175" w="2310129">
                  <a:moveTo>
                    <a:pt x="2196448" y="128359"/>
                  </a:moveTo>
                  <a:lnTo>
                    <a:pt x="2067311" y="203689"/>
                  </a:lnTo>
                  <a:lnTo>
                    <a:pt x="2058834" y="211233"/>
                  </a:lnTo>
                  <a:lnTo>
                    <a:pt x="2054074" y="221100"/>
                  </a:lnTo>
                  <a:lnTo>
                    <a:pt x="2053362" y="232031"/>
                  </a:lnTo>
                  <a:lnTo>
                    <a:pt x="2057026" y="242769"/>
                  </a:lnTo>
                  <a:lnTo>
                    <a:pt x="2064570" y="251246"/>
                  </a:lnTo>
                  <a:lnTo>
                    <a:pt x="2074437" y="256006"/>
                  </a:lnTo>
                  <a:lnTo>
                    <a:pt x="2085368" y="256719"/>
                  </a:lnTo>
                  <a:lnTo>
                    <a:pt x="2096107" y="253054"/>
                  </a:lnTo>
                  <a:lnTo>
                    <a:pt x="2260884" y="156934"/>
                  </a:lnTo>
                  <a:lnTo>
                    <a:pt x="2253157" y="156934"/>
                  </a:lnTo>
                  <a:lnTo>
                    <a:pt x="2253157" y="153041"/>
                  </a:lnTo>
                  <a:lnTo>
                    <a:pt x="2238761" y="153041"/>
                  </a:lnTo>
                  <a:lnTo>
                    <a:pt x="2196448" y="128359"/>
                  </a:lnTo>
                  <a:close/>
                </a:path>
                <a:path extrusionOk="0" h="257175" w="2310129">
                  <a:moveTo>
                    <a:pt x="2147462" y="99784"/>
                  </a:moveTo>
                  <a:lnTo>
                    <a:pt x="0" y="99784"/>
                  </a:lnTo>
                  <a:lnTo>
                    <a:pt x="0" y="156934"/>
                  </a:lnTo>
                  <a:lnTo>
                    <a:pt x="2147462" y="156934"/>
                  </a:lnTo>
                  <a:lnTo>
                    <a:pt x="2196448" y="128359"/>
                  </a:lnTo>
                  <a:lnTo>
                    <a:pt x="2147462" y="99784"/>
                  </a:lnTo>
                  <a:close/>
                </a:path>
                <a:path extrusionOk="0" h="257175" w="2310129">
                  <a:moveTo>
                    <a:pt x="2260884" y="99784"/>
                  </a:moveTo>
                  <a:lnTo>
                    <a:pt x="2253157" y="99784"/>
                  </a:lnTo>
                  <a:lnTo>
                    <a:pt x="2253157" y="156934"/>
                  </a:lnTo>
                  <a:lnTo>
                    <a:pt x="2260884" y="156934"/>
                  </a:lnTo>
                  <a:lnTo>
                    <a:pt x="2309870" y="128359"/>
                  </a:lnTo>
                  <a:lnTo>
                    <a:pt x="2260884" y="99784"/>
                  </a:lnTo>
                  <a:close/>
                </a:path>
                <a:path extrusionOk="0" h="257175" w="2310129">
                  <a:moveTo>
                    <a:pt x="2238761" y="103676"/>
                  </a:moveTo>
                  <a:lnTo>
                    <a:pt x="2196448" y="128359"/>
                  </a:lnTo>
                  <a:lnTo>
                    <a:pt x="2238761" y="153041"/>
                  </a:lnTo>
                  <a:lnTo>
                    <a:pt x="2238761" y="103676"/>
                  </a:lnTo>
                  <a:close/>
                </a:path>
                <a:path extrusionOk="0" h="257175" w="2310129">
                  <a:moveTo>
                    <a:pt x="2253157" y="103676"/>
                  </a:moveTo>
                  <a:lnTo>
                    <a:pt x="2238761" y="103676"/>
                  </a:lnTo>
                  <a:lnTo>
                    <a:pt x="2238761" y="153041"/>
                  </a:lnTo>
                  <a:lnTo>
                    <a:pt x="2253157" y="153041"/>
                  </a:lnTo>
                  <a:lnTo>
                    <a:pt x="2253157" y="103676"/>
                  </a:lnTo>
                  <a:close/>
                </a:path>
                <a:path extrusionOk="0" h="257175" w="2310129">
                  <a:moveTo>
                    <a:pt x="2085368" y="0"/>
                  </a:moveTo>
                  <a:lnTo>
                    <a:pt x="2074437" y="713"/>
                  </a:lnTo>
                  <a:lnTo>
                    <a:pt x="2064570" y="5473"/>
                  </a:lnTo>
                  <a:lnTo>
                    <a:pt x="2057026" y="13948"/>
                  </a:lnTo>
                  <a:lnTo>
                    <a:pt x="2053362" y="24688"/>
                  </a:lnTo>
                  <a:lnTo>
                    <a:pt x="2054074" y="35619"/>
                  </a:lnTo>
                  <a:lnTo>
                    <a:pt x="2058834" y="45485"/>
                  </a:lnTo>
                  <a:lnTo>
                    <a:pt x="2067311" y="53029"/>
                  </a:lnTo>
                  <a:lnTo>
                    <a:pt x="2196448" y="128359"/>
                  </a:lnTo>
                  <a:lnTo>
                    <a:pt x="2238761" y="103676"/>
                  </a:lnTo>
                  <a:lnTo>
                    <a:pt x="2253157" y="103676"/>
                  </a:lnTo>
                  <a:lnTo>
                    <a:pt x="2253157" y="99784"/>
                  </a:lnTo>
                  <a:lnTo>
                    <a:pt x="2260884" y="99784"/>
                  </a:lnTo>
                  <a:lnTo>
                    <a:pt x="2096107" y="3664"/>
                  </a:lnTo>
                  <a:lnTo>
                    <a:pt x="2085368" y="0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6" name="Google Shape;606;p40"/>
          <p:cNvSpPr txBox="1"/>
          <p:nvPr>
            <p:ph type="title"/>
          </p:nvPr>
        </p:nvSpPr>
        <p:spPr>
          <a:xfrm>
            <a:off x="457200" y="205978"/>
            <a:ext cx="79317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/>
              <a:t>Images are Sampled and Quantized</a:t>
            </a:r>
            <a:endParaRPr sz="3000"/>
          </a:p>
        </p:txBody>
      </p:sp>
      <p:sp>
        <p:nvSpPr>
          <p:cNvPr id="607" name="Google Shape;607;p40"/>
          <p:cNvSpPr txBox="1"/>
          <p:nvPr/>
        </p:nvSpPr>
        <p:spPr>
          <a:xfrm>
            <a:off x="7531226" y="2075307"/>
            <a:ext cx="366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231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0"/>
          <p:cNvSpPr txBox="1"/>
          <p:nvPr/>
        </p:nvSpPr>
        <p:spPr>
          <a:xfrm>
            <a:off x="5877880" y="1599818"/>
            <a:ext cx="2499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0"/>
          <p:cNvSpPr txBox="1"/>
          <p:nvPr/>
        </p:nvSpPr>
        <p:spPr>
          <a:xfrm>
            <a:off x="3875036" y="3865244"/>
            <a:ext cx="366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148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40"/>
          <p:cNvSpPr txBox="1"/>
          <p:nvPr/>
        </p:nvSpPr>
        <p:spPr>
          <a:xfrm>
            <a:off x="516255" y="1033652"/>
            <a:ext cx="49815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image contains discrete number of pixels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0"/>
          <p:cNvSpPr txBox="1"/>
          <p:nvPr/>
        </p:nvSpPr>
        <p:spPr>
          <a:xfrm>
            <a:off x="773429" y="1362836"/>
            <a:ext cx="2974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Pixel value: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393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“grayscale”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 “intensity”): [0,255]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0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41"/>
          <p:cNvGrpSpPr/>
          <p:nvPr/>
        </p:nvGrpSpPr>
        <p:grpSpPr>
          <a:xfrm>
            <a:off x="4409158" y="1801367"/>
            <a:ext cx="2586002" cy="2759202"/>
            <a:chOff x="5878877" y="2401823"/>
            <a:chExt cx="3448003" cy="3678936"/>
          </a:xfrm>
        </p:grpSpPr>
        <p:pic>
          <p:nvPicPr>
            <p:cNvPr id="618" name="Google Shape;618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78877" y="3048878"/>
              <a:ext cx="3207875" cy="2576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0672" y="2401823"/>
              <a:ext cx="420624" cy="14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41"/>
            <p:cNvSpPr/>
            <p:nvPr/>
          </p:nvSpPr>
          <p:spPr>
            <a:xfrm>
              <a:off x="7022284" y="2424360"/>
              <a:ext cx="171450" cy="1169035"/>
            </a:xfrm>
            <a:custGeom>
              <a:rect b="b" l="l" r="r" t="t"/>
              <a:pathLst>
                <a:path extrusionOk="0" h="1169035" w="171450">
                  <a:moveTo>
                    <a:pt x="16033" y="999190"/>
                  </a:moveTo>
                  <a:lnTo>
                    <a:pt x="8924" y="1001774"/>
                  </a:lnTo>
                  <a:lnTo>
                    <a:pt x="3373" y="1006914"/>
                  </a:lnTo>
                  <a:lnTo>
                    <a:pt x="331" y="1013553"/>
                  </a:lnTo>
                  <a:lnTo>
                    <a:pt x="0" y="1020848"/>
                  </a:lnTo>
                  <a:lnTo>
                    <a:pt x="2584" y="1027958"/>
                  </a:lnTo>
                  <a:lnTo>
                    <a:pt x="88515" y="1168796"/>
                  </a:lnTo>
                  <a:lnTo>
                    <a:pt x="109365" y="1131371"/>
                  </a:lnTo>
                  <a:lnTo>
                    <a:pt x="68722" y="1131371"/>
                  </a:lnTo>
                  <a:lnTo>
                    <a:pt x="67329" y="1060922"/>
                  </a:lnTo>
                  <a:lnTo>
                    <a:pt x="35109" y="1008114"/>
                  </a:lnTo>
                  <a:lnTo>
                    <a:pt x="29968" y="1002564"/>
                  </a:lnTo>
                  <a:lnTo>
                    <a:pt x="23329" y="999521"/>
                  </a:lnTo>
                  <a:lnTo>
                    <a:pt x="16033" y="999190"/>
                  </a:lnTo>
                  <a:close/>
                </a:path>
                <a:path extrusionOk="0" h="1169035" w="171450">
                  <a:moveTo>
                    <a:pt x="67329" y="1060922"/>
                  </a:moveTo>
                  <a:lnTo>
                    <a:pt x="68722" y="1131371"/>
                  </a:lnTo>
                  <a:lnTo>
                    <a:pt x="106814" y="1130618"/>
                  </a:lnTo>
                  <a:lnTo>
                    <a:pt x="106638" y="1121724"/>
                  </a:lnTo>
                  <a:lnTo>
                    <a:pt x="71126" y="1121724"/>
                  </a:lnTo>
                  <a:lnTo>
                    <a:pt x="87020" y="1093196"/>
                  </a:lnTo>
                  <a:lnTo>
                    <a:pt x="67329" y="1060922"/>
                  </a:lnTo>
                  <a:close/>
                </a:path>
                <a:path extrusionOk="0" h="1169035" w="171450">
                  <a:moveTo>
                    <a:pt x="154235" y="996458"/>
                  </a:moveTo>
                  <a:lnTo>
                    <a:pt x="146959" y="997077"/>
                  </a:lnTo>
                  <a:lnTo>
                    <a:pt x="140445" y="1000380"/>
                  </a:lnTo>
                  <a:lnTo>
                    <a:pt x="135529" y="1006129"/>
                  </a:lnTo>
                  <a:lnTo>
                    <a:pt x="105421" y="1060168"/>
                  </a:lnTo>
                  <a:lnTo>
                    <a:pt x="106814" y="1130618"/>
                  </a:lnTo>
                  <a:lnTo>
                    <a:pt x="68722" y="1131371"/>
                  </a:lnTo>
                  <a:lnTo>
                    <a:pt x="109365" y="1131371"/>
                  </a:lnTo>
                  <a:lnTo>
                    <a:pt x="168812" y="1024672"/>
                  </a:lnTo>
                  <a:lnTo>
                    <a:pt x="171113" y="1017466"/>
                  </a:lnTo>
                  <a:lnTo>
                    <a:pt x="170494" y="1010189"/>
                  </a:lnTo>
                  <a:lnTo>
                    <a:pt x="167191" y="1003675"/>
                  </a:lnTo>
                  <a:lnTo>
                    <a:pt x="161442" y="998759"/>
                  </a:lnTo>
                  <a:lnTo>
                    <a:pt x="154235" y="996458"/>
                  </a:lnTo>
                  <a:close/>
                </a:path>
                <a:path extrusionOk="0" h="1169035" w="171450">
                  <a:moveTo>
                    <a:pt x="87020" y="1093196"/>
                  </a:moveTo>
                  <a:lnTo>
                    <a:pt x="71126" y="1121724"/>
                  </a:lnTo>
                  <a:lnTo>
                    <a:pt x="104029" y="1121073"/>
                  </a:lnTo>
                  <a:lnTo>
                    <a:pt x="87020" y="1093196"/>
                  </a:lnTo>
                  <a:close/>
                </a:path>
                <a:path extrusionOk="0" h="1169035" w="171450">
                  <a:moveTo>
                    <a:pt x="105421" y="1060168"/>
                  </a:moveTo>
                  <a:lnTo>
                    <a:pt x="87020" y="1093196"/>
                  </a:lnTo>
                  <a:lnTo>
                    <a:pt x="104029" y="1121073"/>
                  </a:lnTo>
                  <a:lnTo>
                    <a:pt x="71126" y="1121724"/>
                  </a:lnTo>
                  <a:lnTo>
                    <a:pt x="106638" y="1121724"/>
                  </a:lnTo>
                  <a:lnTo>
                    <a:pt x="105421" y="1060168"/>
                  </a:lnTo>
                  <a:close/>
                </a:path>
                <a:path extrusionOk="0" h="1169035" w="171450">
                  <a:moveTo>
                    <a:pt x="84462" y="0"/>
                  </a:moveTo>
                  <a:lnTo>
                    <a:pt x="46370" y="753"/>
                  </a:lnTo>
                  <a:lnTo>
                    <a:pt x="67329" y="1060922"/>
                  </a:lnTo>
                  <a:lnTo>
                    <a:pt x="87020" y="1093196"/>
                  </a:lnTo>
                  <a:lnTo>
                    <a:pt x="105421" y="1060168"/>
                  </a:lnTo>
                  <a:lnTo>
                    <a:pt x="84462" y="0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1" name="Google Shape;621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43088" y="4062983"/>
              <a:ext cx="1383792" cy="423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41"/>
            <p:cNvSpPr/>
            <p:nvPr/>
          </p:nvSpPr>
          <p:spPr>
            <a:xfrm>
              <a:off x="8153312" y="4168612"/>
              <a:ext cx="1133475" cy="171450"/>
            </a:xfrm>
            <a:custGeom>
              <a:rect b="b" l="l" r="r" t="t"/>
              <a:pathLst>
                <a:path extrusionOk="0" h="171450" w="1133475">
                  <a:moveTo>
                    <a:pt x="149667" y="0"/>
                  </a:moveTo>
                  <a:lnTo>
                    <a:pt x="142507" y="2443"/>
                  </a:lnTo>
                  <a:lnTo>
                    <a:pt x="0" y="85573"/>
                  </a:lnTo>
                  <a:lnTo>
                    <a:pt x="142507" y="168702"/>
                  </a:lnTo>
                  <a:lnTo>
                    <a:pt x="149667" y="171145"/>
                  </a:lnTo>
                  <a:lnTo>
                    <a:pt x="156955" y="170670"/>
                  </a:lnTo>
                  <a:lnTo>
                    <a:pt x="163532" y="167497"/>
                  </a:lnTo>
                  <a:lnTo>
                    <a:pt x="168562" y="161847"/>
                  </a:lnTo>
                  <a:lnTo>
                    <a:pt x="171005" y="154687"/>
                  </a:lnTo>
                  <a:lnTo>
                    <a:pt x="170529" y="147399"/>
                  </a:lnTo>
                  <a:lnTo>
                    <a:pt x="167356" y="140822"/>
                  </a:lnTo>
                  <a:lnTo>
                    <a:pt x="161705" y="135793"/>
                  </a:lnTo>
                  <a:lnTo>
                    <a:pt x="108271" y="104623"/>
                  </a:lnTo>
                  <a:lnTo>
                    <a:pt x="37807" y="104623"/>
                  </a:lnTo>
                  <a:lnTo>
                    <a:pt x="37807" y="66523"/>
                  </a:lnTo>
                  <a:lnTo>
                    <a:pt x="108271" y="66522"/>
                  </a:lnTo>
                  <a:lnTo>
                    <a:pt x="161705" y="35352"/>
                  </a:lnTo>
                  <a:lnTo>
                    <a:pt x="171005" y="16458"/>
                  </a:lnTo>
                  <a:lnTo>
                    <a:pt x="168562" y="9298"/>
                  </a:lnTo>
                  <a:lnTo>
                    <a:pt x="163532" y="3648"/>
                  </a:lnTo>
                  <a:lnTo>
                    <a:pt x="156955" y="475"/>
                  </a:lnTo>
                  <a:lnTo>
                    <a:pt x="149667" y="0"/>
                  </a:lnTo>
                  <a:close/>
                </a:path>
                <a:path extrusionOk="0" h="171450" w="1133475">
                  <a:moveTo>
                    <a:pt x="108269" y="66523"/>
                  </a:moveTo>
                  <a:lnTo>
                    <a:pt x="37807" y="66523"/>
                  </a:lnTo>
                  <a:lnTo>
                    <a:pt x="37807" y="104623"/>
                  </a:lnTo>
                  <a:lnTo>
                    <a:pt x="108271" y="104623"/>
                  </a:lnTo>
                  <a:lnTo>
                    <a:pt x="103821" y="102027"/>
                  </a:lnTo>
                  <a:lnTo>
                    <a:pt x="47405" y="102027"/>
                  </a:lnTo>
                  <a:lnTo>
                    <a:pt x="47405" y="69118"/>
                  </a:lnTo>
                  <a:lnTo>
                    <a:pt x="103821" y="69118"/>
                  </a:lnTo>
                  <a:lnTo>
                    <a:pt x="108269" y="66523"/>
                  </a:lnTo>
                  <a:close/>
                </a:path>
                <a:path extrusionOk="0" h="171450" w="1133475">
                  <a:moveTo>
                    <a:pt x="108271" y="104623"/>
                  </a:moveTo>
                  <a:lnTo>
                    <a:pt x="37807" y="104623"/>
                  </a:lnTo>
                  <a:lnTo>
                    <a:pt x="108271" y="104623"/>
                  </a:lnTo>
                  <a:close/>
                </a:path>
                <a:path extrusionOk="0" h="171450" w="1133475">
                  <a:moveTo>
                    <a:pt x="1133462" y="66522"/>
                  </a:moveTo>
                  <a:lnTo>
                    <a:pt x="108269" y="66523"/>
                  </a:lnTo>
                  <a:lnTo>
                    <a:pt x="75613" y="85572"/>
                  </a:lnTo>
                  <a:lnTo>
                    <a:pt x="108271" y="104623"/>
                  </a:lnTo>
                  <a:lnTo>
                    <a:pt x="1133462" y="104622"/>
                  </a:lnTo>
                  <a:lnTo>
                    <a:pt x="1133462" y="66522"/>
                  </a:lnTo>
                  <a:close/>
                </a:path>
                <a:path extrusionOk="0" h="171450" w="1133475">
                  <a:moveTo>
                    <a:pt x="47405" y="69118"/>
                  </a:moveTo>
                  <a:lnTo>
                    <a:pt x="47405" y="102027"/>
                  </a:lnTo>
                  <a:lnTo>
                    <a:pt x="75613" y="85572"/>
                  </a:lnTo>
                  <a:lnTo>
                    <a:pt x="47405" y="69118"/>
                  </a:lnTo>
                  <a:close/>
                </a:path>
                <a:path extrusionOk="0" h="171450" w="1133475">
                  <a:moveTo>
                    <a:pt x="75613" y="85572"/>
                  </a:moveTo>
                  <a:lnTo>
                    <a:pt x="47405" y="102027"/>
                  </a:lnTo>
                  <a:lnTo>
                    <a:pt x="103821" y="102027"/>
                  </a:lnTo>
                  <a:lnTo>
                    <a:pt x="75613" y="85572"/>
                  </a:lnTo>
                  <a:close/>
                </a:path>
                <a:path extrusionOk="0" h="171450" w="1133475">
                  <a:moveTo>
                    <a:pt x="103821" y="69118"/>
                  </a:moveTo>
                  <a:lnTo>
                    <a:pt x="47405" y="69118"/>
                  </a:lnTo>
                  <a:lnTo>
                    <a:pt x="75613" y="85572"/>
                  </a:lnTo>
                  <a:lnTo>
                    <a:pt x="103821" y="69118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3" name="Google Shape;623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66688" y="4190999"/>
              <a:ext cx="420623" cy="1889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41"/>
            <p:cNvSpPr/>
            <p:nvPr/>
          </p:nvSpPr>
          <p:spPr>
            <a:xfrm>
              <a:off x="6398018" y="4380796"/>
              <a:ext cx="171450" cy="1640204"/>
            </a:xfrm>
            <a:custGeom>
              <a:rect b="b" l="l" r="r" t="t"/>
              <a:pathLst>
                <a:path extrusionOk="0" h="1640204" w="171450">
                  <a:moveTo>
                    <a:pt x="82268" y="75543"/>
                  </a:moveTo>
                  <a:lnTo>
                    <a:pt x="64658" y="108998"/>
                  </a:lnTo>
                  <a:lnTo>
                    <a:pt x="131349" y="1639832"/>
                  </a:lnTo>
                  <a:lnTo>
                    <a:pt x="169413" y="1638174"/>
                  </a:lnTo>
                  <a:lnTo>
                    <a:pt x="102721" y="107339"/>
                  </a:lnTo>
                  <a:lnTo>
                    <a:pt x="82268" y="75543"/>
                  </a:lnTo>
                  <a:close/>
                </a:path>
                <a:path extrusionOk="0" h="1640204" w="171450">
                  <a:moveTo>
                    <a:pt x="78977" y="0"/>
                  </a:moveTo>
                  <a:lnTo>
                    <a:pt x="2128" y="145991"/>
                  </a:lnTo>
                  <a:lnTo>
                    <a:pt x="0" y="153250"/>
                  </a:lnTo>
                  <a:lnTo>
                    <a:pt x="792" y="160510"/>
                  </a:lnTo>
                  <a:lnTo>
                    <a:pt x="4248" y="166944"/>
                  </a:lnTo>
                  <a:lnTo>
                    <a:pt x="10113" y="171723"/>
                  </a:lnTo>
                  <a:lnTo>
                    <a:pt x="17371" y="173851"/>
                  </a:lnTo>
                  <a:lnTo>
                    <a:pt x="24631" y="173059"/>
                  </a:lnTo>
                  <a:lnTo>
                    <a:pt x="31064" y="169602"/>
                  </a:lnTo>
                  <a:lnTo>
                    <a:pt x="35843" y="163738"/>
                  </a:lnTo>
                  <a:lnTo>
                    <a:pt x="64658" y="108998"/>
                  </a:lnTo>
                  <a:lnTo>
                    <a:pt x="61591" y="38596"/>
                  </a:lnTo>
                  <a:lnTo>
                    <a:pt x="99654" y="36937"/>
                  </a:lnTo>
                  <a:lnTo>
                    <a:pt x="102738" y="36937"/>
                  </a:lnTo>
                  <a:lnTo>
                    <a:pt x="78977" y="0"/>
                  </a:lnTo>
                  <a:close/>
                </a:path>
                <a:path extrusionOk="0" h="1640204" w="171450">
                  <a:moveTo>
                    <a:pt x="102738" y="36937"/>
                  </a:moveTo>
                  <a:lnTo>
                    <a:pt x="99654" y="36937"/>
                  </a:lnTo>
                  <a:lnTo>
                    <a:pt x="102721" y="107339"/>
                  </a:lnTo>
                  <a:lnTo>
                    <a:pt x="136188" y="159367"/>
                  </a:lnTo>
                  <a:lnTo>
                    <a:pt x="141458" y="164793"/>
                  </a:lnTo>
                  <a:lnTo>
                    <a:pt x="148168" y="167677"/>
                  </a:lnTo>
                  <a:lnTo>
                    <a:pt x="155469" y="167835"/>
                  </a:lnTo>
                  <a:lnTo>
                    <a:pt x="162515" y="165083"/>
                  </a:lnTo>
                  <a:lnTo>
                    <a:pt x="167942" y="159812"/>
                  </a:lnTo>
                  <a:lnTo>
                    <a:pt x="170826" y="153103"/>
                  </a:lnTo>
                  <a:lnTo>
                    <a:pt x="170983" y="145801"/>
                  </a:lnTo>
                  <a:lnTo>
                    <a:pt x="168232" y="138755"/>
                  </a:lnTo>
                  <a:lnTo>
                    <a:pt x="102738" y="36937"/>
                  </a:lnTo>
                  <a:close/>
                </a:path>
                <a:path extrusionOk="0" h="1640204" w="171450">
                  <a:moveTo>
                    <a:pt x="99654" y="36937"/>
                  </a:moveTo>
                  <a:lnTo>
                    <a:pt x="61591" y="38596"/>
                  </a:lnTo>
                  <a:lnTo>
                    <a:pt x="64658" y="108998"/>
                  </a:lnTo>
                  <a:lnTo>
                    <a:pt x="82268" y="75543"/>
                  </a:lnTo>
                  <a:lnTo>
                    <a:pt x="64601" y="48077"/>
                  </a:lnTo>
                  <a:lnTo>
                    <a:pt x="97480" y="46645"/>
                  </a:lnTo>
                  <a:lnTo>
                    <a:pt x="100077" y="46645"/>
                  </a:lnTo>
                  <a:lnTo>
                    <a:pt x="99654" y="36937"/>
                  </a:lnTo>
                  <a:close/>
                </a:path>
                <a:path extrusionOk="0" h="1640204" w="171450">
                  <a:moveTo>
                    <a:pt x="100077" y="46645"/>
                  </a:moveTo>
                  <a:lnTo>
                    <a:pt x="97480" y="46645"/>
                  </a:lnTo>
                  <a:lnTo>
                    <a:pt x="82268" y="75543"/>
                  </a:lnTo>
                  <a:lnTo>
                    <a:pt x="102721" y="107339"/>
                  </a:lnTo>
                  <a:lnTo>
                    <a:pt x="100077" y="46645"/>
                  </a:lnTo>
                  <a:close/>
                </a:path>
                <a:path extrusionOk="0" h="1640204" w="171450">
                  <a:moveTo>
                    <a:pt x="97480" y="46645"/>
                  </a:moveTo>
                  <a:lnTo>
                    <a:pt x="64601" y="48077"/>
                  </a:lnTo>
                  <a:lnTo>
                    <a:pt x="82268" y="75543"/>
                  </a:lnTo>
                  <a:lnTo>
                    <a:pt x="97480" y="46645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5" name="Google Shape;625;p41"/>
          <p:cNvSpPr txBox="1"/>
          <p:nvPr>
            <p:ph type="title"/>
          </p:nvPr>
        </p:nvSpPr>
        <p:spPr>
          <a:xfrm>
            <a:off x="457200" y="205978"/>
            <a:ext cx="79317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/>
              <a:t>Images are Sampled and Quantized</a:t>
            </a:r>
            <a:endParaRPr sz="3000"/>
          </a:p>
        </p:txBody>
      </p:sp>
      <p:sp>
        <p:nvSpPr>
          <p:cNvPr id="626" name="Google Shape;626;p41"/>
          <p:cNvSpPr txBox="1"/>
          <p:nvPr/>
        </p:nvSpPr>
        <p:spPr>
          <a:xfrm>
            <a:off x="516255" y="1033652"/>
            <a:ext cx="49815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9685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image contains discrete number of pixels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41"/>
          <p:cNvSpPr txBox="1"/>
          <p:nvPr/>
        </p:nvSpPr>
        <p:spPr>
          <a:xfrm>
            <a:off x="773429" y="1362836"/>
            <a:ext cx="2974200" cy="19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Pixel value: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393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“grayscale”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445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 “intensity”): [0,255]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350" lvl="0" marL="3937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“color”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20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RGB: [R, G, B]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1"/>
          <p:cNvSpPr txBox="1"/>
          <p:nvPr/>
        </p:nvSpPr>
        <p:spPr>
          <a:xfrm>
            <a:off x="7024136" y="3023996"/>
            <a:ext cx="1416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[249, 215, 203]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1"/>
          <p:cNvSpPr txBox="1"/>
          <p:nvPr/>
        </p:nvSpPr>
        <p:spPr>
          <a:xfrm>
            <a:off x="4833696" y="1478660"/>
            <a:ext cx="954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[90, 0, 53]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1"/>
          <p:cNvSpPr txBox="1"/>
          <p:nvPr/>
        </p:nvSpPr>
        <p:spPr>
          <a:xfrm>
            <a:off x="4287101" y="4459605"/>
            <a:ext cx="11847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[213, 60, 67]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1"/>
          <p:cNvSpPr txBox="1"/>
          <p:nvPr>
            <p:ph idx="4294967295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41"/>
          <p:cNvSpPr txBox="1"/>
          <p:nvPr/>
        </p:nvSpPr>
        <p:spPr>
          <a:xfrm>
            <a:off x="755125" y="3685125"/>
            <a:ext cx="30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Q: Why [0, 255] but not [0, 1]?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2"/>
          <p:cNvSpPr txBox="1"/>
          <p:nvPr/>
        </p:nvSpPr>
        <p:spPr>
          <a:xfrm>
            <a:off x="744849" y="136375"/>
            <a:ext cx="75414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250">
            <a:spAutoFit/>
          </a:bodyPr>
          <a:lstStyle/>
          <a:p>
            <a:pPr indent="0" lvl="0" marL="12700" marR="0" rtl="0" algn="l">
              <a:lnSpc>
                <a:spcPct val="1178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this loss of information (from sampling and quantization),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2"/>
          <p:cNvSpPr txBox="1"/>
          <p:nvPr/>
        </p:nvSpPr>
        <p:spPr>
          <a:xfrm>
            <a:off x="744850" y="1330700"/>
            <a:ext cx="74952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many possible 256x256x3 images do we have?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2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0" name="Google Shape;640;p42"/>
          <p:cNvSpPr txBox="1"/>
          <p:nvPr/>
        </p:nvSpPr>
        <p:spPr>
          <a:xfrm>
            <a:off x="777024" y="2648748"/>
            <a:ext cx="61836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many images can a person perceive in the whole life?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2"/>
          <p:cNvSpPr txBox="1"/>
          <p:nvPr/>
        </p:nvSpPr>
        <p:spPr>
          <a:xfrm>
            <a:off x="1423749" y="1901273"/>
            <a:ext cx="61836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256^{256x256x3} = 2^1572864</a:t>
            </a:r>
            <a:endParaRPr b="0" i="0" sz="2500" u="none" cap="none" strike="noStrik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2"/>
          <p:cNvSpPr txBox="1"/>
          <p:nvPr/>
        </p:nvSpPr>
        <p:spPr>
          <a:xfrm>
            <a:off x="1423749" y="3538173"/>
            <a:ext cx="61836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b="0" i="0" lang="en-US" sz="12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(img/sec)</a:t>
            </a:r>
            <a:r>
              <a:rPr b="0" i="0" lang="en-US" sz="16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x 86,400 (sec/day) x 365 (day/year) x 80 (years) ≈ 2,500,000,000</a:t>
            </a:r>
            <a:endParaRPr b="0" i="0" sz="1600" u="none" cap="none" strike="noStrik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2"/>
          <p:cNvSpPr txBox="1"/>
          <p:nvPr/>
        </p:nvSpPr>
        <p:spPr>
          <a:xfrm>
            <a:off x="777025" y="4034275"/>
            <a:ext cx="529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Q: What’s the implication?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1950" y="1754975"/>
            <a:ext cx="1196109" cy="8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3"/>
          <p:cNvSpPr txBox="1"/>
          <p:nvPr/>
        </p:nvSpPr>
        <p:spPr>
          <a:xfrm>
            <a:off x="744849" y="1589525"/>
            <a:ext cx="75414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250">
            <a:spAutoFit/>
          </a:bodyPr>
          <a:lstStyle/>
          <a:p>
            <a:pPr indent="0" lvl="0" marL="12700" marR="0" rtl="0" algn="l">
              <a:lnSpc>
                <a:spcPct val="1178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this loss of information (from sampling and quantization),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3"/>
          <p:cNvSpPr txBox="1"/>
          <p:nvPr/>
        </p:nvSpPr>
        <p:spPr>
          <a:xfrm>
            <a:off x="744849" y="2721098"/>
            <a:ext cx="61836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we still use images for useful tasks?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43"/>
          <p:cNvSpPr txBox="1"/>
          <p:nvPr>
            <p:ph idx="2" type="sldNum"/>
          </p:nvPr>
        </p:nvSpPr>
        <p:spPr>
          <a:xfrm>
            <a:off x="5625310" y="4770878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4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Color spaces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sampling and quantization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histograms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Images as functions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Filters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Properties of systems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657" name="Google Shape;657;p44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Today’s agenda</a:t>
            </a:r>
            <a:endParaRPr/>
          </a:p>
        </p:txBody>
      </p:sp>
      <p:sp>
        <p:nvSpPr>
          <p:cNvPr id="658" name="Google Shape;658;p44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5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Starting with grayscale images: </a:t>
            </a:r>
            <a:endParaRPr/>
          </a:p>
        </p:txBody>
      </p:sp>
      <p:sp>
        <p:nvSpPr>
          <p:cNvPr id="665" name="Google Shape;665;p45"/>
          <p:cNvSpPr txBox="1"/>
          <p:nvPr>
            <p:ph idx="1" type="body"/>
          </p:nvPr>
        </p:nvSpPr>
        <p:spPr>
          <a:xfrm>
            <a:off x="457201" y="971061"/>
            <a:ext cx="3714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Histogram captures the </a:t>
            </a:r>
            <a:r>
              <a:rPr lang="en-US">
                <a:solidFill>
                  <a:srgbClr val="FF0000"/>
                </a:solidFill>
              </a:rPr>
              <a:t>distribution of gray levels</a:t>
            </a:r>
            <a:r>
              <a:rPr lang="en-US"/>
              <a:t> in the image. </a:t>
            </a:r>
            <a:endParaRPr/>
          </a:p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How frequently each gray level occurs in the image</a:t>
            </a:r>
            <a:endParaRPr/>
          </a:p>
        </p:txBody>
      </p:sp>
      <p:pic>
        <p:nvPicPr>
          <p:cNvPr id="666" name="Google Shape;666;p45"/>
          <p:cNvPicPr preferRelativeResize="0"/>
          <p:nvPr/>
        </p:nvPicPr>
        <p:blipFill rotWithShape="1">
          <a:blip r:embed="rId3">
            <a:alphaModFix/>
          </a:blip>
          <a:srcRect b="7100" l="3810" r="52939" t="7048"/>
          <a:stretch/>
        </p:blipFill>
        <p:spPr>
          <a:xfrm>
            <a:off x="1114654" y="2780050"/>
            <a:ext cx="2400000" cy="17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534" y="1334021"/>
            <a:ext cx="4343401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6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Grayscale histograms in code</a:t>
            </a:r>
            <a:endParaRPr/>
          </a:p>
        </p:txBody>
      </p:sp>
      <p:sp>
        <p:nvSpPr>
          <p:cNvPr id="674" name="Google Shape;674;p46"/>
          <p:cNvSpPr txBox="1"/>
          <p:nvPr>
            <p:ph idx="1" type="body"/>
          </p:nvPr>
        </p:nvSpPr>
        <p:spPr>
          <a:xfrm>
            <a:off x="457201" y="1200151"/>
            <a:ext cx="72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Histogram of an image provides the frequency of the brightness (intensity) value in the image.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Here is a simple implementation of calculating histograms:</a:t>
            </a:r>
            <a:endParaRPr/>
          </a:p>
          <a:p>
            <a:pPr indent="-762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75" name="Google Shape;675;p46"/>
          <p:cNvSpPr txBox="1"/>
          <p:nvPr/>
        </p:nvSpPr>
        <p:spPr>
          <a:xfrm>
            <a:off x="3445144" y="2262169"/>
            <a:ext cx="3590400" cy="21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 histogram(im):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h = np.zeros(256)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for row in im.shape[0]: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for col in im.shape[1]: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val = im[row, col]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h[val] += 1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Grayscale histograms in code</a:t>
            </a:r>
            <a:endParaRPr/>
          </a:p>
        </p:txBody>
      </p:sp>
      <p:pic>
        <p:nvPicPr>
          <p:cNvPr id="682" name="Google Shape;6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9959" y="1265334"/>
            <a:ext cx="4343401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4" name="Google Shape;684;p47"/>
          <p:cNvSpPr txBox="1"/>
          <p:nvPr/>
        </p:nvSpPr>
        <p:spPr>
          <a:xfrm>
            <a:off x="262944" y="2104644"/>
            <a:ext cx="3590400" cy="21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 histogram(im):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h = np.zeros(256)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for row in im.shape[0]: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for col in im.shape[1]: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val = im[row, col]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h[val] += 1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857813" y="21994"/>
            <a:ext cx="8021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400"/>
              <a:t>Recap</a:t>
            </a:r>
            <a:r>
              <a:rPr lang="en-US" sz="2400"/>
              <a:t>: Computer vision extracts geometric 3D information from 2D images</a:t>
            </a:r>
            <a:endParaRPr sz="2400"/>
          </a:p>
        </p:txBody>
      </p:sp>
      <p:sp>
        <p:nvSpPr>
          <p:cNvPr id="134" name="Google Shape;134;p6"/>
          <p:cNvSpPr txBox="1"/>
          <p:nvPr>
            <p:ph idx="1" type="body"/>
          </p:nvPr>
        </p:nvSpPr>
        <p:spPr>
          <a:xfrm>
            <a:off x="502125" y="4360576"/>
            <a:ext cx="7886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42857"/>
              <a:buNone/>
            </a:pPr>
            <a:r>
              <a:rPr lang="en-US"/>
              <a:t>TRI &amp; GATech’s ShaPO (ECCV’22): https://zubair-irshad.github.io/projects/ShAPO.html</a:t>
            </a:r>
            <a:endParaRPr/>
          </a:p>
        </p:txBody>
      </p:sp>
      <p:sp>
        <p:nvSpPr>
          <p:cNvPr id="135" name="Google Shape;135;p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693" y="1027250"/>
            <a:ext cx="6126605" cy="319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8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Visualizing Histograms for patches</a:t>
            </a:r>
            <a:endParaRPr/>
          </a:p>
        </p:txBody>
      </p:sp>
      <p:pic>
        <p:nvPicPr>
          <p:cNvPr id="690" name="Google Shape;690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02" y="1175925"/>
            <a:ext cx="62385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48"/>
          <p:cNvSpPr txBox="1"/>
          <p:nvPr/>
        </p:nvSpPr>
        <p:spPr>
          <a:xfrm>
            <a:off x="5657851" y="4510877"/>
            <a:ext cx="228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credit: Dr. Mubarak Shah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3" name="Google Shape;693;p48"/>
          <p:cNvSpPr txBox="1"/>
          <p:nvPr/>
        </p:nvSpPr>
        <p:spPr>
          <a:xfrm>
            <a:off x="6403625" y="1708450"/>
            <a:ext cx="262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Q: How to use histogram for retrieval?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9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Histogram – use case</a:t>
            </a:r>
            <a:endParaRPr/>
          </a:p>
        </p:txBody>
      </p:sp>
      <p:pic>
        <p:nvPicPr>
          <p:cNvPr id="699" name="Google Shape;699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2031" y="205977"/>
            <a:ext cx="3546600" cy="3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5863" y="3461660"/>
            <a:ext cx="5553224" cy="108864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 txBox="1"/>
          <p:nvPr/>
        </p:nvSpPr>
        <p:spPr>
          <a:xfrm>
            <a:off x="6286500" y="4743450"/>
            <a:ext cx="2737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credit: Dr. Mubarak Shah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3" name="Google Shape;703;p49"/>
          <p:cNvSpPr txBox="1"/>
          <p:nvPr/>
        </p:nvSpPr>
        <p:spPr>
          <a:xfrm>
            <a:off x="559250" y="1173625"/>
            <a:ext cx="46710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 emphysema, the inner walls of the lungs' air sacs called alveoli are damaged, causing them to eventually rupture.</a:t>
            </a:r>
            <a:endParaRPr b="0" i="0" sz="1800" u="none" cap="none" strike="noStrike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You can take a picture of the lung with special dye to mark the alveoli</a:t>
            </a:r>
            <a:endParaRPr b="0" i="0" sz="1800" u="none" cap="none" strike="noStrike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0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dk1"/>
                </a:solidFill>
              </a:rPr>
              <a:t>Histogram – use case</a:t>
            </a:r>
            <a:endParaRPr/>
          </a:p>
        </p:txBody>
      </p:sp>
      <p:sp>
        <p:nvSpPr>
          <p:cNvPr id="710" name="Google Shape;710;p5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1" name="Google Shape;711;p50" title="Screenshot 2025-04-02 at 9.28.03 A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38" y="1353102"/>
            <a:ext cx="7497417" cy="22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0"/>
          <p:cNvSpPr txBox="1"/>
          <p:nvPr/>
        </p:nvSpPr>
        <p:spPr>
          <a:xfrm>
            <a:off x="5008200" y="3810375"/>
            <a:ext cx="41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 Shot Boundary Detection and Condensed Representation : A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Histograms are a convenient representation to extract information </a:t>
            </a:r>
            <a:endParaRPr/>
          </a:p>
        </p:txBody>
      </p:sp>
      <p:sp>
        <p:nvSpPr>
          <p:cNvPr id="719" name="Google Shape;719;p51"/>
          <p:cNvSpPr txBox="1"/>
          <p:nvPr>
            <p:ph idx="1" type="body"/>
          </p:nvPr>
        </p:nvSpPr>
        <p:spPr>
          <a:xfrm>
            <a:off x="457200" y="1200150"/>
            <a:ext cx="84300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Commonly used before deep learning or low-power devices</a:t>
            </a:r>
            <a:endParaRPr sz="2200">
              <a:solidFill>
                <a:schemeClr val="dk1"/>
              </a:solidFill>
            </a:endParaRPr>
          </a:p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A very cheap “</a:t>
            </a:r>
            <a:r>
              <a:rPr b="1" lang="en-US" sz="2200">
                <a:solidFill>
                  <a:schemeClr val="dk1"/>
                </a:solidFill>
              </a:rPr>
              <a:t>representation</a:t>
            </a:r>
            <a:r>
              <a:rPr lang="en-US" sz="2200">
                <a:solidFill>
                  <a:schemeClr val="dk1"/>
                </a:solidFill>
              </a:rPr>
              <a:t>”</a:t>
            </a:r>
            <a:endParaRPr sz="2200">
              <a:solidFill>
                <a:schemeClr val="dk1"/>
              </a:solidFill>
            </a:endParaRPr>
          </a:p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FF0000"/>
                </a:solidFill>
              </a:rPr>
              <a:t>Still useful even in deep learning era (really?!?!)</a:t>
            </a:r>
            <a:br>
              <a:rPr lang="en-US" sz="2200">
                <a:solidFill>
                  <a:schemeClr val="dk1"/>
                </a:solidFill>
              </a:rPr>
            </a:br>
            <a:br>
              <a:rPr lang="en-US" sz="2200">
                <a:solidFill>
                  <a:schemeClr val="dk1"/>
                </a:solidFill>
              </a:rPr>
            </a:br>
            <a:br>
              <a:rPr lang="en-US" sz="2200">
                <a:solidFill>
                  <a:schemeClr val="dk1"/>
                </a:solidFill>
              </a:rPr>
            </a:br>
            <a:endParaRPr sz="2200"/>
          </a:p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FF0000"/>
                </a:solidFill>
              </a:rPr>
              <a:t>Q: Is image/histogram an one-to-one mapping transformation?</a:t>
            </a:r>
            <a:r>
              <a:rPr lang="en-US" sz="2200"/>
              <a:t> </a:t>
            </a:r>
            <a:endParaRPr sz="2200"/>
          </a:p>
          <a:p>
            <a:pPr indent="-190500" lvl="0" marL="1905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Can we develop better transformations than histograms?</a:t>
            </a:r>
            <a:endParaRPr sz="2200"/>
          </a:p>
        </p:txBody>
      </p:sp>
      <p:sp>
        <p:nvSpPr>
          <p:cNvPr id="720" name="Google Shape;720;p5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2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Color spaces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sampling and quantization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histograms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Images as functions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Filters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Properties of systems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726" name="Google Shape;726;p52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Today’s agenda</a:t>
            </a:r>
            <a:endParaRPr/>
          </a:p>
        </p:txBody>
      </p:sp>
      <p:sp>
        <p:nvSpPr>
          <p:cNvPr id="727" name="Google Shape;727;p52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5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3"/>
          <p:cNvSpPr txBox="1"/>
          <p:nvPr>
            <p:ph idx="1" type="body"/>
          </p:nvPr>
        </p:nvSpPr>
        <p:spPr>
          <a:xfrm>
            <a:off x="6302250" y="2130731"/>
            <a:ext cx="2391300" cy="22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/>
              <a:t>At every pixel location, we get an intensity value for that pixel.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The world captured by the image continues beyond the confines of the image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35" name="Google Shape;735;p53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Images are a function!!!</a:t>
            </a:r>
            <a:endParaRPr/>
          </a:p>
        </p:txBody>
      </p:sp>
      <p:sp>
        <p:nvSpPr>
          <p:cNvPr id="736" name="Google Shape;736;p53"/>
          <p:cNvSpPr txBox="1"/>
          <p:nvPr>
            <p:ph idx="1" type="body"/>
          </p:nvPr>
        </p:nvSpPr>
        <p:spPr>
          <a:xfrm>
            <a:off x="457200" y="1200151"/>
            <a:ext cx="79317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/>
              <a:t>This is a new formalism that will allow us to borrow ideas from signal processing to extract meaningful information.</a:t>
            </a:r>
            <a:endParaRPr/>
          </a:p>
        </p:txBody>
      </p:sp>
      <p:sp>
        <p:nvSpPr>
          <p:cNvPr id="737" name="Google Shape;737;p5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8" name="Google Shape;738;p53"/>
          <p:cNvPicPr preferRelativeResize="0"/>
          <p:nvPr/>
        </p:nvPicPr>
        <p:blipFill rotWithShape="1">
          <a:blip r:embed="rId3">
            <a:alphaModFix/>
          </a:blip>
          <a:srcRect b="27378" l="0" r="0" t="0"/>
          <a:stretch/>
        </p:blipFill>
        <p:spPr>
          <a:xfrm>
            <a:off x="527831" y="2012117"/>
            <a:ext cx="5392126" cy="239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4"/>
          <p:cNvSpPr txBox="1"/>
          <p:nvPr>
            <p:ph type="title"/>
          </p:nvPr>
        </p:nvSpPr>
        <p:spPr>
          <a:xfrm>
            <a:off x="457200" y="270416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discrete functions</a:t>
            </a:r>
            <a:endParaRPr/>
          </a:p>
        </p:txBody>
      </p:sp>
      <p:sp>
        <p:nvSpPr>
          <p:cNvPr id="744" name="Google Shape;744;p54"/>
          <p:cNvSpPr txBox="1"/>
          <p:nvPr/>
        </p:nvSpPr>
        <p:spPr>
          <a:xfrm>
            <a:off x="457200" y="1143150"/>
            <a:ext cx="86868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popular in high-dimensional statistics and machine learning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–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 v.s. vector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are usually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discrete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55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2D space on a regular grid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1" marL="55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Represented as a matrix of integer values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"/>
            <a:ext cx="914397" cy="111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v" id="746" name="Google Shape;74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25" y="3283895"/>
            <a:ext cx="3676650" cy="1413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7" name="Google Shape;747;p54"/>
          <p:cNvCxnSpPr/>
          <p:nvPr/>
        </p:nvCxnSpPr>
        <p:spPr>
          <a:xfrm flipH="1">
            <a:off x="2620491" y="3092054"/>
            <a:ext cx="9600" cy="65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8" name="Google Shape;748;p54"/>
          <p:cNvCxnSpPr/>
          <p:nvPr/>
        </p:nvCxnSpPr>
        <p:spPr>
          <a:xfrm rot="10800000">
            <a:off x="2981325" y="2734866"/>
            <a:ext cx="0" cy="60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49" name="Google Shape;749;p54"/>
          <p:cNvSpPr/>
          <p:nvPr/>
        </p:nvSpPr>
        <p:spPr>
          <a:xfrm>
            <a:off x="4449025" y="3225119"/>
            <a:ext cx="514500" cy="285900"/>
          </a:xfrm>
          <a:prstGeom prst="rect">
            <a:avLst/>
          </a:prstGeom>
          <a:noFill/>
          <a:ln cap="flat" cmpd="sng" w="635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0" name="Google Shape;750;p54"/>
          <p:cNvCxnSpPr/>
          <p:nvPr/>
        </p:nvCxnSpPr>
        <p:spPr>
          <a:xfrm flipH="1">
            <a:off x="5067350" y="2818375"/>
            <a:ext cx="646200" cy="380700"/>
          </a:xfrm>
          <a:prstGeom prst="straightConnector1">
            <a:avLst/>
          </a:prstGeom>
          <a:noFill/>
          <a:ln cap="flat" cmpd="sng" w="635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51" name="Google Shape;751;p54"/>
          <p:cNvSpPr txBox="1"/>
          <p:nvPr/>
        </p:nvSpPr>
        <p:spPr>
          <a:xfrm>
            <a:off x="5753625" y="2681575"/>
            <a:ext cx="142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intensity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4"/>
          <p:cNvSpPr txBox="1"/>
          <p:nvPr/>
        </p:nvSpPr>
        <p:spPr>
          <a:xfrm>
            <a:off x="2353787" y="3437751"/>
            <a:ext cx="229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54"/>
          <p:cNvSpPr txBox="1"/>
          <p:nvPr/>
        </p:nvSpPr>
        <p:spPr>
          <a:xfrm>
            <a:off x="3037941" y="2750313"/>
            <a:ext cx="27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5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5"/>
          <p:cNvSpPr txBox="1"/>
          <p:nvPr/>
        </p:nvSpPr>
        <p:spPr>
          <a:xfrm>
            <a:off x="457200" y="1143150"/>
            <a:ext cx="80874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a pixel location, [n m]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output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the pixel intensity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55"/>
          <p:cNvSpPr txBox="1"/>
          <p:nvPr>
            <p:ph type="title"/>
          </p:nvPr>
        </p:nvSpPr>
        <p:spPr>
          <a:xfrm>
            <a:off x="457200" y="270416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discrete function f</a:t>
            </a:r>
            <a:endParaRPr/>
          </a:p>
        </p:txBody>
      </p:sp>
      <p:pic>
        <p:nvPicPr>
          <p:cNvPr id="761" name="Google Shape;76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"/>
            <a:ext cx="914404" cy="111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v" id="762" name="Google Shape;76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3055145"/>
            <a:ext cx="3676650" cy="1413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3" name="Google Shape;763;p55"/>
          <p:cNvCxnSpPr/>
          <p:nvPr/>
        </p:nvCxnSpPr>
        <p:spPr>
          <a:xfrm flipH="1">
            <a:off x="2620791" y="3092054"/>
            <a:ext cx="9300" cy="65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64" name="Google Shape;764;p55"/>
          <p:cNvCxnSpPr/>
          <p:nvPr/>
        </p:nvCxnSpPr>
        <p:spPr>
          <a:xfrm rot="10800000">
            <a:off x="2981325" y="2734866"/>
            <a:ext cx="0" cy="60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65" name="Google Shape;765;p55"/>
          <p:cNvSpPr/>
          <p:nvPr/>
        </p:nvSpPr>
        <p:spPr>
          <a:xfrm>
            <a:off x="4495800" y="2997994"/>
            <a:ext cx="514500" cy="285900"/>
          </a:xfrm>
          <a:prstGeom prst="rect">
            <a:avLst/>
          </a:prstGeom>
          <a:noFill/>
          <a:ln cap="flat" cmpd="sng" w="635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6" name="Google Shape;766;p55"/>
          <p:cNvCxnSpPr>
            <a:stCxn id="767" idx="1"/>
          </p:cNvCxnSpPr>
          <p:nvPr/>
        </p:nvCxnSpPr>
        <p:spPr>
          <a:xfrm flipH="1">
            <a:off x="5067350" y="2487525"/>
            <a:ext cx="772200" cy="396300"/>
          </a:xfrm>
          <a:prstGeom prst="straightConnector1">
            <a:avLst/>
          </a:prstGeom>
          <a:noFill/>
          <a:ln cap="flat" cmpd="sng" w="635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67" name="Google Shape;767;p55"/>
          <p:cNvSpPr txBox="1"/>
          <p:nvPr/>
        </p:nvSpPr>
        <p:spPr>
          <a:xfrm>
            <a:off x="5839550" y="2345175"/>
            <a:ext cx="142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intensity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55"/>
          <p:cNvSpPr txBox="1"/>
          <p:nvPr/>
        </p:nvSpPr>
        <p:spPr>
          <a:xfrm>
            <a:off x="2353787" y="3437751"/>
            <a:ext cx="23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55"/>
          <p:cNvSpPr txBox="1"/>
          <p:nvPr/>
        </p:nvSpPr>
        <p:spPr>
          <a:xfrm>
            <a:off x="3037941" y="2750313"/>
            <a:ext cx="27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5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1" name="Google Shape;771;p55"/>
          <p:cNvSpPr txBox="1"/>
          <p:nvPr/>
        </p:nvSpPr>
        <p:spPr>
          <a:xfrm>
            <a:off x="6439975" y="3074200"/>
            <a:ext cx="22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sng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f(0, 5)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f[0, 5] = 120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6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000">
                <a:solidFill>
                  <a:schemeClr val="dk1"/>
                </a:solidFill>
              </a:rPr>
              <a:t>Images as discrete function f</a:t>
            </a:r>
            <a:endParaRPr/>
          </a:p>
        </p:txBody>
      </p:sp>
      <p:sp>
        <p:nvSpPr>
          <p:cNvPr id="778" name="Google Shape;778;p56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popular in high-dimensional statistics and machine learning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–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 v.s. vector </a:t>
            </a:r>
            <a:endParaRPr/>
          </a:p>
        </p:txBody>
      </p:sp>
      <p:sp>
        <p:nvSpPr>
          <p:cNvPr id="779" name="Google Shape;779;p5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0" name="Google Shape;78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500" y="2214850"/>
            <a:ext cx="3531176" cy="22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6" title="Screenshot 2025-04-02 at 9.46.13 A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5825" y="2693813"/>
            <a:ext cx="4012050" cy="13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7"/>
          <p:cNvSpPr txBox="1"/>
          <p:nvPr/>
        </p:nvSpPr>
        <p:spPr>
          <a:xfrm>
            <a:off x="457200" y="1143144"/>
            <a:ext cx="72009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a pixel location, [n m]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output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the pixel intensity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Q1. What is f[0, 0]?</a:t>
            </a:r>
            <a:endParaRPr b="0" i="0" sz="2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57"/>
          <p:cNvSpPr txBox="1"/>
          <p:nvPr>
            <p:ph type="title"/>
          </p:nvPr>
        </p:nvSpPr>
        <p:spPr>
          <a:xfrm>
            <a:off x="457200" y="270416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discrete function f</a:t>
            </a:r>
            <a:endParaRPr/>
          </a:p>
        </p:txBody>
      </p:sp>
      <p:pic>
        <p:nvPicPr>
          <p:cNvPr id="788" name="Google Shape;78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"/>
            <a:ext cx="914404" cy="111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v" id="789" name="Google Shape;78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3055145"/>
            <a:ext cx="3676650" cy="1413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0" name="Google Shape;790;p57"/>
          <p:cNvCxnSpPr/>
          <p:nvPr/>
        </p:nvCxnSpPr>
        <p:spPr>
          <a:xfrm flipH="1">
            <a:off x="2620791" y="3092054"/>
            <a:ext cx="9300" cy="65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91" name="Google Shape;791;p57"/>
          <p:cNvCxnSpPr/>
          <p:nvPr/>
        </p:nvCxnSpPr>
        <p:spPr>
          <a:xfrm rot="10800000">
            <a:off x="2981325" y="2734866"/>
            <a:ext cx="0" cy="60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92" name="Google Shape;792;p57"/>
          <p:cNvSpPr/>
          <p:nvPr/>
        </p:nvSpPr>
        <p:spPr>
          <a:xfrm>
            <a:off x="2667000" y="2961644"/>
            <a:ext cx="514500" cy="285900"/>
          </a:xfrm>
          <a:prstGeom prst="rect">
            <a:avLst/>
          </a:prstGeom>
          <a:noFill/>
          <a:ln cap="flat" cmpd="sng" w="635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3" name="Google Shape;793;p57"/>
          <p:cNvCxnSpPr/>
          <p:nvPr/>
        </p:nvCxnSpPr>
        <p:spPr>
          <a:xfrm flipH="1">
            <a:off x="3238500" y="2675894"/>
            <a:ext cx="342900" cy="171600"/>
          </a:xfrm>
          <a:prstGeom prst="straightConnector1">
            <a:avLst/>
          </a:prstGeom>
          <a:noFill/>
          <a:ln cap="flat" cmpd="sng" w="635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94" name="Google Shape;794;p57"/>
          <p:cNvSpPr txBox="1"/>
          <p:nvPr/>
        </p:nvSpPr>
        <p:spPr>
          <a:xfrm>
            <a:off x="3695700" y="2363950"/>
            <a:ext cx="142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intensity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57"/>
          <p:cNvSpPr txBox="1"/>
          <p:nvPr/>
        </p:nvSpPr>
        <p:spPr>
          <a:xfrm>
            <a:off x="2353787" y="3437751"/>
            <a:ext cx="23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57"/>
          <p:cNvSpPr txBox="1"/>
          <p:nvPr/>
        </p:nvSpPr>
        <p:spPr>
          <a:xfrm>
            <a:off x="3037941" y="2750313"/>
            <a:ext cx="27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5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>
            <p:ph type="title"/>
          </p:nvPr>
        </p:nvSpPr>
        <p:spPr>
          <a:xfrm>
            <a:off x="609600" y="274638"/>
            <a:ext cx="10575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/>
              <a:t>So far</a:t>
            </a:r>
            <a:r>
              <a:rPr lang="en-US"/>
              <a:t>: why is computer vision hard?</a:t>
            </a:r>
            <a:endParaRPr/>
          </a:p>
        </p:txBody>
      </p:sp>
      <p:sp>
        <p:nvSpPr>
          <p:cNvPr id="143" name="Google Shape;143;p7"/>
          <p:cNvSpPr txBox="1"/>
          <p:nvPr>
            <p:ph idx="1" type="body"/>
          </p:nvPr>
        </p:nvSpPr>
        <p:spPr>
          <a:xfrm>
            <a:off x="5999075" y="2995175"/>
            <a:ext cx="29799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rgbClr val="FF0000"/>
                </a:solidFill>
              </a:rPr>
              <a:t>It is an ill posed problem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144" name="Google Shape;144;p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402" y="1251125"/>
            <a:ext cx="5392126" cy="32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8"/>
          <p:cNvSpPr txBox="1"/>
          <p:nvPr/>
        </p:nvSpPr>
        <p:spPr>
          <a:xfrm>
            <a:off x="457200" y="1143144"/>
            <a:ext cx="72009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a pixel location, [n m]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output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the pixel intensity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Q2. What is f[0, 4]?</a:t>
            </a:r>
            <a:endParaRPr b="0" i="0" sz="2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58"/>
          <p:cNvSpPr txBox="1"/>
          <p:nvPr>
            <p:ph type="title"/>
          </p:nvPr>
        </p:nvSpPr>
        <p:spPr>
          <a:xfrm>
            <a:off x="457200" y="270416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discrete function f</a:t>
            </a:r>
            <a:endParaRPr/>
          </a:p>
        </p:txBody>
      </p:sp>
      <p:pic>
        <p:nvPicPr>
          <p:cNvPr id="804" name="Google Shape;80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"/>
            <a:ext cx="914404" cy="111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v" id="805" name="Google Shape;80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3055145"/>
            <a:ext cx="3676650" cy="1413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p58"/>
          <p:cNvCxnSpPr/>
          <p:nvPr/>
        </p:nvCxnSpPr>
        <p:spPr>
          <a:xfrm flipH="1">
            <a:off x="2620791" y="3092054"/>
            <a:ext cx="9300" cy="65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07" name="Google Shape;807;p58"/>
          <p:cNvCxnSpPr/>
          <p:nvPr/>
        </p:nvCxnSpPr>
        <p:spPr>
          <a:xfrm rot="10800000">
            <a:off x="2981325" y="2734866"/>
            <a:ext cx="0" cy="60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08" name="Google Shape;808;p58"/>
          <p:cNvSpPr/>
          <p:nvPr/>
        </p:nvSpPr>
        <p:spPr>
          <a:xfrm>
            <a:off x="4495800" y="2997994"/>
            <a:ext cx="514500" cy="285900"/>
          </a:xfrm>
          <a:prstGeom prst="rect">
            <a:avLst/>
          </a:prstGeom>
          <a:noFill/>
          <a:ln cap="flat" cmpd="sng" w="635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9" name="Google Shape;809;p58"/>
          <p:cNvCxnSpPr>
            <a:stCxn id="810" idx="1"/>
          </p:cNvCxnSpPr>
          <p:nvPr/>
        </p:nvCxnSpPr>
        <p:spPr>
          <a:xfrm flipH="1">
            <a:off x="5067250" y="2429400"/>
            <a:ext cx="977100" cy="454500"/>
          </a:xfrm>
          <a:prstGeom prst="straightConnector1">
            <a:avLst/>
          </a:prstGeom>
          <a:noFill/>
          <a:ln cap="flat" cmpd="sng" w="635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10" name="Google Shape;810;p58"/>
          <p:cNvSpPr txBox="1"/>
          <p:nvPr/>
        </p:nvSpPr>
        <p:spPr>
          <a:xfrm>
            <a:off x="6044350" y="2287050"/>
            <a:ext cx="142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intensity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58"/>
          <p:cNvSpPr txBox="1"/>
          <p:nvPr/>
        </p:nvSpPr>
        <p:spPr>
          <a:xfrm>
            <a:off x="2353787" y="3437751"/>
            <a:ext cx="23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58"/>
          <p:cNvSpPr txBox="1"/>
          <p:nvPr/>
        </p:nvSpPr>
        <p:spPr>
          <a:xfrm>
            <a:off x="3037941" y="2750313"/>
            <a:ext cx="27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5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9"/>
          <p:cNvSpPr txBox="1"/>
          <p:nvPr/>
        </p:nvSpPr>
        <p:spPr>
          <a:xfrm>
            <a:off x="457200" y="1143144"/>
            <a:ext cx="7200900" cy="3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input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a pixel location, [n m]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output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image function is the pixel intensity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Q2. What is f[0, -8]?</a:t>
            </a:r>
            <a:endParaRPr b="0" i="0" sz="2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59"/>
          <p:cNvSpPr txBox="1"/>
          <p:nvPr>
            <p:ph type="title"/>
          </p:nvPr>
        </p:nvSpPr>
        <p:spPr>
          <a:xfrm>
            <a:off x="457200" y="270416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discrete function f</a:t>
            </a:r>
            <a:endParaRPr/>
          </a:p>
        </p:txBody>
      </p:sp>
      <p:pic>
        <p:nvPicPr>
          <p:cNvPr id="820" name="Google Shape;82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"/>
            <a:ext cx="914404" cy="111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v" id="821" name="Google Shape;82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3055145"/>
            <a:ext cx="3676650" cy="1413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59"/>
          <p:cNvCxnSpPr/>
          <p:nvPr/>
        </p:nvCxnSpPr>
        <p:spPr>
          <a:xfrm flipH="1">
            <a:off x="2620791" y="3092054"/>
            <a:ext cx="9300" cy="65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23" name="Google Shape;823;p59"/>
          <p:cNvCxnSpPr/>
          <p:nvPr/>
        </p:nvCxnSpPr>
        <p:spPr>
          <a:xfrm rot="10800000">
            <a:off x="2981325" y="2734866"/>
            <a:ext cx="0" cy="60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24" name="Google Shape;824;p59"/>
          <p:cNvSpPr txBox="1"/>
          <p:nvPr/>
        </p:nvSpPr>
        <p:spPr>
          <a:xfrm>
            <a:off x="2353787" y="3437751"/>
            <a:ext cx="23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59"/>
          <p:cNvSpPr txBox="1"/>
          <p:nvPr/>
        </p:nvSpPr>
        <p:spPr>
          <a:xfrm>
            <a:off x="3037941" y="2750313"/>
            <a:ext cx="27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5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0"/>
          <p:cNvSpPr txBox="1"/>
          <p:nvPr>
            <p:ph type="title"/>
          </p:nvPr>
        </p:nvSpPr>
        <p:spPr>
          <a:xfrm>
            <a:off x="514350" y="28575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coordinates</a:t>
            </a:r>
            <a:endParaRPr/>
          </a:p>
        </p:txBody>
      </p:sp>
      <p:pic>
        <p:nvPicPr>
          <p:cNvPr id="832" name="Google Shape;83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827610"/>
            <a:ext cx="6057901" cy="2340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3" name="Google Shape;833;p60"/>
          <p:cNvCxnSpPr/>
          <p:nvPr/>
        </p:nvCxnSpPr>
        <p:spPr>
          <a:xfrm>
            <a:off x="1949555" y="1892405"/>
            <a:ext cx="15000" cy="2674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34" name="Google Shape;834;p60"/>
          <p:cNvCxnSpPr/>
          <p:nvPr/>
        </p:nvCxnSpPr>
        <p:spPr>
          <a:xfrm>
            <a:off x="1949554" y="1896886"/>
            <a:ext cx="4800600" cy="1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35" name="Google Shape;835;p60"/>
          <p:cNvSpPr txBox="1"/>
          <p:nvPr/>
        </p:nvSpPr>
        <p:spPr>
          <a:xfrm>
            <a:off x="496911" y="1044806"/>
            <a:ext cx="8181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represent this function as f.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f[n, m] represents the pixel intensity at that value.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60"/>
          <p:cNvSpPr/>
          <p:nvPr/>
        </p:nvSpPr>
        <p:spPr>
          <a:xfrm>
            <a:off x="400050" y="3765203"/>
            <a:ext cx="10608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Notation for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discrete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7" name="Google Shape;837;p60"/>
          <p:cNvCxnSpPr/>
          <p:nvPr/>
        </p:nvCxnSpPr>
        <p:spPr>
          <a:xfrm rot="-5400000">
            <a:off x="486903" y="3456543"/>
            <a:ext cx="5121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838" name="Google Shape;83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6579" y="2793671"/>
            <a:ext cx="8572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0" y="3324266"/>
            <a:ext cx="84772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74447" y="2355824"/>
            <a:ext cx="1001513" cy="42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56377" y="2387052"/>
            <a:ext cx="998617" cy="41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60038" y="2345590"/>
            <a:ext cx="1057275" cy="4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71754" y="2808139"/>
            <a:ext cx="893039" cy="39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04051" y="3237230"/>
            <a:ext cx="1028443" cy="4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87481" y="3286673"/>
            <a:ext cx="83820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7" name="Google Shape;847;p60"/>
          <p:cNvSpPr txBox="1"/>
          <p:nvPr/>
        </p:nvSpPr>
        <p:spPr>
          <a:xfrm>
            <a:off x="6838405" y="2217206"/>
            <a:ext cx="1800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any integer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negative!!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1"/>
          <p:cNvSpPr txBox="1"/>
          <p:nvPr>
            <p:ph type="title"/>
          </p:nvPr>
        </p:nvSpPr>
        <p:spPr>
          <a:xfrm>
            <a:off x="514350" y="28575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We don’t have the intensity values for negative indices</a:t>
            </a:r>
            <a:endParaRPr/>
          </a:p>
        </p:txBody>
      </p:sp>
      <p:pic>
        <p:nvPicPr>
          <p:cNvPr id="853" name="Google Shape;85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827610"/>
            <a:ext cx="6057901" cy="2340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4" name="Google Shape;854;p61"/>
          <p:cNvCxnSpPr/>
          <p:nvPr/>
        </p:nvCxnSpPr>
        <p:spPr>
          <a:xfrm>
            <a:off x="1949555" y="1892405"/>
            <a:ext cx="14700" cy="2674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55" name="Google Shape;855;p61"/>
          <p:cNvCxnSpPr/>
          <p:nvPr/>
        </p:nvCxnSpPr>
        <p:spPr>
          <a:xfrm>
            <a:off x="1949554" y="1896886"/>
            <a:ext cx="4800600" cy="1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856" name="Google Shape;85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6579" y="2793671"/>
            <a:ext cx="8572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0" y="3324266"/>
            <a:ext cx="84772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74447" y="2355824"/>
            <a:ext cx="1001514" cy="42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56377" y="2387052"/>
            <a:ext cx="998617" cy="41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60038" y="2345590"/>
            <a:ext cx="1057275" cy="4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6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71754" y="2808139"/>
            <a:ext cx="893039" cy="39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6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04051" y="3237230"/>
            <a:ext cx="1028442" cy="4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87481" y="3286673"/>
            <a:ext cx="83820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5" name="Google Shape;865;p61"/>
          <p:cNvSpPr txBox="1"/>
          <p:nvPr/>
        </p:nvSpPr>
        <p:spPr>
          <a:xfrm>
            <a:off x="6838405" y="2217206"/>
            <a:ext cx="1800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any integer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 negative!!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6" name="Google Shape;866;p6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52249" y="-1"/>
            <a:ext cx="2538925" cy="17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2"/>
          <p:cNvSpPr txBox="1"/>
          <p:nvPr/>
        </p:nvSpPr>
        <p:spPr>
          <a:xfrm>
            <a:off x="514350" y="993000"/>
            <a:ext cx="6553200" cy="25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Image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function 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grayscale, C=1,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color, C=3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 [n, m] gives the intensity at position [n, m] ​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Has values over a rectangle, with a finite range: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2" marL="863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[</a:t>
            </a:r>
            <a:r>
              <a:rPr b="0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] x [</a:t>
            </a:r>
            <a:r>
              <a:rPr b="0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]     [0,255]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62"/>
          <p:cNvSpPr txBox="1"/>
          <p:nvPr>
            <p:ph type="title"/>
          </p:nvPr>
        </p:nvSpPr>
        <p:spPr>
          <a:xfrm>
            <a:off x="514350" y="228600"/>
            <a:ext cx="6400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functions</a:t>
            </a:r>
            <a:endParaRPr/>
          </a:p>
        </p:txBody>
      </p:sp>
      <p:pic>
        <p:nvPicPr>
          <p:cNvPr id="873" name="Google Shape;873;p62"/>
          <p:cNvPicPr preferRelativeResize="0"/>
          <p:nvPr/>
        </p:nvPicPr>
        <p:blipFill rotWithShape="1">
          <a:blip r:embed="rId3">
            <a:alphaModFix/>
          </a:blip>
          <a:srcRect b="0" l="0" r="82260" t="0"/>
          <a:stretch/>
        </p:blipFill>
        <p:spPr>
          <a:xfrm>
            <a:off x="5927875" y="109856"/>
            <a:ext cx="3415695" cy="258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3"/>
          <p:cNvSpPr txBox="1"/>
          <p:nvPr/>
        </p:nvSpPr>
        <p:spPr>
          <a:xfrm>
            <a:off x="514350" y="993000"/>
            <a:ext cx="6553200" cy="2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Image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function 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grayscale, C=1,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color, C=3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[n, m] gives the intensity at position [n, m] ​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values over a rectangle, with a finite range: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2" marL="863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x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    [0,255]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63"/>
          <p:cNvSpPr txBox="1"/>
          <p:nvPr>
            <p:ph type="title"/>
          </p:nvPr>
        </p:nvSpPr>
        <p:spPr>
          <a:xfrm>
            <a:off x="514350" y="228600"/>
            <a:ext cx="6400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functions</a:t>
            </a:r>
            <a:endParaRPr/>
          </a:p>
        </p:txBody>
      </p:sp>
      <p:sp>
        <p:nvSpPr>
          <p:cNvPr id="881" name="Google Shape;881;p63"/>
          <p:cNvSpPr/>
          <p:nvPr/>
        </p:nvSpPr>
        <p:spPr>
          <a:xfrm rot="5400000">
            <a:off x="2000250" y="2495550"/>
            <a:ext cx="114300" cy="11430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63"/>
          <p:cNvSpPr/>
          <p:nvPr/>
        </p:nvSpPr>
        <p:spPr>
          <a:xfrm rot="5400000">
            <a:off x="3400500" y="2638350"/>
            <a:ext cx="57000" cy="8001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p63"/>
          <p:cNvPicPr preferRelativeResize="0"/>
          <p:nvPr/>
        </p:nvPicPr>
        <p:blipFill rotWithShape="1">
          <a:blip r:embed="rId3">
            <a:alphaModFix/>
          </a:blip>
          <a:srcRect b="7757" l="3864" r="52911" t="7375"/>
          <a:stretch/>
        </p:blipFill>
        <p:spPr>
          <a:xfrm>
            <a:off x="6915150" y="3164587"/>
            <a:ext cx="1828088" cy="129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3"/>
          <p:cNvPicPr preferRelativeResize="0"/>
          <p:nvPr/>
        </p:nvPicPr>
        <p:blipFill rotWithShape="1">
          <a:blip r:embed="rId4">
            <a:alphaModFix/>
          </a:blip>
          <a:srcRect b="0" l="0" r="82260" t="0"/>
          <a:stretch/>
        </p:blipFill>
        <p:spPr>
          <a:xfrm>
            <a:off x="5927875" y="109856"/>
            <a:ext cx="3415695" cy="258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6" name="Google Shape;886;p63"/>
          <p:cNvSpPr txBox="1"/>
          <p:nvPr/>
        </p:nvSpPr>
        <p:spPr>
          <a:xfrm>
            <a:off x="1428550" y="3067050"/>
            <a:ext cx="150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63"/>
          <p:cNvSpPr txBox="1"/>
          <p:nvPr/>
        </p:nvSpPr>
        <p:spPr>
          <a:xfrm>
            <a:off x="3143250" y="3067050"/>
            <a:ext cx="782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8" name="Google Shape;888;p63"/>
          <p:cNvCxnSpPr/>
          <p:nvPr/>
        </p:nvCxnSpPr>
        <p:spPr>
          <a:xfrm flipH="1" rot="10800000">
            <a:off x="2739506" y="2858194"/>
            <a:ext cx="245700" cy="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4"/>
          <p:cNvSpPr txBox="1"/>
          <p:nvPr/>
        </p:nvSpPr>
        <p:spPr>
          <a:xfrm>
            <a:off x="514350" y="1069200"/>
            <a:ext cx="6553200" cy="28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Image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function 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R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grayscale, C=1,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color, C=3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[n, m] gives the intensity at position [n, m] ​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values over a rectangle, with a finite range: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2" marL="863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x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    [0,255]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4"/>
          <p:cNvSpPr txBox="1"/>
          <p:nvPr>
            <p:ph type="title"/>
          </p:nvPr>
        </p:nvSpPr>
        <p:spPr>
          <a:xfrm>
            <a:off x="514350" y="228600"/>
            <a:ext cx="6400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functions</a:t>
            </a:r>
            <a:endParaRPr/>
          </a:p>
        </p:txBody>
      </p:sp>
      <p:sp>
        <p:nvSpPr>
          <p:cNvPr id="895" name="Google Shape;895;p64"/>
          <p:cNvSpPr/>
          <p:nvPr/>
        </p:nvSpPr>
        <p:spPr>
          <a:xfrm rot="5400000">
            <a:off x="2000250" y="2571750"/>
            <a:ext cx="114300" cy="11430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64"/>
          <p:cNvSpPr txBox="1"/>
          <p:nvPr/>
        </p:nvSpPr>
        <p:spPr>
          <a:xfrm>
            <a:off x="1428550" y="3143250"/>
            <a:ext cx="150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64"/>
          <p:cNvSpPr/>
          <p:nvPr/>
        </p:nvSpPr>
        <p:spPr>
          <a:xfrm rot="5400000">
            <a:off x="3400500" y="2714550"/>
            <a:ext cx="57000" cy="8001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64"/>
          <p:cNvSpPr txBox="1"/>
          <p:nvPr/>
        </p:nvSpPr>
        <p:spPr>
          <a:xfrm>
            <a:off x="3143250" y="3143250"/>
            <a:ext cx="782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64"/>
          <p:cNvPicPr preferRelativeResize="0"/>
          <p:nvPr/>
        </p:nvPicPr>
        <p:blipFill rotWithShape="1">
          <a:blip r:embed="rId3">
            <a:alphaModFix/>
          </a:blip>
          <a:srcRect b="7757" l="3864" r="52911" t="7375"/>
          <a:stretch/>
        </p:blipFill>
        <p:spPr>
          <a:xfrm>
            <a:off x="6915150" y="3164587"/>
            <a:ext cx="1828088" cy="129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4"/>
          <p:cNvPicPr preferRelativeResize="0"/>
          <p:nvPr/>
        </p:nvPicPr>
        <p:blipFill rotWithShape="1">
          <a:blip r:embed="rId4">
            <a:alphaModFix/>
          </a:blip>
          <a:srcRect b="0" l="0" r="82260" t="0"/>
          <a:stretch/>
        </p:blipFill>
        <p:spPr>
          <a:xfrm>
            <a:off x="5927875" y="109856"/>
            <a:ext cx="3415695" cy="2581249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2" name="Google Shape;902;p64"/>
          <p:cNvSpPr txBox="1"/>
          <p:nvPr/>
        </p:nvSpPr>
        <p:spPr>
          <a:xfrm>
            <a:off x="485400" y="3299013"/>
            <a:ext cx="66111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794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Doesn’t have values outside of the image rectangle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863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-inf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x [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-inf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    [0,255]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685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assume that f[n, m] = 0 outside of the image rectangle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3" name="Google Shape;903;p64"/>
          <p:cNvCxnSpPr/>
          <p:nvPr/>
        </p:nvCxnSpPr>
        <p:spPr>
          <a:xfrm flipH="1" rot="10800000">
            <a:off x="2739506" y="2934394"/>
            <a:ext cx="245700" cy="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4" name="Google Shape;904;p64"/>
          <p:cNvCxnSpPr/>
          <p:nvPr/>
        </p:nvCxnSpPr>
        <p:spPr>
          <a:xfrm flipH="1" rot="10800000">
            <a:off x="3237769" y="3857831"/>
            <a:ext cx="245700" cy="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65"/>
          <p:cNvSpPr txBox="1"/>
          <p:nvPr>
            <p:ph type="title"/>
          </p:nvPr>
        </p:nvSpPr>
        <p:spPr>
          <a:xfrm>
            <a:off x="571501" y="285750"/>
            <a:ext cx="6343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Images as functions</a:t>
            </a:r>
            <a:endParaRPr/>
          </a:p>
        </p:txBody>
      </p:sp>
      <p:sp>
        <p:nvSpPr>
          <p:cNvPr id="911" name="Google Shape;911;p65"/>
          <p:cNvSpPr txBox="1"/>
          <p:nvPr/>
        </p:nvSpPr>
        <p:spPr>
          <a:xfrm>
            <a:off x="514350" y="1085850"/>
            <a:ext cx="6553200" cy="4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Image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function </a:t>
            </a: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5588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1" sz="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 [n, m] gives the intensity at position [n, m] ​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over a rectangle, with a finite range: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2" marL="863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1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[</a:t>
            </a:r>
            <a:r>
              <a:rPr b="0" i="1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b="0" i="1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</a:t>
            </a: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 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</a:t>
            </a:r>
            <a:r>
              <a:rPr b="0" i="1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b="0" i="1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 </a:t>
            </a:r>
            <a:r>
              <a:rPr b="0" i="0" lang="en-US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  [0,255]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1" marL="55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65"/>
          <p:cNvSpPr/>
          <p:nvPr/>
        </p:nvSpPr>
        <p:spPr>
          <a:xfrm rot="5400000">
            <a:off x="2057400" y="2400300"/>
            <a:ext cx="114300" cy="11430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65"/>
          <p:cNvSpPr/>
          <p:nvPr/>
        </p:nvSpPr>
        <p:spPr>
          <a:xfrm rot="5400000">
            <a:off x="3457650" y="2543100"/>
            <a:ext cx="57000" cy="800100"/>
          </a:xfrm>
          <a:prstGeom prst="rightBrace">
            <a:avLst>
              <a:gd fmla="val 47341" name="adj1"/>
              <a:gd fmla="val 43037" name="adj2"/>
            </a:avLst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6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5" name="Google Shape;915;p65"/>
          <p:cNvSpPr txBox="1"/>
          <p:nvPr/>
        </p:nvSpPr>
        <p:spPr>
          <a:xfrm>
            <a:off x="1504750" y="2990850"/>
            <a:ext cx="150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65"/>
          <p:cNvSpPr txBox="1"/>
          <p:nvPr/>
        </p:nvSpPr>
        <p:spPr>
          <a:xfrm>
            <a:off x="3219450" y="2990850"/>
            <a:ext cx="782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7" name="Google Shape;917;p65"/>
          <p:cNvCxnSpPr/>
          <p:nvPr/>
        </p:nvCxnSpPr>
        <p:spPr>
          <a:xfrm flipH="1" rot="10800000">
            <a:off x="2815706" y="2705794"/>
            <a:ext cx="245700" cy="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7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 highly impactful question today</a:t>
            </a:r>
            <a:endParaRPr/>
          </a:p>
        </p:txBody>
      </p:sp>
      <p:sp>
        <p:nvSpPr>
          <p:cNvPr id="924" name="Google Shape;924;p67"/>
          <p:cNvSpPr txBox="1"/>
          <p:nvPr>
            <p:ph idx="1" type="body"/>
          </p:nvPr>
        </p:nvSpPr>
        <p:spPr>
          <a:xfrm>
            <a:off x="457200" y="1200150"/>
            <a:ext cx="4806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i="1" lang="en-US"/>
              <a:t>“NeRF: Representing Scenes as Neural Radiance Fields for View Synthesis”</a:t>
            </a:r>
            <a:r>
              <a:rPr lang="en-US"/>
              <a:t>, ECCV 2020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Image as a function + neural network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One of the most important paper in the recent CV development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&gt;10,000 citations in 5 years</a:t>
            </a:r>
            <a:endParaRPr/>
          </a:p>
        </p:txBody>
      </p:sp>
      <p:sp>
        <p:nvSpPr>
          <p:cNvPr id="925" name="Google Shape;925;p6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6" name="Google Shape;92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900" y="1200162"/>
            <a:ext cx="3236600" cy="32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68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Histograms are also a type of function</a:t>
            </a:r>
            <a:endParaRPr/>
          </a:p>
        </p:txBody>
      </p:sp>
      <p:sp>
        <p:nvSpPr>
          <p:cNvPr id="932" name="Google Shape;932;p6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3" name="Google Shape;933;p68"/>
          <p:cNvPicPr preferRelativeResize="0"/>
          <p:nvPr/>
        </p:nvPicPr>
        <p:blipFill rotWithShape="1">
          <a:blip r:embed="rId3">
            <a:alphaModFix/>
          </a:blip>
          <a:srcRect b="7100" l="3810" r="52939" t="7048"/>
          <a:stretch/>
        </p:blipFill>
        <p:spPr>
          <a:xfrm>
            <a:off x="722906" y="2571750"/>
            <a:ext cx="2618438" cy="18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534" y="1334021"/>
            <a:ext cx="4343401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US"/>
              <a:t>CSE 455 Roadmap</a:t>
            </a:r>
            <a:endParaRPr/>
          </a:p>
        </p:txBody>
      </p:sp>
      <p:cxnSp>
        <p:nvCxnSpPr>
          <p:cNvPr id="151" name="Google Shape;151;p8"/>
          <p:cNvCxnSpPr/>
          <p:nvPr/>
        </p:nvCxnSpPr>
        <p:spPr>
          <a:xfrm>
            <a:off x="179614" y="2490107"/>
            <a:ext cx="8209200" cy="0"/>
          </a:xfrm>
          <a:prstGeom prst="straightConnector1">
            <a:avLst/>
          </a:prstGeom>
          <a:noFill/>
          <a:ln cap="flat" cmpd="sng" w="28575">
            <a:solidFill>
              <a:srgbClr val="85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52" name="Google Shape;152;p8"/>
          <p:cNvSpPr txBox="1"/>
          <p:nvPr/>
        </p:nvSpPr>
        <p:spPr>
          <a:xfrm>
            <a:off x="179615" y="2116076"/>
            <a:ext cx="157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50000"/>
                </a:solidFill>
                <a:latin typeface="Arial"/>
                <a:ea typeface="Arial"/>
                <a:cs typeface="Arial"/>
                <a:sym typeface="Arial"/>
              </a:rPr>
              <a:t>Pixels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3299783" y="2116076"/>
            <a:ext cx="157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50000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179615" y="2653393"/>
            <a:ext cx="18450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Convolutions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Edges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Descriptors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1646632" y="2116076"/>
            <a:ext cx="157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50000"/>
                </a:solidFill>
                <a:latin typeface="Arial"/>
                <a:ea typeface="Arial"/>
                <a:cs typeface="Arial"/>
                <a:sym typeface="Arial"/>
              </a:rPr>
              <a:t>Video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5065609" y="2116076"/>
            <a:ext cx="157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50000"/>
                </a:solidFill>
                <a:latin typeface="Arial"/>
                <a:ea typeface="Arial"/>
                <a:cs typeface="Arial"/>
                <a:sym typeface="Arial"/>
              </a:rPr>
              <a:t>Segment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3299771" y="2720955"/>
            <a:ext cx="20139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b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Geometry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3473384" y="1493550"/>
            <a:ext cx="1845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8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6831452" y="2116076"/>
            <a:ext cx="157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50000"/>
                </a:solidFill>
                <a:latin typeface="Arial"/>
                <a:ea typeface="Arial"/>
                <a:cs typeface="Arial"/>
                <a:sym typeface="Arial"/>
              </a:rPr>
              <a:t>ML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6749250" y="2654450"/>
            <a:ext cx="22158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 Models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(Conv) Neural networks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2196704" y="4164806"/>
            <a:ext cx="61686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Convolutions to Convolutions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8"/>
          <p:cNvSpPr txBox="1"/>
          <p:nvPr/>
        </p:nvSpPr>
        <p:spPr>
          <a:xfrm>
            <a:off x="1679096" y="2720955"/>
            <a:ext cx="20139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Motion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Tracking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 txBox="1"/>
          <p:nvPr/>
        </p:nvSpPr>
        <p:spPr>
          <a:xfrm>
            <a:off x="5156126" y="2720942"/>
            <a:ext cx="18450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Segmentation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Clustering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dd22a4ac97_0_81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Ideas for other image proxy functions </a:t>
            </a:r>
            <a:endParaRPr/>
          </a:p>
        </p:txBody>
      </p:sp>
      <p:sp>
        <p:nvSpPr>
          <p:cNvPr id="941" name="Google Shape;941;g3dd22a4ac97_0_81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https://tinyurl.com/cse455-q2</a:t>
            </a:r>
            <a:endParaRPr sz="32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42" name="Google Shape;942;g3dd22a4ac97_0_8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69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Color spaces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sampling and quantization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 histograms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Images as functions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Filters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US">
                <a:solidFill>
                  <a:srgbClr val="B7B7B7"/>
                </a:solidFill>
              </a:rPr>
              <a:t>Properties of systems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948" name="Google Shape;948;p69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Today’s agenda</a:t>
            </a:r>
            <a:endParaRPr/>
          </a:p>
        </p:txBody>
      </p:sp>
      <p:sp>
        <p:nvSpPr>
          <p:cNvPr id="949" name="Google Shape;949;p69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6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70"/>
          <p:cNvSpPr txBox="1"/>
          <p:nvPr>
            <p:ph type="title"/>
          </p:nvPr>
        </p:nvSpPr>
        <p:spPr>
          <a:xfrm>
            <a:off x="571500" y="171450"/>
            <a:ext cx="616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Systems and Filters</a:t>
            </a:r>
            <a:endParaRPr sz="2700"/>
          </a:p>
        </p:txBody>
      </p:sp>
      <p:sp>
        <p:nvSpPr>
          <p:cNvPr id="956" name="Google Shape;956;p70"/>
          <p:cNvSpPr txBox="1"/>
          <p:nvPr/>
        </p:nvSpPr>
        <p:spPr>
          <a:xfrm>
            <a:off x="571500" y="1028700"/>
            <a:ext cx="60009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55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Forming a new image whose pixel values are transformed from original pixel values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70"/>
          <p:cNvSpPr/>
          <p:nvPr/>
        </p:nvSpPr>
        <p:spPr>
          <a:xfrm>
            <a:off x="3433763" y="245269"/>
            <a:ext cx="13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70"/>
          <p:cNvSpPr txBox="1"/>
          <p:nvPr/>
        </p:nvSpPr>
        <p:spPr>
          <a:xfrm>
            <a:off x="670322" y="2228850"/>
            <a:ext cx="68736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850000"/>
                </a:solidFill>
                <a:latin typeface="Calibri"/>
                <a:ea typeface="Calibri"/>
                <a:cs typeface="Calibri"/>
                <a:sym typeface="Calibri"/>
              </a:rPr>
              <a:t>Goals of filters: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is to extract useful information from images, or transform images into another domain where we can modify/enhance image properties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 (edges, corners, blobs…)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super-resolution; in-painting; de-noising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7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9835" l="0" r="0" t="0"/>
          <a:stretch/>
        </p:blipFill>
        <p:spPr>
          <a:xfrm>
            <a:off x="1378148" y="3300412"/>
            <a:ext cx="2782500" cy="13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ise" id="965" name="Google Shape;965;p71"/>
          <p:cNvPicPr preferRelativeResize="0"/>
          <p:nvPr/>
        </p:nvPicPr>
        <p:blipFill rotWithShape="1">
          <a:blip r:embed="rId4">
            <a:alphaModFix/>
          </a:blip>
          <a:srcRect b="56670" l="0" r="50000" t="0"/>
          <a:stretch/>
        </p:blipFill>
        <p:spPr>
          <a:xfrm>
            <a:off x="2113491" y="1234465"/>
            <a:ext cx="1514475" cy="175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5">
            <a:alphaModFix/>
          </a:blip>
          <a:srcRect b="19054" l="0" r="0" t="0"/>
          <a:stretch/>
        </p:blipFill>
        <p:spPr>
          <a:xfrm>
            <a:off x="4292799" y="3300412"/>
            <a:ext cx="2783682" cy="1385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g-nn-half" id="967" name="Google Shape;967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7769" y="1234462"/>
            <a:ext cx="1331044" cy="175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g-nn-eighth" id="968" name="Google Shape;968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6615" y="1234463"/>
            <a:ext cx="1331047" cy="17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71"/>
          <p:cNvSpPr/>
          <p:nvPr/>
        </p:nvSpPr>
        <p:spPr>
          <a:xfrm>
            <a:off x="6174601" y="888000"/>
            <a:ext cx="151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Super-resolution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71"/>
          <p:cNvSpPr/>
          <p:nvPr/>
        </p:nvSpPr>
        <p:spPr>
          <a:xfrm>
            <a:off x="1491401" y="888000"/>
            <a:ext cx="981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De-noising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71"/>
          <p:cNvSpPr/>
          <p:nvPr/>
        </p:nvSpPr>
        <p:spPr>
          <a:xfrm>
            <a:off x="3912402" y="2968225"/>
            <a:ext cx="115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In-painting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71"/>
          <p:cNvSpPr txBox="1"/>
          <p:nvPr/>
        </p:nvSpPr>
        <p:spPr>
          <a:xfrm>
            <a:off x="7658100" y="4866329"/>
            <a:ext cx="942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Bertamio et al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oise" id="973" name="Google Shape;973;p71"/>
          <p:cNvPicPr preferRelativeResize="0"/>
          <p:nvPr/>
        </p:nvPicPr>
        <p:blipFill rotWithShape="1">
          <a:blip r:embed="rId8">
            <a:alphaModFix/>
          </a:blip>
          <a:srcRect b="49769" l="50000" r="0" t="0"/>
          <a:stretch/>
        </p:blipFill>
        <p:spPr>
          <a:xfrm>
            <a:off x="462689" y="1234465"/>
            <a:ext cx="1514474" cy="2029719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1"/>
          <p:cNvSpPr txBox="1"/>
          <p:nvPr>
            <p:ph type="title"/>
          </p:nvPr>
        </p:nvSpPr>
        <p:spPr>
          <a:xfrm>
            <a:off x="457201" y="205978"/>
            <a:ext cx="79317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Applications of filters</a:t>
            </a:r>
            <a:endParaRPr/>
          </a:p>
        </p:txBody>
      </p:sp>
      <p:sp>
        <p:nvSpPr>
          <p:cNvPr id="975" name="Google Shape;975;p7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2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Intuition behind systems</a:t>
            </a:r>
            <a:endParaRPr/>
          </a:p>
        </p:txBody>
      </p:sp>
      <p:sp>
        <p:nvSpPr>
          <p:cNvPr id="981" name="Google Shape;981;p72"/>
          <p:cNvSpPr txBox="1"/>
          <p:nvPr>
            <p:ph idx="1" type="body"/>
          </p:nvPr>
        </p:nvSpPr>
        <p:spPr>
          <a:xfrm>
            <a:off x="457201" y="1200153"/>
            <a:ext cx="7931700" cy="1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We will view systems as a sequence of filters applied to an image</a:t>
            </a:r>
            <a:endParaRPr/>
          </a:p>
          <a:p>
            <a:pPr indent="-241300" lvl="1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function v.s. functions of functions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82" name="Google Shape;98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0505" y="2454137"/>
            <a:ext cx="3314356" cy="238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4">
            <a:alphaModFix/>
          </a:blip>
          <a:srcRect b="0" l="0" r="50142" t="7244"/>
          <a:stretch/>
        </p:blipFill>
        <p:spPr>
          <a:xfrm>
            <a:off x="857250" y="2476725"/>
            <a:ext cx="3660413" cy="2460788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7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3"/>
          <p:cNvSpPr txBox="1"/>
          <p:nvPr>
            <p:ph type="title"/>
          </p:nvPr>
        </p:nvSpPr>
        <p:spPr>
          <a:xfrm>
            <a:off x="628650" y="171450"/>
            <a:ext cx="83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Repeat: Images produce a 2D matrix with pixel intensities at every location</a:t>
            </a:r>
            <a:endParaRPr/>
          </a:p>
        </p:txBody>
      </p:sp>
      <p:pic>
        <p:nvPicPr>
          <p:cNvPr id="990" name="Google Shape;99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1713310"/>
            <a:ext cx="6057901" cy="2340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1" name="Google Shape;991;p73"/>
          <p:cNvCxnSpPr/>
          <p:nvPr/>
        </p:nvCxnSpPr>
        <p:spPr>
          <a:xfrm>
            <a:off x="2063855" y="1778105"/>
            <a:ext cx="15000" cy="2674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92" name="Google Shape;992;p73"/>
          <p:cNvCxnSpPr/>
          <p:nvPr/>
        </p:nvCxnSpPr>
        <p:spPr>
          <a:xfrm>
            <a:off x="2063854" y="1782586"/>
            <a:ext cx="4800600" cy="120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93" name="Google Shape;993;p73"/>
          <p:cNvSpPr/>
          <p:nvPr/>
        </p:nvSpPr>
        <p:spPr>
          <a:xfrm>
            <a:off x="514350" y="3650903"/>
            <a:ext cx="10608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Notation for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discrete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4" name="Google Shape;994;p73"/>
          <p:cNvCxnSpPr/>
          <p:nvPr/>
        </p:nvCxnSpPr>
        <p:spPr>
          <a:xfrm rot="-5400000">
            <a:off x="601203" y="3342243"/>
            <a:ext cx="5121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995" name="Google Shape;995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5406" y="3160144"/>
            <a:ext cx="8572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2050" y="3209966"/>
            <a:ext cx="84772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4338" y="3129124"/>
            <a:ext cx="10953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2438" y="2703830"/>
            <a:ext cx="101917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74338" y="2231290"/>
            <a:ext cx="1057275" cy="4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07562" y="2231290"/>
            <a:ext cx="893039" cy="39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07498" y="2237477"/>
            <a:ext cx="874433" cy="39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50468" y="2724581"/>
            <a:ext cx="83820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12">
            <a:alphaModFix amt="35000"/>
          </a:blip>
          <a:srcRect b="7150" l="3570" r="53571" t="10082"/>
          <a:stretch/>
        </p:blipFill>
        <p:spPr>
          <a:xfrm>
            <a:off x="6729378" y="2099310"/>
            <a:ext cx="1932660" cy="13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5" name="Google Shape;1005;p73"/>
          <p:cNvSpPr/>
          <p:nvPr/>
        </p:nvSpPr>
        <p:spPr>
          <a:xfrm>
            <a:off x="2567550" y="1896475"/>
            <a:ext cx="1144500" cy="1754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73"/>
          <p:cNvSpPr txBox="1"/>
          <p:nvPr/>
        </p:nvSpPr>
        <p:spPr>
          <a:xfrm>
            <a:off x="2890288" y="3650900"/>
            <a:ext cx="4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0’s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4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Systems</a:t>
            </a:r>
            <a:r>
              <a:rPr lang="en-US"/>
              <a:t> use Filters</a:t>
            </a:r>
            <a:endParaRPr/>
          </a:p>
        </p:txBody>
      </p:sp>
      <p:sp>
        <p:nvSpPr>
          <p:cNvPr id="1012" name="Google Shape;1012;p74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/>
              <a:t>we define a system as a unit that converts an input function </a:t>
            </a:r>
            <a:r>
              <a:rPr lang="en-US" sz="2000">
                <a:solidFill>
                  <a:srgbClr val="FF0000"/>
                </a:solidFill>
              </a:rPr>
              <a:t>f[n,m]</a:t>
            </a:r>
            <a:r>
              <a:rPr lang="en-US" sz="2000"/>
              <a:t> into an output (or </a:t>
            </a:r>
            <a:r>
              <a:rPr lang="en-US" sz="2000">
                <a:solidFill>
                  <a:srgbClr val="FF0000"/>
                </a:solidFill>
              </a:rPr>
              <a:t>response</a:t>
            </a:r>
            <a:r>
              <a:rPr lang="en-US" sz="2000"/>
              <a:t>) function </a:t>
            </a:r>
            <a:r>
              <a:rPr lang="en-US" sz="2000">
                <a:solidFill>
                  <a:srgbClr val="FF0000"/>
                </a:solidFill>
              </a:rPr>
              <a:t>g[n,m]</a:t>
            </a:r>
            <a:r>
              <a:rPr lang="en-US" sz="2000"/>
              <a:t> </a:t>
            </a:r>
            <a:endParaRPr sz="2000"/>
          </a:p>
          <a:p>
            <a:pPr indent="-254000" lvl="1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where (n,m) index into the function</a:t>
            </a:r>
            <a:endParaRPr/>
          </a:p>
          <a:p>
            <a:pPr indent="-254000" lvl="1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/>
              <a:t>In the case for images, (n,m) represents the </a:t>
            </a:r>
            <a:r>
              <a:rPr b="1" lang="en-US" sz="2000"/>
              <a:t>spatial position in the image.</a:t>
            </a:r>
            <a:endParaRPr sz="2000"/>
          </a:p>
        </p:txBody>
      </p:sp>
      <p:pic>
        <p:nvPicPr>
          <p:cNvPr id="1013" name="Google Shape;101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1356" y="3600450"/>
            <a:ext cx="4607719" cy="671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7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75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125"/>
              <a:buFont typeface="Calibri"/>
              <a:buNone/>
            </a:pPr>
            <a:r>
              <a:rPr lang="en-US"/>
              <a:t>2D discrete system</a:t>
            </a:r>
            <a:br>
              <a:rPr lang="en-US"/>
            </a:br>
            <a:r>
              <a:rPr lang="en-US">
                <a:solidFill>
                  <a:schemeClr val="dk1"/>
                </a:solidFill>
              </a:rPr>
              <a:t>(system is a sequence of filters)</a:t>
            </a:r>
            <a:endParaRPr/>
          </a:p>
        </p:txBody>
      </p:sp>
      <p:pic>
        <p:nvPicPr>
          <p:cNvPr id="1020" name="Google Shape;102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8141" y="1989040"/>
            <a:ext cx="4607719" cy="67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1701" y="3281800"/>
            <a:ext cx="4054078" cy="48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3250" y="3967599"/>
            <a:ext cx="2375297" cy="60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75"/>
          <p:cNvSpPr txBox="1"/>
          <p:nvPr/>
        </p:nvSpPr>
        <p:spPr>
          <a:xfrm>
            <a:off x="457201" y="1063228"/>
            <a:ext cx="69153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operator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defined as a </a:t>
            </a:r>
            <a:r>
              <a:rPr b="0" i="0" lang="en-US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mapping or assignment 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possible inputs f[n,m] to some possible outputs g[n,m].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b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notations: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7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76"/>
          <p:cNvSpPr txBox="1"/>
          <p:nvPr>
            <p:ph type="title"/>
          </p:nvPr>
        </p:nvSpPr>
        <p:spPr>
          <a:xfrm>
            <a:off x="342900" y="228600"/>
            <a:ext cx="6515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Filter example #1: Moving Average</a:t>
            </a:r>
            <a:endParaRPr/>
          </a:p>
        </p:txBody>
      </p:sp>
      <p:pic>
        <p:nvPicPr>
          <p:cNvPr id="1030" name="Google Shape;1030;p76"/>
          <p:cNvPicPr preferRelativeResize="0"/>
          <p:nvPr/>
        </p:nvPicPr>
        <p:blipFill rotWithShape="1">
          <a:blip r:embed="rId3">
            <a:alphaModFix/>
          </a:blip>
          <a:srcRect b="-10" l="0" r="49630" t="-1102"/>
          <a:stretch/>
        </p:blipFill>
        <p:spPr>
          <a:xfrm>
            <a:off x="171450" y="1257300"/>
            <a:ext cx="4102630" cy="297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7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2" name="Google Shape;1032;p76"/>
          <p:cNvSpPr txBox="1"/>
          <p:nvPr/>
        </p:nvSpPr>
        <p:spPr>
          <a:xfrm>
            <a:off x="4321556" y="1662131"/>
            <a:ext cx="4157100" cy="18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Q. What do you think will happen to the photo if we use a moving average filter? 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that the moving average replaces each pixel with an average value of itself and all its neighboring pixels.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77"/>
          <p:cNvSpPr txBox="1"/>
          <p:nvPr>
            <p:ph type="title"/>
          </p:nvPr>
        </p:nvSpPr>
        <p:spPr>
          <a:xfrm>
            <a:off x="342900" y="228600"/>
            <a:ext cx="6515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Filter example #1: Moving Average</a:t>
            </a:r>
            <a:endParaRPr/>
          </a:p>
        </p:txBody>
      </p:sp>
      <p:pic>
        <p:nvPicPr>
          <p:cNvPr id="1038" name="Google Shape;1038;p77"/>
          <p:cNvPicPr preferRelativeResize="0"/>
          <p:nvPr/>
        </p:nvPicPr>
        <p:blipFill rotWithShape="1">
          <a:blip r:embed="rId3">
            <a:alphaModFix/>
          </a:blip>
          <a:srcRect b="-10" l="0" r="359" t="-1102"/>
          <a:stretch/>
        </p:blipFill>
        <p:spPr>
          <a:xfrm>
            <a:off x="171450" y="1257299"/>
            <a:ext cx="8115301" cy="297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7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/>
          <p:nvPr>
            <p:ph idx="1" type="body"/>
          </p:nvPr>
        </p:nvSpPr>
        <p:spPr>
          <a:xfrm>
            <a:off x="606150" y="1916276"/>
            <a:ext cx="79317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i="1" lang="en-US" sz="2400"/>
              <a:t>“Every model is wrong, but some are useful”</a:t>
            </a:r>
            <a:endParaRPr i="1" sz="2400"/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i="1" lang="en-US" sz="2400"/>
              <a:t>												</a:t>
            </a:r>
            <a:r>
              <a:rPr lang="en-US" sz="2400"/>
              <a:t>George E.P. Box</a:t>
            </a:r>
            <a:endParaRPr sz="2400"/>
          </a:p>
        </p:txBody>
      </p:sp>
      <p:sp>
        <p:nvSpPr>
          <p:cNvPr id="171" name="Google Shape;171;p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2" name="Google Shape;1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8375" y="2712893"/>
            <a:ext cx="1251425" cy="18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78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  <p:graphicFrame>
        <p:nvGraphicFramePr>
          <p:cNvPr id="1045" name="Google Shape;1045;p78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46" name="Google Shape;1046;p78"/>
          <p:cNvGraphicFramePr/>
          <p:nvPr/>
        </p:nvGraphicFramePr>
        <p:xfrm>
          <a:off x="4686300" y="1663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47" name="Google Shape;1047;p78"/>
          <p:cNvSpPr/>
          <p:nvPr/>
        </p:nvSpPr>
        <p:spPr>
          <a:xfrm>
            <a:off x="4972051" y="1891902"/>
            <a:ext cx="273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48" name="Google Shape;1048;p78"/>
          <p:cNvGraphicFramePr/>
          <p:nvPr/>
        </p:nvGraphicFramePr>
        <p:xfrm>
          <a:off x="1676400" y="16644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91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049" name="Google Shape;1049;p78"/>
          <p:cNvSpPr/>
          <p:nvPr/>
        </p:nvSpPr>
        <p:spPr>
          <a:xfrm>
            <a:off x="1657350" y="16633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78"/>
          <p:cNvSpPr/>
          <p:nvPr/>
        </p:nvSpPr>
        <p:spPr>
          <a:xfrm>
            <a:off x="5029200" y="1949052"/>
            <a:ext cx="114300" cy="1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78"/>
          <p:cNvSpPr txBox="1"/>
          <p:nvPr/>
        </p:nvSpPr>
        <p:spPr>
          <a:xfrm>
            <a:off x="7443353" y="4462900"/>
            <a:ext cx="1614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 of S. Seitz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78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78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7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5" name="Google Shape;1055;p78"/>
          <p:cNvSpPr txBox="1"/>
          <p:nvPr/>
        </p:nvSpPr>
        <p:spPr>
          <a:xfrm>
            <a:off x="401831" y="1724250"/>
            <a:ext cx="10668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red box is the </a:t>
            </a:r>
            <a:r>
              <a:rPr b="1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matrix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0" name="Google Shape;1060;p79"/>
          <p:cNvGraphicFramePr/>
          <p:nvPr/>
        </p:nvGraphicFramePr>
        <p:xfrm>
          <a:off x="1676400" y="16585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1" name="Google Shape;1061;p79"/>
          <p:cNvGraphicFramePr/>
          <p:nvPr/>
        </p:nvGraphicFramePr>
        <p:xfrm>
          <a:off x="4686300" y="16573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62" name="Google Shape;1062;p79"/>
          <p:cNvSpPr/>
          <p:nvPr/>
        </p:nvSpPr>
        <p:spPr>
          <a:xfrm>
            <a:off x="5200650" y="1885949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63" name="Google Shape;1063;p79"/>
          <p:cNvGraphicFramePr/>
          <p:nvPr/>
        </p:nvGraphicFramePr>
        <p:xfrm>
          <a:off x="1676400" y="16585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064" name="Google Shape;1064;p79"/>
          <p:cNvSpPr/>
          <p:nvPr/>
        </p:nvSpPr>
        <p:spPr>
          <a:xfrm>
            <a:off x="1943100" y="1657349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79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9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7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8" name="Google Shape;1068;p79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  <p:sp>
        <p:nvSpPr>
          <p:cNvPr id="1069" name="Google Shape;1069;p79"/>
          <p:cNvSpPr/>
          <p:nvPr/>
        </p:nvSpPr>
        <p:spPr>
          <a:xfrm>
            <a:off x="5277397" y="1927986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4" name="Google Shape;1074;p80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75" name="Google Shape;1075;p80"/>
          <p:cNvGraphicFramePr/>
          <p:nvPr/>
        </p:nvGraphicFramePr>
        <p:xfrm>
          <a:off x="4686300" y="1663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76" name="Google Shape;1076;p80"/>
          <p:cNvSpPr/>
          <p:nvPr/>
        </p:nvSpPr>
        <p:spPr>
          <a:xfrm>
            <a:off x="5486400" y="18919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77" name="Google Shape;1077;p80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078" name="Google Shape;1078;p80"/>
          <p:cNvSpPr/>
          <p:nvPr/>
        </p:nvSpPr>
        <p:spPr>
          <a:xfrm>
            <a:off x="2228850" y="16633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0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80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8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2" name="Google Shape;1082;p80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  <p:sp>
        <p:nvSpPr>
          <p:cNvPr id="1083" name="Google Shape;1083;p80"/>
          <p:cNvSpPr/>
          <p:nvPr/>
        </p:nvSpPr>
        <p:spPr>
          <a:xfrm>
            <a:off x="5550690" y="1927986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8" name="Google Shape;1088;p81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89" name="Google Shape;1089;p81"/>
          <p:cNvGraphicFramePr/>
          <p:nvPr/>
        </p:nvGraphicFramePr>
        <p:xfrm>
          <a:off x="4686300" y="1663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90" name="Google Shape;1090;p81"/>
          <p:cNvSpPr/>
          <p:nvPr/>
        </p:nvSpPr>
        <p:spPr>
          <a:xfrm>
            <a:off x="5772150" y="18919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1" name="Google Shape;1091;p81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092" name="Google Shape;1092;p81"/>
          <p:cNvSpPr/>
          <p:nvPr/>
        </p:nvSpPr>
        <p:spPr>
          <a:xfrm>
            <a:off x="2457450" y="16633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81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81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8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6" name="Google Shape;1096;p81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  <p:sp>
        <p:nvSpPr>
          <p:cNvPr id="1097" name="Google Shape;1097;p81"/>
          <p:cNvSpPr/>
          <p:nvPr/>
        </p:nvSpPr>
        <p:spPr>
          <a:xfrm>
            <a:off x="5823983" y="1927986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2" name="Google Shape;1102;p82"/>
          <p:cNvGraphicFramePr/>
          <p:nvPr/>
        </p:nvGraphicFramePr>
        <p:xfrm>
          <a:off x="4686300" y="1663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03" name="Google Shape;1103;p82"/>
          <p:cNvSpPr/>
          <p:nvPr/>
        </p:nvSpPr>
        <p:spPr>
          <a:xfrm>
            <a:off x="6000750" y="18919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04" name="Google Shape;1104;p82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105" name="Google Shape;1105;p82"/>
          <p:cNvSpPr/>
          <p:nvPr/>
        </p:nvSpPr>
        <p:spPr>
          <a:xfrm>
            <a:off x="2743200" y="16633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82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82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8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9" name="Google Shape;1109;p82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  <p:sp>
        <p:nvSpPr>
          <p:cNvPr id="1110" name="Google Shape;1110;p82"/>
          <p:cNvSpPr/>
          <p:nvPr/>
        </p:nvSpPr>
        <p:spPr>
          <a:xfrm>
            <a:off x="6086657" y="1927986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" name="Google Shape;1116;p83"/>
          <p:cNvGraphicFramePr/>
          <p:nvPr/>
        </p:nvGraphicFramePr>
        <p:xfrm>
          <a:off x="4686300" y="1663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7900"/>
                <a:gridCol w="270275"/>
                <a:gridCol w="266700"/>
                <a:gridCol w="270275"/>
                <a:gridCol w="267875"/>
                <a:gridCol w="267900"/>
                <a:gridCol w="270275"/>
                <a:gridCol w="266700"/>
                <a:gridCol w="270275"/>
                <a:gridCol w="267875"/>
              </a:tblGrid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117" name="Google Shape;1117;p83"/>
          <p:cNvGraphicFramePr/>
          <p:nvPr/>
        </p:nvGraphicFramePr>
        <p:xfrm>
          <a:off x="1676400" y="1664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118" name="Google Shape;1118;p83"/>
          <p:cNvSpPr txBox="1"/>
          <p:nvPr/>
        </p:nvSpPr>
        <p:spPr>
          <a:xfrm>
            <a:off x="2487281" y="1236821"/>
            <a:ext cx="8697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4998" l="-20650" r="-1521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83"/>
          <p:cNvSpPr txBox="1"/>
          <p:nvPr/>
        </p:nvSpPr>
        <p:spPr>
          <a:xfrm>
            <a:off x="5506706" y="1236821"/>
            <a:ext cx="921300" cy="36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4998" l="-19386" r="-14286" t="-22498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8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1" name="Google Shape;1121;p83"/>
          <p:cNvSpPr txBox="1"/>
          <p:nvPr>
            <p:ph type="title"/>
          </p:nvPr>
        </p:nvSpPr>
        <p:spPr>
          <a:xfrm>
            <a:off x="357994" y="177394"/>
            <a:ext cx="854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000"/>
              <a:t>Visualizing what happens with a moving average filter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4"/>
          <p:cNvSpPr txBox="1"/>
          <p:nvPr>
            <p:ph type="title"/>
          </p:nvPr>
        </p:nvSpPr>
        <p:spPr>
          <a:xfrm>
            <a:off x="514350" y="228600"/>
            <a:ext cx="7818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Visual interpretation of moving average</a:t>
            </a:r>
            <a:endParaRPr/>
          </a:p>
        </p:txBody>
      </p:sp>
      <p:sp>
        <p:nvSpPr>
          <p:cNvPr id="1128" name="Google Shape;1128;p84"/>
          <p:cNvSpPr txBox="1"/>
          <p:nvPr>
            <p:ph idx="1" type="body"/>
          </p:nvPr>
        </p:nvSpPr>
        <p:spPr>
          <a:xfrm>
            <a:off x="514350" y="1120379"/>
            <a:ext cx="61722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 moving average over a 3 × 3 neighborhood window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h</a:t>
            </a:r>
            <a:r>
              <a:rPr lang="en-US"/>
              <a:t> is a 3x3 matrix with values 1/9 everywhere.</a:t>
            </a:r>
            <a:endParaRPr/>
          </a:p>
        </p:txBody>
      </p:sp>
      <p:sp>
        <p:nvSpPr>
          <p:cNvPr id="1129" name="Google Shape;1129;p8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30" name="Google Shape;1130;p84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131" name="Google Shape;1131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2" name="Google Shape;1132;p84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133" name="Google Shape;1133;p84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134" name="Google Shape;1134;p84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5" name="Google Shape;1135;p84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6" name="Google Shape;1136;p84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7" name="Google Shape;1137;p84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8" name="Google Shape;1138;p84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9" name="Google Shape;1139;p84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0" name="Google Shape;1140;p84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41" name="Google Shape;1141;p84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142" name="Google Shape;1142;p8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43" name="Google Shape;1143;p84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84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84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84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84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84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84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84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84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152" name="Google Shape;1152;p84"/>
          <p:cNvGraphicFramePr/>
          <p:nvPr/>
        </p:nvGraphicFramePr>
        <p:xfrm>
          <a:off x="1905000" y="2436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02125"/>
                <a:gridCol w="202125"/>
                <a:gridCol w="202125"/>
                <a:gridCol w="202125"/>
                <a:gridCol w="202125"/>
                <a:gridCol w="202125"/>
                <a:gridCol w="202125"/>
                <a:gridCol w="210250"/>
                <a:gridCol w="200000"/>
                <a:gridCol w="202125"/>
              </a:tblGrid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8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9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8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18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153" name="Google Shape;1153;p84"/>
          <p:cNvSpPr/>
          <p:nvPr/>
        </p:nvSpPr>
        <p:spPr>
          <a:xfrm>
            <a:off x="2915625" y="2435225"/>
            <a:ext cx="614400" cy="564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84"/>
          <p:cNvSpPr txBox="1"/>
          <p:nvPr/>
        </p:nvSpPr>
        <p:spPr>
          <a:xfrm>
            <a:off x="2715881" y="2008746"/>
            <a:ext cx="869700" cy="369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45001" l="-20649" r="-15220" t="-2250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Google Shape;1155;p84"/>
          <p:cNvCxnSpPr/>
          <p:nvPr/>
        </p:nvCxnSpPr>
        <p:spPr>
          <a:xfrm flipH="1" rot="10800000">
            <a:off x="3552400" y="2315700"/>
            <a:ext cx="3143100" cy="118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6" name="Google Shape;1156;p84"/>
          <p:cNvCxnSpPr/>
          <p:nvPr/>
        </p:nvCxnSpPr>
        <p:spPr>
          <a:xfrm>
            <a:off x="3544525" y="3008900"/>
            <a:ext cx="3205800" cy="66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5"/>
          <p:cNvSpPr txBox="1"/>
          <p:nvPr>
            <p:ph type="title"/>
          </p:nvPr>
        </p:nvSpPr>
        <p:spPr>
          <a:xfrm>
            <a:off x="514350" y="228600"/>
            <a:ext cx="7818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Visual interpretation of moving average</a:t>
            </a:r>
            <a:endParaRPr/>
          </a:p>
        </p:txBody>
      </p:sp>
      <p:sp>
        <p:nvSpPr>
          <p:cNvPr id="1163" name="Google Shape;1163;p85"/>
          <p:cNvSpPr txBox="1"/>
          <p:nvPr>
            <p:ph idx="1" type="body"/>
          </p:nvPr>
        </p:nvSpPr>
        <p:spPr>
          <a:xfrm>
            <a:off x="514350" y="1120379"/>
            <a:ext cx="61722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 moving average over a 3 × 3 neighborhood window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h</a:t>
            </a:r>
            <a:r>
              <a:rPr lang="en-US"/>
              <a:t> is a 3x3 matrix with values 1/9 everywhere.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Q. Why are the values 1/9?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64" name="Google Shape;1164;p8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65" name="Google Shape;1165;p85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166" name="Google Shape;1166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7" name="Google Shape;1167;p85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168" name="Google Shape;1168;p85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169" name="Google Shape;1169;p85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0" name="Google Shape;1170;p85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1" name="Google Shape;1171;p85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2" name="Google Shape;1172;p85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3" name="Google Shape;1173;p85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4" name="Google Shape;1174;p85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5" name="Google Shape;1175;p85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76" name="Google Shape;1176;p85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177" name="Google Shape;1177;p8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8" name="Google Shape;1178;p85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85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85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85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85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85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85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85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85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6"/>
          <p:cNvSpPr txBox="1"/>
          <p:nvPr>
            <p:ph type="title"/>
          </p:nvPr>
        </p:nvSpPr>
        <p:spPr>
          <a:xfrm>
            <a:off x="571500" y="342900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Filter example #1: Moving Average</a:t>
            </a:r>
            <a:endParaRPr/>
          </a:p>
        </p:txBody>
      </p:sp>
      <p:sp>
        <p:nvSpPr>
          <p:cNvPr id="1192" name="Google Shape;1192;p86"/>
          <p:cNvSpPr/>
          <p:nvPr/>
        </p:nvSpPr>
        <p:spPr>
          <a:xfrm>
            <a:off x="656849" y="1428750"/>
            <a:ext cx="37437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summary: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filter “Replaces” each pixel with an average of its neighborhood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54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 smoothing effect (remove sharp features)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8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94" name="Google Shape;1194;p86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195" name="Google Shape;1195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6" name="Google Shape;1196;p86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197" name="Google Shape;1197;p86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198" name="Google Shape;1198;p86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99" name="Google Shape;1199;p86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0" name="Google Shape;1200;p86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1" name="Google Shape;1201;p86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2" name="Google Shape;1202;p86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3" name="Google Shape;1203;p86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4" name="Google Shape;1204;p86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05" name="Google Shape;1205;p86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206" name="Google Shape;1206;p8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07" name="Google Shape;1207;p86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86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86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86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86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86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86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86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86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87"/>
          <p:cNvSpPr txBox="1"/>
          <p:nvPr>
            <p:ph idx="1" type="body"/>
          </p:nvPr>
        </p:nvSpPr>
        <p:spPr>
          <a:xfrm>
            <a:off x="514350" y="1120388"/>
            <a:ext cx="6828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How do we represent applying this filter mathematically?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22" name="Google Shape;1222;p87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Calibri"/>
              <a:buNone/>
            </a:pPr>
            <a:r>
              <a:rPr lang="en-US" sz="3200"/>
              <a:t>Mathematical interpretation of moving average</a:t>
            </a:r>
            <a:endParaRPr sz="3400"/>
          </a:p>
        </p:txBody>
      </p:sp>
      <p:sp>
        <p:nvSpPr>
          <p:cNvPr id="1223" name="Google Shape;1223;p8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4" name="Google Shape;122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204" y="1605471"/>
            <a:ext cx="4607719" cy="671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5" name="Google Shape;1225;p87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226" name="Google Shape;1226;p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7" name="Google Shape;1227;p87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228" name="Google Shape;1228;p87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229" name="Google Shape;1229;p87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0" name="Google Shape;1230;p87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1" name="Google Shape;1231;p87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2" name="Google Shape;1232;p87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3" name="Google Shape;1233;p87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4" name="Google Shape;1234;p87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5" name="Google Shape;1235;p87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36" name="Google Shape;1236;p87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237" name="Google Shape;1237;p8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8" name="Google Shape;1238;p87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87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87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87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87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87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87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87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87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>
            <p:ph idx="1" type="body"/>
          </p:nvPr>
        </p:nvSpPr>
        <p:spPr>
          <a:xfrm>
            <a:off x="457200" y="1200151"/>
            <a:ext cx="7931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Color spaces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sampling and quantization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 histograms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Images as functions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Filters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Properties of systems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" name="Google Shape;178;p10"/>
          <p:cNvSpPr txBox="1"/>
          <p:nvPr>
            <p:ph type="title"/>
          </p:nvPr>
        </p:nvSpPr>
        <p:spPr>
          <a:xfrm>
            <a:off x="457200" y="205978"/>
            <a:ext cx="793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/>
              <a:t>Today’s agenda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446650" y="4276050"/>
            <a:ext cx="4564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background reading: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Forsyth and Ponce, Computer Vision, Chapter 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8"/>
          <p:cNvSpPr txBox="1"/>
          <p:nvPr>
            <p:ph idx="1" type="body"/>
          </p:nvPr>
        </p:nvSpPr>
        <p:spPr>
          <a:xfrm>
            <a:off x="514350" y="1120388"/>
            <a:ext cx="68283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How do we represent applying this filter mathematically?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53" name="Google Shape;1253;p88"/>
          <p:cNvSpPr txBox="1"/>
          <p:nvPr>
            <p:ph type="title"/>
          </p:nvPr>
        </p:nvSpPr>
        <p:spPr>
          <a:xfrm>
            <a:off x="514350" y="228600"/>
            <a:ext cx="8410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Calibri"/>
              <a:buNone/>
            </a:pPr>
            <a:r>
              <a:rPr lang="en-US" sz="3200"/>
              <a:t>Mathematical interpretation of moving average</a:t>
            </a:r>
            <a:endParaRPr sz="3400"/>
          </a:p>
        </p:txBody>
      </p:sp>
      <p:sp>
        <p:nvSpPr>
          <p:cNvPr id="1254" name="Google Shape;1254;p88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5" name="Google Shape;125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204" y="1605471"/>
            <a:ext cx="4607719" cy="671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6" name="Google Shape;1256;p88"/>
          <p:cNvGrpSpPr/>
          <p:nvPr/>
        </p:nvGrpSpPr>
        <p:grpSpPr>
          <a:xfrm>
            <a:off x="6378890" y="1853306"/>
            <a:ext cx="1763315" cy="1886475"/>
            <a:chOff x="8505187" y="2471075"/>
            <a:chExt cx="2351087" cy="2515299"/>
          </a:xfrm>
        </p:grpSpPr>
        <p:pic>
          <p:nvPicPr>
            <p:cNvPr id="1257" name="Google Shape;1257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0287" y="2471075"/>
              <a:ext cx="1055689" cy="5651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8" name="Google Shape;1258;p88"/>
            <p:cNvGrpSpPr/>
            <p:nvPr/>
          </p:nvGrpSpPr>
          <p:grpSpPr>
            <a:xfrm>
              <a:off x="8505187" y="3081374"/>
              <a:ext cx="2351087" cy="1905000"/>
              <a:chOff x="6335712" y="3027362"/>
              <a:chExt cx="2351087" cy="1905000"/>
            </a:xfrm>
          </p:grpSpPr>
          <p:grpSp>
            <p:nvGrpSpPr>
              <p:cNvPr id="1259" name="Google Shape;1259;p88"/>
              <p:cNvGrpSpPr/>
              <p:nvPr/>
            </p:nvGrpSpPr>
            <p:grpSpPr>
              <a:xfrm>
                <a:off x="6781799" y="3027362"/>
                <a:ext cx="1905000" cy="1905000"/>
                <a:chOff x="144" y="144"/>
                <a:chExt cx="1200" cy="1200"/>
              </a:xfrm>
            </p:grpSpPr>
            <p:cxnSp>
              <p:nvCxnSpPr>
                <p:cNvPr id="1260" name="Google Shape;1260;p88"/>
                <p:cNvCxnSpPr/>
                <p:nvPr/>
              </p:nvCxnSpPr>
              <p:spPr>
                <a:xfrm>
                  <a:off x="144" y="144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1" name="Google Shape;1261;p88"/>
                <p:cNvCxnSpPr/>
                <p:nvPr/>
              </p:nvCxnSpPr>
              <p:spPr>
                <a:xfrm>
                  <a:off x="144" y="523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2" name="Google Shape;1262;p88"/>
                <p:cNvCxnSpPr/>
                <p:nvPr/>
              </p:nvCxnSpPr>
              <p:spPr>
                <a:xfrm>
                  <a:off x="144" y="901"/>
                  <a:ext cx="12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3" name="Google Shape;1263;p88"/>
                <p:cNvCxnSpPr/>
                <p:nvPr/>
              </p:nvCxnSpPr>
              <p:spPr>
                <a:xfrm>
                  <a:off x="144" y="1280"/>
                  <a:ext cx="12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4" name="Google Shape;1264;p88"/>
                <p:cNvCxnSpPr/>
                <p:nvPr/>
              </p:nvCxnSpPr>
              <p:spPr>
                <a:xfrm>
                  <a:off x="144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5" name="Google Shape;1265;p88"/>
                <p:cNvCxnSpPr/>
                <p:nvPr/>
              </p:nvCxnSpPr>
              <p:spPr>
                <a:xfrm>
                  <a:off x="528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6" name="Google Shape;1266;p88"/>
                <p:cNvCxnSpPr/>
                <p:nvPr/>
              </p:nvCxnSpPr>
              <p:spPr>
                <a:xfrm>
                  <a:off x="912" y="144"/>
                  <a:ext cx="0" cy="12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267" name="Google Shape;1267;p88"/>
                <p:cNvCxnSpPr/>
                <p:nvPr/>
              </p:nvCxnSpPr>
              <p:spPr>
                <a:xfrm>
                  <a:off x="1296" y="144"/>
                  <a:ext cx="0" cy="120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pic>
            <p:nvPicPr>
              <p:cNvPr descr="txp_fig" id="1268" name="Google Shape;1268;p8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335712" y="3484562"/>
                <a:ext cx="3048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9" name="Google Shape;1269;p88"/>
              <p:cNvSpPr/>
              <p:nvPr/>
            </p:nvSpPr>
            <p:spPr>
              <a:xfrm>
                <a:off x="74035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88"/>
              <p:cNvSpPr/>
              <p:nvPr/>
            </p:nvSpPr>
            <p:spPr>
              <a:xfrm>
                <a:off x="8007337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88"/>
              <p:cNvSpPr/>
              <p:nvPr/>
            </p:nvSpPr>
            <p:spPr>
              <a:xfrm>
                <a:off x="6793925" y="3033850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88"/>
              <p:cNvSpPr/>
              <p:nvPr/>
            </p:nvSpPr>
            <p:spPr>
              <a:xfrm>
                <a:off x="74035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88"/>
              <p:cNvSpPr/>
              <p:nvPr/>
            </p:nvSpPr>
            <p:spPr>
              <a:xfrm>
                <a:off x="8007337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88"/>
              <p:cNvSpPr/>
              <p:nvPr/>
            </p:nvSpPr>
            <p:spPr>
              <a:xfrm>
                <a:off x="6793925" y="3633709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88"/>
              <p:cNvSpPr/>
              <p:nvPr/>
            </p:nvSpPr>
            <p:spPr>
              <a:xfrm>
                <a:off x="74035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88"/>
              <p:cNvSpPr/>
              <p:nvPr/>
            </p:nvSpPr>
            <p:spPr>
              <a:xfrm>
                <a:off x="8007337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88"/>
              <p:cNvSpPr/>
              <p:nvPr/>
            </p:nvSpPr>
            <p:spPr>
              <a:xfrm>
                <a:off x="6793925" y="4233567"/>
                <a:ext cx="589200" cy="585000"/>
              </a:xfrm>
              <a:prstGeom prst="rect">
                <a:avLst/>
              </a:prstGeom>
              <a:solidFill>
                <a:srgbClr val="FFCC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2" name="Google Shape;1282;p89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3" name="Google Shape;1283;p89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84" name="Google Shape;1284;p89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85" name="Google Shape;1285;p89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286" name="Google Shape;1286;p89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89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8" name="Google Shape;1288;p89"/>
          <p:cNvSpPr txBox="1"/>
          <p:nvPr>
            <p:ph type="title"/>
          </p:nvPr>
        </p:nvSpPr>
        <p:spPr>
          <a:xfrm>
            <a:off x="5096247" y="177400"/>
            <a:ext cx="3802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6667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Mathematical formulation of moving average</a:t>
            </a:r>
            <a:endParaRPr sz="3000"/>
          </a:p>
        </p:txBody>
      </p:sp>
      <p:sp>
        <p:nvSpPr>
          <p:cNvPr id="1289" name="Google Shape;1289;p89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0" name="Google Shape;129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79" y="363296"/>
            <a:ext cx="4607719" cy="67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89"/>
          <p:cNvPicPr preferRelativeResize="0"/>
          <p:nvPr/>
        </p:nvPicPr>
        <p:blipFill rotWithShape="1">
          <a:blip r:embed="rId4">
            <a:alphaModFix/>
          </a:blip>
          <a:srcRect b="64012" l="3261" r="81591" t="11324"/>
          <a:stretch/>
        </p:blipFill>
        <p:spPr>
          <a:xfrm>
            <a:off x="7890550" y="2571753"/>
            <a:ext cx="80010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89"/>
          <p:cNvPicPr preferRelativeResize="0"/>
          <p:nvPr/>
        </p:nvPicPr>
        <p:blipFill rotWithShape="1">
          <a:blip r:embed="rId4">
            <a:alphaModFix/>
          </a:blip>
          <a:srcRect b="36045" l="47426" r="38244" t="37667"/>
          <a:stretch/>
        </p:blipFill>
        <p:spPr>
          <a:xfrm>
            <a:off x="5293800" y="2559602"/>
            <a:ext cx="75690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7" name="Google Shape;1297;p90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98" name="Google Shape;1298;p90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99" name="Google Shape;1299;p90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00" name="Google Shape;1300;p90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01" name="Google Shape;1301;p90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0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3" name="Google Shape;1303;p90"/>
          <p:cNvSpPr txBox="1"/>
          <p:nvPr>
            <p:ph type="title"/>
          </p:nvPr>
        </p:nvSpPr>
        <p:spPr>
          <a:xfrm>
            <a:off x="5096247" y="177400"/>
            <a:ext cx="3802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6667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Mathematical formulation of moving average</a:t>
            </a:r>
            <a:endParaRPr sz="3000"/>
          </a:p>
        </p:txBody>
      </p:sp>
      <p:sp>
        <p:nvSpPr>
          <p:cNvPr id="1304" name="Google Shape;1304;p90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5" name="Google Shape;130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79" y="363296"/>
            <a:ext cx="4607719" cy="67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050" y="1229062"/>
            <a:ext cx="5281924" cy="149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90"/>
          <p:cNvPicPr preferRelativeResize="0"/>
          <p:nvPr/>
        </p:nvPicPr>
        <p:blipFill rotWithShape="1">
          <a:blip r:embed="rId4">
            <a:alphaModFix/>
          </a:blip>
          <a:srcRect b="64012" l="3261" r="81591" t="11324"/>
          <a:stretch/>
        </p:blipFill>
        <p:spPr>
          <a:xfrm>
            <a:off x="7890550" y="2571753"/>
            <a:ext cx="80010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90"/>
          <p:cNvPicPr preferRelativeResize="0"/>
          <p:nvPr/>
        </p:nvPicPr>
        <p:blipFill rotWithShape="1">
          <a:blip r:embed="rId4">
            <a:alphaModFix/>
          </a:blip>
          <a:srcRect b="36045" l="47426" r="38244" t="37667"/>
          <a:stretch/>
        </p:blipFill>
        <p:spPr>
          <a:xfrm>
            <a:off x="5293800" y="2559602"/>
            <a:ext cx="75690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90"/>
          <p:cNvSpPr/>
          <p:nvPr/>
        </p:nvSpPr>
        <p:spPr>
          <a:xfrm>
            <a:off x="1591100" y="1851025"/>
            <a:ext cx="3174300" cy="3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90"/>
          <p:cNvSpPr/>
          <p:nvPr/>
        </p:nvSpPr>
        <p:spPr>
          <a:xfrm>
            <a:off x="1141924" y="2184575"/>
            <a:ext cx="35763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90"/>
          <p:cNvSpPr/>
          <p:nvPr/>
        </p:nvSpPr>
        <p:spPr>
          <a:xfrm>
            <a:off x="4872150" y="3289101"/>
            <a:ext cx="8001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90"/>
          <p:cNvSpPr/>
          <p:nvPr/>
        </p:nvSpPr>
        <p:spPr>
          <a:xfrm>
            <a:off x="495425" y="1369923"/>
            <a:ext cx="4910100" cy="4812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7" name="Google Shape;1317;p91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18" name="Google Shape;1318;p91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19" name="Google Shape;1319;p91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20" name="Google Shape;1320;p91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21" name="Google Shape;1321;p91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91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3" name="Google Shape;1323;p91"/>
          <p:cNvSpPr txBox="1"/>
          <p:nvPr>
            <p:ph type="title"/>
          </p:nvPr>
        </p:nvSpPr>
        <p:spPr>
          <a:xfrm>
            <a:off x="5096247" y="177400"/>
            <a:ext cx="3802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6667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Mathematical formulation of moving average</a:t>
            </a:r>
            <a:endParaRPr sz="3000"/>
          </a:p>
        </p:txBody>
      </p:sp>
      <p:sp>
        <p:nvSpPr>
          <p:cNvPr id="1324" name="Google Shape;1324;p91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5" name="Google Shape;1325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79" y="363296"/>
            <a:ext cx="4607719" cy="67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050" y="1229062"/>
            <a:ext cx="5281924" cy="149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91"/>
          <p:cNvPicPr preferRelativeResize="0"/>
          <p:nvPr/>
        </p:nvPicPr>
        <p:blipFill rotWithShape="1">
          <a:blip r:embed="rId4">
            <a:alphaModFix/>
          </a:blip>
          <a:srcRect b="64012" l="3261" r="81591" t="11324"/>
          <a:stretch/>
        </p:blipFill>
        <p:spPr>
          <a:xfrm>
            <a:off x="7890550" y="2571753"/>
            <a:ext cx="80010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91"/>
          <p:cNvPicPr preferRelativeResize="0"/>
          <p:nvPr/>
        </p:nvPicPr>
        <p:blipFill rotWithShape="1">
          <a:blip r:embed="rId4">
            <a:alphaModFix/>
          </a:blip>
          <a:srcRect b="36045" l="47426" r="38244" t="37667"/>
          <a:stretch/>
        </p:blipFill>
        <p:spPr>
          <a:xfrm>
            <a:off x="5293800" y="2559602"/>
            <a:ext cx="75690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91"/>
          <p:cNvSpPr/>
          <p:nvPr/>
        </p:nvSpPr>
        <p:spPr>
          <a:xfrm>
            <a:off x="1606850" y="2260775"/>
            <a:ext cx="31116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91"/>
          <p:cNvSpPr/>
          <p:nvPr/>
        </p:nvSpPr>
        <p:spPr>
          <a:xfrm>
            <a:off x="4872150" y="3523301"/>
            <a:ext cx="8001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91"/>
          <p:cNvSpPr/>
          <p:nvPr/>
        </p:nvSpPr>
        <p:spPr>
          <a:xfrm flipH="1" rot="10800000">
            <a:off x="1543850" y="1788000"/>
            <a:ext cx="3253200" cy="4566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6" name="Google Shape;1336;p92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7" name="Google Shape;1337;p92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38" name="Google Shape;1338;p92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9" name="Google Shape;1339;p92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40" name="Google Shape;1340;p92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92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2" name="Google Shape;1342;p92"/>
          <p:cNvSpPr txBox="1"/>
          <p:nvPr>
            <p:ph type="title"/>
          </p:nvPr>
        </p:nvSpPr>
        <p:spPr>
          <a:xfrm>
            <a:off x="5096247" y="177400"/>
            <a:ext cx="3802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6667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Mathematical formulation of moving average</a:t>
            </a:r>
            <a:endParaRPr sz="3000"/>
          </a:p>
        </p:txBody>
      </p:sp>
      <p:sp>
        <p:nvSpPr>
          <p:cNvPr id="1343" name="Google Shape;1343;p92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179" y="363296"/>
            <a:ext cx="4607719" cy="67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050" y="1229062"/>
            <a:ext cx="5281924" cy="149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92"/>
          <p:cNvPicPr preferRelativeResize="0"/>
          <p:nvPr/>
        </p:nvPicPr>
        <p:blipFill rotWithShape="1">
          <a:blip r:embed="rId4">
            <a:alphaModFix/>
          </a:blip>
          <a:srcRect b="64012" l="3261" r="81591" t="11324"/>
          <a:stretch/>
        </p:blipFill>
        <p:spPr>
          <a:xfrm>
            <a:off x="7890550" y="2571753"/>
            <a:ext cx="80010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92"/>
          <p:cNvPicPr preferRelativeResize="0"/>
          <p:nvPr/>
        </p:nvPicPr>
        <p:blipFill rotWithShape="1">
          <a:blip r:embed="rId4">
            <a:alphaModFix/>
          </a:blip>
          <a:srcRect b="36045" l="47426" r="38244" t="37667"/>
          <a:stretch/>
        </p:blipFill>
        <p:spPr>
          <a:xfrm>
            <a:off x="5293800" y="2559602"/>
            <a:ext cx="75690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92"/>
          <p:cNvSpPr/>
          <p:nvPr/>
        </p:nvSpPr>
        <p:spPr>
          <a:xfrm>
            <a:off x="4872150" y="3756451"/>
            <a:ext cx="8001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92"/>
          <p:cNvSpPr/>
          <p:nvPr/>
        </p:nvSpPr>
        <p:spPr>
          <a:xfrm>
            <a:off x="1543850" y="2244600"/>
            <a:ext cx="3253200" cy="4020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4" name="Google Shape;1354;p93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55" name="Google Shape;1355;p93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56" name="Google Shape;1356;p93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57" name="Google Shape;1357;p93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58" name="Google Shape;1358;p93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93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0" name="Google Shape;1360;p93"/>
          <p:cNvSpPr txBox="1"/>
          <p:nvPr>
            <p:ph type="title"/>
          </p:nvPr>
        </p:nvSpPr>
        <p:spPr>
          <a:xfrm>
            <a:off x="535629" y="177400"/>
            <a:ext cx="8363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/>
              <a:t>Lastly, divide by 1/9</a:t>
            </a:r>
            <a:endParaRPr sz="3000"/>
          </a:p>
        </p:txBody>
      </p:sp>
      <p:sp>
        <p:nvSpPr>
          <p:cNvPr id="1361" name="Google Shape;1361;p93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2" name="Google Shape;1362;p93"/>
          <p:cNvPicPr preferRelativeResize="0"/>
          <p:nvPr/>
        </p:nvPicPr>
        <p:blipFill rotWithShape="1">
          <a:blip r:embed="rId3">
            <a:alphaModFix/>
          </a:blip>
          <a:srcRect b="64012" l="3261" r="81591" t="11324"/>
          <a:stretch/>
        </p:blipFill>
        <p:spPr>
          <a:xfrm>
            <a:off x="7890550" y="2571753"/>
            <a:ext cx="80010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93"/>
          <p:cNvPicPr preferRelativeResize="0"/>
          <p:nvPr/>
        </p:nvPicPr>
        <p:blipFill rotWithShape="1">
          <a:blip r:embed="rId3">
            <a:alphaModFix/>
          </a:blip>
          <a:srcRect b="36045" l="47426" r="38244" t="37667"/>
          <a:stretch/>
        </p:blipFill>
        <p:spPr>
          <a:xfrm>
            <a:off x="5293800" y="2559602"/>
            <a:ext cx="75690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175" y="1181875"/>
            <a:ext cx="4868626" cy="1557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9" name="Google Shape;1369;p94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70" name="Google Shape;1370;p94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71" name="Google Shape;1371;p94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72" name="Google Shape;1372;p94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73" name="Google Shape;1373;p94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94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5" name="Google Shape;1375;p94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376" name="Google Shape;1376;p94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7" name="Google Shape;1377;p94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94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3" name="Google Shape;1383;p95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84" name="Google Shape;1384;p95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85" name="Google Shape;1385;p95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86" name="Google Shape;1386;p95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387" name="Google Shape;1387;p95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95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9" name="Google Shape;1389;p95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390" name="Google Shape;1390;p95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1" name="Google Shape;1391;p95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95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95"/>
          <p:cNvSpPr/>
          <p:nvPr/>
        </p:nvSpPr>
        <p:spPr>
          <a:xfrm>
            <a:off x="1361900" y="1449325"/>
            <a:ext cx="4843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95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95"/>
          <p:cNvSpPr/>
          <p:nvPr/>
        </p:nvSpPr>
        <p:spPr>
          <a:xfrm>
            <a:off x="4872150" y="3289100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95"/>
          <p:cNvSpPr/>
          <p:nvPr/>
        </p:nvSpPr>
        <p:spPr>
          <a:xfrm>
            <a:off x="1697850" y="1034800"/>
            <a:ext cx="61002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" name="Google Shape;1402;p96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03" name="Google Shape;1403;p96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04" name="Google Shape;1404;p96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05" name="Google Shape;1405;p96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06" name="Google Shape;1406;p96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96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8" name="Google Shape;1408;p96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409" name="Google Shape;1409;p96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0" name="Google Shape;1410;p96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96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96"/>
          <p:cNvSpPr/>
          <p:nvPr/>
        </p:nvSpPr>
        <p:spPr>
          <a:xfrm>
            <a:off x="1361900" y="1449325"/>
            <a:ext cx="48438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96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96"/>
          <p:cNvSpPr/>
          <p:nvPr/>
        </p:nvSpPr>
        <p:spPr>
          <a:xfrm>
            <a:off x="4872150" y="3289100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96"/>
          <p:cNvSpPr/>
          <p:nvPr/>
        </p:nvSpPr>
        <p:spPr>
          <a:xfrm>
            <a:off x="3977750" y="1034800"/>
            <a:ext cx="38202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96"/>
          <p:cNvSpPr/>
          <p:nvPr/>
        </p:nvSpPr>
        <p:spPr>
          <a:xfrm>
            <a:off x="1697850" y="956125"/>
            <a:ext cx="1980600" cy="4254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2" name="Google Shape;1422;p97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23" name="Google Shape;1423;p97"/>
          <p:cNvGraphicFramePr/>
          <p:nvPr/>
        </p:nvGraphicFramePr>
        <p:xfrm>
          <a:off x="7348650" y="29982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9075"/>
                <a:gridCol w="269075"/>
                <a:gridCol w="266700"/>
                <a:gridCol w="269075"/>
                <a:gridCol w="269075"/>
                <a:gridCol w="269075"/>
                <a:gridCol w="269075"/>
                <a:gridCol w="266700"/>
                <a:gridCol w="269075"/>
                <a:gridCol w="269075"/>
              </a:tblGrid>
              <a:tr h="246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Calibri"/>
                        <a:buNone/>
                      </a:pPr>
                      <a:r>
                        <a:t/>
                      </a:r>
                      <a:endParaRPr b="0" i="0" sz="7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24" name="Google Shape;1424;p97"/>
          <p:cNvSpPr/>
          <p:nvPr/>
        </p:nvSpPr>
        <p:spPr>
          <a:xfrm>
            <a:off x="8147650" y="3491502"/>
            <a:ext cx="285900" cy="285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5" name="Google Shape;1425;p97"/>
          <p:cNvGraphicFramePr/>
          <p:nvPr/>
        </p:nvGraphicFramePr>
        <p:xfrm>
          <a:off x="4338750" y="29994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{F8671F81-ECE1-48D8-852A-F3CA46D0D430}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  <a:gridCol w="266700"/>
                <a:gridCol w="277425"/>
                <a:gridCol w="255975"/>
                <a:gridCol w="266700"/>
              </a:tblGrid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6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Poppins"/>
                        <a:buNone/>
                      </a:pPr>
                      <a:r>
                        <a:rPr b="0" i="0" lang="en-US" sz="700" u="none" cap="none" strike="noStrik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100" u="none" cap="none" strike="noStrike"/>
                    </a:p>
                  </a:txBody>
                  <a:tcPr marT="34300" marB="3430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1426" name="Google Shape;1426;p97"/>
          <p:cNvSpPr/>
          <p:nvPr/>
        </p:nvSpPr>
        <p:spPr>
          <a:xfrm>
            <a:off x="4872150" y="3262902"/>
            <a:ext cx="800100" cy="7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97"/>
          <p:cNvSpPr txBox="1"/>
          <p:nvPr>
            <p:ph idx="12" type="sldNum"/>
          </p:nvPr>
        </p:nvSpPr>
        <p:spPr>
          <a:xfrm>
            <a:off x="5588904" y="4782000"/>
            <a:ext cx="7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8" name="Google Shape;1428;p97"/>
          <p:cNvSpPr txBox="1"/>
          <p:nvPr>
            <p:ph type="title"/>
          </p:nvPr>
        </p:nvSpPr>
        <p:spPr>
          <a:xfrm>
            <a:off x="582879" y="177400"/>
            <a:ext cx="831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Now, instead of [0, 0], let’s do [n, m]</a:t>
            </a:r>
            <a:endParaRPr sz="3000"/>
          </a:p>
        </p:txBody>
      </p:sp>
      <p:sp>
        <p:nvSpPr>
          <p:cNvPr id="1429" name="Google Shape;1429;p97"/>
          <p:cNvSpPr/>
          <p:nvPr/>
        </p:nvSpPr>
        <p:spPr>
          <a:xfrm>
            <a:off x="8213040" y="3262911"/>
            <a:ext cx="155100" cy="22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0" name="Google Shape;1430;p97"/>
          <p:cNvPicPr preferRelativeResize="0"/>
          <p:nvPr/>
        </p:nvPicPr>
        <p:blipFill rotWithShape="1">
          <a:blip r:embed="rId3">
            <a:alphaModFix/>
          </a:blip>
          <a:srcRect b="67263" l="0" r="86498" t="4347"/>
          <a:stretch/>
        </p:blipFill>
        <p:spPr>
          <a:xfrm>
            <a:off x="7745038" y="2513612"/>
            <a:ext cx="1091126" cy="4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97"/>
          <p:cNvPicPr preferRelativeResize="0"/>
          <p:nvPr/>
        </p:nvPicPr>
        <p:blipFill rotWithShape="1">
          <a:blip r:embed="rId3">
            <a:alphaModFix/>
          </a:blip>
          <a:srcRect b="33963" l="41513" r="45523" t="37645"/>
          <a:stretch/>
        </p:blipFill>
        <p:spPr>
          <a:xfrm>
            <a:off x="5148450" y="2571751"/>
            <a:ext cx="1047601" cy="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00" y="956125"/>
            <a:ext cx="7392551" cy="1370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97"/>
          <p:cNvSpPr/>
          <p:nvPr/>
        </p:nvSpPr>
        <p:spPr>
          <a:xfrm>
            <a:off x="1361900" y="1449325"/>
            <a:ext cx="48438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97"/>
          <p:cNvSpPr/>
          <p:nvPr/>
        </p:nvSpPr>
        <p:spPr>
          <a:xfrm>
            <a:off x="1361900" y="1931422"/>
            <a:ext cx="63495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97"/>
          <p:cNvSpPr/>
          <p:nvPr/>
        </p:nvSpPr>
        <p:spPr>
          <a:xfrm>
            <a:off x="3977750" y="1034800"/>
            <a:ext cx="3820200" cy="3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97"/>
          <p:cNvSpPr/>
          <p:nvPr/>
        </p:nvSpPr>
        <p:spPr>
          <a:xfrm>
            <a:off x="5138850" y="3278650"/>
            <a:ext cx="266700" cy="222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