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Lst>
  <p:sldSz cy="5143500" cx="9144000"/>
  <p:notesSz cx="6881800" cy="9296400"/>
  <p:embeddedFontLst>
    <p:embeddedFont>
      <p:font typeface="Proxima Nova"/>
      <p:regular r:id="rId122"/>
      <p:bold r:id="rId123"/>
      <p:italic r:id="rId124"/>
      <p:boldItalic r:id="rId125"/>
    </p:embeddedFont>
    <p:embeddedFont>
      <p:font typeface="Lato Light"/>
      <p:regular r:id="rId126"/>
      <p:bold r:id="rId127"/>
      <p:italic r:id="rId128"/>
      <p:boldItalic r:id="rId1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130" roundtripDataSignature="AMtx7mg4UqwL8ul7kWCGBw0Yujqo/uhR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font" Target="fonts/LatoLight-boldItalic.fntdata"/><Relationship Id="rId128" Type="http://schemas.openxmlformats.org/officeDocument/2006/relationships/font" Target="fonts/LatoLight-italic.fntdata"/><Relationship Id="rId127" Type="http://schemas.openxmlformats.org/officeDocument/2006/relationships/font" Target="fonts/LatoLight-bold.fntdata"/><Relationship Id="rId126" Type="http://schemas.openxmlformats.org/officeDocument/2006/relationships/font" Target="fonts/LatoLight-regular.fntdata"/><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font" Target="fonts/ProximaNova-boldItalic.fntdata"/><Relationship Id="rId29" Type="http://schemas.openxmlformats.org/officeDocument/2006/relationships/slide" Target="slides/slide24.xml"/><Relationship Id="rId124" Type="http://schemas.openxmlformats.org/officeDocument/2006/relationships/font" Target="fonts/ProximaNova-italic.fntdata"/><Relationship Id="rId123" Type="http://schemas.openxmlformats.org/officeDocument/2006/relationships/font" Target="fonts/ProximaNova-bold.fntdata"/><Relationship Id="rId122" Type="http://schemas.openxmlformats.org/officeDocument/2006/relationships/font" Target="fonts/ProximaNova-regular.fntdata"/><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0" Type="http://customschemas.google.com/relationships/presentationmetadata" Target="meta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82119" cy="464820"/>
          </a:xfrm>
          <a:prstGeom prst="rect">
            <a:avLst/>
          </a:prstGeom>
          <a:noFill/>
          <a:ln>
            <a:noFill/>
          </a:ln>
        </p:spPr>
        <p:txBody>
          <a:bodyPr anchorCtr="0" anchor="t" bIns="46200" lIns="92425" spcFirstLastPara="1" rIns="92425" wrap="square" tIns="462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98101" y="0"/>
            <a:ext cx="2982119" cy="464820"/>
          </a:xfrm>
          <a:prstGeom prst="rect">
            <a:avLst/>
          </a:prstGeom>
          <a:noFill/>
          <a:ln>
            <a:noFill/>
          </a:ln>
        </p:spPr>
        <p:txBody>
          <a:bodyPr anchorCtr="0" anchor="t" bIns="46200" lIns="92425" spcFirstLastPara="1" rIns="92425" wrap="square" tIns="462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42900" y="698500"/>
            <a:ext cx="6196013"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2982119" cy="464820"/>
          </a:xfrm>
          <a:prstGeom prst="rect">
            <a:avLst/>
          </a:prstGeom>
          <a:noFill/>
          <a:ln>
            <a:noFill/>
          </a:ln>
        </p:spPr>
        <p:txBody>
          <a:bodyPr anchorCtr="0" anchor="b" bIns="46200" lIns="92425" spcFirstLastPara="1" rIns="92425" wrap="square" tIns="462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98101" y="8829967"/>
            <a:ext cx="2982119" cy="46482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1:notes"/>
          <p:cNvSpPr/>
          <p:nvPr>
            <p:ph idx="2" type="sldImg"/>
          </p:nvPr>
        </p:nvSpPr>
        <p:spPr>
          <a:xfrm>
            <a:off x="342900" y="698500"/>
            <a:ext cx="6196013"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 name="Google Shape;72;p1: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3" name="Google Shape;73;p1:notes"/>
          <p:cNvSpPr txBox="1"/>
          <p:nvPr>
            <p:ph idx="12" type="sldNum"/>
          </p:nvPr>
        </p:nvSpPr>
        <p:spPr>
          <a:xfrm>
            <a:off x="3898101"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0: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10: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56" name="Google Shape;156;p10: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3d3ba438437_0_70: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3d3ba438437_0_70:notes"/>
          <p:cNvSpPr txBox="1"/>
          <p:nvPr>
            <p:ph idx="1" type="body"/>
          </p:nvPr>
        </p:nvSpPr>
        <p:spPr>
          <a:xfrm>
            <a:off x="688182" y="4415790"/>
            <a:ext cx="5505600" cy="418350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1197" name="Google Shape;1197;g3d3ba438437_0_70:notes"/>
          <p:cNvSpPr txBox="1"/>
          <p:nvPr>
            <p:ph idx="12" type="sldNum"/>
          </p:nvPr>
        </p:nvSpPr>
        <p:spPr>
          <a:xfrm>
            <a:off x="3898101" y="8829967"/>
            <a:ext cx="2982000" cy="464700"/>
          </a:xfrm>
          <a:prstGeom prst="rect">
            <a:avLst/>
          </a:prstGeom>
        </p:spPr>
        <p:txBody>
          <a:bodyPr anchorCtr="0" anchor="b" bIns="46200" lIns="92425" spcFirstLastPara="1" rIns="92425" wrap="square" tIns="462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p99: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4" name="Google Shape;1204;p99: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05" name="Google Shape;1205;p99: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p101: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12" name="Google Shape;1212;p101:notes"/>
          <p:cNvSpPr/>
          <p:nvPr>
            <p:ph idx="2" type="sldImg"/>
          </p:nvPr>
        </p:nvSpPr>
        <p:spPr>
          <a:xfrm>
            <a:off x="342900" y="698500"/>
            <a:ext cx="6196013"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p102: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18" name="Google Shape;1218;p102:notes"/>
          <p:cNvSpPr/>
          <p:nvPr>
            <p:ph idx="2" type="sldImg"/>
          </p:nvPr>
        </p:nvSpPr>
        <p:spPr>
          <a:xfrm>
            <a:off x="342900" y="698500"/>
            <a:ext cx="6196013"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p103: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25" name="Google Shape;1225;p103:notes"/>
          <p:cNvSpPr/>
          <p:nvPr>
            <p:ph idx="2" type="sldImg"/>
          </p:nvPr>
        </p:nvSpPr>
        <p:spPr>
          <a:xfrm>
            <a:off x="342900" y="698500"/>
            <a:ext cx="6196013"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p104: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32" name="Google Shape;1232;p104:notes"/>
          <p:cNvSpPr/>
          <p:nvPr>
            <p:ph idx="2" type="sldImg"/>
          </p:nvPr>
        </p:nvSpPr>
        <p:spPr>
          <a:xfrm>
            <a:off x="342900" y="698500"/>
            <a:ext cx="6196013"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p105: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9" name="Google Shape;1239;p105: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40" name="Google Shape;1240;p105: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p106: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47" name="Google Shape;1247;p106:notes"/>
          <p:cNvSpPr/>
          <p:nvPr>
            <p:ph idx="2" type="sldImg"/>
          </p:nvPr>
        </p:nvSpPr>
        <p:spPr>
          <a:xfrm>
            <a:off x="342900" y="698500"/>
            <a:ext cx="6196013"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p107: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54" name="Google Shape;1254;p107:notes"/>
          <p:cNvSpPr/>
          <p:nvPr>
            <p:ph idx="2" type="sldImg"/>
          </p:nvPr>
        </p:nvSpPr>
        <p:spPr>
          <a:xfrm>
            <a:off x="342900" y="698500"/>
            <a:ext cx="6196013"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p108: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1" name="Google Shape;1261;p108: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62" name="Google Shape;1262;p108: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1: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11: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65" name="Google Shape;165;p11: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p109: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9" name="Google Shape;1269;p109: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70" name="Google Shape;1270;p109: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p110: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77" name="Google Shape;1277;p110:notes"/>
          <p:cNvSpPr/>
          <p:nvPr>
            <p:ph idx="2" type="sldImg"/>
          </p:nvPr>
        </p:nvSpPr>
        <p:spPr>
          <a:xfrm>
            <a:off x="342900" y="698500"/>
            <a:ext cx="6196013"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p111: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84" name="Google Shape;1284;p111:notes"/>
          <p:cNvSpPr/>
          <p:nvPr>
            <p:ph idx="2" type="sldImg"/>
          </p:nvPr>
        </p:nvSpPr>
        <p:spPr>
          <a:xfrm>
            <a:off x="342900" y="698500"/>
            <a:ext cx="6196013"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p112: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91" name="Google Shape;1291;p112:notes"/>
          <p:cNvSpPr/>
          <p:nvPr>
            <p:ph idx="2" type="sldImg"/>
          </p:nvPr>
        </p:nvSpPr>
        <p:spPr>
          <a:xfrm>
            <a:off x="342900" y="698500"/>
            <a:ext cx="6196013"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p113: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98" name="Google Shape;1298;p113:notes"/>
          <p:cNvSpPr/>
          <p:nvPr>
            <p:ph idx="2" type="sldImg"/>
          </p:nvPr>
        </p:nvSpPr>
        <p:spPr>
          <a:xfrm>
            <a:off x="342900" y="698500"/>
            <a:ext cx="6196013"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p114: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317" name="Google Shape;1317;p114:notes"/>
          <p:cNvSpPr/>
          <p:nvPr>
            <p:ph idx="2" type="sldImg"/>
          </p:nvPr>
        </p:nvSpPr>
        <p:spPr>
          <a:xfrm>
            <a:off x="342900" y="698500"/>
            <a:ext cx="6196013"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p115: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5" name="Google Shape;1325;p115: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326" name="Google Shape;1326;p115: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2: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12: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74" name="Google Shape;174;p12: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3: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13: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83" name="Google Shape;183;p13: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4: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14: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en-US"/>
              <a:t>first digital scan of a photo</a:t>
            </a:r>
            <a:endParaRPr/>
          </a:p>
        </p:txBody>
      </p:sp>
      <p:sp>
        <p:nvSpPr>
          <p:cNvPr id="192" name="Google Shape;192;p14: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5: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15: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1" name="Google Shape;201;p15: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6: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6: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11" name="Google Shape;211;p16: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7: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7: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20" name="Google Shape;220;p17: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8: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8: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29" name="Google Shape;229;p18: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9: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9: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38" name="Google Shape;238;p19: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2: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p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en-US"/>
              <a:t>everything i research, I am able to do because of the giants who figured out hard problems before 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Knowing about this history could help us build better systems. So, I usually like to begin every course I teach with a lecture dedicated to understanding where we started, and where we are.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0: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20: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46" name="Google Shape;246;p20: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1: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21: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56" name="Google Shape;256;p21: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2: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22: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65" name="Google Shape;265;p22: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3: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23: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75" name="Google Shape;275;p23: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4: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24: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85" name="Google Shape;285;p24: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5: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25: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en-US">
                <a:solidFill>
                  <a:schemeClr val="dk1"/>
                </a:solidFill>
              </a:rPr>
              <a:t>And why popular culture is important – it drives expectations about what AI systems are and how to interact with them.  </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6:notes"/>
          <p:cNvSpPr/>
          <p:nvPr>
            <p:ph idx="2" type="sldImg"/>
          </p:nvPr>
        </p:nvSpPr>
        <p:spPr>
          <a:xfrm>
            <a:off x="382322" y="697230"/>
            <a:ext cx="61173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26:notes"/>
          <p:cNvSpPr txBox="1"/>
          <p:nvPr>
            <p:ph idx="1" type="body"/>
          </p:nvPr>
        </p:nvSpPr>
        <p:spPr>
          <a:xfrm>
            <a:off x="688180" y="4415790"/>
            <a:ext cx="5505300" cy="4183500"/>
          </a:xfrm>
          <a:prstGeom prst="rect">
            <a:avLst/>
          </a:prstGeom>
          <a:noFill/>
          <a:ln>
            <a:noFill/>
          </a:ln>
        </p:spPr>
        <p:txBody>
          <a:bodyPr anchorCtr="0" anchor="t" bIns="92150" lIns="92150" spcFirstLastPara="1" rIns="92150" wrap="square" tIns="92150">
            <a:noAutofit/>
          </a:bodyPr>
          <a:lstStyle/>
          <a:p>
            <a:pPr indent="0" lvl="0" marL="0" rtl="0" algn="l">
              <a:lnSpc>
                <a:spcPct val="100000"/>
              </a:lnSpc>
              <a:spcBef>
                <a:spcPts val="0"/>
              </a:spcBef>
              <a:spcAft>
                <a:spcPts val="0"/>
              </a:spcAft>
              <a:buSzPts val="1400"/>
              <a:buNone/>
            </a:pPr>
            <a:r>
              <a:rPr lang="en-US"/>
              <a:t>Somewhere along the way, popular culture began to villionize AI. Perhaps most recognition to today’s generation is HAL, the AI that wanted to kill all the human astronauts and The entire terminator series.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HAL on the left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Terminator on the right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7: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27: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315" name="Google Shape;315;p27: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8: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28: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326" name="Google Shape;326;p28: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9: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2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15000"/>
              </a:lnSpc>
              <a:spcBef>
                <a:spcPts val="0"/>
              </a:spcBef>
              <a:spcAft>
                <a:spcPts val="0"/>
              </a:spcAft>
              <a:buSzPts val="1400"/>
              <a:buNone/>
            </a:pPr>
            <a:r>
              <a:rPr lang="en-US">
                <a:solidFill>
                  <a:schemeClr val="dk1"/>
                </a:solidFill>
              </a:rPr>
              <a:t>Instead of capturing the visual world, scientists began trying to understand how human vision works.</a:t>
            </a:r>
            <a:endParaRPr>
              <a:solidFill>
                <a:schemeClr val="dk1"/>
              </a:solidFill>
            </a:endParaRPr>
          </a:p>
          <a:p>
            <a:pPr indent="-330200" lvl="1" marL="927100" rtl="0" algn="l">
              <a:lnSpc>
                <a:spcPct val="115000"/>
              </a:lnSpc>
              <a:spcBef>
                <a:spcPts val="0"/>
              </a:spcBef>
              <a:spcAft>
                <a:spcPts val="0"/>
              </a:spcAft>
              <a:buClr>
                <a:schemeClr val="dk1"/>
              </a:buClr>
              <a:buSzPts val="1400"/>
              <a:buChar char="-"/>
            </a:pPr>
            <a:r>
              <a:rPr lang="en-US">
                <a:solidFill>
                  <a:schemeClr val="dk1"/>
                </a:solidFill>
              </a:rPr>
              <a:t>Many neuroscientists were at the forefront of this research. Two that specifically changed the course of history for computer vision were Hubel and Wiesel.</a:t>
            </a:r>
            <a:endParaRPr>
              <a:solidFill>
                <a:schemeClr val="dk1"/>
              </a:solidFill>
            </a:endParaRPr>
          </a:p>
          <a:p>
            <a:pPr indent="-330200" lvl="1" marL="927100" rtl="0" algn="l">
              <a:lnSpc>
                <a:spcPct val="115000"/>
              </a:lnSpc>
              <a:spcBef>
                <a:spcPts val="0"/>
              </a:spcBef>
              <a:spcAft>
                <a:spcPts val="0"/>
              </a:spcAft>
              <a:buClr>
                <a:schemeClr val="dk1"/>
              </a:buClr>
              <a:buSzPts val="1400"/>
              <a:buChar char="-"/>
            </a:pPr>
            <a:r>
              <a:rPr lang="en-US">
                <a:solidFill>
                  <a:schemeClr val="dk1"/>
                </a:solidFill>
              </a:rPr>
              <a:t>They wanted to probe and figure out how the brain reacts to different visual stimuli. </a:t>
            </a:r>
            <a:endParaRPr>
              <a:solidFill>
                <a:schemeClr val="dk1"/>
              </a:solidFill>
            </a:endParaRPr>
          </a:p>
          <a:p>
            <a:pPr indent="-330200" lvl="1" marL="927100" rtl="0" algn="l">
              <a:lnSpc>
                <a:spcPct val="115000"/>
              </a:lnSpc>
              <a:spcBef>
                <a:spcPts val="0"/>
              </a:spcBef>
              <a:spcAft>
                <a:spcPts val="0"/>
              </a:spcAft>
              <a:buClr>
                <a:schemeClr val="dk1"/>
              </a:buClr>
              <a:buSzPts val="1400"/>
              <a:buChar char="-"/>
            </a:pPr>
            <a:r>
              <a:rPr lang="en-US">
                <a:solidFill>
                  <a:schemeClr val="dk1"/>
                </a:solidFill>
              </a:rPr>
              <a:t>But of course, probing the primary visual cortex in a human brain would be too dangerous. But at that time, with the dearth of animal safety laws, Hubel and Wiesel began experimenting with cats.</a:t>
            </a:r>
            <a:endParaRPr>
              <a:solidFill>
                <a:schemeClr val="dk1"/>
              </a:solidFill>
            </a:endParaRPr>
          </a:p>
          <a:p>
            <a:pPr indent="-330200" lvl="1" marL="927100" rtl="0" algn="l">
              <a:lnSpc>
                <a:spcPct val="115000"/>
              </a:lnSpc>
              <a:spcBef>
                <a:spcPts val="0"/>
              </a:spcBef>
              <a:spcAft>
                <a:spcPts val="0"/>
              </a:spcAft>
              <a:buClr>
                <a:schemeClr val="dk1"/>
              </a:buClr>
              <a:buSzPts val="1400"/>
              <a:buChar char="-"/>
            </a:pPr>
            <a:r>
              <a:rPr lang="en-US">
                <a:solidFill>
                  <a:schemeClr val="dk1"/>
                </a:solidFill>
              </a:rPr>
              <a:t>They opened up a cat’s brain and stuck some electrical probes in there. They showed the cat many different visual stimuli. What would you show a cat? Showed birds, fish, mouse, But nothing worked.</a:t>
            </a:r>
            <a:endParaRPr>
              <a:solidFill>
                <a:schemeClr val="dk1"/>
              </a:solidFill>
            </a:endParaRPr>
          </a:p>
          <a:p>
            <a:pPr indent="-330200" lvl="1" marL="927100" rtl="0" algn="l">
              <a:lnSpc>
                <a:spcPct val="115000"/>
              </a:lnSpc>
              <a:spcBef>
                <a:spcPts val="0"/>
              </a:spcBef>
              <a:spcAft>
                <a:spcPts val="0"/>
              </a:spcAft>
              <a:buClr>
                <a:schemeClr val="dk1"/>
              </a:buClr>
              <a:buSzPts val="1400"/>
              <a:buChar char="-"/>
            </a:pPr>
            <a:r>
              <a:rPr lang="en-US">
                <a:solidFill>
                  <a:schemeClr val="dk1"/>
                </a:solidFill>
              </a:rPr>
              <a:t>Anecdote about lunch time - how removing the piece of paper with the stimuli caused the neurons to spike</a:t>
            </a:r>
            <a:endParaRPr>
              <a:solidFill>
                <a:schemeClr val="dk1"/>
              </a:solidFill>
            </a:endParaRPr>
          </a:p>
          <a:p>
            <a:pPr indent="-330200" lvl="1" marL="927100" rtl="0" algn="l">
              <a:lnSpc>
                <a:spcPct val="115000"/>
              </a:lnSpc>
              <a:spcBef>
                <a:spcPts val="0"/>
              </a:spcBef>
              <a:spcAft>
                <a:spcPts val="0"/>
              </a:spcAft>
              <a:buClr>
                <a:schemeClr val="dk1"/>
              </a:buClr>
              <a:buSzPts val="1400"/>
              <a:buChar char="-"/>
            </a:pPr>
            <a:r>
              <a:rPr lang="en-US">
                <a:solidFill>
                  <a:schemeClr val="dk1"/>
                </a:solidFill>
              </a:rPr>
              <a:t>Beginning of visual processing is not recognizing whole objects, instead just tiny simple structures, like edges, and smaller parts</a:t>
            </a:r>
            <a:endParaRPr>
              <a:solidFill>
                <a:schemeClr val="dk1"/>
              </a:solidFill>
            </a:endParaRPr>
          </a:p>
          <a:p>
            <a:pPr indent="-330200" lvl="1" marL="927100" rtl="0" algn="l">
              <a:lnSpc>
                <a:spcPct val="115000"/>
              </a:lnSpc>
              <a:spcBef>
                <a:spcPts val="0"/>
              </a:spcBef>
              <a:spcAft>
                <a:spcPts val="0"/>
              </a:spcAft>
              <a:buClr>
                <a:schemeClr val="dk1"/>
              </a:buClr>
              <a:buSzPts val="1400"/>
              <a:buChar char="-"/>
            </a:pPr>
            <a:r>
              <a:rPr lang="en-US">
                <a:solidFill>
                  <a:schemeClr val="dk1"/>
                </a:solidFill>
              </a:rPr>
              <a:t>Won Nobel Prize in Medicine in 1981</a:t>
            </a:r>
            <a:endParaRPr>
              <a:solidFill>
                <a:schemeClr val="dk1"/>
              </a:solidFill>
            </a:endParaRPr>
          </a:p>
          <a:p>
            <a:pPr indent="0" lvl="0" marL="0" rtl="0" algn="l">
              <a:lnSpc>
                <a:spcPct val="115000"/>
              </a:lnSpc>
              <a:spcBef>
                <a:spcPts val="0"/>
              </a:spcBef>
              <a:spcAft>
                <a:spcPts val="0"/>
              </a:spcAft>
              <a:buSzPts val="1400"/>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3:notes"/>
          <p:cNvSpPr txBox="1"/>
          <p:nvPr>
            <p:ph idx="1" type="body"/>
          </p:nvPr>
        </p:nvSpPr>
        <p:spPr>
          <a:xfrm>
            <a:off x="688180" y="4473893"/>
            <a:ext cx="55053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en-US"/>
              <a:t>physics, understanding how light passes through lens, similar to the lens in our eyes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projective geometry to understand geometric properties of hand-drawn scenes. Learning how to draw realistic looking spaces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Building models of color and design to make things people like seeing</a:t>
            </a:r>
            <a:endParaRPr/>
          </a:p>
        </p:txBody>
      </p:sp>
      <p:sp>
        <p:nvSpPr>
          <p:cNvPr id="90" name="Google Shape;90;p3:notes"/>
          <p:cNvSpPr/>
          <p:nvPr>
            <p:ph idx="2" type="sldImg"/>
          </p:nvPr>
        </p:nvSpPr>
        <p:spPr>
          <a:xfrm>
            <a:off x="688180" y="1162050"/>
            <a:ext cx="5505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0:notes"/>
          <p:cNvSpPr/>
          <p:nvPr>
            <p:ph idx="2" type="sldImg"/>
          </p:nvPr>
        </p:nvSpPr>
        <p:spPr>
          <a:xfrm>
            <a:off x="344090" y="710142"/>
            <a:ext cx="6217500" cy="354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30:notes"/>
          <p:cNvSpPr txBox="1"/>
          <p:nvPr>
            <p:ph idx="1" type="body"/>
          </p:nvPr>
        </p:nvSpPr>
        <p:spPr>
          <a:xfrm>
            <a:off x="688180" y="4473893"/>
            <a:ext cx="5505300" cy="36606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rPr lang="en-US"/>
              <a:t>Task:</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Can u detect a person?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100 ms per frame,</a:t>
            </a:r>
            <a:endParaRPr/>
          </a:p>
          <a:p>
            <a:pPr indent="0" lvl="0" marL="0" rtl="0" algn="l">
              <a:lnSpc>
                <a:spcPct val="100000"/>
              </a:lnSpc>
              <a:spcBef>
                <a:spcPts val="0"/>
              </a:spcBef>
              <a:spcAft>
                <a:spcPts val="0"/>
              </a:spcAft>
              <a:buSzPts val="1400"/>
              <a:buNone/>
            </a:pPr>
            <a:r>
              <a:rPr lang="en-US"/>
              <a:t>Never seen the picture, do not know the person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Can do effortlessly</a:t>
            </a:r>
            <a:endParaRPr/>
          </a:p>
        </p:txBody>
      </p:sp>
      <p:sp>
        <p:nvSpPr>
          <p:cNvPr id="342" name="Google Shape;342;p30:notes"/>
          <p:cNvSpPr txBox="1"/>
          <p:nvPr>
            <p:ph idx="12" type="sldNum"/>
          </p:nvPr>
        </p:nvSpPr>
        <p:spPr>
          <a:xfrm>
            <a:off x="3898094" y="8829967"/>
            <a:ext cx="2982000" cy="4662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31:notes"/>
          <p:cNvSpPr txBox="1"/>
          <p:nvPr>
            <p:ph idx="12" type="sldNum"/>
          </p:nvPr>
        </p:nvSpPr>
        <p:spPr>
          <a:xfrm>
            <a:off x="3898094" y="8829967"/>
            <a:ext cx="2982000" cy="466200"/>
          </a:xfrm>
          <a:prstGeom prst="rect">
            <a:avLst/>
          </a:prstGeom>
          <a:noFill/>
          <a:ln>
            <a:noFill/>
          </a:ln>
        </p:spPr>
        <p:txBody>
          <a:bodyPr anchorCtr="0" anchor="b" bIns="46050" lIns="92150" spcFirstLastPara="1" rIns="92150" wrap="square" tIns="4605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349" name="Google Shape;349;p31:notes"/>
          <p:cNvSpPr/>
          <p:nvPr>
            <p:ph idx="2" type="sldImg"/>
          </p:nvPr>
        </p:nvSpPr>
        <p:spPr>
          <a:xfrm>
            <a:off x="344090" y="710142"/>
            <a:ext cx="6217500" cy="3544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0" name="Google Shape;350;p31:notes"/>
          <p:cNvSpPr txBox="1"/>
          <p:nvPr>
            <p:ph idx="1" type="body"/>
          </p:nvPr>
        </p:nvSpPr>
        <p:spPr>
          <a:xfrm>
            <a:off x="920759" y="4489386"/>
            <a:ext cx="5064000" cy="4253100"/>
          </a:xfrm>
          <a:prstGeom prst="rect">
            <a:avLst/>
          </a:prstGeom>
          <a:noFill/>
          <a:ln>
            <a:noFill/>
          </a:ln>
        </p:spPr>
        <p:txBody>
          <a:bodyPr anchorCtr="0" anchor="t" bIns="46575" lIns="93125" spcFirstLastPara="1" rIns="93125" wrap="square" tIns="46575">
            <a:noAutofit/>
          </a:bodyPr>
          <a:lstStyle/>
          <a:p>
            <a:pPr indent="0" lvl="0" marL="0" rtl="0" algn="l">
              <a:lnSpc>
                <a:spcPct val="100000"/>
              </a:lnSpc>
              <a:spcBef>
                <a:spcPts val="0"/>
              </a:spcBef>
              <a:spcAft>
                <a:spcPts val="0"/>
              </a:spcAft>
              <a:buSzPts val="1400"/>
              <a:buNone/>
            </a:pPr>
            <a:r>
              <a:rPr lang="en-US"/>
              <a:t>27ms flash</a:t>
            </a:r>
            <a:endParaRPr/>
          </a:p>
          <a:p>
            <a:pPr indent="0" lvl="0" marL="0" rtl="0" algn="l">
              <a:lnSpc>
                <a:spcPct val="100000"/>
              </a:lnSpc>
              <a:spcBef>
                <a:spcPts val="0"/>
              </a:spcBef>
              <a:spcAft>
                <a:spcPts val="0"/>
              </a:spcAft>
              <a:buSzPts val="1400"/>
              <a:buNone/>
            </a:pPr>
            <a:r>
              <a:rPr lang="en-US"/>
              <a:t>Very complex pictures – multiple animals, city, textures, etc</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Unlike circles in simple background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Task:</a:t>
            </a:r>
            <a:endParaRPr/>
          </a:p>
          <a:p>
            <a:pPr indent="0" lvl="0" marL="0" rtl="0" algn="l">
              <a:lnSpc>
                <a:spcPct val="100000"/>
              </a:lnSpc>
              <a:spcBef>
                <a:spcPts val="0"/>
              </a:spcBef>
              <a:spcAft>
                <a:spcPts val="0"/>
              </a:spcAft>
              <a:buSzPts val="1400"/>
              <a:buNone/>
            </a:pPr>
            <a:r>
              <a:rPr lang="en-US"/>
              <a:t>Animal vs non animal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Humans do 97%</a:t>
            </a:r>
            <a:endParaRPr/>
          </a:p>
          <a:p>
            <a:pPr indent="0" lvl="0" marL="0" rtl="0" algn="l">
              <a:lnSpc>
                <a:spcPct val="100000"/>
              </a:lnSpc>
              <a:spcBef>
                <a:spcPts val="0"/>
              </a:spcBef>
              <a:spcAft>
                <a:spcPts val="0"/>
              </a:spcAft>
              <a:buSzPts val="1400"/>
              <a:buNone/>
            </a:pPr>
            <a:r>
              <a:rPr lang="en-US"/>
              <a:t>The most remarkable is next slide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2:notes"/>
          <p:cNvSpPr/>
          <p:nvPr>
            <p:ph idx="2" type="sldImg"/>
          </p:nvPr>
        </p:nvSpPr>
        <p:spPr>
          <a:xfrm>
            <a:off x="344090" y="710142"/>
            <a:ext cx="6217500" cy="354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32:notes"/>
          <p:cNvSpPr txBox="1"/>
          <p:nvPr>
            <p:ph idx="1" type="body"/>
          </p:nvPr>
        </p:nvSpPr>
        <p:spPr>
          <a:xfrm>
            <a:off x="688180" y="4473893"/>
            <a:ext cx="5505300" cy="36606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rPr lang="en-US"/>
              <a:t>Measure brain EEG (electric potential)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Y, voltage /activity</a:t>
            </a:r>
            <a:endParaRPr/>
          </a:p>
          <a:p>
            <a:pPr indent="0" lvl="0" marL="0" rtl="0" algn="l">
              <a:lnSpc>
                <a:spcPct val="100000"/>
              </a:lnSpc>
              <a:spcBef>
                <a:spcPts val="0"/>
              </a:spcBef>
              <a:spcAft>
                <a:spcPts val="0"/>
              </a:spcAft>
              <a:buSzPts val="1400"/>
              <a:buNone/>
            </a:pPr>
            <a:r>
              <a:rPr lang="en-US"/>
              <a:t>X, 0 is onset from picture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Average all the trials where there is an animal</a:t>
            </a:r>
            <a:endParaRPr/>
          </a:p>
          <a:p>
            <a:pPr indent="0" lvl="0" marL="0" rtl="0" algn="l">
              <a:lnSpc>
                <a:spcPct val="100000"/>
              </a:lnSpc>
              <a:spcBef>
                <a:spcPts val="0"/>
              </a:spcBef>
              <a:spcAft>
                <a:spcPts val="0"/>
              </a:spcAft>
              <a:buSzPts val="1400"/>
              <a:buNone/>
            </a:pPr>
            <a:r>
              <a:rPr lang="en-US"/>
              <a:t>Red is non animal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Blue is difference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150ms</a:t>
            </a:r>
            <a:endParaRPr/>
          </a:p>
        </p:txBody>
      </p:sp>
      <p:sp>
        <p:nvSpPr>
          <p:cNvPr id="372" name="Google Shape;372;p32:notes"/>
          <p:cNvSpPr txBox="1"/>
          <p:nvPr>
            <p:ph idx="12" type="sldNum"/>
          </p:nvPr>
        </p:nvSpPr>
        <p:spPr>
          <a:xfrm>
            <a:off x="3898094" y="8829967"/>
            <a:ext cx="2982000" cy="4662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33: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33: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382" name="Google Shape;382;p33: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34:notes"/>
          <p:cNvSpPr/>
          <p:nvPr>
            <p:ph idx="2" type="sldImg"/>
          </p:nvPr>
        </p:nvSpPr>
        <p:spPr>
          <a:xfrm>
            <a:off x="344090" y="710142"/>
            <a:ext cx="6217500" cy="354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34:notes"/>
          <p:cNvSpPr txBox="1"/>
          <p:nvPr>
            <p:ph idx="1" type="body"/>
          </p:nvPr>
        </p:nvSpPr>
        <p:spPr>
          <a:xfrm>
            <a:off x="688180" y="4473893"/>
            <a:ext cx="5505300" cy="36606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rPr lang="en-US"/>
              <a:t>Brain is amazing, but is not remarkable not all the time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Two alternating pictures, repeated, different by one 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Raise when you see it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one is easy, try another one</a:t>
            </a:r>
            <a:endParaRPr/>
          </a:p>
          <a:p>
            <a:pPr indent="0" lvl="0" marL="0" rtl="0" algn="l">
              <a:lnSpc>
                <a:spcPct val="100000"/>
              </a:lnSpc>
              <a:spcBef>
                <a:spcPts val="0"/>
              </a:spcBef>
              <a:spcAft>
                <a:spcPts val="0"/>
              </a:spcAft>
              <a:buSzPts val="1400"/>
              <a:buNone/>
            </a:pPr>
            <a:r>
              <a:t/>
            </a:r>
            <a:endParaRPr/>
          </a:p>
        </p:txBody>
      </p:sp>
      <p:sp>
        <p:nvSpPr>
          <p:cNvPr id="390" name="Google Shape;390;p34:notes"/>
          <p:cNvSpPr txBox="1"/>
          <p:nvPr>
            <p:ph idx="12" type="sldNum"/>
          </p:nvPr>
        </p:nvSpPr>
        <p:spPr>
          <a:xfrm>
            <a:off x="3898094" y="8829967"/>
            <a:ext cx="2982000" cy="4662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35:notes"/>
          <p:cNvSpPr/>
          <p:nvPr>
            <p:ph idx="2" type="sldImg"/>
          </p:nvPr>
        </p:nvSpPr>
        <p:spPr>
          <a:xfrm>
            <a:off x="344090" y="710142"/>
            <a:ext cx="6217500" cy="354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35:notes"/>
          <p:cNvSpPr txBox="1"/>
          <p:nvPr>
            <p:ph idx="1" type="body"/>
          </p:nvPr>
        </p:nvSpPr>
        <p:spPr>
          <a:xfrm>
            <a:off x="688180" y="4473893"/>
            <a:ext cx="5505300" cy="36606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rPr lang="en-US"/>
              <a:t>The signal is in your eyes,</a:t>
            </a:r>
            <a:endParaRPr/>
          </a:p>
          <a:p>
            <a:pPr indent="0" lvl="0" marL="0" rtl="0" algn="l">
              <a:lnSpc>
                <a:spcPct val="100000"/>
              </a:lnSpc>
              <a:spcBef>
                <a:spcPts val="0"/>
              </a:spcBef>
              <a:spcAft>
                <a:spcPts val="0"/>
              </a:spcAft>
              <a:buSzPts val="1400"/>
              <a:buNone/>
            </a:pPr>
            <a:r>
              <a:rPr lang="en-US"/>
              <a:t>Brain decides to ignore it. Does not process it</a:t>
            </a:r>
            <a:endParaRPr/>
          </a:p>
        </p:txBody>
      </p:sp>
      <p:sp>
        <p:nvSpPr>
          <p:cNvPr id="398" name="Google Shape;398;p35:notes"/>
          <p:cNvSpPr txBox="1"/>
          <p:nvPr>
            <p:ph idx="12" type="sldNum"/>
          </p:nvPr>
        </p:nvSpPr>
        <p:spPr>
          <a:xfrm>
            <a:off x="3898094" y="8829967"/>
            <a:ext cx="2982000" cy="4662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6:notes"/>
          <p:cNvSpPr txBox="1"/>
          <p:nvPr>
            <p:ph idx="1" type="body"/>
          </p:nvPr>
        </p:nvSpPr>
        <p:spPr>
          <a:xfrm>
            <a:off x="688180" y="4473893"/>
            <a:ext cx="55053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05" name="Google Shape;405;p36:notes"/>
          <p:cNvSpPr/>
          <p:nvPr>
            <p:ph idx="2" type="sldImg"/>
          </p:nvPr>
        </p:nvSpPr>
        <p:spPr>
          <a:xfrm>
            <a:off x="688180" y="1162050"/>
            <a:ext cx="5505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7:notes"/>
          <p:cNvSpPr txBox="1"/>
          <p:nvPr>
            <p:ph idx="1" type="body"/>
          </p:nvPr>
        </p:nvSpPr>
        <p:spPr>
          <a:xfrm>
            <a:off x="688180" y="4473893"/>
            <a:ext cx="55053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en-US"/>
              <a:t>Dalmatian</a:t>
            </a:r>
            <a:endParaRPr/>
          </a:p>
        </p:txBody>
      </p:sp>
      <p:sp>
        <p:nvSpPr>
          <p:cNvPr id="411" name="Google Shape;411;p37:notes"/>
          <p:cNvSpPr/>
          <p:nvPr>
            <p:ph idx="2" type="sldImg"/>
          </p:nvPr>
        </p:nvSpPr>
        <p:spPr>
          <a:xfrm>
            <a:off x="688180" y="1162050"/>
            <a:ext cx="5505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38:notes"/>
          <p:cNvSpPr txBox="1"/>
          <p:nvPr>
            <p:ph idx="1" type="body"/>
          </p:nvPr>
        </p:nvSpPr>
        <p:spPr>
          <a:xfrm>
            <a:off x="688180" y="4473893"/>
            <a:ext cx="55053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en-US"/>
              <a:t>not clinton and al gore but two clintons</a:t>
            </a:r>
            <a:endParaRPr/>
          </a:p>
        </p:txBody>
      </p:sp>
      <p:sp>
        <p:nvSpPr>
          <p:cNvPr id="418" name="Google Shape;418;p38:notes"/>
          <p:cNvSpPr/>
          <p:nvPr>
            <p:ph idx="2" type="sldImg"/>
          </p:nvPr>
        </p:nvSpPr>
        <p:spPr>
          <a:xfrm>
            <a:off x="688180" y="1162050"/>
            <a:ext cx="5505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9:notes"/>
          <p:cNvSpPr txBox="1"/>
          <p:nvPr>
            <p:ph idx="1" type="body"/>
          </p:nvPr>
        </p:nvSpPr>
        <p:spPr>
          <a:xfrm>
            <a:off x="688180" y="4473893"/>
            <a:ext cx="55053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26" name="Google Shape;426;p39:notes"/>
          <p:cNvSpPr/>
          <p:nvPr>
            <p:ph idx="2" type="sldImg"/>
          </p:nvPr>
        </p:nvSpPr>
        <p:spPr>
          <a:xfrm>
            <a:off x="688180" y="1162050"/>
            <a:ext cx="5505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4: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4" name="Google Shape;104;p4: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40:notes"/>
          <p:cNvSpPr txBox="1"/>
          <p:nvPr>
            <p:ph idx="1" type="body"/>
          </p:nvPr>
        </p:nvSpPr>
        <p:spPr>
          <a:xfrm>
            <a:off x="688180" y="4473893"/>
            <a:ext cx="55053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38" name="Google Shape;438;p40:notes"/>
          <p:cNvSpPr/>
          <p:nvPr>
            <p:ph idx="2" type="sldImg"/>
          </p:nvPr>
        </p:nvSpPr>
        <p:spPr>
          <a:xfrm>
            <a:off x="688180" y="1162050"/>
            <a:ext cx="5505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41:notes"/>
          <p:cNvSpPr txBox="1"/>
          <p:nvPr>
            <p:ph idx="1" type="body"/>
          </p:nvPr>
        </p:nvSpPr>
        <p:spPr>
          <a:xfrm>
            <a:off x="688180" y="4473893"/>
            <a:ext cx="55053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44" name="Google Shape;444;p41:notes"/>
          <p:cNvSpPr/>
          <p:nvPr>
            <p:ph idx="2" type="sldImg"/>
          </p:nvPr>
        </p:nvSpPr>
        <p:spPr>
          <a:xfrm>
            <a:off x="688180" y="1162050"/>
            <a:ext cx="5505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42:notes"/>
          <p:cNvSpPr txBox="1"/>
          <p:nvPr>
            <p:ph idx="1" type="body"/>
          </p:nvPr>
        </p:nvSpPr>
        <p:spPr>
          <a:xfrm>
            <a:off x="688180" y="4473893"/>
            <a:ext cx="55053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52" name="Google Shape;452;p42:notes"/>
          <p:cNvSpPr/>
          <p:nvPr>
            <p:ph idx="2" type="sldImg"/>
          </p:nvPr>
        </p:nvSpPr>
        <p:spPr>
          <a:xfrm>
            <a:off x="688180" y="1162050"/>
            <a:ext cx="5505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43: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43: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74" name="Google Shape;474;p43: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44: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44: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82" name="Google Shape;482;p44: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45: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45: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90" name="Google Shape;490;p45: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46: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496" name="Google Shape;496;p46: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7" name="Google Shape;497;p46: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47: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508" name="Google Shape;508;p47: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9" name="Google Shape;509;p47: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48: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517" name="Google Shape;517;p48: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8" name="Google Shape;518;p48: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49: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524" name="Google Shape;524;p49: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5" name="Google Shape;525;p49:notes"/>
          <p:cNvSpPr txBox="1"/>
          <p:nvPr>
            <p:ph idx="1" type="body"/>
          </p:nvPr>
        </p:nvSpPr>
        <p:spPr>
          <a:xfrm>
            <a:off x="688482" y="4416099"/>
            <a:ext cx="5505000" cy="4182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5:notes"/>
          <p:cNvSpPr txBox="1"/>
          <p:nvPr>
            <p:ph idx="1" type="body"/>
          </p:nvPr>
        </p:nvSpPr>
        <p:spPr>
          <a:xfrm>
            <a:off x="688180" y="4473893"/>
            <a:ext cx="55053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en-US"/>
              <a:t>physics, understanding how light passes through lens, similar to the lens in our eyes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projective geometry to understand geometric properties of hand-drawn scenes. Learning how to draw realistic looking spaces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Building models of color and design to make things people like seeing</a:t>
            </a:r>
            <a:endParaRPr/>
          </a:p>
        </p:txBody>
      </p:sp>
      <p:sp>
        <p:nvSpPr>
          <p:cNvPr id="111" name="Google Shape;111;p5:notes"/>
          <p:cNvSpPr/>
          <p:nvPr>
            <p:ph idx="2" type="sldImg"/>
          </p:nvPr>
        </p:nvSpPr>
        <p:spPr>
          <a:xfrm>
            <a:off x="688180" y="1162050"/>
            <a:ext cx="5505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50: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50: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57" name="Google Shape;557;p50: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51: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565" name="Google Shape;565;p51: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6" name="Google Shape;566;p51: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52: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52: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84" name="Google Shape;584;p52: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53: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p53: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93" name="Google Shape;593;p53: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54: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01" name="Google Shape;601;p54: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55: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612" name="Google Shape;612;p55: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3" name="Google Shape;613;p55: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56: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en-US"/>
              <a:t>Dark matter makes up most of the mass of galaxies and galaxy clusters, and is responsible for the way galaxies are organized on grand scales.</a:t>
            </a:r>
            <a:endParaRPr/>
          </a:p>
        </p:txBody>
      </p:sp>
      <p:sp>
        <p:nvSpPr>
          <p:cNvPr id="656" name="Google Shape;656;p56: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57: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p57: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63" name="Google Shape;663;p57: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58: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673" name="Google Shape;673;p58:notes"/>
          <p:cNvSpPr/>
          <p:nvPr>
            <p:ph idx="2" type="sldImg"/>
          </p:nvPr>
        </p:nvSpPr>
        <p:spPr>
          <a:xfrm>
            <a:off x="344488" y="695325"/>
            <a:ext cx="6164400" cy="3468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4" name="Google Shape;674;p58:notes"/>
          <p:cNvSpPr txBox="1"/>
          <p:nvPr>
            <p:ph idx="1" type="body"/>
          </p:nvPr>
        </p:nvSpPr>
        <p:spPr>
          <a:xfrm>
            <a:off x="893083" y="4396117"/>
            <a:ext cx="5065800" cy="42408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59: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683" name="Google Shape;683;p59:notes"/>
          <p:cNvSpPr/>
          <p:nvPr>
            <p:ph idx="2" type="sldImg"/>
          </p:nvPr>
        </p:nvSpPr>
        <p:spPr>
          <a:xfrm>
            <a:off x="344488" y="695325"/>
            <a:ext cx="6164400" cy="3468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4" name="Google Shape;684;p59:notes"/>
          <p:cNvSpPr txBox="1"/>
          <p:nvPr>
            <p:ph idx="1" type="body"/>
          </p:nvPr>
        </p:nvSpPr>
        <p:spPr>
          <a:xfrm>
            <a:off x="893083" y="4396117"/>
            <a:ext cx="5065800" cy="42408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6: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6: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1" name="Google Shape;121;p6: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60: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693" name="Google Shape;693;p60:notes"/>
          <p:cNvSpPr/>
          <p:nvPr>
            <p:ph idx="2" type="sldImg"/>
          </p:nvPr>
        </p:nvSpPr>
        <p:spPr>
          <a:xfrm>
            <a:off x="344488" y="695325"/>
            <a:ext cx="6164400" cy="3468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4" name="Google Shape;694;p60:notes"/>
          <p:cNvSpPr txBox="1"/>
          <p:nvPr>
            <p:ph idx="1" type="body"/>
          </p:nvPr>
        </p:nvSpPr>
        <p:spPr>
          <a:xfrm>
            <a:off x="893083" y="4396117"/>
            <a:ext cx="5065800" cy="42408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61: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701" name="Google Shape;701;p61:notes"/>
          <p:cNvSpPr/>
          <p:nvPr>
            <p:ph idx="2" type="sldImg"/>
          </p:nvPr>
        </p:nvSpPr>
        <p:spPr>
          <a:xfrm>
            <a:off x="344488" y="695325"/>
            <a:ext cx="6164400" cy="3468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2" name="Google Shape;702;p61:notes"/>
          <p:cNvSpPr txBox="1"/>
          <p:nvPr>
            <p:ph idx="1" type="body"/>
          </p:nvPr>
        </p:nvSpPr>
        <p:spPr>
          <a:xfrm>
            <a:off x="893083" y="4396117"/>
            <a:ext cx="5065800" cy="42408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en-US"/>
              <a:t>Why would this be useful?  Main reason is focus.  Also enables “smart” cropping.</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62: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710" name="Google Shape;710;p62:notes"/>
          <p:cNvSpPr/>
          <p:nvPr>
            <p:ph idx="2" type="sldImg"/>
          </p:nvPr>
        </p:nvSpPr>
        <p:spPr>
          <a:xfrm>
            <a:off x="344488" y="695325"/>
            <a:ext cx="6164400" cy="3468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1" name="Google Shape;711;p62:notes"/>
          <p:cNvSpPr txBox="1"/>
          <p:nvPr>
            <p:ph idx="1" type="body"/>
          </p:nvPr>
        </p:nvSpPr>
        <p:spPr>
          <a:xfrm>
            <a:off x="893083" y="4396117"/>
            <a:ext cx="5065800" cy="42408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en-US"/>
              <a:t>Take a picture in the perfect moment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63: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p63: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23" name="Google Shape;723;p63: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64: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730" name="Google Shape;730;p64:notes"/>
          <p:cNvSpPr/>
          <p:nvPr>
            <p:ph idx="2" type="sldImg"/>
          </p:nvPr>
        </p:nvSpPr>
        <p:spPr>
          <a:xfrm>
            <a:off x="344488" y="695325"/>
            <a:ext cx="6164400" cy="3468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1" name="Google Shape;731;p64:notes"/>
          <p:cNvSpPr txBox="1"/>
          <p:nvPr>
            <p:ph idx="1" type="body"/>
          </p:nvPr>
        </p:nvSpPr>
        <p:spPr>
          <a:xfrm>
            <a:off x="893083" y="4396117"/>
            <a:ext cx="5065800" cy="42408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65: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741" name="Google Shape;741;p65:notes"/>
          <p:cNvSpPr/>
          <p:nvPr>
            <p:ph idx="2" type="sldImg"/>
          </p:nvPr>
        </p:nvSpPr>
        <p:spPr>
          <a:xfrm>
            <a:off x="344488" y="695325"/>
            <a:ext cx="6164400" cy="3468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2" name="Google Shape;742;p65:notes"/>
          <p:cNvSpPr txBox="1"/>
          <p:nvPr>
            <p:ph idx="1" type="body"/>
          </p:nvPr>
        </p:nvSpPr>
        <p:spPr>
          <a:xfrm>
            <a:off x="893083" y="4396117"/>
            <a:ext cx="5065800" cy="42408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66: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752" name="Google Shape;752;p66:notes"/>
          <p:cNvSpPr/>
          <p:nvPr>
            <p:ph idx="2" type="sldImg"/>
          </p:nvPr>
        </p:nvSpPr>
        <p:spPr>
          <a:xfrm>
            <a:off x="344488" y="695325"/>
            <a:ext cx="6164400" cy="3468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3" name="Google Shape;753;p66:notes"/>
          <p:cNvSpPr txBox="1"/>
          <p:nvPr>
            <p:ph idx="1" type="body"/>
          </p:nvPr>
        </p:nvSpPr>
        <p:spPr>
          <a:xfrm>
            <a:off x="893083" y="4396117"/>
            <a:ext cx="5065800" cy="42408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67: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763" name="Google Shape;763;p67:notes"/>
          <p:cNvSpPr/>
          <p:nvPr>
            <p:ph idx="2" type="sldImg"/>
          </p:nvPr>
        </p:nvSpPr>
        <p:spPr>
          <a:xfrm>
            <a:off x="344488" y="695325"/>
            <a:ext cx="6164400" cy="3468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4" name="Google Shape;764;p67:notes"/>
          <p:cNvSpPr txBox="1"/>
          <p:nvPr>
            <p:ph idx="1" type="body"/>
          </p:nvPr>
        </p:nvSpPr>
        <p:spPr>
          <a:xfrm>
            <a:off x="893083" y="4396117"/>
            <a:ext cx="5065800" cy="42408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68: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71" name="Google Shape;771;p68: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69: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p69: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80" name="Google Shape;780;p69: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7: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7: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9" name="Google Shape;129;p7: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70: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91" name="Google Shape;791;p70: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71: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p71: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en-US"/>
              <a:t>Style.ai</a:t>
            </a:r>
            <a:endParaRPr/>
          </a:p>
        </p:txBody>
      </p:sp>
      <p:sp>
        <p:nvSpPr>
          <p:cNvPr id="801" name="Google Shape;801;p71: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72: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07" name="Google Shape;807;p72: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73: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15" name="Google Shape;815;p73: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74: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822" name="Google Shape;822;p74:notes"/>
          <p:cNvSpPr/>
          <p:nvPr>
            <p:ph idx="2" type="sldImg"/>
          </p:nvPr>
        </p:nvSpPr>
        <p:spPr>
          <a:xfrm>
            <a:off x="344488" y="695325"/>
            <a:ext cx="6164400" cy="3468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3" name="Google Shape;823;p74:notes"/>
          <p:cNvSpPr txBox="1"/>
          <p:nvPr>
            <p:ph idx="1" type="body"/>
          </p:nvPr>
        </p:nvSpPr>
        <p:spPr>
          <a:xfrm>
            <a:off x="893083" y="4396117"/>
            <a:ext cx="5065800" cy="42408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75: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p75: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31" name="Google Shape;831;p75: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76: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837" name="Google Shape;837;p76:notes"/>
          <p:cNvSpPr/>
          <p:nvPr>
            <p:ph idx="2" type="sldImg"/>
          </p:nvPr>
        </p:nvSpPr>
        <p:spPr>
          <a:xfrm>
            <a:off x="344488" y="695325"/>
            <a:ext cx="6164400" cy="3468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8" name="Google Shape;838;p76:notes"/>
          <p:cNvSpPr txBox="1"/>
          <p:nvPr>
            <p:ph idx="1" type="body"/>
          </p:nvPr>
        </p:nvSpPr>
        <p:spPr>
          <a:xfrm>
            <a:off x="893083" y="4396117"/>
            <a:ext cx="5065800" cy="42408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77: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846" name="Google Shape;846;p77:notes"/>
          <p:cNvSpPr/>
          <p:nvPr>
            <p:ph idx="2" type="sldImg"/>
          </p:nvPr>
        </p:nvSpPr>
        <p:spPr>
          <a:xfrm>
            <a:off x="344488" y="695325"/>
            <a:ext cx="6164400" cy="3468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47" name="Google Shape;847;p77:notes"/>
          <p:cNvSpPr txBox="1"/>
          <p:nvPr>
            <p:ph idx="1" type="body"/>
          </p:nvPr>
        </p:nvSpPr>
        <p:spPr>
          <a:xfrm>
            <a:off x="893083" y="4396117"/>
            <a:ext cx="5065800" cy="42408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78: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55" name="Google Shape;855;p78: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79: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SzPts val="1200"/>
              <a:buNone/>
            </a:pPr>
            <a:fld id="{00000000-1234-1234-1234-123412341234}" type="slidenum">
              <a:rPr b="0" lang="en-US" sz="1200">
                <a:solidFill>
                  <a:schemeClr val="lt1"/>
                </a:solidFill>
                <a:latin typeface="Arial"/>
                <a:ea typeface="Arial"/>
                <a:cs typeface="Arial"/>
                <a:sym typeface="Arial"/>
              </a:rPr>
              <a:t>‹#›</a:t>
            </a:fld>
            <a:endParaRPr b="0" sz="1200">
              <a:solidFill>
                <a:schemeClr val="lt1"/>
              </a:solidFill>
              <a:latin typeface="Arial"/>
              <a:ea typeface="Arial"/>
              <a:cs typeface="Arial"/>
              <a:sym typeface="Arial"/>
            </a:endParaRPr>
          </a:p>
        </p:txBody>
      </p:sp>
      <p:sp>
        <p:nvSpPr>
          <p:cNvPr id="861" name="Google Shape;861;p79:notes"/>
          <p:cNvSpPr/>
          <p:nvPr>
            <p:ph idx="2" type="sldImg"/>
          </p:nvPr>
        </p:nvSpPr>
        <p:spPr>
          <a:xfrm>
            <a:off x="344488" y="695325"/>
            <a:ext cx="6164400" cy="3468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2" name="Google Shape;862;p79:notes"/>
          <p:cNvSpPr txBox="1"/>
          <p:nvPr>
            <p:ph idx="1" type="body"/>
          </p:nvPr>
        </p:nvSpPr>
        <p:spPr>
          <a:xfrm>
            <a:off x="893083" y="4396117"/>
            <a:ext cx="5065800" cy="42408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8: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8: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37" name="Google Shape;137;p8: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3d3ba438437_0_62: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3d3ba438437_0_62:notes"/>
          <p:cNvSpPr txBox="1"/>
          <p:nvPr>
            <p:ph idx="1" type="body"/>
          </p:nvPr>
        </p:nvSpPr>
        <p:spPr>
          <a:xfrm>
            <a:off x="688182" y="4415790"/>
            <a:ext cx="5505600" cy="4183500"/>
          </a:xfrm>
          <a:prstGeom prst="rect">
            <a:avLst/>
          </a:prstGeom>
        </p:spPr>
        <p:txBody>
          <a:bodyPr anchorCtr="0" anchor="t" bIns="46200" lIns="92425" spcFirstLastPara="1" rIns="92425" wrap="square" tIns="46200">
            <a:noAutofit/>
          </a:bodyPr>
          <a:lstStyle/>
          <a:p>
            <a:pPr indent="0" lvl="0" marL="0" rtl="0" algn="l">
              <a:spcBef>
                <a:spcPts val="0"/>
              </a:spcBef>
              <a:spcAft>
                <a:spcPts val="0"/>
              </a:spcAft>
              <a:buNone/>
            </a:pPr>
            <a:r>
              <a:t/>
            </a:r>
            <a:endParaRPr/>
          </a:p>
        </p:txBody>
      </p:sp>
      <p:sp>
        <p:nvSpPr>
          <p:cNvPr id="872" name="Google Shape;872;g3d3ba438437_0_62:notes"/>
          <p:cNvSpPr txBox="1"/>
          <p:nvPr>
            <p:ph idx="12" type="sldNum"/>
          </p:nvPr>
        </p:nvSpPr>
        <p:spPr>
          <a:xfrm>
            <a:off x="3898101" y="8829967"/>
            <a:ext cx="2982000" cy="464700"/>
          </a:xfrm>
          <a:prstGeom prst="rect">
            <a:avLst/>
          </a:prstGeom>
        </p:spPr>
        <p:txBody>
          <a:bodyPr anchorCtr="0" anchor="b" bIns="46200" lIns="92425" spcFirstLastPara="1" rIns="92425" wrap="square" tIns="462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80: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p80: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80" name="Google Shape;880;p80: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81: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7" name="Google Shape;887;p8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82: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p8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83: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p8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84: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p84: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85: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5" name="Google Shape;935;p85: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86: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5" name="Google Shape;955;p86: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p87:notes"/>
          <p:cNvSpPr/>
          <p:nvPr>
            <p:ph idx="2" type="sldImg"/>
          </p:nvPr>
        </p:nvSpPr>
        <p:spPr>
          <a:xfrm>
            <a:off x="382623" y="697230"/>
            <a:ext cx="61173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7" name="Google Shape;1007;p87: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88: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0" name="Google Shape;1060;p88: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61" name="Google Shape;1061;p88: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9: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9: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en-US"/>
              <a:t>Paintings in 1838 looked like this</a:t>
            </a:r>
            <a:endParaRPr/>
          </a:p>
        </p:txBody>
      </p:sp>
      <p:sp>
        <p:nvSpPr>
          <p:cNvPr id="146" name="Google Shape;146;p9: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p89: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9" name="Google Shape;1069;p89: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70" name="Google Shape;1070;p89: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p90: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8" name="Google Shape;1078;p90: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79" name="Google Shape;1079;p90: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9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87" name="Google Shape;1087;p91:notes"/>
          <p:cNvSpPr/>
          <p:nvPr>
            <p:ph idx="2" type="sldImg"/>
          </p:nvPr>
        </p:nvSpPr>
        <p:spPr>
          <a:xfrm>
            <a:off x="1147192" y="697230"/>
            <a:ext cx="458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92: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p92: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12" name="Google Shape;1112;p92: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p93: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2" name="Google Shape;1122;p93: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23" name="Google Shape;1123;p93: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p94: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0" name="Google Shape;1140;p94: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41" name="Google Shape;1141;p94: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p95:notes"/>
          <p:cNvSpPr txBox="1"/>
          <p:nvPr>
            <p:ph idx="12" type="sldNum"/>
          </p:nvPr>
        </p:nvSpPr>
        <p:spPr>
          <a:xfrm>
            <a:off x="3898094" y="8829967"/>
            <a:ext cx="2982000" cy="4662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solidFill>
                  <a:srgbClr val="000000"/>
                </a:solidFill>
              </a:rPr>
              <a:t>‹#›</a:t>
            </a:fld>
            <a:endParaRPr>
              <a:solidFill>
                <a:srgbClr val="000000"/>
              </a:solidFill>
            </a:endParaRPr>
          </a:p>
        </p:txBody>
      </p:sp>
      <p:sp>
        <p:nvSpPr>
          <p:cNvPr id="1149" name="Google Shape;1149;p95:notes"/>
          <p:cNvSpPr/>
          <p:nvPr>
            <p:ph idx="2" type="sldImg"/>
          </p:nvPr>
        </p:nvSpPr>
        <p:spPr>
          <a:xfrm>
            <a:off x="688180" y="1162050"/>
            <a:ext cx="5505300" cy="31374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50" name="Google Shape;1150;p95:notes"/>
          <p:cNvSpPr txBox="1"/>
          <p:nvPr>
            <p:ph idx="1" type="body"/>
          </p:nvPr>
        </p:nvSpPr>
        <p:spPr>
          <a:xfrm>
            <a:off x="688180" y="4473893"/>
            <a:ext cx="5505300" cy="36606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p96:notes"/>
          <p:cNvSpPr/>
          <p:nvPr>
            <p:ph idx="2" type="sldImg"/>
          </p:nvPr>
        </p:nvSpPr>
        <p:spPr>
          <a:xfrm>
            <a:off x="395066" y="703686"/>
            <a:ext cx="6090000" cy="34716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1157" name="Google Shape;1157;p96:notes"/>
          <p:cNvSpPr txBox="1"/>
          <p:nvPr>
            <p:ph idx="1" type="body"/>
          </p:nvPr>
        </p:nvSpPr>
        <p:spPr>
          <a:xfrm>
            <a:off x="917573" y="4414177"/>
            <a:ext cx="5045100" cy="41850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p97: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4" name="Google Shape;1164;p97: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65" name="Google Shape;1165;p97: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p98:notes"/>
          <p:cNvSpPr/>
          <p:nvPr>
            <p:ph idx="2" type="sldImg"/>
          </p:nvPr>
        </p:nvSpPr>
        <p:spPr>
          <a:xfrm>
            <a:off x="342900" y="698500"/>
            <a:ext cx="6195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0" name="Google Shape;1180;p98: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81" name="Google Shape;1181;p98:notes"/>
          <p:cNvSpPr txBox="1"/>
          <p:nvPr>
            <p:ph idx="12" type="sldNum"/>
          </p:nvPr>
        </p:nvSpPr>
        <p:spPr>
          <a:xfrm>
            <a:off x="3898101"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g3d3ba438437_0_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g3d3ba438437_0_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g3d3ba438437_0_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g3d3ba438437_0_3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g3d3ba438437_0_39"/>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1" name="Google Shape;51;g3d3ba438437_0_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g3d3ba438437_0_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 name="Shape 54"/>
        <p:cNvGrpSpPr/>
        <p:nvPr/>
      </p:nvGrpSpPr>
      <p:grpSpPr>
        <a:xfrm>
          <a:off x="0" y="0"/>
          <a:ext cx="0" cy="0"/>
          <a:chOff x="0" y="0"/>
          <a:chExt cx="0" cy="0"/>
        </a:xfrm>
      </p:grpSpPr>
      <p:sp>
        <p:nvSpPr>
          <p:cNvPr id="55" name="Google Shape;55;g3d3ba438437_0_45"/>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lvl1pPr lvl="0" marR="0" algn="l">
              <a:lnSpc>
                <a:spcPct val="100000"/>
              </a:lnSpc>
              <a:spcBef>
                <a:spcPts val="0"/>
              </a:spcBef>
              <a:spcAft>
                <a:spcPts val="0"/>
              </a:spcAft>
              <a:buClr>
                <a:schemeClr val="dk1"/>
              </a:buClr>
              <a:buSzPts val="3200"/>
              <a:buFont typeface="Arial"/>
              <a:buChar char="●"/>
              <a:defRPr b="0" i="0" sz="32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9pPr>
          </a:lstStyle>
          <a:p/>
        </p:txBody>
      </p:sp>
      <p:sp>
        <p:nvSpPr>
          <p:cNvPr id="56" name="Google Shape;56;g3d3ba438437_0_45"/>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lvl1pPr indent="-342900" lvl="0" marL="457200" marR="0" algn="l">
              <a:lnSpc>
                <a:spcPct val="100000"/>
              </a:lnSpc>
              <a:spcBef>
                <a:spcPts val="300"/>
              </a:spcBef>
              <a:spcAft>
                <a:spcPts val="0"/>
              </a:spcAft>
              <a:buClr>
                <a:schemeClr val="dk1"/>
              </a:buClr>
              <a:buSzPts val="1800"/>
              <a:buFont typeface="Arial"/>
              <a:buChar char="●"/>
              <a:defRPr b="0" i="0" sz="1800" u="none" cap="none" strike="noStrike">
                <a:solidFill>
                  <a:srgbClr val="000000"/>
                </a:solidFill>
                <a:latin typeface="Arial"/>
                <a:ea typeface="Arial"/>
                <a:cs typeface="Arial"/>
                <a:sym typeface="Arial"/>
              </a:defRPr>
            </a:lvl1pPr>
            <a:lvl2pPr indent="-342900" lvl="1" marL="914400" marR="0" algn="l">
              <a:lnSpc>
                <a:spcPct val="100000"/>
              </a:lnSpc>
              <a:spcBef>
                <a:spcPts val="300"/>
              </a:spcBef>
              <a:spcAft>
                <a:spcPts val="0"/>
              </a:spcAft>
              <a:buClr>
                <a:schemeClr val="dk1"/>
              </a:buClr>
              <a:buSzPts val="1800"/>
              <a:buFont typeface="Arial"/>
              <a:buChar char="○"/>
              <a:defRPr b="0" i="0" sz="1800" u="none" cap="none" strike="noStrike">
                <a:solidFill>
                  <a:srgbClr val="000000"/>
                </a:solidFill>
                <a:latin typeface="Arial"/>
                <a:ea typeface="Arial"/>
                <a:cs typeface="Arial"/>
                <a:sym typeface="Arial"/>
              </a:defRPr>
            </a:lvl2pPr>
            <a:lvl3pPr indent="-342900" lvl="2" marL="1371600" marR="0" algn="l">
              <a:lnSpc>
                <a:spcPct val="100000"/>
              </a:lnSpc>
              <a:spcBef>
                <a:spcPts val="300"/>
              </a:spcBef>
              <a:spcAft>
                <a:spcPts val="0"/>
              </a:spcAft>
              <a:buClr>
                <a:schemeClr val="dk1"/>
              </a:buClr>
              <a:buSzPts val="1800"/>
              <a:buFont typeface="Arial"/>
              <a:buChar char="■"/>
              <a:defRPr b="0" i="0" sz="1800" u="none" cap="none" strike="noStrike">
                <a:solidFill>
                  <a:srgbClr val="000000"/>
                </a:solidFill>
                <a:latin typeface="Arial"/>
                <a:ea typeface="Arial"/>
                <a:cs typeface="Arial"/>
                <a:sym typeface="Arial"/>
              </a:defRPr>
            </a:lvl3pPr>
            <a:lvl4pPr indent="-342900" lvl="3" marL="1828800" marR="0" algn="l">
              <a:lnSpc>
                <a:spcPct val="100000"/>
              </a:lnSpc>
              <a:spcBef>
                <a:spcPts val="300"/>
              </a:spcBef>
              <a:spcAft>
                <a:spcPts val="0"/>
              </a:spcAft>
              <a:buClr>
                <a:schemeClr val="dk1"/>
              </a:buClr>
              <a:buSzPts val="1800"/>
              <a:buFont typeface="Arial"/>
              <a:buChar char="●"/>
              <a:defRPr b="0" i="0" sz="1800" u="none" cap="none" strike="noStrike">
                <a:solidFill>
                  <a:srgbClr val="000000"/>
                </a:solidFill>
                <a:latin typeface="Arial"/>
                <a:ea typeface="Arial"/>
                <a:cs typeface="Arial"/>
                <a:sym typeface="Arial"/>
              </a:defRPr>
            </a:lvl4pPr>
            <a:lvl5pPr indent="-342900" lvl="4" marL="2286000" marR="0" algn="l">
              <a:lnSpc>
                <a:spcPct val="100000"/>
              </a:lnSpc>
              <a:spcBef>
                <a:spcPts val="300"/>
              </a:spcBef>
              <a:spcAft>
                <a:spcPts val="0"/>
              </a:spcAft>
              <a:buClr>
                <a:schemeClr val="dk1"/>
              </a:buClr>
              <a:buSzPts val="1800"/>
              <a:buFont typeface="Arial"/>
              <a:buChar char="○"/>
              <a:defRPr b="0" i="0" sz="1800" u="none" cap="none" strike="noStrike">
                <a:solidFill>
                  <a:srgbClr val="000000"/>
                </a:solidFill>
                <a:latin typeface="Arial"/>
                <a:ea typeface="Arial"/>
                <a:cs typeface="Arial"/>
                <a:sym typeface="Arial"/>
              </a:defRPr>
            </a:lvl5pPr>
            <a:lvl6pPr indent="-342900" lvl="5" marL="2743200" marR="0" algn="l">
              <a:lnSpc>
                <a:spcPct val="100000"/>
              </a:lnSpc>
              <a:spcBef>
                <a:spcPts val="300"/>
              </a:spcBef>
              <a:spcAft>
                <a:spcPts val="0"/>
              </a:spcAft>
              <a:buClr>
                <a:schemeClr val="dk1"/>
              </a:buClr>
              <a:buSzPts val="1800"/>
              <a:buFont typeface="Arial"/>
              <a:buChar char="■"/>
              <a:defRPr b="0" i="0" sz="1800" u="none" cap="none" strike="noStrike">
                <a:solidFill>
                  <a:srgbClr val="000000"/>
                </a:solidFill>
                <a:latin typeface="Arial"/>
                <a:ea typeface="Arial"/>
                <a:cs typeface="Arial"/>
                <a:sym typeface="Arial"/>
              </a:defRPr>
            </a:lvl6pPr>
            <a:lvl7pPr indent="-342900" lvl="6" marL="3200400" marR="0" algn="l">
              <a:lnSpc>
                <a:spcPct val="100000"/>
              </a:lnSpc>
              <a:spcBef>
                <a:spcPts val="300"/>
              </a:spcBef>
              <a:spcAft>
                <a:spcPts val="0"/>
              </a:spcAft>
              <a:buClr>
                <a:schemeClr val="dk1"/>
              </a:buClr>
              <a:buSzPts val="1800"/>
              <a:buFont typeface="Arial"/>
              <a:buChar char="●"/>
              <a:defRPr b="0" i="0" sz="1800" u="none" cap="none" strike="noStrike">
                <a:solidFill>
                  <a:srgbClr val="000000"/>
                </a:solidFill>
                <a:latin typeface="Arial"/>
                <a:ea typeface="Arial"/>
                <a:cs typeface="Arial"/>
                <a:sym typeface="Arial"/>
              </a:defRPr>
            </a:lvl7pPr>
            <a:lvl8pPr indent="-342900" lvl="7" marL="3657600" marR="0" algn="l">
              <a:lnSpc>
                <a:spcPct val="100000"/>
              </a:lnSpc>
              <a:spcBef>
                <a:spcPts val="300"/>
              </a:spcBef>
              <a:spcAft>
                <a:spcPts val="0"/>
              </a:spcAft>
              <a:buClr>
                <a:schemeClr val="dk1"/>
              </a:buClr>
              <a:buSzPts val="1800"/>
              <a:buFont typeface="Arial"/>
              <a:buChar char="○"/>
              <a:defRPr b="0" i="0" sz="1800" u="none" cap="none" strike="noStrike">
                <a:solidFill>
                  <a:srgbClr val="000000"/>
                </a:solidFill>
                <a:latin typeface="Arial"/>
                <a:ea typeface="Arial"/>
                <a:cs typeface="Arial"/>
                <a:sym typeface="Arial"/>
              </a:defRPr>
            </a:lvl8pPr>
            <a:lvl9pPr indent="-342900" lvl="8" marL="4114800" marR="0" algn="l">
              <a:lnSpc>
                <a:spcPct val="100000"/>
              </a:lnSpc>
              <a:spcBef>
                <a:spcPts val="300"/>
              </a:spcBef>
              <a:spcAft>
                <a:spcPts val="0"/>
              </a:spcAft>
              <a:buClr>
                <a:schemeClr val="dk1"/>
              </a:buClr>
              <a:buSzPts val="1800"/>
              <a:buFont typeface="Arial"/>
              <a:buChar char="■"/>
              <a:defRPr b="0" i="0" sz="1800" u="none" cap="none" strike="noStrike">
                <a:solidFill>
                  <a:srgbClr val="000000"/>
                </a:solidFill>
                <a:latin typeface="Arial"/>
                <a:ea typeface="Arial"/>
                <a:cs typeface="Arial"/>
                <a:sym typeface="Arial"/>
              </a:defRPr>
            </a:lvl9pPr>
          </a:lstStyle>
          <a:p/>
        </p:txBody>
      </p:sp>
      <p:sp>
        <p:nvSpPr>
          <p:cNvPr id="57" name="Google Shape;57;g3d3ba438437_0_45"/>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3">
    <p:spTree>
      <p:nvGrpSpPr>
        <p:cNvPr id="58" name="Shape 58"/>
        <p:cNvGrpSpPr/>
        <p:nvPr/>
      </p:nvGrpSpPr>
      <p:grpSpPr>
        <a:xfrm>
          <a:off x="0" y="0"/>
          <a:ext cx="0" cy="0"/>
          <a:chOff x="0" y="0"/>
          <a:chExt cx="0" cy="0"/>
        </a:xfrm>
      </p:grpSpPr>
      <p:sp>
        <p:nvSpPr>
          <p:cNvPr id="59" name="Google Shape;59;g3d3ba438437_0_4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000000"/>
              </a:buClr>
              <a:buSzPts val="4000"/>
              <a:buFont typeface="Arial"/>
              <a:buChar char="●"/>
              <a:defRPr b="0" i="0" sz="40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9pPr>
          </a:lstStyle>
          <a:p/>
        </p:txBody>
      </p:sp>
      <p:sp>
        <p:nvSpPr>
          <p:cNvPr id="60" name="Google Shape;60;g3d3ba438437_0_49"/>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61" name="Google Shape;61;g3d3ba438437_0_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2" name="Google Shape;62;g3d3ba438437_0_49"/>
          <p:cNvSpPr txBox="1"/>
          <p:nvPr>
            <p:ph idx="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bg>
      <p:bgPr>
        <a:solidFill>
          <a:srgbClr val="32006F"/>
        </a:solidFill>
      </p:bgPr>
    </p:bg>
    <p:spTree>
      <p:nvGrpSpPr>
        <p:cNvPr id="63" name="Shape 63"/>
        <p:cNvGrpSpPr/>
        <p:nvPr/>
      </p:nvGrpSpPr>
      <p:grpSpPr>
        <a:xfrm>
          <a:off x="0" y="0"/>
          <a:ext cx="0" cy="0"/>
          <a:chOff x="0" y="0"/>
          <a:chExt cx="0" cy="0"/>
        </a:xfrm>
      </p:grpSpPr>
      <p:sp>
        <p:nvSpPr>
          <p:cNvPr id="64" name="Google Shape;64;g3d3ba438437_0_54"/>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65" name="Google Shape;65;g3d3ba438437_0_54"/>
          <p:cNvSpPr txBox="1"/>
          <p:nvPr>
            <p:ph type="ctrTitle"/>
          </p:nvPr>
        </p:nvSpPr>
        <p:spPr>
          <a:xfrm>
            <a:off x="394931" y="744581"/>
            <a:ext cx="8437200" cy="20526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lt1"/>
              </a:buClr>
              <a:buSzPts val="3900"/>
              <a:buFont typeface="Arial"/>
              <a:buChar char="●"/>
              <a:defRPr b="0" i="0" sz="39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3900"/>
              <a:buFont typeface="Arial"/>
              <a:buChar char="○"/>
              <a:defRPr b="0" i="0" sz="39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3900"/>
              <a:buFont typeface="Arial"/>
              <a:buChar char="■"/>
              <a:defRPr b="0" i="0" sz="39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3900"/>
              <a:buFont typeface="Arial"/>
              <a:buChar char="●"/>
              <a:defRPr b="0" i="0" sz="39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3900"/>
              <a:buFont typeface="Arial"/>
              <a:buChar char="○"/>
              <a:defRPr b="0" i="0" sz="39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3900"/>
              <a:buFont typeface="Arial"/>
              <a:buChar char="■"/>
              <a:defRPr b="0" i="0" sz="39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3900"/>
              <a:buFont typeface="Arial"/>
              <a:buChar char="●"/>
              <a:defRPr b="0" i="0" sz="39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3900"/>
              <a:buFont typeface="Arial"/>
              <a:buChar char="○"/>
              <a:defRPr b="0" i="0" sz="39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3900"/>
              <a:buFont typeface="Arial"/>
              <a:buChar char="■"/>
              <a:defRPr b="0" i="0" sz="39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4">
    <p:spTree>
      <p:nvGrpSpPr>
        <p:cNvPr id="66" name="Shape 66"/>
        <p:cNvGrpSpPr/>
        <p:nvPr/>
      </p:nvGrpSpPr>
      <p:grpSpPr>
        <a:xfrm>
          <a:off x="0" y="0"/>
          <a:ext cx="0" cy="0"/>
          <a:chOff x="0" y="0"/>
          <a:chExt cx="0" cy="0"/>
        </a:xfrm>
      </p:grpSpPr>
      <p:sp>
        <p:nvSpPr>
          <p:cNvPr id="67" name="Google Shape;67;g3d3ba438437_0_57"/>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3000"/>
              <a:buFont typeface="Arial"/>
              <a:buChar char="●"/>
              <a:defRPr b="0" i="0" sz="30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3000"/>
              <a:buFont typeface="Arial"/>
              <a:buChar char="○"/>
              <a:defRPr b="0" i="0" sz="30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000"/>
              <a:buFont typeface="Arial"/>
              <a:buChar char="■"/>
              <a:defRPr b="0" i="0" sz="30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000"/>
              <a:buFont typeface="Arial"/>
              <a:buChar char="●"/>
              <a:defRPr b="0" i="0" sz="30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000"/>
              <a:buFont typeface="Arial"/>
              <a:buChar char="○"/>
              <a:defRPr b="0" i="0" sz="30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000"/>
              <a:buFont typeface="Arial"/>
              <a:buChar char="■"/>
              <a:defRPr b="0" i="0" sz="30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000"/>
              <a:buFont typeface="Arial"/>
              <a:buChar char="●"/>
              <a:defRPr b="0" i="0" sz="30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000"/>
              <a:buFont typeface="Arial"/>
              <a:buChar char="○"/>
              <a:defRPr b="0" i="0" sz="30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000"/>
              <a:buFont typeface="Arial"/>
              <a:buChar char="■"/>
              <a:defRPr b="0" i="0" sz="3000" u="none" cap="none" strike="noStrike">
                <a:solidFill>
                  <a:srgbClr val="000000"/>
                </a:solidFill>
                <a:latin typeface="Arial"/>
                <a:ea typeface="Arial"/>
                <a:cs typeface="Arial"/>
                <a:sym typeface="Arial"/>
              </a:defRPr>
            </a:lvl9pPr>
          </a:lstStyle>
          <a:p/>
        </p:txBody>
      </p:sp>
      <p:sp>
        <p:nvSpPr>
          <p:cNvPr id="68" name="Google Shape;68;g3d3ba438437_0_57"/>
          <p:cNvSpPr txBox="1"/>
          <p:nvPr>
            <p:ph idx="1" type="body"/>
          </p:nvPr>
        </p:nvSpPr>
        <p:spPr>
          <a:xfrm>
            <a:off x="457200" y="1200150"/>
            <a:ext cx="8229600" cy="3104700"/>
          </a:xfrm>
          <a:prstGeom prst="rect">
            <a:avLst/>
          </a:prstGeom>
          <a:noFill/>
          <a:ln>
            <a:noFill/>
          </a:ln>
        </p:spPr>
        <p:txBody>
          <a:bodyPr anchorCtr="0" anchor="ctr" bIns="91425" lIns="91425" spcFirstLastPara="1" rIns="91425" wrap="square" tIns="91425">
            <a:noAutofit/>
          </a:bodyPr>
          <a:lstStyle>
            <a:lvl1pPr indent="-342900" lvl="0" marL="4572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1pPr>
            <a:lvl2pPr indent="-342900" lvl="1" marL="9144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2pPr>
            <a:lvl3pPr indent="-342900" lvl="2" marL="13716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3pPr>
            <a:lvl4pPr indent="-342900" lvl="3" marL="18288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4pPr>
            <a:lvl5pPr indent="-342900" lvl="4" marL="22860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5pPr>
            <a:lvl6pPr indent="-342900" lvl="5" marL="27432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6pPr>
            <a:lvl7pPr indent="-342900" lvl="6" marL="32004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7pPr>
            <a:lvl8pPr indent="-342900" lvl="7" marL="36576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8pPr>
            <a:lvl9pPr indent="-342900" lvl="8" marL="41148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9pPr>
          </a:lstStyle>
          <a:p/>
        </p:txBody>
      </p:sp>
      <p:sp>
        <p:nvSpPr>
          <p:cNvPr id="69" name="Google Shape;69;g3d3ba438437_0_57"/>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000"/>
              <a:buFont typeface="Arial"/>
              <a:buNone/>
              <a:defRPr b="0" i="0" sz="2000" u="none" cap="none" strike="noStrike">
                <a:solidFill>
                  <a:srgbClr val="FFFFF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g3d3ba438437_0_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g3d3ba438437_0_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g3d3ba438437_0_1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g3d3ba438437_0_1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g3d3ba438437_0_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g3d3ba438437_0_1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g3d3ba438437_0_1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g3d3ba438437_0_1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g3d3ba438437_0_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g3d3ba438437_0_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g3d3ba438437_0_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g3d3ba438437_0_2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g3d3ba438437_0_2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g3d3ba438437_0_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g3d3ba438437_0_2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8" name="Google Shape;38;g3d3ba438437_0_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g3d3ba438437_0_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g3d3ba438437_0_3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g3d3ba438437_0_3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g3d3ba438437_0_3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4" name="Google Shape;44;g3d3ba438437_0_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g3d3ba438437_0_3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7" name="Google Shape;47;g3d3ba438437_0_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g3d3ba438437_0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1" name="Google Shape;11;g3d3ba438437_0_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12" name="Google Shape;12;g3d3ba438437_0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0.xml"/><Relationship Id="rId3" Type="http://schemas.openxmlformats.org/officeDocument/2006/relationships/hyperlink" Target="https://bit.ly/4sHDtJj"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7.xml"/><Relationship Id="rId3" Type="http://schemas.openxmlformats.org/officeDocument/2006/relationships/hyperlink" Target="https://courses.cs.washington.edu/courses/cse455/26sp/"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2.xml"/><Relationship Id="rId3" Type="http://schemas.openxmlformats.org/officeDocument/2006/relationships/hyperlink" Target="https://www.gradescope.com/courses/1010664"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5.xml"/><Relationship Id="rId3" Type="http://schemas.openxmlformats.org/officeDocument/2006/relationships/image" Target="../media/image17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hyperlink" Target="https://www.nist.gov/timeline#event-774341" TargetMode="Externa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44.png"/><Relationship Id="rId5"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hyperlink" Target="https://one-ring-policy.allen.ai/" TargetMode="External"/><Relationship Id="rId4" Type="http://schemas.openxmlformats.org/officeDocument/2006/relationships/hyperlink" Target="http://drive.google.com/file/d/1QAdMDs_zcogoxd8cu8FnUfzIHb2o0-Uz/view" TargetMode="External"/><Relationship Id="rId5" Type="http://schemas.openxmlformats.org/officeDocument/2006/relationships/image" Target="../media/image30.jpg"/><Relationship Id="rId6" Type="http://schemas.openxmlformats.org/officeDocument/2006/relationships/hyperlink" Target="http://drive.google.com/file/d/1NwRDHTZT6LhPTjQGTXHf0KlwyBtuYn2-/view" TargetMode="External"/><Relationship Id="rId7"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49.png"/><Relationship Id="rId5"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67.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9.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3.png"/><Relationship Id="rId7"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4.jpg"/><Relationship Id="rId4" Type="http://schemas.openxmlformats.org/officeDocument/2006/relationships/image" Target="../media/image9.png"/><Relationship Id="rId5" Type="http://schemas.openxmlformats.org/officeDocument/2006/relationships/image" Target="../media/image19.png"/><Relationship Id="rId6"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3.gif"/></Relationships>
</file>

<file path=ppt/slides/_rels/slide31.xml.rels><?xml version="1.0" encoding="UTF-8" standalone="yes"?><Relationships xmlns="http://schemas.openxmlformats.org/package/2006/relationships"><Relationship Id="rId11" Type="http://schemas.openxmlformats.org/officeDocument/2006/relationships/image" Target="../media/image47.jpg"/><Relationship Id="rId10" Type="http://schemas.openxmlformats.org/officeDocument/2006/relationships/image" Target="../media/image40.jpg"/><Relationship Id="rId13" Type="http://schemas.openxmlformats.org/officeDocument/2006/relationships/image" Target="../media/image60.jpg"/><Relationship Id="rId12" Type="http://schemas.openxmlformats.org/officeDocument/2006/relationships/image" Target="../media/image51.jpg"/><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50.jpg"/><Relationship Id="rId4" Type="http://schemas.openxmlformats.org/officeDocument/2006/relationships/image" Target="../media/image36.jpg"/><Relationship Id="rId9" Type="http://schemas.openxmlformats.org/officeDocument/2006/relationships/image" Target="../media/image52.jpg"/><Relationship Id="rId15" Type="http://schemas.openxmlformats.org/officeDocument/2006/relationships/image" Target="../media/image54.jpg"/><Relationship Id="rId14" Type="http://schemas.openxmlformats.org/officeDocument/2006/relationships/image" Target="../media/image48.jpg"/><Relationship Id="rId17" Type="http://schemas.openxmlformats.org/officeDocument/2006/relationships/image" Target="../media/image62.jpg"/><Relationship Id="rId16" Type="http://schemas.openxmlformats.org/officeDocument/2006/relationships/image" Target="../media/image63.jpg"/><Relationship Id="rId5" Type="http://schemas.openxmlformats.org/officeDocument/2006/relationships/image" Target="../media/image32.jpg"/><Relationship Id="rId6" Type="http://schemas.openxmlformats.org/officeDocument/2006/relationships/image" Target="../media/image53.jpg"/><Relationship Id="rId18" Type="http://schemas.openxmlformats.org/officeDocument/2006/relationships/image" Target="../media/image64.jpg"/><Relationship Id="rId7" Type="http://schemas.openxmlformats.org/officeDocument/2006/relationships/image" Target="../media/image41.jpg"/><Relationship Id="rId8" Type="http://schemas.openxmlformats.org/officeDocument/2006/relationships/image" Target="../media/image3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5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66.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59.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5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58.png"/><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6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8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111.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68.gif"/><Relationship Id="rId4" Type="http://schemas.openxmlformats.org/officeDocument/2006/relationships/image" Target="../media/image76.jpg"/></Relationships>
</file>

<file path=ppt/slides/_rels/slide42.xml.rels><?xml version="1.0" encoding="UTF-8" standalone="yes"?><Relationships xmlns="http://schemas.openxmlformats.org/package/2006/relationships"><Relationship Id="rId10" Type="http://schemas.openxmlformats.org/officeDocument/2006/relationships/image" Target="../media/image94.png"/><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hyperlink" Target="http://images.google.com/imgres?imgurl=http://www.ini.unizh.ch/~tobi/eye.gif&amp;imgrefurl=http://www.ini.unizh.ch/public-cgi-bin/announce_proj.cgi?page=details&amp;key=38&amp;h=300&amp;w=400&amp;sz=32&amp;tbnid=zsLCNmwY-qMJ:&amp;tbnh=90&amp;tbnw=120&amp;hl=en&amp;start=22&amp;prev=/images?q=eye+gif&amp;start=20&amp;svnum=10&amp;hl=en&amp;lr=&amp;rls=GGLG,GGLG:2005-34,GGLG:en&amp;sa=N" TargetMode="External"/><Relationship Id="rId4" Type="http://schemas.openxmlformats.org/officeDocument/2006/relationships/image" Target="../media/image77.jpg"/><Relationship Id="rId9" Type="http://schemas.openxmlformats.org/officeDocument/2006/relationships/image" Target="../media/image65.png"/><Relationship Id="rId5" Type="http://schemas.openxmlformats.org/officeDocument/2006/relationships/hyperlink" Target="http://images.google.com/imgres?imgurl=http://www.computergate.com/products/images/tb181/MDCLQP4.jpg&amp;imgrefurl=http://www.computergate.com/products/category.cfm?prodseq=F2&amp;h=340&amp;w=340&amp;sz=11&amp;tbnid=5a4dx2QsWasJ:&amp;tbnh=115&amp;tbnw=115&amp;hl=en&amp;start=1&amp;prev=/images?q=web+camera&amp;svnum=10&amp;hl=en&amp;lr=&amp;rls=GGLG,GGLG:2005-34,GGLG:en" TargetMode="External"/><Relationship Id="rId6" Type="http://schemas.openxmlformats.org/officeDocument/2006/relationships/image" Target="../media/image79.jpg"/><Relationship Id="rId7" Type="http://schemas.openxmlformats.org/officeDocument/2006/relationships/hyperlink" Target="http://images.google.com/imgres?imgurl=http://www.turboread.com/images/brain.gif&amp;imgrefurl=http://www.turboread.com/poor_concentration.htm&amp;h=364&amp;w=434&amp;sz=7&amp;tbnid=DvCRVkU10kEJ:&amp;tbnh=103&amp;tbnw=123&amp;hl=en&amp;start=1&amp;prev=/images?q=brain+.gif&amp;svnum=10&amp;hl=en&amp;lr=&amp;rls=GGLG,GGLG:2005-34,GGLG:en&amp;sa=N" TargetMode="External"/><Relationship Id="rId8" Type="http://schemas.openxmlformats.org/officeDocument/2006/relationships/image" Target="../media/image10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7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123.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7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3.gif"/><Relationship Id="rId4" Type="http://schemas.openxmlformats.org/officeDocument/2006/relationships/image" Target="../media/image4.png"/><Relationship Id="rId5"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hyperlink" Target="http://drive.google.com/file/d/1r8GGKLLuFKu2Rlfi1HyfhnmDtOPNjwYV/view" TargetMode="Externa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71.png"/><Relationship Id="rId4" Type="http://schemas.openxmlformats.org/officeDocument/2006/relationships/image" Target="../media/image107.png"/><Relationship Id="rId5" Type="http://schemas.openxmlformats.org/officeDocument/2006/relationships/image" Target="../media/image80.png"/><Relationship Id="rId6" Type="http://schemas.openxmlformats.org/officeDocument/2006/relationships/image" Target="../media/image89.png"/><Relationship Id="rId7" Type="http://schemas.openxmlformats.org/officeDocument/2006/relationships/image" Target="../media/image9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10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8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74.png"/><Relationship Id="rId4" Type="http://schemas.openxmlformats.org/officeDocument/2006/relationships/image" Target="../media/image90.jpg"/></Relationships>
</file>

<file path=ppt/slides/_rels/slide55.xml.rels><?xml version="1.0" encoding="UTF-8" standalone="yes"?><Relationships xmlns="http://schemas.openxmlformats.org/package/2006/relationships"><Relationship Id="rId20" Type="http://schemas.openxmlformats.org/officeDocument/2006/relationships/image" Target="../media/image113.jpg"/><Relationship Id="rId22" Type="http://schemas.openxmlformats.org/officeDocument/2006/relationships/image" Target="../media/image100.jpg"/><Relationship Id="rId21" Type="http://schemas.openxmlformats.org/officeDocument/2006/relationships/image" Target="../media/image129.jpg"/><Relationship Id="rId24" Type="http://schemas.openxmlformats.org/officeDocument/2006/relationships/image" Target="../media/image106.jpg"/><Relationship Id="rId23" Type="http://schemas.openxmlformats.org/officeDocument/2006/relationships/image" Target="../media/image105.jpg"/><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81.png"/><Relationship Id="rId4" Type="http://schemas.openxmlformats.org/officeDocument/2006/relationships/image" Target="../media/image98.jpg"/><Relationship Id="rId9" Type="http://schemas.openxmlformats.org/officeDocument/2006/relationships/image" Target="../media/image85.jpg"/><Relationship Id="rId26" Type="http://schemas.openxmlformats.org/officeDocument/2006/relationships/image" Target="../media/image116.jpg"/><Relationship Id="rId25" Type="http://schemas.openxmlformats.org/officeDocument/2006/relationships/image" Target="../media/image109.jpg"/><Relationship Id="rId28" Type="http://schemas.openxmlformats.org/officeDocument/2006/relationships/image" Target="../media/image103.jpg"/><Relationship Id="rId27" Type="http://schemas.openxmlformats.org/officeDocument/2006/relationships/image" Target="../media/image115.jpg"/><Relationship Id="rId5" Type="http://schemas.openxmlformats.org/officeDocument/2006/relationships/image" Target="../media/image93.jpg"/><Relationship Id="rId6" Type="http://schemas.openxmlformats.org/officeDocument/2006/relationships/image" Target="../media/image87.jpg"/><Relationship Id="rId29" Type="http://schemas.openxmlformats.org/officeDocument/2006/relationships/image" Target="../media/image117.png"/><Relationship Id="rId7" Type="http://schemas.openxmlformats.org/officeDocument/2006/relationships/image" Target="../media/image99.jpg"/><Relationship Id="rId8" Type="http://schemas.openxmlformats.org/officeDocument/2006/relationships/image" Target="../media/image88.jpg"/><Relationship Id="rId31" Type="http://schemas.openxmlformats.org/officeDocument/2006/relationships/image" Target="../media/image126.png"/><Relationship Id="rId30" Type="http://schemas.openxmlformats.org/officeDocument/2006/relationships/hyperlink" Target="http://www.picsearch.com/" TargetMode="External"/><Relationship Id="rId11" Type="http://schemas.openxmlformats.org/officeDocument/2006/relationships/image" Target="../media/image95.jpg"/><Relationship Id="rId10" Type="http://schemas.openxmlformats.org/officeDocument/2006/relationships/image" Target="../media/image84.jpg"/><Relationship Id="rId13" Type="http://schemas.openxmlformats.org/officeDocument/2006/relationships/image" Target="../media/image108.jpg"/><Relationship Id="rId12" Type="http://schemas.openxmlformats.org/officeDocument/2006/relationships/image" Target="../media/image86.jpg"/><Relationship Id="rId15" Type="http://schemas.openxmlformats.org/officeDocument/2006/relationships/image" Target="../media/image92.jpg"/><Relationship Id="rId14" Type="http://schemas.openxmlformats.org/officeDocument/2006/relationships/image" Target="../media/image91.jpg"/><Relationship Id="rId17" Type="http://schemas.openxmlformats.org/officeDocument/2006/relationships/image" Target="../media/image125.jpg"/><Relationship Id="rId16" Type="http://schemas.openxmlformats.org/officeDocument/2006/relationships/image" Target="../media/image110.jpg"/><Relationship Id="rId19" Type="http://schemas.openxmlformats.org/officeDocument/2006/relationships/image" Target="../media/image97.jpg"/><Relationship Id="rId18" Type="http://schemas.openxmlformats.org/officeDocument/2006/relationships/image" Target="../media/image11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114.png"/><Relationship Id="rId4" Type="http://schemas.openxmlformats.org/officeDocument/2006/relationships/image" Target="../media/image139.png"/><Relationship Id="rId5" Type="http://schemas.openxmlformats.org/officeDocument/2006/relationships/image" Target="../media/image121.png"/><Relationship Id="rId6" Type="http://schemas.openxmlformats.org/officeDocument/2006/relationships/image" Target="../media/image12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120.jpg"/><Relationship Id="rId4" Type="http://schemas.openxmlformats.org/officeDocument/2006/relationships/image" Target="../media/image127.jpg"/><Relationship Id="rId5" Type="http://schemas.openxmlformats.org/officeDocument/2006/relationships/image" Target="../media/image124.jpg"/><Relationship Id="rId6" Type="http://schemas.openxmlformats.org/officeDocument/2006/relationships/image" Target="../media/image13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128.png"/><Relationship Id="rId4" Type="http://schemas.openxmlformats.org/officeDocument/2006/relationships/image" Target="../media/image1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hyperlink" Target="http://photosynth.net" TargetMode="External"/><Relationship Id="rId4" Type="http://schemas.openxmlformats.org/officeDocument/2006/relationships/image" Target="../media/image11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13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136.png"/><Relationship Id="rId4" Type="http://schemas.openxmlformats.org/officeDocument/2006/relationships/image" Target="../media/image118.png"/><Relationship Id="rId5" Type="http://schemas.openxmlformats.org/officeDocument/2006/relationships/hyperlink" Target="http://www.sonystyle.com/webapp/wcs/stores/servlet/ProductDisplay?catalogId=10551&amp;storeId=10151&amp;productId=8198552921665200469&amp;langId=-1" TargetMode="External"/><Relationship Id="rId6" Type="http://schemas.openxmlformats.org/officeDocument/2006/relationships/image" Target="../media/image14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14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144.jpg"/><Relationship Id="rId4" Type="http://schemas.openxmlformats.org/officeDocument/2006/relationships/image" Target="../media/image147.jpg"/><Relationship Id="rId5" Type="http://schemas.openxmlformats.org/officeDocument/2006/relationships/image" Target="../media/image1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133.jpg"/><Relationship Id="rId4" Type="http://schemas.openxmlformats.org/officeDocument/2006/relationships/image" Target="../media/image140.jpg"/><Relationship Id="rId5" Type="http://schemas.openxmlformats.org/officeDocument/2006/relationships/image" Target="../media/image152.jpg"/><Relationship Id="rId6" Type="http://schemas.openxmlformats.org/officeDocument/2006/relationships/hyperlink" Target="http://www.cl.cam.ac.uk/~jgd1000/afghan.html" TargetMode="External"/><Relationship Id="rId7" Type="http://schemas.openxmlformats.org/officeDocument/2006/relationships/image" Target="../media/image15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137.gif"/><Relationship Id="rId4" Type="http://schemas.openxmlformats.org/officeDocument/2006/relationships/image" Target="../media/image146.png"/><Relationship Id="rId5" Type="http://schemas.openxmlformats.org/officeDocument/2006/relationships/hyperlink" Target="http://en.wikipedia.org/wiki/Automatic_number_plate_recognition"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13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 Id="rId3" Type="http://schemas.openxmlformats.org/officeDocument/2006/relationships/image" Target="../media/image131.jpg"/><Relationship Id="rId4" Type="http://schemas.openxmlformats.org/officeDocument/2006/relationships/image" Target="../media/image130.png"/><Relationship Id="rId5" Type="http://schemas.openxmlformats.org/officeDocument/2006/relationships/image" Target="../media/image13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53.png"/><Relationship Id="rId4" Type="http://schemas.openxmlformats.org/officeDocument/2006/relationships/image" Target="../media/image145.png"/><Relationship Id="rId5" Type="http://schemas.openxmlformats.org/officeDocument/2006/relationships/image" Target="../media/image1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160.gif"/><Relationship Id="rId4" Type="http://schemas.openxmlformats.org/officeDocument/2006/relationships/image" Target="../media/image171.gi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161.png"/><Relationship Id="rId4" Type="http://schemas.openxmlformats.org/officeDocument/2006/relationships/image" Target="../media/image15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168.png"/><Relationship Id="rId4" Type="http://schemas.openxmlformats.org/officeDocument/2006/relationships/image" Target="../media/image155.png"/><Relationship Id="rId5" Type="http://schemas.openxmlformats.org/officeDocument/2006/relationships/image" Target="../media/image16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151.gif"/><Relationship Id="rId4" Type="http://schemas.openxmlformats.org/officeDocument/2006/relationships/image" Target="../media/image179.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 Id="rId3" Type="http://schemas.openxmlformats.org/officeDocument/2006/relationships/image" Target="../media/image15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15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image" Target="../media/image149.png"/><Relationship Id="rId4" Type="http://schemas.openxmlformats.org/officeDocument/2006/relationships/hyperlink" Target="http://www.mobileye.com/" TargetMode="External"/><Relationship Id="rId5" Type="http://schemas.openxmlformats.org/officeDocument/2006/relationships/hyperlink" Target="https://www.bloomberg.com/news/articles/2025-02-10/lyft-to-launch-mobileye-robotaxis-in-dallas-as-soon-as-2026"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165.jpg"/><Relationship Id="rId4" Type="http://schemas.openxmlformats.org/officeDocument/2006/relationships/hyperlink" Target="http://www.evolution.com/products/lanehawk/"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 Id="rId3" Type="http://schemas.openxmlformats.org/officeDocument/2006/relationships/hyperlink" Target="http://drive.google.com/file/d/1BT3j43TbAYB1u9lh04HqS73ZcvD3q3Cs/view" TargetMode="External"/><Relationship Id="rId4" Type="http://schemas.openxmlformats.org/officeDocument/2006/relationships/image" Target="../media/image6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 Id="rId3" Type="http://schemas.openxmlformats.org/officeDocument/2006/relationships/image" Target="../media/image167.jpg"/><Relationship Id="rId4" Type="http://schemas.openxmlformats.org/officeDocument/2006/relationships/hyperlink" Target="http://www.ri.cmu.edu/pubs/pub_5719.html" TargetMode="External"/><Relationship Id="rId5" Type="http://schemas.openxmlformats.org/officeDocument/2006/relationships/hyperlink" Target="http://marsrovers.jpl.nasa.gov/gallery/images.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0.xml"/><Relationship Id="rId3" Type="http://schemas.openxmlformats.org/officeDocument/2006/relationships/hyperlink" Target="https://bit.ly/4s8Bv3U"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9.xml"/><Relationship Id="rId3" Type="http://schemas.openxmlformats.org/officeDocument/2006/relationships/hyperlink" Target="https://cvpr.thecvf.com/" TargetMode="External"/><Relationship Id="rId4" Type="http://schemas.openxmlformats.org/officeDocument/2006/relationships/image" Target="../media/image17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0.xml"/><Relationship Id="rId3" Type="http://schemas.openxmlformats.org/officeDocument/2006/relationships/hyperlink" Target="https://cvpr.thecvf.com/" TargetMode="External"/><Relationship Id="rId4" Type="http://schemas.openxmlformats.org/officeDocument/2006/relationships/image" Target="../media/image16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1.xml"/><Relationship Id="rId3" Type="http://schemas.openxmlformats.org/officeDocument/2006/relationships/hyperlink" Target="https://scholar.google.com/citations?view_op=metrics_intro&amp;hl=en" TargetMode="External"/><Relationship Id="rId4" Type="http://schemas.openxmlformats.org/officeDocument/2006/relationships/image" Target="../media/image15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3.xml"/><Relationship Id="rId3" Type="http://schemas.openxmlformats.org/officeDocument/2006/relationships/image" Target="../media/image16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4.xml"/><Relationship Id="rId3" Type="http://schemas.openxmlformats.org/officeDocument/2006/relationships/hyperlink" Target="https://arxiv.org/pdf/2304.06035.pdf" TargetMode="External"/><Relationship Id="rId4" Type="http://schemas.openxmlformats.org/officeDocument/2006/relationships/hyperlink" Target="https://vision.soic.indiana.edu/papers/affective2021cvpr.pdf" TargetMode="External"/><Relationship Id="rId5" Type="http://schemas.openxmlformats.org/officeDocument/2006/relationships/image" Target="../media/image169.png"/><Relationship Id="rId6" Type="http://schemas.openxmlformats.org/officeDocument/2006/relationships/image" Target="../media/image174.png"/><Relationship Id="rId7" Type="http://schemas.openxmlformats.org/officeDocument/2006/relationships/image" Target="../media/image17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5.xml"/><Relationship Id="rId3" Type="http://schemas.openxmlformats.org/officeDocument/2006/relationships/hyperlink" Target="https://sites.google.com/view/academic-cv/" TargetMode="External"/><Relationship Id="rId4" Type="http://schemas.openxmlformats.org/officeDocument/2006/relationships/hyperlink" Target="https://gkioxari.github.io/Tutorials/iccv2023/" TargetMode="External"/><Relationship Id="rId5" Type="http://schemas.openxmlformats.org/officeDocument/2006/relationships/image" Target="../media/image17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6.xml"/><Relationship Id="rId3" Type="http://schemas.openxmlformats.org/officeDocument/2006/relationships/image" Target="../media/image176.png"/><Relationship Id="rId4" Type="http://schemas.openxmlformats.org/officeDocument/2006/relationships/image" Target="../media/image17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8.xml"/><Relationship Id="rId3" Type="http://schemas.openxmlformats.org/officeDocument/2006/relationships/image" Target="../media/image17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9.xml"/><Relationship Id="rId3" Type="http://schemas.openxmlformats.org/officeDocument/2006/relationships/image" Target="../media/image17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500"/>
              </a:spcBef>
              <a:spcAft>
                <a:spcPts val="0"/>
              </a:spcAft>
              <a:buClr>
                <a:schemeClr val="dk1"/>
              </a:buClr>
              <a:buSzPts val="2400"/>
              <a:buNone/>
            </a:pPr>
            <a:r>
              <a:rPr lang="en-US" sz="4800"/>
              <a:t>Brief history of computer vision</a:t>
            </a:r>
            <a:endParaRPr sz="4800"/>
          </a:p>
        </p:txBody>
      </p:sp>
      <p:sp>
        <p:nvSpPr>
          <p:cNvPr id="76" name="Google Shape;76;p1"/>
          <p:cNvSpPr txBox="1"/>
          <p:nvPr>
            <p:ph type="title"/>
          </p:nvPr>
        </p:nvSpPr>
        <p:spPr>
          <a:xfrm>
            <a:off x="311700" y="445025"/>
            <a:ext cx="8520600" cy="572700"/>
          </a:xfrm>
          <a:prstGeom prst="rect">
            <a:avLst/>
          </a:prstGeom>
          <a:noFill/>
          <a:ln>
            <a:noFill/>
          </a:ln>
        </p:spPr>
        <p:txBody>
          <a:bodyPr anchorCtr="0" anchor="b"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91667"/>
              <a:buFont typeface="Arial"/>
              <a:buNone/>
            </a:pPr>
            <a:r>
              <a:t/>
            </a:r>
            <a:endParaRPr sz="3600"/>
          </a:p>
          <a:p>
            <a:pPr indent="0" lvl="0" marL="0" rtl="0" algn="l">
              <a:lnSpc>
                <a:spcPct val="100000"/>
              </a:lnSpc>
              <a:spcBef>
                <a:spcPts val="500"/>
              </a:spcBef>
              <a:spcAft>
                <a:spcPts val="0"/>
              </a:spcAft>
              <a:buClr>
                <a:schemeClr val="dk1"/>
              </a:buClr>
              <a:buSzPct val="66667"/>
              <a:buFont typeface="Arial"/>
              <a:buNone/>
            </a:pPr>
            <a:r>
              <a:rPr lang="en-US" sz="3600">
                <a:solidFill>
                  <a:schemeClr val="dk1"/>
                </a:solidFill>
              </a:rPr>
              <a:t>Lecture 1: </a:t>
            </a:r>
            <a:endParaRPr sz="3600"/>
          </a:p>
        </p:txBody>
      </p:sp>
      <p:sp>
        <p:nvSpPr>
          <p:cNvPr id="77" name="Google Shape;77;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sz="1000">
                <a:solidFill>
                  <a:schemeClr val="dk2"/>
                </a:solidFill>
              </a:rPr>
              <a:t>‹#›</a:t>
            </a:fld>
            <a:endParaRPr sz="1000">
              <a:solidFill>
                <a:schemeClr val="dk2"/>
              </a:solidFill>
            </a:endParaRPr>
          </a:p>
        </p:txBody>
      </p:sp>
      <p:sp>
        <p:nvSpPr>
          <p:cNvPr id="78" name="Google Shape;78;p1"/>
          <p:cNvSpPr txBox="1"/>
          <p:nvPr/>
        </p:nvSpPr>
        <p:spPr>
          <a:xfrm>
            <a:off x="311700" y="3844775"/>
            <a:ext cx="8298600" cy="79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300"/>
              <a:buFont typeface="Arial"/>
              <a:buNone/>
            </a:pPr>
            <a:r>
              <a:rPr b="0" i="0" lang="en-US" sz="3600" u="none" cap="none" strike="noStrike">
                <a:solidFill>
                  <a:schemeClr val="dk1"/>
                </a:solidFill>
                <a:latin typeface="Arial"/>
                <a:ea typeface="Arial"/>
                <a:cs typeface="Arial"/>
                <a:sym typeface="Arial"/>
              </a:rPr>
              <a:t>CSE 455 - Computer Vision</a:t>
            </a:r>
            <a:endParaRPr b="0" i="0" sz="1400" u="none" cap="none" strike="noStrike">
              <a:solidFill>
                <a:srgbClr val="000000"/>
              </a:solidFill>
              <a:latin typeface="Arial"/>
              <a:ea typeface="Arial"/>
              <a:cs typeface="Arial"/>
              <a:sym typeface="Arial"/>
            </a:endParaRPr>
          </a:p>
        </p:txBody>
      </p:sp>
      <p:sp>
        <p:nvSpPr>
          <p:cNvPr id="79" name="Google Shape;79;p1"/>
          <p:cNvSpPr txBox="1"/>
          <p:nvPr/>
        </p:nvSpPr>
        <p:spPr>
          <a:xfrm>
            <a:off x="6624825" y="4139500"/>
            <a:ext cx="2534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1"/>
          <p:cNvSpPr txBox="1"/>
          <p:nvPr/>
        </p:nvSpPr>
        <p:spPr>
          <a:xfrm>
            <a:off x="6624825" y="4271150"/>
            <a:ext cx="2409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Slide Credit: Ranjay Krishna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0"/>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15000"/>
              </a:lnSpc>
              <a:spcBef>
                <a:spcPts val="0"/>
              </a:spcBef>
              <a:spcAft>
                <a:spcPts val="0"/>
              </a:spcAft>
              <a:buSzPct val="111111"/>
              <a:buNone/>
            </a:pPr>
            <a:r>
              <a:rPr lang="en-US">
                <a:solidFill>
                  <a:schemeClr val="dk1"/>
                </a:solidFill>
              </a:rPr>
              <a:t>1826~1827, View from the Window at Le Gras, Niépce</a:t>
            </a:r>
            <a:endParaRPr/>
          </a:p>
        </p:txBody>
      </p:sp>
      <p:sp>
        <p:nvSpPr>
          <p:cNvPr id="159" name="Google Shape;159;p10"/>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300"/>
              </a:spcBef>
              <a:spcAft>
                <a:spcPts val="0"/>
              </a:spcAft>
              <a:buSzPts val="1800"/>
              <a:buNone/>
            </a:pPr>
            <a:r>
              <a:t/>
            </a:r>
            <a:endParaRPr/>
          </a:p>
        </p:txBody>
      </p:sp>
      <p:sp>
        <p:nvSpPr>
          <p:cNvPr id="160" name="Google Shape;160;p10"/>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161" name="Google Shape;161;p10"/>
          <p:cNvPicPr preferRelativeResize="0"/>
          <p:nvPr/>
        </p:nvPicPr>
        <p:blipFill rotWithShape="1">
          <a:blip r:embed="rId3">
            <a:alphaModFix/>
          </a:blip>
          <a:srcRect b="0" l="0" r="0" t="0"/>
          <a:stretch/>
        </p:blipFill>
        <p:spPr>
          <a:xfrm>
            <a:off x="2492813" y="1429875"/>
            <a:ext cx="3860475" cy="316477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g3d3ba438437_0_70"/>
          <p:cNvSpPr txBox="1"/>
          <p:nvPr>
            <p:ph type="title"/>
          </p:nvPr>
        </p:nvSpPr>
        <p:spPr>
          <a:xfrm>
            <a:off x="457200" y="205978"/>
            <a:ext cx="8229600" cy="85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Question for you</a:t>
            </a:r>
            <a:endParaRPr/>
          </a:p>
        </p:txBody>
      </p:sp>
      <p:sp>
        <p:nvSpPr>
          <p:cNvPr id="1200" name="Google Shape;1200;g3d3ba438437_0_70"/>
          <p:cNvSpPr txBox="1"/>
          <p:nvPr>
            <p:ph idx="1" type="body"/>
          </p:nvPr>
        </p:nvSpPr>
        <p:spPr>
          <a:xfrm>
            <a:off x="457200" y="1200150"/>
            <a:ext cx="8229600" cy="310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Future </a:t>
            </a:r>
            <a:r>
              <a:rPr lang="en-US"/>
              <a:t>breakthrough</a:t>
            </a:r>
            <a:r>
              <a:rPr lang="en-US"/>
              <a:t> uses of computer vision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sz="2800" u="sng">
                <a:solidFill>
                  <a:schemeClr val="hlink"/>
                </a:solidFill>
                <a:hlinkClick r:id="rId3"/>
              </a:rPr>
              <a:t>https://bit.ly/4sHDtJj</a:t>
            </a:r>
            <a:endParaRPr sz="2800"/>
          </a:p>
          <a:p>
            <a:pPr indent="0" lvl="0" marL="0" rtl="0" algn="l">
              <a:spcBef>
                <a:spcPts val="0"/>
              </a:spcBef>
              <a:spcAft>
                <a:spcPts val="0"/>
              </a:spcAft>
              <a:buNone/>
            </a:pPr>
            <a:r>
              <a:t/>
            </a:r>
            <a:endParaRPr/>
          </a:p>
        </p:txBody>
      </p:sp>
      <p:sp>
        <p:nvSpPr>
          <p:cNvPr id="1201" name="Google Shape;1201;g3d3ba438437_0_70"/>
          <p:cNvSpPr txBox="1"/>
          <p:nvPr>
            <p:ph idx="12" type="sldNum"/>
          </p:nvPr>
        </p:nvSpPr>
        <p:spPr>
          <a:xfrm>
            <a:off x="5588904" y="4782000"/>
            <a:ext cx="7569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p99"/>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Today's agenda</a:t>
            </a:r>
            <a:endParaRPr/>
          </a:p>
        </p:txBody>
      </p:sp>
      <p:sp>
        <p:nvSpPr>
          <p:cNvPr id="1208" name="Google Shape;1208;p99"/>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254000" lvl="0" marL="254000" rtl="0" algn="l">
              <a:lnSpc>
                <a:spcPct val="100000"/>
              </a:lnSpc>
              <a:spcBef>
                <a:spcPts val="0"/>
              </a:spcBef>
              <a:spcAft>
                <a:spcPts val="0"/>
              </a:spcAft>
              <a:buClr>
                <a:srgbClr val="BFBFBF"/>
              </a:buClr>
              <a:buSzPts val="2400"/>
              <a:buChar char="●"/>
            </a:pPr>
            <a:r>
              <a:rPr lang="en-US" sz="2400">
                <a:solidFill>
                  <a:srgbClr val="BFBFBF"/>
                </a:solidFill>
              </a:rPr>
              <a:t>History of computer vision</a:t>
            </a:r>
            <a:endParaRPr sz="2400">
              <a:solidFill>
                <a:srgbClr val="BFBFBF"/>
              </a:solidFill>
            </a:endParaRPr>
          </a:p>
          <a:p>
            <a:pPr indent="-254000" lvl="0" marL="254000" rtl="0" algn="l">
              <a:lnSpc>
                <a:spcPct val="100000"/>
              </a:lnSpc>
              <a:spcBef>
                <a:spcPts val="0"/>
              </a:spcBef>
              <a:spcAft>
                <a:spcPts val="0"/>
              </a:spcAft>
              <a:buClr>
                <a:srgbClr val="BFBFBF"/>
              </a:buClr>
              <a:buSzPts val="2400"/>
              <a:buChar char="●"/>
            </a:pPr>
            <a:r>
              <a:rPr lang="en-US" sz="2400">
                <a:solidFill>
                  <a:srgbClr val="BFBFBF"/>
                </a:solidFill>
              </a:rPr>
              <a:t>Introduction to computer vision</a:t>
            </a:r>
            <a:endParaRPr sz="2400"/>
          </a:p>
          <a:p>
            <a:pPr indent="-254000" lvl="0" marL="254000" rtl="0" algn="l">
              <a:lnSpc>
                <a:spcPct val="100000"/>
              </a:lnSpc>
              <a:spcBef>
                <a:spcPts val="0"/>
              </a:spcBef>
              <a:spcAft>
                <a:spcPts val="0"/>
              </a:spcAft>
              <a:buClr>
                <a:srgbClr val="BFBFBF"/>
              </a:buClr>
              <a:buSzPts val="2400"/>
              <a:buChar char="●"/>
            </a:pPr>
            <a:r>
              <a:rPr lang="en-US" sz="2400"/>
              <a:t>Course overview</a:t>
            </a:r>
            <a:endParaRPr sz="2400"/>
          </a:p>
        </p:txBody>
      </p:sp>
      <p:sp>
        <p:nvSpPr>
          <p:cNvPr id="1209" name="Google Shape;1209;p99"/>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sp>
        <p:nvSpPr>
          <p:cNvPr id="1214" name="Google Shape;1214;p101"/>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Course staff (Office hours coming soon)</a:t>
            </a:r>
            <a:endParaRPr/>
          </a:p>
        </p:txBody>
      </p:sp>
      <p:sp>
        <p:nvSpPr>
          <p:cNvPr id="1215" name="Google Shape;1215;p101"/>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102"/>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Clr>
                <a:schemeClr val="dk1"/>
              </a:buClr>
              <a:buSzPts val="2400"/>
              <a:buNone/>
            </a:pPr>
            <a:r>
              <a:rPr lang="en-US">
                <a:latin typeface="Arial"/>
                <a:ea typeface="Arial"/>
                <a:cs typeface="Arial"/>
                <a:sym typeface="Arial"/>
              </a:rPr>
              <a:t>Lectures</a:t>
            </a:r>
            <a:endParaRPr/>
          </a:p>
          <a:p>
            <a:pPr indent="-254000" lvl="0" marL="254000" rtl="0" algn="l">
              <a:lnSpc>
                <a:spcPct val="100000"/>
              </a:lnSpc>
              <a:spcBef>
                <a:spcPts val="500"/>
              </a:spcBef>
              <a:spcAft>
                <a:spcPts val="0"/>
              </a:spcAft>
              <a:buClr>
                <a:schemeClr val="dk1"/>
              </a:buClr>
              <a:buSzPts val="2400"/>
              <a:buChar char="●"/>
            </a:pPr>
            <a:r>
              <a:rPr lang="en-US"/>
              <a:t>Tue/Thurs 11:30am</a:t>
            </a:r>
            <a:endParaRPr/>
          </a:p>
          <a:p>
            <a:pPr indent="-101600" lvl="0" marL="254000" rtl="0" algn="l">
              <a:lnSpc>
                <a:spcPct val="100000"/>
              </a:lnSpc>
              <a:spcBef>
                <a:spcPts val="500"/>
              </a:spcBef>
              <a:spcAft>
                <a:spcPts val="0"/>
              </a:spcAft>
              <a:buClr>
                <a:schemeClr val="dk1"/>
              </a:buClr>
              <a:buSzPts val="2400"/>
              <a:buNone/>
            </a:pPr>
            <a:r>
              <a:t/>
            </a:r>
            <a:endParaRPr>
              <a:latin typeface="Arial"/>
              <a:ea typeface="Arial"/>
              <a:cs typeface="Arial"/>
              <a:sym typeface="Arial"/>
            </a:endParaRPr>
          </a:p>
          <a:p>
            <a:pPr indent="0" lvl="0" marL="0" rtl="0" algn="l">
              <a:lnSpc>
                <a:spcPct val="100000"/>
              </a:lnSpc>
              <a:spcBef>
                <a:spcPts val="500"/>
              </a:spcBef>
              <a:spcAft>
                <a:spcPts val="0"/>
              </a:spcAft>
              <a:buClr>
                <a:schemeClr val="dk1"/>
              </a:buClr>
              <a:buSzPts val="2400"/>
              <a:buNone/>
            </a:pPr>
            <a:r>
              <a:rPr lang="en-US">
                <a:latin typeface="Arial"/>
                <a:ea typeface="Arial"/>
                <a:cs typeface="Arial"/>
                <a:sym typeface="Arial"/>
              </a:rPr>
              <a:t>Recitations</a:t>
            </a:r>
            <a:endParaRPr/>
          </a:p>
          <a:p>
            <a:pPr indent="-254000" lvl="0" marL="254000" rtl="0" algn="l">
              <a:lnSpc>
                <a:spcPct val="100000"/>
              </a:lnSpc>
              <a:spcBef>
                <a:spcPts val="500"/>
              </a:spcBef>
              <a:spcAft>
                <a:spcPts val="0"/>
              </a:spcAft>
              <a:buClr>
                <a:schemeClr val="dk1"/>
              </a:buClr>
              <a:buSzPts val="2400"/>
              <a:buChar char="●"/>
            </a:pPr>
            <a:r>
              <a:rPr lang="en-US"/>
              <a:t>Friday TBD</a:t>
            </a:r>
            <a:endParaRPr/>
          </a:p>
          <a:p>
            <a:pPr indent="-241300" lvl="1" marL="558800" rtl="0" algn="l">
              <a:lnSpc>
                <a:spcPct val="100000"/>
              </a:lnSpc>
              <a:spcBef>
                <a:spcPts val="500"/>
              </a:spcBef>
              <a:spcAft>
                <a:spcPts val="0"/>
              </a:spcAft>
              <a:buSzPts val="1800"/>
              <a:buChar char="○"/>
            </a:pPr>
            <a:r>
              <a:rPr lang="en-US"/>
              <a:t>come to the recitation!</a:t>
            </a:r>
            <a:endParaRPr/>
          </a:p>
        </p:txBody>
      </p:sp>
      <p:sp>
        <p:nvSpPr>
          <p:cNvPr id="1221" name="Google Shape;1221;p102"/>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Class times</a:t>
            </a:r>
            <a:endParaRPr/>
          </a:p>
        </p:txBody>
      </p:sp>
      <p:sp>
        <p:nvSpPr>
          <p:cNvPr id="1222" name="Google Shape;1222;p102"/>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103"/>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Contacting instructor and TAs</a:t>
            </a:r>
            <a:endParaRPr/>
          </a:p>
        </p:txBody>
      </p:sp>
      <p:sp>
        <p:nvSpPr>
          <p:cNvPr id="1228" name="Google Shape;1228;p103"/>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254000" lvl="0" marL="254000" rtl="0" algn="l">
              <a:lnSpc>
                <a:spcPct val="100000"/>
              </a:lnSpc>
              <a:spcBef>
                <a:spcPts val="0"/>
              </a:spcBef>
              <a:spcAft>
                <a:spcPts val="0"/>
              </a:spcAft>
              <a:buClr>
                <a:schemeClr val="dk1"/>
              </a:buClr>
              <a:buSzPts val="2400"/>
              <a:buChar char="●"/>
            </a:pPr>
            <a:r>
              <a:rPr lang="en-US"/>
              <a:t>All announcements, Q&amp;A in EdStem</a:t>
            </a:r>
            <a:endParaRPr/>
          </a:p>
          <a:p>
            <a:pPr indent="-209550" lvl="1" marL="558800" rtl="0" algn="l">
              <a:lnSpc>
                <a:spcPct val="100000"/>
              </a:lnSpc>
              <a:spcBef>
                <a:spcPts val="400"/>
              </a:spcBef>
              <a:spcAft>
                <a:spcPts val="0"/>
              </a:spcAft>
              <a:buSzPts val="2100"/>
              <a:buChar char="○"/>
            </a:pPr>
            <a:r>
              <a:rPr lang="en-US">
                <a:solidFill>
                  <a:schemeClr val="dk1"/>
                </a:solidFill>
              </a:rPr>
              <a:t>https://edstem.org/us/courses/97217/discussion</a:t>
            </a:r>
            <a:endParaRPr>
              <a:solidFill>
                <a:schemeClr val="dk1"/>
              </a:solidFill>
            </a:endParaRPr>
          </a:p>
          <a:p>
            <a:pPr indent="-209550" lvl="1" marL="558800" rtl="0" algn="l">
              <a:lnSpc>
                <a:spcPct val="100000"/>
              </a:lnSpc>
              <a:spcBef>
                <a:spcPts val="400"/>
              </a:spcBef>
              <a:spcAft>
                <a:spcPts val="0"/>
              </a:spcAft>
              <a:buClr>
                <a:srgbClr val="000000"/>
              </a:buClr>
              <a:buSzPts val="2100"/>
              <a:buChar char="○"/>
            </a:pPr>
            <a:r>
              <a:rPr lang="en-US">
                <a:solidFill>
                  <a:srgbClr val="000000"/>
                </a:solidFill>
              </a:rPr>
              <a:t>All course related posts should be public.</a:t>
            </a:r>
            <a:endParaRPr/>
          </a:p>
          <a:p>
            <a:pPr indent="-101600" lvl="0" marL="254000" rtl="0" algn="l">
              <a:lnSpc>
                <a:spcPct val="100000"/>
              </a:lnSpc>
              <a:spcBef>
                <a:spcPts val="500"/>
              </a:spcBef>
              <a:spcAft>
                <a:spcPts val="0"/>
              </a:spcAft>
              <a:buClr>
                <a:schemeClr val="dk1"/>
              </a:buClr>
              <a:buSzPts val="2400"/>
              <a:buNone/>
            </a:pPr>
            <a:r>
              <a:t/>
            </a:r>
            <a:endParaRPr/>
          </a:p>
          <a:p>
            <a:pPr indent="-254000" lvl="0" marL="254000" rtl="0" algn="l">
              <a:lnSpc>
                <a:spcPct val="100000"/>
              </a:lnSpc>
              <a:spcBef>
                <a:spcPts val="500"/>
              </a:spcBef>
              <a:spcAft>
                <a:spcPts val="0"/>
              </a:spcAft>
              <a:buClr>
                <a:schemeClr val="dk1"/>
              </a:buClr>
              <a:buSzPts val="2400"/>
              <a:buChar char="●"/>
            </a:pPr>
            <a:r>
              <a:rPr lang="en-US"/>
              <a:t>All private correspondences to course staff should post private (instructors only) post on EdStem.</a:t>
            </a:r>
            <a:endParaRPr/>
          </a:p>
          <a:p>
            <a:pPr indent="-209550" lvl="1" marL="558800" rtl="0" algn="l">
              <a:lnSpc>
                <a:spcPct val="100000"/>
              </a:lnSpc>
              <a:spcBef>
                <a:spcPts val="400"/>
              </a:spcBef>
              <a:spcAft>
                <a:spcPts val="0"/>
              </a:spcAft>
              <a:buClr>
                <a:schemeClr val="dk1"/>
              </a:buClr>
              <a:buSzPts val="2100"/>
              <a:buChar char="○"/>
            </a:pPr>
            <a:r>
              <a:rPr lang="en-US"/>
              <a:t>Use this for personal problems, and debugging help to avoid showing other people your solutions.</a:t>
            </a:r>
            <a:endParaRPr/>
          </a:p>
          <a:p>
            <a:pPr indent="-209550" lvl="1" marL="558800" rtl="0" algn="l">
              <a:lnSpc>
                <a:spcPct val="100000"/>
              </a:lnSpc>
              <a:spcBef>
                <a:spcPts val="400"/>
              </a:spcBef>
              <a:spcAft>
                <a:spcPts val="0"/>
              </a:spcAft>
              <a:buClr>
                <a:schemeClr val="dk1"/>
              </a:buClr>
              <a:buSzPts val="2100"/>
              <a:buChar char="○"/>
            </a:pPr>
            <a:r>
              <a:rPr lang="en-US"/>
              <a:t>If you have questions that others can benefit from, do a public post.</a:t>
            </a:r>
            <a:endParaRPr/>
          </a:p>
        </p:txBody>
      </p:sp>
      <p:sp>
        <p:nvSpPr>
          <p:cNvPr id="1229" name="Google Shape;1229;p103"/>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sp>
        <p:nvSpPr>
          <p:cNvPr id="1234" name="Google Shape;1234;p104"/>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l">
              <a:lnSpc>
                <a:spcPct val="100000"/>
              </a:lnSpc>
              <a:spcBef>
                <a:spcPts val="0"/>
              </a:spcBef>
              <a:spcAft>
                <a:spcPts val="0"/>
              </a:spcAft>
              <a:buClr>
                <a:srgbClr val="000000"/>
              </a:buClr>
              <a:buSzPct val="133333"/>
              <a:buNone/>
            </a:pPr>
            <a:r>
              <a:rPr b="1" lang="en-US">
                <a:solidFill>
                  <a:srgbClr val="000000"/>
                </a:solidFill>
              </a:rPr>
              <a:t>Breadth</a:t>
            </a:r>
            <a:endParaRPr b="1"/>
          </a:p>
          <a:p>
            <a:pPr indent="-250349" lvl="1" marL="558800" rtl="0" algn="l">
              <a:lnSpc>
                <a:spcPct val="100000"/>
              </a:lnSpc>
              <a:spcBef>
                <a:spcPts val="300"/>
              </a:spcBef>
              <a:spcAft>
                <a:spcPts val="0"/>
              </a:spcAft>
              <a:buClr>
                <a:srgbClr val="000000"/>
              </a:buClr>
              <a:buSzPct val="116667"/>
              <a:buChar char="○"/>
            </a:pPr>
            <a:r>
              <a:rPr lang="en-US">
                <a:solidFill>
                  <a:srgbClr val="000000"/>
                </a:solidFill>
              </a:rPr>
              <a:t>Computer vision is a </a:t>
            </a:r>
            <a:r>
              <a:rPr lang="en-US">
                <a:solidFill>
                  <a:srgbClr val="980000"/>
                </a:solidFill>
              </a:rPr>
              <a:t>huge</a:t>
            </a:r>
            <a:r>
              <a:rPr lang="en-US">
                <a:solidFill>
                  <a:srgbClr val="000000"/>
                </a:solidFill>
              </a:rPr>
              <a:t> field</a:t>
            </a:r>
            <a:endParaRPr/>
          </a:p>
          <a:p>
            <a:pPr indent="-250349" lvl="1" marL="558800" rtl="0" algn="l">
              <a:lnSpc>
                <a:spcPct val="100000"/>
              </a:lnSpc>
              <a:spcBef>
                <a:spcPts val="300"/>
              </a:spcBef>
              <a:spcAft>
                <a:spcPts val="0"/>
              </a:spcAft>
              <a:buClr>
                <a:srgbClr val="000000"/>
              </a:buClr>
              <a:buSzPct val="116667"/>
              <a:buChar char="○"/>
            </a:pPr>
            <a:r>
              <a:rPr lang="en-US">
                <a:solidFill>
                  <a:srgbClr val="000000"/>
                </a:solidFill>
              </a:rPr>
              <a:t>It can impact </a:t>
            </a:r>
            <a:r>
              <a:rPr lang="en-US">
                <a:solidFill>
                  <a:srgbClr val="980000"/>
                </a:solidFill>
              </a:rPr>
              <a:t>every aspect of life and society</a:t>
            </a:r>
            <a:endParaRPr>
              <a:solidFill>
                <a:srgbClr val="980000"/>
              </a:solidFill>
            </a:endParaRPr>
          </a:p>
          <a:p>
            <a:pPr indent="-250349" lvl="1" marL="558800" rtl="0" algn="l">
              <a:lnSpc>
                <a:spcPct val="100000"/>
              </a:lnSpc>
              <a:spcBef>
                <a:spcPts val="300"/>
              </a:spcBef>
              <a:spcAft>
                <a:spcPts val="0"/>
              </a:spcAft>
              <a:buClr>
                <a:srgbClr val="000000"/>
              </a:buClr>
              <a:buSzPct val="116667"/>
              <a:buChar char="○"/>
            </a:pPr>
            <a:r>
              <a:rPr lang="en-US">
                <a:solidFill>
                  <a:srgbClr val="000000"/>
                </a:solidFill>
              </a:rPr>
              <a:t>It is driving the current </a:t>
            </a:r>
            <a:r>
              <a:rPr lang="en-US">
                <a:solidFill>
                  <a:srgbClr val="980000"/>
                </a:solidFill>
              </a:rPr>
              <a:t>generative AI revolution</a:t>
            </a:r>
            <a:endParaRPr>
              <a:solidFill>
                <a:srgbClr val="980000"/>
              </a:solidFill>
            </a:endParaRPr>
          </a:p>
          <a:p>
            <a:pPr indent="-250349" lvl="1" marL="558800" rtl="0" algn="l">
              <a:lnSpc>
                <a:spcPct val="100000"/>
              </a:lnSpc>
              <a:spcBef>
                <a:spcPts val="300"/>
              </a:spcBef>
              <a:spcAft>
                <a:spcPts val="0"/>
              </a:spcAft>
              <a:buClr>
                <a:srgbClr val="000000"/>
              </a:buClr>
              <a:buSzPct val="116667"/>
              <a:buChar char="○"/>
            </a:pPr>
            <a:r>
              <a:rPr lang="en-US">
                <a:solidFill>
                  <a:srgbClr val="980000"/>
                </a:solidFill>
              </a:rPr>
              <a:t>Pixels are everywhere</a:t>
            </a:r>
            <a:r>
              <a:rPr lang="en-US">
                <a:solidFill>
                  <a:srgbClr val="000000"/>
                </a:solidFill>
              </a:rPr>
              <a:t> in our lives and cyber space</a:t>
            </a:r>
            <a:endParaRPr/>
          </a:p>
          <a:p>
            <a:pPr indent="-250349" lvl="1" marL="558800" rtl="0" algn="l">
              <a:lnSpc>
                <a:spcPct val="100000"/>
              </a:lnSpc>
              <a:spcBef>
                <a:spcPts val="300"/>
              </a:spcBef>
              <a:spcAft>
                <a:spcPts val="0"/>
              </a:spcAft>
              <a:buClr>
                <a:srgbClr val="000000"/>
              </a:buClr>
              <a:buSzPct val="116667"/>
              <a:buChar char="○"/>
            </a:pPr>
            <a:r>
              <a:rPr lang="en-US">
                <a:solidFill>
                  <a:srgbClr val="000000"/>
                </a:solidFill>
              </a:rPr>
              <a:t>CSE455 is meant as an broad overview course, </a:t>
            </a:r>
            <a:endParaRPr>
              <a:solidFill>
                <a:srgbClr val="000000"/>
              </a:solidFill>
            </a:endParaRPr>
          </a:p>
          <a:p>
            <a:pPr indent="-212249" lvl="2" marL="863600" rtl="0" algn="l">
              <a:lnSpc>
                <a:spcPct val="100000"/>
              </a:lnSpc>
              <a:spcBef>
                <a:spcPts val="300"/>
              </a:spcBef>
              <a:spcAft>
                <a:spcPts val="0"/>
              </a:spcAft>
              <a:buClr>
                <a:srgbClr val="000000"/>
              </a:buClr>
              <a:buSzPct val="116667"/>
              <a:buChar char="■"/>
            </a:pPr>
            <a:r>
              <a:rPr lang="en-US">
                <a:solidFill>
                  <a:srgbClr val="000000"/>
                </a:solidFill>
              </a:rPr>
              <a:t>we will not cover all topics of CV</a:t>
            </a:r>
            <a:endParaRPr/>
          </a:p>
          <a:p>
            <a:pPr indent="-250349" lvl="1" marL="558800" rtl="0" algn="l">
              <a:lnSpc>
                <a:spcPct val="100000"/>
              </a:lnSpc>
              <a:spcBef>
                <a:spcPts val="300"/>
              </a:spcBef>
              <a:spcAft>
                <a:spcPts val="0"/>
              </a:spcAft>
              <a:buClr>
                <a:srgbClr val="000000"/>
              </a:buClr>
              <a:buSzPct val="116667"/>
              <a:buChar char="○"/>
            </a:pPr>
            <a:r>
              <a:rPr lang="en-US">
                <a:solidFill>
                  <a:srgbClr val="000000"/>
                </a:solidFill>
              </a:rPr>
              <a:t>Lectures are mixture of detailed techniques and high level ideas</a:t>
            </a:r>
            <a:endParaRPr/>
          </a:p>
          <a:p>
            <a:pPr indent="-250349" lvl="1" marL="558800" rtl="0" algn="l">
              <a:lnSpc>
                <a:spcPct val="100000"/>
              </a:lnSpc>
              <a:spcBef>
                <a:spcPts val="300"/>
              </a:spcBef>
              <a:spcAft>
                <a:spcPts val="0"/>
              </a:spcAft>
              <a:buClr>
                <a:srgbClr val="000000"/>
              </a:buClr>
              <a:buSzPct val="116667"/>
              <a:buChar char="○"/>
            </a:pPr>
            <a:r>
              <a:rPr lang="en-US">
                <a:solidFill>
                  <a:srgbClr val="000000"/>
                </a:solidFill>
              </a:rPr>
              <a:t>I want to teach you to speak our “language”</a:t>
            </a:r>
            <a:endParaRPr/>
          </a:p>
          <a:p>
            <a:pPr indent="0" lvl="1" marL="342900" rtl="0" algn="l">
              <a:lnSpc>
                <a:spcPct val="100000"/>
              </a:lnSpc>
              <a:spcBef>
                <a:spcPts val="300"/>
              </a:spcBef>
              <a:spcAft>
                <a:spcPts val="0"/>
              </a:spcAft>
              <a:buClr>
                <a:schemeClr val="dk1"/>
              </a:buClr>
              <a:buSzPct val="116667"/>
              <a:buNone/>
            </a:pPr>
            <a:r>
              <a:t/>
            </a:r>
            <a:endParaRPr>
              <a:solidFill>
                <a:srgbClr val="000000"/>
              </a:solidFill>
            </a:endParaRPr>
          </a:p>
          <a:p>
            <a:pPr indent="0" lvl="0" marL="0" rtl="0" algn="l">
              <a:lnSpc>
                <a:spcPct val="100000"/>
              </a:lnSpc>
              <a:spcBef>
                <a:spcPts val="300"/>
              </a:spcBef>
              <a:spcAft>
                <a:spcPts val="0"/>
              </a:spcAft>
              <a:buClr>
                <a:srgbClr val="000000"/>
              </a:buClr>
              <a:buSzPct val="133333"/>
              <a:buNone/>
            </a:pPr>
            <a:r>
              <a:rPr b="1" lang="en-US">
                <a:solidFill>
                  <a:srgbClr val="000000"/>
                </a:solidFill>
              </a:rPr>
              <a:t>Depth</a:t>
            </a:r>
            <a:endParaRPr b="1"/>
          </a:p>
          <a:p>
            <a:pPr indent="-250349" lvl="1" marL="558800" rtl="0" algn="l">
              <a:lnSpc>
                <a:spcPct val="100000"/>
              </a:lnSpc>
              <a:spcBef>
                <a:spcPts val="300"/>
              </a:spcBef>
              <a:spcAft>
                <a:spcPts val="0"/>
              </a:spcAft>
              <a:buClr>
                <a:srgbClr val="000000"/>
              </a:buClr>
              <a:buSzPct val="116667"/>
              <a:buChar char="○"/>
            </a:pPr>
            <a:r>
              <a:rPr lang="en-US">
                <a:solidFill>
                  <a:srgbClr val="000000"/>
                </a:solidFill>
              </a:rPr>
              <a:t>…</a:t>
            </a:r>
            <a:endParaRPr/>
          </a:p>
        </p:txBody>
      </p:sp>
      <p:sp>
        <p:nvSpPr>
          <p:cNvPr id="1235" name="Google Shape;1235;p104"/>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800"/>
              <a:buFont typeface="Arial"/>
              <a:buNone/>
            </a:pPr>
            <a:r>
              <a:rPr lang="en-US"/>
              <a:t>How to think about CSE455?</a:t>
            </a:r>
            <a:endParaRPr/>
          </a:p>
        </p:txBody>
      </p:sp>
      <p:sp>
        <p:nvSpPr>
          <p:cNvPr id="1236" name="Google Shape;1236;p104"/>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p105"/>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How to think about CSE455?</a:t>
            </a:r>
            <a:endParaRPr/>
          </a:p>
        </p:txBody>
      </p:sp>
      <p:sp>
        <p:nvSpPr>
          <p:cNvPr id="1243" name="Google Shape;1243;p105"/>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100000"/>
              </a:lnSpc>
              <a:spcBef>
                <a:spcPts val="0"/>
              </a:spcBef>
              <a:spcAft>
                <a:spcPts val="0"/>
              </a:spcAft>
              <a:buClr>
                <a:schemeClr val="dk1"/>
              </a:buClr>
              <a:buSzPts val="3200"/>
              <a:buFont typeface="Arial"/>
              <a:buNone/>
            </a:pPr>
            <a:r>
              <a:rPr b="1" lang="en-US"/>
              <a:t>Breadth</a:t>
            </a:r>
            <a:endParaRPr b="1"/>
          </a:p>
          <a:p>
            <a:pPr indent="-260350" lvl="1" marL="558800" rtl="0" algn="l">
              <a:lnSpc>
                <a:spcPct val="100000"/>
              </a:lnSpc>
              <a:spcBef>
                <a:spcPts val="300"/>
              </a:spcBef>
              <a:spcAft>
                <a:spcPts val="0"/>
              </a:spcAft>
              <a:buSzPts val="2100"/>
              <a:buChar char="○"/>
            </a:pPr>
            <a:r>
              <a:rPr lang="en-US"/>
              <a:t>…</a:t>
            </a:r>
            <a:endParaRPr/>
          </a:p>
          <a:p>
            <a:pPr indent="0" lvl="1" marL="342900" rtl="0" algn="l">
              <a:lnSpc>
                <a:spcPct val="100000"/>
              </a:lnSpc>
              <a:spcBef>
                <a:spcPts val="300"/>
              </a:spcBef>
              <a:spcAft>
                <a:spcPts val="0"/>
              </a:spcAft>
              <a:buSzPts val="1800"/>
              <a:buNone/>
            </a:pPr>
            <a:r>
              <a:t/>
            </a:r>
            <a:endParaRPr/>
          </a:p>
          <a:p>
            <a:pPr indent="0" lvl="0" marL="0" rtl="0" algn="l">
              <a:lnSpc>
                <a:spcPct val="100000"/>
              </a:lnSpc>
              <a:spcBef>
                <a:spcPts val="300"/>
              </a:spcBef>
              <a:spcAft>
                <a:spcPts val="0"/>
              </a:spcAft>
              <a:buClr>
                <a:schemeClr val="dk1"/>
              </a:buClr>
              <a:buSzPts val="3200"/>
              <a:buFont typeface="Arial"/>
              <a:buNone/>
            </a:pPr>
            <a:r>
              <a:rPr b="1" lang="en-US"/>
              <a:t>Depth</a:t>
            </a:r>
            <a:endParaRPr b="1"/>
          </a:p>
          <a:p>
            <a:pPr indent="-260350" lvl="1" marL="558800" rtl="0" algn="l">
              <a:lnSpc>
                <a:spcPct val="100000"/>
              </a:lnSpc>
              <a:spcBef>
                <a:spcPts val="300"/>
              </a:spcBef>
              <a:spcAft>
                <a:spcPts val="0"/>
              </a:spcAft>
              <a:buSzPts val="2100"/>
              <a:buChar char="○"/>
            </a:pPr>
            <a:r>
              <a:rPr lang="en-US"/>
              <a:t>Computer vision is a highly </a:t>
            </a:r>
            <a:r>
              <a:rPr lang="en-US">
                <a:solidFill>
                  <a:srgbClr val="980000"/>
                </a:solidFill>
              </a:rPr>
              <a:t>technical</a:t>
            </a:r>
            <a:r>
              <a:rPr lang="en-US"/>
              <a:t> field, i.e. know your math!</a:t>
            </a:r>
            <a:endParaRPr/>
          </a:p>
          <a:p>
            <a:pPr indent="-260350" lvl="1" marL="558800" rtl="0" algn="l">
              <a:lnSpc>
                <a:spcPct val="100000"/>
              </a:lnSpc>
              <a:spcBef>
                <a:spcPts val="300"/>
              </a:spcBef>
              <a:spcAft>
                <a:spcPts val="0"/>
              </a:spcAft>
              <a:buSzPts val="2100"/>
              <a:buChar char="○"/>
            </a:pPr>
            <a:r>
              <a:rPr lang="en-US"/>
              <a:t>Master bread-and-butter </a:t>
            </a:r>
            <a:r>
              <a:rPr lang="en-US">
                <a:solidFill>
                  <a:srgbClr val="980000"/>
                </a:solidFill>
              </a:rPr>
              <a:t>techniques</a:t>
            </a:r>
            <a:r>
              <a:rPr lang="en-US"/>
              <a:t>: face recognition, corners, lines, features, optical flows, clustering and segmentation</a:t>
            </a:r>
            <a:endParaRPr/>
          </a:p>
          <a:p>
            <a:pPr indent="-260350" lvl="1" marL="558800" rtl="0" algn="l">
              <a:lnSpc>
                <a:spcPct val="100000"/>
              </a:lnSpc>
              <a:spcBef>
                <a:spcPts val="300"/>
              </a:spcBef>
              <a:spcAft>
                <a:spcPts val="0"/>
              </a:spcAft>
              <a:buSzPts val="2100"/>
              <a:buChar char="○"/>
            </a:pPr>
            <a:r>
              <a:rPr lang="en-US">
                <a:solidFill>
                  <a:srgbClr val="980000"/>
                </a:solidFill>
              </a:rPr>
              <a:t>Programming</a:t>
            </a:r>
            <a:r>
              <a:rPr lang="en-US"/>
              <a:t> assignments: be a good coder AND a good writer</a:t>
            </a:r>
            <a:endParaRPr/>
          </a:p>
          <a:p>
            <a:pPr indent="-260350" lvl="1" marL="558800" rtl="0" algn="l">
              <a:lnSpc>
                <a:spcPct val="100000"/>
              </a:lnSpc>
              <a:spcBef>
                <a:spcPts val="300"/>
              </a:spcBef>
              <a:spcAft>
                <a:spcPts val="0"/>
              </a:spcAft>
              <a:buSzPts val="2100"/>
              <a:buChar char="○"/>
            </a:pPr>
            <a:r>
              <a:rPr lang="en-US">
                <a:solidFill>
                  <a:srgbClr val="980000"/>
                </a:solidFill>
              </a:rPr>
              <a:t>Math</a:t>
            </a:r>
            <a:r>
              <a:rPr lang="en-US"/>
              <a:t> problem questions: know your concepts!</a:t>
            </a:r>
            <a:endParaRPr/>
          </a:p>
          <a:p>
            <a:pPr indent="-260350" lvl="1" marL="558800" rtl="0" algn="l">
              <a:lnSpc>
                <a:spcPct val="100000"/>
              </a:lnSpc>
              <a:spcBef>
                <a:spcPts val="300"/>
              </a:spcBef>
              <a:spcAft>
                <a:spcPts val="0"/>
              </a:spcAft>
              <a:buSzPts val="2100"/>
              <a:buChar char="○"/>
            </a:pPr>
            <a:r>
              <a:rPr lang="en-US"/>
              <a:t>Final Exam: your chance to shine!</a:t>
            </a:r>
            <a:endParaRPr/>
          </a:p>
          <a:p>
            <a:pPr indent="0" lvl="0" marL="0" rtl="0" algn="l">
              <a:lnSpc>
                <a:spcPct val="100000"/>
              </a:lnSpc>
              <a:spcBef>
                <a:spcPts val="300"/>
              </a:spcBef>
              <a:spcAft>
                <a:spcPts val="0"/>
              </a:spcAft>
              <a:buSzPts val="1800"/>
              <a:buNone/>
            </a:pPr>
            <a:r>
              <a:t/>
            </a:r>
            <a:endParaRPr/>
          </a:p>
        </p:txBody>
      </p:sp>
      <p:sp>
        <p:nvSpPr>
          <p:cNvPr id="1244" name="Google Shape;1244;p105"/>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106"/>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Clr>
                <a:schemeClr val="dk1"/>
              </a:buClr>
              <a:buSzPts val="2400"/>
              <a:buNone/>
            </a:pPr>
            <a:r>
              <a:t/>
            </a:r>
            <a:endParaRPr/>
          </a:p>
          <a:p>
            <a:pPr indent="0" lvl="0" marL="0" rtl="0" algn="l">
              <a:lnSpc>
                <a:spcPct val="100000"/>
              </a:lnSpc>
              <a:spcBef>
                <a:spcPts val="500"/>
              </a:spcBef>
              <a:spcAft>
                <a:spcPts val="0"/>
              </a:spcAft>
              <a:buClr>
                <a:schemeClr val="dk1"/>
              </a:buClr>
              <a:buSzPts val="2400"/>
              <a:buNone/>
            </a:pPr>
            <a:r>
              <a:rPr lang="en-US"/>
              <a:t>Official website</a:t>
            </a:r>
            <a:endParaRPr/>
          </a:p>
          <a:p>
            <a:pPr indent="0" lvl="0" marL="0" rtl="0" algn="l">
              <a:lnSpc>
                <a:spcPct val="100000"/>
              </a:lnSpc>
              <a:spcBef>
                <a:spcPts val="400"/>
              </a:spcBef>
              <a:spcAft>
                <a:spcPts val="0"/>
              </a:spcAft>
              <a:buClr>
                <a:schemeClr val="dk1"/>
              </a:buClr>
              <a:buSzPts val="2100"/>
              <a:buNone/>
            </a:pPr>
            <a:r>
              <a:rPr lang="en-US" sz="2100" u="sng">
                <a:solidFill>
                  <a:schemeClr val="hlink"/>
                </a:solidFill>
                <a:hlinkClick r:id="rId3"/>
              </a:rPr>
              <a:t>https://courses.cs.washington.edu/courses/cse455/26sp/</a:t>
            </a:r>
            <a:endParaRPr/>
          </a:p>
          <a:p>
            <a:pPr indent="0" lvl="0" marL="0" rtl="0" algn="l">
              <a:lnSpc>
                <a:spcPct val="100000"/>
              </a:lnSpc>
              <a:spcBef>
                <a:spcPts val="400"/>
              </a:spcBef>
              <a:spcAft>
                <a:spcPts val="0"/>
              </a:spcAft>
              <a:buClr>
                <a:schemeClr val="dk1"/>
              </a:buClr>
              <a:buSzPts val="2100"/>
              <a:buNone/>
            </a:pPr>
            <a:r>
              <a:t/>
            </a:r>
            <a:endParaRPr sz="2100"/>
          </a:p>
          <a:p>
            <a:pPr indent="0" lvl="0" marL="0" rtl="0" algn="l">
              <a:lnSpc>
                <a:spcPct val="100000"/>
              </a:lnSpc>
              <a:spcBef>
                <a:spcPts val="0"/>
              </a:spcBef>
              <a:spcAft>
                <a:spcPts val="0"/>
              </a:spcAft>
              <a:buNone/>
            </a:pPr>
            <a:r>
              <a:t/>
            </a:r>
            <a:endParaRPr>
              <a:solidFill>
                <a:schemeClr val="dk1"/>
              </a:solidFill>
            </a:endParaRPr>
          </a:p>
        </p:txBody>
      </p:sp>
      <p:sp>
        <p:nvSpPr>
          <p:cNvPr id="1250" name="Google Shape;1250;p106"/>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Syllabus</a:t>
            </a:r>
            <a:endParaRPr/>
          </a:p>
        </p:txBody>
      </p:sp>
      <p:sp>
        <p:nvSpPr>
          <p:cNvPr id="1251" name="Google Shape;1251;p106"/>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sp>
        <p:nvSpPr>
          <p:cNvPr id="1256" name="Google Shape;1256;p107"/>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2700"/>
              <a:buFont typeface="Arial"/>
              <a:buNone/>
            </a:pPr>
            <a:r>
              <a:rPr lang="en-US" sz="2700"/>
              <a:t>Grading policy</a:t>
            </a:r>
            <a:endParaRPr/>
          </a:p>
        </p:txBody>
      </p:sp>
      <p:sp>
        <p:nvSpPr>
          <p:cNvPr id="1257" name="Google Shape;1257;p107"/>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0" lvl="0" marL="0" rtl="0" algn="l">
              <a:lnSpc>
                <a:spcPct val="115000"/>
              </a:lnSpc>
              <a:spcBef>
                <a:spcPts val="0"/>
              </a:spcBef>
              <a:spcAft>
                <a:spcPts val="0"/>
              </a:spcAft>
              <a:buSzPts val="1800"/>
              <a:buNone/>
            </a:pPr>
            <a:r>
              <a:rPr b="1" lang="en-US">
                <a:solidFill>
                  <a:srgbClr val="FF0000"/>
                </a:solidFill>
                <a:highlight>
                  <a:srgbClr val="FFFFFF"/>
                </a:highlight>
              </a:rPr>
              <a:t>70%</a:t>
            </a:r>
            <a:r>
              <a:rPr lang="en-US">
                <a:solidFill>
                  <a:srgbClr val="111111"/>
                </a:solidFill>
                <a:highlight>
                  <a:srgbClr val="FFFFFF"/>
                </a:highlight>
              </a:rPr>
              <a:t>: 5 Assignments.</a:t>
            </a:r>
            <a:endParaRPr>
              <a:solidFill>
                <a:srgbClr val="111111"/>
              </a:solidFill>
              <a:highlight>
                <a:srgbClr val="FFFFFF"/>
              </a:highlight>
            </a:endParaRPr>
          </a:p>
          <a:p>
            <a:pPr indent="0" lvl="0" marL="0" rtl="0" algn="l">
              <a:lnSpc>
                <a:spcPct val="115000"/>
              </a:lnSpc>
              <a:spcBef>
                <a:spcPts val="1100"/>
              </a:spcBef>
              <a:spcAft>
                <a:spcPts val="0"/>
              </a:spcAft>
              <a:buSzPts val="1800"/>
              <a:buNone/>
            </a:pPr>
            <a:r>
              <a:rPr b="1" lang="en-US">
                <a:solidFill>
                  <a:srgbClr val="FF0000"/>
                </a:solidFill>
                <a:highlight>
                  <a:srgbClr val="FFFFFF"/>
                </a:highlight>
              </a:rPr>
              <a:t>25%</a:t>
            </a:r>
            <a:r>
              <a:rPr lang="en-US">
                <a:solidFill>
                  <a:srgbClr val="111111"/>
                </a:solidFill>
                <a:highlight>
                  <a:srgbClr val="FFFFFF"/>
                </a:highlight>
              </a:rPr>
              <a:t>: Final Exam.</a:t>
            </a:r>
            <a:endParaRPr>
              <a:solidFill>
                <a:srgbClr val="111111"/>
              </a:solidFill>
              <a:highlight>
                <a:srgbClr val="FFFFFF"/>
              </a:highlight>
            </a:endParaRPr>
          </a:p>
          <a:p>
            <a:pPr indent="0" lvl="0" marL="0" rtl="0" algn="l">
              <a:lnSpc>
                <a:spcPct val="115000"/>
              </a:lnSpc>
              <a:spcBef>
                <a:spcPts val="1100"/>
              </a:spcBef>
              <a:spcAft>
                <a:spcPts val="0"/>
              </a:spcAft>
              <a:buSzPts val="1800"/>
              <a:buNone/>
            </a:pPr>
            <a:r>
              <a:rPr b="1" lang="en-US">
                <a:solidFill>
                  <a:srgbClr val="FF0000"/>
                </a:solidFill>
                <a:highlight>
                  <a:srgbClr val="FFFFFF"/>
                </a:highlight>
              </a:rPr>
              <a:t>5%</a:t>
            </a:r>
            <a:r>
              <a:rPr lang="en-US">
                <a:solidFill>
                  <a:srgbClr val="111111"/>
                </a:solidFill>
                <a:highlight>
                  <a:srgbClr val="FFFFFF"/>
                </a:highlight>
              </a:rPr>
              <a:t>: Course Participation in </a:t>
            </a:r>
            <a:r>
              <a:rPr b="1" lang="en-US">
                <a:solidFill>
                  <a:schemeClr val="accent6"/>
                </a:solidFill>
                <a:highlight>
                  <a:srgbClr val="FFFFFF"/>
                </a:highlight>
              </a:rPr>
              <a:t>Recitations</a:t>
            </a:r>
            <a:r>
              <a:rPr lang="en-US">
                <a:solidFill>
                  <a:srgbClr val="111111"/>
                </a:solidFill>
                <a:highlight>
                  <a:srgbClr val="FFFFFF"/>
                </a:highlight>
              </a:rPr>
              <a:t> &amp; Class Microquizzes</a:t>
            </a:r>
            <a:endParaRPr sz="1200">
              <a:solidFill>
                <a:srgbClr val="111111"/>
              </a:solidFill>
              <a:highlight>
                <a:srgbClr val="FFFFFF"/>
              </a:highlight>
            </a:endParaRPr>
          </a:p>
          <a:p>
            <a:pPr indent="0" lvl="0" marL="0" rtl="0" algn="l">
              <a:lnSpc>
                <a:spcPct val="115000"/>
              </a:lnSpc>
              <a:spcBef>
                <a:spcPts val="1100"/>
              </a:spcBef>
              <a:spcAft>
                <a:spcPts val="1100"/>
              </a:spcAft>
              <a:buSzPts val="1800"/>
              <a:buNone/>
            </a:pPr>
            <a:r>
              <a:rPr b="1" lang="en-US">
                <a:solidFill>
                  <a:srgbClr val="FF0000"/>
                </a:solidFill>
                <a:highlight>
                  <a:srgbClr val="FFFFFF"/>
                </a:highlight>
              </a:rPr>
              <a:t>up to 10%</a:t>
            </a:r>
            <a:r>
              <a:rPr lang="en-US">
                <a:solidFill>
                  <a:srgbClr val="111111"/>
                </a:solidFill>
                <a:highlight>
                  <a:srgbClr val="FFFFFF"/>
                </a:highlight>
              </a:rPr>
              <a:t>: Extra Credit - in assignments and in final exam.</a:t>
            </a:r>
            <a:endParaRPr/>
          </a:p>
        </p:txBody>
      </p:sp>
      <p:sp>
        <p:nvSpPr>
          <p:cNvPr id="1258" name="Google Shape;1258;p107"/>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108"/>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Why you shouldn’t come here?</a:t>
            </a:r>
            <a:endParaRPr/>
          </a:p>
        </p:txBody>
      </p:sp>
      <p:sp>
        <p:nvSpPr>
          <p:cNvPr id="1265" name="Google Shape;1265;p108"/>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342900" lvl="0" marL="457200" rtl="0" algn="l">
              <a:lnSpc>
                <a:spcPct val="100000"/>
              </a:lnSpc>
              <a:spcBef>
                <a:spcPts val="300"/>
              </a:spcBef>
              <a:spcAft>
                <a:spcPts val="0"/>
              </a:spcAft>
              <a:buSzPts val="1800"/>
              <a:buChar char="-"/>
            </a:pPr>
            <a:r>
              <a:rPr lang="en-US"/>
              <a:t>Better use your time – your own judgement</a:t>
            </a:r>
            <a:endParaRPr/>
          </a:p>
          <a:p>
            <a:pPr indent="-342900" lvl="0" marL="457200" rtl="0" algn="l">
              <a:lnSpc>
                <a:spcPct val="100000"/>
              </a:lnSpc>
              <a:spcBef>
                <a:spcPts val="300"/>
              </a:spcBef>
              <a:spcAft>
                <a:spcPts val="0"/>
              </a:spcAft>
              <a:buSzPts val="1800"/>
              <a:buChar char="-"/>
            </a:pPr>
            <a:r>
              <a:rPr lang="en-US"/>
              <a:t>I don’t gain much from actively thinking during lectures and synthesizing information on the fly</a:t>
            </a:r>
            <a:endParaRPr/>
          </a:p>
          <a:p>
            <a:pPr indent="-342900" lvl="0" marL="457200" rtl="0" algn="l">
              <a:lnSpc>
                <a:spcPct val="100000"/>
              </a:lnSpc>
              <a:spcBef>
                <a:spcPts val="300"/>
              </a:spcBef>
              <a:spcAft>
                <a:spcPts val="0"/>
              </a:spcAft>
              <a:buSzPts val="1800"/>
              <a:buChar char="-"/>
            </a:pPr>
            <a:r>
              <a:rPr lang="en-US"/>
              <a:t>I’m ok with 5% drop in my grade due to not taking microquizzes</a:t>
            </a:r>
            <a:endParaRPr/>
          </a:p>
          <a:p>
            <a:pPr indent="0" lvl="0" marL="0" rtl="0" algn="l">
              <a:lnSpc>
                <a:spcPct val="100000"/>
              </a:lnSpc>
              <a:spcBef>
                <a:spcPts val="300"/>
              </a:spcBef>
              <a:spcAft>
                <a:spcPts val="0"/>
              </a:spcAft>
              <a:buNone/>
            </a:pPr>
            <a:r>
              <a:t/>
            </a:r>
            <a:endParaRPr/>
          </a:p>
        </p:txBody>
      </p:sp>
      <p:sp>
        <p:nvSpPr>
          <p:cNvPr id="1266" name="Google Shape;1266;p108"/>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1"/>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15000"/>
              </a:lnSpc>
              <a:spcBef>
                <a:spcPts val="0"/>
              </a:spcBef>
              <a:spcAft>
                <a:spcPts val="0"/>
              </a:spcAft>
              <a:buSzPts val="3200"/>
              <a:buNone/>
            </a:pPr>
            <a:r>
              <a:rPr lang="en-US">
                <a:solidFill>
                  <a:schemeClr val="dk1"/>
                </a:solidFill>
              </a:rPr>
              <a:t>1838: Boulevard du Temple, Daguerre</a:t>
            </a:r>
            <a:endParaRPr/>
          </a:p>
        </p:txBody>
      </p:sp>
      <p:sp>
        <p:nvSpPr>
          <p:cNvPr id="168" name="Google Shape;168;p11"/>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300"/>
              </a:spcBef>
              <a:spcAft>
                <a:spcPts val="0"/>
              </a:spcAft>
              <a:buSzPts val="1800"/>
              <a:buNone/>
            </a:pPr>
            <a:r>
              <a:t/>
            </a:r>
            <a:endParaRPr/>
          </a:p>
        </p:txBody>
      </p:sp>
      <p:sp>
        <p:nvSpPr>
          <p:cNvPr id="169" name="Google Shape;169;p11"/>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170" name="Google Shape;170;p11"/>
          <p:cNvPicPr preferRelativeResize="0"/>
          <p:nvPr/>
        </p:nvPicPr>
        <p:blipFill rotWithShape="1">
          <a:blip r:embed="rId3">
            <a:alphaModFix/>
          </a:blip>
          <a:srcRect b="0" l="0" r="0" t="0"/>
          <a:stretch/>
        </p:blipFill>
        <p:spPr>
          <a:xfrm>
            <a:off x="1984388" y="1063374"/>
            <a:ext cx="4877325" cy="3502351"/>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109"/>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Why you should come here</a:t>
            </a:r>
            <a:endParaRPr/>
          </a:p>
        </p:txBody>
      </p:sp>
      <p:sp>
        <p:nvSpPr>
          <p:cNvPr id="1273" name="Google Shape;1273;p109"/>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342900" lvl="0" marL="457200" rtl="0" algn="l">
              <a:lnSpc>
                <a:spcPct val="100000"/>
              </a:lnSpc>
              <a:spcBef>
                <a:spcPts val="300"/>
              </a:spcBef>
              <a:spcAft>
                <a:spcPts val="0"/>
              </a:spcAft>
              <a:buSzPts val="1800"/>
              <a:buChar char="-"/>
            </a:pPr>
            <a:r>
              <a:rPr lang="en-US"/>
              <a:t>Zoom &amp; recording may not work </a:t>
            </a:r>
            <a:endParaRPr/>
          </a:p>
          <a:p>
            <a:pPr indent="-342900" lvl="0" marL="457200" rtl="0" algn="l">
              <a:lnSpc>
                <a:spcPct val="100000"/>
              </a:lnSpc>
              <a:spcBef>
                <a:spcPts val="300"/>
              </a:spcBef>
              <a:spcAft>
                <a:spcPts val="0"/>
              </a:spcAft>
              <a:buSzPts val="1800"/>
              <a:buChar char="-"/>
            </a:pPr>
            <a:r>
              <a:rPr lang="en-US"/>
              <a:t>Engaged thinking to answer many questions I pose during lectures</a:t>
            </a:r>
            <a:endParaRPr/>
          </a:p>
          <a:p>
            <a:pPr indent="-342900" lvl="0" marL="457200" rtl="0" algn="l">
              <a:lnSpc>
                <a:spcPct val="100000"/>
              </a:lnSpc>
              <a:spcBef>
                <a:spcPts val="0"/>
              </a:spcBef>
              <a:spcAft>
                <a:spcPts val="0"/>
              </a:spcAft>
              <a:buSzPts val="1800"/>
              <a:buChar char="-"/>
            </a:pPr>
            <a:r>
              <a:rPr lang="en-US"/>
              <a:t>Ask me questions </a:t>
            </a:r>
            <a:endParaRPr/>
          </a:p>
          <a:p>
            <a:pPr indent="-342900" lvl="0" marL="457200" rtl="0" algn="l">
              <a:lnSpc>
                <a:spcPct val="100000"/>
              </a:lnSpc>
              <a:spcBef>
                <a:spcPts val="0"/>
              </a:spcBef>
              <a:spcAft>
                <a:spcPts val="0"/>
              </a:spcAft>
              <a:buSzPts val="1800"/>
              <a:buChar char="-"/>
            </a:pPr>
            <a:r>
              <a:rPr lang="en-US"/>
              <a:t>Micro-quizzes in class are part of your grade</a:t>
            </a:r>
            <a:endParaRPr/>
          </a:p>
        </p:txBody>
      </p:sp>
      <p:sp>
        <p:nvSpPr>
          <p:cNvPr id="1274" name="Google Shape;1274;p109"/>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110"/>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2700"/>
              <a:buFont typeface="Arial"/>
              <a:buNone/>
            </a:pPr>
            <a:r>
              <a:rPr lang="en-US" sz="2700"/>
              <a:t>Grading policy - assignments</a:t>
            </a:r>
            <a:endParaRPr sz="2700"/>
          </a:p>
        </p:txBody>
      </p:sp>
      <p:sp>
        <p:nvSpPr>
          <p:cNvPr id="1280" name="Google Shape;1280;p110"/>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lnSpcReduction="10000"/>
          </a:bodyPr>
          <a:lstStyle/>
          <a:p>
            <a:pPr indent="-247650" lvl="0" marL="254000" rtl="0" algn="l">
              <a:lnSpc>
                <a:spcPct val="90000"/>
              </a:lnSpc>
              <a:spcBef>
                <a:spcPts val="0"/>
              </a:spcBef>
              <a:spcAft>
                <a:spcPts val="0"/>
              </a:spcAft>
              <a:buClr>
                <a:schemeClr val="dk1"/>
              </a:buClr>
              <a:buSzPts val="2100"/>
              <a:buChar char="●"/>
            </a:pPr>
            <a:r>
              <a:rPr lang="en-US" sz="2100"/>
              <a:t>Most assignments will have an extra credit </a:t>
            </a:r>
            <a:endParaRPr/>
          </a:p>
          <a:p>
            <a:pPr indent="-139700" lvl="0" marL="254000" rtl="0" algn="l">
              <a:lnSpc>
                <a:spcPct val="90000"/>
              </a:lnSpc>
              <a:spcBef>
                <a:spcPts val="400"/>
              </a:spcBef>
              <a:spcAft>
                <a:spcPts val="0"/>
              </a:spcAft>
              <a:buClr>
                <a:schemeClr val="dk1"/>
              </a:buClr>
              <a:buSzPts val="1800"/>
              <a:buNone/>
            </a:pPr>
            <a:r>
              <a:t/>
            </a:r>
            <a:endParaRPr sz="1800"/>
          </a:p>
          <a:p>
            <a:pPr indent="-247650" lvl="0" marL="254000" rtl="0" algn="l">
              <a:lnSpc>
                <a:spcPct val="90000"/>
              </a:lnSpc>
              <a:spcBef>
                <a:spcPts val="400"/>
              </a:spcBef>
              <a:spcAft>
                <a:spcPts val="0"/>
              </a:spcAft>
              <a:buClr>
                <a:schemeClr val="dk1"/>
              </a:buClr>
              <a:buSzPts val="2100"/>
              <a:buChar char="●"/>
            </a:pPr>
            <a:r>
              <a:rPr lang="en-US" sz="2100"/>
              <a:t>Late policy</a:t>
            </a:r>
            <a:endParaRPr/>
          </a:p>
          <a:p>
            <a:pPr indent="-171450" lvl="2" marL="863600" rtl="0" algn="l">
              <a:lnSpc>
                <a:spcPct val="90000"/>
              </a:lnSpc>
              <a:spcBef>
                <a:spcPts val="300"/>
              </a:spcBef>
              <a:spcAft>
                <a:spcPts val="0"/>
              </a:spcAft>
              <a:buClr>
                <a:schemeClr val="dk1"/>
              </a:buClr>
              <a:buSzPts val="1500"/>
              <a:buChar char="■"/>
            </a:pPr>
            <a:r>
              <a:rPr lang="en-US" sz="1500"/>
              <a:t>5 free late days – use them in your ways</a:t>
            </a:r>
            <a:endParaRPr/>
          </a:p>
          <a:p>
            <a:pPr indent="-171450" lvl="2" marL="863600" rtl="0" algn="l">
              <a:lnSpc>
                <a:spcPct val="90000"/>
              </a:lnSpc>
              <a:spcBef>
                <a:spcPts val="300"/>
              </a:spcBef>
              <a:spcAft>
                <a:spcPts val="0"/>
              </a:spcAft>
              <a:buClr>
                <a:schemeClr val="dk1"/>
              </a:buClr>
              <a:buSzPts val="1500"/>
              <a:buChar char="■"/>
            </a:pPr>
            <a:r>
              <a:rPr lang="en-US" sz="1500"/>
              <a:t>Maximum of 2 late days per assignment</a:t>
            </a:r>
            <a:endParaRPr/>
          </a:p>
          <a:p>
            <a:pPr indent="-171450" lvl="2" marL="863600" rtl="0" algn="l">
              <a:lnSpc>
                <a:spcPct val="90000"/>
              </a:lnSpc>
              <a:spcBef>
                <a:spcPts val="300"/>
              </a:spcBef>
              <a:spcAft>
                <a:spcPts val="0"/>
              </a:spcAft>
              <a:buClr>
                <a:schemeClr val="dk1"/>
              </a:buClr>
              <a:buSzPts val="1500"/>
              <a:buChar char="■"/>
            </a:pPr>
            <a:r>
              <a:rPr lang="en-US" sz="1500"/>
              <a:t>Afterwards, 25% off per day late</a:t>
            </a:r>
            <a:endParaRPr/>
          </a:p>
          <a:p>
            <a:pPr indent="0" lvl="2" marL="685800" rtl="0" algn="l">
              <a:lnSpc>
                <a:spcPct val="90000"/>
              </a:lnSpc>
              <a:spcBef>
                <a:spcPts val="300"/>
              </a:spcBef>
              <a:spcAft>
                <a:spcPts val="0"/>
              </a:spcAft>
              <a:buClr>
                <a:schemeClr val="dk1"/>
              </a:buClr>
              <a:buSzPts val="1500"/>
              <a:buNone/>
            </a:pPr>
            <a:r>
              <a:t/>
            </a:r>
            <a:endParaRPr sz="1500"/>
          </a:p>
          <a:p>
            <a:pPr indent="-247650" lvl="0" marL="254000" rtl="0" algn="l">
              <a:lnSpc>
                <a:spcPct val="90000"/>
              </a:lnSpc>
              <a:spcBef>
                <a:spcPts val="400"/>
              </a:spcBef>
              <a:spcAft>
                <a:spcPts val="0"/>
              </a:spcAft>
              <a:buClr>
                <a:schemeClr val="dk1"/>
              </a:buClr>
              <a:buSzPts val="2100"/>
              <a:buChar char="●"/>
            </a:pPr>
            <a:r>
              <a:rPr lang="en-US" sz="2100"/>
              <a:t>Collaboration policy</a:t>
            </a:r>
            <a:endParaRPr/>
          </a:p>
          <a:p>
            <a:pPr indent="-171450" lvl="2" marL="863600" rtl="0" algn="l">
              <a:lnSpc>
                <a:spcPct val="90000"/>
              </a:lnSpc>
              <a:spcBef>
                <a:spcPts val="300"/>
              </a:spcBef>
              <a:spcAft>
                <a:spcPts val="0"/>
              </a:spcAft>
              <a:buClr>
                <a:schemeClr val="dk1"/>
              </a:buClr>
              <a:buSzPts val="1500"/>
              <a:buChar char="■"/>
            </a:pPr>
            <a:r>
              <a:rPr lang="en-US" sz="1500"/>
              <a:t>Read the student code book, understand what is ‘collaboration’ and what is ‘academic infraction’</a:t>
            </a:r>
            <a:endParaRPr sz="1500"/>
          </a:p>
          <a:p>
            <a:pPr indent="-171450" lvl="2" marL="863600" rtl="0" algn="l">
              <a:lnSpc>
                <a:spcPct val="90000"/>
              </a:lnSpc>
              <a:spcBef>
                <a:spcPts val="300"/>
              </a:spcBef>
              <a:spcAft>
                <a:spcPts val="0"/>
              </a:spcAft>
              <a:buSzPts val="1500"/>
              <a:buChar char="■"/>
            </a:pPr>
            <a:r>
              <a:rPr lang="en-US" sz="1500"/>
              <a:t>We have links to this on the course webpage</a:t>
            </a:r>
            <a:endParaRPr sz="1500"/>
          </a:p>
          <a:p>
            <a:pPr indent="-171450" lvl="2" marL="863600" rtl="0" algn="l">
              <a:lnSpc>
                <a:spcPct val="90000"/>
              </a:lnSpc>
              <a:spcBef>
                <a:spcPts val="300"/>
              </a:spcBef>
              <a:spcAft>
                <a:spcPts val="0"/>
              </a:spcAft>
              <a:buClr>
                <a:srgbClr val="FF0000"/>
              </a:buClr>
              <a:buSzPts val="1500"/>
              <a:buChar char="■"/>
            </a:pPr>
            <a:r>
              <a:rPr b="1" lang="en-US" sz="1500">
                <a:solidFill>
                  <a:srgbClr val="FF0000"/>
                </a:solidFill>
              </a:rPr>
              <a:t>AI tools: write your own answer!</a:t>
            </a:r>
            <a:endParaRPr b="1" sz="1500">
              <a:solidFill>
                <a:srgbClr val="FF0000"/>
              </a:solidFill>
            </a:endParaRPr>
          </a:p>
          <a:p>
            <a:pPr indent="-101600" lvl="0" marL="254000" rtl="0" algn="l">
              <a:lnSpc>
                <a:spcPct val="90000"/>
              </a:lnSpc>
              <a:spcBef>
                <a:spcPts val="500"/>
              </a:spcBef>
              <a:spcAft>
                <a:spcPts val="0"/>
              </a:spcAft>
              <a:buClr>
                <a:schemeClr val="dk1"/>
              </a:buClr>
              <a:buSzPts val="2400"/>
              <a:buNone/>
            </a:pPr>
            <a:r>
              <a:t/>
            </a:r>
            <a:endParaRPr/>
          </a:p>
        </p:txBody>
      </p:sp>
      <p:sp>
        <p:nvSpPr>
          <p:cNvPr id="1281" name="Google Shape;1281;p110"/>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p111"/>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2700"/>
              <a:buFont typeface="Arial"/>
              <a:buNone/>
            </a:pPr>
            <a:r>
              <a:rPr lang="en-US" sz="2700"/>
              <a:t>Submitting homeworks</a:t>
            </a:r>
            <a:endParaRPr sz="2700"/>
          </a:p>
        </p:txBody>
      </p:sp>
      <p:sp>
        <p:nvSpPr>
          <p:cNvPr id="1287" name="Google Shape;1287;p111"/>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fontScale="85000" lnSpcReduction="20000"/>
          </a:bodyPr>
          <a:lstStyle/>
          <a:p>
            <a:pPr indent="-254000" lvl="0" marL="254000" rtl="0" algn="l">
              <a:lnSpc>
                <a:spcPct val="90000"/>
              </a:lnSpc>
              <a:spcBef>
                <a:spcPts val="0"/>
              </a:spcBef>
              <a:spcAft>
                <a:spcPts val="0"/>
              </a:spcAft>
              <a:buClr>
                <a:schemeClr val="dk1"/>
              </a:buClr>
              <a:buSzPct val="133333"/>
              <a:buChar char="●"/>
            </a:pPr>
            <a:r>
              <a:rPr b="1" lang="en-US"/>
              <a:t>Homeworks</a:t>
            </a:r>
            <a:r>
              <a:rPr lang="en-US"/>
              <a:t> will consist of python files with code and jupyter notebooks.</a:t>
            </a:r>
            <a:endParaRPr/>
          </a:p>
          <a:p>
            <a:pPr indent="-152400" lvl="0" marL="254000" rtl="0" algn="l">
              <a:lnSpc>
                <a:spcPct val="90000"/>
              </a:lnSpc>
              <a:spcBef>
                <a:spcPts val="300"/>
              </a:spcBef>
              <a:spcAft>
                <a:spcPts val="0"/>
              </a:spcAft>
              <a:buClr>
                <a:schemeClr val="dk1"/>
              </a:buClr>
              <a:buSzPct val="133333"/>
              <a:buNone/>
            </a:pPr>
            <a:r>
              <a:t/>
            </a:r>
            <a:endParaRPr/>
          </a:p>
          <a:p>
            <a:pPr indent="-254000" lvl="0" marL="254000" rtl="0" algn="l">
              <a:lnSpc>
                <a:spcPct val="90000"/>
              </a:lnSpc>
              <a:spcBef>
                <a:spcPts val="300"/>
              </a:spcBef>
              <a:spcAft>
                <a:spcPts val="0"/>
              </a:spcAft>
              <a:buClr>
                <a:schemeClr val="dk1"/>
              </a:buClr>
              <a:buSzPct val="133333"/>
              <a:buChar char="●"/>
            </a:pPr>
            <a:r>
              <a:rPr b="1" lang="en-US"/>
              <a:t>Jupyter</a:t>
            </a:r>
            <a:r>
              <a:rPr lang="en-US"/>
              <a:t> </a:t>
            </a:r>
            <a:r>
              <a:rPr b="1" lang="en-US"/>
              <a:t>notebooks</a:t>
            </a:r>
            <a:r>
              <a:rPr lang="en-US"/>
              <a:t>:</a:t>
            </a:r>
            <a:endParaRPr/>
          </a:p>
          <a:p>
            <a:pPr indent="-240348" lvl="1" marL="558800" rtl="0" algn="l">
              <a:lnSpc>
                <a:spcPct val="90000"/>
              </a:lnSpc>
              <a:spcBef>
                <a:spcPts val="300"/>
              </a:spcBef>
              <a:spcAft>
                <a:spcPts val="0"/>
              </a:spcAft>
              <a:buClr>
                <a:schemeClr val="dk1"/>
              </a:buClr>
              <a:buSzPct val="116667"/>
              <a:buChar char="○"/>
            </a:pPr>
            <a:r>
              <a:rPr lang="en-US"/>
              <a:t>Will guide you through the assignments.</a:t>
            </a:r>
            <a:endParaRPr/>
          </a:p>
          <a:p>
            <a:pPr indent="-240348" lvl="1" marL="558800" rtl="0" algn="l">
              <a:lnSpc>
                <a:spcPct val="90000"/>
              </a:lnSpc>
              <a:spcBef>
                <a:spcPts val="300"/>
              </a:spcBef>
              <a:spcAft>
                <a:spcPts val="0"/>
              </a:spcAft>
              <a:buClr>
                <a:schemeClr val="dk1"/>
              </a:buClr>
              <a:buSzPct val="116667"/>
              <a:buChar char="○"/>
            </a:pPr>
            <a:r>
              <a:rPr lang="en-US"/>
              <a:t>Might contain written questions</a:t>
            </a:r>
            <a:endParaRPr/>
          </a:p>
          <a:p>
            <a:pPr indent="-240348" lvl="1" marL="558800" rtl="0" algn="l">
              <a:lnSpc>
                <a:spcPct val="90000"/>
              </a:lnSpc>
              <a:spcBef>
                <a:spcPts val="300"/>
              </a:spcBef>
              <a:spcAft>
                <a:spcPts val="0"/>
              </a:spcAft>
              <a:buClr>
                <a:schemeClr val="dk1"/>
              </a:buClr>
              <a:buSzPct val="116667"/>
              <a:buChar char="○"/>
            </a:pPr>
            <a:r>
              <a:rPr lang="en-US"/>
              <a:t>Once you are done, convert the ipython notebook into a pdf and submit on Gradescope (</a:t>
            </a:r>
            <a:r>
              <a:rPr lang="en-US" u="sng">
                <a:solidFill>
                  <a:schemeClr val="hlink"/>
                </a:solidFill>
                <a:hlinkClick r:id="rId3"/>
              </a:rPr>
              <a:t> https://www.gradescope.com/courses/1010664 </a:t>
            </a:r>
            <a:r>
              <a:rPr lang="en-US"/>
              <a:t>).</a:t>
            </a:r>
            <a:endParaRPr/>
          </a:p>
          <a:p>
            <a:pPr indent="-198755" lvl="2" marL="863600" rtl="0" algn="l">
              <a:lnSpc>
                <a:spcPct val="100000"/>
              </a:lnSpc>
              <a:spcBef>
                <a:spcPts val="300"/>
              </a:spcBef>
              <a:spcAft>
                <a:spcPts val="0"/>
              </a:spcAft>
              <a:buClr>
                <a:schemeClr val="dk1"/>
              </a:buClr>
              <a:buSzPct val="100000"/>
              <a:buChar char="■"/>
            </a:pPr>
            <a:r>
              <a:rPr lang="en-US"/>
              <a:t>Access code:  </a:t>
            </a:r>
            <a:r>
              <a:rPr b="1" lang="en-US"/>
              <a:t>1010664</a:t>
            </a:r>
            <a:endParaRPr/>
          </a:p>
          <a:p>
            <a:pPr indent="-152400" lvl="0" marL="254000" rtl="0" algn="l">
              <a:lnSpc>
                <a:spcPct val="90000"/>
              </a:lnSpc>
              <a:spcBef>
                <a:spcPts val="300"/>
              </a:spcBef>
              <a:spcAft>
                <a:spcPts val="0"/>
              </a:spcAft>
              <a:buClr>
                <a:schemeClr val="dk1"/>
              </a:buClr>
              <a:buSzPct val="133333"/>
              <a:buNone/>
            </a:pPr>
            <a:r>
              <a:t/>
            </a:r>
            <a:endParaRPr/>
          </a:p>
          <a:p>
            <a:pPr indent="-254000" lvl="0" marL="254000" rtl="0" algn="l">
              <a:lnSpc>
                <a:spcPct val="90000"/>
              </a:lnSpc>
              <a:spcBef>
                <a:spcPts val="300"/>
              </a:spcBef>
              <a:spcAft>
                <a:spcPts val="0"/>
              </a:spcAft>
              <a:buClr>
                <a:schemeClr val="dk1"/>
              </a:buClr>
              <a:buSzPct val="133333"/>
              <a:buChar char="●"/>
            </a:pPr>
            <a:r>
              <a:rPr b="1" lang="en-US"/>
              <a:t>Python</a:t>
            </a:r>
            <a:r>
              <a:rPr lang="en-US"/>
              <a:t> </a:t>
            </a:r>
            <a:r>
              <a:rPr b="1" lang="en-US"/>
              <a:t>files</a:t>
            </a:r>
            <a:r>
              <a:rPr lang="en-US"/>
              <a:t>:</a:t>
            </a:r>
            <a:endParaRPr/>
          </a:p>
          <a:p>
            <a:pPr indent="-240348" lvl="1" marL="558800" rtl="0" algn="l">
              <a:lnSpc>
                <a:spcPct val="90000"/>
              </a:lnSpc>
              <a:spcBef>
                <a:spcPts val="300"/>
              </a:spcBef>
              <a:spcAft>
                <a:spcPts val="0"/>
              </a:spcAft>
              <a:buClr>
                <a:schemeClr val="dk1"/>
              </a:buClr>
              <a:buSzPct val="116667"/>
              <a:buChar char="○"/>
            </a:pPr>
            <a:r>
              <a:rPr lang="en-US"/>
              <a:t>All code must be submitted to Gradescope as well.</a:t>
            </a:r>
            <a:endParaRPr/>
          </a:p>
          <a:p>
            <a:pPr indent="-240348" lvl="1" marL="558800" rtl="0" algn="l">
              <a:lnSpc>
                <a:spcPct val="90000"/>
              </a:lnSpc>
              <a:spcBef>
                <a:spcPts val="300"/>
              </a:spcBef>
              <a:spcAft>
                <a:spcPts val="0"/>
              </a:spcAft>
              <a:buClr>
                <a:schemeClr val="dk1"/>
              </a:buClr>
              <a:buSzPct val="116667"/>
              <a:buChar char="○"/>
            </a:pPr>
            <a:r>
              <a:rPr lang="en-US"/>
              <a:t>Check our course website for details on submissions.</a:t>
            </a:r>
            <a:endParaRPr/>
          </a:p>
          <a:p>
            <a:pPr indent="-152400" lvl="0" marL="254000" rtl="0" algn="l">
              <a:lnSpc>
                <a:spcPct val="90000"/>
              </a:lnSpc>
              <a:spcBef>
                <a:spcPts val="300"/>
              </a:spcBef>
              <a:spcAft>
                <a:spcPts val="0"/>
              </a:spcAft>
              <a:buClr>
                <a:schemeClr val="dk1"/>
              </a:buClr>
              <a:buSzPct val="133333"/>
              <a:buNone/>
            </a:pPr>
            <a:r>
              <a:t/>
            </a:r>
            <a:endParaRPr/>
          </a:p>
          <a:p>
            <a:pPr indent="-254000" lvl="0" marL="254000" rtl="0" algn="l">
              <a:lnSpc>
                <a:spcPct val="90000"/>
              </a:lnSpc>
              <a:spcBef>
                <a:spcPts val="300"/>
              </a:spcBef>
              <a:spcAft>
                <a:spcPts val="0"/>
              </a:spcAft>
              <a:buClr>
                <a:schemeClr val="dk1"/>
              </a:buClr>
              <a:buSzPct val="133333"/>
              <a:buChar char="●"/>
            </a:pPr>
            <a:r>
              <a:rPr b="1" lang="en-US"/>
              <a:t>A0</a:t>
            </a:r>
            <a:r>
              <a:rPr lang="en-US"/>
              <a:t> will be live soon, you can start working on it immediately. We will try and get all the assignments out to you as soon as they are ready.</a:t>
            </a:r>
            <a:endParaRPr/>
          </a:p>
        </p:txBody>
      </p:sp>
      <p:sp>
        <p:nvSpPr>
          <p:cNvPr id="1288" name="Google Shape;1288;p111"/>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112"/>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Final exam</a:t>
            </a:r>
            <a:endParaRPr/>
          </a:p>
        </p:txBody>
      </p:sp>
      <p:sp>
        <p:nvSpPr>
          <p:cNvPr id="1294" name="Google Shape;1294;p112"/>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None/>
            </a:pPr>
            <a:r>
              <a:t/>
            </a:r>
            <a:endParaRPr/>
          </a:p>
          <a:p>
            <a:pPr indent="-254000" lvl="0" marL="254000" rtl="0" algn="l">
              <a:lnSpc>
                <a:spcPct val="100000"/>
              </a:lnSpc>
              <a:spcBef>
                <a:spcPts val="0"/>
              </a:spcBef>
              <a:spcAft>
                <a:spcPts val="0"/>
              </a:spcAft>
              <a:buClr>
                <a:schemeClr val="dk1"/>
              </a:buClr>
              <a:buSzPts val="2400"/>
              <a:buChar char="●"/>
            </a:pPr>
            <a:r>
              <a:rPr lang="en-US"/>
              <a:t>Will contain written questions from the concept covered in class or any questions in the homeworks.</a:t>
            </a:r>
            <a:endParaRPr/>
          </a:p>
          <a:p>
            <a:pPr indent="-101600" lvl="0" marL="254000" rtl="0" algn="l">
              <a:lnSpc>
                <a:spcPct val="100000"/>
              </a:lnSpc>
              <a:spcBef>
                <a:spcPts val="500"/>
              </a:spcBef>
              <a:spcAft>
                <a:spcPts val="0"/>
              </a:spcAft>
              <a:buClr>
                <a:schemeClr val="dk1"/>
              </a:buClr>
              <a:buSzPts val="2400"/>
              <a:buNone/>
            </a:pPr>
            <a:r>
              <a:t/>
            </a:r>
            <a:endParaRPr/>
          </a:p>
          <a:p>
            <a:pPr indent="-254000" lvl="0" marL="254000" rtl="0" algn="l">
              <a:lnSpc>
                <a:spcPct val="100000"/>
              </a:lnSpc>
              <a:spcBef>
                <a:spcPts val="500"/>
              </a:spcBef>
              <a:spcAft>
                <a:spcPts val="0"/>
              </a:spcAft>
              <a:buClr>
                <a:schemeClr val="dk1"/>
              </a:buClr>
              <a:buSzPts val="2400"/>
              <a:buChar char="●"/>
            </a:pPr>
            <a:r>
              <a:rPr lang="en-US"/>
              <a:t>Can require you to solve technical math problems.</a:t>
            </a:r>
            <a:endParaRPr/>
          </a:p>
          <a:p>
            <a:pPr indent="-101600" lvl="0" marL="254000" rtl="0" algn="l">
              <a:lnSpc>
                <a:spcPct val="100000"/>
              </a:lnSpc>
              <a:spcBef>
                <a:spcPts val="500"/>
              </a:spcBef>
              <a:spcAft>
                <a:spcPts val="0"/>
              </a:spcAft>
              <a:buClr>
                <a:schemeClr val="dk1"/>
              </a:buClr>
              <a:buSzPts val="2400"/>
              <a:buNone/>
            </a:pPr>
            <a:r>
              <a:t/>
            </a:r>
            <a:endParaRPr/>
          </a:p>
          <a:p>
            <a:pPr indent="-254000" lvl="0" marL="254000" rtl="0" algn="l">
              <a:lnSpc>
                <a:spcPct val="100000"/>
              </a:lnSpc>
              <a:spcBef>
                <a:spcPts val="500"/>
              </a:spcBef>
              <a:spcAft>
                <a:spcPts val="0"/>
              </a:spcAft>
              <a:buClr>
                <a:schemeClr val="dk1"/>
              </a:buClr>
              <a:buSzPts val="2400"/>
              <a:buChar char="●"/>
            </a:pPr>
            <a:r>
              <a:rPr lang="en-US"/>
              <a:t>Will contain a lot of multiple choice and true-false questions. We will release a practice final towards the end of the quarter.</a:t>
            </a:r>
            <a:endParaRPr/>
          </a:p>
        </p:txBody>
      </p:sp>
      <p:sp>
        <p:nvSpPr>
          <p:cNvPr id="1295" name="Google Shape;1295;p112"/>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113"/>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CSE 455 Roadmap</a:t>
            </a:r>
            <a:endParaRPr/>
          </a:p>
        </p:txBody>
      </p:sp>
      <p:cxnSp>
        <p:nvCxnSpPr>
          <p:cNvPr id="1301" name="Google Shape;1301;p113"/>
          <p:cNvCxnSpPr/>
          <p:nvPr/>
        </p:nvCxnSpPr>
        <p:spPr>
          <a:xfrm>
            <a:off x="179614" y="2490107"/>
            <a:ext cx="8209200" cy="0"/>
          </a:xfrm>
          <a:prstGeom prst="straightConnector1">
            <a:avLst/>
          </a:prstGeom>
          <a:noFill/>
          <a:ln cap="flat" cmpd="sng" w="28575">
            <a:solidFill>
              <a:srgbClr val="850000"/>
            </a:solidFill>
            <a:prstDash val="solid"/>
            <a:round/>
            <a:headEnd len="sm" w="sm" type="none"/>
            <a:tailEnd len="med" w="med" type="triangle"/>
          </a:ln>
          <a:effectLst>
            <a:outerShdw blurRad="40000" rotWithShape="0" dir="5400000" dist="20000">
              <a:srgbClr val="000000">
                <a:alpha val="37647"/>
              </a:srgbClr>
            </a:outerShdw>
          </a:effectLst>
        </p:spPr>
      </p:cxnSp>
      <p:sp>
        <p:nvSpPr>
          <p:cNvPr id="1302" name="Google Shape;1302;p113"/>
          <p:cNvSpPr txBox="1"/>
          <p:nvPr/>
        </p:nvSpPr>
        <p:spPr>
          <a:xfrm>
            <a:off x="179615" y="2116076"/>
            <a:ext cx="1577400" cy="4116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50000"/>
              </a:buClr>
              <a:buSzPts val="2300"/>
              <a:buFont typeface="Arial"/>
              <a:buNone/>
            </a:pPr>
            <a:r>
              <a:rPr b="0" i="0" lang="en-US" sz="2300" u="none" cap="none" strike="noStrike">
                <a:solidFill>
                  <a:srgbClr val="850000"/>
                </a:solidFill>
                <a:latin typeface="Arial"/>
                <a:ea typeface="Arial"/>
                <a:cs typeface="Arial"/>
                <a:sym typeface="Arial"/>
              </a:rPr>
              <a:t>Pixels</a:t>
            </a:r>
            <a:endParaRPr b="0" i="0" sz="1100" u="none" cap="none" strike="noStrike">
              <a:solidFill>
                <a:srgbClr val="000000"/>
              </a:solidFill>
              <a:latin typeface="Arial"/>
              <a:ea typeface="Arial"/>
              <a:cs typeface="Arial"/>
              <a:sym typeface="Arial"/>
            </a:endParaRPr>
          </a:p>
        </p:txBody>
      </p:sp>
      <p:sp>
        <p:nvSpPr>
          <p:cNvPr id="1303" name="Google Shape;1303;p113"/>
          <p:cNvSpPr txBox="1"/>
          <p:nvPr/>
        </p:nvSpPr>
        <p:spPr>
          <a:xfrm>
            <a:off x="3299783" y="2116076"/>
            <a:ext cx="1577400" cy="4116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50000"/>
              </a:buClr>
              <a:buSzPts val="2300"/>
              <a:buFont typeface="Arial"/>
              <a:buNone/>
            </a:pPr>
            <a:r>
              <a:rPr b="0" i="0" lang="en-US" sz="2300" u="none" cap="none" strike="noStrike">
                <a:solidFill>
                  <a:srgbClr val="850000"/>
                </a:solidFill>
                <a:latin typeface="Arial"/>
                <a:ea typeface="Arial"/>
                <a:cs typeface="Arial"/>
                <a:sym typeface="Arial"/>
              </a:rPr>
              <a:t>Camera</a:t>
            </a:r>
            <a:endParaRPr b="0" i="0" sz="1100" u="none" cap="none" strike="noStrike">
              <a:solidFill>
                <a:srgbClr val="000000"/>
              </a:solidFill>
              <a:latin typeface="Arial"/>
              <a:ea typeface="Arial"/>
              <a:cs typeface="Arial"/>
              <a:sym typeface="Arial"/>
            </a:endParaRPr>
          </a:p>
        </p:txBody>
      </p:sp>
      <p:sp>
        <p:nvSpPr>
          <p:cNvPr id="1304" name="Google Shape;1304;p113"/>
          <p:cNvSpPr txBox="1"/>
          <p:nvPr/>
        </p:nvSpPr>
        <p:spPr>
          <a:xfrm>
            <a:off x="179615" y="2653393"/>
            <a:ext cx="1845000" cy="955200"/>
          </a:xfrm>
          <a:prstGeom prst="rect">
            <a:avLst/>
          </a:prstGeom>
          <a:noFill/>
          <a:ln>
            <a:noFill/>
          </a:ln>
        </p:spPr>
        <p:txBody>
          <a:bodyPr anchorCtr="0" anchor="ctr" bIns="34275" lIns="68575" spcFirstLastPara="1" rIns="68575" wrap="square" tIns="34275">
            <a:normAutofit/>
          </a:bodyPr>
          <a:lstStyle/>
          <a:p>
            <a:pPr indent="0" lvl="0" marL="0" marR="0" rtl="0" algn="l">
              <a:lnSpc>
                <a:spcPct val="100000"/>
              </a:lnSpc>
              <a:spcBef>
                <a:spcPts val="0"/>
              </a:spcBef>
              <a:spcAft>
                <a:spcPts val="0"/>
              </a:spcAft>
              <a:buClr>
                <a:schemeClr val="dk1"/>
              </a:buClr>
              <a:buSzPts val="1500"/>
              <a:buFont typeface="Arial"/>
              <a:buNone/>
            </a:pPr>
            <a:r>
              <a:rPr b="0" i="0" lang="en-US" sz="1500" u="none" cap="none" strike="noStrike">
                <a:solidFill>
                  <a:schemeClr val="dk1"/>
                </a:solidFill>
                <a:latin typeface="Arial"/>
                <a:ea typeface="Arial"/>
                <a:cs typeface="Arial"/>
                <a:sym typeface="Arial"/>
              </a:rPr>
              <a:t>Convolutions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0" i="0" lang="en-US" sz="1500" u="none" cap="none" strike="noStrike">
                <a:solidFill>
                  <a:schemeClr val="dk1"/>
                </a:solidFill>
                <a:latin typeface="Arial"/>
                <a:ea typeface="Arial"/>
                <a:cs typeface="Arial"/>
                <a:sym typeface="Arial"/>
              </a:rPr>
              <a:t>Edges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0" i="0" lang="en-US" sz="1500" u="none" cap="none" strike="noStrike">
                <a:solidFill>
                  <a:schemeClr val="dk1"/>
                </a:solidFill>
                <a:latin typeface="Arial"/>
                <a:ea typeface="Arial"/>
                <a:cs typeface="Arial"/>
                <a:sym typeface="Arial"/>
              </a:rPr>
              <a:t>Descriptors</a:t>
            </a:r>
            <a:endParaRPr b="0" i="0" sz="1100" u="none" cap="none" strike="noStrike">
              <a:solidFill>
                <a:srgbClr val="000000"/>
              </a:solidFill>
              <a:latin typeface="Arial"/>
              <a:ea typeface="Arial"/>
              <a:cs typeface="Arial"/>
              <a:sym typeface="Arial"/>
            </a:endParaRPr>
          </a:p>
        </p:txBody>
      </p:sp>
      <p:sp>
        <p:nvSpPr>
          <p:cNvPr id="1305" name="Google Shape;1305;p113"/>
          <p:cNvSpPr txBox="1"/>
          <p:nvPr/>
        </p:nvSpPr>
        <p:spPr>
          <a:xfrm>
            <a:off x="1646632" y="2116076"/>
            <a:ext cx="1577400" cy="4116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50000"/>
              </a:buClr>
              <a:buSzPts val="2300"/>
              <a:buFont typeface="Arial"/>
              <a:buNone/>
            </a:pPr>
            <a:r>
              <a:rPr b="0" i="0" lang="en-US" sz="2300" u="none" cap="none" strike="noStrike">
                <a:solidFill>
                  <a:srgbClr val="850000"/>
                </a:solidFill>
                <a:latin typeface="Arial"/>
                <a:ea typeface="Arial"/>
                <a:cs typeface="Arial"/>
                <a:sym typeface="Arial"/>
              </a:rPr>
              <a:t>Video</a:t>
            </a:r>
            <a:endParaRPr b="0" i="0" sz="1100" u="none" cap="none" strike="noStrike">
              <a:solidFill>
                <a:srgbClr val="000000"/>
              </a:solidFill>
              <a:latin typeface="Arial"/>
              <a:ea typeface="Arial"/>
              <a:cs typeface="Arial"/>
              <a:sym typeface="Arial"/>
            </a:endParaRPr>
          </a:p>
        </p:txBody>
      </p:sp>
      <p:sp>
        <p:nvSpPr>
          <p:cNvPr id="1306" name="Google Shape;1306;p113"/>
          <p:cNvSpPr txBox="1"/>
          <p:nvPr/>
        </p:nvSpPr>
        <p:spPr>
          <a:xfrm>
            <a:off x="5065609" y="2116076"/>
            <a:ext cx="1577400" cy="4116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50000"/>
              </a:buClr>
              <a:buSzPts val="2300"/>
              <a:buFont typeface="Arial"/>
              <a:buNone/>
            </a:pPr>
            <a:r>
              <a:rPr b="0" i="0" lang="en-US" sz="2300" u="none" cap="none" strike="noStrike">
                <a:solidFill>
                  <a:srgbClr val="850000"/>
                </a:solidFill>
                <a:latin typeface="Arial"/>
                <a:ea typeface="Arial"/>
                <a:cs typeface="Arial"/>
                <a:sym typeface="Arial"/>
              </a:rPr>
              <a:t>Segment</a:t>
            </a:r>
            <a:endParaRPr b="0" i="0" sz="1100" u="none" cap="none" strike="noStrike">
              <a:solidFill>
                <a:srgbClr val="000000"/>
              </a:solidFill>
              <a:latin typeface="Arial"/>
              <a:ea typeface="Arial"/>
              <a:cs typeface="Arial"/>
              <a:sym typeface="Arial"/>
            </a:endParaRPr>
          </a:p>
        </p:txBody>
      </p:sp>
      <p:sp>
        <p:nvSpPr>
          <p:cNvPr id="1307" name="Google Shape;1307;p113"/>
          <p:cNvSpPr txBox="1"/>
          <p:nvPr/>
        </p:nvSpPr>
        <p:spPr>
          <a:xfrm>
            <a:off x="3299771" y="2720955"/>
            <a:ext cx="2013900" cy="953100"/>
          </a:xfrm>
          <a:prstGeom prst="rect">
            <a:avLst/>
          </a:prstGeom>
          <a:noFill/>
          <a:ln>
            <a:noFill/>
          </a:ln>
        </p:spPr>
        <p:txBody>
          <a:bodyPr anchorCtr="0" anchor="ctr" bIns="34275" lIns="68575" spcFirstLastPara="1" rIns="68575" wrap="square" tIns="34275">
            <a:normAutofit/>
          </a:bodyPr>
          <a:lstStyle/>
          <a:p>
            <a:pPr indent="0" lvl="0" marL="0" marR="0" rtl="0" algn="l">
              <a:lnSpc>
                <a:spcPct val="100000"/>
              </a:lnSpc>
              <a:spcBef>
                <a:spcPts val="0"/>
              </a:spcBef>
              <a:spcAft>
                <a:spcPts val="0"/>
              </a:spcAft>
              <a:buClr>
                <a:schemeClr val="dk1"/>
              </a:buClr>
              <a:buSzPts val="1500"/>
              <a:buFont typeface="Arial"/>
              <a:buNone/>
            </a:pPr>
            <a:r>
              <a:rPr b="0" i="0" lang="en-US" sz="1500" u="none" cap="none" strike="noStrike">
                <a:solidFill>
                  <a:schemeClr val="dk1"/>
                </a:solidFill>
                <a:latin typeface="Arial"/>
                <a:ea typeface="Arial"/>
                <a:cs typeface="Arial"/>
                <a:sym typeface="Arial"/>
              </a:rPr>
              <a:t>Camera</a:t>
            </a:r>
            <a:br>
              <a:rPr b="0" i="0" lang="en-US" sz="1500" u="none" cap="none" strike="noStrike">
                <a:solidFill>
                  <a:schemeClr val="dk1"/>
                </a:solidFill>
                <a:latin typeface="Arial"/>
                <a:ea typeface="Arial"/>
                <a:cs typeface="Arial"/>
                <a:sym typeface="Arial"/>
              </a:rPr>
            </a:br>
            <a:r>
              <a:rPr b="0" i="0" lang="en-US" sz="1500" u="none" cap="none" strike="noStrike">
                <a:solidFill>
                  <a:schemeClr val="dk1"/>
                </a:solidFill>
                <a:latin typeface="Arial"/>
                <a:ea typeface="Arial"/>
                <a:cs typeface="Arial"/>
                <a:sym typeface="Arial"/>
              </a:rPr>
              <a:t>3D Geometry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chemeClr val="dk1"/>
              </a:solidFill>
              <a:latin typeface="Arial"/>
              <a:ea typeface="Arial"/>
              <a:cs typeface="Arial"/>
              <a:sym typeface="Arial"/>
            </a:endParaRPr>
          </a:p>
        </p:txBody>
      </p:sp>
      <p:sp>
        <p:nvSpPr>
          <p:cNvPr id="1308" name="Google Shape;1308;p113"/>
          <p:cNvSpPr txBox="1"/>
          <p:nvPr/>
        </p:nvSpPr>
        <p:spPr>
          <a:xfrm>
            <a:off x="3473384" y="1493550"/>
            <a:ext cx="1845000" cy="359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300"/>
              <a:buFont typeface="Arial"/>
              <a:buNone/>
            </a:pPr>
            <a:r>
              <a:t/>
            </a:r>
            <a:endParaRPr b="0" i="0" sz="2300" u="none" cap="none" strike="noStrike">
              <a:solidFill>
                <a:srgbClr val="850000"/>
              </a:solidFill>
              <a:latin typeface="Arial"/>
              <a:ea typeface="Arial"/>
              <a:cs typeface="Arial"/>
              <a:sym typeface="Arial"/>
            </a:endParaRPr>
          </a:p>
        </p:txBody>
      </p:sp>
      <p:sp>
        <p:nvSpPr>
          <p:cNvPr id="1309" name="Google Shape;1309;p113"/>
          <p:cNvSpPr txBox="1"/>
          <p:nvPr/>
        </p:nvSpPr>
        <p:spPr>
          <a:xfrm>
            <a:off x="6831452" y="2116076"/>
            <a:ext cx="1577400" cy="4116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850000"/>
              </a:buClr>
              <a:buSzPts val="2300"/>
              <a:buFont typeface="Arial"/>
              <a:buNone/>
            </a:pPr>
            <a:r>
              <a:rPr b="0" i="0" lang="en-US" sz="2300" u="none" cap="none" strike="noStrike">
                <a:solidFill>
                  <a:srgbClr val="850000"/>
                </a:solidFill>
                <a:latin typeface="Arial"/>
                <a:ea typeface="Arial"/>
                <a:cs typeface="Arial"/>
                <a:sym typeface="Arial"/>
              </a:rPr>
              <a:t>ML</a:t>
            </a:r>
            <a:endParaRPr b="0" i="0" sz="1100" u="none" cap="none" strike="noStrike">
              <a:solidFill>
                <a:srgbClr val="000000"/>
              </a:solidFill>
              <a:latin typeface="Arial"/>
              <a:ea typeface="Arial"/>
              <a:cs typeface="Arial"/>
              <a:sym typeface="Arial"/>
            </a:endParaRPr>
          </a:p>
        </p:txBody>
      </p:sp>
      <p:sp>
        <p:nvSpPr>
          <p:cNvPr id="1310" name="Google Shape;1310;p113"/>
          <p:cNvSpPr txBox="1"/>
          <p:nvPr/>
        </p:nvSpPr>
        <p:spPr>
          <a:xfrm>
            <a:off x="6749250" y="2654450"/>
            <a:ext cx="2215800" cy="953100"/>
          </a:xfrm>
          <a:prstGeom prst="rect">
            <a:avLst/>
          </a:prstGeom>
          <a:noFill/>
          <a:ln>
            <a:noFill/>
          </a:ln>
        </p:spPr>
        <p:txBody>
          <a:bodyPr anchorCtr="0" anchor="ctr" bIns="34275" lIns="68575" spcFirstLastPara="1" rIns="68575" wrap="square" tIns="34275">
            <a:normAutofit/>
          </a:bodyPr>
          <a:lstStyle/>
          <a:p>
            <a:pPr indent="0" lvl="0" marL="0" marR="0" rtl="0" algn="l">
              <a:lnSpc>
                <a:spcPct val="100000"/>
              </a:lnSpc>
              <a:spcBef>
                <a:spcPts val="0"/>
              </a:spcBef>
              <a:spcAft>
                <a:spcPts val="0"/>
              </a:spcAft>
              <a:buClr>
                <a:schemeClr val="dk1"/>
              </a:buClr>
              <a:buSzPts val="1500"/>
              <a:buFont typeface="Arial"/>
              <a:buNone/>
            </a:pPr>
            <a:r>
              <a:rPr b="0" i="0" lang="en-US" sz="1500" u="none" cap="none" strike="noStrike">
                <a:solidFill>
                  <a:schemeClr val="dk1"/>
                </a:solidFill>
                <a:latin typeface="Arial"/>
                <a:ea typeface="Arial"/>
                <a:cs typeface="Arial"/>
                <a:sym typeface="Arial"/>
              </a:rPr>
              <a:t>Linear Models</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0" i="0" lang="en-US" sz="1500" u="none" cap="none" strike="noStrike">
                <a:solidFill>
                  <a:schemeClr val="dk1"/>
                </a:solidFill>
                <a:latin typeface="Arial"/>
                <a:ea typeface="Arial"/>
                <a:cs typeface="Arial"/>
                <a:sym typeface="Arial"/>
              </a:rPr>
              <a:t>(Conv) Neural networks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t/>
            </a:r>
            <a:endParaRPr b="0" i="0" sz="1100" u="none" cap="none" strike="noStrike">
              <a:solidFill>
                <a:srgbClr val="000000"/>
              </a:solidFill>
              <a:latin typeface="Arial"/>
              <a:ea typeface="Arial"/>
              <a:cs typeface="Arial"/>
              <a:sym typeface="Arial"/>
            </a:endParaRPr>
          </a:p>
        </p:txBody>
      </p:sp>
      <p:sp>
        <p:nvSpPr>
          <p:cNvPr id="1311" name="Google Shape;1311;p113"/>
          <p:cNvSpPr txBox="1"/>
          <p:nvPr/>
        </p:nvSpPr>
        <p:spPr>
          <a:xfrm>
            <a:off x="2196704" y="4164806"/>
            <a:ext cx="6168600" cy="652500"/>
          </a:xfrm>
          <a:prstGeom prst="rect">
            <a:avLst/>
          </a:prstGeom>
          <a:noFill/>
          <a:ln>
            <a:noFill/>
          </a:ln>
        </p:spPr>
        <p:txBody>
          <a:bodyPr anchorCtr="0" anchor="ctr" bIns="34275" lIns="68575" spcFirstLastPara="1" rIns="68575" wrap="square" tIns="34275">
            <a:normAutofit fontScale="85000"/>
          </a:bodyPr>
          <a:lstStyle/>
          <a:p>
            <a:pPr indent="0" lvl="0" marL="0" marR="0" rtl="0" algn="r">
              <a:lnSpc>
                <a:spcPct val="100000"/>
              </a:lnSpc>
              <a:spcBef>
                <a:spcPts val="0"/>
              </a:spcBef>
              <a:spcAft>
                <a:spcPts val="0"/>
              </a:spcAft>
              <a:buClr>
                <a:schemeClr val="dk1"/>
              </a:buClr>
              <a:buSzPct val="100000"/>
              <a:buFont typeface="Arial"/>
              <a:buNone/>
            </a:pPr>
            <a:r>
              <a:rPr b="0" i="0" lang="en-US" sz="3300" u="none" cap="none" strike="noStrike">
                <a:solidFill>
                  <a:schemeClr val="dk1"/>
                </a:solidFill>
                <a:latin typeface="Arial"/>
                <a:ea typeface="Arial"/>
                <a:cs typeface="Arial"/>
                <a:sym typeface="Arial"/>
              </a:rPr>
              <a:t>From Convolutions to Convolutions</a:t>
            </a:r>
            <a:endParaRPr b="0" i="0" sz="1100" u="none" cap="none" strike="noStrike">
              <a:solidFill>
                <a:srgbClr val="000000"/>
              </a:solidFill>
              <a:latin typeface="Arial"/>
              <a:ea typeface="Arial"/>
              <a:cs typeface="Arial"/>
              <a:sym typeface="Arial"/>
            </a:endParaRPr>
          </a:p>
        </p:txBody>
      </p:sp>
      <p:sp>
        <p:nvSpPr>
          <p:cNvPr id="1312" name="Google Shape;1312;p113"/>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
        <p:nvSpPr>
          <p:cNvPr id="1313" name="Google Shape;1313;p113"/>
          <p:cNvSpPr txBox="1"/>
          <p:nvPr/>
        </p:nvSpPr>
        <p:spPr>
          <a:xfrm>
            <a:off x="1679096" y="2720955"/>
            <a:ext cx="2013900" cy="953100"/>
          </a:xfrm>
          <a:prstGeom prst="rect">
            <a:avLst/>
          </a:prstGeom>
          <a:noFill/>
          <a:ln>
            <a:noFill/>
          </a:ln>
        </p:spPr>
        <p:txBody>
          <a:bodyPr anchorCtr="0" anchor="ctr" bIns="34275" lIns="68575" spcFirstLastPara="1" rIns="68575" wrap="square" tIns="34275">
            <a:normAutofit/>
          </a:bodyPr>
          <a:lstStyle/>
          <a:p>
            <a:pPr indent="0" lvl="0" marL="0" marR="0" rtl="0" algn="l">
              <a:lnSpc>
                <a:spcPct val="100000"/>
              </a:lnSpc>
              <a:spcBef>
                <a:spcPts val="0"/>
              </a:spcBef>
              <a:spcAft>
                <a:spcPts val="0"/>
              </a:spcAft>
              <a:buClr>
                <a:schemeClr val="dk1"/>
              </a:buClr>
              <a:buSzPts val="1500"/>
              <a:buFont typeface="Arial"/>
              <a:buNone/>
            </a:pPr>
            <a:r>
              <a:rPr b="0" i="0" lang="en-US" sz="1500" u="none" cap="none" strike="noStrike">
                <a:solidFill>
                  <a:schemeClr val="dk1"/>
                </a:solidFill>
                <a:latin typeface="Arial"/>
                <a:ea typeface="Arial"/>
                <a:cs typeface="Arial"/>
                <a:sym typeface="Arial"/>
              </a:rPr>
              <a:t>Motion</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0" i="0" lang="en-US" sz="1500" u="none" cap="none" strike="noStrike">
                <a:solidFill>
                  <a:schemeClr val="dk1"/>
                </a:solidFill>
                <a:latin typeface="Arial"/>
                <a:ea typeface="Arial"/>
                <a:cs typeface="Arial"/>
                <a:sym typeface="Arial"/>
              </a:rPr>
              <a:t>Tracking</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chemeClr val="dk1"/>
              </a:solidFill>
              <a:latin typeface="Arial"/>
              <a:ea typeface="Arial"/>
              <a:cs typeface="Arial"/>
              <a:sym typeface="Arial"/>
            </a:endParaRPr>
          </a:p>
        </p:txBody>
      </p:sp>
      <p:sp>
        <p:nvSpPr>
          <p:cNvPr id="1314" name="Google Shape;1314;p113"/>
          <p:cNvSpPr txBox="1"/>
          <p:nvPr/>
        </p:nvSpPr>
        <p:spPr>
          <a:xfrm>
            <a:off x="5156126" y="2720942"/>
            <a:ext cx="1845000" cy="953100"/>
          </a:xfrm>
          <a:prstGeom prst="rect">
            <a:avLst/>
          </a:prstGeom>
          <a:noFill/>
          <a:ln>
            <a:noFill/>
          </a:ln>
        </p:spPr>
        <p:txBody>
          <a:bodyPr anchorCtr="0" anchor="ctr" bIns="34275" lIns="68575" spcFirstLastPara="1" rIns="68575" wrap="square" tIns="34275">
            <a:normAutofit/>
          </a:bodyPr>
          <a:lstStyle/>
          <a:p>
            <a:pPr indent="0" lvl="0" marL="0" marR="0" rtl="0" algn="l">
              <a:lnSpc>
                <a:spcPct val="100000"/>
              </a:lnSpc>
              <a:spcBef>
                <a:spcPts val="0"/>
              </a:spcBef>
              <a:spcAft>
                <a:spcPts val="0"/>
              </a:spcAft>
              <a:buClr>
                <a:schemeClr val="dk1"/>
              </a:buClr>
              <a:buSzPts val="1500"/>
              <a:buFont typeface="Arial"/>
              <a:buNone/>
            </a:pPr>
            <a:r>
              <a:rPr b="0" i="0" lang="en-US" sz="1500" u="none" cap="none" strike="noStrike">
                <a:solidFill>
                  <a:schemeClr val="dk1"/>
                </a:solidFill>
                <a:latin typeface="Arial"/>
                <a:ea typeface="Arial"/>
                <a:cs typeface="Arial"/>
                <a:sym typeface="Arial"/>
              </a:rPr>
              <a:t>Segmentation</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0" i="0" lang="en-US" sz="1500" u="none" cap="none" strike="noStrike">
                <a:solidFill>
                  <a:schemeClr val="dk1"/>
                </a:solidFill>
                <a:latin typeface="Arial"/>
                <a:ea typeface="Arial"/>
                <a:cs typeface="Arial"/>
                <a:sym typeface="Arial"/>
              </a:rPr>
              <a:t>Clustering</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rPr b="0" i="0" lang="en-US" sz="1500" u="none" cap="none" strike="noStrike">
                <a:solidFill>
                  <a:schemeClr val="dk1"/>
                </a:solidFill>
                <a:latin typeface="Arial"/>
                <a:ea typeface="Arial"/>
                <a:cs typeface="Arial"/>
                <a:sym typeface="Arial"/>
              </a:rPr>
              <a:t>Detection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5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114"/>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Welcome to CSE455</a:t>
            </a:r>
            <a:endParaRPr/>
          </a:p>
        </p:txBody>
      </p:sp>
      <p:sp>
        <p:nvSpPr>
          <p:cNvPr id="1320" name="Google Shape;1320;p114"/>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Clr>
                <a:schemeClr val="dk1"/>
              </a:buClr>
              <a:buSzPts val="2400"/>
              <a:buNone/>
            </a:pPr>
            <a:r>
              <a:rPr lang="en-US"/>
              <a:t>Let's have a fun quarter!</a:t>
            </a:r>
            <a:endParaRPr/>
          </a:p>
        </p:txBody>
      </p:sp>
      <p:sp>
        <p:nvSpPr>
          <p:cNvPr id="1321" name="Google Shape;1321;p114"/>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1322" name="Google Shape;1322;p114"/>
          <p:cNvPicPr preferRelativeResize="0"/>
          <p:nvPr/>
        </p:nvPicPr>
        <p:blipFill rotWithShape="1">
          <a:blip r:embed="rId3">
            <a:alphaModFix/>
          </a:blip>
          <a:srcRect b="0" l="0" r="0" t="0"/>
          <a:stretch/>
        </p:blipFill>
        <p:spPr>
          <a:xfrm>
            <a:off x="475700" y="1590937"/>
            <a:ext cx="8192599" cy="26635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115"/>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100"/>
              <a:buNone/>
            </a:pPr>
            <a:r>
              <a:rPr lang="en-US"/>
              <a:t>Thanks &amp; Questions? </a:t>
            </a:r>
            <a:endParaRPr/>
          </a:p>
        </p:txBody>
      </p:sp>
      <p:sp>
        <p:nvSpPr>
          <p:cNvPr id="1329" name="Google Shape;1329;p1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sz="1000">
                <a:solidFill>
                  <a:schemeClr val="dk2"/>
                </a:solidFill>
              </a:rPr>
              <a:t>‹#›</a:t>
            </a:fld>
            <a:endParaRPr sz="10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5" name="Shape 175"/>
        <p:cNvGrpSpPr/>
        <p:nvPr/>
      </p:nvGrpSpPr>
      <p:grpSpPr>
        <a:xfrm>
          <a:off x="0" y="0"/>
          <a:ext cx="0" cy="0"/>
          <a:chOff x="0" y="0"/>
          <a:chExt cx="0" cy="0"/>
        </a:xfrm>
      </p:grpSpPr>
      <p:sp>
        <p:nvSpPr>
          <p:cNvPr id="176" name="Google Shape;176;p12"/>
          <p:cNvSpPr txBox="1"/>
          <p:nvPr>
            <p:ph type="title"/>
          </p:nvPr>
        </p:nvSpPr>
        <p:spPr>
          <a:xfrm>
            <a:off x="457200" y="205975"/>
            <a:ext cx="4844100" cy="1367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1838: First selfie, Robert Cornelius </a:t>
            </a:r>
            <a:endParaRPr/>
          </a:p>
        </p:txBody>
      </p:sp>
      <p:sp>
        <p:nvSpPr>
          <p:cNvPr id="177" name="Google Shape;177;p12"/>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300"/>
              </a:spcBef>
              <a:spcAft>
                <a:spcPts val="0"/>
              </a:spcAft>
              <a:buSzPts val="1800"/>
              <a:buNone/>
            </a:pPr>
            <a:r>
              <a:t/>
            </a:r>
            <a:endParaRPr/>
          </a:p>
        </p:txBody>
      </p:sp>
      <p:sp>
        <p:nvSpPr>
          <p:cNvPr id="178" name="Google Shape;178;p12"/>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179" name="Google Shape;179;p12"/>
          <p:cNvPicPr preferRelativeResize="0"/>
          <p:nvPr/>
        </p:nvPicPr>
        <p:blipFill rotWithShape="1">
          <a:blip r:embed="rId3">
            <a:alphaModFix/>
          </a:blip>
          <a:srcRect b="0" l="0" r="0" t="0"/>
          <a:stretch/>
        </p:blipFill>
        <p:spPr>
          <a:xfrm>
            <a:off x="5530391" y="0"/>
            <a:ext cx="3613609" cy="4745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3"/>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Technology often begets fear</a:t>
            </a:r>
            <a:endParaRPr/>
          </a:p>
        </p:txBody>
      </p:sp>
      <p:sp>
        <p:nvSpPr>
          <p:cNvPr id="186" name="Google Shape;186;p13"/>
          <p:cNvSpPr txBox="1"/>
          <p:nvPr>
            <p:ph idx="1" type="body"/>
          </p:nvPr>
        </p:nvSpPr>
        <p:spPr>
          <a:xfrm>
            <a:off x="457200" y="3509100"/>
            <a:ext cx="7931700" cy="1085700"/>
          </a:xfrm>
          <a:prstGeom prst="rect">
            <a:avLst/>
          </a:prstGeom>
          <a:noFill/>
          <a:ln>
            <a:noFill/>
          </a:ln>
        </p:spPr>
        <p:txBody>
          <a:bodyPr anchorCtr="0" anchor="t" bIns="34275" lIns="68575" spcFirstLastPara="1" rIns="68575" wrap="square" tIns="34275">
            <a:normAutofit lnSpcReduction="10000"/>
          </a:bodyPr>
          <a:lstStyle/>
          <a:p>
            <a:pPr indent="0" lvl="0" marL="0" rtl="0" algn="ctr">
              <a:lnSpc>
                <a:spcPct val="100000"/>
              </a:lnSpc>
              <a:spcBef>
                <a:spcPts val="300"/>
              </a:spcBef>
              <a:spcAft>
                <a:spcPts val="0"/>
              </a:spcAft>
              <a:buClr>
                <a:schemeClr val="dk1"/>
              </a:buClr>
              <a:buSzPts val="1100"/>
              <a:buFont typeface="Arial"/>
              <a:buNone/>
            </a:pPr>
            <a:r>
              <a:rPr lang="en-US" sz="2200"/>
              <a:t>“From today, painting is dead”</a:t>
            </a:r>
            <a:endParaRPr sz="2200"/>
          </a:p>
          <a:p>
            <a:pPr indent="0" lvl="0" marL="0" rtl="0" algn="ctr">
              <a:lnSpc>
                <a:spcPct val="100000"/>
              </a:lnSpc>
              <a:spcBef>
                <a:spcPts val="300"/>
              </a:spcBef>
              <a:spcAft>
                <a:spcPts val="0"/>
              </a:spcAft>
              <a:buSzPts val="1800"/>
              <a:buNone/>
            </a:pPr>
            <a:r>
              <a:rPr lang="en-US" sz="2200"/>
              <a:t>— painter Paul Delaroche</a:t>
            </a:r>
            <a:br>
              <a:rPr lang="en-US" sz="2200"/>
            </a:br>
            <a:r>
              <a:rPr lang="en-US" sz="2200"/>
              <a:t>at a demonstration of the Daguerreotype, 1839</a:t>
            </a:r>
            <a:endParaRPr sz="2200"/>
          </a:p>
        </p:txBody>
      </p:sp>
      <p:sp>
        <p:nvSpPr>
          <p:cNvPr id="187" name="Google Shape;187;p13"/>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188" name="Google Shape;188;p13"/>
          <p:cNvPicPr preferRelativeResize="0"/>
          <p:nvPr/>
        </p:nvPicPr>
        <p:blipFill rotWithShape="1">
          <a:blip r:embed="rId3">
            <a:alphaModFix/>
          </a:blip>
          <a:srcRect b="0" l="0" r="0" t="0"/>
          <a:stretch/>
        </p:blipFill>
        <p:spPr>
          <a:xfrm>
            <a:off x="3480138" y="867500"/>
            <a:ext cx="2183725" cy="2641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4"/>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Second technology</a:t>
            </a:r>
            <a:endParaRPr/>
          </a:p>
        </p:txBody>
      </p:sp>
      <p:sp>
        <p:nvSpPr>
          <p:cNvPr id="195" name="Google Shape;195;p14"/>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228600" lvl="0" marL="228600" rtl="0" algn="l">
              <a:lnSpc>
                <a:spcPct val="90000"/>
              </a:lnSpc>
              <a:spcBef>
                <a:spcPts val="1000"/>
              </a:spcBef>
              <a:spcAft>
                <a:spcPts val="0"/>
              </a:spcAft>
              <a:buSzPts val="2800"/>
              <a:buChar char="•"/>
            </a:pPr>
            <a:r>
              <a:rPr lang="en-US" sz="2800">
                <a:solidFill>
                  <a:schemeClr val="dk1"/>
                </a:solidFill>
                <a:latin typeface="Calibri"/>
                <a:ea typeface="Calibri"/>
                <a:cs typeface="Calibri"/>
                <a:sym typeface="Calibri"/>
              </a:rPr>
              <a:t>1957: </a:t>
            </a:r>
            <a:r>
              <a:rPr lang="en-US" sz="2800" u="sng">
                <a:solidFill>
                  <a:srgbClr val="0563C1"/>
                </a:solidFill>
                <a:latin typeface="Calibri"/>
                <a:ea typeface="Calibri"/>
                <a:cs typeface="Calibri"/>
                <a:sym typeface="Calibri"/>
                <a:hlinkClick r:id="rId3">
                  <a:extLst>
                    <a:ext uri="{A12FA001-AC4F-418D-AE19-62706E023703}">
                      <ahyp:hlinkClr val="tx"/>
                    </a:ext>
                  </a:extLst>
                </a:hlinkClick>
              </a:rPr>
              <a:t>Digital scanner invented at NIST</a:t>
            </a:r>
            <a:endParaRPr/>
          </a:p>
        </p:txBody>
      </p:sp>
      <p:sp>
        <p:nvSpPr>
          <p:cNvPr id="196" name="Google Shape;196;p14"/>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197" name="Google Shape;197;p14"/>
          <p:cNvPicPr preferRelativeResize="0"/>
          <p:nvPr/>
        </p:nvPicPr>
        <p:blipFill rotWithShape="1">
          <a:blip r:embed="rId4">
            <a:alphaModFix/>
          </a:blip>
          <a:srcRect b="0" l="0" r="0" t="0"/>
          <a:stretch/>
        </p:blipFill>
        <p:spPr>
          <a:xfrm>
            <a:off x="5489366" y="1841797"/>
            <a:ext cx="2154476" cy="2752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5"/>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With smaller cameras and larger storage,</a:t>
            </a:r>
            <a:endParaRPr/>
          </a:p>
        </p:txBody>
      </p:sp>
      <p:sp>
        <p:nvSpPr>
          <p:cNvPr id="204" name="Google Shape;204;p15"/>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300"/>
              </a:spcBef>
              <a:spcAft>
                <a:spcPts val="0"/>
              </a:spcAft>
              <a:buSzPts val="1800"/>
              <a:buNone/>
            </a:pPr>
            <a:r>
              <a:rPr lang="en-US"/>
              <a:t>We began curating large scale databases of images online</a:t>
            </a:r>
            <a:endParaRPr/>
          </a:p>
        </p:txBody>
      </p:sp>
      <p:sp>
        <p:nvSpPr>
          <p:cNvPr id="205" name="Google Shape;205;p15"/>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206" name="Google Shape;206;p15"/>
          <p:cNvPicPr preferRelativeResize="0"/>
          <p:nvPr/>
        </p:nvPicPr>
        <p:blipFill rotWithShape="1">
          <a:blip r:embed="rId3">
            <a:alphaModFix/>
          </a:blip>
          <a:srcRect b="0" l="0" r="0" t="0"/>
          <a:stretch/>
        </p:blipFill>
        <p:spPr>
          <a:xfrm>
            <a:off x="457200" y="1841525"/>
            <a:ext cx="4572000" cy="2266950"/>
          </a:xfrm>
          <a:prstGeom prst="rect">
            <a:avLst/>
          </a:prstGeom>
          <a:noFill/>
          <a:ln>
            <a:noFill/>
          </a:ln>
        </p:spPr>
      </p:pic>
      <p:sp>
        <p:nvSpPr>
          <p:cNvPr id="207" name="Google Shape;207;p15"/>
          <p:cNvSpPr txBox="1"/>
          <p:nvPr/>
        </p:nvSpPr>
        <p:spPr>
          <a:xfrm>
            <a:off x="1423800" y="4194450"/>
            <a:ext cx="2638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MNIST, 28x28, 1994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6"/>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With smaller cameras and larger storage,</a:t>
            </a:r>
            <a:endParaRPr/>
          </a:p>
        </p:txBody>
      </p:sp>
      <p:sp>
        <p:nvSpPr>
          <p:cNvPr id="214" name="Google Shape;214;p16"/>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300"/>
              </a:spcBef>
              <a:spcAft>
                <a:spcPts val="0"/>
              </a:spcAft>
              <a:buSzPts val="1800"/>
              <a:buNone/>
            </a:pPr>
            <a:r>
              <a:rPr lang="en-US"/>
              <a:t>We began curating large scale databases of images online</a:t>
            </a:r>
            <a:endParaRPr/>
          </a:p>
        </p:txBody>
      </p:sp>
      <p:sp>
        <p:nvSpPr>
          <p:cNvPr id="215" name="Google Shape;215;p16"/>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216" name="Google Shape;216;p16"/>
          <p:cNvPicPr preferRelativeResize="0"/>
          <p:nvPr/>
        </p:nvPicPr>
        <p:blipFill rotWithShape="1">
          <a:blip r:embed="rId3">
            <a:alphaModFix/>
          </a:blip>
          <a:srcRect b="0" l="0" r="0" t="0"/>
          <a:stretch/>
        </p:blipFill>
        <p:spPr>
          <a:xfrm>
            <a:off x="1000125" y="1804825"/>
            <a:ext cx="7143750" cy="2857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7"/>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34375"/>
              <a:buFont typeface="Arial"/>
              <a:buNone/>
            </a:pPr>
            <a:r>
              <a:rPr lang="en-US">
                <a:solidFill>
                  <a:schemeClr val="dk1"/>
                </a:solidFill>
              </a:rPr>
              <a:t>With those images, we now train models to understand what is in an image</a:t>
            </a:r>
            <a:endParaRPr/>
          </a:p>
        </p:txBody>
      </p:sp>
      <p:sp>
        <p:nvSpPr>
          <p:cNvPr id="223" name="Google Shape;223;p17"/>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300"/>
              </a:spcBef>
              <a:spcAft>
                <a:spcPts val="0"/>
              </a:spcAft>
              <a:buSzPts val="1800"/>
              <a:buNone/>
            </a:pPr>
            <a:r>
              <a:t/>
            </a:r>
            <a:endParaRPr/>
          </a:p>
        </p:txBody>
      </p:sp>
      <p:sp>
        <p:nvSpPr>
          <p:cNvPr id="224" name="Google Shape;224;p17"/>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225" name="Google Shape;225;p17"/>
          <p:cNvPicPr preferRelativeResize="0"/>
          <p:nvPr/>
        </p:nvPicPr>
        <p:blipFill rotWithShape="1">
          <a:blip r:embed="rId3">
            <a:alphaModFix/>
          </a:blip>
          <a:srcRect b="0" l="0" r="0" t="0"/>
          <a:stretch/>
        </p:blipFill>
        <p:spPr>
          <a:xfrm>
            <a:off x="249013" y="1100850"/>
            <a:ext cx="8645987" cy="3643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8"/>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SzPct val="111111"/>
              <a:buNone/>
            </a:pPr>
            <a:r>
              <a:rPr lang="en-US"/>
              <a:t>We can also train models to </a:t>
            </a:r>
            <a:r>
              <a:rPr lang="en-US">
                <a:solidFill>
                  <a:srgbClr val="FF0000"/>
                </a:solidFill>
              </a:rPr>
              <a:t>generate new images</a:t>
            </a:r>
            <a:endParaRPr>
              <a:solidFill>
                <a:srgbClr val="FF0000"/>
              </a:solidFill>
            </a:endParaRPr>
          </a:p>
        </p:txBody>
      </p:sp>
      <p:sp>
        <p:nvSpPr>
          <p:cNvPr id="232" name="Google Shape;232;p18"/>
          <p:cNvSpPr txBox="1"/>
          <p:nvPr>
            <p:ph idx="1" type="body"/>
          </p:nvPr>
        </p:nvSpPr>
        <p:spPr>
          <a:xfrm>
            <a:off x="457200" y="4336526"/>
            <a:ext cx="7931700" cy="5628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300"/>
              </a:spcBef>
              <a:spcAft>
                <a:spcPts val="0"/>
              </a:spcAft>
              <a:buSzPts val="1800"/>
              <a:buNone/>
            </a:pPr>
            <a:r>
              <a:rPr lang="en-US"/>
              <a:t>Neural Style Transfer [Gatys et al. 2015]</a:t>
            </a:r>
            <a:endParaRPr/>
          </a:p>
        </p:txBody>
      </p:sp>
      <p:sp>
        <p:nvSpPr>
          <p:cNvPr id="233" name="Google Shape;233;p18"/>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234" name="Google Shape;234;p18"/>
          <p:cNvPicPr preferRelativeResize="0"/>
          <p:nvPr/>
        </p:nvPicPr>
        <p:blipFill rotWithShape="1">
          <a:blip r:embed="rId3">
            <a:alphaModFix/>
          </a:blip>
          <a:srcRect b="0" l="0" r="0" t="0"/>
          <a:stretch/>
        </p:blipFill>
        <p:spPr>
          <a:xfrm>
            <a:off x="1442974" y="1025250"/>
            <a:ext cx="5960152" cy="31588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9"/>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241" name="Google Shape;241;p19" title="Screenshot 2025-03-30 at 1.09.31 PM.png"/>
          <p:cNvPicPr preferRelativeResize="0"/>
          <p:nvPr/>
        </p:nvPicPr>
        <p:blipFill rotWithShape="1">
          <a:blip r:embed="rId3">
            <a:alphaModFix/>
          </a:blip>
          <a:srcRect b="0" l="0" r="0" t="0"/>
          <a:stretch/>
        </p:blipFill>
        <p:spPr>
          <a:xfrm>
            <a:off x="211447" y="999672"/>
            <a:ext cx="3240500" cy="2530050"/>
          </a:xfrm>
          <a:prstGeom prst="rect">
            <a:avLst/>
          </a:prstGeom>
          <a:noFill/>
          <a:ln>
            <a:noFill/>
          </a:ln>
        </p:spPr>
      </p:pic>
      <p:pic>
        <p:nvPicPr>
          <p:cNvPr id="242" name="Google Shape;242;p19"/>
          <p:cNvPicPr preferRelativeResize="0"/>
          <p:nvPr/>
        </p:nvPicPr>
        <p:blipFill rotWithShape="1">
          <a:blip r:embed="rId4">
            <a:alphaModFix/>
          </a:blip>
          <a:srcRect b="0" l="0" r="0" t="0"/>
          <a:stretch/>
        </p:blipFill>
        <p:spPr>
          <a:xfrm>
            <a:off x="3728747" y="88100"/>
            <a:ext cx="4477202" cy="44772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US">
                <a:solidFill>
                  <a:srgbClr val="FF0000"/>
                </a:solidFill>
              </a:rPr>
              <a:t>Science</a:t>
            </a:r>
            <a:r>
              <a:rPr lang="en-US"/>
              <a:t> stands on the shoulder of giants</a:t>
            </a:r>
            <a:endParaRPr/>
          </a:p>
        </p:txBody>
      </p:sp>
      <p:sp>
        <p:nvSpPr>
          <p:cNvPr id="86" name="Google Shape;86;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sz="1000">
                <a:solidFill>
                  <a:schemeClr val="dk2"/>
                </a:solidFill>
              </a:rPr>
              <a:t>‹#›</a:t>
            </a:fld>
            <a:endParaRPr sz="1000">
              <a:solidFill>
                <a:schemeClr val="dk2"/>
              </a:solidFill>
            </a:endParaRPr>
          </a:p>
        </p:txBody>
      </p:sp>
      <p:sp>
        <p:nvSpPr>
          <p:cNvPr id="87" name="Google Shape;87;p2"/>
          <p:cNvSpPr txBox="1"/>
          <p:nvPr>
            <p:ph idx="4294967295"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0"/>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AI Art</a:t>
            </a:r>
            <a:endParaRPr/>
          </a:p>
        </p:txBody>
      </p:sp>
      <p:sp>
        <p:nvSpPr>
          <p:cNvPr id="249" name="Google Shape;249;p20"/>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300"/>
              </a:spcBef>
              <a:spcAft>
                <a:spcPts val="0"/>
              </a:spcAft>
              <a:buSzPts val="1800"/>
              <a:buNone/>
            </a:pPr>
            <a:r>
              <a:t/>
            </a:r>
            <a:endParaRPr/>
          </a:p>
        </p:txBody>
      </p:sp>
      <p:sp>
        <p:nvSpPr>
          <p:cNvPr id="250" name="Google Shape;250;p20"/>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251" name="Google Shape;251;p20"/>
          <p:cNvPicPr preferRelativeResize="0"/>
          <p:nvPr/>
        </p:nvPicPr>
        <p:blipFill rotWithShape="1">
          <a:blip r:embed="rId3">
            <a:alphaModFix/>
          </a:blip>
          <a:srcRect b="0" l="0" r="0" t="0"/>
          <a:stretch/>
        </p:blipFill>
        <p:spPr>
          <a:xfrm>
            <a:off x="3108225" y="205975"/>
            <a:ext cx="5846701" cy="4385026"/>
          </a:xfrm>
          <a:prstGeom prst="rect">
            <a:avLst/>
          </a:prstGeom>
          <a:noFill/>
          <a:ln>
            <a:noFill/>
          </a:ln>
        </p:spPr>
      </p:pic>
      <p:pic>
        <p:nvPicPr>
          <p:cNvPr id="252" name="Google Shape;252;p20"/>
          <p:cNvPicPr preferRelativeResize="0"/>
          <p:nvPr/>
        </p:nvPicPr>
        <p:blipFill rotWithShape="1">
          <a:blip r:embed="rId4">
            <a:alphaModFix/>
          </a:blip>
          <a:srcRect b="0" l="0" r="0" t="0"/>
          <a:stretch/>
        </p:blipFill>
        <p:spPr>
          <a:xfrm>
            <a:off x="0" y="2705547"/>
            <a:ext cx="4038474" cy="2076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1"/>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New technology begets fear</a:t>
            </a:r>
            <a:endParaRPr/>
          </a:p>
        </p:txBody>
      </p:sp>
      <p:sp>
        <p:nvSpPr>
          <p:cNvPr id="259" name="Google Shape;259;p21"/>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300"/>
              </a:spcBef>
              <a:spcAft>
                <a:spcPts val="0"/>
              </a:spcAft>
              <a:buSzPts val="1800"/>
              <a:buNone/>
            </a:pPr>
            <a:r>
              <a:t/>
            </a:r>
            <a:endParaRPr/>
          </a:p>
        </p:txBody>
      </p:sp>
      <p:sp>
        <p:nvSpPr>
          <p:cNvPr id="260" name="Google Shape;260;p21"/>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261" name="Google Shape;261;p21"/>
          <p:cNvPicPr preferRelativeResize="0"/>
          <p:nvPr/>
        </p:nvPicPr>
        <p:blipFill rotWithShape="1">
          <a:blip r:embed="rId3">
            <a:alphaModFix/>
          </a:blip>
          <a:srcRect b="43675" l="0" r="0" t="0"/>
          <a:stretch/>
        </p:blipFill>
        <p:spPr>
          <a:xfrm>
            <a:off x="2022188" y="1147313"/>
            <a:ext cx="4801729" cy="3500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2"/>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
        <p:nvSpPr>
          <p:cNvPr id="268" name="Google Shape;268;p22"/>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At the end of the day, vision is for doing</a:t>
            </a:r>
            <a:endParaRPr/>
          </a:p>
        </p:txBody>
      </p:sp>
      <p:pic>
        <p:nvPicPr>
          <p:cNvPr id="269" name="Google Shape;269;p22"/>
          <p:cNvPicPr preferRelativeResize="0"/>
          <p:nvPr/>
        </p:nvPicPr>
        <p:blipFill rotWithShape="1">
          <a:blip r:embed="rId3">
            <a:alphaModFix/>
          </a:blip>
          <a:srcRect b="0" l="0" r="0" t="0"/>
          <a:stretch/>
        </p:blipFill>
        <p:spPr>
          <a:xfrm>
            <a:off x="308750" y="1215778"/>
            <a:ext cx="4735451" cy="2832872"/>
          </a:xfrm>
          <a:prstGeom prst="rect">
            <a:avLst/>
          </a:prstGeom>
          <a:noFill/>
          <a:ln>
            <a:noFill/>
          </a:ln>
        </p:spPr>
      </p:pic>
      <p:pic>
        <p:nvPicPr>
          <p:cNvPr id="270" name="Google Shape;270;p22"/>
          <p:cNvPicPr preferRelativeResize="0"/>
          <p:nvPr/>
        </p:nvPicPr>
        <p:blipFill rotWithShape="1">
          <a:blip r:embed="rId4">
            <a:alphaModFix/>
          </a:blip>
          <a:srcRect b="0" l="0" r="0" t="0"/>
          <a:stretch/>
        </p:blipFill>
        <p:spPr>
          <a:xfrm>
            <a:off x="5657450" y="1215776"/>
            <a:ext cx="2150750" cy="1609800"/>
          </a:xfrm>
          <a:prstGeom prst="rect">
            <a:avLst/>
          </a:prstGeom>
          <a:noFill/>
          <a:ln>
            <a:noFill/>
          </a:ln>
        </p:spPr>
      </p:pic>
      <p:pic>
        <p:nvPicPr>
          <p:cNvPr id="271" name="Google Shape;271;p22"/>
          <p:cNvPicPr preferRelativeResize="0"/>
          <p:nvPr/>
        </p:nvPicPr>
        <p:blipFill rotWithShape="1">
          <a:blip r:embed="rId5">
            <a:alphaModFix/>
          </a:blip>
          <a:srcRect b="0" l="0" r="0" t="0"/>
          <a:stretch/>
        </p:blipFill>
        <p:spPr>
          <a:xfrm>
            <a:off x="5638800" y="3094325"/>
            <a:ext cx="2188051" cy="12307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3"/>
          <p:cNvSpPr txBox="1"/>
          <p:nvPr>
            <p:ph idx="1" type="body"/>
          </p:nvPr>
        </p:nvSpPr>
        <p:spPr>
          <a:xfrm>
            <a:off x="457200" y="4201051"/>
            <a:ext cx="7931700" cy="3936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300"/>
              </a:spcBef>
              <a:spcAft>
                <a:spcPts val="0"/>
              </a:spcAft>
              <a:buSzPts val="1800"/>
              <a:buNone/>
            </a:pPr>
            <a:r>
              <a:rPr lang="en-US"/>
              <a:t>UW x AI2 research controls multiple robot embodiments [</a:t>
            </a:r>
            <a:r>
              <a:rPr lang="en-US" u="sng">
                <a:solidFill>
                  <a:schemeClr val="hlink"/>
                </a:solidFill>
                <a:hlinkClick r:id="rId3"/>
              </a:rPr>
              <a:t>Link to paper</a:t>
            </a:r>
            <a:r>
              <a:rPr lang="en-US"/>
              <a:t>]</a:t>
            </a:r>
            <a:endParaRPr/>
          </a:p>
        </p:txBody>
      </p:sp>
      <p:sp>
        <p:nvSpPr>
          <p:cNvPr id="278" name="Google Shape;278;p23"/>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
        <p:nvSpPr>
          <p:cNvPr id="279" name="Google Shape;279;p23"/>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At the end of the day, vision is for doing</a:t>
            </a:r>
            <a:endParaRPr/>
          </a:p>
        </p:txBody>
      </p:sp>
      <p:pic>
        <p:nvPicPr>
          <p:cNvPr id="280" name="Google Shape;280;p23" title="livingroom_trashcan_stretch.mp4">
            <a:hlinkClick r:id="rId4"/>
          </p:cNvPr>
          <p:cNvPicPr preferRelativeResize="0"/>
          <p:nvPr/>
        </p:nvPicPr>
        <p:blipFill rotWithShape="1">
          <a:blip r:embed="rId5">
            <a:alphaModFix/>
          </a:blip>
          <a:srcRect b="0" l="0" r="0" t="0"/>
          <a:stretch/>
        </p:blipFill>
        <p:spPr>
          <a:xfrm>
            <a:off x="152400" y="876900"/>
            <a:ext cx="4346750" cy="2445063"/>
          </a:xfrm>
          <a:prstGeom prst="rect">
            <a:avLst/>
          </a:prstGeom>
          <a:noFill/>
          <a:ln>
            <a:noFill/>
          </a:ln>
        </p:spPr>
      </p:pic>
      <p:pic>
        <p:nvPicPr>
          <p:cNvPr id="281" name="Google Shape;281;p23" title="trashcan_table_unitree.mp4">
            <a:hlinkClick r:id="rId6"/>
          </p:cNvPr>
          <p:cNvPicPr preferRelativeResize="0"/>
          <p:nvPr/>
        </p:nvPicPr>
        <p:blipFill rotWithShape="1">
          <a:blip r:embed="rId7">
            <a:alphaModFix/>
          </a:blip>
          <a:srcRect b="0" l="0" r="0" t="0"/>
          <a:stretch/>
        </p:blipFill>
        <p:spPr>
          <a:xfrm>
            <a:off x="4644795" y="876900"/>
            <a:ext cx="4346806" cy="2445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4"/>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Robots and agents powered by vision</a:t>
            </a:r>
            <a:endParaRPr/>
          </a:p>
        </p:txBody>
      </p:sp>
      <p:sp>
        <p:nvSpPr>
          <p:cNvPr id="288" name="Google Shape;288;p24"/>
          <p:cNvSpPr txBox="1"/>
          <p:nvPr>
            <p:ph idx="1" type="body"/>
          </p:nvPr>
        </p:nvSpPr>
        <p:spPr>
          <a:xfrm>
            <a:off x="457200" y="1762625"/>
            <a:ext cx="7931700" cy="28320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300"/>
              </a:spcBef>
              <a:spcAft>
                <a:spcPts val="0"/>
              </a:spcAft>
              <a:buSzPts val="1800"/>
              <a:buNone/>
            </a:pPr>
            <a:r>
              <a:rPr lang="en-US" sz="3200"/>
              <a:t>have often been depicted by popular media</a:t>
            </a:r>
            <a:endParaRPr sz="3200"/>
          </a:p>
        </p:txBody>
      </p:sp>
      <p:sp>
        <p:nvSpPr>
          <p:cNvPr id="289" name="Google Shape;289;p24"/>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5"/>
          <p:cNvSpPr txBox="1"/>
          <p:nvPr>
            <p:ph idx="4294967295"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Depictions of AI: Myths and Stories </a:t>
            </a:r>
            <a:endParaRPr b="0" i="0" sz="1800" u="none" cap="none" strike="noStrike">
              <a:solidFill>
                <a:srgbClr val="000000"/>
              </a:solidFill>
              <a:latin typeface="Arial"/>
              <a:ea typeface="Arial"/>
              <a:cs typeface="Arial"/>
              <a:sym typeface="Arial"/>
            </a:endParaRPr>
          </a:p>
        </p:txBody>
      </p:sp>
      <p:pic>
        <p:nvPicPr>
          <p:cNvPr id="295" name="Google Shape;295;p25"/>
          <p:cNvPicPr preferRelativeResize="0"/>
          <p:nvPr/>
        </p:nvPicPr>
        <p:blipFill rotWithShape="1">
          <a:blip r:embed="rId3">
            <a:alphaModFix/>
          </a:blip>
          <a:srcRect b="0" l="0" r="0" t="0"/>
          <a:stretch/>
        </p:blipFill>
        <p:spPr>
          <a:xfrm>
            <a:off x="311700" y="1017725"/>
            <a:ext cx="2563825" cy="3162599"/>
          </a:xfrm>
          <a:prstGeom prst="rect">
            <a:avLst/>
          </a:prstGeom>
          <a:noFill/>
          <a:ln>
            <a:noFill/>
          </a:ln>
        </p:spPr>
      </p:pic>
      <p:sp>
        <p:nvSpPr>
          <p:cNvPr id="296" name="Google Shape;296;p25"/>
          <p:cNvSpPr txBox="1"/>
          <p:nvPr>
            <p:ph idx="4294967295" type="body"/>
          </p:nvPr>
        </p:nvSpPr>
        <p:spPr>
          <a:xfrm>
            <a:off x="311700" y="4075550"/>
            <a:ext cx="2746200" cy="92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Legend of Talos </a:t>
            </a:r>
            <a:br>
              <a:rPr b="0" i="0" lang="en-US" sz="1400" u="none" cap="none" strike="noStrike">
                <a:solidFill>
                  <a:srgbClr val="000000"/>
                </a:solidFill>
                <a:latin typeface="Arial"/>
                <a:ea typeface="Arial"/>
                <a:cs typeface="Arial"/>
                <a:sym typeface="Arial"/>
              </a:rPr>
            </a:br>
            <a:r>
              <a:rPr b="0" i="0" lang="en-US" sz="1400" u="none" cap="none" strike="noStrike">
                <a:solidFill>
                  <a:srgbClr val="4D5156"/>
                </a:solidFill>
                <a:highlight>
                  <a:srgbClr val="FFFFFF"/>
                </a:highlight>
                <a:latin typeface="Arial"/>
                <a:ea typeface="Arial"/>
                <a:cs typeface="Arial"/>
                <a:sym typeface="Arial"/>
              </a:rPr>
              <a:t>Adrienne Mayor, </a:t>
            </a:r>
            <a:r>
              <a:rPr b="0" i="1" lang="en-US" sz="1400" u="none" cap="none" strike="noStrike">
                <a:solidFill>
                  <a:srgbClr val="4D5156"/>
                </a:solidFill>
                <a:highlight>
                  <a:srgbClr val="FFFFFF"/>
                </a:highlight>
                <a:latin typeface="Arial"/>
                <a:ea typeface="Arial"/>
                <a:cs typeface="Arial"/>
                <a:sym typeface="Arial"/>
              </a:rPr>
              <a:t>Gods and Robots</a:t>
            </a:r>
            <a:endParaRPr b="0" i="0" sz="1400" u="none" cap="none" strike="noStrike">
              <a:solidFill>
                <a:srgbClr val="000000"/>
              </a:solidFill>
              <a:latin typeface="Arial"/>
              <a:ea typeface="Arial"/>
              <a:cs typeface="Arial"/>
              <a:sym typeface="Arial"/>
            </a:endParaRPr>
          </a:p>
        </p:txBody>
      </p:sp>
      <p:sp>
        <p:nvSpPr>
          <p:cNvPr id="297" name="Google Shape;297;p25"/>
          <p:cNvSpPr txBox="1"/>
          <p:nvPr>
            <p:ph idx="4294967295" type="body"/>
          </p:nvPr>
        </p:nvSpPr>
        <p:spPr>
          <a:xfrm>
            <a:off x="5828950" y="4237825"/>
            <a:ext cx="2746200" cy="92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Data in </a:t>
            </a:r>
            <a:r>
              <a:rPr b="0" i="1" lang="en-US" sz="1400" u="none" cap="none" strike="noStrike">
                <a:solidFill>
                  <a:srgbClr val="4D5156"/>
                </a:solidFill>
                <a:highlight>
                  <a:srgbClr val="FFFFFF"/>
                </a:highlight>
                <a:latin typeface="Arial"/>
                <a:ea typeface="Arial"/>
                <a:cs typeface="Arial"/>
                <a:sym typeface="Arial"/>
              </a:rPr>
              <a:t>Star Trek</a:t>
            </a:r>
            <a:r>
              <a:rPr b="0" i="0" lang="en-US" sz="1400" u="none" cap="none" strike="noStrike">
                <a:solidFill>
                  <a:srgbClr val="4D5156"/>
                </a:solidFill>
                <a:highlight>
                  <a:srgbClr val="FFFFFF"/>
                </a:highlight>
                <a:latin typeface="Arial"/>
                <a:ea typeface="Arial"/>
                <a:cs typeface="Arial"/>
                <a:sym typeface="Arial"/>
              </a:rPr>
              <a:t> (1987)</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8" name="Google Shape;298;p25"/>
          <p:cNvPicPr preferRelativeResize="0"/>
          <p:nvPr/>
        </p:nvPicPr>
        <p:blipFill rotWithShape="1">
          <a:blip r:embed="rId4">
            <a:alphaModFix/>
          </a:blip>
          <a:srcRect b="0" l="0" r="0" t="0"/>
          <a:stretch/>
        </p:blipFill>
        <p:spPr>
          <a:xfrm>
            <a:off x="3344393" y="1017725"/>
            <a:ext cx="2015695" cy="3220101"/>
          </a:xfrm>
          <a:prstGeom prst="rect">
            <a:avLst/>
          </a:prstGeom>
          <a:noFill/>
          <a:ln>
            <a:noFill/>
          </a:ln>
        </p:spPr>
      </p:pic>
      <p:sp>
        <p:nvSpPr>
          <p:cNvPr id="299" name="Google Shape;299;p25"/>
          <p:cNvSpPr txBox="1"/>
          <p:nvPr>
            <p:ph idx="4294967295" type="body"/>
          </p:nvPr>
        </p:nvSpPr>
        <p:spPr>
          <a:xfrm>
            <a:off x="3319963" y="4237825"/>
            <a:ext cx="2158800" cy="525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R. U. R. (1920)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sz="1000">
                <a:solidFill>
                  <a:schemeClr val="dk2"/>
                </a:solidFill>
              </a:rPr>
              <a:t>‹#›</a:t>
            </a:fld>
            <a:endParaRPr sz="1000">
              <a:solidFill>
                <a:schemeClr val="dk2"/>
              </a:solidFill>
            </a:endParaRPr>
          </a:p>
        </p:txBody>
      </p:sp>
      <p:pic>
        <p:nvPicPr>
          <p:cNvPr id="301" name="Google Shape;301;p25"/>
          <p:cNvPicPr preferRelativeResize="0"/>
          <p:nvPr/>
        </p:nvPicPr>
        <p:blipFill rotWithShape="1">
          <a:blip r:embed="rId5">
            <a:alphaModFix/>
          </a:blip>
          <a:srcRect b="0" l="0" r="0" t="0"/>
          <a:stretch/>
        </p:blipFill>
        <p:spPr>
          <a:xfrm>
            <a:off x="5512488" y="1170125"/>
            <a:ext cx="3479112" cy="231940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5" name="Shape 305"/>
        <p:cNvGrpSpPr/>
        <p:nvPr/>
      </p:nvGrpSpPr>
      <p:grpSpPr>
        <a:xfrm>
          <a:off x="0" y="0"/>
          <a:ext cx="0" cy="0"/>
          <a:chOff x="0" y="0"/>
          <a:chExt cx="0" cy="0"/>
        </a:xfrm>
      </p:grpSpPr>
      <p:sp>
        <p:nvSpPr>
          <p:cNvPr id="306" name="Google Shape;306;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307" name="Google Shape;307;p26"/>
          <p:cNvPicPr preferRelativeResize="0"/>
          <p:nvPr/>
        </p:nvPicPr>
        <p:blipFill rotWithShape="1">
          <a:blip r:embed="rId3">
            <a:alphaModFix/>
          </a:blip>
          <a:srcRect b="0" l="0" r="0" t="0"/>
          <a:stretch/>
        </p:blipFill>
        <p:spPr>
          <a:xfrm>
            <a:off x="569471" y="863576"/>
            <a:ext cx="3368425" cy="3339951"/>
          </a:xfrm>
          <a:prstGeom prst="rect">
            <a:avLst/>
          </a:prstGeom>
          <a:noFill/>
          <a:ln>
            <a:noFill/>
          </a:ln>
        </p:spPr>
      </p:pic>
      <p:sp>
        <p:nvSpPr>
          <p:cNvPr id="308" name="Google Shape;308;p26"/>
          <p:cNvSpPr/>
          <p:nvPr/>
        </p:nvSpPr>
        <p:spPr>
          <a:xfrm>
            <a:off x="3623250" y="110900"/>
            <a:ext cx="2701500" cy="1621200"/>
          </a:xfrm>
          <a:prstGeom prst="wedgeRoundRectCallout">
            <a:avLst>
              <a:gd fmla="val -39635" name="adj1"/>
              <a:gd fmla="val 85497"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0000"/>
                </a:solidFill>
                <a:latin typeface="Lato Light"/>
                <a:ea typeface="Lato Light"/>
                <a:cs typeface="Lato Light"/>
                <a:sym typeface="Lato Light"/>
              </a:rPr>
              <a:t>I’m sorry, Dave. </a:t>
            </a:r>
            <a:endParaRPr b="0" i="0" sz="2400" u="none" cap="none" strike="noStrike">
              <a:solidFill>
                <a:srgbClr val="FF0000"/>
              </a:solidFill>
              <a:latin typeface="Lato Light"/>
              <a:ea typeface="Lato Light"/>
              <a:cs typeface="Lato Light"/>
              <a:sym typeface="Lato Light"/>
            </a:endParaRPr>
          </a:p>
          <a:p>
            <a:pPr indent="0" lvl="0" marL="0" marR="0" rtl="0" algn="l">
              <a:lnSpc>
                <a:spcPct val="100000"/>
              </a:lnSpc>
              <a:spcBef>
                <a:spcPts val="0"/>
              </a:spcBef>
              <a:spcAft>
                <a:spcPts val="0"/>
              </a:spcAft>
              <a:buClr>
                <a:schemeClr val="dk1"/>
              </a:buClr>
              <a:buSzPts val="1100"/>
              <a:buFont typeface="Arial"/>
              <a:buNone/>
            </a:pPr>
            <a:r>
              <a:rPr b="0" i="0" lang="en-US" sz="2400" u="none" cap="none" strike="noStrike">
                <a:solidFill>
                  <a:srgbClr val="FF0000"/>
                </a:solidFill>
                <a:latin typeface="Lato Light"/>
                <a:ea typeface="Lato Light"/>
                <a:cs typeface="Lato Light"/>
                <a:sym typeface="Lato Light"/>
              </a:rPr>
              <a:t>I’m afraid </a:t>
            </a:r>
            <a:br>
              <a:rPr b="0" i="0" lang="en-US" sz="2400" u="none" cap="none" strike="noStrike">
                <a:solidFill>
                  <a:srgbClr val="FF0000"/>
                </a:solidFill>
                <a:latin typeface="Lato Light"/>
                <a:ea typeface="Lato Light"/>
                <a:cs typeface="Lato Light"/>
                <a:sym typeface="Lato Light"/>
              </a:rPr>
            </a:br>
            <a:r>
              <a:rPr b="0" i="0" lang="en-US" sz="2400" u="none" cap="none" strike="noStrike">
                <a:solidFill>
                  <a:srgbClr val="FF0000"/>
                </a:solidFill>
                <a:latin typeface="Lato Light"/>
                <a:ea typeface="Lato Light"/>
                <a:cs typeface="Lato Light"/>
                <a:sym typeface="Lato Light"/>
              </a:rPr>
              <a:t>I can’t do that.</a:t>
            </a:r>
            <a:endParaRPr b="0" i="0" sz="2400" u="none" cap="none" strike="noStrike">
              <a:solidFill>
                <a:srgbClr val="FF0000"/>
              </a:solidFill>
              <a:latin typeface="Lato Light"/>
              <a:ea typeface="Lato Light"/>
              <a:cs typeface="Lato Light"/>
              <a:sym typeface="Lato Light"/>
            </a:endParaRPr>
          </a:p>
        </p:txBody>
      </p:sp>
      <p:pic>
        <p:nvPicPr>
          <p:cNvPr id="309" name="Google Shape;309;p26"/>
          <p:cNvPicPr preferRelativeResize="0"/>
          <p:nvPr/>
        </p:nvPicPr>
        <p:blipFill rotWithShape="1">
          <a:blip r:embed="rId4">
            <a:alphaModFix/>
          </a:blip>
          <a:srcRect b="0" l="0" r="0" t="0"/>
          <a:stretch/>
        </p:blipFill>
        <p:spPr>
          <a:xfrm>
            <a:off x="6420275" y="312350"/>
            <a:ext cx="2266549" cy="4036444"/>
          </a:xfrm>
          <a:prstGeom prst="rect">
            <a:avLst/>
          </a:prstGeom>
          <a:noFill/>
          <a:ln>
            <a:noFill/>
          </a:ln>
        </p:spPr>
      </p:pic>
      <p:sp>
        <p:nvSpPr>
          <p:cNvPr id="310" name="Google Shape;310;p26"/>
          <p:cNvSpPr txBox="1"/>
          <p:nvPr/>
        </p:nvSpPr>
        <p:spPr>
          <a:xfrm>
            <a:off x="1567875" y="4388425"/>
            <a:ext cx="71190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FAFAFA"/>
                </a:solidFill>
                <a:latin typeface="Proxima Nova"/>
                <a:ea typeface="Proxima Nova"/>
                <a:cs typeface="Proxima Nova"/>
                <a:sym typeface="Proxima Nova"/>
              </a:rPr>
              <a:t>1968                                                                      1984</a:t>
            </a:r>
            <a:endParaRPr b="0" i="0" sz="2100" u="none" cap="none" strike="noStrike">
              <a:solidFill>
                <a:srgbClr val="FAFAFA"/>
              </a:solidFill>
              <a:latin typeface="Proxima Nova"/>
              <a:ea typeface="Proxima Nova"/>
              <a:cs typeface="Proxima Nova"/>
              <a:sym typeface="Proxima Nova"/>
            </a:endParaRPr>
          </a:p>
        </p:txBody>
      </p:sp>
      <p:sp>
        <p:nvSpPr>
          <p:cNvPr id="311" name="Google Shape;311;p26"/>
          <p:cNvSpPr txBox="1"/>
          <p:nvPr>
            <p:ph idx="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sz="1000">
                <a:solidFill>
                  <a:schemeClr val="dk2"/>
                </a:solidFill>
              </a:rPr>
              <a:t>‹#›</a:t>
            </a:fld>
            <a:endParaRPr sz="1000">
              <a:solidFill>
                <a:schemeClr val="dk2"/>
              </a:solidFill>
            </a:endParaRPr>
          </a:p>
        </p:txBody>
      </p:sp>
      <p:pic>
        <p:nvPicPr>
          <p:cNvPr id="318" name="Google Shape;318;p27"/>
          <p:cNvPicPr preferRelativeResize="0"/>
          <p:nvPr/>
        </p:nvPicPr>
        <p:blipFill rotWithShape="1">
          <a:blip r:embed="rId3">
            <a:alphaModFix/>
          </a:blip>
          <a:srcRect b="0" l="0" r="0" t="0"/>
          <a:stretch/>
        </p:blipFill>
        <p:spPr>
          <a:xfrm>
            <a:off x="312525" y="120500"/>
            <a:ext cx="3727724" cy="2096850"/>
          </a:xfrm>
          <a:prstGeom prst="rect">
            <a:avLst/>
          </a:prstGeom>
          <a:noFill/>
          <a:ln>
            <a:noFill/>
          </a:ln>
        </p:spPr>
      </p:pic>
      <p:pic>
        <p:nvPicPr>
          <p:cNvPr id="319" name="Google Shape;319;p27"/>
          <p:cNvPicPr preferRelativeResize="0"/>
          <p:nvPr/>
        </p:nvPicPr>
        <p:blipFill rotWithShape="1">
          <a:blip r:embed="rId4">
            <a:alphaModFix/>
          </a:blip>
          <a:srcRect b="0" l="0" r="0" t="0"/>
          <a:stretch/>
        </p:blipFill>
        <p:spPr>
          <a:xfrm>
            <a:off x="4171878" y="120500"/>
            <a:ext cx="3727725" cy="2087526"/>
          </a:xfrm>
          <a:prstGeom prst="rect">
            <a:avLst/>
          </a:prstGeom>
          <a:noFill/>
          <a:ln>
            <a:noFill/>
          </a:ln>
        </p:spPr>
      </p:pic>
      <p:pic>
        <p:nvPicPr>
          <p:cNvPr id="320" name="Google Shape;320;p27"/>
          <p:cNvPicPr preferRelativeResize="0"/>
          <p:nvPr/>
        </p:nvPicPr>
        <p:blipFill rotWithShape="1">
          <a:blip r:embed="rId5">
            <a:alphaModFix/>
          </a:blip>
          <a:srcRect b="0" l="0" r="0" t="0"/>
          <a:stretch/>
        </p:blipFill>
        <p:spPr>
          <a:xfrm>
            <a:off x="5632875" y="2342546"/>
            <a:ext cx="1913436" cy="2096850"/>
          </a:xfrm>
          <a:prstGeom prst="rect">
            <a:avLst/>
          </a:prstGeom>
          <a:noFill/>
          <a:ln>
            <a:noFill/>
          </a:ln>
        </p:spPr>
      </p:pic>
      <p:pic>
        <p:nvPicPr>
          <p:cNvPr id="321" name="Google Shape;321;p27"/>
          <p:cNvPicPr preferRelativeResize="0"/>
          <p:nvPr/>
        </p:nvPicPr>
        <p:blipFill rotWithShape="1">
          <a:blip r:embed="rId6">
            <a:alphaModFix/>
          </a:blip>
          <a:srcRect b="0" l="0" r="0" t="0"/>
          <a:stretch/>
        </p:blipFill>
        <p:spPr>
          <a:xfrm>
            <a:off x="1906313" y="2434148"/>
            <a:ext cx="1612435" cy="1961975"/>
          </a:xfrm>
          <a:prstGeom prst="rect">
            <a:avLst/>
          </a:prstGeom>
          <a:noFill/>
          <a:ln>
            <a:noFill/>
          </a:ln>
        </p:spPr>
      </p:pic>
      <p:pic>
        <p:nvPicPr>
          <p:cNvPr id="322" name="Google Shape;322;p27"/>
          <p:cNvPicPr preferRelativeResize="0"/>
          <p:nvPr/>
        </p:nvPicPr>
        <p:blipFill rotWithShape="1">
          <a:blip r:embed="rId7">
            <a:alphaModFix/>
          </a:blip>
          <a:srcRect b="0" l="0" r="0" t="0"/>
          <a:stretch/>
        </p:blipFill>
        <p:spPr>
          <a:xfrm>
            <a:off x="3849462" y="2385824"/>
            <a:ext cx="1683975" cy="2010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8"/>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SzPct val="111111"/>
              <a:buNone/>
            </a:pPr>
            <a:r>
              <a:rPr lang="en-US"/>
              <a:t>Aside from </a:t>
            </a:r>
            <a:r>
              <a:rPr lang="en-US">
                <a:solidFill>
                  <a:srgbClr val="FF0000"/>
                </a:solidFill>
              </a:rPr>
              <a:t>physics</a:t>
            </a:r>
            <a:r>
              <a:rPr lang="en-US"/>
              <a:t>, </a:t>
            </a:r>
            <a:r>
              <a:rPr lang="en-US">
                <a:solidFill>
                  <a:srgbClr val="FF0000"/>
                </a:solidFill>
              </a:rPr>
              <a:t>math</a:t>
            </a:r>
            <a:r>
              <a:rPr lang="en-US"/>
              <a:t>, </a:t>
            </a:r>
            <a:r>
              <a:rPr lang="en-US">
                <a:solidFill>
                  <a:srgbClr val="FF0000"/>
                </a:solidFill>
              </a:rPr>
              <a:t>art</a:t>
            </a:r>
            <a:r>
              <a:rPr lang="en-US"/>
              <a:t>, </a:t>
            </a:r>
            <a:r>
              <a:rPr lang="en-US">
                <a:solidFill>
                  <a:srgbClr val="FF0000"/>
                </a:solidFill>
              </a:rPr>
              <a:t>popular media</a:t>
            </a:r>
            <a:r>
              <a:rPr lang="en-US"/>
              <a:t>,</a:t>
            </a:r>
            <a:endParaRPr/>
          </a:p>
        </p:txBody>
      </p:sp>
      <p:sp>
        <p:nvSpPr>
          <p:cNvPr id="329" name="Google Shape;329;p28"/>
          <p:cNvSpPr txBox="1"/>
          <p:nvPr>
            <p:ph idx="1" type="body"/>
          </p:nvPr>
        </p:nvSpPr>
        <p:spPr>
          <a:xfrm>
            <a:off x="457200" y="2194850"/>
            <a:ext cx="7931700" cy="9546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100000"/>
              </a:lnSpc>
              <a:spcBef>
                <a:spcPts val="300"/>
              </a:spcBef>
              <a:spcAft>
                <a:spcPts val="0"/>
              </a:spcAft>
              <a:buSzPts val="1800"/>
              <a:buNone/>
            </a:pPr>
            <a:r>
              <a:rPr lang="en-US" sz="3200"/>
              <a:t>Computer Vision also draws on fundamental findings in neuroscience</a:t>
            </a:r>
            <a:endParaRPr sz="3200"/>
          </a:p>
        </p:txBody>
      </p:sp>
      <p:sp>
        <p:nvSpPr>
          <p:cNvPr id="330" name="Google Shape;330;p28"/>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29"/>
          <p:cNvPicPr preferRelativeResize="0"/>
          <p:nvPr/>
        </p:nvPicPr>
        <p:blipFill rotWithShape="1">
          <a:blip r:embed="rId3">
            <a:alphaModFix/>
          </a:blip>
          <a:srcRect b="0" l="0" r="0" t="0"/>
          <a:stretch/>
        </p:blipFill>
        <p:spPr>
          <a:xfrm>
            <a:off x="1131273" y="0"/>
            <a:ext cx="7866855" cy="5143501"/>
          </a:xfrm>
          <a:prstGeom prst="rect">
            <a:avLst/>
          </a:prstGeom>
          <a:noFill/>
          <a:ln>
            <a:noFill/>
          </a:ln>
        </p:spPr>
      </p:pic>
      <p:sp>
        <p:nvSpPr>
          <p:cNvPr id="336" name="Google Shape;336;p29"/>
          <p:cNvSpPr txBox="1"/>
          <p:nvPr>
            <p:ph type="title"/>
          </p:nvPr>
        </p:nvSpPr>
        <p:spPr>
          <a:xfrm>
            <a:off x="398775" y="1059925"/>
            <a:ext cx="3017100" cy="1086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US"/>
              <a:t>How does animal vision work?</a:t>
            </a:r>
            <a:endParaRPr/>
          </a:p>
        </p:txBody>
      </p:sp>
      <p:pic>
        <p:nvPicPr>
          <p:cNvPr id="337" name="Google Shape;337;p29"/>
          <p:cNvPicPr preferRelativeResize="0"/>
          <p:nvPr/>
        </p:nvPicPr>
        <p:blipFill rotWithShape="1">
          <a:blip r:embed="rId4">
            <a:alphaModFix/>
          </a:blip>
          <a:srcRect b="0" l="0" r="0" t="0"/>
          <a:stretch/>
        </p:blipFill>
        <p:spPr>
          <a:xfrm>
            <a:off x="398775" y="3513250"/>
            <a:ext cx="1990375" cy="1086425"/>
          </a:xfrm>
          <a:prstGeom prst="rect">
            <a:avLst/>
          </a:prstGeom>
          <a:noFill/>
          <a:ln>
            <a:noFill/>
          </a:ln>
        </p:spPr>
      </p:pic>
      <p:sp>
        <p:nvSpPr>
          <p:cNvPr id="338" name="Google Shape;338;p29"/>
          <p:cNvSpPr txBox="1"/>
          <p:nvPr/>
        </p:nvSpPr>
        <p:spPr>
          <a:xfrm>
            <a:off x="386175" y="2217250"/>
            <a:ext cx="30423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ato Light"/>
                <a:ea typeface="Lato Light"/>
                <a:cs typeface="Lato Light"/>
                <a:sym typeface="Lato Light"/>
              </a:rPr>
              <a:t>Won Nobel Prize in 1981</a:t>
            </a:r>
            <a:endParaRPr b="0" i="0" sz="1400" u="none" cap="none" strike="noStrike">
              <a:solidFill>
                <a:srgbClr val="000000"/>
              </a:solidFill>
              <a:latin typeface="Lato Light"/>
              <a:ea typeface="Lato Light"/>
              <a:cs typeface="Lato Light"/>
              <a:sym typeface="Lato Ligh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ato Light"/>
                <a:ea typeface="Lato Light"/>
                <a:cs typeface="Lato Light"/>
                <a:sym typeface="Lato Light"/>
              </a:rPr>
              <a:t>Visual processing is hierarchical, involving recognizing simpler structures, edges, etc.</a:t>
            </a:r>
            <a:endParaRPr b="0" i="0" sz="1400" u="none" cap="none" strike="noStrike">
              <a:solidFill>
                <a:srgbClr val="000000"/>
              </a:solidFill>
              <a:latin typeface="Lato Light"/>
              <a:ea typeface="Lato Light"/>
              <a:cs typeface="Lato Light"/>
              <a:sym typeface="Lat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3"/>
          <p:cNvSpPr/>
          <p:nvPr/>
        </p:nvSpPr>
        <p:spPr>
          <a:xfrm>
            <a:off x="628739" y="2381718"/>
            <a:ext cx="2488200" cy="276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Pinhole projection, optics</a:t>
            </a:r>
            <a:endParaRPr b="0" i="0" sz="1100" u="none" cap="none" strike="noStrike">
              <a:solidFill>
                <a:srgbClr val="000000"/>
              </a:solidFill>
              <a:latin typeface="Arial"/>
              <a:ea typeface="Arial"/>
              <a:cs typeface="Arial"/>
              <a:sym typeface="Arial"/>
            </a:endParaRPr>
          </a:p>
        </p:txBody>
      </p:sp>
      <p:sp>
        <p:nvSpPr>
          <p:cNvPr id="93" name="Google Shape;93;p3"/>
          <p:cNvSpPr/>
          <p:nvPr/>
        </p:nvSpPr>
        <p:spPr>
          <a:xfrm>
            <a:off x="488417" y="4249184"/>
            <a:ext cx="26772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Models of color vision (trichromacy)</a:t>
            </a:r>
            <a:endParaRPr b="0" i="0" sz="1100" u="none" cap="none" strike="noStrike">
              <a:solidFill>
                <a:srgbClr val="000000"/>
              </a:solidFill>
              <a:latin typeface="Arial"/>
              <a:ea typeface="Arial"/>
              <a:cs typeface="Arial"/>
              <a:sym typeface="Arial"/>
            </a:endParaRPr>
          </a:p>
        </p:txBody>
      </p:sp>
      <p:sp>
        <p:nvSpPr>
          <p:cNvPr id="94" name="Google Shape;94;p3"/>
          <p:cNvSpPr/>
          <p:nvPr/>
        </p:nvSpPr>
        <p:spPr>
          <a:xfrm>
            <a:off x="3504053" y="4262051"/>
            <a:ext cx="2270400" cy="484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Early theories of visual perception: Helmholtz, others</a:t>
            </a:r>
            <a:endParaRPr b="0" i="0" sz="1100" u="none" cap="none" strike="noStrike">
              <a:solidFill>
                <a:srgbClr val="000000"/>
              </a:solidFill>
              <a:latin typeface="Arial"/>
              <a:ea typeface="Arial"/>
              <a:cs typeface="Arial"/>
              <a:sym typeface="Arial"/>
            </a:endParaRPr>
          </a:p>
        </p:txBody>
      </p:sp>
      <p:pic>
        <p:nvPicPr>
          <p:cNvPr descr="alhacen" id="95" name="Google Shape;95;p3"/>
          <p:cNvPicPr preferRelativeResize="0"/>
          <p:nvPr/>
        </p:nvPicPr>
        <p:blipFill rotWithShape="1">
          <a:blip r:embed="rId3">
            <a:alphaModFix/>
          </a:blip>
          <a:srcRect b="0" l="0" r="557" t="0"/>
          <a:stretch/>
        </p:blipFill>
        <p:spPr>
          <a:xfrm>
            <a:off x="891157" y="1281617"/>
            <a:ext cx="1928813" cy="872729"/>
          </a:xfrm>
          <a:prstGeom prst="rect">
            <a:avLst/>
          </a:prstGeom>
          <a:noFill/>
          <a:ln>
            <a:noFill/>
          </a:ln>
        </p:spPr>
      </p:pic>
      <p:pic>
        <p:nvPicPr>
          <p:cNvPr id="96" name="Google Shape;96;p3"/>
          <p:cNvPicPr preferRelativeResize="0"/>
          <p:nvPr/>
        </p:nvPicPr>
        <p:blipFill rotWithShape="1">
          <a:blip r:embed="rId4">
            <a:alphaModFix/>
          </a:blip>
          <a:srcRect b="0" l="0" r="0" t="0"/>
          <a:stretch/>
        </p:blipFill>
        <p:spPr>
          <a:xfrm>
            <a:off x="807813" y="2964280"/>
            <a:ext cx="2095500" cy="1209675"/>
          </a:xfrm>
          <a:prstGeom prst="rect">
            <a:avLst/>
          </a:prstGeom>
          <a:noFill/>
          <a:ln>
            <a:noFill/>
          </a:ln>
        </p:spPr>
      </p:pic>
      <p:sp>
        <p:nvSpPr>
          <p:cNvPr id="97" name="Google Shape;97;p3"/>
          <p:cNvSpPr/>
          <p:nvPr/>
        </p:nvSpPr>
        <p:spPr>
          <a:xfrm>
            <a:off x="3732653" y="2383555"/>
            <a:ext cx="1721400" cy="276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Projective geometry</a:t>
            </a:r>
            <a:endParaRPr b="0" i="0" sz="1100" u="none" cap="none" strike="noStrike">
              <a:solidFill>
                <a:srgbClr val="000000"/>
              </a:solidFill>
              <a:latin typeface="Arial"/>
              <a:ea typeface="Arial"/>
              <a:cs typeface="Arial"/>
              <a:sym typeface="Arial"/>
            </a:endParaRPr>
          </a:p>
        </p:txBody>
      </p:sp>
      <p:pic>
        <p:nvPicPr>
          <p:cNvPr id="98" name="Google Shape;98;p3"/>
          <p:cNvPicPr preferRelativeResize="0"/>
          <p:nvPr/>
        </p:nvPicPr>
        <p:blipFill rotWithShape="1">
          <a:blip r:embed="rId5">
            <a:alphaModFix/>
          </a:blip>
          <a:srcRect b="0" l="0" r="0" t="0"/>
          <a:stretch/>
        </p:blipFill>
        <p:spPr>
          <a:xfrm>
            <a:off x="3671079" y="1049109"/>
            <a:ext cx="1824773" cy="1304829"/>
          </a:xfrm>
          <a:prstGeom prst="rect">
            <a:avLst/>
          </a:prstGeom>
          <a:noFill/>
          <a:ln>
            <a:noFill/>
          </a:ln>
        </p:spPr>
      </p:pic>
      <p:pic>
        <p:nvPicPr>
          <p:cNvPr id="99" name="Google Shape;99;p3"/>
          <p:cNvPicPr preferRelativeResize="0"/>
          <p:nvPr/>
        </p:nvPicPr>
        <p:blipFill rotWithShape="1">
          <a:blip r:embed="rId6">
            <a:alphaModFix/>
          </a:blip>
          <a:srcRect b="0" l="0" r="0" t="0"/>
          <a:stretch/>
        </p:blipFill>
        <p:spPr>
          <a:xfrm>
            <a:off x="4032857" y="2831049"/>
            <a:ext cx="1135490" cy="1476137"/>
          </a:xfrm>
          <a:prstGeom prst="rect">
            <a:avLst/>
          </a:prstGeom>
          <a:noFill/>
          <a:ln>
            <a:noFill/>
          </a:ln>
        </p:spPr>
      </p:pic>
      <p:sp>
        <p:nvSpPr>
          <p:cNvPr id="100" name="Google Shape;100;p3"/>
          <p:cNvSpPr txBox="1"/>
          <p:nvPr>
            <p:ph type="title"/>
          </p:nvPr>
        </p:nvSpPr>
        <p:spPr>
          <a:xfrm>
            <a:off x="342900" y="154475"/>
            <a:ext cx="8483700" cy="6432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03125"/>
              <a:buFont typeface="Calibri"/>
              <a:buNone/>
            </a:pPr>
            <a:r>
              <a:rPr lang="en-US">
                <a:solidFill>
                  <a:srgbClr val="FF0000"/>
                </a:solidFill>
              </a:rPr>
              <a:t>Computer vision</a:t>
            </a:r>
            <a:r>
              <a:rPr lang="en-US"/>
              <a:t> draws origins from math &amp; physics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0"/>
          <p:cNvSpPr txBox="1"/>
          <p:nvPr/>
        </p:nvSpPr>
        <p:spPr>
          <a:xfrm>
            <a:off x="5314951" y="3771901"/>
            <a:ext cx="2616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Potter, Biederman, etc. 1970s</a:t>
            </a:r>
            <a:endParaRPr b="0" i="0" sz="1100" u="none" cap="none" strike="noStrike">
              <a:solidFill>
                <a:srgbClr val="000000"/>
              </a:solidFill>
              <a:latin typeface="Arial"/>
              <a:ea typeface="Arial"/>
              <a:cs typeface="Arial"/>
              <a:sym typeface="Arial"/>
            </a:endParaRPr>
          </a:p>
        </p:txBody>
      </p:sp>
      <p:pic>
        <p:nvPicPr>
          <p:cNvPr descr="rsvp" id="345" name="Google Shape;345;p30"/>
          <p:cNvPicPr preferRelativeResize="0"/>
          <p:nvPr/>
        </p:nvPicPr>
        <p:blipFill rotWithShape="1">
          <a:blip r:embed="rId3">
            <a:alphaModFix/>
          </a:blip>
          <a:srcRect b="0" l="0" r="0" t="0"/>
          <a:stretch/>
        </p:blipFill>
        <p:spPr>
          <a:xfrm>
            <a:off x="2800350" y="1200150"/>
            <a:ext cx="3657600" cy="2438400"/>
          </a:xfrm>
          <a:prstGeom prst="rect">
            <a:avLst/>
          </a:prstGeom>
          <a:noFill/>
          <a:ln>
            <a:noFill/>
          </a:ln>
        </p:spPr>
      </p:pic>
      <p:sp>
        <p:nvSpPr>
          <p:cNvPr id="346" name="Google Shape;346;p30"/>
          <p:cNvSpPr txBox="1"/>
          <p:nvPr/>
        </p:nvSpPr>
        <p:spPr>
          <a:xfrm>
            <a:off x="365760" y="423149"/>
            <a:ext cx="6172200" cy="857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3300"/>
              <a:buFont typeface="Calibri"/>
              <a:buNone/>
            </a:pPr>
            <a:r>
              <a:rPr b="0" i="0" lang="en-US" sz="3300" u="none" cap="none" strike="noStrike">
                <a:solidFill>
                  <a:schemeClr val="dk1"/>
                </a:solidFill>
                <a:latin typeface="Calibri"/>
                <a:ea typeface="Calibri"/>
                <a:cs typeface="Calibri"/>
                <a:sym typeface="Calibri"/>
              </a:rPr>
              <a:t>Human vision is superbly efficient</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descr="173086" id="352" name="Google Shape;352;p31"/>
          <p:cNvPicPr preferRelativeResize="0"/>
          <p:nvPr/>
        </p:nvPicPr>
        <p:blipFill rotWithShape="1">
          <a:blip r:embed="rId3">
            <a:alphaModFix/>
          </a:blip>
          <a:srcRect b="0" l="0" r="0" t="0"/>
          <a:stretch/>
        </p:blipFill>
        <p:spPr>
          <a:xfrm>
            <a:off x="5943600" y="914400"/>
            <a:ext cx="1314450" cy="876300"/>
          </a:xfrm>
          <a:prstGeom prst="rect">
            <a:avLst/>
          </a:prstGeom>
          <a:noFill/>
          <a:ln>
            <a:noFill/>
          </a:ln>
        </p:spPr>
      </p:pic>
      <p:pic>
        <p:nvPicPr>
          <p:cNvPr descr="106036" id="353" name="Google Shape;353;p31"/>
          <p:cNvPicPr preferRelativeResize="0"/>
          <p:nvPr/>
        </p:nvPicPr>
        <p:blipFill rotWithShape="1">
          <a:blip r:embed="rId4">
            <a:alphaModFix/>
          </a:blip>
          <a:srcRect b="0" l="0" r="0" t="0"/>
          <a:stretch/>
        </p:blipFill>
        <p:spPr>
          <a:xfrm>
            <a:off x="6400800" y="285750"/>
            <a:ext cx="1314450" cy="876300"/>
          </a:xfrm>
          <a:prstGeom prst="rect">
            <a:avLst/>
          </a:prstGeom>
          <a:noFill/>
          <a:ln>
            <a:noFill/>
          </a:ln>
        </p:spPr>
      </p:pic>
      <p:pic>
        <p:nvPicPr>
          <p:cNvPr descr="107063" id="354" name="Google Shape;354;p31"/>
          <p:cNvPicPr preferRelativeResize="0"/>
          <p:nvPr/>
        </p:nvPicPr>
        <p:blipFill rotWithShape="1">
          <a:blip r:embed="rId5">
            <a:alphaModFix/>
          </a:blip>
          <a:srcRect b="0" l="0" r="0" t="0"/>
          <a:stretch/>
        </p:blipFill>
        <p:spPr>
          <a:xfrm>
            <a:off x="2228850" y="285750"/>
            <a:ext cx="1314450" cy="876300"/>
          </a:xfrm>
          <a:prstGeom prst="rect">
            <a:avLst/>
          </a:prstGeom>
          <a:noFill/>
          <a:ln>
            <a:noFill/>
          </a:ln>
        </p:spPr>
      </p:pic>
      <p:pic>
        <p:nvPicPr>
          <p:cNvPr descr="108069" id="355" name="Google Shape;355;p31"/>
          <p:cNvPicPr preferRelativeResize="0"/>
          <p:nvPr/>
        </p:nvPicPr>
        <p:blipFill rotWithShape="1">
          <a:blip r:embed="rId6">
            <a:alphaModFix/>
          </a:blip>
          <a:srcRect b="0" l="0" r="0" t="0"/>
          <a:stretch/>
        </p:blipFill>
        <p:spPr>
          <a:xfrm>
            <a:off x="4514850" y="1200150"/>
            <a:ext cx="1314450" cy="876300"/>
          </a:xfrm>
          <a:prstGeom prst="rect">
            <a:avLst/>
          </a:prstGeom>
          <a:noFill/>
          <a:ln>
            <a:noFill/>
          </a:ln>
        </p:spPr>
      </p:pic>
      <p:pic>
        <p:nvPicPr>
          <p:cNvPr descr="110010" id="356" name="Google Shape;356;p31"/>
          <p:cNvPicPr preferRelativeResize="0"/>
          <p:nvPr/>
        </p:nvPicPr>
        <p:blipFill rotWithShape="1">
          <a:blip r:embed="rId7">
            <a:alphaModFix/>
          </a:blip>
          <a:srcRect b="0" l="0" r="0" t="0"/>
          <a:stretch/>
        </p:blipFill>
        <p:spPr>
          <a:xfrm>
            <a:off x="3657600" y="571500"/>
            <a:ext cx="1314450" cy="876300"/>
          </a:xfrm>
          <a:prstGeom prst="rect">
            <a:avLst/>
          </a:prstGeom>
          <a:noFill/>
          <a:ln>
            <a:noFill/>
          </a:ln>
        </p:spPr>
      </p:pic>
      <p:pic>
        <p:nvPicPr>
          <p:cNvPr descr="139024" id="357" name="Google Shape;357;p31"/>
          <p:cNvPicPr preferRelativeResize="0"/>
          <p:nvPr/>
        </p:nvPicPr>
        <p:blipFill rotWithShape="1">
          <a:blip r:embed="rId8">
            <a:alphaModFix/>
          </a:blip>
          <a:srcRect b="0" l="0" r="0" t="0"/>
          <a:stretch/>
        </p:blipFill>
        <p:spPr>
          <a:xfrm>
            <a:off x="2514600" y="1428750"/>
            <a:ext cx="1314450" cy="876300"/>
          </a:xfrm>
          <a:prstGeom prst="rect">
            <a:avLst/>
          </a:prstGeom>
          <a:noFill/>
          <a:ln>
            <a:noFill/>
          </a:ln>
        </p:spPr>
      </p:pic>
      <p:pic>
        <p:nvPicPr>
          <p:cNvPr descr="163055" id="358" name="Google Shape;358;p31"/>
          <p:cNvPicPr preferRelativeResize="0"/>
          <p:nvPr/>
        </p:nvPicPr>
        <p:blipFill rotWithShape="1">
          <a:blip r:embed="rId9">
            <a:alphaModFix/>
          </a:blip>
          <a:srcRect b="0" l="0" r="0" t="0"/>
          <a:stretch/>
        </p:blipFill>
        <p:spPr>
          <a:xfrm>
            <a:off x="4743450" y="114300"/>
            <a:ext cx="1314450" cy="876300"/>
          </a:xfrm>
          <a:prstGeom prst="rect">
            <a:avLst/>
          </a:prstGeom>
          <a:noFill/>
          <a:ln>
            <a:noFill/>
          </a:ln>
        </p:spPr>
      </p:pic>
      <p:pic>
        <p:nvPicPr>
          <p:cNvPr descr="52096" id="359" name="Google Shape;359;p31"/>
          <p:cNvPicPr preferRelativeResize="0"/>
          <p:nvPr/>
        </p:nvPicPr>
        <p:blipFill rotWithShape="1">
          <a:blip r:embed="rId10">
            <a:alphaModFix/>
          </a:blip>
          <a:srcRect b="0" l="0" r="0" t="0"/>
          <a:stretch/>
        </p:blipFill>
        <p:spPr>
          <a:xfrm>
            <a:off x="1371600" y="971550"/>
            <a:ext cx="1314450" cy="876300"/>
          </a:xfrm>
          <a:prstGeom prst="rect">
            <a:avLst/>
          </a:prstGeom>
          <a:noFill/>
          <a:ln>
            <a:noFill/>
          </a:ln>
        </p:spPr>
      </p:pic>
      <p:pic>
        <p:nvPicPr>
          <p:cNvPr descr="117006" id="360" name="Google Shape;360;p31"/>
          <p:cNvPicPr preferRelativeResize="0"/>
          <p:nvPr/>
        </p:nvPicPr>
        <p:blipFill rotWithShape="1">
          <a:blip r:embed="rId11">
            <a:alphaModFix/>
          </a:blip>
          <a:srcRect b="0" l="0" r="0" t="0"/>
          <a:stretch/>
        </p:blipFill>
        <p:spPr>
          <a:xfrm>
            <a:off x="6057900" y="3486150"/>
            <a:ext cx="1314450" cy="876300"/>
          </a:xfrm>
          <a:prstGeom prst="rect">
            <a:avLst/>
          </a:prstGeom>
          <a:noFill/>
          <a:ln>
            <a:noFill/>
          </a:ln>
        </p:spPr>
      </p:pic>
      <p:pic>
        <p:nvPicPr>
          <p:cNvPr descr="118082" id="361" name="Google Shape;361;p31"/>
          <p:cNvPicPr preferRelativeResize="0"/>
          <p:nvPr/>
        </p:nvPicPr>
        <p:blipFill rotWithShape="1">
          <a:blip r:embed="rId12">
            <a:alphaModFix/>
          </a:blip>
          <a:srcRect b="0" l="0" r="0" t="0"/>
          <a:stretch/>
        </p:blipFill>
        <p:spPr>
          <a:xfrm>
            <a:off x="3714750" y="3600450"/>
            <a:ext cx="1314450" cy="876300"/>
          </a:xfrm>
          <a:prstGeom prst="rect">
            <a:avLst/>
          </a:prstGeom>
          <a:noFill/>
          <a:ln>
            <a:noFill/>
          </a:ln>
        </p:spPr>
      </p:pic>
      <p:pic>
        <p:nvPicPr>
          <p:cNvPr descr="119067" id="362" name="Google Shape;362;p31"/>
          <p:cNvPicPr preferRelativeResize="0"/>
          <p:nvPr/>
        </p:nvPicPr>
        <p:blipFill rotWithShape="1">
          <a:blip r:embed="rId13">
            <a:alphaModFix/>
          </a:blip>
          <a:srcRect b="0" l="0" r="0" t="0"/>
          <a:stretch/>
        </p:blipFill>
        <p:spPr>
          <a:xfrm>
            <a:off x="3771900" y="2400300"/>
            <a:ext cx="1314450" cy="876300"/>
          </a:xfrm>
          <a:prstGeom prst="rect">
            <a:avLst/>
          </a:prstGeom>
          <a:noFill/>
          <a:ln>
            <a:noFill/>
          </a:ln>
        </p:spPr>
      </p:pic>
      <p:pic>
        <p:nvPicPr>
          <p:cNvPr descr="171040" id="363" name="Google Shape;363;p31"/>
          <p:cNvPicPr preferRelativeResize="0"/>
          <p:nvPr/>
        </p:nvPicPr>
        <p:blipFill rotWithShape="1">
          <a:blip r:embed="rId14">
            <a:alphaModFix/>
          </a:blip>
          <a:srcRect b="0" l="0" r="0" t="0"/>
          <a:stretch/>
        </p:blipFill>
        <p:spPr>
          <a:xfrm>
            <a:off x="4914900" y="2914650"/>
            <a:ext cx="1314450" cy="876300"/>
          </a:xfrm>
          <a:prstGeom prst="rect">
            <a:avLst/>
          </a:prstGeom>
          <a:noFill/>
          <a:ln>
            <a:noFill/>
          </a:ln>
        </p:spPr>
      </p:pic>
      <p:pic>
        <p:nvPicPr>
          <p:cNvPr descr="194055" id="364" name="Google Shape;364;p31"/>
          <p:cNvPicPr preferRelativeResize="0"/>
          <p:nvPr/>
        </p:nvPicPr>
        <p:blipFill rotWithShape="1">
          <a:blip r:embed="rId15">
            <a:alphaModFix/>
          </a:blip>
          <a:srcRect b="0" l="0" r="0" t="0"/>
          <a:stretch/>
        </p:blipFill>
        <p:spPr>
          <a:xfrm>
            <a:off x="2914650" y="2857500"/>
            <a:ext cx="1314450" cy="876300"/>
          </a:xfrm>
          <a:prstGeom prst="rect">
            <a:avLst/>
          </a:prstGeom>
          <a:noFill/>
          <a:ln>
            <a:noFill/>
          </a:ln>
        </p:spPr>
      </p:pic>
      <p:pic>
        <p:nvPicPr>
          <p:cNvPr descr="25000" id="365" name="Google Shape;365;p31"/>
          <p:cNvPicPr preferRelativeResize="0"/>
          <p:nvPr/>
        </p:nvPicPr>
        <p:blipFill rotWithShape="1">
          <a:blip r:embed="rId16">
            <a:alphaModFix/>
          </a:blip>
          <a:srcRect b="0" l="0" r="0" t="0"/>
          <a:stretch/>
        </p:blipFill>
        <p:spPr>
          <a:xfrm>
            <a:off x="6286500" y="2571750"/>
            <a:ext cx="1314450" cy="876300"/>
          </a:xfrm>
          <a:prstGeom prst="rect">
            <a:avLst/>
          </a:prstGeom>
          <a:noFill/>
          <a:ln>
            <a:noFill/>
          </a:ln>
        </p:spPr>
      </p:pic>
      <p:pic>
        <p:nvPicPr>
          <p:cNvPr descr="92070" id="366" name="Google Shape;366;p31"/>
          <p:cNvPicPr preferRelativeResize="0"/>
          <p:nvPr/>
        </p:nvPicPr>
        <p:blipFill rotWithShape="1">
          <a:blip r:embed="rId17">
            <a:alphaModFix/>
          </a:blip>
          <a:srcRect b="0" l="0" r="0" t="0"/>
          <a:stretch/>
        </p:blipFill>
        <p:spPr>
          <a:xfrm>
            <a:off x="1771650" y="3429000"/>
            <a:ext cx="1371600" cy="914400"/>
          </a:xfrm>
          <a:prstGeom prst="rect">
            <a:avLst/>
          </a:prstGeom>
          <a:noFill/>
          <a:ln>
            <a:noFill/>
          </a:ln>
        </p:spPr>
      </p:pic>
      <p:pic>
        <p:nvPicPr>
          <p:cNvPr descr="158092" id="367" name="Google Shape;367;p31"/>
          <p:cNvPicPr preferRelativeResize="0"/>
          <p:nvPr/>
        </p:nvPicPr>
        <p:blipFill rotWithShape="1">
          <a:blip r:embed="rId18">
            <a:alphaModFix/>
          </a:blip>
          <a:srcRect b="0" l="0" r="0" t="0"/>
          <a:stretch/>
        </p:blipFill>
        <p:spPr>
          <a:xfrm>
            <a:off x="1371600" y="2628900"/>
            <a:ext cx="1314450" cy="876300"/>
          </a:xfrm>
          <a:prstGeom prst="rect">
            <a:avLst/>
          </a:prstGeom>
          <a:noFill/>
          <a:ln>
            <a:noFill/>
          </a:ln>
        </p:spPr>
      </p:pic>
      <p:sp>
        <p:nvSpPr>
          <p:cNvPr id="368" name="Google Shape;368;p31"/>
          <p:cNvSpPr txBox="1"/>
          <p:nvPr/>
        </p:nvSpPr>
        <p:spPr>
          <a:xfrm>
            <a:off x="5732861" y="4487165"/>
            <a:ext cx="22683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Thorpe, et al. </a:t>
            </a:r>
            <a:r>
              <a:rPr b="0" i="1" lang="en-US" sz="1400" u="none" cap="none" strike="noStrike">
                <a:solidFill>
                  <a:schemeClr val="dk1"/>
                </a:solidFill>
                <a:latin typeface="Arial"/>
                <a:ea typeface="Arial"/>
                <a:cs typeface="Arial"/>
                <a:sym typeface="Arial"/>
              </a:rPr>
              <a:t> Nature, </a:t>
            </a:r>
            <a:r>
              <a:rPr b="0" i="0" lang="en-US" sz="1400" u="none" cap="none" strike="noStrike">
                <a:solidFill>
                  <a:schemeClr val="dk1"/>
                </a:solidFill>
                <a:latin typeface="Arial"/>
                <a:ea typeface="Arial"/>
                <a:cs typeface="Arial"/>
                <a:sym typeface="Arial"/>
              </a:rPr>
              <a:t>1996</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descr="Thorpe96" id="374" name="Google Shape;374;p32"/>
          <p:cNvPicPr preferRelativeResize="0"/>
          <p:nvPr>
            <p:ph idx="1" type="body"/>
          </p:nvPr>
        </p:nvPicPr>
        <p:blipFill rotWithShape="1">
          <a:blip r:embed="rId3">
            <a:alphaModFix/>
          </a:blip>
          <a:srcRect b="0" l="0" r="0" t="0"/>
          <a:stretch/>
        </p:blipFill>
        <p:spPr>
          <a:xfrm>
            <a:off x="1493044" y="404813"/>
            <a:ext cx="5941200" cy="3625500"/>
          </a:xfrm>
          <a:prstGeom prst="rect">
            <a:avLst/>
          </a:prstGeom>
          <a:noFill/>
          <a:ln>
            <a:noFill/>
          </a:ln>
        </p:spPr>
      </p:pic>
      <p:sp>
        <p:nvSpPr>
          <p:cNvPr id="375" name="Google Shape;375;p32"/>
          <p:cNvSpPr txBox="1"/>
          <p:nvPr/>
        </p:nvSpPr>
        <p:spPr>
          <a:xfrm>
            <a:off x="5732848" y="4468425"/>
            <a:ext cx="26715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Thorpe, et al. </a:t>
            </a:r>
            <a:r>
              <a:rPr b="0" i="1" lang="en-US" sz="1400" u="none" cap="none" strike="noStrike">
                <a:solidFill>
                  <a:schemeClr val="dk1"/>
                </a:solidFill>
                <a:latin typeface="Arial"/>
                <a:ea typeface="Arial"/>
                <a:cs typeface="Arial"/>
                <a:sym typeface="Arial"/>
              </a:rPr>
              <a:t> Nature, </a:t>
            </a:r>
            <a:r>
              <a:rPr b="0" i="0" lang="en-US" sz="1400" u="none" cap="none" strike="noStrike">
                <a:solidFill>
                  <a:schemeClr val="dk1"/>
                </a:solidFill>
                <a:latin typeface="Arial"/>
                <a:ea typeface="Arial"/>
                <a:cs typeface="Arial"/>
                <a:sym typeface="Arial"/>
              </a:rPr>
              <a:t>1996</a:t>
            </a:r>
            <a:endParaRPr b="0" i="0" sz="1100" u="none" cap="none" strike="noStrike">
              <a:solidFill>
                <a:srgbClr val="000000"/>
              </a:solidFill>
              <a:latin typeface="Arial"/>
              <a:ea typeface="Arial"/>
              <a:cs typeface="Arial"/>
              <a:sym typeface="Arial"/>
            </a:endParaRPr>
          </a:p>
        </p:txBody>
      </p:sp>
      <p:grpSp>
        <p:nvGrpSpPr>
          <p:cNvPr id="376" name="Google Shape;376;p32"/>
          <p:cNvGrpSpPr/>
          <p:nvPr/>
        </p:nvGrpSpPr>
        <p:grpSpPr>
          <a:xfrm>
            <a:off x="3654029" y="0"/>
            <a:ext cx="1785938" cy="4643438"/>
            <a:chOff x="2109" y="0"/>
            <a:chExt cx="1500" cy="3900"/>
          </a:xfrm>
        </p:grpSpPr>
        <p:sp>
          <p:nvSpPr>
            <p:cNvPr id="377" name="Google Shape;377;p32"/>
            <p:cNvSpPr/>
            <p:nvPr/>
          </p:nvSpPr>
          <p:spPr>
            <a:xfrm>
              <a:off x="2653" y="0"/>
              <a:ext cx="300" cy="3900"/>
            </a:xfrm>
            <a:prstGeom prst="rect">
              <a:avLst/>
            </a:prstGeom>
            <a:solidFill>
              <a:srgbClr val="FF6600">
                <a:alpha val="31764"/>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78" name="Google Shape;378;p32"/>
            <p:cNvSpPr txBox="1"/>
            <p:nvPr/>
          </p:nvSpPr>
          <p:spPr>
            <a:xfrm>
              <a:off x="2109" y="3072"/>
              <a:ext cx="1500" cy="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033CC"/>
                  </a:solidFill>
                  <a:latin typeface="Calibri"/>
                  <a:ea typeface="Calibri"/>
                  <a:cs typeface="Calibri"/>
                  <a:sym typeface="Calibri"/>
                </a:rPr>
                <a:t>150 ms !!</a:t>
              </a:r>
              <a:endParaRPr b="0" i="0" sz="11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3"/>
          <p:cNvSpPr txBox="1"/>
          <p:nvPr>
            <p:ph type="title"/>
          </p:nvPr>
        </p:nvSpPr>
        <p:spPr>
          <a:xfrm>
            <a:off x="457200" y="205974"/>
            <a:ext cx="7931700" cy="109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Aside from </a:t>
            </a:r>
            <a:r>
              <a:rPr lang="en-US">
                <a:solidFill>
                  <a:srgbClr val="FF0000"/>
                </a:solidFill>
              </a:rPr>
              <a:t>physics</a:t>
            </a:r>
            <a:r>
              <a:rPr lang="en-US"/>
              <a:t>, </a:t>
            </a:r>
            <a:r>
              <a:rPr lang="en-US">
                <a:solidFill>
                  <a:srgbClr val="FF0000"/>
                </a:solidFill>
              </a:rPr>
              <a:t>math</a:t>
            </a:r>
            <a:r>
              <a:rPr lang="en-US"/>
              <a:t>, </a:t>
            </a:r>
            <a:r>
              <a:rPr lang="en-US">
                <a:solidFill>
                  <a:srgbClr val="FF0000"/>
                </a:solidFill>
              </a:rPr>
              <a:t>art</a:t>
            </a:r>
            <a:r>
              <a:rPr lang="en-US"/>
              <a:t>, </a:t>
            </a:r>
            <a:r>
              <a:rPr lang="en-US">
                <a:solidFill>
                  <a:srgbClr val="FF0000"/>
                </a:solidFill>
              </a:rPr>
              <a:t>popular media</a:t>
            </a:r>
            <a:r>
              <a:rPr lang="en-US"/>
              <a:t>, </a:t>
            </a:r>
            <a:r>
              <a:rPr lang="en-US">
                <a:solidFill>
                  <a:srgbClr val="FF0000"/>
                </a:solidFill>
              </a:rPr>
              <a:t>neuroscience</a:t>
            </a:r>
            <a:endParaRPr>
              <a:solidFill>
                <a:srgbClr val="FF0000"/>
              </a:solidFill>
            </a:endParaRPr>
          </a:p>
        </p:txBody>
      </p:sp>
      <p:sp>
        <p:nvSpPr>
          <p:cNvPr id="385" name="Google Shape;385;p33"/>
          <p:cNvSpPr txBox="1"/>
          <p:nvPr>
            <p:ph idx="1" type="body"/>
          </p:nvPr>
        </p:nvSpPr>
        <p:spPr>
          <a:xfrm>
            <a:off x="457200" y="2194850"/>
            <a:ext cx="7931700" cy="9546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100000"/>
              </a:lnSpc>
              <a:spcBef>
                <a:spcPts val="300"/>
              </a:spcBef>
              <a:spcAft>
                <a:spcPts val="0"/>
              </a:spcAft>
              <a:buSzPts val="1800"/>
              <a:buNone/>
            </a:pPr>
            <a:r>
              <a:rPr lang="en-US" sz="3200"/>
              <a:t>Computer Vision is also influenced by </a:t>
            </a:r>
            <a:r>
              <a:rPr lang="en-US" sz="3200">
                <a:solidFill>
                  <a:srgbClr val="FF0000"/>
                </a:solidFill>
              </a:rPr>
              <a:t>cognitive science</a:t>
            </a:r>
            <a:r>
              <a:rPr lang="en-US" sz="3200"/>
              <a:t> explorations </a:t>
            </a:r>
            <a:endParaRPr sz="3200"/>
          </a:p>
        </p:txBody>
      </p:sp>
      <p:sp>
        <p:nvSpPr>
          <p:cNvPr id="386" name="Google Shape;386;p33"/>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descr="canalbridge" id="392" name="Google Shape;392;p34"/>
          <p:cNvPicPr preferRelativeResize="0"/>
          <p:nvPr>
            <p:ph idx="4294967295" type="body"/>
          </p:nvPr>
        </p:nvPicPr>
        <p:blipFill rotWithShape="1">
          <a:blip r:embed="rId3">
            <a:alphaModFix/>
          </a:blip>
          <a:srcRect b="0" l="0" r="0" t="0"/>
          <a:stretch/>
        </p:blipFill>
        <p:spPr>
          <a:xfrm>
            <a:off x="2400300" y="1273969"/>
            <a:ext cx="3943200" cy="2956200"/>
          </a:xfrm>
          <a:prstGeom prst="rect">
            <a:avLst/>
          </a:prstGeom>
          <a:noFill/>
          <a:ln>
            <a:noFill/>
          </a:ln>
        </p:spPr>
      </p:pic>
      <p:sp>
        <p:nvSpPr>
          <p:cNvPr id="393" name="Google Shape;393;p34"/>
          <p:cNvSpPr txBox="1"/>
          <p:nvPr/>
        </p:nvSpPr>
        <p:spPr>
          <a:xfrm>
            <a:off x="2400300" y="4343400"/>
            <a:ext cx="29391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Rensink, O’regan, Simon, etc. </a:t>
            </a:r>
            <a:endParaRPr b="0" i="0" sz="1100" u="none" cap="none" strike="noStrike">
              <a:solidFill>
                <a:srgbClr val="000000"/>
              </a:solidFill>
              <a:latin typeface="Arial"/>
              <a:ea typeface="Arial"/>
              <a:cs typeface="Arial"/>
              <a:sym typeface="Arial"/>
            </a:endParaRPr>
          </a:p>
        </p:txBody>
      </p:sp>
      <p:sp>
        <p:nvSpPr>
          <p:cNvPr id="394" name="Google Shape;394;p34"/>
          <p:cNvSpPr/>
          <p:nvPr/>
        </p:nvSpPr>
        <p:spPr>
          <a:xfrm>
            <a:off x="542925" y="303610"/>
            <a:ext cx="6172200" cy="857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Change Blindness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35"/>
          <p:cNvSpPr txBox="1"/>
          <p:nvPr/>
        </p:nvSpPr>
        <p:spPr>
          <a:xfrm>
            <a:off x="2400300" y="4194810"/>
            <a:ext cx="24576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Rensink, O’regan, Simon, etc. </a:t>
            </a:r>
            <a:endParaRPr b="0" i="0" sz="1100" u="none" cap="none" strike="noStrike">
              <a:solidFill>
                <a:srgbClr val="000000"/>
              </a:solidFill>
              <a:latin typeface="Arial"/>
              <a:ea typeface="Arial"/>
              <a:cs typeface="Arial"/>
              <a:sym typeface="Arial"/>
            </a:endParaRPr>
          </a:p>
        </p:txBody>
      </p:sp>
      <p:pic>
        <p:nvPicPr>
          <p:cNvPr descr="blind2_90_08" id="401" name="Google Shape;401;p35"/>
          <p:cNvPicPr preferRelativeResize="0"/>
          <p:nvPr/>
        </p:nvPicPr>
        <p:blipFill rotWithShape="1">
          <a:blip r:embed="rId3">
            <a:alphaModFix/>
          </a:blip>
          <a:srcRect b="0" l="0" r="0" t="0"/>
          <a:stretch/>
        </p:blipFill>
        <p:spPr>
          <a:xfrm>
            <a:off x="2411730" y="1160861"/>
            <a:ext cx="4114801" cy="2942035"/>
          </a:xfrm>
          <a:prstGeom prst="rect">
            <a:avLst/>
          </a:prstGeom>
          <a:noFill/>
          <a:ln>
            <a:noFill/>
          </a:ln>
        </p:spPr>
      </p:pic>
      <p:sp>
        <p:nvSpPr>
          <p:cNvPr id="402" name="Google Shape;402;p35"/>
          <p:cNvSpPr/>
          <p:nvPr/>
        </p:nvSpPr>
        <p:spPr>
          <a:xfrm>
            <a:off x="542925" y="303610"/>
            <a:ext cx="6172200" cy="857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Change Blindness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descr="image6t" id="407" name="Google Shape;407;p36"/>
          <p:cNvPicPr preferRelativeResize="0"/>
          <p:nvPr/>
        </p:nvPicPr>
        <p:blipFill rotWithShape="1">
          <a:blip r:embed="rId3">
            <a:alphaModFix/>
          </a:blip>
          <a:srcRect b="0" l="0" r="0" t="0"/>
          <a:stretch/>
        </p:blipFill>
        <p:spPr>
          <a:xfrm>
            <a:off x="1703070" y="1052037"/>
            <a:ext cx="5657850" cy="3759994"/>
          </a:xfrm>
          <a:prstGeom prst="rect">
            <a:avLst/>
          </a:prstGeom>
          <a:noFill/>
          <a:ln>
            <a:noFill/>
          </a:ln>
        </p:spPr>
      </p:pic>
      <p:sp>
        <p:nvSpPr>
          <p:cNvPr id="408" name="Google Shape;408;p36"/>
          <p:cNvSpPr/>
          <p:nvPr/>
        </p:nvSpPr>
        <p:spPr>
          <a:xfrm>
            <a:off x="542925" y="303610"/>
            <a:ext cx="6172200" cy="857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camouflage</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7"/>
          <p:cNvSpPr/>
          <p:nvPr/>
        </p:nvSpPr>
        <p:spPr>
          <a:xfrm>
            <a:off x="542925" y="303610"/>
            <a:ext cx="6172200" cy="857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camouflage</a:t>
            </a:r>
            <a:endParaRPr b="0" i="0" sz="1100" u="none" cap="none" strike="noStrike">
              <a:solidFill>
                <a:srgbClr val="000000"/>
              </a:solidFill>
              <a:latin typeface="Arial"/>
              <a:ea typeface="Arial"/>
              <a:cs typeface="Arial"/>
              <a:sym typeface="Arial"/>
            </a:endParaRPr>
          </a:p>
        </p:txBody>
      </p:sp>
      <p:pic>
        <p:nvPicPr>
          <p:cNvPr id="414" name="Google Shape;414;p37"/>
          <p:cNvPicPr preferRelativeResize="0"/>
          <p:nvPr/>
        </p:nvPicPr>
        <p:blipFill rotWithShape="1">
          <a:blip r:embed="rId3">
            <a:alphaModFix/>
          </a:blip>
          <a:srcRect b="0" l="0" r="0" t="0"/>
          <a:stretch/>
        </p:blipFill>
        <p:spPr>
          <a:xfrm>
            <a:off x="542925" y="1160998"/>
            <a:ext cx="4180750" cy="3244450"/>
          </a:xfrm>
          <a:prstGeom prst="rect">
            <a:avLst/>
          </a:prstGeom>
          <a:noFill/>
          <a:ln>
            <a:noFill/>
          </a:ln>
        </p:spPr>
      </p:pic>
      <p:pic>
        <p:nvPicPr>
          <p:cNvPr id="415" name="Google Shape;415;p37"/>
          <p:cNvPicPr preferRelativeResize="0"/>
          <p:nvPr/>
        </p:nvPicPr>
        <p:blipFill rotWithShape="1">
          <a:blip r:embed="rId4">
            <a:alphaModFix/>
          </a:blip>
          <a:srcRect b="0" l="0" r="0" t="0"/>
          <a:stretch/>
        </p:blipFill>
        <p:spPr>
          <a:xfrm>
            <a:off x="4942000" y="1180198"/>
            <a:ext cx="4115524" cy="278312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38"/>
          <p:cNvSpPr txBox="1"/>
          <p:nvPr>
            <p:ph type="title"/>
          </p:nvPr>
        </p:nvSpPr>
        <p:spPr>
          <a:xfrm>
            <a:off x="316550" y="708825"/>
            <a:ext cx="4333800" cy="6432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03125"/>
              <a:buFont typeface="Calibri"/>
              <a:buNone/>
            </a:pPr>
            <a:r>
              <a:rPr lang="en-US"/>
              <a:t>Who are these two people?</a:t>
            </a:r>
            <a:endParaRPr/>
          </a:p>
        </p:txBody>
      </p:sp>
      <p:sp>
        <p:nvSpPr>
          <p:cNvPr id="421" name="Google Shape;421;p38"/>
          <p:cNvSpPr/>
          <p:nvPr/>
        </p:nvSpPr>
        <p:spPr>
          <a:xfrm>
            <a:off x="1322785" y="1440656"/>
            <a:ext cx="6858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22" name="Google Shape;422;p38"/>
          <p:cNvSpPr/>
          <p:nvPr/>
        </p:nvSpPr>
        <p:spPr>
          <a:xfrm>
            <a:off x="787004" y="1075135"/>
            <a:ext cx="6858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descr="Picture" id="423" name="Google Shape;423;p38"/>
          <p:cNvPicPr preferRelativeResize="0"/>
          <p:nvPr/>
        </p:nvPicPr>
        <p:blipFill rotWithShape="1">
          <a:blip r:embed="rId3">
            <a:alphaModFix/>
          </a:blip>
          <a:srcRect b="0" l="0" r="0" t="0"/>
          <a:stretch/>
        </p:blipFill>
        <p:spPr>
          <a:xfrm>
            <a:off x="4986740" y="447847"/>
            <a:ext cx="3745144" cy="408965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descr="checkershadow_illusion4med" id="428" name="Google Shape;428;p39"/>
          <p:cNvPicPr preferRelativeResize="0"/>
          <p:nvPr/>
        </p:nvPicPr>
        <p:blipFill rotWithShape="1">
          <a:blip r:embed="rId3">
            <a:alphaModFix/>
          </a:blip>
          <a:srcRect b="0" l="0" r="0" t="0"/>
          <a:stretch/>
        </p:blipFill>
        <p:spPr>
          <a:xfrm>
            <a:off x="2400300" y="685800"/>
            <a:ext cx="4629150" cy="3600450"/>
          </a:xfrm>
          <a:prstGeom prst="rect">
            <a:avLst/>
          </a:prstGeom>
          <a:noFill/>
          <a:ln>
            <a:noFill/>
          </a:ln>
        </p:spPr>
      </p:pic>
      <p:grpSp>
        <p:nvGrpSpPr>
          <p:cNvPr id="429" name="Google Shape;429;p39"/>
          <p:cNvGrpSpPr/>
          <p:nvPr/>
        </p:nvGrpSpPr>
        <p:grpSpPr>
          <a:xfrm>
            <a:off x="4171950" y="685800"/>
            <a:ext cx="1100138" cy="3929063"/>
            <a:chOff x="2544" y="576"/>
            <a:chExt cx="924" cy="3300"/>
          </a:xfrm>
        </p:grpSpPr>
        <p:sp>
          <p:nvSpPr>
            <p:cNvPr id="430" name="Google Shape;430;p39"/>
            <p:cNvSpPr/>
            <p:nvPr/>
          </p:nvSpPr>
          <p:spPr>
            <a:xfrm>
              <a:off x="2544" y="576"/>
              <a:ext cx="300" cy="3300"/>
            </a:xfrm>
            <a:prstGeom prst="rect">
              <a:avLst/>
            </a:prstGeom>
            <a:solidFill>
              <a:srgbClr val="79797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1" name="Google Shape;431;p39"/>
            <p:cNvSpPr/>
            <p:nvPr/>
          </p:nvSpPr>
          <p:spPr>
            <a:xfrm>
              <a:off x="3168" y="576"/>
              <a:ext cx="300" cy="3300"/>
            </a:xfrm>
            <a:prstGeom prst="rect">
              <a:avLst/>
            </a:prstGeom>
            <a:solidFill>
              <a:srgbClr val="79797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grpSp>
        <p:nvGrpSpPr>
          <p:cNvPr id="432" name="Google Shape;432;p39"/>
          <p:cNvGrpSpPr/>
          <p:nvPr/>
        </p:nvGrpSpPr>
        <p:grpSpPr>
          <a:xfrm>
            <a:off x="3043238" y="1371600"/>
            <a:ext cx="3929063" cy="1900238"/>
            <a:chOff x="1596" y="1152"/>
            <a:chExt cx="3300" cy="1596"/>
          </a:xfrm>
        </p:grpSpPr>
        <p:sp>
          <p:nvSpPr>
            <p:cNvPr id="433" name="Google Shape;433;p39"/>
            <p:cNvSpPr/>
            <p:nvPr/>
          </p:nvSpPr>
          <p:spPr>
            <a:xfrm rot="5400000">
              <a:off x="3096" y="276"/>
              <a:ext cx="300" cy="3300"/>
            </a:xfrm>
            <a:prstGeom prst="rect">
              <a:avLst/>
            </a:prstGeom>
            <a:solidFill>
              <a:srgbClr val="79797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4" name="Google Shape;434;p39"/>
            <p:cNvSpPr/>
            <p:nvPr/>
          </p:nvSpPr>
          <p:spPr>
            <a:xfrm rot="5400000">
              <a:off x="3096" y="-348"/>
              <a:ext cx="300" cy="3300"/>
            </a:xfrm>
            <a:prstGeom prst="rect">
              <a:avLst/>
            </a:prstGeom>
            <a:solidFill>
              <a:srgbClr val="79797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35" name="Google Shape;435;p39"/>
            <p:cNvSpPr/>
            <p:nvPr/>
          </p:nvSpPr>
          <p:spPr>
            <a:xfrm rot="5400000">
              <a:off x="3096" y="948"/>
              <a:ext cx="300" cy="3300"/>
            </a:xfrm>
            <a:prstGeom prst="rect">
              <a:avLst/>
            </a:prstGeom>
            <a:solidFill>
              <a:srgbClr val="79797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4"/>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107" name="Google Shape;107;p4" title="Screenshot 2025-03-30 at 1.09.31 PM.png"/>
          <p:cNvPicPr preferRelativeResize="0"/>
          <p:nvPr/>
        </p:nvPicPr>
        <p:blipFill rotWithShape="1">
          <a:blip r:embed="rId3">
            <a:alphaModFix/>
          </a:blip>
          <a:srcRect b="0" l="0" r="0" t="0"/>
          <a:stretch/>
        </p:blipFill>
        <p:spPr>
          <a:xfrm>
            <a:off x="211447" y="999672"/>
            <a:ext cx="3240500" cy="2530050"/>
          </a:xfrm>
          <a:prstGeom prst="rect">
            <a:avLst/>
          </a:prstGeom>
          <a:noFill/>
          <a:ln>
            <a:noFill/>
          </a:ln>
        </p:spPr>
      </p:pic>
      <p:pic>
        <p:nvPicPr>
          <p:cNvPr id="108" name="Google Shape;108;p4"/>
          <p:cNvPicPr preferRelativeResize="0"/>
          <p:nvPr/>
        </p:nvPicPr>
        <p:blipFill rotWithShape="1">
          <a:blip r:embed="rId4">
            <a:alphaModFix/>
          </a:blip>
          <a:srcRect b="0" l="0" r="0" t="0"/>
          <a:stretch/>
        </p:blipFill>
        <p:spPr>
          <a:xfrm>
            <a:off x="3728747" y="88100"/>
            <a:ext cx="4477202" cy="447720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descr="A black and white photo of a person&#10;&#10;Description automatically generated" id="440" name="Google Shape;440;p40"/>
          <p:cNvPicPr preferRelativeResize="0"/>
          <p:nvPr/>
        </p:nvPicPr>
        <p:blipFill rotWithShape="1">
          <a:blip r:embed="rId3">
            <a:alphaModFix/>
          </a:blip>
          <a:srcRect b="0" l="0" r="0" t="0"/>
          <a:stretch/>
        </p:blipFill>
        <p:spPr>
          <a:xfrm>
            <a:off x="1731990" y="751505"/>
            <a:ext cx="5382021" cy="4186016"/>
          </a:xfrm>
          <a:prstGeom prst="rect">
            <a:avLst/>
          </a:prstGeom>
          <a:noFill/>
          <a:ln>
            <a:noFill/>
          </a:ln>
        </p:spPr>
      </p:pic>
      <p:sp>
        <p:nvSpPr>
          <p:cNvPr id="441" name="Google Shape;441;p40"/>
          <p:cNvSpPr txBox="1"/>
          <p:nvPr/>
        </p:nvSpPr>
        <p:spPr>
          <a:xfrm>
            <a:off x="457200" y="205978"/>
            <a:ext cx="7931700" cy="857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3300"/>
              <a:buFont typeface="Arial"/>
              <a:buNone/>
            </a:pPr>
            <a:r>
              <a:rPr b="0" i="0" lang="en-US" sz="3300" u="none" cap="none" strike="noStrike">
                <a:solidFill>
                  <a:schemeClr val="dk1"/>
                </a:solidFill>
                <a:latin typeface="Arial"/>
                <a:ea typeface="Arial"/>
                <a:cs typeface="Arial"/>
                <a:sym typeface="Arial"/>
              </a:rPr>
              <a:t>Motion without movement</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descr="hummingbird_flipped_optimized_b" id="446" name="Google Shape;446;p41"/>
          <p:cNvPicPr preferRelativeResize="0"/>
          <p:nvPr/>
        </p:nvPicPr>
        <p:blipFill rotWithShape="1">
          <a:blip r:embed="rId3">
            <a:alphaModFix/>
          </a:blip>
          <a:srcRect b="0" l="0" r="0" t="0"/>
          <a:stretch/>
        </p:blipFill>
        <p:spPr>
          <a:xfrm>
            <a:off x="600775" y="628825"/>
            <a:ext cx="2917569" cy="3200400"/>
          </a:xfrm>
          <a:prstGeom prst="rect">
            <a:avLst/>
          </a:prstGeom>
          <a:noFill/>
          <a:ln>
            <a:noFill/>
          </a:ln>
        </p:spPr>
      </p:pic>
      <p:pic>
        <p:nvPicPr>
          <p:cNvPr descr="Boeing 747-400" id="447" name="Google Shape;447;p41"/>
          <p:cNvPicPr preferRelativeResize="0"/>
          <p:nvPr/>
        </p:nvPicPr>
        <p:blipFill rotWithShape="1">
          <a:blip r:embed="rId4">
            <a:alphaModFix/>
          </a:blip>
          <a:srcRect b="0" l="0" r="0" t="0"/>
          <a:stretch/>
        </p:blipFill>
        <p:spPr>
          <a:xfrm>
            <a:off x="3600450" y="1657350"/>
            <a:ext cx="4286250" cy="2843213"/>
          </a:xfrm>
          <a:prstGeom prst="rect">
            <a:avLst/>
          </a:prstGeom>
          <a:noFill/>
          <a:ln>
            <a:noFill/>
          </a:ln>
        </p:spPr>
      </p:pic>
      <p:sp>
        <p:nvSpPr>
          <p:cNvPr id="448" name="Google Shape;448;p41"/>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US"/>
              <a:t>Common theme in computer vision: which  parts of human vision are necessary for intelligent systems?</a:t>
            </a:r>
            <a:endParaRPr/>
          </a:p>
        </p:txBody>
      </p:sp>
      <p:sp>
        <p:nvSpPr>
          <p:cNvPr id="449" name="Google Shape;449;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sz="1000">
                <a:solidFill>
                  <a:schemeClr val="dk2"/>
                </a:solidFill>
              </a:rPr>
              <a:t>‹#›</a:t>
            </a:fld>
            <a:endParaRPr sz="1000">
              <a:solidFill>
                <a:schemeClr val="dk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cxnSp>
        <p:nvCxnSpPr>
          <p:cNvPr id="454" name="Google Shape;454;p42"/>
          <p:cNvCxnSpPr/>
          <p:nvPr/>
        </p:nvCxnSpPr>
        <p:spPr>
          <a:xfrm flipH="1" rot="10800000">
            <a:off x="2343150" y="2321719"/>
            <a:ext cx="743100" cy="571500"/>
          </a:xfrm>
          <a:prstGeom prst="straightConnector1">
            <a:avLst/>
          </a:prstGeom>
          <a:noFill/>
          <a:ln cap="flat" cmpd="sng" w="9525">
            <a:solidFill>
              <a:schemeClr val="dk1"/>
            </a:solidFill>
            <a:prstDash val="solid"/>
            <a:round/>
            <a:headEnd len="sm" w="sm" type="none"/>
            <a:tailEnd len="med" w="med" type="triangle"/>
          </a:ln>
        </p:spPr>
      </p:cxnSp>
      <p:cxnSp>
        <p:nvCxnSpPr>
          <p:cNvPr id="455" name="Google Shape;455;p42"/>
          <p:cNvCxnSpPr/>
          <p:nvPr/>
        </p:nvCxnSpPr>
        <p:spPr>
          <a:xfrm>
            <a:off x="2343150" y="2893219"/>
            <a:ext cx="743100" cy="514500"/>
          </a:xfrm>
          <a:prstGeom prst="straightConnector1">
            <a:avLst/>
          </a:prstGeom>
          <a:noFill/>
          <a:ln cap="flat" cmpd="sng" w="9525">
            <a:solidFill>
              <a:schemeClr val="dk1"/>
            </a:solidFill>
            <a:prstDash val="solid"/>
            <a:round/>
            <a:headEnd len="sm" w="sm" type="none"/>
            <a:tailEnd len="med" w="med" type="triangle"/>
          </a:ln>
        </p:spPr>
      </p:cxnSp>
      <p:sp>
        <p:nvSpPr>
          <p:cNvPr id="456" name="Google Shape;456;p42"/>
          <p:cNvSpPr txBox="1"/>
          <p:nvPr/>
        </p:nvSpPr>
        <p:spPr>
          <a:xfrm>
            <a:off x="1159625" y="1802300"/>
            <a:ext cx="15687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Image (or video)</a:t>
            </a:r>
            <a:endParaRPr b="0" i="0" sz="1100" u="none" cap="none" strike="noStrike">
              <a:solidFill>
                <a:srgbClr val="000000"/>
              </a:solidFill>
              <a:latin typeface="Arial"/>
              <a:ea typeface="Arial"/>
              <a:cs typeface="Arial"/>
              <a:sym typeface="Arial"/>
            </a:endParaRPr>
          </a:p>
        </p:txBody>
      </p:sp>
      <p:sp>
        <p:nvSpPr>
          <p:cNvPr id="457" name="Google Shape;457;p42"/>
          <p:cNvSpPr txBox="1"/>
          <p:nvPr/>
        </p:nvSpPr>
        <p:spPr>
          <a:xfrm>
            <a:off x="2971800" y="1657351"/>
            <a:ext cx="14289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Sensing device</a:t>
            </a:r>
            <a:endParaRPr b="0" i="0" sz="1100" u="none" cap="none" strike="noStrike">
              <a:solidFill>
                <a:srgbClr val="000000"/>
              </a:solidFill>
              <a:latin typeface="Arial"/>
              <a:ea typeface="Arial"/>
              <a:cs typeface="Arial"/>
              <a:sym typeface="Arial"/>
            </a:endParaRPr>
          </a:p>
        </p:txBody>
      </p:sp>
      <p:pic>
        <p:nvPicPr>
          <p:cNvPr descr="eye" id="458" name="Google Shape;458;p42">
            <a:hlinkClick r:id="rId3"/>
          </p:cNvPr>
          <p:cNvPicPr preferRelativeResize="0"/>
          <p:nvPr/>
        </p:nvPicPr>
        <p:blipFill rotWithShape="1">
          <a:blip r:embed="rId4">
            <a:alphaModFix/>
          </a:blip>
          <a:srcRect b="0" l="0" r="0" t="0"/>
          <a:stretch/>
        </p:blipFill>
        <p:spPr>
          <a:xfrm>
            <a:off x="3200400" y="1943100"/>
            <a:ext cx="857250" cy="642938"/>
          </a:xfrm>
          <a:prstGeom prst="rect">
            <a:avLst/>
          </a:prstGeom>
          <a:noFill/>
          <a:ln>
            <a:noFill/>
          </a:ln>
        </p:spPr>
      </p:pic>
      <p:pic>
        <p:nvPicPr>
          <p:cNvPr descr="MDCLQP4" id="459" name="Google Shape;459;p42">
            <a:hlinkClick r:id="rId5"/>
          </p:cNvPr>
          <p:cNvPicPr preferRelativeResize="0"/>
          <p:nvPr/>
        </p:nvPicPr>
        <p:blipFill rotWithShape="1">
          <a:blip r:embed="rId6">
            <a:alphaModFix/>
          </a:blip>
          <a:srcRect b="0" l="0" r="0" t="0"/>
          <a:stretch/>
        </p:blipFill>
        <p:spPr>
          <a:xfrm>
            <a:off x="3257550" y="2857500"/>
            <a:ext cx="914400" cy="914400"/>
          </a:xfrm>
          <a:prstGeom prst="rect">
            <a:avLst/>
          </a:prstGeom>
          <a:noFill/>
          <a:ln>
            <a:noFill/>
          </a:ln>
        </p:spPr>
      </p:pic>
      <p:sp>
        <p:nvSpPr>
          <p:cNvPr id="460" name="Google Shape;460;p42"/>
          <p:cNvSpPr txBox="1"/>
          <p:nvPr/>
        </p:nvSpPr>
        <p:spPr>
          <a:xfrm>
            <a:off x="4686300" y="1657351"/>
            <a:ext cx="1600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Interpreting device</a:t>
            </a:r>
            <a:endParaRPr b="0" i="0" sz="1100" u="none" cap="none" strike="noStrike">
              <a:solidFill>
                <a:srgbClr val="000000"/>
              </a:solidFill>
              <a:latin typeface="Arial"/>
              <a:ea typeface="Arial"/>
              <a:cs typeface="Arial"/>
              <a:sym typeface="Arial"/>
            </a:endParaRPr>
          </a:p>
        </p:txBody>
      </p:sp>
      <p:pic>
        <p:nvPicPr>
          <p:cNvPr descr="brain" id="461" name="Google Shape;461;p42">
            <a:hlinkClick r:id="rId7"/>
          </p:cNvPr>
          <p:cNvPicPr preferRelativeResize="0"/>
          <p:nvPr/>
        </p:nvPicPr>
        <p:blipFill rotWithShape="1">
          <a:blip r:embed="rId8">
            <a:alphaModFix/>
          </a:blip>
          <a:srcRect b="0" l="0" r="0" t="0"/>
          <a:stretch/>
        </p:blipFill>
        <p:spPr>
          <a:xfrm>
            <a:off x="4972051" y="1943101"/>
            <a:ext cx="878681" cy="735806"/>
          </a:xfrm>
          <a:prstGeom prst="rect">
            <a:avLst/>
          </a:prstGeom>
          <a:noFill/>
          <a:ln>
            <a:noFill/>
          </a:ln>
        </p:spPr>
      </p:pic>
      <p:pic>
        <p:nvPicPr>
          <p:cNvPr descr="oicomputer" id="462" name="Google Shape;462;p42"/>
          <p:cNvPicPr preferRelativeResize="0"/>
          <p:nvPr/>
        </p:nvPicPr>
        <p:blipFill rotWithShape="1">
          <a:blip r:embed="rId9">
            <a:alphaModFix/>
          </a:blip>
          <a:srcRect b="4762" l="17860" r="14284" t="0"/>
          <a:stretch/>
        </p:blipFill>
        <p:spPr>
          <a:xfrm>
            <a:off x="4972051" y="2950369"/>
            <a:ext cx="759619" cy="800100"/>
          </a:xfrm>
          <a:prstGeom prst="rect">
            <a:avLst/>
          </a:prstGeom>
          <a:noFill/>
          <a:ln>
            <a:noFill/>
          </a:ln>
        </p:spPr>
      </p:pic>
      <p:cxnSp>
        <p:nvCxnSpPr>
          <p:cNvPr id="463" name="Google Shape;463;p42"/>
          <p:cNvCxnSpPr/>
          <p:nvPr/>
        </p:nvCxnSpPr>
        <p:spPr>
          <a:xfrm>
            <a:off x="4286250" y="2343150"/>
            <a:ext cx="514500" cy="0"/>
          </a:xfrm>
          <a:prstGeom prst="straightConnector1">
            <a:avLst/>
          </a:prstGeom>
          <a:noFill/>
          <a:ln cap="flat" cmpd="sng" w="9525">
            <a:solidFill>
              <a:schemeClr val="dk1"/>
            </a:solidFill>
            <a:prstDash val="solid"/>
            <a:round/>
            <a:headEnd len="sm" w="sm" type="none"/>
            <a:tailEnd len="med" w="med" type="triangle"/>
          </a:ln>
        </p:spPr>
      </p:cxnSp>
      <p:cxnSp>
        <p:nvCxnSpPr>
          <p:cNvPr id="464" name="Google Shape;464;p42"/>
          <p:cNvCxnSpPr/>
          <p:nvPr/>
        </p:nvCxnSpPr>
        <p:spPr>
          <a:xfrm>
            <a:off x="4286250" y="3350419"/>
            <a:ext cx="514500" cy="0"/>
          </a:xfrm>
          <a:prstGeom prst="straightConnector1">
            <a:avLst/>
          </a:prstGeom>
          <a:noFill/>
          <a:ln cap="flat" cmpd="sng" w="9525">
            <a:solidFill>
              <a:schemeClr val="dk1"/>
            </a:solidFill>
            <a:prstDash val="solid"/>
            <a:round/>
            <a:headEnd len="sm" w="sm" type="none"/>
            <a:tailEnd len="med" w="med" type="triangle"/>
          </a:ln>
        </p:spPr>
      </p:cxnSp>
      <p:cxnSp>
        <p:nvCxnSpPr>
          <p:cNvPr id="465" name="Google Shape;465;p42"/>
          <p:cNvCxnSpPr/>
          <p:nvPr/>
        </p:nvCxnSpPr>
        <p:spPr>
          <a:xfrm>
            <a:off x="6000750" y="2493169"/>
            <a:ext cx="514500" cy="342900"/>
          </a:xfrm>
          <a:prstGeom prst="straightConnector1">
            <a:avLst/>
          </a:prstGeom>
          <a:noFill/>
          <a:ln cap="flat" cmpd="sng" w="9525">
            <a:solidFill>
              <a:schemeClr val="dk1"/>
            </a:solidFill>
            <a:prstDash val="solid"/>
            <a:round/>
            <a:headEnd len="sm" w="sm" type="none"/>
            <a:tailEnd len="med" w="med" type="triangle"/>
          </a:ln>
        </p:spPr>
      </p:cxnSp>
      <p:cxnSp>
        <p:nvCxnSpPr>
          <p:cNvPr id="466" name="Google Shape;466;p42"/>
          <p:cNvCxnSpPr/>
          <p:nvPr/>
        </p:nvCxnSpPr>
        <p:spPr>
          <a:xfrm flipH="1" rot="10800000">
            <a:off x="6000750" y="2893219"/>
            <a:ext cx="514500" cy="457200"/>
          </a:xfrm>
          <a:prstGeom prst="straightConnector1">
            <a:avLst/>
          </a:prstGeom>
          <a:noFill/>
          <a:ln cap="flat" cmpd="sng" w="9525">
            <a:solidFill>
              <a:schemeClr val="dk1"/>
            </a:solidFill>
            <a:prstDash val="solid"/>
            <a:round/>
            <a:headEnd len="sm" w="sm" type="none"/>
            <a:tailEnd len="med" w="med" type="triangle"/>
          </a:ln>
        </p:spPr>
      </p:cxnSp>
      <p:sp>
        <p:nvSpPr>
          <p:cNvPr id="467" name="Google Shape;467;p42"/>
          <p:cNvSpPr txBox="1"/>
          <p:nvPr/>
        </p:nvSpPr>
        <p:spPr>
          <a:xfrm>
            <a:off x="6286500" y="1657351"/>
            <a:ext cx="1600200" cy="2847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Interpretations</a:t>
            </a:r>
            <a:endParaRPr b="0" i="0" sz="1100" u="none" cap="none" strike="noStrike">
              <a:solidFill>
                <a:srgbClr val="000000"/>
              </a:solidFill>
              <a:latin typeface="Arial"/>
              <a:ea typeface="Arial"/>
              <a:cs typeface="Arial"/>
              <a:sym typeface="Arial"/>
            </a:endParaRPr>
          </a:p>
        </p:txBody>
      </p:sp>
      <p:sp>
        <p:nvSpPr>
          <p:cNvPr id="468" name="Google Shape;468;p42"/>
          <p:cNvSpPr txBox="1"/>
          <p:nvPr/>
        </p:nvSpPr>
        <p:spPr>
          <a:xfrm>
            <a:off x="6572250" y="2364582"/>
            <a:ext cx="1371600" cy="931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garden, spring,</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bridge, water,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trees, flower,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green, etc.</a:t>
            </a:r>
            <a:endParaRPr b="0" i="0" sz="1100" u="none" cap="none" strike="noStrike">
              <a:solidFill>
                <a:srgbClr val="000000"/>
              </a:solidFill>
              <a:latin typeface="Arial"/>
              <a:ea typeface="Arial"/>
              <a:cs typeface="Arial"/>
              <a:sym typeface="Arial"/>
            </a:endParaRPr>
          </a:p>
        </p:txBody>
      </p:sp>
      <p:pic>
        <p:nvPicPr>
          <p:cNvPr id="469" name="Google Shape;469;p42"/>
          <p:cNvPicPr preferRelativeResize="0"/>
          <p:nvPr/>
        </p:nvPicPr>
        <p:blipFill rotWithShape="1">
          <a:blip r:embed="rId10">
            <a:alphaModFix/>
          </a:blip>
          <a:srcRect b="0" l="0" r="0" t="0"/>
          <a:stretch/>
        </p:blipFill>
        <p:spPr>
          <a:xfrm>
            <a:off x="1257301" y="2125266"/>
            <a:ext cx="1218010" cy="1371600"/>
          </a:xfrm>
          <a:prstGeom prst="rect">
            <a:avLst/>
          </a:prstGeom>
          <a:noFill/>
          <a:ln>
            <a:noFill/>
          </a:ln>
        </p:spPr>
      </p:pic>
      <p:sp>
        <p:nvSpPr>
          <p:cNvPr id="470" name="Google Shape;470;p42"/>
          <p:cNvSpPr/>
          <p:nvPr/>
        </p:nvSpPr>
        <p:spPr>
          <a:xfrm>
            <a:off x="542925" y="303610"/>
            <a:ext cx="6172200" cy="857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So, what is computer vision?</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3"/>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Today's agenda</a:t>
            </a:r>
            <a:endParaRPr/>
          </a:p>
        </p:txBody>
      </p:sp>
      <p:sp>
        <p:nvSpPr>
          <p:cNvPr id="477" name="Google Shape;477;p43"/>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381000" lvl="0" marL="457200" rtl="0" algn="l">
              <a:lnSpc>
                <a:spcPct val="100000"/>
              </a:lnSpc>
              <a:spcBef>
                <a:spcPts val="0"/>
              </a:spcBef>
              <a:spcAft>
                <a:spcPts val="0"/>
              </a:spcAft>
              <a:buClr>
                <a:schemeClr val="dk1"/>
              </a:buClr>
              <a:buSzPts val="2400"/>
              <a:buChar char="●"/>
            </a:pPr>
            <a:r>
              <a:rPr lang="en-US" sz="2400">
                <a:solidFill>
                  <a:schemeClr val="dk1"/>
                </a:solidFill>
              </a:rPr>
              <a:t>History of understanding perception</a:t>
            </a:r>
            <a:endParaRPr sz="2400"/>
          </a:p>
          <a:p>
            <a:pPr indent="-381000" lvl="0" marL="457200" rtl="0" algn="l">
              <a:lnSpc>
                <a:spcPct val="100000"/>
              </a:lnSpc>
              <a:spcBef>
                <a:spcPts val="0"/>
              </a:spcBef>
              <a:spcAft>
                <a:spcPts val="0"/>
              </a:spcAft>
              <a:buClr>
                <a:schemeClr val="dk1"/>
              </a:buClr>
              <a:buSzPts val="2400"/>
              <a:buChar char="●"/>
            </a:pPr>
            <a:r>
              <a:rPr lang="en-US" sz="2400"/>
              <a:t>Introduction to computer vision</a:t>
            </a:r>
            <a:endParaRPr sz="2400"/>
          </a:p>
          <a:p>
            <a:pPr indent="-381000" lvl="0" marL="457200" rtl="0" algn="l">
              <a:lnSpc>
                <a:spcPct val="100000"/>
              </a:lnSpc>
              <a:spcBef>
                <a:spcPts val="0"/>
              </a:spcBef>
              <a:spcAft>
                <a:spcPts val="0"/>
              </a:spcAft>
              <a:buClr>
                <a:schemeClr val="dk1"/>
              </a:buClr>
              <a:buSzPts val="2400"/>
              <a:buChar char="●"/>
            </a:pPr>
            <a:r>
              <a:rPr lang="en-US" sz="2400">
                <a:solidFill>
                  <a:schemeClr val="dk1"/>
                </a:solidFill>
              </a:rPr>
              <a:t>Course overview</a:t>
            </a:r>
            <a:endParaRPr sz="2400">
              <a:solidFill>
                <a:schemeClr val="dk1"/>
              </a:solidFill>
            </a:endParaRPr>
          </a:p>
        </p:txBody>
      </p:sp>
      <p:sp>
        <p:nvSpPr>
          <p:cNvPr id="478" name="Google Shape;478;p43"/>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44"/>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Today's agenda</a:t>
            </a:r>
            <a:endParaRPr/>
          </a:p>
        </p:txBody>
      </p:sp>
      <p:sp>
        <p:nvSpPr>
          <p:cNvPr id="485" name="Google Shape;485;p44"/>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381000" lvl="0" marL="457200" rtl="0" algn="l">
              <a:lnSpc>
                <a:spcPct val="100000"/>
              </a:lnSpc>
              <a:spcBef>
                <a:spcPts val="0"/>
              </a:spcBef>
              <a:spcAft>
                <a:spcPts val="0"/>
              </a:spcAft>
              <a:buClr>
                <a:srgbClr val="B7B7B7"/>
              </a:buClr>
              <a:buSzPts val="2400"/>
              <a:buChar char="●"/>
            </a:pPr>
            <a:r>
              <a:rPr lang="en-US" sz="2400">
                <a:solidFill>
                  <a:srgbClr val="B7B7B7"/>
                </a:solidFill>
              </a:rPr>
              <a:t>History of understanding perception</a:t>
            </a:r>
            <a:endParaRPr sz="2400">
              <a:solidFill>
                <a:srgbClr val="B7B7B7"/>
              </a:solidFill>
            </a:endParaRPr>
          </a:p>
          <a:p>
            <a:pPr indent="-381000" lvl="0" marL="457200" rtl="0" algn="l">
              <a:lnSpc>
                <a:spcPct val="100000"/>
              </a:lnSpc>
              <a:spcBef>
                <a:spcPts val="0"/>
              </a:spcBef>
              <a:spcAft>
                <a:spcPts val="0"/>
              </a:spcAft>
              <a:buClr>
                <a:schemeClr val="dk1"/>
              </a:buClr>
              <a:buSzPts val="2400"/>
              <a:buChar char="●"/>
            </a:pPr>
            <a:r>
              <a:rPr lang="en-US" sz="2400"/>
              <a:t>Introduction to computer vision</a:t>
            </a:r>
            <a:endParaRPr sz="2400"/>
          </a:p>
          <a:p>
            <a:pPr indent="-381000" lvl="0" marL="457200" rtl="0" algn="l">
              <a:lnSpc>
                <a:spcPct val="100000"/>
              </a:lnSpc>
              <a:spcBef>
                <a:spcPts val="0"/>
              </a:spcBef>
              <a:spcAft>
                <a:spcPts val="0"/>
              </a:spcAft>
              <a:buClr>
                <a:srgbClr val="B7B7B7"/>
              </a:buClr>
              <a:buSzPts val="2400"/>
              <a:buChar char="●"/>
            </a:pPr>
            <a:r>
              <a:rPr lang="en-US" sz="2400">
                <a:solidFill>
                  <a:srgbClr val="B7B7B7"/>
                </a:solidFill>
              </a:rPr>
              <a:t>Course overview</a:t>
            </a:r>
            <a:endParaRPr sz="2400">
              <a:solidFill>
                <a:srgbClr val="B7B7B7"/>
              </a:solidFill>
            </a:endParaRPr>
          </a:p>
        </p:txBody>
      </p:sp>
      <p:sp>
        <p:nvSpPr>
          <p:cNvPr id="486" name="Google Shape;486;p44"/>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1" name="Shape 491"/>
        <p:cNvGrpSpPr/>
        <p:nvPr/>
      </p:nvGrpSpPr>
      <p:grpSpPr>
        <a:xfrm>
          <a:off x="0" y="0"/>
          <a:ext cx="0" cy="0"/>
          <a:chOff x="0" y="0"/>
          <a:chExt cx="0" cy="0"/>
        </a:xfrm>
      </p:grpSpPr>
      <p:sp>
        <p:nvSpPr>
          <p:cNvPr id="492" name="Google Shape;492;p45"/>
          <p:cNvSpPr txBox="1"/>
          <p:nvPr>
            <p:ph type="title"/>
          </p:nvPr>
        </p:nvSpPr>
        <p:spPr>
          <a:xfrm>
            <a:off x="457200" y="434575"/>
            <a:ext cx="5661300" cy="857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103125"/>
              <a:buFont typeface="Arial"/>
              <a:buNone/>
            </a:pPr>
            <a:r>
              <a:rPr lang="en-US">
                <a:solidFill>
                  <a:schemeClr val="dk1"/>
                </a:solidFill>
              </a:rPr>
              <a:t>The goal of computer vision: convert light into meaning</a:t>
            </a:r>
            <a:endParaRPr>
              <a:solidFill>
                <a:schemeClr val="dk1"/>
              </a:solidFill>
            </a:endParaRPr>
          </a:p>
          <a:p>
            <a:pPr indent="0" lvl="0" marL="0" rtl="0" algn="l">
              <a:lnSpc>
                <a:spcPct val="100000"/>
              </a:lnSpc>
              <a:spcBef>
                <a:spcPts val="0"/>
              </a:spcBef>
              <a:spcAft>
                <a:spcPts val="0"/>
              </a:spcAft>
              <a:buSzPct val="111111"/>
              <a:buNone/>
            </a:pPr>
            <a:r>
              <a:t/>
            </a:r>
            <a:endParaRPr/>
          </a:p>
        </p:txBody>
      </p:sp>
      <p:sp>
        <p:nvSpPr>
          <p:cNvPr id="493" name="Google Shape;493;p45"/>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6"/>
          <p:cNvSpPr txBox="1"/>
          <p:nvPr>
            <p:ph type="title"/>
          </p:nvPr>
        </p:nvSpPr>
        <p:spPr>
          <a:xfrm>
            <a:off x="331476" y="364325"/>
            <a:ext cx="8292600" cy="10287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103125"/>
              <a:buFont typeface="Arial"/>
              <a:buNone/>
            </a:pPr>
            <a:r>
              <a:rPr lang="en-US"/>
              <a:t>MIT thought that computer vision would be solved as an undergraduate </a:t>
            </a:r>
            <a:r>
              <a:rPr lang="en-US" u="sng"/>
              <a:t>summer project</a:t>
            </a:r>
            <a:endParaRPr/>
          </a:p>
        </p:txBody>
      </p:sp>
      <p:sp>
        <p:nvSpPr>
          <p:cNvPr id="500" name="Google Shape;500;p46"/>
          <p:cNvSpPr/>
          <p:nvPr/>
        </p:nvSpPr>
        <p:spPr>
          <a:xfrm>
            <a:off x="4743451" y="2228851"/>
            <a:ext cx="3093300" cy="983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Calibri"/>
                <a:ea typeface="Calibri"/>
                <a:cs typeface="Calibri"/>
                <a:sym typeface="Calibri"/>
              </a:rPr>
              <a:t>L. G. Roberts, </a:t>
            </a:r>
            <a:r>
              <a:rPr b="0" i="1" lang="en-US" sz="1500" u="none" cap="none" strike="noStrike">
                <a:solidFill>
                  <a:schemeClr val="lt1"/>
                </a:solidFill>
                <a:latin typeface="Calibri"/>
                <a:ea typeface="Calibri"/>
                <a:cs typeface="Calibri"/>
                <a:sym typeface="Calibri"/>
              </a:rPr>
              <a:t>Machine Perception of Three Dimensional Solids,</a:t>
            </a:r>
            <a:r>
              <a:rPr b="0" i="0" lang="en-US" sz="1500" u="none" cap="none" strike="noStrike">
                <a:solidFill>
                  <a:schemeClr val="lt1"/>
                </a:solidFill>
                <a:latin typeface="Calibri"/>
                <a:ea typeface="Calibri"/>
                <a:cs typeface="Calibri"/>
                <a:sym typeface="Calibri"/>
              </a:rPr>
              <a:t> Ph.D. thesis, MIT Department of Electrical Engineering, 1963. </a:t>
            </a:r>
            <a:endParaRPr b="0" i="0" sz="1100" u="none" cap="none" strike="noStrike">
              <a:solidFill>
                <a:srgbClr val="000000"/>
              </a:solidFill>
              <a:latin typeface="Arial"/>
              <a:ea typeface="Arial"/>
              <a:cs typeface="Arial"/>
              <a:sym typeface="Arial"/>
            </a:endParaRPr>
          </a:p>
        </p:txBody>
      </p:sp>
      <p:pic>
        <p:nvPicPr>
          <p:cNvPr id="501" name="Google Shape;501;p46"/>
          <p:cNvPicPr preferRelativeResize="0"/>
          <p:nvPr/>
        </p:nvPicPr>
        <p:blipFill rotWithShape="1">
          <a:blip r:embed="rId3">
            <a:alphaModFix/>
          </a:blip>
          <a:srcRect b="0" l="0" r="0" t="0"/>
          <a:stretch/>
        </p:blipFill>
        <p:spPr>
          <a:xfrm>
            <a:off x="160650" y="1744675"/>
            <a:ext cx="2522225" cy="2522225"/>
          </a:xfrm>
          <a:prstGeom prst="rect">
            <a:avLst/>
          </a:prstGeom>
          <a:noFill/>
          <a:ln>
            <a:noFill/>
          </a:ln>
        </p:spPr>
      </p:pic>
      <p:sp>
        <p:nvSpPr>
          <p:cNvPr id="502" name="Google Shape;502;p46"/>
          <p:cNvSpPr txBox="1"/>
          <p:nvPr/>
        </p:nvSpPr>
        <p:spPr>
          <a:xfrm>
            <a:off x="287168" y="4369925"/>
            <a:ext cx="22692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Prof. Marvin Minsky (MIT)</a:t>
            </a:r>
            <a:endParaRPr b="0" i="0" sz="1400" u="none" cap="none" strike="noStrike">
              <a:solidFill>
                <a:srgbClr val="000000"/>
              </a:solidFill>
              <a:latin typeface="Arial"/>
              <a:ea typeface="Arial"/>
              <a:cs typeface="Arial"/>
              <a:sym typeface="Arial"/>
            </a:endParaRPr>
          </a:p>
        </p:txBody>
      </p:sp>
      <p:pic>
        <p:nvPicPr>
          <p:cNvPr id="503" name="Google Shape;503;p46"/>
          <p:cNvPicPr preferRelativeResize="0"/>
          <p:nvPr/>
        </p:nvPicPr>
        <p:blipFill rotWithShape="1">
          <a:blip r:embed="rId4">
            <a:alphaModFix/>
          </a:blip>
          <a:srcRect b="0" l="0" r="0" t="0"/>
          <a:stretch/>
        </p:blipFill>
        <p:spPr>
          <a:xfrm>
            <a:off x="6255450" y="1468225"/>
            <a:ext cx="1962150" cy="2857500"/>
          </a:xfrm>
          <a:prstGeom prst="rect">
            <a:avLst/>
          </a:prstGeom>
          <a:noFill/>
          <a:ln>
            <a:noFill/>
          </a:ln>
        </p:spPr>
      </p:pic>
      <p:sp>
        <p:nvSpPr>
          <p:cNvPr id="504" name="Google Shape;504;p46"/>
          <p:cNvSpPr txBox="1"/>
          <p:nvPr/>
        </p:nvSpPr>
        <p:spPr>
          <a:xfrm>
            <a:off x="5637525" y="4369925"/>
            <a:ext cx="3198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Prof. Gerald Jay Sussman (MIT)</a:t>
            </a:r>
            <a:endParaRPr b="0" i="0" sz="1400" u="none" cap="none" strike="noStrike">
              <a:solidFill>
                <a:srgbClr val="000000"/>
              </a:solidFill>
              <a:latin typeface="Arial"/>
              <a:ea typeface="Arial"/>
              <a:cs typeface="Arial"/>
              <a:sym typeface="Arial"/>
            </a:endParaRPr>
          </a:p>
        </p:txBody>
      </p:sp>
      <p:sp>
        <p:nvSpPr>
          <p:cNvPr id="505" name="Google Shape;505;p46"/>
          <p:cNvSpPr/>
          <p:nvPr/>
        </p:nvSpPr>
        <p:spPr>
          <a:xfrm>
            <a:off x="3366725" y="1826975"/>
            <a:ext cx="2222100" cy="1555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Let’s connect camera with the computer and do something with it in the summer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47"/>
          <p:cNvSpPr txBox="1"/>
          <p:nvPr>
            <p:ph type="title"/>
          </p:nvPr>
        </p:nvSpPr>
        <p:spPr>
          <a:xfrm>
            <a:off x="331476" y="364325"/>
            <a:ext cx="8292600" cy="10287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103125"/>
              <a:buFont typeface="Arial"/>
              <a:buNone/>
            </a:pPr>
            <a:r>
              <a:rPr lang="en-US"/>
              <a:t>MIT thought that computer vision would be solved as an undergraduate </a:t>
            </a:r>
            <a:r>
              <a:rPr lang="en-US" u="sng"/>
              <a:t>summer project</a:t>
            </a:r>
            <a:endParaRPr/>
          </a:p>
        </p:txBody>
      </p:sp>
      <p:sp>
        <p:nvSpPr>
          <p:cNvPr id="512" name="Google Shape;512;p47"/>
          <p:cNvSpPr/>
          <p:nvPr/>
        </p:nvSpPr>
        <p:spPr>
          <a:xfrm>
            <a:off x="4743451" y="2228851"/>
            <a:ext cx="3093300" cy="983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Calibri"/>
                <a:ea typeface="Calibri"/>
                <a:cs typeface="Calibri"/>
                <a:sym typeface="Calibri"/>
              </a:rPr>
              <a:t>L. G. Roberts, </a:t>
            </a:r>
            <a:r>
              <a:rPr b="0" i="1" lang="en-US" sz="1500" u="none" cap="none" strike="noStrike">
                <a:solidFill>
                  <a:schemeClr val="lt1"/>
                </a:solidFill>
                <a:latin typeface="Calibri"/>
                <a:ea typeface="Calibri"/>
                <a:cs typeface="Calibri"/>
                <a:sym typeface="Calibri"/>
              </a:rPr>
              <a:t>Machine Perception of Three Dimensional Solids,</a:t>
            </a:r>
            <a:r>
              <a:rPr b="0" i="0" lang="en-US" sz="1500" u="none" cap="none" strike="noStrike">
                <a:solidFill>
                  <a:schemeClr val="lt1"/>
                </a:solidFill>
                <a:latin typeface="Calibri"/>
                <a:ea typeface="Calibri"/>
                <a:cs typeface="Calibri"/>
                <a:sym typeface="Calibri"/>
              </a:rPr>
              <a:t> Ph.D. thesis, MIT Department of Electrical Engineering, 1963. </a:t>
            </a:r>
            <a:endParaRPr b="0" i="0" sz="1100" u="none" cap="none" strike="noStrike">
              <a:solidFill>
                <a:srgbClr val="000000"/>
              </a:solidFill>
              <a:latin typeface="Arial"/>
              <a:ea typeface="Arial"/>
              <a:cs typeface="Arial"/>
              <a:sym typeface="Arial"/>
            </a:endParaRPr>
          </a:p>
        </p:txBody>
      </p:sp>
      <p:sp>
        <p:nvSpPr>
          <p:cNvPr id="513" name="Google Shape;513;p47"/>
          <p:cNvSpPr txBox="1"/>
          <p:nvPr/>
        </p:nvSpPr>
        <p:spPr>
          <a:xfrm>
            <a:off x="330925" y="1508925"/>
            <a:ext cx="3984600" cy="307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rgbClr val="000000"/>
                </a:solidFill>
                <a:latin typeface="Arial"/>
                <a:ea typeface="Arial"/>
                <a:cs typeface="Arial"/>
                <a:sym typeface="Arial"/>
              </a:rPr>
              <a:t>"The primary goal of the project is to construct a system of programs which will divide a [...] </a:t>
            </a:r>
            <a:r>
              <a:rPr b="0" i="0" lang="en-US" sz="1800" u="none" cap="none" strike="noStrike">
                <a:solidFill>
                  <a:srgbClr val="FF0000"/>
                </a:solidFill>
                <a:latin typeface="Arial"/>
                <a:ea typeface="Arial"/>
                <a:cs typeface="Arial"/>
                <a:sym typeface="Arial"/>
              </a:rPr>
              <a:t>picture into regions</a:t>
            </a:r>
            <a:r>
              <a:rPr b="0" i="0" lang="en-US" sz="1800" u="none" cap="none" strike="noStrike">
                <a:solidFill>
                  <a:srgbClr val="000000"/>
                </a:solidFill>
                <a:latin typeface="Arial"/>
                <a:ea typeface="Arial"/>
                <a:cs typeface="Arial"/>
                <a:sym typeface="Arial"/>
              </a:rPr>
              <a:t> such as likely </a:t>
            </a:r>
            <a:r>
              <a:rPr b="0" i="0" lang="en-US" sz="1800" u="none" cap="none" strike="noStrike">
                <a:solidFill>
                  <a:srgbClr val="FF0000"/>
                </a:solidFill>
                <a:latin typeface="Arial"/>
                <a:ea typeface="Arial"/>
                <a:cs typeface="Arial"/>
                <a:sym typeface="Arial"/>
              </a:rPr>
              <a:t>objects</a:t>
            </a:r>
            <a:r>
              <a:rPr b="0" i="0" lang="en-US" sz="1800" u="none" cap="none" strike="noStrike">
                <a:solidFill>
                  <a:srgbClr val="000000"/>
                </a:solidFill>
                <a:latin typeface="Arial"/>
                <a:ea typeface="Arial"/>
                <a:cs typeface="Arial"/>
                <a:sym typeface="Arial"/>
              </a:rPr>
              <a:t>, likely </a:t>
            </a:r>
            <a:r>
              <a:rPr b="0" i="0" lang="en-US" sz="1800" u="none" cap="none" strike="noStrike">
                <a:solidFill>
                  <a:srgbClr val="FF0000"/>
                </a:solidFill>
                <a:latin typeface="Arial"/>
                <a:ea typeface="Arial"/>
                <a:cs typeface="Arial"/>
                <a:sym typeface="Arial"/>
              </a:rPr>
              <a:t>background</a:t>
            </a:r>
            <a:r>
              <a:rPr b="0" i="0" lang="en-US" sz="1800" u="none" cap="none" strike="noStrike">
                <a:solidFill>
                  <a:srgbClr val="000000"/>
                </a:solidFill>
                <a:latin typeface="Arial"/>
                <a:ea typeface="Arial"/>
                <a:cs typeface="Arial"/>
                <a:sym typeface="Arial"/>
              </a:rPr>
              <a:t> areas and </a:t>
            </a:r>
            <a:r>
              <a:rPr b="0" i="0" lang="en-US" sz="1800" u="none" cap="none" strike="noStrike">
                <a:solidFill>
                  <a:srgbClr val="FF0000"/>
                </a:solidFill>
                <a:latin typeface="Arial"/>
                <a:ea typeface="Arial"/>
                <a:cs typeface="Arial"/>
                <a:sym typeface="Arial"/>
              </a:rPr>
              <a:t>chaos</a:t>
            </a:r>
            <a:r>
              <a:rPr b="0" i="0" lang="en-US" sz="1800" u="none" cap="none" strike="noStrike">
                <a:solidFill>
                  <a:srgbClr val="000000"/>
                </a:solidFill>
                <a:latin typeface="Arial"/>
                <a:ea typeface="Arial"/>
                <a:cs typeface="Arial"/>
                <a:sym typeface="Arial"/>
              </a:rPr>
              <a:t>."</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"The final goal is </a:t>
            </a:r>
            <a:r>
              <a:rPr b="0" i="0" lang="en-US" sz="1800" u="none" cap="none" strike="noStrike">
                <a:solidFill>
                  <a:srgbClr val="FF0000"/>
                </a:solidFill>
                <a:latin typeface="Arial"/>
                <a:ea typeface="Arial"/>
                <a:cs typeface="Arial"/>
                <a:sym typeface="Arial"/>
              </a:rPr>
              <a:t>OBJECT IDENTIFICATION</a:t>
            </a:r>
            <a:r>
              <a:rPr b="0" i="0" lang="en-US" sz="1800" u="none" cap="none" strike="noStrike">
                <a:solidFill>
                  <a:srgbClr val="000000"/>
                </a:solidFill>
                <a:latin typeface="Arial"/>
                <a:ea typeface="Arial"/>
                <a:cs typeface="Arial"/>
                <a:sym typeface="Arial"/>
              </a:rPr>
              <a:t> which will actually name objects by matching them with a vocabulary of known objects."</a:t>
            </a:r>
            <a:endParaRPr b="0" i="0" sz="1800" u="none" cap="none" strike="noStrike">
              <a:solidFill>
                <a:srgbClr val="000000"/>
              </a:solidFill>
              <a:latin typeface="Arial"/>
              <a:ea typeface="Arial"/>
              <a:cs typeface="Arial"/>
              <a:sym typeface="Arial"/>
            </a:endParaRPr>
          </a:p>
        </p:txBody>
      </p:sp>
      <p:pic>
        <p:nvPicPr>
          <p:cNvPr id="514" name="Google Shape;514;p47"/>
          <p:cNvPicPr preferRelativeResize="0"/>
          <p:nvPr/>
        </p:nvPicPr>
        <p:blipFill rotWithShape="1">
          <a:blip r:embed="rId3">
            <a:alphaModFix/>
          </a:blip>
          <a:srcRect b="12045" l="4086" r="0" t="31800"/>
          <a:stretch/>
        </p:blipFill>
        <p:spPr>
          <a:xfrm>
            <a:off x="4463655" y="1934750"/>
            <a:ext cx="4627959" cy="284797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48"/>
          <p:cNvSpPr txBox="1"/>
          <p:nvPr>
            <p:ph type="title"/>
          </p:nvPr>
        </p:nvSpPr>
        <p:spPr>
          <a:xfrm>
            <a:off x="297180" y="331470"/>
            <a:ext cx="6000900" cy="10860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What kind of information can we extract from an image?</a:t>
            </a:r>
            <a:endParaRPr/>
          </a:p>
        </p:txBody>
      </p:sp>
      <p:sp>
        <p:nvSpPr>
          <p:cNvPr id="521" name="Google Shape;521;p48"/>
          <p:cNvSpPr txBox="1"/>
          <p:nvPr>
            <p:ph idx="1" type="body"/>
          </p:nvPr>
        </p:nvSpPr>
        <p:spPr>
          <a:xfrm>
            <a:off x="297175" y="1858749"/>
            <a:ext cx="6629400" cy="2930700"/>
          </a:xfrm>
          <a:prstGeom prst="rect">
            <a:avLst/>
          </a:prstGeom>
          <a:noFill/>
          <a:ln>
            <a:noFill/>
          </a:ln>
        </p:spPr>
        <p:txBody>
          <a:bodyPr anchorCtr="0" anchor="t" bIns="34275" lIns="68575" spcFirstLastPara="1" rIns="68575" wrap="square" tIns="34275">
            <a:normAutofit/>
          </a:bodyPr>
          <a:lstStyle/>
          <a:p>
            <a:pPr indent="-254000" lvl="0" marL="254000" rtl="0" algn="l">
              <a:lnSpc>
                <a:spcPct val="100000"/>
              </a:lnSpc>
              <a:spcBef>
                <a:spcPts val="0"/>
              </a:spcBef>
              <a:spcAft>
                <a:spcPts val="0"/>
              </a:spcAft>
              <a:buClr>
                <a:schemeClr val="dk1"/>
              </a:buClr>
              <a:buSzPts val="3000"/>
              <a:buAutoNum type="arabicPeriod"/>
            </a:pPr>
            <a:r>
              <a:rPr lang="en-US" sz="2400"/>
              <a:t>Semantic information</a:t>
            </a:r>
            <a:endParaRPr sz="2400"/>
          </a:p>
          <a:p>
            <a:pPr indent="-254000" lvl="0" marL="254000" rtl="0" algn="l">
              <a:lnSpc>
                <a:spcPct val="100000"/>
              </a:lnSpc>
              <a:spcBef>
                <a:spcPts val="0"/>
              </a:spcBef>
              <a:spcAft>
                <a:spcPts val="0"/>
              </a:spcAft>
              <a:buSzPts val="2400"/>
              <a:buAutoNum type="arabicPeriod"/>
            </a:pPr>
            <a:r>
              <a:rPr lang="en-US" sz="2400">
                <a:solidFill>
                  <a:schemeClr val="dk1"/>
                </a:solidFill>
              </a:rPr>
              <a:t>Geometric 3D information</a:t>
            </a:r>
            <a:endParaRPr sz="24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grpSp>
        <p:nvGrpSpPr>
          <p:cNvPr id="527" name="Google Shape;527;p49"/>
          <p:cNvGrpSpPr/>
          <p:nvPr/>
        </p:nvGrpSpPr>
        <p:grpSpPr>
          <a:xfrm>
            <a:off x="29" y="-35"/>
            <a:ext cx="7777384" cy="5134882"/>
            <a:chOff x="2286000" y="685801"/>
            <a:chExt cx="8337676" cy="5878514"/>
          </a:xfrm>
        </p:grpSpPr>
        <p:pic>
          <p:nvPicPr>
            <p:cNvPr descr="cedar_point" id="528" name="Google Shape;528;p49"/>
            <p:cNvPicPr preferRelativeResize="0"/>
            <p:nvPr/>
          </p:nvPicPr>
          <p:blipFill rotWithShape="1">
            <a:blip r:embed="rId3">
              <a:alphaModFix/>
            </a:blip>
            <a:srcRect b="0" l="0" r="0" t="0"/>
            <a:stretch/>
          </p:blipFill>
          <p:spPr>
            <a:xfrm>
              <a:off x="2286000" y="685801"/>
              <a:ext cx="7804149" cy="5878514"/>
            </a:xfrm>
            <a:prstGeom prst="rect">
              <a:avLst/>
            </a:prstGeom>
            <a:noFill/>
            <a:ln>
              <a:noFill/>
            </a:ln>
          </p:spPr>
        </p:pic>
        <p:sp>
          <p:nvSpPr>
            <p:cNvPr id="529" name="Google Shape;529;p49"/>
            <p:cNvSpPr txBox="1"/>
            <p:nvPr/>
          </p:nvSpPr>
          <p:spPr>
            <a:xfrm>
              <a:off x="3581401" y="946150"/>
              <a:ext cx="7002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sky</a:t>
              </a:r>
              <a:endParaRPr b="0" i="0" sz="1100" u="none" cap="none" strike="noStrike">
                <a:solidFill>
                  <a:srgbClr val="000000"/>
                </a:solidFill>
                <a:latin typeface="Arial"/>
                <a:ea typeface="Arial"/>
                <a:cs typeface="Arial"/>
                <a:sym typeface="Arial"/>
              </a:endParaRPr>
            </a:p>
          </p:txBody>
        </p:sp>
        <p:sp>
          <p:nvSpPr>
            <p:cNvPr id="530" name="Google Shape;530;p49"/>
            <p:cNvSpPr txBox="1"/>
            <p:nvPr/>
          </p:nvSpPr>
          <p:spPr>
            <a:xfrm>
              <a:off x="4191001" y="3536950"/>
              <a:ext cx="9096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water</a:t>
              </a:r>
              <a:endParaRPr b="0" i="0" sz="1100" u="none" cap="none" strike="noStrike">
                <a:solidFill>
                  <a:srgbClr val="000000"/>
                </a:solidFill>
                <a:latin typeface="Arial"/>
                <a:ea typeface="Arial"/>
                <a:cs typeface="Arial"/>
                <a:sym typeface="Arial"/>
              </a:endParaRPr>
            </a:p>
          </p:txBody>
        </p:sp>
        <p:sp>
          <p:nvSpPr>
            <p:cNvPr id="531" name="Google Shape;531;p49"/>
            <p:cNvSpPr txBox="1"/>
            <p:nvPr/>
          </p:nvSpPr>
          <p:spPr>
            <a:xfrm>
              <a:off x="4841876" y="2547939"/>
              <a:ext cx="1258800" cy="5727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Ferris wheel</a:t>
              </a:r>
              <a:endParaRPr b="0" i="0" sz="1100" u="none" cap="none" strike="noStrike">
                <a:solidFill>
                  <a:srgbClr val="000000"/>
                </a:solidFill>
                <a:latin typeface="Arial"/>
                <a:ea typeface="Arial"/>
                <a:cs typeface="Arial"/>
                <a:sym typeface="Arial"/>
              </a:endParaRPr>
            </a:p>
          </p:txBody>
        </p:sp>
        <p:sp>
          <p:nvSpPr>
            <p:cNvPr id="532" name="Google Shape;532;p49"/>
            <p:cNvSpPr txBox="1"/>
            <p:nvPr/>
          </p:nvSpPr>
          <p:spPr>
            <a:xfrm>
              <a:off x="5181600" y="728664"/>
              <a:ext cx="26592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amusement park</a:t>
              </a:r>
              <a:endParaRPr b="0" i="0" sz="1100" u="none" cap="none" strike="noStrike">
                <a:solidFill>
                  <a:srgbClr val="000000"/>
                </a:solidFill>
                <a:latin typeface="Arial"/>
                <a:ea typeface="Arial"/>
                <a:cs typeface="Arial"/>
                <a:sym typeface="Arial"/>
              </a:endParaRPr>
            </a:p>
          </p:txBody>
        </p:sp>
        <p:sp>
          <p:nvSpPr>
            <p:cNvPr id="533" name="Google Shape;533;p49"/>
            <p:cNvSpPr txBox="1"/>
            <p:nvPr/>
          </p:nvSpPr>
          <p:spPr>
            <a:xfrm>
              <a:off x="5715001" y="1714500"/>
              <a:ext cx="17493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Cedar Point</a:t>
              </a:r>
              <a:endParaRPr b="0" i="0" sz="1100" u="none" cap="none" strike="noStrike">
                <a:solidFill>
                  <a:srgbClr val="000000"/>
                </a:solidFill>
                <a:latin typeface="Arial"/>
                <a:ea typeface="Arial"/>
                <a:cs typeface="Arial"/>
                <a:sym typeface="Arial"/>
              </a:endParaRPr>
            </a:p>
          </p:txBody>
        </p:sp>
        <p:sp>
          <p:nvSpPr>
            <p:cNvPr id="534" name="Google Shape;534;p49"/>
            <p:cNvSpPr txBox="1"/>
            <p:nvPr/>
          </p:nvSpPr>
          <p:spPr>
            <a:xfrm>
              <a:off x="7543801" y="3232150"/>
              <a:ext cx="9096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12 E</a:t>
              </a:r>
              <a:endParaRPr b="0" i="0" sz="1100" u="none" cap="none" strike="noStrike">
                <a:solidFill>
                  <a:srgbClr val="000000"/>
                </a:solidFill>
                <a:latin typeface="Arial"/>
                <a:ea typeface="Arial"/>
                <a:cs typeface="Arial"/>
                <a:sym typeface="Arial"/>
              </a:endParaRPr>
            </a:p>
          </p:txBody>
        </p:sp>
        <p:sp>
          <p:nvSpPr>
            <p:cNvPr id="535" name="Google Shape;535;p49"/>
            <p:cNvSpPr txBox="1"/>
            <p:nvPr/>
          </p:nvSpPr>
          <p:spPr>
            <a:xfrm>
              <a:off x="3733801" y="4375150"/>
              <a:ext cx="7002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tree</a:t>
              </a:r>
              <a:endParaRPr b="0" i="0" sz="1100" u="none" cap="none" strike="noStrike">
                <a:solidFill>
                  <a:srgbClr val="000000"/>
                </a:solidFill>
                <a:latin typeface="Arial"/>
                <a:ea typeface="Arial"/>
                <a:cs typeface="Arial"/>
                <a:sym typeface="Arial"/>
              </a:endParaRPr>
            </a:p>
          </p:txBody>
        </p:sp>
        <p:sp>
          <p:nvSpPr>
            <p:cNvPr id="536" name="Google Shape;536;p49"/>
            <p:cNvSpPr txBox="1"/>
            <p:nvPr/>
          </p:nvSpPr>
          <p:spPr>
            <a:xfrm>
              <a:off x="5486401" y="6127750"/>
              <a:ext cx="7002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tree</a:t>
              </a:r>
              <a:endParaRPr b="0" i="0" sz="1100" u="none" cap="none" strike="noStrike">
                <a:solidFill>
                  <a:srgbClr val="000000"/>
                </a:solidFill>
                <a:latin typeface="Arial"/>
                <a:ea typeface="Arial"/>
                <a:cs typeface="Arial"/>
                <a:sym typeface="Arial"/>
              </a:endParaRPr>
            </a:p>
          </p:txBody>
        </p:sp>
        <p:sp>
          <p:nvSpPr>
            <p:cNvPr id="537" name="Google Shape;537;p49"/>
            <p:cNvSpPr txBox="1"/>
            <p:nvPr/>
          </p:nvSpPr>
          <p:spPr>
            <a:xfrm>
              <a:off x="5943601" y="3917950"/>
              <a:ext cx="7002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tree</a:t>
              </a:r>
              <a:endParaRPr b="0" i="0" sz="1100" u="none" cap="none" strike="noStrike">
                <a:solidFill>
                  <a:srgbClr val="000000"/>
                </a:solidFill>
                <a:latin typeface="Arial"/>
                <a:ea typeface="Arial"/>
                <a:cs typeface="Arial"/>
                <a:sym typeface="Arial"/>
              </a:endParaRPr>
            </a:p>
          </p:txBody>
        </p:sp>
        <p:sp>
          <p:nvSpPr>
            <p:cNvPr id="538" name="Google Shape;538;p49"/>
            <p:cNvSpPr txBox="1"/>
            <p:nvPr/>
          </p:nvSpPr>
          <p:spPr>
            <a:xfrm>
              <a:off x="6019801" y="5746750"/>
              <a:ext cx="13986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carousel</a:t>
              </a:r>
              <a:endParaRPr b="0" i="0" sz="1100" u="none" cap="none" strike="noStrike">
                <a:solidFill>
                  <a:srgbClr val="000000"/>
                </a:solidFill>
                <a:latin typeface="Arial"/>
                <a:ea typeface="Arial"/>
                <a:cs typeface="Arial"/>
                <a:sym typeface="Arial"/>
              </a:endParaRPr>
            </a:p>
          </p:txBody>
        </p:sp>
        <p:sp>
          <p:nvSpPr>
            <p:cNvPr id="539" name="Google Shape;539;p49"/>
            <p:cNvSpPr txBox="1"/>
            <p:nvPr/>
          </p:nvSpPr>
          <p:spPr>
            <a:xfrm>
              <a:off x="2438401" y="5899150"/>
              <a:ext cx="9096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deck</a:t>
              </a:r>
              <a:endParaRPr b="0" i="0" sz="1100" u="none" cap="none" strike="noStrike">
                <a:solidFill>
                  <a:srgbClr val="000000"/>
                </a:solidFill>
                <a:latin typeface="Arial"/>
                <a:ea typeface="Arial"/>
                <a:cs typeface="Arial"/>
                <a:sym typeface="Arial"/>
              </a:endParaRPr>
            </a:p>
          </p:txBody>
        </p:sp>
        <p:sp>
          <p:nvSpPr>
            <p:cNvPr id="540" name="Google Shape;540;p49"/>
            <p:cNvSpPr txBox="1"/>
            <p:nvPr/>
          </p:nvSpPr>
          <p:spPr>
            <a:xfrm>
              <a:off x="7580313" y="4519614"/>
              <a:ext cx="25893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people waiting in line</a:t>
              </a:r>
              <a:endParaRPr b="0" i="0" sz="1100" u="none" cap="none" strike="noStrike">
                <a:solidFill>
                  <a:srgbClr val="000000"/>
                </a:solidFill>
                <a:latin typeface="Arial"/>
                <a:ea typeface="Arial"/>
                <a:cs typeface="Arial"/>
                <a:sym typeface="Arial"/>
              </a:endParaRPr>
            </a:p>
          </p:txBody>
        </p:sp>
        <p:sp>
          <p:nvSpPr>
            <p:cNvPr id="541" name="Google Shape;541;p49"/>
            <p:cNvSpPr txBox="1"/>
            <p:nvPr/>
          </p:nvSpPr>
          <p:spPr>
            <a:xfrm>
              <a:off x="9601201" y="3689350"/>
              <a:ext cx="7002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ride</a:t>
              </a:r>
              <a:endParaRPr b="0" i="0" sz="1100" u="none" cap="none" strike="noStrike">
                <a:solidFill>
                  <a:srgbClr val="000000"/>
                </a:solidFill>
                <a:latin typeface="Arial"/>
                <a:ea typeface="Arial"/>
                <a:cs typeface="Arial"/>
                <a:sym typeface="Arial"/>
              </a:endParaRPr>
            </a:p>
          </p:txBody>
        </p:sp>
        <p:sp>
          <p:nvSpPr>
            <p:cNvPr id="542" name="Google Shape;542;p49"/>
            <p:cNvSpPr txBox="1"/>
            <p:nvPr/>
          </p:nvSpPr>
          <p:spPr>
            <a:xfrm>
              <a:off x="2819401" y="2622550"/>
              <a:ext cx="7002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ride</a:t>
              </a:r>
              <a:endParaRPr b="0" i="0" sz="1100" u="none" cap="none" strike="noStrike">
                <a:solidFill>
                  <a:srgbClr val="000000"/>
                </a:solidFill>
                <a:latin typeface="Arial"/>
                <a:ea typeface="Arial"/>
                <a:cs typeface="Arial"/>
                <a:sym typeface="Arial"/>
              </a:endParaRPr>
            </a:p>
          </p:txBody>
        </p:sp>
        <p:sp>
          <p:nvSpPr>
            <p:cNvPr id="543" name="Google Shape;543;p49"/>
            <p:cNvSpPr txBox="1"/>
            <p:nvPr/>
          </p:nvSpPr>
          <p:spPr>
            <a:xfrm>
              <a:off x="6629401" y="3003550"/>
              <a:ext cx="7002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ride</a:t>
              </a:r>
              <a:endParaRPr b="0" i="0" sz="1100" u="none" cap="none" strike="noStrike">
                <a:solidFill>
                  <a:srgbClr val="000000"/>
                </a:solidFill>
                <a:latin typeface="Arial"/>
                <a:ea typeface="Arial"/>
                <a:cs typeface="Arial"/>
                <a:sym typeface="Arial"/>
              </a:endParaRPr>
            </a:p>
          </p:txBody>
        </p:sp>
        <p:sp>
          <p:nvSpPr>
            <p:cNvPr id="544" name="Google Shape;544;p49"/>
            <p:cNvSpPr txBox="1"/>
            <p:nvPr/>
          </p:nvSpPr>
          <p:spPr>
            <a:xfrm>
              <a:off x="7086601" y="5289550"/>
              <a:ext cx="16098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umbrellas</a:t>
              </a:r>
              <a:endParaRPr b="0" i="0" sz="1100" u="none" cap="none" strike="noStrike">
                <a:solidFill>
                  <a:srgbClr val="000000"/>
                </a:solidFill>
                <a:latin typeface="Arial"/>
                <a:ea typeface="Arial"/>
                <a:cs typeface="Arial"/>
                <a:sym typeface="Arial"/>
              </a:endParaRPr>
            </a:p>
          </p:txBody>
        </p:sp>
        <p:sp>
          <p:nvSpPr>
            <p:cNvPr id="545" name="Google Shape;545;p49"/>
            <p:cNvSpPr txBox="1"/>
            <p:nvPr/>
          </p:nvSpPr>
          <p:spPr>
            <a:xfrm>
              <a:off x="7010401" y="6203950"/>
              <a:ext cx="18192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pedestrians</a:t>
              </a:r>
              <a:endParaRPr b="0" i="0" sz="1100" u="none" cap="none" strike="noStrike">
                <a:solidFill>
                  <a:srgbClr val="000000"/>
                </a:solidFill>
                <a:latin typeface="Arial"/>
                <a:ea typeface="Arial"/>
                <a:cs typeface="Arial"/>
                <a:sym typeface="Arial"/>
              </a:endParaRPr>
            </a:p>
          </p:txBody>
        </p:sp>
        <p:sp>
          <p:nvSpPr>
            <p:cNvPr id="546" name="Google Shape;546;p49"/>
            <p:cNvSpPr txBox="1"/>
            <p:nvPr/>
          </p:nvSpPr>
          <p:spPr>
            <a:xfrm>
              <a:off x="9004301" y="5541964"/>
              <a:ext cx="13287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maxair</a:t>
              </a:r>
              <a:endParaRPr b="0" i="0" sz="1100" u="none" cap="none" strike="noStrike">
                <a:solidFill>
                  <a:srgbClr val="000000"/>
                </a:solidFill>
                <a:latin typeface="Arial"/>
                <a:ea typeface="Arial"/>
                <a:cs typeface="Arial"/>
                <a:sym typeface="Arial"/>
              </a:endParaRPr>
            </a:p>
          </p:txBody>
        </p:sp>
        <p:sp>
          <p:nvSpPr>
            <p:cNvPr id="547" name="Google Shape;547;p49"/>
            <p:cNvSpPr txBox="1"/>
            <p:nvPr/>
          </p:nvSpPr>
          <p:spPr>
            <a:xfrm>
              <a:off x="3352801" y="6051550"/>
              <a:ext cx="11193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bench</a:t>
              </a:r>
              <a:endParaRPr b="0" i="0" sz="1100" u="none" cap="none" strike="noStrike">
                <a:solidFill>
                  <a:srgbClr val="000000"/>
                </a:solidFill>
                <a:latin typeface="Arial"/>
                <a:ea typeface="Arial"/>
                <a:cs typeface="Arial"/>
                <a:sym typeface="Arial"/>
              </a:endParaRPr>
            </a:p>
          </p:txBody>
        </p:sp>
        <p:sp>
          <p:nvSpPr>
            <p:cNvPr id="548" name="Google Shape;548;p49"/>
            <p:cNvSpPr txBox="1"/>
            <p:nvPr/>
          </p:nvSpPr>
          <p:spPr>
            <a:xfrm>
              <a:off x="3657601" y="5518150"/>
              <a:ext cx="7002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tree</a:t>
              </a:r>
              <a:endParaRPr b="0" i="0" sz="1100" u="none" cap="none" strike="noStrike">
                <a:solidFill>
                  <a:srgbClr val="000000"/>
                </a:solidFill>
                <a:latin typeface="Arial"/>
                <a:ea typeface="Arial"/>
                <a:cs typeface="Arial"/>
                <a:sym typeface="Arial"/>
              </a:endParaRPr>
            </a:p>
          </p:txBody>
        </p:sp>
        <p:sp>
          <p:nvSpPr>
            <p:cNvPr id="549" name="Google Shape;549;p49"/>
            <p:cNvSpPr txBox="1"/>
            <p:nvPr/>
          </p:nvSpPr>
          <p:spPr>
            <a:xfrm>
              <a:off x="2362201" y="3536950"/>
              <a:ext cx="15384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Lake Erie</a:t>
              </a:r>
              <a:endParaRPr b="0" i="0" sz="1100" u="none" cap="none" strike="noStrike">
                <a:solidFill>
                  <a:srgbClr val="000000"/>
                </a:solidFill>
                <a:latin typeface="Arial"/>
                <a:ea typeface="Arial"/>
                <a:cs typeface="Arial"/>
                <a:sym typeface="Arial"/>
              </a:endParaRPr>
            </a:p>
          </p:txBody>
        </p:sp>
        <p:sp>
          <p:nvSpPr>
            <p:cNvPr id="550" name="Google Shape;550;p49"/>
            <p:cNvSpPr txBox="1"/>
            <p:nvPr/>
          </p:nvSpPr>
          <p:spPr>
            <a:xfrm>
              <a:off x="7539037" y="4921250"/>
              <a:ext cx="2597100" cy="3261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people sitting on ride</a:t>
              </a:r>
              <a:endParaRPr b="0" i="0" sz="1100" u="none" cap="none" strike="noStrike">
                <a:solidFill>
                  <a:srgbClr val="000000"/>
                </a:solidFill>
                <a:latin typeface="Arial"/>
                <a:ea typeface="Arial"/>
                <a:cs typeface="Arial"/>
                <a:sym typeface="Arial"/>
              </a:endParaRPr>
            </a:p>
          </p:txBody>
        </p:sp>
        <p:sp>
          <p:nvSpPr>
            <p:cNvPr id="551" name="Google Shape;551;p49"/>
            <p:cNvSpPr/>
            <p:nvPr/>
          </p:nvSpPr>
          <p:spPr>
            <a:xfrm>
              <a:off x="8524876" y="911225"/>
              <a:ext cx="2098800" cy="2586000"/>
            </a:xfrm>
            <a:prstGeom prst="rect">
              <a:avLst/>
            </a:prstGeom>
            <a:solidFill>
              <a:srgbClr val="FFFFFF">
                <a:alpha val="42745"/>
              </a:srgbClr>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Objects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Activities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Scenes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Locations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Text / writing</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Faces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Gestures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Motions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Emotions…</a:t>
              </a:r>
              <a:endParaRPr b="0" i="0" sz="1100" u="none" cap="none" strike="noStrike">
                <a:solidFill>
                  <a:srgbClr val="000000"/>
                </a:solidFill>
                <a:latin typeface="Arial"/>
                <a:ea typeface="Arial"/>
                <a:cs typeface="Arial"/>
                <a:sym typeface="Arial"/>
              </a:endParaRPr>
            </a:p>
          </p:txBody>
        </p:sp>
        <p:sp>
          <p:nvSpPr>
            <p:cNvPr id="552" name="Google Shape;552;p49"/>
            <p:cNvSpPr txBox="1"/>
            <p:nvPr/>
          </p:nvSpPr>
          <p:spPr>
            <a:xfrm>
              <a:off x="2286001" y="1651001"/>
              <a:ext cx="1749300" cy="572700"/>
            </a:xfrm>
            <a:prstGeom prst="rect">
              <a:avLst/>
            </a:prstGeom>
            <a:solidFill>
              <a:srgbClr val="000000">
                <a:alpha val="29803"/>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The Wicked Twister</a:t>
              </a:r>
              <a:endParaRPr b="0" i="0" sz="1100" u="none" cap="none" strike="noStrike">
                <a:solidFill>
                  <a:srgbClr val="000000"/>
                </a:solidFill>
                <a:latin typeface="Arial"/>
                <a:ea typeface="Arial"/>
                <a:cs typeface="Arial"/>
                <a:sym typeface="Arial"/>
              </a:endParaRPr>
            </a:p>
          </p:txBody>
        </p:sp>
      </p:grpSp>
      <p:sp>
        <p:nvSpPr>
          <p:cNvPr id="553" name="Google Shape;553;p49"/>
          <p:cNvSpPr txBox="1"/>
          <p:nvPr/>
        </p:nvSpPr>
        <p:spPr>
          <a:xfrm>
            <a:off x="7261179" y="472398"/>
            <a:ext cx="2336100" cy="1731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Arial"/>
                <a:ea typeface="Arial"/>
                <a:cs typeface="Arial"/>
                <a:sym typeface="Arial"/>
              </a:rPr>
              <a:t>Vision as a source of semantic information</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5"/>
          <p:cNvSpPr txBox="1"/>
          <p:nvPr>
            <p:ph type="title"/>
          </p:nvPr>
        </p:nvSpPr>
        <p:spPr>
          <a:xfrm>
            <a:off x="342900" y="154475"/>
            <a:ext cx="8483700" cy="6432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03125"/>
              <a:buFont typeface="Calibri"/>
              <a:buNone/>
            </a:pPr>
            <a:r>
              <a:rPr lang="en-US">
                <a:solidFill>
                  <a:srgbClr val="FF0000"/>
                </a:solidFill>
              </a:rPr>
              <a:t>Computer vision</a:t>
            </a:r>
            <a:r>
              <a:rPr lang="en-US"/>
              <a:t> draws origins from math &amp; physics</a:t>
            </a:r>
            <a:endParaRPr/>
          </a:p>
        </p:txBody>
      </p:sp>
      <p:pic>
        <p:nvPicPr>
          <p:cNvPr id="114" name="Google Shape;114;p5"/>
          <p:cNvPicPr preferRelativeResize="0"/>
          <p:nvPr/>
        </p:nvPicPr>
        <p:blipFill rotWithShape="1">
          <a:blip r:embed="rId3">
            <a:alphaModFix/>
          </a:blip>
          <a:srcRect b="0" l="0" r="0" t="0"/>
          <a:stretch/>
        </p:blipFill>
        <p:spPr>
          <a:xfrm>
            <a:off x="585828" y="1131125"/>
            <a:ext cx="2286000" cy="2286000"/>
          </a:xfrm>
          <a:prstGeom prst="rect">
            <a:avLst/>
          </a:prstGeom>
          <a:noFill/>
          <a:ln>
            <a:noFill/>
          </a:ln>
        </p:spPr>
      </p:pic>
      <p:sp>
        <p:nvSpPr>
          <p:cNvPr id="115" name="Google Shape;115;p5"/>
          <p:cNvSpPr/>
          <p:nvPr/>
        </p:nvSpPr>
        <p:spPr>
          <a:xfrm>
            <a:off x="484714" y="3673768"/>
            <a:ext cx="2488200" cy="276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Brownian motion &amp; Schrödinger equation</a:t>
            </a:r>
            <a:endParaRPr b="0" i="0" sz="1100" u="none" cap="none" strike="noStrike">
              <a:solidFill>
                <a:srgbClr val="000000"/>
              </a:solidFill>
              <a:latin typeface="Arial"/>
              <a:ea typeface="Arial"/>
              <a:cs typeface="Arial"/>
              <a:sym typeface="Arial"/>
            </a:endParaRPr>
          </a:p>
        </p:txBody>
      </p:sp>
      <p:pic>
        <p:nvPicPr>
          <p:cNvPr id="116" name="Google Shape;116;p5"/>
          <p:cNvPicPr preferRelativeResize="0"/>
          <p:nvPr/>
        </p:nvPicPr>
        <p:blipFill rotWithShape="1">
          <a:blip r:embed="rId4">
            <a:alphaModFix/>
          </a:blip>
          <a:srcRect b="0" l="0" r="0" t="0"/>
          <a:stretch/>
        </p:blipFill>
        <p:spPr>
          <a:xfrm>
            <a:off x="4162245" y="1110255"/>
            <a:ext cx="2647251" cy="2327750"/>
          </a:xfrm>
          <a:prstGeom prst="rect">
            <a:avLst/>
          </a:prstGeom>
          <a:noFill/>
          <a:ln>
            <a:noFill/>
          </a:ln>
        </p:spPr>
      </p:pic>
      <p:pic>
        <p:nvPicPr>
          <p:cNvPr id="117" name="Google Shape;117;p5"/>
          <p:cNvPicPr preferRelativeResize="0"/>
          <p:nvPr/>
        </p:nvPicPr>
        <p:blipFill rotWithShape="1">
          <a:blip r:embed="rId5">
            <a:alphaModFix/>
          </a:blip>
          <a:srcRect b="0" l="0" r="0" t="0"/>
          <a:stretch/>
        </p:blipFill>
        <p:spPr>
          <a:xfrm>
            <a:off x="5250475" y="2419500"/>
            <a:ext cx="3634474" cy="175457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50"/>
          <p:cNvSpPr txBox="1"/>
          <p:nvPr>
            <p:ph type="title"/>
          </p:nvPr>
        </p:nvSpPr>
        <p:spPr>
          <a:xfrm>
            <a:off x="457200" y="205975"/>
            <a:ext cx="2331000" cy="16791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Extracting Semantic</a:t>
            </a:r>
            <a:endParaRPr/>
          </a:p>
        </p:txBody>
      </p:sp>
      <p:sp>
        <p:nvSpPr>
          <p:cNvPr id="560" name="Google Shape;560;p50"/>
          <p:cNvSpPr txBox="1"/>
          <p:nvPr>
            <p:ph idx="1" type="body"/>
          </p:nvPr>
        </p:nvSpPr>
        <p:spPr>
          <a:xfrm>
            <a:off x="457200" y="3814401"/>
            <a:ext cx="7931700" cy="7803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300"/>
              </a:spcBef>
              <a:spcAft>
                <a:spcPts val="0"/>
              </a:spcAft>
              <a:buSzPts val="1800"/>
              <a:buNone/>
            </a:pPr>
            <a:r>
              <a:rPr lang="en-US"/>
              <a:t>Segment Anything</a:t>
            </a:r>
            <a:endParaRPr/>
          </a:p>
          <a:p>
            <a:pPr indent="0" lvl="0" marL="0" rtl="0" algn="l">
              <a:lnSpc>
                <a:spcPct val="100000"/>
              </a:lnSpc>
              <a:spcBef>
                <a:spcPts val="300"/>
              </a:spcBef>
              <a:spcAft>
                <a:spcPts val="0"/>
              </a:spcAft>
              <a:buSzPts val="1800"/>
              <a:buNone/>
            </a:pPr>
            <a:r>
              <a:rPr lang="en-US"/>
              <a:t>2023</a:t>
            </a:r>
            <a:endParaRPr/>
          </a:p>
        </p:txBody>
      </p:sp>
      <p:sp>
        <p:nvSpPr>
          <p:cNvPr id="561" name="Google Shape;561;p50"/>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562" name="Google Shape;562;p50" title="406779487_671779791758367_4065704331258833279_n.mp4">
            <a:hlinkClick r:id="rId3"/>
          </p:cNvPr>
          <p:cNvPicPr preferRelativeResize="0"/>
          <p:nvPr/>
        </p:nvPicPr>
        <p:blipFill rotWithShape="1">
          <a:blip r:embed="rId4">
            <a:alphaModFix/>
          </a:blip>
          <a:srcRect b="0" l="0" r="0" t="0"/>
          <a:stretch/>
        </p:blipFill>
        <p:spPr>
          <a:xfrm>
            <a:off x="2788125" y="0"/>
            <a:ext cx="6126200" cy="4594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1000"/>
                                        <p:tgtEl>
                                          <p:spTgt spid="5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51"/>
          <p:cNvSpPr txBox="1"/>
          <p:nvPr>
            <p:ph type="title"/>
          </p:nvPr>
        </p:nvSpPr>
        <p:spPr>
          <a:xfrm>
            <a:off x="342900" y="154475"/>
            <a:ext cx="7603200" cy="6432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Extracting geometric information</a:t>
            </a:r>
            <a:endParaRPr/>
          </a:p>
        </p:txBody>
      </p:sp>
      <p:pic>
        <p:nvPicPr>
          <p:cNvPr id="569" name="Google Shape;569;p51"/>
          <p:cNvPicPr preferRelativeResize="0"/>
          <p:nvPr/>
        </p:nvPicPr>
        <p:blipFill rotWithShape="1">
          <a:blip r:embed="rId3">
            <a:alphaModFix/>
          </a:blip>
          <a:srcRect b="0" l="0" r="0" t="0"/>
          <a:stretch/>
        </p:blipFill>
        <p:spPr>
          <a:xfrm>
            <a:off x="1371600" y="1200150"/>
            <a:ext cx="1714500" cy="1371600"/>
          </a:xfrm>
          <a:prstGeom prst="rect">
            <a:avLst/>
          </a:prstGeom>
          <a:noFill/>
          <a:ln>
            <a:noFill/>
          </a:ln>
        </p:spPr>
      </p:pic>
      <p:pic>
        <p:nvPicPr>
          <p:cNvPr id="570" name="Google Shape;570;p51"/>
          <p:cNvPicPr preferRelativeResize="0"/>
          <p:nvPr/>
        </p:nvPicPr>
        <p:blipFill rotWithShape="1">
          <a:blip r:embed="rId4">
            <a:alphaModFix/>
          </a:blip>
          <a:srcRect b="0" l="0" r="0" t="0"/>
          <a:stretch/>
        </p:blipFill>
        <p:spPr>
          <a:xfrm>
            <a:off x="5807870" y="1200150"/>
            <a:ext cx="1735931" cy="1428750"/>
          </a:xfrm>
          <a:prstGeom prst="rect">
            <a:avLst/>
          </a:prstGeom>
          <a:noFill/>
          <a:ln>
            <a:noFill/>
          </a:ln>
        </p:spPr>
      </p:pic>
      <p:pic>
        <p:nvPicPr>
          <p:cNvPr id="571" name="Google Shape;571;p51"/>
          <p:cNvPicPr preferRelativeResize="0"/>
          <p:nvPr/>
        </p:nvPicPr>
        <p:blipFill rotWithShape="1">
          <a:blip r:embed="rId5">
            <a:alphaModFix/>
          </a:blip>
          <a:srcRect b="0" l="0" r="0" t="0"/>
          <a:stretch/>
        </p:blipFill>
        <p:spPr>
          <a:xfrm>
            <a:off x="6172200" y="2971800"/>
            <a:ext cx="1100138" cy="1428750"/>
          </a:xfrm>
          <a:prstGeom prst="rect">
            <a:avLst/>
          </a:prstGeom>
          <a:noFill/>
          <a:ln>
            <a:noFill/>
          </a:ln>
        </p:spPr>
      </p:pic>
      <p:pic>
        <p:nvPicPr>
          <p:cNvPr id="572" name="Google Shape;572;p51"/>
          <p:cNvPicPr preferRelativeResize="0"/>
          <p:nvPr/>
        </p:nvPicPr>
        <p:blipFill rotWithShape="1">
          <a:blip r:embed="rId6">
            <a:alphaModFix/>
          </a:blip>
          <a:srcRect b="0" l="0" r="0" t="0"/>
          <a:stretch/>
        </p:blipFill>
        <p:spPr>
          <a:xfrm>
            <a:off x="3257550" y="1200150"/>
            <a:ext cx="2187179" cy="3143249"/>
          </a:xfrm>
          <a:prstGeom prst="rect">
            <a:avLst/>
          </a:prstGeom>
          <a:noFill/>
          <a:ln>
            <a:noFill/>
          </a:ln>
        </p:spPr>
      </p:pic>
      <p:pic>
        <p:nvPicPr>
          <p:cNvPr id="573" name="Google Shape;573;p51"/>
          <p:cNvPicPr preferRelativeResize="0"/>
          <p:nvPr/>
        </p:nvPicPr>
        <p:blipFill rotWithShape="1">
          <a:blip r:embed="rId7">
            <a:alphaModFix/>
          </a:blip>
          <a:srcRect b="49138" l="0" r="0" t="0"/>
          <a:stretch/>
        </p:blipFill>
        <p:spPr>
          <a:xfrm>
            <a:off x="1371600" y="2992041"/>
            <a:ext cx="1714500" cy="1351360"/>
          </a:xfrm>
          <a:prstGeom prst="rect">
            <a:avLst/>
          </a:prstGeom>
          <a:noFill/>
          <a:ln>
            <a:noFill/>
          </a:ln>
        </p:spPr>
      </p:pic>
      <p:sp>
        <p:nvSpPr>
          <p:cNvPr id="574" name="Google Shape;574;p51"/>
          <p:cNvSpPr txBox="1"/>
          <p:nvPr/>
        </p:nvSpPr>
        <p:spPr>
          <a:xfrm>
            <a:off x="1371606" y="856563"/>
            <a:ext cx="20799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Real-time stereo</a:t>
            </a:r>
            <a:endParaRPr b="0" i="0" sz="1100" u="none" cap="none" strike="noStrike">
              <a:solidFill>
                <a:schemeClr val="dk1"/>
              </a:solidFill>
              <a:latin typeface="Arial"/>
              <a:ea typeface="Arial"/>
              <a:cs typeface="Arial"/>
              <a:sym typeface="Arial"/>
            </a:endParaRPr>
          </a:p>
        </p:txBody>
      </p:sp>
      <p:sp>
        <p:nvSpPr>
          <p:cNvPr id="575" name="Google Shape;575;p51"/>
          <p:cNvSpPr txBox="1"/>
          <p:nvPr/>
        </p:nvSpPr>
        <p:spPr>
          <a:xfrm>
            <a:off x="3257550" y="857251"/>
            <a:ext cx="21717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Structure from motion</a:t>
            </a:r>
            <a:endParaRPr b="0" i="0" sz="1100" u="none" cap="none" strike="noStrike">
              <a:solidFill>
                <a:srgbClr val="000000"/>
              </a:solidFill>
              <a:latin typeface="Arial"/>
              <a:ea typeface="Arial"/>
              <a:cs typeface="Arial"/>
              <a:sym typeface="Arial"/>
            </a:endParaRPr>
          </a:p>
        </p:txBody>
      </p:sp>
      <p:sp>
        <p:nvSpPr>
          <p:cNvPr id="576" name="Google Shape;576;p51"/>
          <p:cNvSpPr/>
          <p:nvPr/>
        </p:nvSpPr>
        <p:spPr>
          <a:xfrm>
            <a:off x="6572250" y="2686050"/>
            <a:ext cx="342900" cy="228600"/>
          </a:xfrm>
          <a:prstGeom prst="downArrow">
            <a:avLst>
              <a:gd fmla="val 50000" name="adj1"/>
              <a:gd fmla="val 25000" name="adj2"/>
            </a:avLst>
          </a:prstGeom>
          <a:solidFill>
            <a:srgbClr val="FF9900"/>
          </a:solidFill>
          <a:ln cap="flat" cmpd="sng" w="1905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77" name="Google Shape;577;p51"/>
          <p:cNvSpPr txBox="1"/>
          <p:nvPr/>
        </p:nvSpPr>
        <p:spPr>
          <a:xfrm>
            <a:off x="1704976" y="2637236"/>
            <a:ext cx="10704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NASA Mars Rover</a:t>
            </a:r>
            <a:endParaRPr b="0" i="0" sz="1100" u="none" cap="none" strike="noStrike">
              <a:solidFill>
                <a:srgbClr val="000000"/>
              </a:solidFill>
              <a:latin typeface="Arial"/>
              <a:ea typeface="Arial"/>
              <a:cs typeface="Arial"/>
              <a:sym typeface="Arial"/>
            </a:endParaRPr>
          </a:p>
        </p:txBody>
      </p:sp>
      <p:sp>
        <p:nvSpPr>
          <p:cNvPr id="578" name="Google Shape;578;p51"/>
          <p:cNvSpPr txBox="1"/>
          <p:nvPr/>
        </p:nvSpPr>
        <p:spPr>
          <a:xfrm>
            <a:off x="2728913" y="4408886"/>
            <a:ext cx="8799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Arial"/>
                <a:ea typeface="Arial"/>
                <a:cs typeface="Arial"/>
                <a:sym typeface="Arial"/>
              </a:rPr>
              <a:t>Pollefeys et al.</a:t>
            </a:r>
            <a:endParaRPr b="0" i="0" sz="1100" u="none" cap="none" strike="noStrike">
              <a:solidFill>
                <a:srgbClr val="000000"/>
              </a:solidFill>
              <a:latin typeface="Arial"/>
              <a:ea typeface="Arial"/>
              <a:cs typeface="Arial"/>
              <a:sym typeface="Arial"/>
            </a:endParaRPr>
          </a:p>
        </p:txBody>
      </p:sp>
      <p:sp>
        <p:nvSpPr>
          <p:cNvPr id="579" name="Google Shape;579;p51"/>
          <p:cNvSpPr txBox="1"/>
          <p:nvPr/>
        </p:nvSpPr>
        <p:spPr>
          <a:xfrm>
            <a:off x="5486400" y="857250"/>
            <a:ext cx="24003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Reconstruction from</a:t>
            </a:r>
            <a:br>
              <a:rPr b="0" i="0" lang="en-US" sz="1400" u="none" cap="none" strike="noStrike">
                <a:solidFill>
                  <a:schemeClr val="lt1"/>
                </a:solidFill>
                <a:latin typeface="Arial"/>
                <a:ea typeface="Arial"/>
                <a:cs typeface="Arial"/>
                <a:sym typeface="Arial"/>
              </a:rPr>
            </a:br>
            <a:r>
              <a:rPr b="0" i="0" lang="en-US" sz="1400" u="none" cap="none" strike="noStrike">
                <a:solidFill>
                  <a:schemeClr val="lt1"/>
                </a:solidFill>
                <a:latin typeface="Arial"/>
                <a:ea typeface="Arial"/>
                <a:cs typeface="Arial"/>
                <a:sym typeface="Arial"/>
              </a:rPr>
              <a:t>Internet photo collections</a:t>
            </a:r>
            <a:endParaRPr b="0" i="0" sz="1100" u="none" cap="none" strike="noStrike">
              <a:solidFill>
                <a:srgbClr val="000000"/>
              </a:solidFill>
              <a:latin typeface="Arial"/>
              <a:ea typeface="Arial"/>
              <a:cs typeface="Arial"/>
              <a:sym typeface="Arial"/>
            </a:endParaRPr>
          </a:p>
        </p:txBody>
      </p:sp>
      <p:sp>
        <p:nvSpPr>
          <p:cNvPr id="580" name="Google Shape;580;p51"/>
          <p:cNvSpPr txBox="1"/>
          <p:nvPr/>
        </p:nvSpPr>
        <p:spPr>
          <a:xfrm>
            <a:off x="6319838" y="4398169"/>
            <a:ext cx="8418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Arial"/>
                <a:ea typeface="Arial"/>
                <a:cs typeface="Arial"/>
                <a:sym typeface="Arial"/>
              </a:rPr>
              <a:t>Goesele et al.</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52"/>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Geometric 3D information from 2D images</a:t>
            </a:r>
            <a:endParaRPr/>
          </a:p>
        </p:txBody>
      </p:sp>
      <p:sp>
        <p:nvSpPr>
          <p:cNvPr id="587" name="Google Shape;587;p52"/>
          <p:cNvSpPr txBox="1"/>
          <p:nvPr>
            <p:ph idx="1" type="body"/>
          </p:nvPr>
        </p:nvSpPr>
        <p:spPr>
          <a:xfrm>
            <a:off x="502125" y="4360576"/>
            <a:ext cx="7886700" cy="234000"/>
          </a:xfrm>
          <a:prstGeom prst="rect">
            <a:avLst/>
          </a:prstGeom>
          <a:noFill/>
          <a:ln>
            <a:noFill/>
          </a:ln>
        </p:spPr>
        <p:txBody>
          <a:bodyPr anchorCtr="0" anchor="t" bIns="34275" lIns="68575" spcFirstLastPara="1" rIns="68575" wrap="square" tIns="34275">
            <a:normAutofit fontScale="70000" lnSpcReduction="20000"/>
          </a:bodyPr>
          <a:lstStyle/>
          <a:p>
            <a:pPr indent="0" lvl="0" marL="0" rtl="0" algn="l">
              <a:lnSpc>
                <a:spcPct val="100000"/>
              </a:lnSpc>
              <a:spcBef>
                <a:spcPts val="300"/>
              </a:spcBef>
              <a:spcAft>
                <a:spcPts val="0"/>
              </a:spcAft>
              <a:buSzPct val="142857"/>
              <a:buNone/>
            </a:pPr>
            <a:r>
              <a:rPr lang="en-US"/>
              <a:t>TRI &amp; GATech’s ShaPO (ECCV’22): https://zubair-irshad.github.io/projects/ShAPO.html</a:t>
            </a:r>
            <a:endParaRPr/>
          </a:p>
        </p:txBody>
      </p:sp>
      <p:sp>
        <p:nvSpPr>
          <p:cNvPr id="588" name="Google Shape;588;p52"/>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589" name="Google Shape;589;p52"/>
          <p:cNvPicPr preferRelativeResize="0"/>
          <p:nvPr/>
        </p:nvPicPr>
        <p:blipFill rotWithShape="1">
          <a:blip r:embed="rId3">
            <a:alphaModFix/>
          </a:blip>
          <a:srcRect b="0" l="0" r="0" t="0"/>
          <a:stretch/>
        </p:blipFill>
        <p:spPr>
          <a:xfrm>
            <a:off x="1508693" y="1027250"/>
            <a:ext cx="6126605" cy="319946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53"/>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But why is computer vision so hard?</a:t>
            </a:r>
            <a:endParaRPr/>
          </a:p>
        </p:txBody>
      </p:sp>
      <p:sp>
        <p:nvSpPr>
          <p:cNvPr id="596" name="Google Shape;596;p53"/>
          <p:cNvSpPr txBox="1"/>
          <p:nvPr>
            <p:ph idx="1" type="body"/>
          </p:nvPr>
        </p:nvSpPr>
        <p:spPr>
          <a:xfrm>
            <a:off x="5999075" y="2995175"/>
            <a:ext cx="2979900" cy="11028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300"/>
              </a:spcBef>
              <a:spcAft>
                <a:spcPts val="0"/>
              </a:spcAft>
              <a:buSzPts val="1800"/>
              <a:buNone/>
            </a:pPr>
            <a:r>
              <a:rPr lang="en-US" sz="3200">
                <a:solidFill>
                  <a:srgbClr val="FF0000"/>
                </a:solidFill>
              </a:rPr>
              <a:t>It is an ill posed problem</a:t>
            </a:r>
            <a:endParaRPr sz="3200">
              <a:solidFill>
                <a:srgbClr val="FF0000"/>
              </a:solidFill>
            </a:endParaRPr>
          </a:p>
        </p:txBody>
      </p:sp>
      <p:sp>
        <p:nvSpPr>
          <p:cNvPr id="597" name="Google Shape;597;p53"/>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598" name="Google Shape;598;p53"/>
          <p:cNvPicPr preferRelativeResize="0"/>
          <p:nvPr/>
        </p:nvPicPr>
        <p:blipFill rotWithShape="1">
          <a:blip r:embed="rId3">
            <a:alphaModFix/>
          </a:blip>
          <a:srcRect b="0" l="0" r="0" t="0"/>
          <a:stretch/>
        </p:blipFill>
        <p:spPr>
          <a:xfrm>
            <a:off x="396402" y="1251125"/>
            <a:ext cx="5392126" cy="329255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54"/>
          <p:cNvSpPr/>
          <p:nvPr/>
        </p:nvSpPr>
        <p:spPr>
          <a:xfrm>
            <a:off x="1027271" y="1066086"/>
            <a:ext cx="68580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04" name="Google Shape;604;p54"/>
          <p:cNvSpPr txBox="1"/>
          <p:nvPr>
            <p:ph type="title"/>
          </p:nvPr>
        </p:nvSpPr>
        <p:spPr>
          <a:xfrm>
            <a:off x="385775" y="254800"/>
            <a:ext cx="8203200" cy="9609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103125"/>
              <a:buFont typeface="Arial"/>
              <a:buNone/>
            </a:pPr>
            <a:r>
              <a:rPr lang="en-US"/>
              <a:t>Computers need to convert pixel intensities into meaning</a:t>
            </a:r>
            <a:endParaRPr/>
          </a:p>
        </p:txBody>
      </p:sp>
      <p:sp>
        <p:nvSpPr>
          <p:cNvPr id="605" name="Google Shape;605;p54"/>
          <p:cNvSpPr txBox="1"/>
          <p:nvPr/>
        </p:nvSpPr>
        <p:spPr>
          <a:xfrm>
            <a:off x="815876" y="848916"/>
            <a:ext cx="6629400" cy="4000500"/>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606" name="Google Shape;606;p54"/>
          <p:cNvPicPr preferRelativeResize="0"/>
          <p:nvPr/>
        </p:nvPicPr>
        <p:blipFill rotWithShape="1">
          <a:blip r:embed="rId3">
            <a:alphaModFix/>
          </a:blip>
          <a:srcRect b="0" l="0" r="0" t="0"/>
          <a:stretch/>
        </p:blipFill>
        <p:spPr>
          <a:xfrm>
            <a:off x="3977640" y="1361361"/>
            <a:ext cx="3233737" cy="3257550"/>
          </a:xfrm>
          <a:prstGeom prst="rect">
            <a:avLst/>
          </a:prstGeom>
          <a:noFill/>
          <a:ln>
            <a:noFill/>
          </a:ln>
        </p:spPr>
      </p:pic>
      <p:sp>
        <p:nvSpPr>
          <p:cNvPr id="607" name="Google Shape;607;p54"/>
          <p:cNvSpPr txBox="1"/>
          <p:nvPr/>
        </p:nvSpPr>
        <p:spPr>
          <a:xfrm>
            <a:off x="1561863" y="4674870"/>
            <a:ext cx="14598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What we see</a:t>
            </a:r>
            <a:endParaRPr b="0" i="0" sz="1100" u="none" cap="none" strike="noStrike">
              <a:solidFill>
                <a:srgbClr val="000000"/>
              </a:solidFill>
              <a:latin typeface="Arial"/>
              <a:ea typeface="Arial"/>
              <a:cs typeface="Arial"/>
              <a:sym typeface="Arial"/>
            </a:endParaRPr>
          </a:p>
        </p:txBody>
      </p:sp>
      <p:sp>
        <p:nvSpPr>
          <p:cNvPr id="608" name="Google Shape;608;p54"/>
          <p:cNvSpPr txBox="1"/>
          <p:nvPr/>
        </p:nvSpPr>
        <p:spPr>
          <a:xfrm>
            <a:off x="4395550" y="4674870"/>
            <a:ext cx="24252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What a computer sees</a:t>
            </a:r>
            <a:endParaRPr b="0" i="0" sz="1100" u="none" cap="none" strike="noStrike">
              <a:solidFill>
                <a:srgbClr val="000000"/>
              </a:solidFill>
              <a:latin typeface="Arial"/>
              <a:ea typeface="Arial"/>
              <a:cs typeface="Arial"/>
              <a:sym typeface="Arial"/>
            </a:endParaRPr>
          </a:p>
        </p:txBody>
      </p:sp>
      <p:pic>
        <p:nvPicPr>
          <p:cNvPr descr="U121" id="609" name="Google Shape;609;p54"/>
          <p:cNvPicPr preferRelativeResize="0"/>
          <p:nvPr/>
        </p:nvPicPr>
        <p:blipFill rotWithShape="1">
          <a:blip r:embed="rId4">
            <a:alphaModFix/>
          </a:blip>
          <a:srcRect b="0" l="0" r="0" t="0"/>
          <a:stretch/>
        </p:blipFill>
        <p:spPr>
          <a:xfrm>
            <a:off x="1062991" y="1372077"/>
            <a:ext cx="2426494" cy="325159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id="615" name="Google Shape;615;p55"/>
          <p:cNvPicPr preferRelativeResize="0"/>
          <p:nvPr/>
        </p:nvPicPr>
        <p:blipFill rotWithShape="1">
          <a:blip r:embed="rId3">
            <a:alphaModFix/>
          </a:blip>
          <a:srcRect b="0" l="0" r="0" t="0"/>
          <a:stretch/>
        </p:blipFill>
        <p:spPr>
          <a:xfrm>
            <a:off x="1777896" y="2883691"/>
            <a:ext cx="1900754" cy="1036433"/>
          </a:xfrm>
          <a:prstGeom prst="rect">
            <a:avLst/>
          </a:prstGeom>
          <a:noFill/>
          <a:ln>
            <a:noFill/>
          </a:ln>
        </p:spPr>
      </p:pic>
      <p:sp>
        <p:nvSpPr>
          <p:cNvPr id="616" name="Google Shape;616;p55"/>
          <p:cNvSpPr txBox="1"/>
          <p:nvPr>
            <p:ph type="title"/>
          </p:nvPr>
        </p:nvSpPr>
        <p:spPr>
          <a:xfrm>
            <a:off x="411480" y="171450"/>
            <a:ext cx="6172200" cy="5145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103125"/>
              <a:buFont typeface="Arial"/>
              <a:buNone/>
            </a:pPr>
            <a:r>
              <a:rPr lang="en-US"/>
              <a:t>Why study computer vision?</a:t>
            </a:r>
            <a:endParaRPr/>
          </a:p>
        </p:txBody>
      </p:sp>
      <p:sp>
        <p:nvSpPr>
          <p:cNvPr id="617" name="Google Shape;617;p55"/>
          <p:cNvSpPr txBox="1"/>
          <p:nvPr>
            <p:ph idx="1" type="body"/>
          </p:nvPr>
        </p:nvSpPr>
        <p:spPr>
          <a:xfrm>
            <a:off x="411475" y="685800"/>
            <a:ext cx="8291400" cy="31629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SzPts val="1800"/>
              <a:buNone/>
            </a:pPr>
            <a:r>
              <a:rPr lang="en-US" sz="2100"/>
              <a:t>Vision is useful: Images and video are everywhere!</a:t>
            </a:r>
            <a:endParaRPr/>
          </a:p>
        </p:txBody>
      </p:sp>
      <p:grpSp>
        <p:nvGrpSpPr>
          <p:cNvPr id="618" name="Google Shape;618;p55"/>
          <p:cNvGrpSpPr/>
          <p:nvPr/>
        </p:nvGrpSpPr>
        <p:grpSpPr>
          <a:xfrm>
            <a:off x="482959" y="1059668"/>
            <a:ext cx="2725051" cy="1970377"/>
            <a:chOff x="144" y="432"/>
            <a:chExt cx="1830" cy="1365"/>
          </a:xfrm>
        </p:grpSpPr>
        <p:grpSp>
          <p:nvGrpSpPr>
            <p:cNvPr id="619" name="Google Shape;619;p55"/>
            <p:cNvGrpSpPr/>
            <p:nvPr/>
          </p:nvGrpSpPr>
          <p:grpSpPr>
            <a:xfrm>
              <a:off x="144" y="432"/>
              <a:ext cx="1830" cy="1344"/>
              <a:chOff x="144" y="432"/>
              <a:chExt cx="1830" cy="1344"/>
            </a:xfrm>
          </p:grpSpPr>
          <p:pic>
            <p:nvPicPr>
              <p:cNvPr descr="album3" id="620" name="Google Shape;620;p55"/>
              <p:cNvPicPr preferRelativeResize="0"/>
              <p:nvPr/>
            </p:nvPicPr>
            <p:blipFill rotWithShape="1">
              <a:blip r:embed="rId4">
                <a:alphaModFix/>
              </a:blip>
              <a:srcRect b="0" l="0" r="0" t="0"/>
              <a:stretch/>
            </p:blipFill>
            <p:spPr>
              <a:xfrm>
                <a:off x="168" y="432"/>
                <a:ext cx="860" cy="661"/>
              </a:xfrm>
              <a:prstGeom prst="rect">
                <a:avLst/>
              </a:prstGeom>
              <a:noFill/>
              <a:ln>
                <a:noFill/>
              </a:ln>
            </p:spPr>
          </p:pic>
          <p:pic>
            <p:nvPicPr>
              <p:cNvPr descr="album5" id="621" name="Google Shape;621;p55"/>
              <p:cNvPicPr preferRelativeResize="0"/>
              <p:nvPr/>
            </p:nvPicPr>
            <p:blipFill rotWithShape="1">
              <a:blip r:embed="rId5">
                <a:alphaModFix/>
              </a:blip>
              <a:srcRect b="0" l="0" r="0" t="0"/>
              <a:stretch/>
            </p:blipFill>
            <p:spPr>
              <a:xfrm>
                <a:off x="1056" y="1053"/>
                <a:ext cx="918" cy="723"/>
              </a:xfrm>
              <a:prstGeom prst="rect">
                <a:avLst/>
              </a:prstGeom>
              <a:noFill/>
              <a:ln>
                <a:noFill/>
              </a:ln>
            </p:spPr>
          </p:pic>
          <p:pic>
            <p:nvPicPr>
              <p:cNvPr descr="album7" id="622" name="Google Shape;622;p55"/>
              <p:cNvPicPr preferRelativeResize="0"/>
              <p:nvPr/>
            </p:nvPicPr>
            <p:blipFill rotWithShape="1">
              <a:blip r:embed="rId6">
                <a:alphaModFix/>
              </a:blip>
              <a:srcRect b="0" l="0" r="0" t="0"/>
              <a:stretch/>
            </p:blipFill>
            <p:spPr>
              <a:xfrm>
                <a:off x="144" y="1056"/>
                <a:ext cx="925" cy="654"/>
              </a:xfrm>
              <a:prstGeom prst="rect">
                <a:avLst/>
              </a:prstGeom>
              <a:noFill/>
              <a:ln>
                <a:noFill/>
              </a:ln>
            </p:spPr>
          </p:pic>
          <p:pic>
            <p:nvPicPr>
              <p:cNvPr descr="album11" id="623" name="Google Shape;623;p55"/>
              <p:cNvPicPr preferRelativeResize="0"/>
              <p:nvPr/>
            </p:nvPicPr>
            <p:blipFill rotWithShape="1">
              <a:blip r:embed="rId7">
                <a:alphaModFix/>
              </a:blip>
              <a:srcRect b="0" l="0" r="0" t="0"/>
              <a:stretch/>
            </p:blipFill>
            <p:spPr>
              <a:xfrm>
                <a:off x="1008" y="432"/>
                <a:ext cx="960" cy="624"/>
              </a:xfrm>
              <a:prstGeom prst="rect">
                <a:avLst/>
              </a:prstGeom>
              <a:noFill/>
              <a:ln>
                <a:noFill/>
              </a:ln>
            </p:spPr>
          </p:pic>
        </p:grpSp>
        <p:sp>
          <p:nvSpPr>
            <p:cNvPr id="624" name="Google Shape;624;p55"/>
            <p:cNvSpPr txBox="1"/>
            <p:nvPr/>
          </p:nvSpPr>
          <p:spPr>
            <a:xfrm>
              <a:off x="530" y="1797"/>
              <a:ext cx="1200" cy="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Personal photo albums</a:t>
              </a:r>
              <a:endParaRPr b="0" i="0" sz="1100" u="none" cap="none" strike="noStrike">
                <a:solidFill>
                  <a:srgbClr val="000000"/>
                </a:solidFill>
                <a:latin typeface="Arial"/>
                <a:ea typeface="Arial"/>
                <a:cs typeface="Arial"/>
                <a:sym typeface="Arial"/>
              </a:endParaRPr>
            </a:p>
          </p:txBody>
        </p:sp>
      </p:grpSp>
      <p:grpSp>
        <p:nvGrpSpPr>
          <p:cNvPr id="625" name="Google Shape;625;p55"/>
          <p:cNvGrpSpPr/>
          <p:nvPr/>
        </p:nvGrpSpPr>
        <p:grpSpPr>
          <a:xfrm>
            <a:off x="3413504" y="1101528"/>
            <a:ext cx="5325270" cy="2033566"/>
            <a:chOff x="2112" y="461"/>
            <a:chExt cx="3576" cy="1409"/>
          </a:xfrm>
        </p:grpSpPr>
        <p:sp>
          <p:nvSpPr>
            <p:cNvPr id="626" name="Google Shape;626;p55"/>
            <p:cNvSpPr txBox="1"/>
            <p:nvPr/>
          </p:nvSpPr>
          <p:spPr>
            <a:xfrm>
              <a:off x="3264" y="1824"/>
              <a:ext cx="1200" cy="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Movies, news, sports</a:t>
              </a:r>
              <a:endParaRPr b="0" i="0" sz="1100" u="none" cap="none" strike="noStrike">
                <a:solidFill>
                  <a:srgbClr val="000000"/>
                </a:solidFill>
                <a:latin typeface="Arial"/>
                <a:ea typeface="Arial"/>
                <a:cs typeface="Arial"/>
                <a:sym typeface="Arial"/>
              </a:endParaRPr>
            </a:p>
          </p:txBody>
        </p:sp>
        <p:grpSp>
          <p:nvGrpSpPr>
            <p:cNvPr id="627" name="Google Shape;627;p55"/>
            <p:cNvGrpSpPr/>
            <p:nvPr/>
          </p:nvGrpSpPr>
          <p:grpSpPr>
            <a:xfrm>
              <a:off x="2112" y="461"/>
              <a:ext cx="3576" cy="1409"/>
              <a:chOff x="2112" y="461"/>
              <a:chExt cx="3576" cy="1409"/>
            </a:xfrm>
          </p:grpSpPr>
          <p:pic>
            <p:nvPicPr>
              <p:cNvPr descr="news1" id="628" name="Google Shape;628;p55"/>
              <p:cNvPicPr preferRelativeResize="0"/>
              <p:nvPr/>
            </p:nvPicPr>
            <p:blipFill rotWithShape="1">
              <a:blip r:embed="rId8">
                <a:alphaModFix/>
              </a:blip>
              <a:srcRect b="0" l="0" r="0" t="0"/>
              <a:stretch/>
            </p:blipFill>
            <p:spPr>
              <a:xfrm>
                <a:off x="3984" y="1212"/>
                <a:ext cx="816" cy="612"/>
              </a:xfrm>
              <a:prstGeom prst="rect">
                <a:avLst/>
              </a:prstGeom>
              <a:noFill/>
              <a:ln>
                <a:noFill/>
              </a:ln>
            </p:spPr>
          </p:pic>
          <p:pic>
            <p:nvPicPr>
              <p:cNvPr descr="news2" id="629" name="Google Shape;629;p55"/>
              <p:cNvPicPr preferRelativeResize="0"/>
              <p:nvPr/>
            </p:nvPicPr>
            <p:blipFill rotWithShape="1">
              <a:blip r:embed="rId9">
                <a:alphaModFix/>
              </a:blip>
              <a:srcRect b="0" l="0" r="0" t="0"/>
              <a:stretch/>
            </p:blipFill>
            <p:spPr>
              <a:xfrm>
                <a:off x="3888" y="576"/>
                <a:ext cx="864" cy="648"/>
              </a:xfrm>
              <a:prstGeom prst="rect">
                <a:avLst/>
              </a:prstGeom>
              <a:noFill/>
              <a:ln>
                <a:noFill/>
              </a:ln>
            </p:spPr>
          </p:pic>
          <p:pic>
            <p:nvPicPr>
              <p:cNvPr descr="movie7" id="630" name="Google Shape;630;p55"/>
              <p:cNvPicPr preferRelativeResize="0"/>
              <p:nvPr/>
            </p:nvPicPr>
            <p:blipFill rotWithShape="1">
              <a:blip r:embed="rId10">
                <a:alphaModFix/>
              </a:blip>
              <a:srcRect b="0" l="0" r="0" t="0"/>
              <a:stretch/>
            </p:blipFill>
            <p:spPr>
              <a:xfrm>
                <a:off x="2976" y="1152"/>
                <a:ext cx="1008" cy="639"/>
              </a:xfrm>
              <a:prstGeom prst="rect">
                <a:avLst/>
              </a:prstGeom>
              <a:noFill/>
              <a:ln>
                <a:noFill/>
              </a:ln>
            </p:spPr>
          </p:pic>
          <p:pic>
            <p:nvPicPr>
              <p:cNvPr descr="sports3" id="631" name="Google Shape;631;p55"/>
              <p:cNvPicPr preferRelativeResize="0"/>
              <p:nvPr/>
            </p:nvPicPr>
            <p:blipFill rotWithShape="1">
              <a:blip r:embed="rId11">
                <a:alphaModFix/>
              </a:blip>
              <a:srcRect b="0" l="0" r="0" t="0"/>
              <a:stretch/>
            </p:blipFill>
            <p:spPr>
              <a:xfrm>
                <a:off x="4752" y="461"/>
                <a:ext cx="787" cy="787"/>
              </a:xfrm>
              <a:prstGeom prst="rect">
                <a:avLst/>
              </a:prstGeom>
              <a:noFill/>
              <a:ln>
                <a:noFill/>
              </a:ln>
            </p:spPr>
          </p:pic>
          <p:pic>
            <p:nvPicPr>
              <p:cNvPr descr="sports2" id="632" name="Google Shape;632;p55"/>
              <p:cNvPicPr preferRelativeResize="0"/>
              <p:nvPr/>
            </p:nvPicPr>
            <p:blipFill rotWithShape="1">
              <a:blip r:embed="rId12">
                <a:alphaModFix/>
              </a:blip>
              <a:srcRect b="0" l="0" r="0" t="0"/>
              <a:stretch/>
            </p:blipFill>
            <p:spPr>
              <a:xfrm>
                <a:off x="4752" y="1248"/>
                <a:ext cx="936" cy="622"/>
              </a:xfrm>
              <a:prstGeom prst="rect">
                <a:avLst/>
              </a:prstGeom>
              <a:noFill/>
              <a:ln>
                <a:noFill/>
              </a:ln>
            </p:spPr>
          </p:pic>
          <p:pic>
            <p:nvPicPr>
              <p:cNvPr descr="movie8" id="633" name="Google Shape;633;p55"/>
              <p:cNvPicPr preferRelativeResize="0"/>
              <p:nvPr/>
            </p:nvPicPr>
            <p:blipFill rotWithShape="1">
              <a:blip r:embed="rId13">
                <a:alphaModFix/>
              </a:blip>
              <a:srcRect b="0" l="0" r="0" t="0"/>
              <a:stretch/>
            </p:blipFill>
            <p:spPr>
              <a:xfrm>
                <a:off x="2112" y="1152"/>
                <a:ext cx="960" cy="618"/>
              </a:xfrm>
              <a:prstGeom prst="rect">
                <a:avLst/>
              </a:prstGeom>
              <a:noFill/>
              <a:ln>
                <a:noFill/>
              </a:ln>
            </p:spPr>
          </p:pic>
          <p:pic>
            <p:nvPicPr>
              <p:cNvPr descr="movie9" id="634" name="Google Shape;634;p55"/>
              <p:cNvPicPr preferRelativeResize="0"/>
              <p:nvPr/>
            </p:nvPicPr>
            <p:blipFill rotWithShape="1">
              <a:blip r:embed="rId14">
                <a:alphaModFix/>
              </a:blip>
              <a:srcRect b="0" l="0" r="0" t="0"/>
              <a:stretch/>
            </p:blipFill>
            <p:spPr>
              <a:xfrm>
                <a:off x="3024" y="537"/>
                <a:ext cx="911" cy="615"/>
              </a:xfrm>
              <a:prstGeom prst="rect">
                <a:avLst/>
              </a:prstGeom>
              <a:noFill/>
              <a:ln>
                <a:noFill/>
              </a:ln>
            </p:spPr>
          </p:pic>
          <p:pic>
            <p:nvPicPr>
              <p:cNvPr descr="movie5" id="635" name="Google Shape;635;p55"/>
              <p:cNvPicPr preferRelativeResize="0"/>
              <p:nvPr/>
            </p:nvPicPr>
            <p:blipFill rotWithShape="1">
              <a:blip r:embed="rId15">
                <a:alphaModFix/>
              </a:blip>
              <a:srcRect b="0" l="0" r="0" t="0"/>
              <a:stretch/>
            </p:blipFill>
            <p:spPr>
              <a:xfrm>
                <a:off x="2145" y="528"/>
                <a:ext cx="975" cy="641"/>
              </a:xfrm>
              <a:prstGeom prst="rect">
                <a:avLst/>
              </a:prstGeom>
              <a:noFill/>
              <a:ln>
                <a:noFill/>
              </a:ln>
            </p:spPr>
          </p:pic>
        </p:grpSp>
      </p:grpSp>
      <p:pic>
        <p:nvPicPr>
          <p:cNvPr descr="youtube_logo" id="636" name="Google Shape;636;p55"/>
          <p:cNvPicPr preferRelativeResize="0"/>
          <p:nvPr/>
        </p:nvPicPr>
        <p:blipFill rotWithShape="1">
          <a:blip r:embed="rId16">
            <a:alphaModFix/>
          </a:blip>
          <a:srcRect b="0" l="0" r="0" t="0"/>
          <a:stretch/>
        </p:blipFill>
        <p:spPr>
          <a:xfrm>
            <a:off x="7773586" y="3090671"/>
            <a:ext cx="857721" cy="463364"/>
          </a:xfrm>
          <a:prstGeom prst="rect">
            <a:avLst/>
          </a:prstGeom>
          <a:noFill/>
          <a:ln>
            <a:noFill/>
          </a:ln>
        </p:spPr>
      </p:pic>
      <p:pic>
        <p:nvPicPr>
          <p:cNvPr descr="flickr_logo" id="637" name="Google Shape;637;p55"/>
          <p:cNvPicPr preferRelativeResize="0"/>
          <p:nvPr/>
        </p:nvPicPr>
        <p:blipFill rotWithShape="1">
          <a:blip r:embed="rId17">
            <a:alphaModFix/>
          </a:blip>
          <a:srcRect b="0" l="0" r="0" t="0"/>
          <a:stretch/>
        </p:blipFill>
        <p:spPr>
          <a:xfrm>
            <a:off x="3484981" y="3090671"/>
            <a:ext cx="1286582" cy="451816"/>
          </a:xfrm>
          <a:prstGeom prst="rect">
            <a:avLst/>
          </a:prstGeom>
          <a:noFill/>
          <a:ln>
            <a:noFill/>
          </a:ln>
        </p:spPr>
      </p:pic>
      <p:pic>
        <p:nvPicPr>
          <p:cNvPr descr="google_logo" id="638" name="Google Shape;638;p55"/>
          <p:cNvPicPr preferRelativeResize="0"/>
          <p:nvPr/>
        </p:nvPicPr>
        <p:blipFill rotWithShape="1">
          <a:blip r:embed="rId18">
            <a:alphaModFix/>
          </a:blip>
          <a:srcRect b="0" l="0" r="0" t="0"/>
          <a:stretch/>
        </p:blipFill>
        <p:spPr>
          <a:xfrm>
            <a:off x="554435" y="3090671"/>
            <a:ext cx="1286581" cy="485016"/>
          </a:xfrm>
          <a:prstGeom prst="rect">
            <a:avLst/>
          </a:prstGeom>
          <a:noFill/>
          <a:ln>
            <a:noFill/>
          </a:ln>
        </p:spPr>
      </p:pic>
      <p:grpSp>
        <p:nvGrpSpPr>
          <p:cNvPr id="639" name="Google Shape;639;p55"/>
          <p:cNvGrpSpPr/>
          <p:nvPr/>
        </p:nvGrpSpPr>
        <p:grpSpPr>
          <a:xfrm>
            <a:off x="4745305" y="6005322"/>
            <a:ext cx="4095798" cy="1922859"/>
            <a:chOff x="2160" y="2112"/>
            <a:chExt cx="3440" cy="1615"/>
          </a:xfrm>
        </p:grpSpPr>
        <p:sp>
          <p:nvSpPr>
            <p:cNvPr id="640" name="Google Shape;640;p55"/>
            <p:cNvSpPr txBox="1"/>
            <p:nvPr/>
          </p:nvSpPr>
          <p:spPr>
            <a:xfrm>
              <a:off x="3264" y="3427"/>
              <a:ext cx="1500" cy="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Arial"/>
                  <a:ea typeface="Arial"/>
                  <a:cs typeface="Arial"/>
                  <a:sym typeface="Arial"/>
                </a:rPr>
                <a:t>Medical and scientific </a:t>
              </a:r>
              <a:r>
                <a:rPr b="0" i="0" lang="en-US" sz="1400" u="none" cap="none" strike="noStrike">
                  <a:solidFill>
                    <a:schemeClr val="dk1"/>
                  </a:solidFill>
                  <a:latin typeface="Arial"/>
                  <a:ea typeface="Arial"/>
                  <a:cs typeface="Arial"/>
                  <a:sym typeface="Arial"/>
                </a:rPr>
                <a:t>images</a:t>
              </a:r>
              <a:endParaRPr b="0" i="0" sz="1100" u="none" cap="none" strike="noStrike">
                <a:solidFill>
                  <a:srgbClr val="000000"/>
                </a:solidFill>
                <a:latin typeface="Arial"/>
                <a:ea typeface="Arial"/>
                <a:cs typeface="Arial"/>
                <a:sym typeface="Arial"/>
              </a:endParaRPr>
            </a:p>
          </p:txBody>
        </p:sp>
        <p:grpSp>
          <p:nvGrpSpPr>
            <p:cNvPr id="641" name="Google Shape;641;p55"/>
            <p:cNvGrpSpPr/>
            <p:nvPr/>
          </p:nvGrpSpPr>
          <p:grpSpPr>
            <a:xfrm>
              <a:off x="2160" y="2112"/>
              <a:ext cx="3440" cy="1340"/>
              <a:chOff x="2160" y="2112"/>
              <a:chExt cx="3440" cy="1340"/>
            </a:xfrm>
          </p:grpSpPr>
          <p:pic>
            <p:nvPicPr>
              <p:cNvPr descr="Hawaii_IR_loop" id="642" name="Google Shape;642;p55"/>
              <p:cNvPicPr preferRelativeResize="0"/>
              <p:nvPr/>
            </p:nvPicPr>
            <p:blipFill rotWithShape="1">
              <a:blip r:embed="rId19">
                <a:alphaModFix/>
              </a:blip>
              <a:srcRect b="0" l="0" r="0" t="0"/>
              <a:stretch/>
            </p:blipFill>
            <p:spPr>
              <a:xfrm>
                <a:off x="4032" y="2112"/>
                <a:ext cx="816" cy="864"/>
              </a:xfrm>
              <a:prstGeom prst="rect">
                <a:avLst/>
              </a:prstGeom>
              <a:noFill/>
              <a:ln>
                <a:noFill/>
              </a:ln>
            </p:spPr>
          </p:pic>
          <p:pic>
            <p:nvPicPr>
              <p:cNvPr descr="aerial" id="643" name="Google Shape;643;p55"/>
              <p:cNvPicPr preferRelativeResize="0"/>
              <p:nvPr/>
            </p:nvPicPr>
            <p:blipFill rotWithShape="1">
              <a:blip r:embed="rId20">
                <a:alphaModFix/>
              </a:blip>
              <a:srcRect b="0" l="0" r="0" t="0"/>
              <a:stretch/>
            </p:blipFill>
            <p:spPr>
              <a:xfrm>
                <a:off x="4032" y="2688"/>
                <a:ext cx="720" cy="764"/>
              </a:xfrm>
              <a:prstGeom prst="rect">
                <a:avLst/>
              </a:prstGeom>
              <a:noFill/>
              <a:ln>
                <a:noFill/>
              </a:ln>
            </p:spPr>
          </p:pic>
          <p:pic>
            <p:nvPicPr>
              <p:cNvPr descr="vessels" id="644" name="Google Shape;644;p55"/>
              <p:cNvPicPr preferRelativeResize="0"/>
              <p:nvPr/>
            </p:nvPicPr>
            <p:blipFill rotWithShape="1">
              <a:blip r:embed="rId21">
                <a:alphaModFix/>
              </a:blip>
              <a:srcRect b="0" l="0" r="0" t="0"/>
              <a:stretch/>
            </p:blipFill>
            <p:spPr>
              <a:xfrm>
                <a:off x="2160" y="2160"/>
                <a:ext cx="528" cy="672"/>
              </a:xfrm>
              <a:prstGeom prst="rect">
                <a:avLst/>
              </a:prstGeom>
              <a:noFill/>
              <a:ln>
                <a:noFill/>
              </a:ln>
            </p:spPr>
          </p:pic>
          <p:pic>
            <p:nvPicPr>
              <p:cNvPr descr="spine" id="645" name="Google Shape;645;p55"/>
              <p:cNvPicPr preferRelativeResize="0"/>
              <p:nvPr/>
            </p:nvPicPr>
            <p:blipFill rotWithShape="1">
              <a:blip r:embed="rId22">
                <a:alphaModFix/>
              </a:blip>
              <a:srcRect b="0" l="0" r="0" t="0"/>
              <a:stretch/>
            </p:blipFill>
            <p:spPr>
              <a:xfrm>
                <a:off x="2688" y="2112"/>
                <a:ext cx="520" cy="768"/>
              </a:xfrm>
              <a:prstGeom prst="rect">
                <a:avLst/>
              </a:prstGeom>
              <a:noFill/>
              <a:ln>
                <a:noFill/>
              </a:ln>
            </p:spPr>
          </p:pic>
          <p:pic>
            <p:nvPicPr>
              <p:cNvPr descr="hubble4" id="646" name="Google Shape;646;p55"/>
              <p:cNvPicPr preferRelativeResize="0"/>
              <p:nvPr/>
            </p:nvPicPr>
            <p:blipFill rotWithShape="1">
              <a:blip r:embed="rId23">
                <a:alphaModFix/>
              </a:blip>
              <a:srcRect b="0" l="0" r="0" t="0"/>
              <a:stretch/>
            </p:blipFill>
            <p:spPr>
              <a:xfrm>
                <a:off x="4806" y="2208"/>
                <a:ext cx="736" cy="589"/>
              </a:xfrm>
              <a:prstGeom prst="rect">
                <a:avLst/>
              </a:prstGeom>
              <a:noFill/>
              <a:ln>
                <a:noFill/>
              </a:ln>
            </p:spPr>
          </p:pic>
          <p:pic>
            <p:nvPicPr>
              <p:cNvPr descr="hubble" id="647" name="Google Shape;647;p55"/>
              <p:cNvPicPr preferRelativeResize="0"/>
              <p:nvPr/>
            </p:nvPicPr>
            <p:blipFill rotWithShape="1">
              <a:blip r:embed="rId24">
                <a:alphaModFix/>
              </a:blip>
              <a:srcRect b="0" l="0" r="0" t="0"/>
              <a:stretch/>
            </p:blipFill>
            <p:spPr>
              <a:xfrm>
                <a:off x="4704" y="2736"/>
                <a:ext cx="896" cy="624"/>
              </a:xfrm>
              <a:prstGeom prst="rect">
                <a:avLst/>
              </a:prstGeom>
              <a:noFill/>
              <a:ln>
                <a:noFill/>
              </a:ln>
            </p:spPr>
          </p:pic>
          <p:pic>
            <p:nvPicPr>
              <p:cNvPr descr="brain" id="648" name="Google Shape;648;p55"/>
              <p:cNvPicPr preferRelativeResize="0"/>
              <p:nvPr/>
            </p:nvPicPr>
            <p:blipFill rotWithShape="1">
              <a:blip r:embed="rId25">
                <a:alphaModFix/>
              </a:blip>
              <a:srcRect b="0" l="0" r="0" t="0"/>
              <a:stretch/>
            </p:blipFill>
            <p:spPr>
              <a:xfrm>
                <a:off x="2167" y="2832"/>
                <a:ext cx="521" cy="606"/>
              </a:xfrm>
              <a:prstGeom prst="rect">
                <a:avLst/>
              </a:prstGeom>
              <a:noFill/>
              <a:ln>
                <a:noFill/>
              </a:ln>
            </p:spPr>
          </p:pic>
          <p:pic>
            <p:nvPicPr>
              <p:cNvPr descr="protein_crystal2" id="649" name="Google Shape;649;p55"/>
              <p:cNvPicPr preferRelativeResize="0"/>
              <p:nvPr/>
            </p:nvPicPr>
            <p:blipFill rotWithShape="1">
              <a:blip r:embed="rId26">
                <a:alphaModFix/>
              </a:blip>
              <a:srcRect b="0" l="0" r="0" t="0"/>
              <a:stretch/>
            </p:blipFill>
            <p:spPr>
              <a:xfrm>
                <a:off x="3216" y="2160"/>
                <a:ext cx="864" cy="666"/>
              </a:xfrm>
              <a:prstGeom prst="rect">
                <a:avLst/>
              </a:prstGeom>
              <a:noFill/>
              <a:ln>
                <a:noFill/>
              </a:ln>
            </p:spPr>
          </p:pic>
          <p:pic>
            <p:nvPicPr>
              <p:cNvPr descr="electron_microscopy" id="650" name="Google Shape;650;p55"/>
              <p:cNvPicPr preferRelativeResize="0"/>
              <p:nvPr/>
            </p:nvPicPr>
            <p:blipFill rotWithShape="1">
              <a:blip r:embed="rId27">
                <a:alphaModFix/>
              </a:blip>
              <a:srcRect b="0" l="0" r="0" t="0"/>
              <a:stretch/>
            </p:blipFill>
            <p:spPr>
              <a:xfrm>
                <a:off x="3408" y="2832"/>
                <a:ext cx="624" cy="579"/>
              </a:xfrm>
              <a:prstGeom prst="rect">
                <a:avLst/>
              </a:prstGeom>
              <a:noFill/>
              <a:ln>
                <a:noFill/>
              </a:ln>
            </p:spPr>
          </p:pic>
          <p:pic>
            <p:nvPicPr>
              <p:cNvPr descr="microscopy3" id="651" name="Google Shape;651;p55"/>
              <p:cNvPicPr preferRelativeResize="0"/>
              <p:nvPr/>
            </p:nvPicPr>
            <p:blipFill rotWithShape="1">
              <a:blip r:embed="rId28">
                <a:alphaModFix/>
              </a:blip>
              <a:srcRect b="0" l="0" r="0" t="0"/>
              <a:stretch/>
            </p:blipFill>
            <p:spPr>
              <a:xfrm>
                <a:off x="2688" y="2704"/>
                <a:ext cx="720" cy="704"/>
              </a:xfrm>
              <a:prstGeom prst="rect">
                <a:avLst/>
              </a:prstGeom>
              <a:noFill/>
              <a:ln>
                <a:noFill/>
              </a:ln>
            </p:spPr>
          </p:pic>
        </p:grpSp>
      </p:grpSp>
      <p:pic>
        <p:nvPicPr>
          <p:cNvPr id="652" name="Google Shape;652;p55"/>
          <p:cNvPicPr preferRelativeResize="0"/>
          <p:nvPr/>
        </p:nvPicPr>
        <p:blipFill rotWithShape="1">
          <a:blip r:embed="rId29">
            <a:alphaModFix/>
          </a:blip>
          <a:srcRect b="0" l="0" r="0" t="0"/>
          <a:stretch/>
        </p:blipFill>
        <p:spPr>
          <a:xfrm>
            <a:off x="4843040" y="3154185"/>
            <a:ext cx="1600782" cy="352214"/>
          </a:xfrm>
          <a:prstGeom prst="rect">
            <a:avLst/>
          </a:prstGeom>
          <a:noFill/>
          <a:ln>
            <a:noFill/>
          </a:ln>
        </p:spPr>
      </p:pic>
      <p:pic>
        <p:nvPicPr>
          <p:cNvPr descr="Picsearch - the search engine for pictures and images" id="653" name="Google Shape;653;p55">
            <a:hlinkClick r:id="rId30"/>
          </p:cNvPr>
          <p:cNvPicPr preferRelativeResize="0"/>
          <p:nvPr/>
        </p:nvPicPr>
        <p:blipFill rotWithShape="1">
          <a:blip r:embed="rId31">
            <a:alphaModFix/>
          </a:blip>
          <a:srcRect b="0" l="0" r="0" t="0"/>
          <a:stretch/>
        </p:blipFill>
        <p:spPr>
          <a:xfrm>
            <a:off x="6537635" y="3041592"/>
            <a:ext cx="1164475" cy="53409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56"/>
          <p:cNvSpPr txBox="1"/>
          <p:nvPr>
            <p:ph type="ctrTitle"/>
          </p:nvPr>
        </p:nvSpPr>
        <p:spPr>
          <a:xfrm>
            <a:off x="394925" y="744572"/>
            <a:ext cx="8437200" cy="29466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Clr>
                <a:schemeClr val="lt1"/>
              </a:buClr>
              <a:buSzPct val="84615"/>
              <a:buFont typeface="Arial"/>
              <a:buNone/>
            </a:pPr>
            <a:r>
              <a:rPr lang="en-US"/>
              <a:t>80% of all web traffic is images and videos</a:t>
            </a:r>
            <a:br>
              <a:rPr lang="en-US"/>
            </a:br>
            <a:br>
              <a:rPr lang="en-US"/>
            </a:br>
            <a:r>
              <a:rPr lang="en-US"/>
              <a:t>Majority of the internet is dark matter without computer vision</a:t>
            </a:r>
            <a:endParaRPr/>
          </a:p>
        </p:txBody>
      </p:sp>
      <p:sp>
        <p:nvSpPr>
          <p:cNvPr id="659" name="Google Shape;659;p56"/>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fld id="{00000000-1234-1234-1234-123412341234}" type="slidenum">
              <a:rPr lang="en-US"/>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57"/>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sz="2700">
                <a:solidFill>
                  <a:schemeClr val="dk1"/>
                </a:solidFill>
              </a:rPr>
              <a:t>Special effects:  shape and motion capture</a:t>
            </a:r>
            <a:endParaRPr/>
          </a:p>
        </p:txBody>
      </p:sp>
      <p:sp>
        <p:nvSpPr>
          <p:cNvPr id="666" name="Google Shape;666;p57"/>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667" name="Google Shape;667;p57"/>
          <p:cNvPicPr preferRelativeResize="0"/>
          <p:nvPr/>
        </p:nvPicPr>
        <p:blipFill rotWithShape="1">
          <a:blip r:embed="rId3">
            <a:alphaModFix/>
          </a:blip>
          <a:srcRect b="0" l="0" r="0" t="0"/>
          <a:stretch/>
        </p:blipFill>
        <p:spPr>
          <a:xfrm>
            <a:off x="0" y="1215778"/>
            <a:ext cx="4191000" cy="2295525"/>
          </a:xfrm>
          <a:prstGeom prst="rect">
            <a:avLst/>
          </a:prstGeom>
          <a:noFill/>
          <a:ln>
            <a:noFill/>
          </a:ln>
        </p:spPr>
      </p:pic>
      <p:pic>
        <p:nvPicPr>
          <p:cNvPr id="668" name="Google Shape;668;p57"/>
          <p:cNvPicPr preferRelativeResize="0"/>
          <p:nvPr/>
        </p:nvPicPr>
        <p:blipFill rotWithShape="1">
          <a:blip r:embed="rId4">
            <a:alphaModFix/>
          </a:blip>
          <a:srcRect b="0" l="0" r="0" t="0"/>
          <a:stretch/>
        </p:blipFill>
        <p:spPr>
          <a:xfrm>
            <a:off x="4450375" y="1215779"/>
            <a:ext cx="4648200" cy="753008"/>
          </a:xfrm>
          <a:prstGeom prst="rect">
            <a:avLst/>
          </a:prstGeom>
          <a:noFill/>
          <a:ln>
            <a:noFill/>
          </a:ln>
        </p:spPr>
      </p:pic>
      <p:pic>
        <p:nvPicPr>
          <p:cNvPr id="669" name="Google Shape;669;p57"/>
          <p:cNvPicPr preferRelativeResize="0"/>
          <p:nvPr/>
        </p:nvPicPr>
        <p:blipFill rotWithShape="1">
          <a:blip r:embed="rId5">
            <a:alphaModFix/>
          </a:blip>
          <a:srcRect b="0" l="0" r="0" t="0"/>
          <a:stretch/>
        </p:blipFill>
        <p:spPr>
          <a:xfrm>
            <a:off x="4638301" y="2304275"/>
            <a:ext cx="1532050" cy="2382325"/>
          </a:xfrm>
          <a:prstGeom prst="rect">
            <a:avLst/>
          </a:prstGeom>
          <a:noFill/>
          <a:ln>
            <a:noFill/>
          </a:ln>
        </p:spPr>
      </p:pic>
      <p:pic>
        <p:nvPicPr>
          <p:cNvPr id="670" name="Google Shape;670;p57"/>
          <p:cNvPicPr preferRelativeResize="0"/>
          <p:nvPr/>
        </p:nvPicPr>
        <p:blipFill rotWithShape="1">
          <a:blip r:embed="rId6">
            <a:alphaModFix/>
          </a:blip>
          <a:srcRect b="0" l="0" r="0" t="0"/>
          <a:stretch/>
        </p:blipFill>
        <p:spPr>
          <a:xfrm>
            <a:off x="6617650" y="2338176"/>
            <a:ext cx="2247300" cy="23484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descr="____" id="676" name="Google Shape;676;p58"/>
          <p:cNvPicPr preferRelativeResize="0"/>
          <p:nvPr/>
        </p:nvPicPr>
        <p:blipFill rotWithShape="1">
          <a:blip r:embed="rId3">
            <a:alphaModFix/>
          </a:blip>
          <a:srcRect b="0" l="0" r="0" t="0"/>
          <a:stretch/>
        </p:blipFill>
        <p:spPr>
          <a:xfrm>
            <a:off x="4906300" y="681998"/>
            <a:ext cx="1485900" cy="1951434"/>
          </a:xfrm>
          <a:prstGeom prst="rect">
            <a:avLst/>
          </a:prstGeom>
          <a:noFill/>
          <a:ln>
            <a:noFill/>
          </a:ln>
        </p:spPr>
      </p:pic>
      <p:pic>
        <p:nvPicPr>
          <p:cNvPr descr="cap_138439" id="677" name="Google Shape;677;p58"/>
          <p:cNvPicPr preferRelativeResize="0"/>
          <p:nvPr/>
        </p:nvPicPr>
        <p:blipFill rotWithShape="1">
          <a:blip r:embed="rId4">
            <a:alphaModFix/>
          </a:blip>
          <a:srcRect b="0" l="0" r="0" t="0"/>
          <a:stretch/>
        </p:blipFill>
        <p:spPr>
          <a:xfrm>
            <a:off x="505750" y="681998"/>
            <a:ext cx="4286250" cy="1964531"/>
          </a:xfrm>
          <a:prstGeom prst="rect">
            <a:avLst/>
          </a:prstGeom>
          <a:noFill/>
          <a:ln>
            <a:noFill/>
          </a:ln>
        </p:spPr>
      </p:pic>
      <p:sp>
        <p:nvSpPr>
          <p:cNvPr id="678" name="Google Shape;678;p58"/>
          <p:cNvSpPr txBox="1"/>
          <p:nvPr>
            <p:ph type="title"/>
          </p:nvPr>
        </p:nvSpPr>
        <p:spPr>
          <a:xfrm>
            <a:off x="400050" y="145360"/>
            <a:ext cx="6343800" cy="6288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100000"/>
              <a:buFont typeface="Arial"/>
              <a:buNone/>
            </a:pPr>
            <a:r>
              <a:rPr lang="en-US" sz="2700"/>
              <a:t>Special effects:  shape and motion capture</a:t>
            </a:r>
            <a:endParaRPr/>
          </a:p>
        </p:txBody>
      </p:sp>
      <p:pic>
        <p:nvPicPr>
          <p:cNvPr id="679" name="Google Shape;679;p58"/>
          <p:cNvPicPr preferRelativeResize="0"/>
          <p:nvPr/>
        </p:nvPicPr>
        <p:blipFill rotWithShape="1">
          <a:blip r:embed="rId5">
            <a:alphaModFix/>
          </a:blip>
          <a:srcRect b="0" l="0" r="25992" t="0"/>
          <a:stretch/>
        </p:blipFill>
        <p:spPr>
          <a:xfrm>
            <a:off x="505751" y="2796548"/>
            <a:ext cx="2897981" cy="1788319"/>
          </a:xfrm>
          <a:prstGeom prst="rect">
            <a:avLst/>
          </a:prstGeom>
          <a:noFill/>
          <a:ln>
            <a:noFill/>
          </a:ln>
        </p:spPr>
      </p:pic>
      <p:pic>
        <p:nvPicPr>
          <p:cNvPr id="680" name="Google Shape;680;p58"/>
          <p:cNvPicPr preferRelativeResize="0"/>
          <p:nvPr/>
        </p:nvPicPr>
        <p:blipFill rotWithShape="1">
          <a:blip r:embed="rId6">
            <a:alphaModFix/>
          </a:blip>
          <a:srcRect b="0" l="0" r="26046" t="0"/>
          <a:stretch/>
        </p:blipFill>
        <p:spPr>
          <a:xfrm>
            <a:off x="3534700" y="2796548"/>
            <a:ext cx="2857500" cy="177522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id="686" name="Google Shape;686;p59"/>
          <p:cNvPicPr preferRelativeResize="0"/>
          <p:nvPr/>
        </p:nvPicPr>
        <p:blipFill rotWithShape="1">
          <a:blip r:embed="rId3">
            <a:alphaModFix/>
          </a:blip>
          <a:srcRect b="0" l="0" r="0" t="0"/>
          <a:stretch/>
        </p:blipFill>
        <p:spPr>
          <a:xfrm>
            <a:off x="560070" y="912018"/>
            <a:ext cx="6515100" cy="3125391"/>
          </a:xfrm>
          <a:prstGeom prst="rect">
            <a:avLst/>
          </a:prstGeom>
          <a:noFill/>
          <a:ln>
            <a:noFill/>
          </a:ln>
        </p:spPr>
      </p:pic>
      <p:sp>
        <p:nvSpPr>
          <p:cNvPr id="687" name="Google Shape;687;p59"/>
          <p:cNvSpPr txBox="1"/>
          <p:nvPr>
            <p:ph type="title"/>
          </p:nvPr>
        </p:nvSpPr>
        <p:spPr>
          <a:xfrm>
            <a:off x="560070" y="226218"/>
            <a:ext cx="6372300" cy="4800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103125"/>
              <a:buFont typeface="Arial"/>
              <a:buNone/>
            </a:pPr>
            <a:r>
              <a:rPr lang="en-US"/>
              <a:t>3D urban modeling</a:t>
            </a:r>
            <a:endParaRPr/>
          </a:p>
        </p:txBody>
      </p:sp>
      <p:sp>
        <p:nvSpPr>
          <p:cNvPr id="688" name="Google Shape;688;p59"/>
          <p:cNvSpPr/>
          <p:nvPr/>
        </p:nvSpPr>
        <p:spPr>
          <a:xfrm>
            <a:off x="560070" y="4391594"/>
            <a:ext cx="5257800" cy="3918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Calibri"/>
                <a:ea typeface="Calibri"/>
                <a:cs typeface="Calibri"/>
                <a:sym typeface="Calibri"/>
              </a:rPr>
              <a:t>Google Streetview - custom campus tours</a:t>
            </a:r>
            <a:endParaRPr b="0" i="0" sz="2100" u="none" cap="none" strike="noStrike">
              <a:solidFill>
                <a:schemeClr val="dk1"/>
              </a:solidFill>
              <a:latin typeface="Calibri"/>
              <a:ea typeface="Calibri"/>
              <a:cs typeface="Calibri"/>
              <a:sym typeface="Calibri"/>
            </a:endParaRPr>
          </a:p>
        </p:txBody>
      </p:sp>
      <p:sp>
        <p:nvSpPr>
          <p:cNvPr id="689" name="Google Shape;689;p59"/>
          <p:cNvSpPr txBox="1"/>
          <p:nvPr/>
        </p:nvSpPr>
        <p:spPr>
          <a:xfrm>
            <a:off x="5348764" y="4937522"/>
            <a:ext cx="1383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FFFF00"/>
              </a:solidFill>
              <a:latin typeface="Arial"/>
              <a:ea typeface="Arial"/>
              <a:cs typeface="Arial"/>
              <a:sym typeface="Arial"/>
            </a:endParaRPr>
          </a:p>
        </p:txBody>
      </p:sp>
      <p:pic>
        <p:nvPicPr>
          <p:cNvPr id="690" name="Google Shape;690;p59"/>
          <p:cNvPicPr preferRelativeResize="0"/>
          <p:nvPr/>
        </p:nvPicPr>
        <p:blipFill rotWithShape="1">
          <a:blip r:embed="rId4">
            <a:alphaModFix/>
          </a:blip>
          <a:srcRect b="0" l="0" r="0" t="0"/>
          <a:stretch/>
        </p:blipFill>
        <p:spPr>
          <a:xfrm>
            <a:off x="0" y="646209"/>
            <a:ext cx="9144000" cy="37453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6"/>
          <p:cNvSpPr txBox="1"/>
          <p:nvPr>
            <p:ph type="title"/>
          </p:nvPr>
        </p:nvSpPr>
        <p:spPr>
          <a:xfrm>
            <a:off x="457200" y="205972"/>
            <a:ext cx="7931700" cy="1583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solidFill>
                  <a:srgbClr val="FF0000"/>
                </a:solidFill>
              </a:rPr>
              <a:t>Three big technologies</a:t>
            </a:r>
            <a:r>
              <a:rPr lang="en-US"/>
              <a:t> changed how computer vision was studied and how we understand them today.</a:t>
            </a:r>
            <a:endParaRPr/>
          </a:p>
        </p:txBody>
      </p:sp>
      <p:sp>
        <p:nvSpPr>
          <p:cNvPr id="124" name="Google Shape;124;p6"/>
          <p:cNvSpPr txBox="1"/>
          <p:nvPr>
            <p:ph idx="1" type="body"/>
          </p:nvPr>
        </p:nvSpPr>
        <p:spPr>
          <a:xfrm>
            <a:off x="457200" y="2782375"/>
            <a:ext cx="8414400" cy="18123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300"/>
              </a:spcBef>
              <a:spcAft>
                <a:spcPts val="0"/>
              </a:spcAft>
              <a:buSzPts val="1800"/>
              <a:buNone/>
            </a:pPr>
            <a:r>
              <a:rPr lang="en-US" sz="2400">
                <a:solidFill>
                  <a:srgbClr val="FF0000"/>
                </a:solidFill>
              </a:rPr>
              <a:t>Q. Can anyone here guess what those three events were?</a:t>
            </a:r>
            <a:endParaRPr sz="2400">
              <a:solidFill>
                <a:srgbClr val="FF0000"/>
              </a:solidFill>
            </a:endParaRPr>
          </a:p>
        </p:txBody>
      </p:sp>
      <p:sp>
        <p:nvSpPr>
          <p:cNvPr id="125" name="Google Shape;125;p6"/>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60"/>
          <p:cNvSpPr txBox="1"/>
          <p:nvPr>
            <p:ph type="title"/>
          </p:nvPr>
        </p:nvSpPr>
        <p:spPr>
          <a:xfrm>
            <a:off x="365760" y="194310"/>
            <a:ext cx="7325700" cy="6288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2700"/>
              <a:buFont typeface="Arial"/>
              <a:buNone/>
            </a:pPr>
            <a:r>
              <a:rPr lang="en-US" sz="2700"/>
              <a:t>3D urban modeling: Microsoft Photosynth</a:t>
            </a:r>
            <a:endParaRPr/>
          </a:p>
        </p:txBody>
      </p:sp>
      <p:sp>
        <p:nvSpPr>
          <p:cNvPr id="697" name="Google Shape;697;p60"/>
          <p:cNvSpPr/>
          <p:nvPr/>
        </p:nvSpPr>
        <p:spPr>
          <a:xfrm>
            <a:off x="7063972" y="4294560"/>
            <a:ext cx="1870800" cy="300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sng" cap="none" strike="noStrike">
                <a:solidFill>
                  <a:schemeClr val="dk1"/>
                </a:solidFill>
                <a:latin typeface="Calibri"/>
                <a:ea typeface="Calibri"/>
                <a:cs typeface="Calibri"/>
                <a:sym typeface="Calibri"/>
                <a:hlinkClick r:id="rId3">
                  <a:extLst>
                    <a:ext uri="{A12FA001-AC4F-418D-AE19-62706E023703}">
                      <ahyp:hlinkClr val="tx"/>
                    </a:ext>
                  </a:extLst>
                </a:hlinkClick>
              </a:rPr>
              <a:t>http://photosynth.net</a:t>
            </a:r>
            <a:endParaRPr b="0" i="0" sz="1500" u="none" cap="none" strike="noStrike">
              <a:solidFill>
                <a:schemeClr val="dk1"/>
              </a:solidFill>
              <a:latin typeface="Calibri"/>
              <a:ea typeface="Calibri"/>
              <a:cs typeface="Calibri"/>
              <a:sym typeface="Calibri"/>
            </a:endParaRPr>
          </a:p>
        </p:txBody>
      </p:sp>
      <p:pic>
        <p:nvPicPr>
          <p:cNvPr id="698" name="Google Shape;698;p60"/>
          <p:cNvPicPr preferRelativeResize="0"/>
          <p:nvPr/>
        </p:nvPicPr>
        <p:blipFill rotWithShape="1">
          <a:blip r:embed="rId4">
            <a:alphaModFix/>
          </a:blip>
          <a:srcRect b="0" l="0" r="0" t="0"/>
          <a:stretch/>
        </p:blipFill>
        <p:spPr>
          <a:xfrm>
            <a:off x="603885" y="822960"/>
            <a:ext cx="5591175" cy="377190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3" name="Shape 703"/>
        <p:cNvGrpSpPr/>
        <p:nvPr/>
      </p:nvGrpSpPr>
      <p:grpSpPr>
        <a:xfrm>
          <a:off x="0" y="0"/>
          <a:ext cx="0" cy="0"/>
          <a:chOff x="0" y="0"/>
          <a:chExt cx="0" cy="0"/>
        </a:xfrm>
      </p:grpSpPr>
      <p:sp>
        <p:nvSpPr>
          <p:cNvPr id="704" name="Google Shape;704;p61"/>
          <p:cNvSpPr txBox="1"/>
          <p:nvPr>
            <p:ph type="title"/>
          </p:nvPr>
        </p:nvSpPr>
        <p:spPr>
          <a:xfrm>
            <a:off x="297180" y="228600"/>
            <a:ext cx="6172200" cy="6513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Face detection</a:t>
            </a:r>
            <a:endParaRPr/>
          </a:p>
        </p:txBody>
      </p:sp>
      <p:sp>
        <p:nvSpPr>
          <p:cNvPr id="705" name="Google Shape;705;p61"/>
          <p:cNvSpPr txBox="1"/>
          <p:nvPr>
            <p:ph idx="1" type="body"/>
          </p:nvPr>
        </p:nvSpPr>
        <p:spPr>
          <a:xfrm>
            <a:off x="468630" y="3829050"/>
            <a:ext cx="5829300" cy="971700"/>
          </a:xfrm>
          <a:prstGeom prst="rect">
            <a:avLst/>
          </a:prstGeom>
          <a:noFill/>
          <a:ln>
            <a:noFill/>
          </a:ln>
        </p:spPr>
        <p:txBody>
          <a:bodyPr anchorCtr="0" anchor="t" bIns="34275" lIns="68575" spcFirstLastPara="1" rIns="68575" wrap="square" tIns="34275">
            <a:normAutofit lnSpcReduction="20000"/>
          </a:bodyPr>
          <a:lstStyle/>
          <a:p>
            <a:pPr indent="-254000" lvl="0" marL="254000" rtl="0" algn="l">
              <a:lnSpc>
                <a:spcPct val="100000"/>
              </a:lnSpc>
              <a:spcBef>
                <a:spcPts val="0"/>
              </a:spcBef>
              <a:spcAft>
                <a:spcPts val="0"/>
              </a:spcAft>
              <a:buClr>
                <a:schemeClr val="dk1"/>
              </a:buClr>
              <a:buSzPts val="2400"/>
              <a:buChar char="●"/>
            </a:pPr>
            <a:r>
              <a:rPr lang="en-US"/>
              <a:t>Many digital cameras now detect faces</a:t>
            </a:r>
            <a:endParaRPr/>
          </a:p>
          <a:p>
            <a:pPr indent="-222250" lvl="1" marL="558800" rtl="0" algn="l">
              <a:lnSpc>
                <a:spcPct val="100000"/>
              </a:lnSpc>
              <a:spcBef>
                <a:spcPts val="400"/>
              </a:spcBef>
              <a:spcAft>
                <a:spcPts val="0"/>
              </a:spcAft>
              <a:buClr>
                <a:schemeClr val="dk1"/>
              </a:buClr>
              <a:buSzPts val="2100"/>
              <a:buChar char="○"/>
            </a:pPr>
            <a:r>
              <a:rPr lang="en-US"/>
              <a:t>Canon, Sony, Fuji, and your phones…</a:t>
            </a:r>
            <a:endParaRPr/>
          </a:p>
          <a:p>
            <a:pPr indent="-215900" lvl="1" marL="558800" rtl="0" algn="l">
              <a:lnSpc>
                <a:spcPct val="100000"/>
              </a:lnSpc>
              <a:spcBef>
                <a:spcPts val="400"/>
              </a:spcBef>
              <a:spcAft>
                <a:spcPts val="0"/>
              </a:spcAft>
              <a:buClr>
                <a:schemeClr val="dk1"/>
              </a:buClr>
              <a:buSzPts val="2100"/>
              <a:buFont typeface="Arial"/>
              <a:buNone/>
            </a:pPr>
            <a:r>
              <a:t/>
            </a:r>
            <a:endParaRPr/>
          </a:p>
        </p:txBody>
      </p:sp>
      <p:pic>
        <p:nvPicPr>
          <p:cNvPr descr="tested_485" id="706" name="Google Shape;706;p61"/>
          <p:cNvPicPr preferRelativeResize="0"/>
          <p:nvPr/>
        </p:nvPicPr>
        <p:blipFill rotWithShape="1">
          <a:blip r:embed="rId3">
            <a:alphaModFix/>
          </a:blip>
          <a:srcRect b="0" l="0" r="0" t="0"/>
          <a:stretch/>
        </p:blipFill>
        <p:spPr>
          <a:xfrm>
            <a:off x="745710" y="1117750"/>
            <a:ext cx="3938267" cy="2663400"/>
          </a:xfrm>
          <a:prstGeom prst="rect">
            <a:avLst/>
          </a:prstGeom>
          <a:noFill/>
          <a:ln>
            <a:noFill/>
          </a:ln>
        </p:spPr>
      </p:pic>
      <p:sp>
        <p:nvSpPr>
          <p:cNvPr id="707" name="Google Shape;707;p61"/>
          <p:cNvSpPr txBox="1"/>
          <p:nvPr/>
        </p:nvSpPr>
        <p:spPr>
          <a:xfrm>
            <a:off x="7509511" y="4800600"/>
            <a:ext cx="10026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Arial"/>
                <a:ea typeface="Arial"/>
                <a:cs typeface="Arial"/>
                <a:sym typeface="Arial"/>
              </a:rPr>
              <a:t>Source: S. Seitz</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2" name="Shape 712"/>
        <p:cNvGrpSpPr/>
        <p:nvPr/>
      </p:nvGrpSpPr>
      <p:grpSpPr>
        <a:xfrm>
          <a:off x="0" y="0"/>
          <a:ext cx="0" cy="0"/>
          <a:chOff x="0" y="0"/>
          <a:chExt cx="0" cy="0"/>
        </a:xfrm>
      </p:grpSpPr>
      <p:sp>
        <p:nvSpPr>
          <p:cNvPr id="713" name="Google Shape;713;p62"/>
          <p:cNvSpPr txBox="1"/>
          <p:nvPr>
            <p:ph type="title"/>
          </p:nvPr>
        </p:nvSpPr>
        <p:spPr>
          <a:xfrm>
            <a:off x="514350" y="297180"/>
            <a:ext cx="6172200" cy="4800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103125"/>
              <a:buFont typeface="Arial"/>
              <a:buNone/>
            </a:pPr>
            <a:r>
              <a:rPr lang="en-US"/>
              <a:t>Different detections</a:t>
            </a:r>
            <a:endParaRPr/>
          </a:p>
        </p:txBody>
      </p:sp>
      <p:pic>
        <p:nvPicPr>
          <p:cNvPr id="714" name="Google Shape;714;p62"/>
          <p:cNvPicPr preferRelativeResize="0"/>
          <p:nvPr/>
        </p:nvPicPr>
        <p:blipFill rotWithShape="1">
          <a:blip r:embed="rId3">
            <a:alphaModFix/>
          </a:blip>
          <a:srcRect b="0" l="0" r="0" t="0"/>
          <a:stretch/>
        </p:blipFill>
        <p:spPr>
          <a:xfrm>
            <a:off x="522685" y="1620941"/>
            <a:ext cx="5582839" cy="2430066"/>
          </a:xfrm>
          <a:prstGeom prst="rect">
            <a:avLst/>
          </a:prstGeom>
          <a:noFill/>
          <a:ln>
            <a:noFill/>
          </a:ln>
        </p:spPr>
      </p:pic>
      <p:pic>
        <p:nvPicPr>
          <p:cNvPr id="715" name="Google Shape;715;p62"/>
          <p:cNvPicPr preferRelativeResize="0"/>
          <p:nvPr/>
        </p:nvPicPr>
        <p:blipFill rotWithShape="1">
          <a:blip r:embed="rId4">
            <a:alphaModFix/>
          </a:blip>
          <a:srcRect b="0" l="0" r="0" t="0"/>
          <a:stretch/>
        </p:blipFill>
        <p:spPr>
          <a:xfrm>
            <a:off x="514350" y="850606"/>
            <a:ext cx="5600704" cy="788194"/>
          </a:xfrm>
          <a:prstGeom prst="rect">
            <a:avLst/>
          </a:prstGeom>
          <a:noFill/>
          <a:ln>
            <a:noFill/>
          </a:ln>
        </p:spPr>
      </p:pic>
      <p:sp>
        <p:nvSpPr>
          <p:cNvPr id="716" name="Google Shape;716;p62"/>
          <p:cNvSpPr/>
          <p:nvPr/>
        </p:nvSpPr>
        <p:spPr>
          <a:xfrm>
            <a:off x="1540651" y="4050997"/>
            <a:ext cx="3548100" cy="2976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sng" cap="none" strike="noStrike">
                <a:solidFill>
                  <a:schemeClr val="dk1"/>
                </a:solidFill>
                <a:latin typeface="Times New Roman"/>
                <a:ea typeface="Times New Roman"/>
                <a:cs typeface="Times New Roman"/>
                <a:sym typeface="Times New Roman"/>
                <a:hlinkClick r:id="rId5">
                  <a:extLst>
                    <a:ext uri="{A12FA001-AC4F-418D-AE19-62706E023703}">
                      <ahyp:hlinkClr val="tx"/>
                    </a:ext>
                  </a:extLst>
                </a:hlinkClick>
              </a:rPr>
              <a:t>Sony Cyber-shot® T70 Digital Still Camera </a:t>
            </a:r>
            <a:endParaRPr b="0" i="0" sz="1500" u="none" cap="none" strike="noStrike">
              <a:solidFill>
                <a:schemeClr val="dk1"/>
              </a:solidFill>
              <a:latin typeface="Times New Roman"/>
              <a:ea typeface="Times New Roman"/>
              <a:cs typeface="Times New Roman"/>
              <a:sym typeface="Times New Roman"/>
            </a:endParaRPr>
          </a:p>
        </p:txBody>
      </p:sp>
      <p:sp>
        <p:nvSpPr>
          <p:cNvPr id="717" name="Google Shape;717;p62"/>
          <p:cNvSpPr txBox="1"/>
          <p:nvPr/>
        </p:nvSpPr>
        <p:spPr>
          <a:xfrm>
            <a:off x="7532371" y="4868229"/>
            <a:ext cx="10026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Arial"/>
                <a:ea typeface="Arial"/>
                <a:cs typeface="Arial"/>
                <a:sym typeface="Arial"/>
              </a:rPr>
              <a:t>Source: S. Seitz</a:t>
            </a:r>
            <a:endParaRPr b="0" i="0" sz="1100" u="none" cap="none" strike="noStrike">
              <a:solidFill>
                <a:srgbClr val="000000"/>
              </a:solidFill>
              <a:latin typeface="Arial"/>
              <a:ea typeface="Arial"/>
              <a:cs typeface="Arial"/>
              <a:sym typeface="Arial"/>
            </a:endParaRPr>
          </a:p>
        </p:txBody>
      </p:sp>
      <p:pic>
        <p:nvPicPr>
          <p:cNvPr id="718" name="Google Shape;718;p62"/>
          <p:cNvPicPr preferRelativeResize="0"/>
          <p:nvPr/>
        </p:nvPicPr>
        <p:blipFill rotWithShape="1">
          <a:blip r:embed="rId6">
            <a:alphaModFix/>
          </a:blip>
          <a:srcRect b="0" l="0" r="0" t="0"/>
          <a:stretch/>
        </p:blipFill>
        <p:spPr>
          <a:xfrm>
            <a:off x="6423804" y="929580"/>
            <a:ext cx="2143125" cy="2143125"/>
          </a:xfrm>
          <a:prstGeom prst="rect">
            <a:avLst/>
          </a:prstGeom>
          <a:noFill/>
          <a:ln>
            <a:noFill/>
          </a:ln>
        </p:spPr>
      </p:pic>
      <p:sp>
        <p:nvSpPr>
          <p:cNvPr id="719" name="Google Shape;719;p62"/>
          <p:cNvSpPr/>
          <p:nvPr/>
        </p:nvSpPr>
        <p:spPr>
          <a:xfrm>
            <a:off x="6333463" y="3158250"/>
            <a:ext cx="2323800" cy="2976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Times New Roman"/>
                <a:ea typeface="Times New Roman"/>
                <a:cs typeface="Times New Roman"/>
                <a:sym typeface="Times New Roman"/>
              </a:rPr>
              <a:t>Selfie with palm (Samsung)</a:t>
            </a:r>
            <a:endParaRPr b="0" i="0" sz="15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63"/>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Image Search</a:t>
            </a:r>
            <a:endParaRPr/>
          </a:p>
        </p:txBody>
      </p:sp>
      <p:sp>
        <p:nvSpPr>
          <p:cNvPr id="726" name="Google Shape;726;p63"/>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727" name="Google Shape;727;p63"/>
          <p:cNvPicPr preferRelativeResize="0"/>
          <p:nvPr/>
        </p:nvPicPr>
        <p:blipFill rotWithShape="1">
          <a:blip r:embed="rId3">
            <a:alphaModFix/>
          </a:blip>
          <a:srcRect b="0" l="0" r="0" t="0"/>
          <a:stretch/>
        </p:blipFill>
        <p:spPr>
          <a:xfrm>
            <a:off x="1388538" y="1149929"/>
            <a:ext cx="6069014" cy="341382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64"/>
          <p:cNvSpPr txBox="1"/>
          <p:nvPr>
            <p:ph type="title"/>
          </p:nvPr>
        </p:nvSpPr>
        <p:spPr>
          <a:xfrm>
            <a:off x="342900" y="154484"/>
            <a:ext cx="5948700" cy="6432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Biometrics</a:t>
            </a:r>
            <a:endParaRPr/>
          </a:p>
        </p:txBody>
      </p:sp>
      <p:pic>
        <p:nvPicPr>
          <p:cNvPr descr="XM Micro Biometric Fingerprint Mouse" id="734" name="Google Shape;734;p64"/>
          <p:cNvPicPr preferRelativeResize="0"/>
          <p:nvPr/>
        </p:nvPicPr>
        <p:blipFill rotWithShape="1">
          <a:blip r:embed="rId3">
            <a:alphaModFix/>
          </a:blip>
          <a:srcRect b="0" l="0" r="0" t="0"/>
          <a:stretch/>
        </p:blipFill>
        <p:spPr>
          <a:xfrm>
            <a:off x="342907" y="1245863"/>
            <a:ext cx="1602581" cy="3000375"/>
          </a:xfrm>
          <a:prstGeom prst="rect">
            <a:avLst/>
          </a:prstGeom>
          <a:noFill/>
          <a:ln>
            <a:noFill/>
          </a:ln>
        </p:spPr>
      </p:pic>
      <p:sp>
        <p:nvSpPr>
          <p:cNvPr id="735" name="Google Shape;735;p64"/>
          <p:cNvSpPr/>
          <p:nvPr/>
        </p:nvSpPr>
        <p:spPr>
          <a:xfrm>
            <a:off x="1945500" y="1161925"/>
            <a:ext cx="3621900" cy="6192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Fingerprint scanners on many new laptops, other devices</a:t>
            </a:r>
            <a:endParaRPr b="0" i="0" sz="1800" u="none" cap="none" strike="noStrike">
              <a:solidFill>
                <a:srgbClr val="000000"/>
              </a:solidFill>
              <a:latin typeface="Arial"/>
              <a:ea typeface="Arial"/>
              <a:cs typeface="Arial"/>
              <a:sym typeface="Arial"/>
            </a:endParaRPr>
          </a:p>
        </p:txBody>
      </p:sp>
      <p:pic>
        <p:nvPicPr>
          <p:cNvPr descr="FINGERPRINT" id="736" name="Google Shape;736;p64"/>
          <p:cNvPicPr preferRelativeResize="0"/>
          <p:nvPr/>
        </p:nvPicPr>
        <p:blipFill rotWithShape="1">
          <a:blip r:embed="rId4">
            <a:alphaModFix/>
          </a:blip>
          <a:srcRect b="0" l="0" r="0" t="0"/>
          <a:stretch/>
        </p:blipFill>
        <p:spPr>
          <a:xfrm>
            <a:off x="747720" y="2604388"/>
            <a:ext cx="792957" cy="1143002"/>
          </a:xfrm>
          <a:prstGeom prst="rect">
            <a:avLst/>
          </a:prstGeom>
          <a:noFill/>
          <a:ln>
            <a:noFill/>
          </a:ln>
        </p:spPr>
      </p:pic>
      <p:sp>
        <p:nvSpPr>
          <p:cNvPr id="737" name="Google Shape;737;p64"/>
          <p:cNvSpPr/>
          <p:nvPr/>
        </p:nvSpPr>
        <p:spPr>
          <a:xfrm>
            <a:off x="2440150" y="3224175"/>
            <a:ext cx="2578200" cy="1463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iPhone Face ID</a:t>
            </a:r>
            <a:endParaRPr b="0" i="0" sz="18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738" name="Google Shape;738;p64"/>
          <p:cNvPicPr preferRelativeResize="0"/>
          <p:nvPr/>
        </p:nvPicPr>
        <p:blipFill rotWithShape="1">
          <a:blip r:embed="rId5">
            <a:alphaModFix/>
          </a:blip>
          <a:srcRect b="0" l="0" r="0" t="0"/>
          <a:stretch/>
        </p:blipFill>
        <p:spPr>
          <a:xfrm>
            <a:off x="4954225" y="2838474"/>
            <a:ext cx="3941976" cy="161722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65"/>
          <p:cNvSpPr txBox="1"/>
          <p:nvPr>
            <p:ph type="title"/>
          </p:nvPr>
        </p:nvSpPr>
        <p:spPr>
          <a:xfrm>
            <a:off x="480060" y="285989"/>
            <a:ext cx="6172200" cy="308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103125"/>
              <a:buFont typeface="Arial"/>
              <a:buNone/>
            </a:pPr>
            <a:r>
              <a:rPr lang="en-US"/>
              <a:t>Biometrics</a:t>
            </a:r>
            <a:endParaRPr/>
          </a:p>
        </p:txBody>
      </p:sp>
      <p:pic>
        <p:nvPicPr>
          <p:cNvPr descr="youngProcessedR" id="745" name="Google Shape;745;p65"/>
          <p:cNvPicPr preferRelativeResize="0"/>
          <p:nvPr/>
        </p:nvPicPr>
        <p:blipFill rotWithShape="1">
          <a:blip r:embed="rId3">
            <a:alphaModFix/>
          </a:blip>
          <a:srcRect b="0" l="0" r="0" t="0"/>
          <a:stretch/>
        </p:blipFill>
        <p:spPr>
          <a:xfrm>
            <a:off x="4248210" y="3094985"/>
            <a:ext cx="1828800" cy="1371600"/>
          </a:xfrm>
          <a:prstGeom prst="rect">
            <a:avLst/>
          </a:prstGeom>
          <a:noFill/>
          <a:ln>
            <a:noFill/>
          </a:ln>
        </p:spPr>
      </p:pic>
      <p:pic>
        <p:nvPicPr>
          <p:cNvPr descr="matched2002_R" id="746" name="Google Shape;746;p65"/>
          <p:cNvPicPr preferRelativeResize="0"/>
          <p:nvPr/>
        </p:nvPicPr>
        <p:blipFill rotWithShape="1">
          <a:blip r:embed="rId4">
            <a:alphaModFix/>
          </a:blip>
          <a:srcRect b="0" l="0" r="0" t="0"/>
          <a:stretch/>
        </p:blipFill>
        <p:spPr>
          <a:xfrm>
            <a:off x="6305610" y="3094985"/>
            <a:ext cx="1828800" cy="1371600"/>
          </a:xfrm>
          <a:prstGeom prst="rect">
            <a:avLst/>
          </a:prstGeom>
          <a:noFill/>
          <a:ln>
            <a:noFill/>
          </a:ln>
        </p:spPr>
      </p:pic>
      <p:pic>
        <p:nvPicPr>
          <p:cNvPr descr="afghanportraits" id="747" name="Google Shape;747;p65"/>
          <p:cNvPicPr preferRelativeResize="0"/>
          <p:nvPr/>
        </p:nvPicPr>
        <p:blipFill rotWithShape="1">
          <a:blip r:embed="rId5">
            <a:alphaModFix/>
          </a:blip>
          <a:srcRect b="0" l="0" r="0" t="0"/>
          <a:stretch/>
        </p:blipFill>
        <p:spPr>
          <a:xfrm>
            <a:off x="5620995" y="232960"/>
            <a:ext cx="3287315" cy="2457450"/>
          </a:xfrm>
          <a:prstGeom prst="rect">
            <a:avLst/>
          </a:prstGeom>
          <a:noFill/>
          <a:ln>
            <a:noFill/>
          </a:ln>
        </p:spPr>
      </p:pic>
      <p:sp>
        <p:nvSpPr>
          <p:cNvPr id="748" name="Google Shape;748;p65"/>
          <p:cNvSpPr/>
          <p:nvPr/>
        </p:nvSpPr>
        <p:spPr>
          <a:xfrm>
            <a:off x="480054" y="1800650"/>
            <a:ext cx="3202200" cy="345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Arial"/>
                <a:ea typeface="Arial"/>
                <a:cs typeface="Arial"/>
                <a:sym typeface="Arial"/>
                <a:hlinkClick r:id="rId6">
                  <a:extLst>
                    <a:ext uri="{A12FA001-AC4F-418D-AE19-62706E023703}">
                      <ahyp:hlinkClr val="tx"/>
                    </a:ext>
                  </a:extLst>
                </a:hlinkClick>
              </a:rPr>
              <a:t>How the Afghan Girl was Identified by Her Iris Patterns </a:t>
            </a:r>
            <a:endParaRPr b="0" i="0" sz="1800" u="none" cap="none" strike="noStrike">
              <a:solidFill>
                <a:schemeClr val="dk1"/>
              </a:solidFill>
              <a:latin typeface="Arial"/>
              <a:ea typeface="Arial"/>
              <a:cs typeface="Arial"/>
              <a:sym typeface="Arial"/>
            </a:endParaRPr>
          </a:p>
        </p:txBody>
      </p:sp>
      <p:pic>
        <p:nvPicPr>
          <p:cNvPr descr="10" id="749" name="Google Shape;749;p65"/>
          <p:cNvPicPr preferRelativeResize="0"/>
          <p:nvPr/>
        </p:nvPicPr>
        <p:blipFill rotWithShape="1">
          <a:blip r:embed="rId7">
            <a:alphaModFix/>
          </a:blip>
          <a:srcRect b="0" l="0" r="0" t="0"/>
          <a:stretch/>
        </p:blipFill>
        <p:spPr>
          <a:xfrm>
            <a:off x="3735046" y="232960"/>
            <a:ext cx="1693069" cy="24574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66"/>
          <p:cNvSpPr txBox="1"/>
          <p:nvPr>
            <p:ph type="title"/>
          </p:nvPr>
        </p:nvSpPr>
        <p:spPr>
          <a:xfrm>
            <a:off x="548639" y="251460"/>
            <a:ext cx="7575600" cy="4800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117857"/>
              <a:buFont typeface="Arial"/>
              <a:buNone/>
            </a:pPr>
            <a:r>
              <a:rPr lang="en-US"/>
              <a:t>Optical character recognition (OCR)</a:t>
            </a:r>
            <a:endParaRPr/>
          </a:p>
        </p:txBody>
      </p:sp>
      <p:pic>
        <p:nvPicPr>
          <p:cNvPr descr="asamples" id="756" name="Google Shape;756;p66"/>
          <p:cNvPicPr preferRelativeResize="0"/>
          <p:nvPr/>
        </p:nvPicPr>
        <p:blipFill rotWithShape="1">
          <a:blip r:embed="rId3">
            <a:alphaModFix/>
          </a:blip>
          <a:srcRect b="0" l="0" r="0" t="0"/>
          <a:stretch/>
        </p:blipFill>
        <p:spPr>
          <a:xfrm>
            <a:off x="662940" y="1998107"/>
            <a:ext cx="2743200" cy="1714500"/>
          </a:xfrm>
          <a:prstGeom prst="rect">
            <a:avLst/>
          </a:prstGeom>
          <a:noFill/>
          <a:ln>
            <a:noFill/>
          </a:ln>
        </p:spPr>
      </p:pic>
      <p:sp>
        <p:nvSpPr>
          <p:cNvPr id="757" name="Google Shape;757;p66"/>
          <p:cNvSpPr txBox="1"/>
          <p:nvPr/>
        </p:nvSpPr>
        <p:spPr>
          <a:xfrm>
            <a:off x="977265" y="4001929"/>
            <a:ext cx="20205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Digit recognition, AT&amp;T labs</a:t>
            </a:r>
            <a:endParaRPr b="0" i="0" sz="1100" u="none" cap="none" strike="noStrike">
              <a:solidFill>
                <a:srgbClr val="000000"/>
              </a:solidFill>
              <a:latin typeface="Arial"/>
              <a:ea typeface="Arial"/>
              <a:cs typeface="Arial"/>
              <a:sym typeface="Arial"/>
            </a:endParaRPr>
          </a:p>
        </p:txBody>
      </p:sp>
      <p:sp>
        <p:nvSpPr>
          <p:cNvPr id="758" name="Google Shape;758;p66"/>
          <p:cNvSpPr/>
          <p:nvPr/>
        </p:nvSpPr>
        <p:spPr>
          <a:xfrm>
            <a:off x="720090" y="880110"/>
            <a:ext cx="5829300" cy="40005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Calibri"/>
                <a:ea typeface="Calibri"/>
                <a:cs typeface="Calibri"/>
                <a:sym typeface="Calibri"/>
              </a:rPr>
              <a:t>Technology to convert scanned docs to text</a:t>
            </a:r>
            <a:endParaRPr b="0" i="0" sz="1100" u="none" cap="none" strike="noStrike">
              <a:solidFill>
                <a:srgbClr val="000000"/>
              </a:solidFill>
              <a:latin typeface="Arial"/>
              <a:ea typeface="Arial"/>
              <a:cs typeface="Arial"/>
              <a:sym typeface="Arial"/>
            </a:endParaRPr>
          </a:p>
          <a:p>
            <a:pPr indent="-209550" lvl="1" marL="558800" marR="0" rtl="0" algn="l">
              <a:lnSpc>
                <a:spcPct val="100000"/>
              </a:lnSpc>
              <a:spcBef>
                <a:spcPts val="30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If you have a scanner, it probably came with OCR software</a:t>
            </a:r>
            <a:endParaRPr b="0" i="0" sz="1100" u="none" cap="none" strike="noStrike">
              <a:solidFill>
                <a:srgbClr val="000000"/>
              </a:solidFill>
              <a:latin typeface="Arial"/>
              <a:ea typeface="Arial"/>
              <a:cs typeface="Arial"/>
              <a:sym typeface="Arial"/>
            </a:endParaRPr>
          </a:p>
          <a:p>
            <a:pPr indent="-254000" lvl="0" marL="254000" marR="0" rtl="0" algn="l">
              <a:lnSpc>
                <a:spcPct val="100000"/>
              </a:lnSpc>
              <a:spcBef>
                <a:spcPts val="400"/>
              </a:spcBef>
              <a:spcAft>
                <a:spcPts val="0"/>
              </a:spcAft>
              <a:buClr>
                <a:srgbClr val="000000"/>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descr="California_license_plate_ANPR" id="759" name="Google Shape;759;p66"/>
          <p:cNvPicPr preferRelativeResize="0"/>
          <p:nvPr/>
        </p:nvPicPr>
        <p:blipFill rotWithShape="1">
          <a:blip r:embed="rId4">
            <a:alphaModFix/>
          </a:blip>
          <a:srcRect b="0" l="0" r="0" t="0"/>
          <a:stretch/>
        </p:blipFill>
        <p:spPr>
          <a:xfrm>
            <a:off x="3863340" y="1794510"/>
            <a:ext cx="2686050" cy="2071688"/>
          </a:xfrm>
          <a:prstGeom prst="rect">
            <a:avLst/>
          </a:prstGeom>
          <a:noFill/>
          <a:ln>
            <a:noFill/>
          </a:ln>
        </p:spPr>
      </p:pic>
      <p:sp>
        <p:nvSpPr>
          <p:cNvPr id="760" name="Google Shape;760;p66"/>
          <p:cNvSpPr txBox="1"/>
          <p:nvPr/>
        </p:nvSpPr>
        <p:spPr>
          <a:xfrm>
            <a:off x="3589497" y="4001930"/>
            <a:ext cx="3384900" cy="669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License plate readers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Arial"/>
                <a:ea typeface="Arial"/>
                <a:cs typeface="Arial"/>
                <a:sym typeface="Arial"/>
                <a:hlinkClick r:id="rId5">
                  <a:extLst>
                    <a:ext uri="{A12FA001-AC4F-418D-AE19-62706E023703}">
                      <ahyp:hlinkClr val="tx"/>
                    </a:ext>
                  </a:extLst>
                </a:hlinkClick>
              </a:rPr>
              <a:t>http://en.wikipedia.org/wiki/Automatic_number_plate_recognition</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67"/>
          <p:cNvSpPr txBox="1"/>
          <p:nvPr>
            <p:ph type="title"/>
          </p:nvPr>
        </p:nvSpPr>
        <p:spPr>
          <a:xfrm>
            <a:off x="616760" y="297180"/>
            <a:ext cx="5932500" cy="1121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Google maps: Annotate all houses and streets</a:t>
            </a:r>
            <a:endParaRPr/>
          </a:p>
        </p:txBody>
      </p:sp>
      <p:sp>
        <p:nvSpPr>
          <p:cNvPr id="767" name="Google Shape;767;p67"/>
          <p:cNvSpPr txBox="1"/>
          <p:nvPr/>
        </p:nvSpPr>
        <p:spPr>
          <a:xfrm>
            <a:off x="7277077" y="4499389"/>
            <a:ext cx="16692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Goodfellow et al. 2014</a:t>
            </a:r>
            <a:endParaRPr b="0" i="0" sz="900" u="none" cap="none" strike="noStrike">
              <a:solidFill>
                <a:schemeClr val="dk1"/>
              </a:solidFill>
              <a:latin typeface="Arial"/>
              <a:ea typeface="Arial"/>
              <a:cs typeface="Arial"/>
              <a:sym typeface="Arial"/>
            </a:endParaRPr>
          </a:p>
        </p:txBody>
      </p:sp>
      <p:pic>
        <p:nvPicPr>
          <p:cNvPr id="768" name="Google Shape;768;p67"/>
          <p:cNvPicPr preferRelativeResize="0"/>
          <p:nvPr/>
        </p:nvPicPr>
        <p:blipFill rotWithShape="1">
          <a:blip r:embed="rId3">
            <a:alphaModFix/>
          </a:blip>
          <a:srcRect b="0" l="0" r="0" t="0"/>
          <a:stretch/>
        </p:blipFill>
        <p:spPr>
          <a:xfrm>
            <a:off x="616760" y="1716112"/>
            <a:ext cx="5879000" cy="172695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pic>
        <p:nvPicPr>
          <p:cNvPr descr="togetherlrg" id="773" name="Google Shape;773;p68"/>
          <p:cNvPicPr preferRelativeResize="0"/>
          <p:nvPr/>
        </p:nvPicPr>
        <p:blipFill rotWithShape="1">
          <a:blip r:embed="rId3">
            <a:alphaModFix/>
          </a:blip>
          <a:srcRect b="0" l="0" r="0" t="0"/>
          <a:stretch/>
        </p:blipFill>
        <p:spPr>
          <a:xfrm>
            <a:off x="1514180" y="1657351"/>
            <a:ext cx="3771900" cy="2083594"/>
          </a:xfrm>
          <a:prstGeom prst="rect">
            <a:avLst/>
          </a:prstGeom>
          <a:noFill/>
          <a:ln>
            <a:noFill/>
          </a:ln>
        </p:spPr>
      </p:pic>
      <p:pic>
        <p:nvPicPr>
          <p:cNvPr id="774" name="Google Shape;774;p68"/>
          <p:cNvPicPr preferRelativeResize="0"/>
          <p:nvPr/>
        </p:nvPicPr>
        <p:blipFill rotWithShape="1">
          <a:blip r:embed="rId4">
            <a:alphaModFix/>
          </a:blip>
          <a:srcRect b="0" l="0" r="0" t="0"/>
          <a:stretch/>
        </p:blipFill>
        <p:spPr>
          <a:xfrm>
            <a:off x="5829301" y="657225"/>
            <a:ext cx="1569244" cy="2000250"/>
          </a:xfrm>
          <a:prstGeom prst="rect">
            <a:avLst/>
          </a:prstGeom>
          <a:noFill/>
          <a:ln>
            <a:noFill/>
          </a:ln>
        </p:spPr>
      </p:pic>
      <p:pic>
        <p:nvPicPr>
          <p:cNvPr descr="roomba-orange" id="775" name="Google Shape;775;p68"/>
          <p:cNvPicPr preferRelativeResize="0"/>
          <p:nvPr/>
        </p:nvPicPr>
        <p:blipFill rotWithShape="1">
          <a:blip r:embed="rId5">
            <a:alphaModFix/>
          </a:blip>
          <a:srcRect b="0" l="0" r="0" t="0"/>
          <a:stretch/>
        </p:blipFill>
        <p:spPr>
          <a:xfrm>
            <a:off x="5829300" y="3055144"/>
            <a:ext cx="1828800" cy="1371600"/>
          </a:xfrm>
          <a:prstGeom prst="rect">
            <a:avLst/>
          </a:prstGeom>
          <a:noFill/>
          <a:ln>
            <a:noFill/>
          </a:ln>
        </p:spPr>
      </p:pic>
      <p:sp>
        <p:nvSpPr>
          <p:cNvPr id="776" name="Google Shape;776;p68"/>
          <p:cNvSpPr txBox="1"/>
          <p:nvPr/>
        </p:nvSpPr>
        <p:spPr>
          <a:xfrm>
            <a:off x="342605" y="342900"/>
            <a:ext cx="6115200" cy="628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3300"/>
              <a:buFont typeface="Calibri"/>
              <a:buNone/>
            </a:pPr>
            <a:r>
              <a:rPr b="0" i="0" lang="en-US" sz="3300" u="none" cap="none" strike="noStrike">
                <a:solidFill>
                  <a:schemeClr val="dk1"/>
                </a:solidFill>
                <a:latin typeface="Calibri"/>
                <a:ea typeface="Calibri"/>
                <a:cs typeface="Calibri"/>
                <a:sym typeface="Calibri"/>
              </a:rPr>
              <a:t>Vision-powered toys and robots in the 2000s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69"/>
          <p:cNvSpPr txBox="1"/>
          <p:nvPr>
            <p:ph idx="1" type="body"/>
          </p:nvPr>
        </p:nvSpPr>
        <p:spPr>
          <a:xfrm>
            <a:off x="457200" y="2774925"/>
            <a:ext cx="2863800" cy="1226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100"/>
              <a:buNone/>
            </a:pPr>
            <a:r>
              <a:rPr lang="en-US"/>
              <a:t>Scout home security robot - monitors your house</a:t>
            </a:r>
            <a:endParaRPr/>
          </a:p>
        </p:txBody>
      </p:sp>
      <p:sp>
        <p:nvSpPr>
          <p:cNvPr id="783" name="Google Shape;783;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sz="1000">
                <a:solidFill>
                  <a:schemeClr val="dk2"/>
                </a:solidFill>
              </a:rPr>
              <a:t>‹#›</a:t>
            </a:fld>
            <a:endParaRPr sz="1000">
              <a:solidFill>
                <a:schemeClr val="dk2"/>
              </a:solidFill>
            </a:endParaRPr>
          </a:p>
        </p:txBody>
      </p:sp>
      <p:sp>
        <p:nvSpPr>
          <p:cNvPr id="784" name="Google Shape;784;p69"/>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US"/>
              <a:t>Vision-powered toys and robots in the 2020s</a:t>
            </a:r>
            <a:endParaRPr/>
          </a:p>
        </p:txBody>
      </p:sp>
      <p:sp>
        <p:nvSpPr>
          <p:cNvPr id="785" name="Google Shape;785;p69"/>
          <p:cNvSpPr txBox="1"/>
          <p:nvPr>
            <p:ph idx="1" type="body"/>
          </p:nvPr>
        </p:nvSpPr>
        <p:spPr>
          <a:xfrm>
            <a:off x="3253375" y="2892075"/>
            <a:ext cx="2863800" cy="1722300"/>
          </a:xfrm>
          <a:prstGeom prst="rect">
            <a:avLst/>
          </a:prstGeom>
          <a:noFill/>
          <a:ln>
            <a:noFill/>
          </a:ln>
        </p:spPr>
        <p:txBody>
          <a:bodyPr anchorCtr="0" anchor="ctr" bIns="91425" lIns="91425" spcFirstLastPara="1" rIns="91425" wrap="square" tIns="91425">
            <a:noAutofit/>
          </a:bodyPr>
          <a:lstStyle/>
          <a:p>
            <a:pPr indent="0" lvl="0" marL="0" rtl="0" algn="l">
              <a:lnSpc>
                <a:spcPct val="120000"/>
              </a:lnSpc>
              <a:spcBef>
                <a:spcPts val="2400"/>
              </a:spcBef>
              <a:spcAft>
                <a:spcPts val="0"/>
              </a:spcAft>
              <a:buSzPts val="2100"/>
              <a:buNone/>
            </a:pPr>
            <a:r>
              <a:rPr lang="en-US" sz="1800">
                <a:solidFill>
                  <a:schemeClr val="dk1"/>
                </a:solidFill>
              </a:rPr>
              <a:t>Unitree Go1’s companion robot - like a dog</a:t>
            </a:r>
            <a:endParaRPr sz="1800">
              <a:solidFill>
                <a:schemeClr val="dk1"/>
              </a:solidFill>
            </a:endParaRPr>
          </a:p>
        </p:txBody>
      </p:sp>
      <p:pic>
        <p:nvPicPr>
          <p:cNvPr id="786" name="Google Shape;786;p69"/>
          <p:cNvPicPr preferRelativeResize="0"/>
          <p:nvPr/>
        </p:nvPicPr>
        <p:blipFill rotWithShape="1">
          <a:blip r:embed="rId3">
            <a:alphaModFix/>
          </a:blip>
          <a:srcRect b="0" l="0" r="0" t="0"/>
          <a:stretch/>
        </p:blipFill>
        <p:spPr>
          <a:xfrm>
            <a:off x="642438" y="1063378"/>
            <a:ext cx="2493400" cy="2493400"/>
          </a:xfrm>
          <a:prstGeom prst="rect">
            <a:avLst/>
          </a:prstGeom>
          <a:noFill/>
          <a:ln>
            <a:noFill/>
          </a:ln>
        </p:spPr>
      </p:pic>
      <p:pic>
        <p:nvPicPr>
          <p:cNvPr id="787" name="Google Shape;787;p69"/>
          <p:cNvPicPr preferRelativeResize="0"/>
          <p:nvPr/>
        </p:nvPicPr>
        <p:blipFill rotWithShape="1">
          <a:blip r:embed="rId4">
            <a:alphaModFix/>
          </a:blip>
          <a:srcRect b="0" l="0" r="0" t="0"/>
          <a:stretch/>
        </p:blipFill>
        <p:spPr>
          <a:xfrm>
            <a:off x="3253375" y="1361630"/>
            <a:ext cx="2863800" cy="1896883"/>
          </a:xfrm>
          <a:prstGeom prst="rect">
            <a:avLst/>
          </a:prstGeom>
          <a:noFill/>
          <a:ln>
            <a:noFill/>
          </a:ln>
        </p:spPr>
      </p:pic>
      <p:pic>
        <p:nvPicPr>
          <p:cNvPr id="788" name="Google Shape;788;p69"/>
          <p:cNvPicPr preferRelativeResize="0"/>
          <p:nvPr/>
        </p:nvPicPr>
        <p:blipFill rotWithShape="1">
          <a:blip r:embed="rId5">
            <a:alphaModFix/>
          </a:blip>
          <a:srcRect b="0" l="0" r="0" t="0"/>
          <a:stretch/>
        </p:blipFill>
        <p:spPr>
          <a:xfrm>
            <a:off x="6325100" y="1375041"/>
            <a:ext cx="2493426" cy="187006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7"/>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First technology</a:t>
            </a:r>
            <a:endParaRPr/>
          </a:p>
        </p:txBody>
      </p:sp>
      <p:sp>
        <p:nvSpPr>
          <p:cNvPr id="132" name="Google Shape;132;p7"/>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133" name="Google Shape;133;p7"/>
          <p:cNvPicPr preferRelativeResize="0"/>
          <p:nvPr/>
        </p:nvPicPr>
        <p:blipFill rotWithShape="1">
          <a:blip r:embed="rId3">
            <a:alphaModFix/>
          </a:blip>
          <a:srcRect b="17813" l="0" r="0" t="14638"/>
          <a:stretch/>
        </p:blipFill>
        <p:spPr>
          <a:xfrm>
            <a:off x="1619338" y="1168362"/>
            <a:ext cx="5905325" cy="29917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70"/>
          <p:cNvSpPr txBox="1"/>
          <p:nvPr>
            <p:ph type="title"/>
          </p:nvPr>
        </p:nvSpPr>
        <p:spPr>
          <a:xfrm>
            <a:off x="342900" y="154484"/>
            <a:ext cx="5948700" cy="6432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Augmented Reality</a:t>
            </a:r>
            <a:endParaRPr/>
          </a:p>
        </p:txBody>
      </p:sp>
      <p:grpSp>
        <p:nvGrpSpPr>
          <p:cNvPr id="794" name="Google Shape;794;p70"/>
          <p:cNvGrpSpPr/>
          <p:nvPr/>
        </p:nvGrpSpPr>
        <p:grpSpPr>
          <a:xfrm>
            <a:off x="389467" y="1109329"/>
            <a:ext cx="5462723" cy="3479400"/>
            <a:chOff x="-491458" y="1063229"/>
            <a:chExt cx="5462723" cy="3479400"/>
          </a:xfrm>
        </p:grpSpPr>
        <p:pic>
          <p:nvPicPr>
            <p:cNvPr id="795" name="Google Shape;795;p70"/>
            <p:cNvPicPr preferRelativeResize="0"/>
            <p:nvPr/>
          </p:nvPicPr>
          <p:blipFill rotWithShape="1">
            <a:blip r:embed="rId3">
              <a:alphaModFix/>
            </a:blip>
            <a:srcRect b="0" l="0" r="0" t="0"/>
            <a:stretch/>
          </p:blipFill>
          <p:spPr>
            <a:xfrm>
              <a:off x="-491458" y="1063229"/>
              <a:ext cx="5288645" cy="3479372"/>
            </a:xfrm>
            <a:prstGeom prst="rect">
              <a:avLst/>
            </a:prstGeom>
            <a:noFill/>
            <a:ln>
              <a:noFill/>
            </a:ln>
          </p:spPr>
        </p:pic>
        <p:sp>
          <p:nvSpPr>
            <p:cNvPr id="796" name="Google Shape;796;p70"/>
            <p:cNvSpPr/>
            <p:nvPr/>
          </p:nvSpPr>
          <p:spPr>
            <a:xfrm>
              <a:off x="3190165" y="1063229"/>
              <a:ext cx="1781100" cy="3479400"/>
            </a:xfrm>
            <a:prstGeom prst="rect">
              <a:avLst/>
            </a:prstGeom>
            <a:solidFill>
              <a:schemeClr val="lt1"/>
            </a:solidFill>
            <a:ln>
              <a:noFill/>
            </a:ln>
            <a:effectLst>
              <a:outerShdw blurRad="40000" sx="1000" rotWithShape="0" dist="23000" sy="1000">
                <a:srgbClr val="000000">
                  <a:alpha val="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pic>
        <p:nvPicPr>
          <p:cNvPr id="797" name="Google Shape;797;p70"/>
          <p:cNvPicPr preferRelativeResize="0"/>
          <p:nvPr/>
        </p:nvPicPr>
        <p:blipFill rotWithShape="1">
          <a:blip r:embed="rId4">
            <a:alphaModFix/>
          </a:blip>
          <a:srcRect b="0" l="0" r="0" t="0"/>
          <a:stretch/>
        </p:blipFill>
        <p:spPr>
          <a:xfrm>
            <a:off x="4300140" y="1979060"/>
            <a:ext cx="4639386" cy="260965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pic>
        <p:nvPicPr>
          <p:cNvPr descr="A screenshot of a social media post&#10;&#10;Description automatically generated" id="803" name="Google Shape;803;p71"/>
          <p:cNvPicPr preferRelativeResize="0"/>
          <p:nvPr>
            <p:ph idx="1" type="body"/>
          </p:nvPr>
        </p:nvPicPr>
        <p:blipFill rotWithShape="1">
          <a:blip r:embed="rId3">
            <a:alphaModFix/>
          </a:blip>
          <a:srcRect b="0" l="0" r="0" t="0"/>
          <a:stretch/>
        </p:blipFill>
        <p:spPr>
          <a:xfrm>
            <a:off x="431975" y="438675"/>
            <a:ext cx="3925500" cy="2363700"/>
          </a:xfrm>
          <a:prstGeom prst="rect">
            <a:avLst/>
          </a:prstGeom>
          <a:noFill/>
          <a:ln>
            <a:noFill/>
          </a:ln>
        </p:spPr>
      </p:pic>
      <p:pic>
        <p:nvPicPr>
          <p:cNvPr id="804" name="Google Shape;804;p71"/>
          <p:cNvPicPr preferRelativeResize="0"/>
          <p:nvPr/>
        </p:nvPicPr>
        <p:blipFill rotWithShape="1">
          <a:blip r:embed="rId4">
            <a:alphaModFix/>
          </a:blip>
          <a:srcRect b="0" l="0" r="0" t="0"/>
          <a:stretch/>
        </p:blipFill>
        <p:spPr>
          <a:xfrm>
            <a:off x="4509875" y="466251"/>
            <a:ext cx="4202141" cy="236370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72"/>
          <p:cNvSpPr txBox="1"/>
          <p:nvPr>
            <p:ph type="title"/>
          </p:nvPr>
        </p:nvSpPr>
        <p:spPr>
          <a:xfrm>
            <a:off x="342900" y="154475"/>
            <a:ext cx="8583900" cy="6432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Apple Vision Pro, Snapstacles and Meta Quest</a:t>
            </a:r>
            <a:endParaRPr/>
          </a:p>
        </p:txBody>
      </p:sp>
      <p:pic>
        <p:nvPicPr>
          <p:cNvPr id="810" name="Google Shape;810;p72"/>
          <p:cNvPicPr preferRelativeResize="0"/>
          <p:nvPr/>
        </p:nvPicPr>
        <p:blipFill rotWithShape="1">
          <a:blip r:embed="rId3">
            <a:alphaModFix/>
          </a:blip>
          <a:srcRect b="0" l="0" r="0" t="0"/>
          <a:stretch/>
        </p:blipFill>
        <p:spPr>
          <a:xfrm>
            <a:off x="5049670" y="1272442"/>
            <a:ext cx="2428224" cy="1011750"/>
          </a:xfrm>
          <a:prstGeom prst="rect">
            <a:avLst/>
          </a:prstGeom>
          <a:noFill/>
          <a:ln>
            <a:noFill/>
          </a:ln>
        </p:spPr>
      </p:pic>
      <p:pic>
        <p:nvPicPr>
          <p:cNvPr id="811" name="Google Shape;811;p72"/>
          <p:cNvPicPr preferRelativeResize="0"/>
          <p:nvPr/>
        </p:nvPicPr>
        <p:blipFill rotWithShape="1">
          <a:blip r:embed="rId4">
            <a:alphaModFix/>
          </a:blip>
          <a:srcRect b="0" l="0" r="0" t="0"/>
          <a:stretch/>
        </p:blipFill>
        <p:spPr>
          <a:xfrm>
            <a:off x="5377122" y="2655425"/>
            <a:ext cx="1773325" cy="1773325"/>
          </a:xfrm>
          <a:prstGeom prst="rect">
            <a:avLst/>
          </a:prstGeom>
          <a:noFill/>
          <a:ln>
            <a:noFill/>
          </a:ln>
        </p:spPr>
      </p:pic>
      <p:pic>
        <p:nvPicPr>
          <p:cNvPr id="812" name="Google Shape;812;p72"/>
          <p:cNvPicPr preferRelativeResize="0"/>
          <p:nvPr/>
        </p:nvPicPr>
        <p:blipFill rotWithShape="1">
          <a:blip r:embed="rId5">
            <a:alphaModFix/>
          </a:blip>
          <a:srcRect b="0" l="0" r="0" t="0"/>
          <a:stretch/>
        </p:blipFill>
        <p:spPr>
          <a:xfrm>
            <a:off x="1095400" y="1025312"/>
            <a:ext cx="3092873" cy="309287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73"/>
          <p:cNvSpPr txBox="1"/>
          <p:nvPr>
            <p:ph type="title"/>
          </p:nvPr>
        </p:nvSpPr>
        <p:spPr>
          <a:xfrm>
            <a:off x="342900" y="154484"/>
            <a:ext cx="5948700" cy="6432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Virtual Reality</a:t>
            </a:r>
            <a:endParaRPr/>
          </a:p>
        </p:txBody>
      </p:sp>
      <p:pic>
        <p:nvPicPr>
          <p:cNvPr id="818" name="Google Shape;818;p73"/>
          <p:cNvPicPr preferRelativeResize="0"/>
          <p:nvPr/>
        </p:nvPicPr>
        <p:blipFill rotWithShape="1">
          <a:blip r:embed="rId3">
            <a:alphaModFix/>
          </a:blip>
          <a:srcRect b="0" l="0" r="0" t="0"/>
          <a:stretch/>
        </p:blipFill>
        <p:spPr>
          <a:xfrm>
            <a:off x="225950" y="1106849"/>
            <a:ext cx="3981774" cy="2240600"/>
          </a:xfrm>
          <a:prstGeom prst="rect">
            <a:avLst/>
          </a:prstGeom>
          <a:noFill/>
          <a:ln>
            <a:noFill/>
          </a:ln>
        </p:spPr>
      </p:pic>
      <p:pic>
        <p:nvPicPr>
          <p:cNvPr id="819" name="Google Shape;819;p73"/>
          <p:cNvPicPr preferRelativeResize="0"/>
          <p:nvPr/>
        </p:nvPicPr>
        <p:blipFill rotWithShape="1">
          <a:blip r:embed="rId4">
            <a:alphaModFix/>
          </a:blip>
          <a:srcRect b="0" l="0" r="0" t="0"/>
          <a:stretch/>
        </p:blipFill>
        <p:spPr>
          <a:xfrm>
            <a:off x="4278195" y="1106845"/>
            <a:ext cx="4658206" cy="349365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74"/>
          <p:cNvSpPr txBox="1"/>
          <p:nvPr>
            <p:ph type="title"/>
          </p:nvPr>
        </p:nvSpPr>
        <p:spPr>
          <a:xfrm>
            <a:off x="331475" y="39100"/>
            <a:ext cx="3289200" cy="17112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Self-Driving cars</a:t>
            </a:r>
            <a:endParaRPr/>
          </a:p>
        </p:txBody>
      </p:sp>
      <p:sp>
        <p:nvSpPr>
          <p:cNvPr id="826" name="Google Shape;826;p74"/>
          <p:cNvSpPr txBox="1"/>
          <p:nvPr/>
        </p:nvSpPr>
        <p:spPr>
          <a:xfrm>
            <a:off x="6757737" y="4811315"/>
            <a:ext cx="17337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Arial"/>
                <a:ea typeface="Arial"/>
                <a:cs typeface="Arial"/>
                <a:sym typeface="Arial"/>
              </a:rPr>
              <a:t>Source:  A. Shashua, S. Seitz</a:t>
            </a:r>
            <a:endParaRPr b="0" i="0" sz="1100" u="none" cap="none" strike="noStrike">
              <a:solidFill>
                <a:srgbClr val="000000"/>
              </a:solidFill>
              <a:latin typeface="Arial"/>
              <a:ea typeface="Arial"/>
              <a:cs typeface="Arial"/>
              <a:sym typeface="Arial"/>
            </a:endParaRPr>
          </a:p>
        </p:txBody>
      </p:sp>
      <p:pic>
        <p:nvPicPr>
          <p:cNvPr id="827" name="Google Shape;827;p74"/>
          <p:cNvPicPr preferRelativeResize="0"/>
          <p:nvPr/>
        </p:nvPicPr>
        <p:blipFill rotWithShape="1">
          <a:blip r:embed="rId3">
            <a:alphaModFix/>
          </a:blip>
          <a:srcRect b="0" l="0" r="0" t="0"/>
          <a:stretch/>
        </p:blipFill>
        <p:spPr>
          <a:xfrm>
            <a:off x="1826750" y="1384225"/>
            <a:ext cx="5490490" cy="30884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75"/>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834" name="Google Shape;834;p75" title="Screenshot 2025-03-30 at 4.39.16 PM.png"/>
          <p:cNvPicPr preferRelativeResize="0"/>
          <p:nvPr/>
        </p:nvPicPr>
        <p:blipFill rotWithShape="1">
          <a:blip r:embed="rId3">
            <a:alphaModFix/>
          </a:blip>
          <a:srcRect b="0" l="0" r="0" t="0"/>
          <a:stretch/>
        </p:blipFill>
        <p:spPr>
          <a:xfrm>
            <a:off x="2300189" y="180025"/>
            <a:ext cx="4543625" cy="42862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76"/>
          <p:cNvSpPr txBox="1"/>
          <p:nvPr>
            <p:ph type="title"/>
          </p:nvPr>
        </p:nvSpPr>
        <p:spPr>
          <a:xfrm>
            <a:off x="331475" y="39100"/>
            <a:ext cx="3289200" cy="17112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solidFill>
                  <a:schemeClr val="dk1"/>
                </a:solidFill>
              </a:rPr>
              <a:t>Self-Driving cars</a:t>
            </a:r>
            <a:endParaRPr>
              <a:solidFill>
                <a:schemeClr val="dk1"/>
              </a:solidFill>
            </a:endParaRPr>
          </a:p>
          <a:p>
            <a:pPr indent="0" lvl="0" marL="0" rtl="0" algn="l">
              <a:lnSpc>
                <a:spcPct val="100000"/>
              </a:lnSpc>
              <a:spcBef>
                <a:spcPts val="0"/>
              </a:spcBef>
              <a:spcAft>
                <a:spcPts val="0"/>
              </a:spcAft>
              <a:buClr>
                <a:schemeClr val="dk1"/>
              </a:buClr>
              <a:buSzPts val="3300"/>
              <a:buFont typeface="Arial"/>
              <a:buNone/>
            </a:pPr>
            <a:r>
              <a:t/>
            </a:r>
            <a:endParaRPr/>
          </a:p>
        </p:txBody>
      </p:sp>
      <p:pic>
        <p:nvPicPr>
          <p:cNvPr id="841" name="Google Shape;841;p76"/>
          <p:cNvPicPr preferRelativeResize="0"/>
          <p:nvPr/>
        </p:nvPicPr>
        <p:blipFill rotWithShape="1">
          <a:blip r:embed="rId3">
            <a:alphaModFix/>
          </a:blip>
          <a:srcRect b="0" l="0" r="19808" t="0"/>
          <a:stretch/>
        </p:blipFill>
        <p:spPr>
          <a:xfrm>
            <a:off x="3400350" y="660700"/>
            <a:ext cx="5523401" cy="3546651"/>
          </a:xfrm>
          <a:prstGeom prst="rect">
            <a:avLst/>
          </a:prstGeom>
          <a:noFill/>
          <a:ln>
            <a:noFill/>
          </a:ln>
        </p:spPr>
      </p:pic>
      <p:sp>
        <p:nvSpPr>
          <p:cNvPr id="842" name="Google Shape;842;p76"/>
          <p:cNvSpPr txBox="1"/>
          <p:nvPr>
            <p:ph idx="1" type="body"/>
          </p:nvPr>
        </p:nvSpPr>
        <p:spPr>
          <a:xfrm>
            <a:off x="331475" y="1679825"/>
            <a:ext cx="3192300" cy="28392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800"/>
              <a:buNone/>
            </a:pPr>
            <a:r>
              <a:rPr lang="en-US" u="sng">
                <a:solidFill>
                  <a:schemeClr val="hlink"/>
                </a:solidFill>
                <a:hlinkClick r:id="rId4"/>
              </a:rPr>
              <a:t>Mobileye</a:t>
            </a:r>
            <a:r>
              <a:rPr lang="en-US"/>
              <a:t>: Vision systems in high-end BMW, GM, Volvo models </a:t>
            </a:r>
            <a:endParaRPr/>
          </a:p>
          <a:p>
            <a:pPr indent="0" lvl="0" marL="0" rtl="0" algn="l">
              <a:lnSpc>
                <a:spcPct val="100000"/>
              </a:lnSpc>
              <a:spcBef>
                <a:spcPts val="300"/>
              </a:spcBef>
              <a:spcAft>
                <a:spcPts val="0"/>
              </a:spcAft>
              <a:buSzPts val="1800"/>
              <a:buNone/>
            </a:pPr>
            <a:r>
              <a:t/>
            </a:r>
            <a:endParaRPr/>
          </a:p>
          <a:p>
            <a:pPr indent="0" lvl="0" marL="0" rtl="0" algn="l">
              <a:lnSpc>
                <a:spcPct val="100000"/>
              </a:lnSpc>
              <a:spcBef>
                <a:spcPts val="300"/>
              </a:spcBef>
              <a:spcAft>
                <a:spcPts val="0"/>
              </a:spcAft>
              <a:buSzPts val="1800"/>
              <a:buNone/>
            </a:pPr>
            <a:r>
              <a:rPr lang="en-US" strike="sngStrike"/>
              <a:t>Claimed that they would release self-driving cars by 2015. </a:t>
            </a:r>
            <a:endParaRPr strike="sngStrike"/>
          </a:p>
          <a:p>
            <a:pPr indent="0" lvl="0" marL="0" rtl="0" algn="l">
              <a:lnSpc>
                <a:spcPct val="100000"/>
              </a:lnSpc>
              <a:spcBef>
                <a:spcPts val="300"/>
              </a:spcBef>
              <a:spcAft>
                <a:spcPts val="0"/>
              </a:spcAft>
              <a:buSzPts val="1800"/>
              <a:buNone/>
            </a:pPr>
            <a:r>
              <a:t/>
            </a:r>
            <a:endParaRPr/>
          </a:p>
          <a:p>
            <a:pPr indent="0" lvl="0" marL="0" rtl="0" algn="l">
              <a:lnSpc>
                <a:spcPct val="100000"/>
              </a:lnSpc>
              <a:spcBef>
                <a:spcPts val="300"/>
              </a:spcBef>
              <a:spcAft>
                <a:spcPts val="0"/>
              </a:spcAft>
              <a:buSzPts val="1800"/>
              <a:buNone/>
            </a:pPr>
            <a:r>
              <a:rPr lang="en-US" u="sng">
                <a:solidFill>
                  <a:schemeClr val="hlink"/>
                </a:solidFill>
                <a:hlinkClick r:id="rId5"/>
              </a:rPr>
              <a:t>Finally, 2026 with Lyft at Dallas</a:t>
            </a:r>
            <a:r>
              <a:rPr lang="en-US"/>
              <a:t> </a:t>
            </a:r>
            <a:endParaRPr/>
          </a:p>
        </p:txBody>
      </p:sp>
      <p:sp>
        <p:nvSpPr>
          <p:cNvPr id="843" name="Google Shape;843;p76"/>
          <p:cNvSpPr txBox="1"/>
          <p:nvPr/>
        </p:nvSpPr>
        <p:spPr>
          <a:xfrm>
            <a:off x="6757737" y="4811315"/>
            <a:ext cx="17337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Arial"/>
                <a:ea typeface="Arial"/>
                <a:cs typeface="Arial"/>
                <a:sym typeface="Arial"/>
              </a:rPr>
              <a:t>Source:  A. Shashua, S. Seitz</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77"/>
          <p:cNvSpPr txBox="1"/>
          <p:nvPr>
            <p:ph type="title"/>
          </p:nvPr>
        </p:nvSpPr>
        <p:spPr>
          <a:xfrm>
            <a:off x="480060" y="274320"/>
            <a:ext cx="6172200" cy="5370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103125"/>
              <a:buFont typeface="Arial"/>
              <a:buNone/>
            </a:pPr>
            <a:r>
              <a:rPr lang="en-US"/>
              <a:t>Vision in supermarkets</a:t>
            </a:r>
            <a:endParaRPr/>
          </a:p>
        </p:txBody>
      </p:sp>
      <p:pic>
        <p:nvPicPr>
          <p:cNvPr descr="Detection of Bottom of the Cart Loss in Retail Checkout" id="850" name="Google Shape;850;p77"/>
          <p:cNvPicPr preferRelativeResize="0"/>
          <p:nvPr/>
        </p:nvPicPr>
        <p:blipFill rotWithShape="1">
          <a:blip r:embed="rId3">
            <a:alphaModFix/>
          </a:blip>
          <a:srcRect b="0" l="0" r="0" t="0"/>
          <a:stretch/>
        </p:blipFill>
        <p:spPr>
          <a:xfrm>
            <a:off x="480061" y="956045"/>
            <a:ext cx="2597944" cy="3086100"/>
          </a:xfrm>
          <a:prstGeom prst="rect">
            <a:avLst/>
          </a:prstGeom>
          <a:noFill/>
          <a:ln>
            <a:noFill/>
          </a:ln>
        </p:spPr>
      </p:pic>
      <p:sp>
        <p:nvSpPr>
          <p:cNvPr id="851" name="Google Shape;851;p77"/>
          <p:cNvSpPr/>
          <p:nvPr/>
        </p:nvSpPr>
        <p:spPr>
          <a:xfrm>
            <a:off x="3364525" y="1055831"/>
            <a:ext cx="5658000" cy="24768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Times New Roman"/>
                <a:ea typeface="Times New Roman"/>
                <a:cs typeface="Times New Roman"/>
                <a:sym typeface="Times New Roman"/>
                <a:hlinkClick r:id="rId4">
                  <a:extLst>
                    <a:ext uri="{A12FA001-AC4F-418D-AE19-62706E023703}">
                      <ahyp:hlinkClr val="tx"/>
                    </a:ext>
                  </a:extLst>
                </a:hlinkClick>
              </a:rPr>
              <a:t>LaneHawk by EvolutionRobotics</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(acquired by iRobot for $74M in 2012)</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 you are assured to get paid for it… “</a:t>
            </a:r>
            <a:endParaRPr b="0" i="0" sz="1800" u="none" cap="none" strike="noStrike">
              <a:solidFill>
                <a:srgbClr val="000000"/>
              </a:solidFill>
              <a:latin typeface="Arial"/>
              <a:ea typeface="Arial"/>
              <a:cs typeface="Arial"/>
              <a:sym typeface="Arial"/>
            </a:endParaRPr>
          </a:p>
        </p:txBody>
      </p:sp>
      <p:sp>
        <p:nvSpPr>
          <p:cNvPr id="852" name="Google Shape;852;p77"/>
          <p:cNvSpPr txBox="1"/>
          <p:nvPr/>
        </p:nvSpPr>
        <p:spPr>
          <a:xfrm>
            <a:off x="7452361" y="4856440"/>
            <a:ext cx="10026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Arial"/>
                <a:ea typeface="Arial"/>
                <a:cs typeface="Arial"/>
                <a:sym typeface="Arial"/>
              </a:rPr>
              <a:t>Source: S. Seitz</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78"/>
          <p:cNvSpPr txBox="1"/>
          <p:nvPr>
            <p:ph type="title"/>
          </p:nvPr>
        </p:nvSpPr>
        <p:spPr>
          <a:xfrm>
            <a:off x="342900" y="154484"/>
            <a:ext cx="5948700" cy="6432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US"/>
              <a:t>Amazon Go</a:t>
            </a:r>
            <a:endParaRPr/>
          </a:p>
        </p:txBody>
      </p:sp>
      <p:pic>
        <p:nvPicPr>
          <p:cNvPr id="858" name="Google Shape;858;p78" title="amazon_go.mp4">
            <a:hlinkClick r:id="rId3"/>
          </p:cNvPr>
          <p:cNvPicPr preferRelativeResize="0"/>
          <p:nvPr/>
        </p:nvPicPr>
        <p:blipFill rotWithShape="1">
          <a:blip r:embed="rId4">
            <a:alphaModFix/>
          </a:blip>
          <a:srcRect b="0" l="0" r="0" t="0"/>
          <a:stretch/>
        </p:blipFill>
        <p:spPr>
          <a:xfrm>
            <a:off x="2792525" y="-3"/>
            <a:ext cx="6351475" cy="4763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8"/>
                                        </p:tgtEl>
                                        <p:attrNameLst>
                                          <p:attrName>style.visibility</p:attrName>
                                        </p:attrNameLst>
                                      </p:cBhvr>
                                      <p:to>
                                        <p:strVal val="visible"/>
                                      </p:to>
                                    </p:set>
                                    <p:animEffect filter="fade" transition="in">
                                      <p:cBhvr>
                                        <p:cTn dur="1000"/>
                                        <p:tgtEl>
                                          <p:spTgt spid="8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79"/>
          <p:cNvSpPr txBox="1"/>
          <p:nvPr>
            <p:ph type="title"/>
          </p:nvPr>
        </p:nvSpPr>
        <p:spPr>
          <a:xfrm>
            <a:off x="457199" y="228839"/>
            <a:ext cx="7614300" cy="4227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103125"/>
              <a:buFont typeface="Arial"/>
              <a:buNone/>
            </a:pPr>
            <a:r>
              <a:rPr lang="en-US"/>
              <a:t>Vision for robotics, space exploration</a:t>
            </a:r>
            <a:endParaRPr/>
          </a:p>
        </p:txBody>
      </p:sp>
      <p:pic>
        <p:nvPicPr>
          <p:cNvPr descr="1198865273_31824-1_Sol1369A_WestValley_L257F_br" id="865" name="Google Shape;865;p79"/>
          <p:cNvPicPr preferRelativeResize="0"/>
          <p:nvPr/>
        </p:nvPicPr>
        <p:blipFill rotWithShape="1">
          <a:blip r:embed="rId3">
            <a:alphaModFix/>
          </a:blip>
          <a:srcRect b="0" l="0" r="0" t="0"/>
          <a:stretch/>
        </p:blipFill>
        <p:spPr>
          <a:xfrm>
            <a:off x="0" y="913521"/>
            <a:ext cx="8572500" cy="1750219"/>
          </a:xfrm>
          <a:prstGeom prst="rect">
            <a:avLst/>
          </a:prstGeom>
          <a:noFill/>
          <a:ln>
            <a:noFill/>
          </a:ln>
        </p:spPr>
      </p:pic>
      <p:sp>
        <p:nvSpPr>
          <p:cNvPr id="866" name="Google Shape;866;p79"/>
          <p:cNvSpPr/>
          <p:nvPr/>
        </p:nvSpPr>
        <p:spPr>
          <a:xfrm>
            <a:off x="457200" y="3223260"/>
            <a:ext cx="6172200" cy="12573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Calibri"/>
                <a:ea typeface="Calibri"/>
                <a:cs typeface="Calibri"/>
                <a:sym typeface="Calibri"/>
              </a:rPr>
              <a:t>Vision systems (JPL) used for several tasks</a:t>
            </a:r>
            <a:endParaRPr b="0" i="0" sz="1100" u="none" cap="none" strike="noStrike">
              <a:solidFill>
                <a:srgbClr val="000000"/>
              </a:solidFill>
              <a:latin typeface="Arial"/>
              <a:ea typeface="Arial"/>
              <a:cs typeface="Arial"/>
              <a:sym typeface="Arial"/>
            </a:endParaRPr>
          </a:p>
          <a:p>
            <a:pPr indent="-209550" lvl="1" marL="558800" marR="0" rtl="0" algn="l">
              <a:lnSpc>
                <a:spcPct val="100000"/>
              </a:lnSpc>
              <a:spcBef>
                <a:spcPts val="30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Panorama stitching</a:t>
            </a:r>
            <a:endParaRPr b="0" i="0" sz="1100" u="none" cap="none" strike="noStrike">
              <a:solidFill>
                <a:srgbClr val="000000"/>
              </a:solidFill>
              <a:latin typeface="Arial"/>
              <a:ea typeface="Arial"/>
              <a:cs typeface="Arial"/>
              <a:sym typeface="Arial"/>
            </a:endParaRPr>
          </a:p>
          <a:p>
            <a:pPr indent="-209550" lvl="1" marL="558800" marR="0" rtl="0" algn="l">
              <a:lnSpc>
                <a:spcPct val="100000"/>
              </a:lnSpc>
              <a:spcBef>
                <a:spcPts val="30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3D terrain modeling</a:t>
            </a:r>
            <a:endParaRPr b="0" i="0" sz="1100" u="none" cap="none" strike="noStrike">
              <a:solidFill>
                <a:srgbClr val="000000"/>
              </a:solidFill>
              <a:latin typeface="Arial"/>
              <a:ea typeface="Arial"/>
              <a:cs typeface="Arial"/>
              <a:sym typeface="Arial"/>
            </a:endParaRPr>
          </a:p>
          <a:p>
            <a:pPr indent="-209550" lvl="1" marL="558800" marR="0" rtl="0" algn="l">
              <a:lnSpc>
                <a:spcPct val="100000"/>
              </a:lnSpc>
              <a:spcBef>
                <a:spcPts val="30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Obstacle detection, position tracking</a:t>
            </a:r>
            <a:endParaRPr b="0" i="0" sz="1100" u="none" cap="none" strike="noStrike">
              <a:solidFill>
                <a:srgbClr val="000000"/>
              </a:solidFill>
              <a:latin typeface="Arial"/>
              <a:ea typeface="Arial"/>
              <a:cs typeface="Arial"/>
              <a:sym typeface="Arial"/>
            </a:endParaRPr>
          </a:p>
          <a:p>
            <a:pPr indent="-209550" lvl="1" marL="558800" marR="0" rtl="0" algn="l">
              <a:lnSpc>
                <a:spcPct val="100000"/>
              </a:lnSpc>
              <a:spcBef>
                <a:spcPts val="300"/>
              </a:spcBef>
              <a:spcAft>
                <a:spcPts val="0"/>
              </a:spcAft>
              <a:buClr>
                <a:schemeClr val="dk1"/>
              </a:buClr>
              <a:buSzPts val="1500"/>
              <a:buFont typeface="Calibri"/>
              <a:buChar char="•"/>
            </a:pPr>
            <a:r>
              <a:rPr b="0" i="0" lang="en-US" sz="1500" u="none" cap="none" strike="noStrike">
                <a:solidFill>
                  <a:schemeClr val="dk1"/>
                </a:solidFill>
                <a:latin typeface="Calibri"/>
                <a:ea typeface="Calibri"/>
                <a:cs typeface="Calibri"/>
                <a:sym typeface="Calibri"/>
              </a:rPr>
              <a:t>For more, read “</a:t>
            </a:r>
            <a:r>
              <a:rPr b="0" i="0" lang="en-US" sz="1500" u="sng" cap="none" strike="noStrike">
                <a:solidFill>
                  <a:schemeClr val="dk1"/>
                </a:solidFill>
                <a:latin typeface="Calibri"/>
                <a:ea typeface="Calibri"/>
                <a:cs typeface="Calibri"/>
                <a:sym typeface="Calibri"/>
                <a:hlinkClick r:id="rId4">
                  <a:extLst>
                    <a:ext uri="{A12FA001-AC4F-418D-AE19-62706E023703}">
                      <ahyp:hlinkClr val="tx"/>
                    </a:ext>
                  </a:extLst>
                </a:hlinkClick>
              </a:rPr>
              <a:t>Computer Vision on Mars</a:t>
            </a:r>
            <a:r>
              <a:rPr b="0" i="0" lang="en-US" sz="1500" u="none" cap="none" strike="noStrike">
                <a:solidFill>
                  <a:schemeClr val="dk1"/>
                </a:solidFill>
                <a:latin typeface="Calibri"/>
                <a:ea typeface="Calibri"/>
                <a:cs typeface="Calibri"/>
                <a:sym typeface="Calibri"/>
              </a:rPr>
              <a:t>” by Matthies et al.</a:t>
            </a:r>
            <a:endParaRPr b="0" i="0" sz="1100" u="none" cap="none" strike="noStrike">
              <a:solidFill>
                <a:srgbClr val="000000"/>
              </a:solidFill>
              <a:latin typeface="Arial"/>
              <a:ea typeface="Arial"/>
              <a:cs typeface="Arial"/>
              <a:sym typeface="Arial"/>
            </a:endParaRPr>
          </a:p>
        </p:txBody>
      </p:sp>
      <p:sp>
        <p:nvSpPr>
          <p:cNvPr id="867" name="Google Shape;867;p79"/>
          <p:cNvSpPr/>
          <p:nvPr/>
        </p:nvSpPr>
        <p:spPr>
          <a:xfrm>
            <a:off x="457200" y="2651761"/>
            <a:ext cx="6115200" cy="435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chemeClr val="dk1"/>
                </a:solidFill>
                <a:latin typeface="Calibri"/>
                <a:ea typeface="Calibri"/>
                <a:cs typeface="Calibri"/>
                <a:sym typeface="Calibri"/>
                <a:hlinkClick r:id="rId5">
                  <a:extLst>
                    <a:ext uri="{A12FA001-AC4F-418D-AE19-62706E023703}">
                      <ahyp:hlinkClr val="tx"/>
                    </a:ext>
                  </a:extLst>
                </a:hlinkClick>
              </a:rPr>
              <a:t>NASA'S Mars Exploration Rover Spirit </a:t>
            </a:r>
            <a:r>
              <a:rPr b="0" i="0" lang="en-US" sz="1200" u="none" cap="none" strike="noStrike">
                <a:solidFill>
                  <a:schemeClr val="dk1"/>
                </a:solidFill>
                <a:latin typeface="Calibri"/>
                <a:ea typeface="Calibri"/>
                <a:cs typeface="Calibri"/>
                <a:sym typeface="Calibri"/>
              </a:rPr>
              <a:t>captured this westward view from atop </a:t>
            </a:r>
            <a:br>
              <a:rPr b="0" i="0" lang="en-US" sz="1200" u="none" cap="none" strike="noStrike">
                <a:solidFill>
                  <a:schemeClr val="dk1"/>
                </a:solidFill>
                <a:latin typeface="Calibri"/>
                <a:ea typeface="Calibri"/>
                <a:cs typeface="Calibri"/>
                <a:sym typeface="Calibri"/>
              </a:rPr>
            </a:br>
            <a:r>
              <a:rPr b="0" i="0" lang="en-US" sz="1200" u="none" cap="none" strike="noStrike">
                <a:solidFill>
                  <a:schemeClr val="dk1"/>
                </a:solidFill>
                <a:latin typeface="Calibri"/>
                <a:ea typeface="Calibri"/>
                <a:cs typeface="Calibri"/>
                <a:sym typeface="Calibri"/>
              </a:rPr>
              <a:t>a low plateau where Spirit spent the closing months of 2007. </a:t>
            </a:r>
            <a:endParaRPr b="0" i="0" sz="1100" u="none" cap="none" strike="noStrike">
              <a:solidFill>
                <a:srgbClr val="000000"/>
              </a:solidFill>
              <a:latin typeface="Arial"/>
              <a:ea typeface="Arial"/>
              <a:cs typeface="Arial"/>
              <a:sym typeface="Arial"/>
            </a:endParaRPr>
          </a:p>
        </p:txBody>
      </p:sp>
      <p:sp>
        <p:nvSpPr>
          <p:cNvPr id="868" name="Google Shape;868;p79"/>
          <p:cNvSpPr txBox="1"/>
          <p:nvPr/>
        </p:nvSpPr>
        <p:spPr>
          <a:xfrm rot="-5400000">
            <a:off x="7969172" y="4538250"/>
            <a:ext cx="10026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Arial"/>
                <a:ea typeface="Arial"/>
                <a:cs typeface="Arial"/>
                <a:sym typeface="Arial"/>
              </a:rPr>
              <a:t>Source: S. Seitz</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8"/>
          <p:cNvSpPr txBox="1"/>
          <p:nvPr>
            <p:ph type="title"/>
          </p:nvPr>
        </p:nvSpPr>
        <p:spPr>
          <a:xfrm>
            <a:off x="457200" y="205978"/>
            <a:ext cx="7931700" cy="8574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SzPts val="3200"/>
              <a:buNone/>
            </a:pPr>
            <a:r>
              <a:rPr lang="en-US"/>
              <a:t>Pictures before 1838</a:t>
            </a:r>
            <a:endParaRPr/>
          </a:p>
        </p:txBody>
      </p:sp>
      <p:sp>
        <p:nvSpPr>
          <p:cNvPr id="140" name="Google Shape;140;p8"/>
          <p:cNvSpPr txBox="1"/>
          <p:nvPr>
            <p:ph idx="1" type="body"/>
          </p:nvPr>
        </p:nvSpPr>
        <p:spPr>
          <a:xfrm>
            <a:off x="457200" y="1200150"/>
            <a:ext cx="4202700" cy="33945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300"/>
              </a:spcBef>
              <a:spcAft>
                <a:spcPts val="0"/>
              </a:spcAft>
              <a:buSzPts val="1800"/>
              <a:buNone/>
            </a:pPr>
            <a:r>
              <a:rPr lang="en-US">
                <a:solidFill>
                  <a:srgbClr val="FF0000"/>
                </a:solidFill>
              </a:rPr>
              <a:t>Portraiture</a:t>
            </a:r>
            <a:r>
              <a:rPr lang="en-US"/>
              <a:t> - artists would spend hours/days drawing their subjects who stood still in front of them</a:t>
            </a:r>
            <a:endParaRPr/>
          </a:p>
        </p:txBody>
      </p:sp>
      <p:sp>
        <p:nvSpPr>
          <p:cNvPr id="141" name="Google Shape;141;p8"/>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142" name="Google Shape;142;p8"/>
          <p:cNvPicPr preferRelativeResize="0"/>
          <p:nvPr/>
        </p:nvPicPr>
        <p:blipFill rotWithShape="1">
          <a:blip r:embed="rId3">
            <a:alphaModFix/>
          </a:blip>
          <a:srcRect b="0" l="0" r="0" t="0"/>
          <a:stretch/>
        </p:blipFill>
        <p:spPr>
          <a:xfrm>
            <a:off x="5127851" y="291925"/>
            <a:ext cx="2866433" cy="430272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g3d3ba438437_0_62"/>
          <p:cNvSpPr txBox="1"/>
          <p:nvPr>
            <p:ph type="title"/>
          </p:nvPr>
        </p:nvSpPr>
        <p:spPr>
          <a:xfrm>
            <a:off x="457200" y="205978"/>
            <a:ext cx="7931700" cy="85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US"/>
              <a:t>Question for you</a:t>
            </a:r>
            <a:endParaRPr/>
          </a:p>
        </p:txBody>
      </p:sp>
      <p:sp>
        <p:nvSpPr>
          <p:cNvPr id="875" name="Google Shape;875;g3d3ba438437_0_62"/>
          <p:cNvSpPr txBox="1"/>
          <p:nvPr>
            <p:ph idx="1" type="body"/>
          </p:nvPr>
        </p:nvSpPr>
        <p:spPr>
          <a:xfrm>
            <a:off x="457200" y="1200151"/>
            <a:ext cx="7931700" cy="3394500"/>
          </a:xfrm>
          <a:prstGeom prst="rect">
            <a:avLst/>
          </a:prstGeom>
        </p:spPr>
        <p:txBody>
          <a:bodyPr anchorCtr="0" anchor="t" bIns="34275" lIns="68575" spcFirstLastPara="1" rIns="68575" wrap="square" tIns="34275">
            <a:normAutofit/>
          </a:bodyPr>
          <a:lstStyle/>
          <a:p>
            <a:pPr indent="0" lvl="0" marL="0" rtl="0" algn="l">
              <a:spcBef>
                <a:spcPts val="300"/>
              </a:spcBef>
              <a:spcAft>
                <a:spcPts val="0"/>
              </a:spcAft>
              <a:buNone/>
            </a:pPr>
            <a:r>
              <a:t/>
            </a:r>
            <a:endParaRPr/>
          </a:p>
          <a:p>
            <a:pPr indent="0" lvl="0" marL="0" rtl="0" algn="l">
              <a:spcBef>
                <a:spcPts val="300"/>
              </a:spcBef>
              <a:spcAft>
                <a:spcPts val="0"/>
              </a:spcAft>
              <a:buNone/>
            </a:pPr>
            <a:r>
              <a:rPr lang="en-US"/>
              <a:t>Most unexpected uses of computer vision:</a:t>
            </a:r>
            <a:endParaRPr/>
          </a:p>
          <a:p>
            <a:pPr indent="0" lvl="0" marL="0" rtl="0" algn="l">
              <a:spcBef>
                <a:spcPts val="300"/>
              </a:spcBef>
              <a:spcAft>
                <a:spcPts val="0"/>
              </a:spcAft>
              <a:buNone/>
            </a:pPr>
            <a:r>
              <a:t/>
            </a:r>
            <a:endParaRPr/>
          </a:p>
          <a:p>
            <a:pPr indent="0" lvl="0" marL="0" rtl="0" algn="l">
              <a:spcBef>
                <a:spcPts val="300"/>
              </a:spcBef>
              <a:spcAft>
                <a:spcPts val="0"/>
              </a:spcAft>
              <a:buNone/>
            </a:pPr>
            <a:r>
              <a:rPr lang="en-US" sz="2500" u="sng">
                <a:solidFill>
                  <a:schemeClr val="hlink"/>
                </a:solidFill>
                <a:hlinkClick r:id="rId3"/>
              </a:rPr>
              <a:t>https://bit.ly/4s8Bv3U</a:t>
            </a:r>
            <a:endParaRPr sz="2500"/>
          </a:p>
          <a:p>
            <a:pPr indent="0" lvl="0" marL="0" rtl="0" algn="l">
              <a:spcBef>
                <a:spcPts val="300"/>
              </a:spcBef>
              <a:spcAft>
                <a:spcPts val="0"/>
              </a:spcAft>
              <a:buNone/>
            </a:pPr>
            <a:r>
              <a:t/>
            </a:r>
            <a:endParaRPr/>
          </a:p>
        </p:txBody>
      </p:sp>
      <p:sp>
        <p:nvSpPr>
          <p:cNvPr id="876" name="Google Shape;876;g3d3ba438437_0_62"/>
          <p:cNvSpPr txBox="1"/>
          <p:nvPr>
            <p:ph idx="12" type="sldNum"/>
          </p:nvPr>
        </p:nvSpPr>
        <p:spPr>
          <a:xfrm>
            <a:off x="5588904" y="4782000"/>
            <a:ext cx="7569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80"/>
          <p:cNvSpPr txBox="1"/>
          <p:nvPr>
            <p:ph type="title"/>
          </p:nvPr>
        </p:nvSpPr>
        <p:spPr>
          <a:xfrm>
            <a:off x="457200" y="205974"/>
            <a:ext cx="8229600" cy="1230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US" sz="3200"/>
              <a:t>How should you make sense of computer vision as a field?</a:t>
            </a:r>
            <a:endParaRPr sz="3200"/>
          </a:p>
        </p:txBody>
      </p:sp>
      <p:sp>
        <p:nvSpPr>
          <p:cNvPr id="883" name="Google Shape;883;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sz="1000">
                <a:solidFill>
                  <a:schemeClr val="dk2"/>
                </a:solidFill>
              </a:rPr>
              <a:t>‹#›</a:t>
            </a:fld>
            <a:endParaRPr sz="1000">
              <a:solidFill>
                <a:schemeClr val="dk2"/>
              </a:solidFill>
            </a:endParaRPr>
          </a:p>
        </p:txBody>
      </p:sp>
      <p:sp>
        <p:nvSpPr>
          <p:cNvPr id="884" name="Google Shape;884;p80"/>
          <p:cNvSpPr txBox="1"/>
          <p:nvPr>
            <p:ph idx="1" type="body"/>
          </p:nvPr>
        </p:nvSpPr>
        <p:spPr>
          <a:xfrm>
            <a:off x="457200" y="2114225"/>
            <a:ext cx="8229600" cy="2334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100"/>
              <a:buNone/>
            </a:pPr>
            <a:r>
              <a:rPr lang="en-US" sz="2400">
                <a:solidFill>
                  <a:schemeClr val="dk1"/>
                </a:solidFill>
              </a:rPr>
              <a:t>Let’s situate computer vision in the broader context of AI</a:t>
            </a:r>
            <a:endParaRPr sz="2400">
              <a:solidFill>
                <a:schemeClr val="dk1"/>
              </a:solidFill>
            </a:endParaRPr>
          </a:p>
          <a:p>
            <a:pPr indent="0" lvl="0" marL="0" rtl="0" algn="l">
              <a:lnSpc>
                <a:spcPct val="100000"/>
              </a:lnSpc>
              <a:spcBef>
                <a:spcPts val="0"/>
              </a:spcBef>
              <a:spcAft>
                <a:spcPts val="0"/>
              </a:spcAft>
              <a:buSzPts val="2100"/>
              <a:buNone/>
            </a:pPr>
            <a:r>
              <a:t/>
            </a:r>
            <a:endParaRPr sz="2400"/>
          </a:p>
          <a:p>
            <a:pPr indent="0" lvl="0" marL="0" rtl="0" algn="l">
              <a:lnSpc>
                <a:spcPct val="100000"/>
              </a:lnSpc>
              <a:spcBef>
                <a:spcPts val="0"/>
              </a:spcBef>
              <a:spcAft>
                <a:spcPts val="0"/>
              </a:spcAft>
              <a:buSzPts val="2100"/>
              <a:buNone/>
            </a:pPr>
            <a:r>
              <a:t/>
            </a:r>
            <a:endParaRPr sz="2400"/>
          </a:p>
          <a:p>
            <a:pPr indent="0" lvl="0" marL="0" rtl="0" algn="l">
              <a:lnSpc>
                <a:spcPct val="100000"/>
              </a:lnSpc>
              <a:spcBef>
                <a:spcPts val="0"/>
              </a:spcBef>
              <a:spcAft>
                <a:spcPts val="0"/>
              </a:spcAft>
              <a:buSzPts val="2100"/>
              <a:buNone/>
            </a:pPr>
            <a:r>
              <a:rPr lang="en-US" sz="2400"/>
              <a:t>I want to change your conception of computer vision is</a:t>
            </a:r>
            <a:endParaRPr sz="2400"/>
          </a:p>
          <a:p>
            <a:pPr indent="0" lvl="0" marL="0" rtl="0" algn="l">
              <a:lnSpc>
                <a:spcPct val="100000"/>
              </a:lnSpc>
              <a:spcBef>
                <a:spcPts val="0"/>
              </a:spcBef>
              <a:spcAft>
                <a:spcPts val="0"/>
              </a:spcAft>
              <a:buSzPts val="2100"/>
              <a:buNone/>
            </a:pPr>
            <a:r>
              <a:t/>
            </a:r>
            <a:endParaRPr sz="2400"/>
          </a:p>
          <a:p>
            <a:pPr indent="0" lvl="0" marL="0" rtl="0" algn="l">
              <a:lnSpc>
                <a:spcPct val="100000"/>
              </a:lnSpc>
              <a:spcBef>
                <a:spcPts val="0"/>
              </a:spcBef>
              <a:spcAft>
                <a:spcPts val="0"/>
              </a:spcAft>
              <a:buClr>
                <a:schemeClr val="dk1"/>
              </a:buClr>
              <a:buSzPts val="1100"/>
              <a:buFont typeface="Arial"/>
              <a:buNone/>
            </a:pPr>
            <a:r>
              <a:t/>
            </a:r>
            <a:endParaRPr sz="24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81"/>
          <p:cNvSpPr/>
          <p:nvPr/>
        </p:nvSpPr>
        <p:spPr>
          <a:xfrm>
            <a:off x="515100" y="243250"/>
            <a:ext cx="8113800" cy="42930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81"/>
          <p:cNvSpPr txBox="1"/>
          <p:nvPr/>
        </p:nvSpPr>
        <p:spPr>
          <a:xfrm>
            <a:off x="2997900" y="350600"/>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Artificial Intelligence</a:t>
            </a:r>
            <a:endParaRPr b="0" i="0" sz="1800" u="none" cap="none" strike="noStrike">
              <a:solidFill>
                <a:srgbClr val="000000"/>
              </a:solidFill>
              <a:latin typeface="Arial"/>
              <a:ea typeface="Arial"/>
              <a:cs typeface="Arial"/>
              <a:sym typeface="Arial"/>
            </a:endParaRPr>
          </a:p>
        </p:txBody>
      </p:sp>
      <p:sp>
        <p:nvSpPr>
          <p:cNvPr id="891" name="Google Shape;891;p81"/>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fld id="{00000000-1234-1234-1234-123412341234}" type="slidenum">
              <a:rPr lang="en-US"/>
              <a:t>‹#›</a:t>
            </a:fld>
            <a:endParaRPr/>
          </a:p>
        </p:txBody>
      </p:sp>
      <p:sp>
        <p:nvSpPr>
          <p:cNvPr id="892" name="Google Shape;892;p81"/>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t/>
            </a:r>
            <a:endParaRPr/>
          </a:p>
        </p:txBody>
      </p:sp>
      <p:sp>
        <p:nvSpPr>
          <p:cNvPr id="893" name="Google Shape;893;p81"/>
          <p:cNvSpPr txBox="1"/>
          <p:nvPr>
            <p:ph idx="1" type="body"/>
          </p:nvPr>
        </p:nvSpPr>
        <p:spPr>
          <a:xfrm>
            <a:off x="457200" y="1200150"/>
            <a:ext cx="8229600" cy="310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82"/>
          <p:cNvSpPr/>
          <p:nvPr/>
        </p:nvSpPr>
        <p:spPr>
          <a:xfrm>
            <a:off x="515100" y="243250"/>
            <a:ext cx="8113800" cy="42930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82"/>
          <p:cNvSpPr/>
          <p:nvPr/>
        </p:nvSpPr>
        <p:spPr>
          <a:xfrm>
            <a:off x="2728125" y="908675"/>
            <a:ext cx="5683500" cy="28140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82"/>
          <p:cNvSpPr txBox="1"/>
          <p:nvPr/>
        </p:nvSpPr>
        <p:spPr>
          <a:xfrm>
            <a:off x="2997900" y="350600"/>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Artificial Intelligence</a:t>
            </a:r>
            <a:endParaRPr b="0" i="0" sz="1800" u="none" cap="none" strike="noStrike">
              <a:solidFill>
                <a:srgbClr val="000000"/>
              </a:solidFill>
              <a:latin typeface="Arial"/>
              <a:ea typeface="Arial"/>
              <a:cs typeface="Arial"/>
              <a:sym typeface="Arial"/>
            </a:endParaRPr>
          </a:p>
        </p:txBody>
      </p:sp>
      <p:sp>
        <p:nvSpPr>
          <p:cNvPr id="901" name="Google Shape;901;p82"/>
          <p:cNvSpPr txBox="1"/>
          <p:nvPr/>
        </p:nvSpPr>
        <p:spPr>
          <a:xfrm>
            <a:off x="4338025" y="1254275"/>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Machine learning</a:t>
            </a:r>
            <a:endParaRPr b="0" i="0" sz="1800" u="none" cap="none" strike="noStrike">
              <a:solidFill>
                <a:srgbClr val="000000"/>
              </a:solidFill>
              <a:latin typeface="Arial"/>
              <a:ea typeface="Arial"/>
              <a:cs typeface="Arial"/>
              <a:sym typeface="Arial"/>
            </a:endParaRPr>
          </a:p>
        </p:txBody>
      </p:sp>
      <p:sp>
        <p:nvSpPr>
          <p:cNvPr id="902" name="Google Shape;902;p82"/>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
        <p:nvSpPr>
          <p:cNvPr id="903" name="Google Shape;903;p82"/>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t/>
            </a:r>
            <a:endParaRPr/>
          </a:p>
        </p:txBody>
      </p:sp>
      <p:sp>
        <p:nvSpPr>
          <p:cNvPr id="904" name="Google Shape;904;p82"/>
          <p:cNvSpPr txBox="1"/>
          <p:nvPr>
            <p:ph idx="1" type="body"/>
          </p:nvPr>
        </p:nvSpPr>
        <p:spPr>
          <a:xfrm>
            <a:off x="457200" y="1200150"/>
            <a:ext cx="8229600" cy="310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83"/>
          <p:cNvSpPr/>
          <p:nvPr/>
        </p:nvSpPr>
        <p:spPr>
          <a:xfrm>
            <a:off x="515100" y="243250"/>
            <a:ext cx="8113800" cy="42930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83"/>
          <p:cNvSpPr/>
          <p:nvPr/>
        </p:nvSpPr>
        <p:spPr>
          <a:xfrm>
            <a:off x="2728125" y="908675"/>
            <a:ext cx="5683500" cy="28140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83"/>
          <p:cNvSpPr/>
          <p:nvPr/>
        </p:nvSpPr>
        <p:spPr>
          <a:xfrm>
            <a:off x="3410000" y="1838825"/>
            <a:ext cx="3000900" cy="15999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83"/>
          <p:cNvSpPr txBox="1"/>
          <p:nvPr/>
        </p:nvSpPr>
        <p:spPr>
          <a:xfrm>
            <a:off x="2997900" y="350600"/>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Artificial Intelligence</a:t>
            </a:r>
            <a:endParaRPr b="0" i="0" sz="1800" u="none" cap="none" strike="noStrike">
              <a:solidFill>
                <a:srgbClr val="000000"/>
              </a:solidFill>
              <a:latin typeface="Arial"/>
              <a:ea typeface="Arial"/>
              <a:cs typeface="Arial"/>
              <a:sym typeface="Arial"/>
            </a:endParaRPr>
          </a:p>
        </p:txBody>
      </p:sp>
      <p:sp>
        <p:nvSpPr>
          <p:cNvPr id="913" name="Google Shape;913;p83"/>
          <p:cNvSpPr txBox="1"/>
          <p:nvPr/>
        </p:nvSpPr>
        <p:spPr>
          <a:xfrm>
            <a:off x="4338025" y="1254275"/>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Machine learning</a:t>
            </a:r>
            <a:endParaRPr b="0" i="0" sz="1800" u="none" cap="none" strike="noStrike">
              <a:solidFill>
                <a:srgbClr val="000000"/>
              </a:solidFill>
              <a:latin typeface="Arial"/>
              <a:ea typeface="Arial"/>
              <a:cs typeface="Arial"/>
              <a:sym typeface="Arial"/>
            </a:endParaRPr>
          </a:p>
        </p:txBody>
      </p:sp>
      <p:sp>
        <p:nvSpPr>
          <p:cNvPr id="914" name="Google Shape;914;p83"/>
          <p:cNvSpPr txBox="1"/>
          <p:nvPr/>
        </p:nvSpPr>
        <p:spPr>
          <a:xfrm>
            <a:off x="3336350" y="1993375"/>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Deep Learning</a:t>
            </a:r>
            <a:endParaRPr b="0" i="0" sz="1800" u="none" cap="none" strike="noStrike">
              <a:solidFill>
                <a:srgbClr val="000000"/>
              </a:solidFill>
              <a:latin typeface="Arial"/>
              <a:ea typeface="Arial"/>
              <a:cs typeface="Arial"/>
              <a:sym typeface="Arial"/>
            </a:endParaRPr>
          </a:p>
        </p:txBody>
      </p:sp>
      <p:sp>
        <p:nvSpPr>
          <p:cNvPr id="915" name="Google Shape;915;p83"/>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
        <p:nvSpPr>
          <p:cNvPr id="916" name="Google Shape;916;p83"/>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t/>
            </a:r>
            <a:endParaRPr/>
          </a:p>
        </p:txBody>
      </p:sp>
      <p:sp>
        <p:nvSpPr>
          <p:cNvPr id="917" name="Google Shape;917;p83"/>
          <p:cNvSpPr txBox="1"/>
          <p:nvPr>
            <p:ph idx="1" type="body"/>
          </p:nvPr>
        </p:nvSpPr>
        <p:spPr>
          <a:xfrm>
            <a:off x="457200" y="1200150"/>
            <a:ext cx="8229600" cy="310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84"/>
          <p:cNvSpPr/>
          <p:nvPr/>
        </p:nvSpPr>
        <p:spPr>
          <a:xfrm>
            <a:off x="515100" y="243250"/>
            <a:ext cx="8113800" cy="42930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84"/>
          <p:cNvSpPr/>
          <p:nvPr/>
        </p:nvSpPr>
        <p:spPr>
          <a:xfrm>
            <a:off x="2728125" y="908675"/>
            <a:ext cx="5683500" cy="28140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84"/>
          <p:cNvSpPr/>
          <p:nvPr/>
        </p:nvSpPr>
        <p:spPr>
          <a:xfrm>
            <a:off x="3410000" y="1838825"/>
            <a:ext cx="3000900" cy="15999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84"/>
          <p:cNvSpPr txBox="1"/>
          <p:nvPr/>
        </p:nvSpPr>
        <p:spPr>
          <a:xfrm>
            <a:off x="2997900" y="350600"/>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Artificial Intelligence</a:t>
            </a:r>
            <a:endParaRPr b="0" i="0" sz="1800" u="none" cap="none" strike="noStrike">
              <a:solidFill>
                <a:srgbClr val="000000"/>
              </a:solidFill>
              <a:latin typeface="Arial"/>
              <a:ea typeface="Arial"/>
              <a:cs typeface="Arial"/>
              <a:sym typeface="Arial"/>
            </a:endParaRPr>
          </a:p>
        </p:txBody>
      </p:sp>
      <p:sp>
        <p:nvSpPr>
          <p:cNvPr id="926" name="Google Shape;926;p84"/>
          <p:cNvSpPr txBox="1"/>
          <p:nvPr/>
        </p:nvSpPr>
        <p:spPr>
          <a:xfrm>
            <a:off x="4338025" y="1254275"/>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Machine learning</a:t>
            </a:r>
            <a:endParaRPr b="0" i="0" sz="1800" u="none" cap="none" strike="noStrike">
              <a:solidFill>
                <a:srgbClr val="000000"/>
              </a:solidFill>
              <a:latin typeface="Arial"/>
              <a:ea typeface="Arial"/>
              <a:cs typeface="Arial"/>
              <a:sym typeface="Arial"/>
            </a:endParaRPr>
          </a:p>
        </p:txBody>
      </p:sp>
      <p:sp>
        <p:nvSpPr>
          <p:cNvPr id="927" name="Google Shape;927;p84"/>
          <p:cNvSpPr txBox="1"/>
          <p:nvPr/>
        </p:nvSpPr>
        <p:spPr>
          <a:xfrm>
            <a:off x="3336350" y="1993375"/>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Deep Learning</a:t>
            </a:r>
            <a:endParaRPr b="0" i="0" sz="1800" u="none" cap="none" strike="noStrike">
              <a:solidFill>
                <a:srgbClr val="000000"/>
              </a:solidFill>
              <a:latin typeface="Arial"/>
              <a:ea typeface="Arial"/>
              <a:cs typeface="Arial"/>
              <a:sym typeface="Arial"/>
            </a:endParaRPr>
          </a:p>
        </p:txBody>
      </p:sp>
      <p:sp>
        <p:nvSpPr>
          <p:cNvPr id="928" name="Google Shape;928;p84"/>
          <p:cNvSpPr/>
          <p:nvPr/>
        </p:nvSpPr>
        <p:spPr>
          <a:xfrm rot="-1601557">
            <a:off x="2447971" y="2855818"/>
            <a:ext cx="2651357" cy="1216871"/>
          </a:xfrm>
          <a:prstGeom prst="ellipse">
            <a:avLst/>
          </a:prstGeom>
          <a:noFill/>
          <a:ln cap="flat" cmpd="sng" w="19050">
            <a:solidFill>
              <a:srgbClr val="3200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84"/>
          <p:cNvSpPr txBox="1"/>
          <p:nvPr/>
        </p:nvSpPr>
        <p:spPr>
          <a:xfrm rot="-1971701">
            <a:off x="2485359" y="3098745"/>
            <a:ext cx="2319333" cy="738857"/>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Natural language processing</a:t>
            </a:r>
            <a:endParaRPr b="0" i="0" sz="1800" u="none" cap="none" strike="noStrike">
              <a:solidFill>
                <a:srgbClr val="000000"/>
              </a:solidFill>
              <a:latin typeface="Arial"/>
              <a:ea typeface="Arial"/>
              <a:cs typeface="Arial"/>
              <a:sym typeface="Arial"/>
            </a:endParaRPr>
          </a:p>
        </p:txBody>
      </p:sp>
      <p:sp>
        <p:nvSpPr>
          <p:cNvPr id="930" name="Google Shape;930;p84"/>
          <p:cNvSpPr/>
          <p:nvPr/>
        </p:nvSpPr>
        <p:spPr>
          <a:xfrm>
            <a:off x="90525" y="1783650"/>
            <a:ext cx="4087800" cy="1423800"/>
          </a:xfrm>
          <a:prstGeom prst="ellipse">
            <a:avLst/>
          </a:prstGeom>
          <a:noFill/>
          <a:ln cap="flat" cmpd="sng" w="19050">
            <a:solidFill>
              <a:srgbClr val="3200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84"/>
          <p:cNvSpPr txBox="1"/>
          <p:nvPr/>
        </p:nvSpPr>
        <p:spPr>
          <a:xfrm>
            <a:off x="927550" y="1903350"/>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Computer vision</a:t>
            </a:r>
            <a:endParaRPr b="0" i="0" sz="1800" u="none" cap="none" strike="noStrike">
              <a:solidFill>
                <a:srgbClr val="000000"/>
              </a:solidFill>
              <a:latin typeface="Arial"/>
              <a:ea typeface="Arial"/>
              <a:cs typeface="Arial"/>
              <a:sym typeface="Arial"/>
            </a:endParaRPr>
          </a:p>
        </p:txBody>
      </p:sp>
      <p:sp>
        <p:nvSpPr>
          <p:cNvPr id="932" name="Google Shape;932;p84"/>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85"/>
          <p:cNvSpPr/>
          <p:nvPr/>
        </p:nvSpPr>
        <p:spPr>
          <a:xfrm>
            <a:off x="515100" y="243250"/>
            <a:ext cx="8113800" cy="42930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85"/>
          <p:cNvSpPr/>
          <p:nvPr/>
        </p:nvSpPr>
        <p:spPr>
          <a:xfrm>
            <a:off x="2728125" y="908675"/>
            <a:ext cx="5683500" cy="28140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85"/>
          <p:cNvSpPr/>
          <p:nvPr/>
        </p:nvSpPr>
        <p:spPr>
          <a:xfrm>
            <a:off x="3410000" y="1838825"/>
            <a:ext cx="3000900" cy="15999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85"/>
          <p:cNvSpPr txBox="1"/>
          <p:nvPr/>
        </p:nvSpPr>
        <p:spPr>
          <a:xfrm>
            <a:off x="2997900" y="350600"/>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Artificial Intelligence</a:t>
            </a:r>
            <a:endParaRPr b="0" i="0" sz="1800" u="none" cap="none" strike="noStrike">
              <a:solidFill>
                <a:srgbClr val="000000"/>
              </a:solidFill>
              <a:latin typeface="Arial"/>
              <a:ea typeface="Arial"/>
              <a:cs typeface="Arial"/>
              <a:sym typeface="Arial"/>
            </a:endParaRPr>
          </a:p>
        </p:txBody>
      </p:sp>
      <p:sp>
        <p:nvSpPr>
          <p:cNvPr id="941" name="Google Shape;941;p85"/>
          <p:cNvSpPr txBox="1"/>
          <p:nvPr/>
        </p:nvSpPr>
        <p:spPr>
          <a:xfrm>
            <a:off x="4338025" y="1254275"/>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Machine learning</a:t>
            </a:r>
            <a:endParaRPr b="0" i="0" sz="1800" u="none" cap="none" strike="noStrike">
              <a:solidFill>
                <a:srgbClr val="000000"/>
              </a:solidFill>
              <a:latin typeface="Arial"/>
              <a:ea typeface="Arial"/>
              <a:cs typeface="Arial"/>
              <a:sym typeface="Arial"/>
            </a:endParaRPr>
          </a:p>
        </p:txBody>
      </p:sp>
      <p:sp>
        <p:nvSpPr>
          <p:cNvPr id="942" name="Google Shape;942;p85"/>
          <p:cNvSpPr txBox="1"/>
          <p:nvPr/>
        </p:nvSpPr>
        <p:spPr>
          <a:xfrm>
            <a:off x="3336350" y="1993375"/>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Deep Learning</a:t>
            </a:r>
            <a:endParaRPr b="0" i="0" sz="1800" u="none" cap="none" strike="noStrike">
              <a:solidFill>
                <a:srgbClr val="000000"/>
              </a:solidFill>
              <a:latin typeface="Arial"/>
              <a:ea typeface="Arial"/>
              <a:cs typeface="Arial"/>
              <a:sym typeface="Arial"/>
            </a:endParaRPr>
          </a:p>
        </p:txBody>
      </p:sp>
      <p:sp>
        <p:nvSpPr>
          <p:cNvPr id="943" name="Google Shape;943;p85"/>
          <p:cNvSpPr/>
          <p:nvPr/>
        </p:nvSpPr>
        <p:spPr>
          <a:xfrm rot="-1601507">
            <a:off x="2431501" y="2859737"/>
            <a:ext cx="2668798" cy="1216871"/>
          </a:xfrm>
          <a:prstGeom prst="ellipse">
            <a:avLst/>
          </a:prstGeom>
          <a:noFill/>
          <a:ln cap="flat" cmpd="sng" w="19050">
            <a:solidFill>
              <a:srgbClr val="4444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85"/>
          <p:cNvSpPr txBox="1"/>
          <p:nvPr/>
        </p:nvSpPr>
        <p:spPr>
          <a:xfrm rot="-1971701">
            <a:off x="2485359" y="3098745"/>
            <a:ext cx="2319333" cy="738857"/>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Natural language processing</a:t>
            </a:r>
            <a:endParaRPr b="0" i="0" sz="1800" u="none" cap="none" strike="noStrike">
              <a:solidFill>
                <a:srgbClr val="000000"/>
              </a:solidFill>
              <a:latin typeface="Arial"/>
              <a:ea typeface="Arial"/>
              <a:cs typeface="Arial"/>
              <a:sym typeface="Arial"/>
            </a:endParaRPr>
          </a:p>
        </p:txBody>
      </p:sp>
      <p:sp>
        <p:nvSpPr>
          <p:cNvPr id="945" name="Google Shape;945;p85"/>
          <p:cNvSpPr txBox="1"/>
          <p:nvPr/>
        </p:nvSpPr>
        <p:spPr>
          <a:xfrm>
            <a:off x="927550" y="1903350"/>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Computer vision</a:t>
            </a:r>
            <a:endParaRPr b="0" i="0" sz="1800" u="none" cap="none" strike="noStrike">
              <a:solidFill>
                <a:srgbClr val="000000"/>
              </a:solidFill>
              <a:latin typeface="Arial"/>
              <a:ea typeface="Arial"/>
              <a:cs typeface="Arial"/>
              <a:sym typeface="Arial"/>
            </a:endParaRPr>
          </a:p>
        </p:txBody>
      </p:sp>
      <p:sp>
        <p:nvSpPr>
          <p:cNvPr id="946" name="Google Shape;946;p85"/>
          <p:cNvSpPr/>
          <p:nvPr/>
        </p:nvSpPr>
        <p:spPr>
          <a:xfrm rot="1252094">
            <a:off x="212459" y="1037563"/>
            <a:ext cx="4388581" cy="831227"/>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85"/>
          <p:cNvSpPr txBox="1"/>
          <p:nvPr/>
        </p:nvSpPr>
        <p:spPr>
          <a:xfrm rot="1182865">
            <a:off x="832630" y="1014153"/>
            <a:ext cx="3148232" cy="46174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Robotics</a:t>
            </a:r>
            <a:endParaRPr b="0" i="0" sz="1800" u="none" cap="none" strike="noStrike">
              <a:solidFill>
                <a:srgbClr val="000000"/>
              </a:solidFill>
              <a:latin typeface="Arial"/>
              <a:ea typeface="Arial"/>
              <a:cs typeface="Arial"/>
              <a:sym typeface="Arial"/>
            </a:endParaRPr>
          </a:p>
        </p:txBody>
      </p:sp>
      <p:sp>
        <p:nvSpPr>
          <p:cNvPr id="948" name="Google Shape;948;p85"/>
          <p:cNvSpPr/>
          <p:nvPr/>
        </p:nvSpPr>
        <p:spPr>
          <a:xfrm rot="-1601507">
            <a:off x="3797501" y="2889795"/>
            <a:ext cx="2668798" cy="1402420"/>
          </a:xfrm>
          <a:prstGeom prst="ellipse">
            <a:avLst/>
          </a:prstGeom>
          <a:noFill/>
          <a:ln cap="flat" cmpd="sng" w="19050">
            <a:solidFill>
              <a:srgbClr val="4444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85"/>
          <p:cNvSpPr txBox="1"/>
          <p:nvPr/>
        </p:nvSpPr>
        <p:spPr>
          <a:xfrm rot="-1971701">
            <a:off x="3897084" y="3243721"/>
            <a:ext cx="2319333" cy="461754"/>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Speech recognition</a:t>
            </a:r>
            <a:endParaRPr b="0" i="0" sz="1800" u="none" cap="none" strike="noStrike">
              <a:solidFill>
                <a:srgbClr val="000000"/>
              </a:solidFill>
              <a:latin typeface="Arial"/>
              <a:ea typeface="Arial"/>
              <a:cs typeface="Arial"/>
              <a:sym typeface="Arial"/>
            </a:endParaRPr>
          </a:p>
        </p:txBody>
      </p:sp>
      <p:sp>
        <p:nvSpPr>
          <p:cNvPr id="950" name="Google Shape;950;p85"/>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
        <p:nvSpPr>
          <p:cNvPr id="951" name="Google Shape;951;p85"/>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t/>
            </a:r>
            <a:endParaRPr/>
          </a:p>
        </p:txBody>
      </p:sp>
      <p:sp>
        <p:nvSpPr>
          <p:cNvPr id="952" name="Google Shape;952;p85"/>
          <p:cNvSpPr/>
          <p:nvPr/>
        </p:nvSpPr>
        <p:spPr>
          <a:xfrm>
            <a:off x="90525" y="1783650"/>
            <a:ext cx="4087800" cy="1423800"/>
          </a:xfrm>
          <a:prstGeom prst="ellipse">
            <a:avLst/>
          </a:prstGeom>
          <a:noFill/>
          <a:ln cap="flat" cmpd="sng" w="19050">
            <a:solidFill>
              <a:srgbClr val="3200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86"/>
          <p:cNvSpPr/>
          <p:nvPr/>
        </p:nvSpPr>
        <p:spPr>
          <a:xfrm>
            <a:off x="515100" y="243250"/>
            <a:ext cx="8113800" cy="42930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86"/>
          <p:cNvSpPr/>
          <p:nvPr/>
        </p:nvSpPr>
        <p:spPr>
          <a:xfrm>
            <a:off x="2728125" y="908675"/>
            <a:ext cx="5683500" cy="28140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86"/>
          <p:cNvSpPr/>
          <p:nvPr/>
        </p:nvSpPr>
        <p:spPr>
          <a:xfrm>
            <a:off x="3410000" y="1838825"/>
            <a:ext cx="3000900" cy="15999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86"/>
          <p:cNvSpPr txBox="1"/>
          <p:nvPr/>
        </p:nvSpPr>
        <p:spPr>
          <a:xfrm>
            <a:off x="2997900" y="350600"/>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Artificial Intelligence</a:t>
            </a:r>
            <a:endParaRPr b="0" i="0" sz="1800" u="none" cap="none" strike="noStrike">
              <a:solidFill>
                <a:srgbClr val="000000"/>
              </a:solidFill>
              <a:latin typeface="Arial"/>
              <a:ea typeface="Arial"/>
              <a:cs typeface="Arial"/>
              <a:sym typeface="Arial"/>
            </a:endParaRPr>
          </a:p>
        </p:txBody>
      </p:sp>
      <p:sp>
        <p:nvSpPr>
          <p:cNvPr id="961" name="Google Shape;961;p86"/>
          <p:cNvSpPr txBox="1"/>
          <p:nvPr/>
        </p:nvSpPr>
        <p:spPr>
          <a:xfrm>
            <a:off x="4338025" y="1254275"/>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Machine learning</a:t>
            </a:r>
            <a:endParaRPr b="0" i="0" sz="1800" u="none" cap="none" strike="noStrike">
              <a:solidFill>
                <a:srgbClr val="000000"/>
              </a:solidFill>
              <a:latin typeface="Arial"/>
              <a:ea typeface="Arial"/>
              <a:cs typeface="Arial"/>
              <a:sym typeface="Arial"/>
            </a:endParaRPr>
          </a:p>
        </p:txBody>
      </p:sp>
      <p:sp>
        <p:nvSpPr>
          <p:cNvPr id="962" name="Google Shape;962;p86"/>
          <p:cNvSpPr txBox="1"/>
          <p:nvPr/>
        </p:nvSpPr>
        <p:spPr>
          <a:xfrm>
            <a:off x="3336350" y="1993375"/>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Deep Learning</a:t>
            </a:r>
            <a:endParaRPr b="0" i="0" sz="1800" u="none" cap="none" strike="noStrike">
              <a:solidFill>
                <a:srgbClr val="000000"/>
              </a:solidFill>
              <a:latin typeface="Arial"/>
              <a:ea typeface="Arial"/>
              <a:cs typeface="Arial"/>
              <a:sym typeface="Arial"/>
            </a:endParaRPr>
          </a:p>
        </p:txBody>
      </p:sp>
      <p:sp>
        <p:nvSpPr>
          <p:cNvPr id="963" name="Google Shape;963;p86"/>
          <p:cNvSpPr/>
          <p:nvPr/>
        </p:nvSpPr>
        <p:spPr>
          <a:xfrm rot="-1601507">
            <a:off x="2431501" y="2859737"/>
            <a:ext cx="2668798" cy="1216871"/>
          </a:xfrm>
          <a:prstGeom prst="ellipse">
            <a:avLst/>
          </a:prstGeom>
          <a:noFill/>
          <a:ln cap="flat" cmpd="sng" w="19050">
            <a:solidFill>
              <a:srgbClr val="4444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86"/>
          <p:cNvSpPr txBox="1"/>
          <p:nvPr/>
        </p:nvSpPr>
        <p:spPr>
          <a:xfrm rot="-1971701">
            <a:off x="2485359" y="3098745"/>
            <a:ext cx="2319333" cy="738857"/>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Natural language processing</a:t>
            </a:r>
            <a:endParaRPr b="0" i="0" sz="1800" u="none" cap="none" strike="noStrike">
              <a:solidFill>
                <a:srgbClr val="000000"/>
              </a:solidFill>
              <a:latin typeface="Arial"/>
              <a:ea typeface="Arial"/>
              <a:cs typeface="Arial"/>
              <a:sym typeface="Arial"/>
            </a:endParaRPr>
          </a:p>
        </p:txBody>
      </p:sp>
      <p:sp>
        <p:nvSpPr>
          <p:cNvPr id="965" name="Google Shape;965;p86"/>
          <p:cNvSpPr txBox="1"/>
          <p:nvPr/>
        </p:nvSpPr>
        <p:spPr>
          <a:xfrm>
            <a:off x="927550" y="1903350"/>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Computer vision</a:t>
            </a:r>
            <a:endParaRPr b="0" i="0" sz="1800" u="none" cap="none" strike="noStrike">
              <a:solidFill>
                <a:srgbClr val="000000"/>
              </a:solidFill>
              <a:latin typeface="Arial"/>
              <a:ea typeface="Arial"/>
              <a:cs typeface="Arial"/>
              <a:sym typeface="Arial"/>
            </a:endParaRPr>
          </a:p>
        </p:txBody>
      </p:sp>
      <p:sp>
        <p:nvSpPr>
          <p:cNvPr id="966" name="Google Shape;966;p86"/>
          <p:cNvSpPr/>
          <p:nvPr/>
        </p:nvSpPr>
        <p:spPr>
          <a:xfrm rot="1252094">
            <a:off x="212459" y="1037563"/>
            <a:ext cx="4388581" cy="831227"/>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86"/>
          <p:cNvSpPr txBox="1"/>
          <p:nvPr/>
        </p:nvSpPr>
        <p:spPr>
          <a:xfrm rot="1182865">
            <a:off x="832630" y="1014153"/>
            <a:ext cx="3148232" cy="46174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Robotics</a:t>
            </a:r>
            <a:endParaRPr b="0" i="0" sz="1800" u="none" cap="none" strike="noStrike">
              <a:solidFill>
                <a:srgbClr val="000000"/>
              </a:solidFill>
              <a:latin typeface="Arial"/>
              <a:ea typeface="Arial"/>
              <a:cs typeface="Arial"/>
              <a:sym typeface="Arial"/>
            </a:endParaRPr>
          </a:p>
        </p:txBody>
      </p:sp>
      <p:sp>
        <p:nvSpPr>
          <p:cNvPr id="968" name="Google Shape;968;p86"/>
          <p:cNvSpPr/>
          <p:nvPr/>
        </p:nvSpPr>
        <p:spPr>
          <a:xfrm rot="-1601507">
            <a:off x="3797501" y="2889795"/>
            <a:ext cx="2668798" cy="1402420"/>
          </a:xfrm>
          <a:prstGeom prst="ellipse">
            <a:avLst/>
          </a:prstGeom>
          <a:noFill/>
          <a:ln cap="flat" cmpd="sng" w="19050">
            <a:solidFill>
              <a:srgbClr val="4444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86"/>
          <p:cNvSpPr txBox="1"/>
          <p:nvPr/>
        </p:nvSpPr>
        <p:spPr>
          <a:xfrm rot="-1971701">
            <a:off x="3897084" y="3243721"/>
            <a:ext cx="2319333" cy="461754"/>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Speech recognition</a:t>
            </a:r>
            <a:endParaRPr b="0" i="0" sz="1800" u="none" cap="none" strike="noStrike">
              <a:solidFill>
                <a:srgbClr val="000000"/>
              </a:solidFill>
              <a:latin typeface="Arial"/>
              <a:ea typeface="Arial"/>
              <a:cs typeface="Arial"/>
              <a:sym typeface="Arial"/>
            </a:endParaRPr>
          </a:p>
        </p:txBody>
      </p:sp>
      <p:sp>
        <p:nvSpPr>
          <p:cNvPr id="970" name="Google Shape;970;p86"/>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
        <p:nvSpPr>
          <p:cNvPr id="971" name="Google Shape;971;p86"/>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t/>
            </a:r>
            <a:endParaRPr/>
          </a:p>
        </p:txBody>
      </p:sp>
      <p:cxnSp>
        <p:nvCxnSpPr>
          <p:cNvPr id="972" name="Google Shape;972;p86"/>
          <p:cNvCxnSpPr/>
          <p:nvPr/>
        </p:nvCxnSpPr>
        <p:spPr>
          <a:xfrm flipH="1">
            <a:off x="1116875" y="1784775"/>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73" name="Google Shape;973;p86"/>
          <p:cNvCxnSpPr/>
          <p:nvPr/>
        </p:nvCxnSpPr>
        <p:spPr>
          <a:xfrm flipH="1">
            <a:off x="1181779" y="1796071"/>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74" name="Google Shape;974;p86"/>
          <p:cNvCxnSpPr/>
          <p:nvPr/>
        </p:nvCxnSpPr>
        <p:spPr>
          <a:xfrm flipH="1">
            <a:off x="1242917" y="1814898"/>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75" name="Google Shape;975;p86"/>
          <p:cNvCxnSpPr/>
          <p:nvPr/>
        </p:nvCxnSpPr>
        <p:spPr>
          <a:xfrm flipH="1">
            <a:off x="1307821" y="1826194"/>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76" name="Google Shape;976;p86"/>
          <p:cNvCxnSpPr/>
          <p:nvPr/>
        </p:nvCxnSpPr>
        <p:spPr>
          <a:xfrm flipH="1">
            <a:off x="1345475" y="1860975"/>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77" name="Google Shape;977;p86"/>
          <p:cNvCxnSpPr/>
          <p:nvPr/>
        </p:nvCxnSpPr>
        <p:spPr>
          <a:xfrm flipH="1">
            <a:off x="1410379" y="1872271"/>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78" name="Google Shape;978;p86"/>
          <p:cNvCxnSpPr/>
          <p:nvPr/>
        </p:nvCxnSpPr>
        <p:spPr>
          <a:xfrm flipH="1">
            <a:off x="1471517" y="1891098"/>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79" name="Google Shape;979;p86"/>
          <p:cNvCxnSpPr/>
          <p:nvPr/>
        </p:nvCxnSpPr>
        <p:spPr>
          <a:xfrm flipH="1">
            <a:off x="1536421" y="1902394"/>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80" name="Google Shape;980;p86"/>
          <p:cNvCxnSpPr/>
          <p:nvPr/>
        </p:nvCxnSpPr>
        <p:spPr>
          <a:xfrm flipH="1">
            <a:off x="1627683" y="1898629"/>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81" name="Google Shape;981;p86"/>
          <p:cNvCxnSpPr/>
          <p:nvPr/>
        </p:nvCxnSpPr>
        <p:spPr>
          <a:xfrm flipH="1">
            <a:off x="1692587" y="1909925"/>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82" name="Google Shape;982;p86"/>
          <p:cNvCxnSpPr/>
          <p:nvPr/>
        </p:nvCxnSpPr>
        <p:spPr>
          <a:xfrm flipH="1">
            <a:off x="1753725" y="1928752"/>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83" name="Google Shape;983;p86"/>
          <p:cNvCxnSpPr/>
          <p:nvPr/>
        </p:nvCxnSpPr>
        <p:spPr>
          <a:xfrm flipH="1">
            <a:off x="1818629" y="1940048"/>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84" name="Google Shape;984;p86"/>
          <p:cNvCxnSpPr/>
          <p:nvPr/>
        </p:nvCxnSpPr>
        <p:spPr>
          <a:xfrm flipH="1">
            <a:off x="1856283" y="1974829"/>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85" name="Google Shape;985;p86"/>
          <p:cNvCxnSpPr/>
          <p:nvPr/>
        </p:nvCxnSpPr>
        <p:spPr>
          <a:xfrm flipH="1">
            <a:off x="1921187" y="1986125"/>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86" name="Google Shape;986;p86"/>
          <p:cNvCxnSpPr/>
          <p:nvPr/>
        </p:nvCxnSpPr>
        <p:spPr>
          <a:xfrm flipH="1">
            <a:off x="1982325" y="2004952"/>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87" name="Google Shape;987;p86"/>
          <p:cNvCxnSpPr/>
          <p:nvPr/>
        </p:nvCxnSpPr>
        <p:spPr>
          <a:xfrm flipH="1">
            <a:off x="2047229" y="2016248"/>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88" name="Google Shape;988;p86"/>
          <p:cNvCxnSpPr/>
          <p:nvPr/>
        </p:nvCxnSpPr>
        <p:spPr>
          <a:xfrm flipH="1">
            <a:off x="2153552" y="1986125"/>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89" name="Google Shape;989;p86"/>
          <p:cNvCxnSpPr/>
          <p:nvPr/>
        </p:nvCxnSpPr>
        <p:spPr>
          <a:xfrm flipH="1">
            <a:off x="2218456" y="1997421"/>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90" name="Google Shape;990;p86"/>
          <p:cNvCxnSpPr/>
          <p:nvPr/>
        </p:nvCxnSpPr>
        <p:spPr>
          <a:xfrm flipH="1">
            <a:off x="2279594" y="2016248"/>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91" name="Google Shape;991;p86"/>
          <p:cNvCxnSpPr/>
          <p:nvPr/>
        </p:nvCxnSpPr>
        <p:spPr>
          <a:xfrm flipH="1">
            <a:off x="2344498" y="2027544"/>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92" name="Google Shape;992;p86"/>
          <p:cNvCxnSpPr/>
          <p:nvPr/>
        </p:nvCxnSpPr>
        <p:spPr>
          <a:xfrm flipH="1">
            <a:off x="2382152" y="2062325"/>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93" name="Google Shape;993;p86"/>
          <p:cNvCxnSpPr/>
          <p:nvPr/>
        </p:nvCxnSpPr>
        <p:spPr>
          <a:xfrm flipH="1">
            <a:off x="2447056" y="2073621"/>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94" name="Google Shape;994;p86"/>
          <p:cNvCxnSpPr/>
          <p:nvPr/>
        </p:nvCxnSpPr>
        <p:spPr>
          <a:xfrm flipH="1">
            <a:off x="2508194" y="2092448"/>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95" name="Google Shape;995;p86"/>
          <p:cNvCxnSpPr/>
          <p:nvPr/>
        </p:nvCxnSpPr>
        <p:spPr>
          <a:xfrm flipH="1">
            <a:off x="2573098" y="2103744"/>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996" name="Google Shape;996;p86"/>
          <p:cNvCxnSpPr/>
          <p:nvPr/>
        </p:nvCxnSpPr>
        <p:spPr>
          <a:xfrm flipH="1">
            <a:off x="2770317" y="2192134"/>
            <a:ext cx="1146600" cy="959700"/>
          </a:xfrm>
          <a:prstGeom prst="straightConnector1">
            <a:avLst/>
          </a:prstGeom>
          <a:noFill/>
          <a:ln cap="flat" cmpd="sng" w="19050">
            <a:solidFill>
              <a:srgbClr val="32006F"/>
            </a:solidFill>
            <a:prstDash val="solid"/>
            <a:round/>
            <a:headEnd len="sm" w="sm" type="none"/>
            <a:tailEnd len="sm" w="sm" type="none"/>
          </a:ln>
        </p:spPr>
      </p:cxnSp>
      <p:cxnSp>
        <p:nvCxnSpPr>
          <p:cNvPr id="997" name="Google Shape;997;p86"/>
          <p:cNvCxnSpPr/>
          <p:nvPr/>
        </p:nvCxnSpPr>
        <p:spPr>
          <a:xfrm flipH="1">
            <a:off x="2824413" y="2201818"/>
            <a:ext cx="1146600" cy="959700"/>
          </a:xfrm>
          <a:prstGeom prst="straightConnector1">
            <a:avLst/>
          </a:prstGeom>
          <a:noFill/>
          <a:ln cap="flat" cmpd="sng" w="19050">
            <a:solidFill>
              <a:srgbClr val="32006F"/>
            </a:solidFill>
            <a:prstDash val="solid"/>
            <a:round/>
            <a:headEnd len="sm" w="sm" type="none"/>
            <a:tailEnd len="sm" w="sm" type="none"/>
          </a:ln>
        </p:spPr>
      </p:cxnSp>
      <p:cxnSp>
        <p:nvCxnSpPr>
          <p:cNvPr id="998" name="Google Shape;998;p86"/>
          <p:cNvCxnSpPr/>
          <p:nvPr/>
        </p:nvCxnSpPr>
        <p:spPr>
          <a:xfrm flipH="1">
            <a:off x="2855797" y="2231635"/>
            <a:ext cx="1146600" cy="959700"/>
          </a:xfrm>
          <a:prstGeom prst="straightConnector1">
            <a:avLst/>
          </a:prstGeom>
          <a:noFill/>
          <a:ln cap="flat" cmpd="sng" w="19050">
            <a:solidFill>
              <a:srgbClr val="32006F"/>
            </a:solidFill>
            <a:prstDash val="solid"/>
            <a:round/>
            <a:headEnd len="sm" w="sm" type="none"/>
            <a:tailEnd len="sm" w="sm" type="none"/>
          </a:ln>
        </p:spPr>
      </p:cxnSp>
      <p:cxnSp>
        <p:nvCxnSpPr>
          <p:cNvPr id="999" name="Google Shape;999;p86"/>
          <p:cNvCxnSpPr/>
          <p:nvPr/>
        </p:nvCxnSpPr>
        <p:spPr>
          <a:xfrm flipH="1">
            <a:off x="2909892" y="2241318"/>
            <a:ext cx="1146600" cy="959700"/>
          </a:xfrm>
          <a:prstGeom prst="straightConnector1">
            <a:avLst/>
          </a:prstGeom>
          <a:noFill/>
          <a:ln cap="flat" cmpd="sng" w="19050">
            <a:solidFill>
              <a:srgbClr val="32006F"/>
            </a:solidFill>
            <a:prstDash val="solid"/>
            <a:round/>
            <a:headEnd len="sm" w="sm" type="none"/>
            <a:tailEnd len="sm" w="sm" type="none"/>
          </a:ln>
        </p:spPr>
      </p:cxnSp>
      <p:cxnSp>
        <p:nvCxnSpPr>
          <p:cNvPr id="1000" name="Google Shape;1000;p86"/>
          <p:cNvCxnSpPr/>
          <p:nvPr/>
        </p:nvCxnSpPr>
        <p:spPr>
          <a:xfrm flipH="1">
            <a:off x="2960850" y="2257458"/>
            <a:ext cx="1146600" cy="959700"/>
          </a:xfrm>
          <a:prstGeom prst="straightConnector1">
            <a:avLst/>
          </a:prstGeom>
          <a:noFill/>
          <a:ln cap="flat" cmpd="sng" w="19050">
            <a:solidFill>
              <a:srgbClr val="32006F"/>
            </a:solidFill>
            <a:prstDash val="solid"/>
            <a:round/>
            <a:headEnd len="sm" w="sm" type="none"/>
            <a:tailEnd len="sm" w="sm" type="none"/>
          </a:ln>
        </p:spPr>
      </p:cxnSp>
      <p:cxnSp>
        <p:nvCxnSpPr>
          <p:cNvPr id="1001" name="Google Shape;1001;p86"/>
          <p:cNvCxnSpPr/>
          <p:nvPr/>
        </p:nvCxnSpPr>
        <p:spPr>
          <a:xfrm flipH="1">
            <a:off x="3014946" y="2267142"/>
            <a:ext cx="1146600" cy="959700"/>
          </a:xfrm>
          <a:prstGeom prst="straightConnector1">
            <a:avLst/>
          </a:prstGeom>
          <a:noFill/>
          <a:ln cap="flat" cmpd="sng" w="19050">
            <a:solidFill>
              <a:srgbClr val="32006F"/>
            </a:solidFill>
            <a:prstDash val="solid"/>
            <a:round/>
            <a:headEnd len="sm" w="sm" type="none"/>
            <a:tailEnd len="sm" w="sm" type="none"/>
          </a:ln>
        </p:spPr>
      </p:cxnSp>
      <p:sp>
        <p:nvSpPr>
          <p:cNvPr id="1002" name="Google Shape;1002;p86"/>
          <p:cNvSpPr txBox="1"/>
          <p:nvPr/>
        </p:nvSpPr>
        <p:spPr>
          <a:xfrm>
            <a:off x="5995800" y="143500"/>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32006F"/>
                </a:solidFill>
                <a:latin typeface="Arial"/>
                <a:ea typeface="Arial"/>
                <a:cs typeface="Arial"/>
                <a:sym typeface="Arial"/>
              </a:rPr>
              <a:t>CSE 455 course</a:t>
            </a:r>
            <a:endParaRPr b="0" i="0" sz="1800" u="none" cap="none" strike="noStrike">
              <a:solidFill>
                <a:srgbClr val="32006F"/>
              </a:solidFill>
              <a:latin typeface="Arial"/>
              <a:ea typeface="Arial"/>
              <a:cs typeface="Arial"/>
              <a:sym typeface="Arial"/>
            </a:endParaRPr>
          </a:p>
        </p:txBody>
      </p:sp>
      <p:cxnSp>
        <p:nvCxnSpPr>
          <p:cNvPr id="1003" name="Google Shape;1003;p86"/>
          <p:cNvCxnSpPr>
            <a:stCxn id="1002" idx="2"/>
          </p:cNvCxnSpPr>
          <p:nvPr/>
        </p:nvCxnSpPr>
        <p:spPr>
          <a:xfrm rot="5400000">
            <a:off x="4929000" y="-145400"/>
            <a:ext cx="1890300" cy="3391500"/>
          </a:xfrm>
          <a:prstGeom prst="bentConnector2">
            <a:avLst/>
          </a:prstGeom>
          <a:noFill/>
          <a:ln cap="flat" cmpd="sng" w="19050">
            <a:solidFill>
              <a:srgbClr val="32006F"/>
            </a:solidFill>
            <a:prstDash val="solid"/>
            <a:round/>
            <a:headEnd len="sm" w="sm" type="none"/>
            <a:tailEnd len="med" w="med" type="stealth"/>
          </a:ln>
        </p:spPr>
      </p:cxnSp>
      <p:sp>
        <p:nvSpPr>
          <p:cNvPr id="1004" name="Google Shape;1004;p86"/>
          <p:cNvSpPr/>
          <p:nvPr/>
        </p:nvSpPr>
        <p:spPr>
          <a:xfrm>
            <a:off x="90525" y="1783650"/>
            <a:ext cx="4087800" cy="1423800"/>
          </a:xfrm>
          <a:prstGeom prst="ellipse">
            <a:avLst/>
          </a:prstGeom>
          <a:noFill/>
          <a:ln cap="flat" cmpd="sng" w="19050">
            <a:solidFill>
              <a:srgbClr val="3200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87"/>
          <p:cNvSpPr/>
          <p:nvPr/>
        </p:nvSpPr>
        <p:spPr>
          <a:xfrm>
            <a:off x="515100" y="243250"/>
            <a:ext cx="8113800" cy="42930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87"/>
          <p:cNvSpPr/>
          <p:nvPr/>
        </p:nvSpPr>
        <p:spPr>
          <a:xfrm>
            <a:off x="2728125" y="908675"/>
            <a:ext cx="5683500" cy="28140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87"/>
          <p:cNvSpPr/>
          <p:nvPr/>
        </p:nvSpPr>
        <p:spPr>
          <a:xfrm>
            <a:off x="3410000" y="1838825"/>
            <a:ext cx="3000900" cy="15999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87"/>
          <p:cNvSpPr txBox="1"/>
          <p:nvPr/>
        </p:nvSpPr>
        <p:spPr>
          <a:xfrm>
            <a:off x="2997900" y="350600"/>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Artificial Intelligence</a:t>
            </a:r>
            <a:endParaRPr b="0" i="0" sz="1800" u="none" cap="none" strike="noStrike">
              <a:solidFill>
                <a:srgbClr val="000000"/>
              </a:solidFill>
              <a:latin typeface="Arial"/>
              <a:ea typeface="Arial"/>
              <a:cs typeface="Arial"/>
              <a:sym typeface="Arial"/>
            </a:endParaRPr>
          </a:p>
        </p:txBody>
      </p:sp>
      <p:sp>
        <p:nvSpPr>
          <p:cNvPr id="1013" name="Google Shape;1013;p87"/>
          <p:cNvSpPr txBox="1"/>
          <p:nvPr/>
        </p:nvSpPr>
        <p:spPr>
          <a:xfrm>
            <a:off x="4338025" y="1254275"/>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Machine learning</a:t>
            </a:r>
            <a:endParaRPr b="0" i="0" sz="1800" u="none" cap="none" strike="noStrike">
              <a:solidFill>
                <a:srgbClr val="000000"/>
              </a:solidFill>
              <a:latin typeface="Arial"/>
              <a:ea typeface="Arial"/>
              <a:cs typeface="Arial"/>
              <a:sym typeface="Arial"/>
            </a:endParaRPr>
          </a:p>
        </p:txBody>
      </p:sp>
      <p:sp>
        <p:nvSpPr>
          <p:cNvPr id="1014" name="Google Shape;1014;p87"/>
          <p:cNvSpPr txBox="1"/>
          <p:nvPr/>
        </p:nvSpPr>
        <p:spPr>
          <a:xfrm>
            <a:off x="3336350" y="1993375"/>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Deep Learning</a:t>
            </a:r>
            <a:endParaRPr b="0" i="0" sz="1800" u="none" cap="none" strike="noStrike">
              <a:solidFill>
                <a:srgbClr val="000000"/>
              </a:solidFill>
              <a:latin typeface="Arial"/>
              <a:ea typeface="Arial"/>
              <a:cs typeface="Arial"/>
              <a:sym typeface="Arial"/>
            </a:endParaRPr>
          </a:p>
        </p:txBody>
      </p:sp>
      <p:sp>
        <p:nvSpPr>
          <p:cNvPr id="1015" name="Google Shape;1015;p87"/>
          <p:cNvSpPr/>
          <p:nvPr/>
        </p:nvSpPr>
        <p:spPr>
          <a:xfrm rot="-1601507">
            <a:off x="2431501" y="2859737"/>
            <a:ext cx="2668798" cy="1216871"/>
          </a:xfrm>
          <a:prstGeom prst="ellipse">
            <a:avLst/>
          </a:prstGeom>
          <a:noFill/>
          <a:ln cap="flat" cmpd="sng" w="19050">
            <a:solidFill>
              <a:srgbClr val="4444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87"/>
          <p:cNvSpPr txBox="1"/>
          <p:nvPr/>
        </p:nvSpPr>
        <p:spPr>
          <a:xfrm rot="-1971701">
            <a:off x="2485359" y="3098745"/>
            <a:ext cx="2319333" cy="738857"/>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Natural language processing</a:t>
            </a:r>
            <a:endParaRPr b="0" i="0" sz="1800" u="none" cap="none" strike="noStrike">
              <a:solidFill>
                <a:srgbClr val="000000"/>
              </a:solidFill>
              <a:latin typeface="Arial"/>
              <a:ea typeface="Arial"/>
              <a:cs typeface="Arial"/>
              <a:sym typeface="Arial"/>
            </a:endParaRPr>
          </a:p>
        </p:txBody>
      </p:sp>
      <p:sp>
        <p:nvSpPr>
          <p:cNvPr id="1017" name="Google Shape;1017;p87"/>
          <p:cNvSpPr/>
          <p:nvPr/>
        </p:nvSpPr>
        <p:spPr>
          <a:xfrm>
            <a:off x="824950" y="1783650"/>
            <a:ext cx="3353400" cy="1423800"/>
          </a:xfrm>
          <a:prstGeom prst="ellipse">
            <a:avLst/>
          </a:prstGeom>
          <a:noFill/>
          <a:ln cap="flat" cmpd="sng" w="19050">
            <a:solidFill>
              <a:srgbClr val="4444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p87"/>
          <p:cNvSpPr txBox="1"/>
          <p:nvPr/>
        </p:nvSpPr>
        <p:spPr>
          <a:xfrm>
            <a:off x="927550" y="1903350"/>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Computer vision</a:t>
            </a:r>
            <a:endParaRPr b="0" i="0" sz="1800" u="none" cap="none" strike="noStrike">
              <a:solidFill>
                <a:srgbClr val="000000"/>
              </a:solidFill>
              <a:latin typeface="Arial"/>
              <a:ea typeface="Arial"/>
              <a:cs typeface="Arial"/>
              <a:sym typeface="Arial"/>
            </a:endParaRPr>
          </a:p>
        </p:txBody>
      </p:sp>
      <p:sp>
        <p:nvSpPr>
          <p:cNvPr id="1019" name="Google Shape;1019;p87"/>
          <p:cNvSpPr/>
          <p:nvPr/>
        </p:nvSpPr>
        <p:spPr>
          <a:xfrm rot="1252094">
            <a:off x="212459" y="1037563"/>
            <a:ext cx="4388581" cy="831227"/>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87"/>
          <p:cNvSpPr txBox="1"/>
          <p:nvPr/>
        </p:nvSpPr>
        <p:spPr>
          <a:xfrm rot="1182865">
            <a:off x="832630" y="1014153"/>
            <a:ext cx="3148232" cy="46174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Robotics</a:t>
            </a:r>
            <a:endParaRPr b="0" i="0" sz="1800" u="none" cap="none" strike="noStrike">
              <a:solidFill>
                <a:srgbClr val="000000"/>
              </a:solidFill>
              <a:latin typeface="Arial"/>
              <a:ea typeface="Arial"/>
              <a:cs typeface="Arial"/>
              <a:sym typeface="Arial"/>
            </a:endParaRPr>
          </a:p>
        </p:txBody>
      </p:sp>
      <p:sp>
        <p:nvSpPr>
          <p:cNvPr id="1021" name="Google Shape;1021;p87"/>
          <p:cNvSpPr/>
          <p:nvPr/>
        </p:nvSpPr>
        <p:spPr>
          <a:xfrm rot="-1601507">
            <a:off x="3797501" y="2889795"/>
            <a:ext cx="2668798" cy="1402420"/>
          </a:xfrm>
          <a:prstGeom prst="ellipse">
            <a:avLst/>
          </a:prstGeom>
          <a:noFill/>
          <a:ln cap="flat" cmpd="sng" w="19050">
            <a:solidFill>
              <a:srgbClr val="4444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87"/>
          <p:cNvSpPr txBox="1"/>
          <p:nvPr/>
        </p:nvSpPr>
        <p:spPr>
          <a:xfrm rot="-1971701">
            <a:off x="3897084" y="3243721"/>
            <a:ext cx="2319333" cy="461754"/>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Speech recognition</a:t>
            </a:r>
            <a:endParaRPr b="0" i="0" sz="1800" u="none" cap="none" strike="noStrike">
              <a:solidFill>
                <a:srgbClr val="000000"/>
              </a:solidFill>
              <a:latin typeface="Arial"/>
              <a:ea typeface="Arial"/>
              <a:cs typeface="Arial"/>
              <a:sym typeface="Arial"/>
            </a:endParaRPr>
          </a:p>
        </p:txBody>
      </p:sp>
      <p:sp>
        <p:nvSpPr>
          <p:cNvPr id="1023" name="Google Shape;1023;p87"/>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sp>
        <p:nvSpPr>
          <p:cNvPr id="1024" name="Google Shape;1024;p87"/>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t/>
            </a:r>
            <a:endParaRPr/>
          </a:p>
        </p:txBody>
      </p:sp>
      <p:cxnSp>
        <p:nvCxnSpPr>
          <p:cNvPr id="1025" name="Google Shape;1025;p87"/>
          <p:cNvCxnSpPr/>
          <p:nvPr/>
        </p:nvCxnSpPr>
        <p:spPr>
          <a:xfrm flipH="1">
            <a:off x="1116875" y="1784775"/>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26" name="Google Shape;1026;p87"/>
          <p:cNvCxnSpPr/>
          <p:nvPr/>
        </p:nvCxnSpPr>
        <p:spPr>
          <a:xfrm flipH="1">
            <a:off x="1181779" y="1796071"/>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27" name="Google Shape;1027;p87"/>
          <p:cNvCxnSpPr/>
          <p:nvPr/>
        </p:nvCxnSpPr>
        <p:spPr>
          <a:xfrm flipH="1">
            <a:off x="1242917" y="1814898"/>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28" name="Google Shape;1028;p87"/>
          <p:cNvCxnSpPr/>
          <p:nvPr/>
        </p:nvCxnSpPr>
        <p:spPr>
          <a:xfrm flipH="1">
            <a:off x="1307821" y="1826194"/>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29" name="Google Shape;1029;p87"/>
          <p:cNvCxnSpPr/>
          <p:nvPr/>
        </p:nvCxnSpPr>
        <p:spPr>
          <a:xfrm flipH="1">
            <a:off x="1345475" y="1860975"/>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30" name="Google Shape;1030;p87"/>
          <p:cNvCxnSpPr/>
          <p:nvPr/>
        </p:nvCxnSpPr>
        <p:spPr>
          <a:xfrm flipH="1">
            <a:off x="1410379" y="1872271"/>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31" name="Google Shape;1031;p87"/>
          <p:cNvCxnSpPr/>
          <p:nvPr/>
        </p:nvCxnSpPr>
        <p:spPr>
          <a:xfrm flipH="1">
            <a:off x="1471517" y="1891098"/>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32" name="Google Shape;1032;p87"/>
          <p:cNvCxnSpPr/>
          <p:nvPr/>
        </p:nvCxnSpPr>
        <p:spPr>
          <a:xfrm flipH="1">
            <a:off x="1536421" y="1902394"/>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33" name="Google Shape;1033;p87"/>
          <p:cNvCxnSpPr/>
          <p:nvPr/>
        </p:nvCxnSpPr>
        <p:spPr>
          <a:xfrm flipH="1">
            <a:off x="1627683" y="1898629"/>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34" name="Google Shape;1034;p87"/>
          <p:cNvCxnSpPr/>
          <p:nvPr/>
        </p:nvCxnSpPr>
        <p:spPr>
          <a:xfrm flipH="1">
            <a:off x="1692587" y="1909925"/>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35" name="Google Shape;1035;p87"/>
          <p:cNvCxnSpPr/>
          <p:nvPr/>
        </p:nvCxnSpPr>
        <p:spPr>
          <a:xfrm flipH="1">
            <a:off x="1753725" y="1928752"/>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36" name="Google Shape;1036;p87"/>
          <p:cNvCxnSpPr/>
          <p:nvPr/>
        </p:nvCxnSpPr>
        <p:spPr>
          <a:xfrm flipH="1">
            <a:off x="1818629" y="1940048"/>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37" name="Google Shape;1037;p87"/>
          <p:cNvCxnSpPr/>
          <p:nvPr/>
        </p:nvCxnSpPr>
        <p:spPr>
          <a:xfrm flipH="1">
            <a:off x="1856283" y="1974829"/>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38" name="Google Shape;1038;p87"/>
          <p:cNvCxnSpPr/>
          <p:nvPr/>
        </p:nvCxnSpPr>
        <p:spPr>
          <a:xfrm flipH="1">
            <a:off x="1921187" y="1986125"/>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39" name="Google Shape;1039;p87"/>
          <p:cNvCxnSpPr/>
          <p:nvPr/>
        </p:nvCxnSpPr>
        <p:spPr>
          <a:xfrm flipH="1">
            <a:off x="1982325" y="2004952"/>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40" name="Google Shape;1040;p87"/>
          <p:cNvCxnSpPr/>
          <p:nvPr/>
        </p:nvCxnSpPr>
        <p:spPr>
          <a:xfrm flipH="1">
            <a:off x="2047229" y="2016248"/>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41" name="Google Shape;1041;p87"/>
          <p:cNvCxnSpPr/>
          <p:nvPr/>
        </p:nvCxnSpPr>
        <p:spPr>
          <a:xfrm flipH="1">
            <a:off x="2153552" y="1986125"/>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42" name="Google Shape;1042;p87"/>
          <p:cNvCxnSpPr/>
          <p:nvPr/>
        </p:nvCxnSpPr>
        <p:spPr>
          <a:xfrm flipH="1">
            <a:off x="2218456" y="1997421"/>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43" name="Google Shape;1043;p87"/>
          <p:cNvCxnSpPr/>
          <p:nvPr/>
        </p:nvCxnSpPr>
        <p:spPr>
          <a:xfrm flipH="1">
            <a:off x="2279594" y="2016248"/>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44" name="Google Shape;1044;p87"/>
          <p:cNvCxnSpPr/>
          <p:nvPr/>
        </p:nvCxnSpPr>
        <p:spPr>
          <a:xfrm flipH="1">
            <a:off x="2344498" y="2027544"/>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45" name="Google Shape;1045;p87"/>
          <p:cNvCxnSpPr/>
          <p:nvPr/>
        </p:nvCxnSpPr>
        <p:spPr>
          <a:xfrm flipH="1">
            <a:off x="2382152" y="2062325"/>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46" name="Google Shape;1046;p87"/>
          <p:cNvCxnSpPr/>
          <p:nvPr/>
        </p:nvCxnSpPr>
        <p:spPr>
          <a:xfrm flipH="1">
            <a:off x="2447056" y="2073621"/>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47" name="Google Shape;1047;p87"/>
          <p:cNvCxnSpPr/>
          <p:nvPr/>
        </p:nvCxnSpPr>
        <p:spPr>
          <a:xfrm flipH="1">
            <a:off x="2508194" y="2092448"/>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48" name="Google Shape;1048;p87"/>
          <p:cNvCxnSpPr/>
          <p:nvPr/>
        </p:nvCxnSpPr>
        <p:spPr>
          <a:xfrm flipH="1">
            <a:off x="2573098" y="2103744"/>
            <a:ext cx="1375800" cy="1119600"/>
          </a:xfrm>
          <a:prstGeom prst="straightConnector1">
            <a:avLst/>
          </a:prstGeom>
          <a:noFill/>
          <a:ln cap="flat" cmpd="sng" w="19050">
            <a:solidFill>
              <a:srgbClr val="32006F"/>
            </a:solidFill>
            <a:prstDash val="solid"/>
            <a:round/>
            <a:headEnd len="sm" w="sm" type="none"/>
            <a:tailEnd len="sm" w="sm" type="none"/>
          </a:ln>
        </p:spPr>
      </p:cxnSp>
      <p:cxnSp>
        <p:nvCxnSpPr>
          <p:cNvPr id="1049" name="Google Shape;1049;p87"/>
          <p:cNvCxnSpPr/>
          <p:nvPr/>
        </p:nvCxnSpPr>
        <p:spPr>
          <a:xfrm flipH="1">
            <a:off x="2770317" y="2192134"/>
            <a:ext cx="1146600" cy="959700"/>
          </a:xfrm>
          <a:prstGeom prst="straightConnector1">
            <a:avLst/>
          </a:prstGeom>
          <a:noFill/>
          <a:ln cap="flat" cmpd="sng" w="19050">
            <a:solidFill>
              <a:srgbClr val="32006F"/>
            </a:solidFill>
            <a:prstDash val="solid"/>
            <a:round/>
            <a:headEnd len="sm" w="sm" type="none"/>
            <a:tailEnd len="sm" w="sm" type="none"/>
          </a:ln>
        </p:spPr>
      </p:cxnSp>
      <p:cxnSp>
        <p:nvCxnSpPr>
          <p:cNvPr id="1050" name="Google Shape;1050;p87"/>
          <p:cNvCxnSpPr/>
          <p:nvPr/>
        </p:nvCxnSpPr>
        <p:spPr>
          <a:xfrm flipH="1">
            <a:off x="2824413" y="2201818"/>
            <a:ext cx="1146600" cy="959700"/>
          </a:xfrm>
          <a:prstGeom prst="straightConnector1">
            <a:avLst/>
          </a:prstGeom>
          <a:noFill/>
          <a:ln cap="flat" cmpd="sng" w="19050">
            <a:solidFill>
              <a:srgbClr val="32006F"/>
            </a:solidFill>
            <a:prstDash val="solid"/>
            <a:round/>
            <a:headEnd len="sm" w="sm" type="none"/>
            <a:tailEnd len="sm" w="sm" type="none"/>
          </a:ln>
        </p:spPr>
      </p:cxnSp>
      <p:cxnSp>
        <p:nvCxnSpPr>
          <p:cNvPr id="1051" name="Google Shape;1051;p87"/>
          <p:cNvCxnSpPr/>
          <p:nvPr/>
        </p:nvCxnSpPr>
        <p:spPr>
          <a:xfrm flipH="1">
            <a:off x="2855797" y="2231635"/>
            <a:ext cx="1146600" cy="959700"/>
          </a:xfrm>
          <a:prstGeom prst="straightConnector1">
            <a:avLst/>
          </a:prstGeom>
          <a:noFill/>
          <a:ln cap="flat" cmpd="sng" w="19050">
            <a:solidFill>
              <a:srgbClr val="32006F"/>
            </a:solidFill>
            <a:prstDash val="solid"/>
            <a:round/>
            <a:headEnd len="sm" w="sm" type="none"/>
            <a:tailEnd len="sm" w="sm" type="none"/>
          </a:ln>
        </p:spPr>
      </p:cxnSp>
      <p:cxnSp>
        <p:nvCxnSpPr>
          <p:cNvPr id="1052" name="Google Shape;1052;p87"/>
          <p:cNvCxnSpPr/>
          <p:nvPr/>
        </p:nvCxnSpPr>
        <p:spPr>
          <a:xfrm flipH="1">
            <a:off x="2909892" y="2241318"/>
            <a:ext cx="1146600" cy="959700"/>
          </a:xfrm>
          <a:prstGeom prst="straightConnector1">
            <a:avLst/>
          </a:prstGeom>
          <a:noFill/>
          <a:ln cap="flat" cmpd="sng" w="19050">
            <a:solidFill>
              <a:srgbClr val="32006F"/>
            </a:solidFill>
            <a:prstDash val="solid"/>
            <a:round/>
            <a:headEnd len="sm" w="sm" type="none"/>
            <a:tailEnd len="sm" w="sm" type="none"/>
          </a:ln>
        </p:spPr>
      </p:cxnSp>
      <p:cxnSp>
        <p:nvCxnSpPr>
          <p:cNvPr id="1053" name="Google Shape;1053;p87"/>
          <p:cNvCxnSpPr/>
          <p:nvPr/>
        </p:nvCxnSpPr>
        <p:spPr>
          <a:xfrm flipH="1">
            <a:off x="2960850" y="2257458"/>
            <a:ext cx="1146600" cy="959700"/>
          </a:xfrm>
          <a:prstGeom prst="straightConnector1">
            <a:avLst/>
          </a:prstGeom>
          <a:noFill/>
          <a:ln cap="flat" cmpd="sng" w="19050">
            <a:solidFill>
              <a:srgbClr val="32006F"/>
            </a:solidFill>
            <a:prstDash val="solid"/>
            <a:round/>
            <a:headEnd len="sm" w="sm" type="none"/>
            <a:tailEnd len="sm" w="sm" type="none"/>
          </a:ln>
        </p:spPr>
      </p:cxnSp>
      <p:cxnSp>
        <p:nvCxnSpPr>
          <p:cNvPr id="1054" name="Google Shape;1054;p87"/>
          <p:cNvCxnSpPr/>
          <p:nvPr/>
        </p:nvCxnSpPr>
        <p:spPr>
          <a:xfrm flipH="1">
            <a:off x="3014946" y="2267142"/>
            <a:ext cx="1146600" cy="959700"/>
          </a:xfrm>
          <a:prstGeom prst="straightConnector1">
            <a:avLst/>
          </a:prstGeom>
          <a:noFill/>
          <a:ln cap="flat" cmpd="sng" w="19050">
            <a:solidFill>
              <a:srgbClr val="32006F"/>
            </a:solidFill>
            <a:prstDash val="solid"/>
            <a:round/>
            <a:headEnd len="sm" w="sm" type="none"/>
            <a:tailEnd len="sm" w="sm" type="none"/>
          </a:ln>
        </p:spPr>
      </p:cxnSp>
      <p:sp>
        <p:nvSpPr>
          <p:cNvPr id="1055" name="Google Shape;1055;p87"/>
          <p:cNvSpPr txBox="1"/>
          <p:nvPr/>
        </p:nvSpPr>
        <p:spPr>
          <a:xfrm>
            <a:off x="5995800" y="143500"/>
            <a:ext cx="3148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32006F"/>
                </a:solidFill>
                <a:latin typeface="Arial"/>
                <a:ea typeface="Arial"/>
                <a:cs typeface="Arial"/>
                <a:sym typeface="Arial"/>
              </a:rPr>
              <a:t>CSE 455 course</a:t>
            </a:r>
            <a:endParaRPr b="0" i="0" sz="1800" u="none" cap="none" strike="noStrike">
              <a:solidFill>
                <a:srgbClr val="32006F"/>
              </a:solidFill>
              <a:latin typeface="Arial"/>
              <a:ea typeface="Arial"/>
              <a:cs typeface="Arial"/>
              <a:sym typeface="Arial"/>
            </a:endParaRPr>
          </a:p>
        </p:txBody>
      </p:sp>
      <p:cxnSp>
        <p:nvCxnSpPr>
          <p:cNvPr id="1056" name="Google Shape;1056;p87"/>
          <p:cNvCxnSpPr>
            <a:stCxn id="1055" idx="2"/>
          </p:cNvCxnSpPr>
          <p:nvPr/>
        </p:nvCxnSpPr>
        <p:spPr>
          <a:xfrm rot="5400000">
            <a:off x="4929000" y="-145400"/>
            <a:ext cx="1890300" cy="3391500"/>
          </a:xfrm>
          <a:prstGeom prst="bentConnector2">
            <a:avLst/>
          </a:prstGeom>
          <a:noFill/>
          <a:ln cap="flat" cmpd="sng" w="19050">
            <a:solidFill>
              <a:srgbClr val="32006F"/>
            </a:solidFill>
            <a:prstDash val="solid"/>
            <a:round/>
            <a:headEnd len="sm" w="sm" type="none"/>
            <a:tailEnd len="med" w="med" type="stealth"/>
          </a:ln>
        </p:spPr>
      </p:cxnSp>
      <p:sp>
        <p:nvSpPr>
          <p:cNvPr id="1057" name="Google Shape;1057;p87"/>
          <p:cNvSpPr txBox="1"/>
          <p:nvPr/>
        </p:nvSpPr>
        <p:spPr>
          <a:xfrm>
            <a:off x="128325" y="2148425"/>
            <a:ext cx="8860500" cy="512100"/>
          </a:xfrm>
          <a:prstGeom prst="rect">
            <a:avLst/>
          </a:prstGeom>
          <a:solidFill>
            <a:srgbClr val="32006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Arial"/>
                <a:ea typeface="Arial"/>
                <a:cs typeface="Arial"/>
                <a:sym typeface="Arial"/>
              </a:rPr>
              <a:t>455 will prepare you with broad fundamental tools for vision</a:t>
            </a:r>
            <a:endParaRPr b="0" i="0" sz="2400" u="none" cap="none" strike="noStrike">
              <a:solidFill>
                <a:srgbClr val="FFFFFF"/>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88"/>
          <p:cNvSpPr txBox="1"/>
          <p:nvPr>
            <p:ph type="title"/>
          </p:nvPr>
        </p:nvSpPr>
        <p:spPr>
          <a:xfrm>
            <a:off x="90525" y="205975"/>
            <a:ext cx="9144000" cy="85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US" sz="2900"/>
              <a:t>Computer Vision and Pattern Recognition Conference (CVPR)</a:t>
            </a:r>
            <a:endParaRPr sz="2900"/>
          </a:p>
        </p:txBody>
      </p:sp>
      <p:sp>
        <p:nvSpPr>
          <p:cNvPr id="1064" name="Google Shape;1064;p88"/>
          <p:cNvSpPr txBox="1"/>
          <p:nvPr>
            <p:ph idx="1" type="body"/>
          </p:nvPr>
        </p:nvSpPr>
        <p:spPr>
          <a:xfrm>
            <a:off x="457200" y="4216050"/>
            <a:ext cx="8229600" cy="393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US" u="sng">
                <a:solidFill>
                  <a:schemeClr val="hlink"/>
                </a:solidFill>
                <a:hlinkClick r:id="rId3"/>
              </a:rPr>
              <a:t>https://cvpr.thecvf.com/</a:t>
            </a:r>
            <a:endParaRPr/>
          </a:p>
        </p:txBody>
      </p:sp>
      <p:sp>
        <p:nvSpPr>
          <p:cNvPr id="1065" name="Google Shape;1065;p88"/>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1066" name="Google Shape;1066;p88"/>
          <p:cNvPicPr preferRelativeResize="0"/>
          <p:nvPr/>
        </p:nvPicPr>
        <p:blipFill rotWithShape="1">
          <a:blip r:embed="rId4">
            <a:alphaModFix/>
          </a:blip>
          <a:srcRect b="0" l="0" r="0" t="0"/>
          <a:stretch/>
        </p:blipFill>
        <p:spPr>
          <a:xfrm>
            <a:off x="1691125" y="1123600"/>
            <a:ext cx="5829300" cy="2990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9"/>
          <p:cNvSpPr txBox="1"/>
          <p:nvPr>
            <p:ph type="title"/>
          </p:nvPr>
        </p:nvSpPr>
        <p:spPr>
          <a:xfrm>
            <a:off x="3089900" y="2"/>
            <a:ext cx="6021600" cy="4623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115000"/>
              </a:lnSpc>
              <a:spcBef>
                <a:spcPts val="0"/>
              </a:spcBef>
              <a:spcAft>
                <a:spcPts val="0"/>
              </a:spcAft>
              <a:buSzPct val="197531"/>
              <a:buNone/>
            </a:pPr>
            <a:r>
              <a:rPr lang="en-US" sz="1800">
                <a:solidFill>
                  <a:schemeClr val="dk1"/>
                </a:solidFill>
                <a:latin typeface="Calibri"/>
                <a:ea typeface="Calibri"/>
                <a:cs typeface="Calibri"/>
                <a:sym typeface="Calibri"/>
              </a:rPr>
              <a:t>1812: Jacques-Louis-David</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 The Emperor Napoleon at his Study at the Tuileries</a:t>
            </a:r>
            <a:endParaRPr/>
          </a:p>
        </p:txBody>
      </p:sp>
      <p:sp>
        <p:nvSpPr>
          <p:cNvPr id="149" name="Google Shape;149;p9"/>
          <p:cNvSpPr txBox="1"/>
          <p:nvPr>
            <p:ph idx="1" type="body"/>
          </p:nvPr>
        </p:nvSpPr>
        <p:spPr>
          <a:xfrm>
            <a:off x="457200" y="1200151"/>
            <a:ext cx="7931700" cy="3394500"/>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300"/>
              </a:spcBef>
              <a:spcAft>
                <a:spcPts val="0"/>
              </a:spcAft>
              <a:buSzPts val="1800"/>
              <a:buNone/>
            </a:pPr>
            <a:r>
              <a:t/>
            </a:r>
            <a:endParaRPr/>
          </a:p>
        </p:txBody>
      </p:sp>
      <p:sp>
        <p:nvSpPr>
          <p:cNvPr id="150" name="Google Shape;150;p9"/>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151" name="Google Shape;151;p9"/>
          <p:cNvPicPr preferRelativeResize="0"/>
          <p:nvPr/>
        </p:nvPicPr>
        <p:blipFill rotWithShape="1">
          <a:blip r:embed="rId3">
            <a:alphaModFix/>
          </a:blip>
          <a:srcRect b="0" l="0" r="0" t="0"/>
          <a:stretch/>
        </p:blipFill>
        <p:spPr>
          <a:xfrm>
            <a:off x="-1" y="0"/>
            <a:ext cx="3089903" cy="5143501"/>
          </a:xfrm>
          <a:prstGeom prst="rect">
            <a:avLst/>
          </a:prstGeom>
          <a:noFill/>
          <a:ln>
            <a:noFill/>
          </a:ln>
        </p:spPr>
      </p:pic>
      <p:pic>
        <p:nvPicPr>
          <p:cNvPr id="152" name="Google Shape;152;p9"/>
          <p:cNvPicPr preferRelativeResize="0"/>
          <p:nvPr/>
        </p:nvPicPr>
        <p:blipFill rotWithShape="1">
          <a:blip r:embed="rId4">
            <a:alphaModFix/>
          </a:blip>
          <a:srcRect b="0" l="0" r="0" t="0"/>
          <a:stretch/>
        </p:blipFill>
        <p:spPr>
          <a:xfrm>
            <a:off x="3076400" y="490623"/>
            <a:ext cx="6067599" cy="4652878"/>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89"/>
          <p:cNvSpPr txBox="1"/>
          <p:nvPr>
            <p:ph type="title"/>
          </p:nvPr>
        </p:nvSpPr>
        <p:spPr>
          <a:xfrm>
            <a:off x="90525" y="205975"/>
            <a:ext cx="9144000" cy="85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US" sz="2900"/>
              <a:t>Computer Vision and Pattern Recognition Conference (CVPR)</a:t>
            </a:r>
            <a:endParaRPr sz="2900"/>
          </a:p>
        </p:txBody>
      </p:sp>
      <p:sp>
        <p:nvSpPr>
          <p:cNvPr id="1073" name="Google Shape;1073;p89"/>
          <p:cNvSpPr txBox="1"/>
          <p:nvPr>
            <p:ph idx="1" type="body"/>
          </p:nvPr>
        </p:nvSpPr>
        <p:spPr>
          <a:xfrm>
            <a:off x="457200" y="4216050"/>
            <a:ext cx="8229600" cy="393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US" u="sng">
                <a:solidFill>
                  <a:schemeClr val="hlink"/>
                </a:solidFill>
                <a:hlinkClick r:id="rId3"/>
              </a:rPr>
              <a:t>https://cvpr.thecvf.com/</a:t>
            </a:r>
            <a:endParaRPr/>
          </a:p>
        </p:txBody>
      </p:sp>
      <p:sp>
        <p:nvSpPr>
          <p:cNvPr id="1074" name="Google Shape;1074;p89"/>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1075" name="Google Shape;1075;p89"/>
          <p:cNvPicPr preferRelativeResize="0"/>
          <p:nvPr/>
        </p:nvPicPr>
        <p:blipFill rotWithShape="1">
          <a:blip r:embed="rId4">
            <a:alphaModFix/>
          </a:blip>
          <a:srcRect b="0" l="0" r="0" t="0"/>
          <a:stretch/>
        </p:blipFill>
        <p:spPr>
          <a:xfrm>
            <a:off x="2436088" y="1147800"/>
            <a:ext cx="4271813" cy="284787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90"/>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US" sz="2600"/>
              <a:t>Why should you go to CVPR? It is ranked #4 amongst all scientific publications </a:t>
            </a:r>
            <a:r>
              <a:rPr lang="en-US" sz="2600">
                <a:solidFill>
                  <a:srgbClr val="FF0000"/>
                </a:solidFill>
              </a:rPr>
              <a:t>across all disciplines</a:t>
            </a:r>
            <a:endParaRPr sz="2600">
              <a:solidFill>
                <a:srgbClr val="FF0000"/>
              </a:solidFill>
            </a:endParaRPr>
          </a:p>
        </p:txBody>
      </p:sp>
      <p:sp>
        <p:nvSpPr>
          <p:cNvPr id="1082" name="Google Shape;1082;p90"/>
          <p:cNvSpPr txBox="1"/>
          <p:nvPr>
            <p:ph idx="1" type="body"/>
          </p:nvPr>
        </p:nvSpPr>
        <p:spPr>
          <a:xfrm>
            <a:off x="457200" y="4237150"/>
            <a:ext cx="8229600" cy="448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US" sz="1400"/>
              <a:t>Source: </a:t>
            </a:r>
            <a:r>
              <a:rPr lang="en-US" sz="1400" u="sng">
                <a:solidFill>
                  <a:schemeClr val="hlink"/>
                </a:solidFill>
                <a:hlinkClick r:id="rId3"/>
              </a:rPr>
              <a:t>Google scholar</a:t>
            </a:r>
            <a:endParaRPr sz="1400"/>
          </a:p>
        </p:txBody>
      </p:sp>
      <p:sp>
        <p:nvSpPr>
          <p:cNvPr id="1083" name="Google Shape;1083;p90"/>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1084" name="Google Shape;1084;p90"/>
          <p:cNvPicPr preferRelativeResize="0"/>
          <p:nvPr/>
        </p:nvPicPr>
        <p:blipFill rotWithShape="1">
          <a:blip r:embed="rId4">
            <a:alphaModFix/>
          </a:blip>
          <a:srcRect b="0" l="0" r="0" t="0"/>
          <a:stretch/>
        </p:blipFill>
        <p:spPr>
          <a:xfrm>
            <a:off x="830662" y="1313877"/>
            <a:ext cx="7482675" cy="28772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91"/>
          <p:cNvSpPr txBox="1"/>
          <p:nvPr/>
        </p:nvSpPr>
        <p:spPr>
          <a:xfrm>
            <a:off x="5347100" y="4114800"/>
            <a:ext cx="15396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venir"/>
                <a:ea typeface="Avenir"/>
                <a:cs typeface="Avenir"/>
                <a:sym typeface="Avenir"/>
              </a:rPr>
              <a:t>Mathematics</a:t>
            </a:r>
            <a:endParaRPr b="0" i="0" sz="1100" u="none" cap="none" strike="noStrike">
              <a:solidFill>
                <a:srgbClr val="000000"/>
              </a:solidFill>
              <a:latin typeface="Arial"/>
              <a:ea typeface="Arial"/>
              <a:cs typeface="Arial"/>
              <a:sym typeface="Arial"/>
            </a:endParaRPr>
          </a:p>
        </p:txBody>
      </p:sp>
      <p:sp>
        <p:nvSpPr>
          <p:cNvPr id="1090" name="Google Shape;1090;p91"/>
          <p:cNvSpPr txBox="1"/>
          <p:nvPr/>
        </p:nvSpPr>
        <p:spPr>
          <a:xfrm>
            <a:off x="6734602" y="1951435"/>
            <a:ext cx="1186800" cy="623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venir"/>
                <a:ea typeface="Avenir"/>
                <a:cs typeface="Avenir"/>
                <a:sym typeface="Avenir"/>
              </a:rPr>
              <a:t>Computer</a:t>
            </a:r>
            <a:br>
              <a:rPr b="1" i="0" lang="en-US" sz="1800" u="none" cap="none" strike="noStrike">
                <a:solidFill>
                  <a:schemeClr val="dk1"/>
                </a:solidFill>
                <a:latin typeface="Avenir"/>
                <a:ea typeface="Avenir"/>
                <a:cs typeface="Avenir"/>
                <a:sym typeface="Avenir"/>
              </a:rPr>
            </a:br>
            <a:r>
              <a:rPr b="1" i="0" lang="en-US" sz="1800" u="none" cap="none" strike="noStrike">
                <a:solidFill>
                  <a:schemeClr val="dk1"/>
                </a:solidFill>
                <a:latin typeface="Avenir"/>
                <a:ea typeface="Avenir"/>
                <a:cs typeface="Avenir"/>
                <a:sym typeface="Avenir"/>
              </a:rPr>
              <a:t>Science</a:t>
            </a:r>
            <a:endParaRPr b="0" i="0" sz="1100" u="none" cap="none" strike="noStrike">
              <a:solidFill>
                <a:srgbClr val="000000"/>
              </a:solidFill>
              <a:latin typeface="Arial"/>
              <a:ea typeface="Arial"/>
              <a:cs typeface="Arial"/>
              <a:sym typeface="Arial"/>
            </a:endParaRPr>
          </a:p>
        </p:txBody>
      </p:sp>
      <p:sp>
        <p:nvSpPr>
          <p:cNvPr id="1091" name="Google Shape;1091;p91"/>
          <p:cNvSpPr txBox="1"/>
          <p:nvPr/>
        </p:nvSpPr>
        <p:spPr>
          <a:xfrm>
            <a:off x="3429000" y="200026"/>
            <a:ext cx="9369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venir"/>
                <a:ea typeface="Avenir"/>
                <a:cs typeface="Avenir"/>
                <a:sym typeface="Avenir"/>
              </a:rPr>
              <a:t>Biology</a:t>
            </a:r>
            <a:endParaRPr b="0" i="0" sz="1100" u="none" cap="none" strike="noStrike">
              <a:solidFill>
                <a:srgbClr val="000000"/>
              </a:solidFill>
              <a:latin typeface="Arial"/>
              <a:ea typeface="Arial"/>
              <a:cs typeface="Arial"/>
              <a:sym typeface="Arial"/>
            </a:endParaRPr>
          </a:p>
        </p:txBody>
      </p:sp>
      <p:sp>
        <p:nvSpPr>
          <p:cNvPr id="1092" name="Google Shape;1092;p91"/>
          <p:cNvSpPr txBox="1"/>
          <p:nvPr/>
        </p:nvSpPr>
        <p:spPr>
          <a:xfrm>
            <a:off x="1219200" y="3461371"/>
            <a:ext cx="13866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venir"/>
                <a:ea typeface="Avenir"/>
                <a:cs typeface="Avenir"/>
                <a:sym typeface="Avenir"/>
              </a:rPr>
              <a:t>Engineering</a:t>
            </a:r>
            <a:endParaRPr b="0" i="0" sz="1100" u="none" cap="none" strike="noStrike">
              <a:solidFill>
                <a:srgbClr val="000000"/>
              </a:solidFill>
              <a:latin typeface="Arial"/>
              <a:ea typeface="Arial"/>
              <a:cs typeface="Arial"/>
              <a:sym typeface="Arial"/>
            </a:endParaRPr>
          </a:p>
        </p:txBody>
      </p:sp>
      <p:sp>
        <p:nvSpPr>
          <p:cNvPr id="1093" name="Google Shape;1093;p91"/>
          <p:cNvSpPr txBox="1"/>
          <p:nvPr/>
        </p:nvSpPr>
        <p:spPr>
          <a:xfrm>
            <a:off x="1625799" y="1160860"/>
            <a:ext cx="8739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venir"/>
                <a:ea typeface="Avenir"/>
                <a:cs typeface="Avenir"/>
                <a:sym typeface="Avenir"/>
              </a:rPr>
              <a:t>Physics</a:t>
            </a:r>
            <a:endParaRPr b="0" i="0" sz="1100" u="none" cap="none" strike="noStrike">
              <a:solidFill>
                <a:srgbClr val="000000"/>
              </a:solidFill>
              <a:latin typeface="Arial"/>
              <a:ea typeface="Arial"/>
              <a:cs typeface="Arial"/>
              <a:sym typeface="Arial"/>
            </a:endParaRPr>
          </a:p>
        </p:txBody>
      </p:sp>
      <p:sp>
        <p:nvSpPr>
          <p:cNvPr id="1094" name="Google Shape;1094;p91"/>
          <p:cNvSpPr txBox="1"/>
          <p:nvPr/>
        </p:nvSpPr>
        <p:spPr>
          <a:xfrm>
            <a:off x="5578079" y="514350"/>
            <a:ext cx="13086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venir"/>
                <a:ea typeface="Avenir"/>
                <a:cs typeface="Avenir"/>
                <a:sym typeface="Avenir"/>
              </a:rPr>
              <a:t>Psychology</a:t>
            </a:r>
            <a:endParaRPr b="0" i="0" sz="1100" u="none" cap="none" strike="noStrike">
              <a:solidFill>
                <a:srgbClr val="000000"/>
              </a:solidFill>
              <a:latin typeface="Arial"/>
              <a:ea typeface="Arial"/>
              <a:cs typeface="Arial"/>
              <a:sym typeface="Arial"/>
            </a:endParaRPr>
          </a:p>
        </p:txBody>
      </p:sp>
      <p:sp>
        <p:nvSpPr>
          <p:cNvPr id="1095" name="Google Shape;1095;p91"/>
          <p:cNvSpPr/>
          <p:nvPr/>
        </p:nvSpPr>
        <p:spPr>
          <a:xfrm>
            <a:off x="2057400" y="521494"/>
            <a:ext cx="4743600" cy="3828900"/>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nvGrpSpPr>
          <p:cNvPr id="1096" name="Google Shape;1096;p91"/>
          <p:cNvGrpSpPr/>
          <p:nvPr/>
        </p:nvGrpSpPr>
        <p:grpSpPr>
          <a:xfrm>
            <a:off x="2151460" y="748904"/>
            <a:ext cx="4580334" cy="3372284"/>
            <a:chOff x="1344613" y="998537"/>
            <a:chExt cx="6107112" cy="4496379"/>
          </a:xfrm>
        </p:grpSpPr>
        <p:sp>
          <p:nvSpPr>
            <p:cNvPr id="1097" name="Google Shape;1097;p91"/>
            <p:cNvSpPr/>
            <p:nvPr/>
          </p:nvSpPr>
          <p:spPr>
            <a:xfrm>
              <a:off x="3276600" y="2178050"/>
              <a:ext cx="2127900" cy="2013000"/>
            </a:xfrm>
            <a:prstGeom prst="ellipse">
              <a:avLst/>
            </a:prstGeom>
            <a:solidFill>
              <a:srgbClr val="32006F"/>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lt1"/>
                  </a:solidFill>
                  <a:latin typeface="Avenir"/>
                  <a:ea typeface="Avenir"/>
                  <a:cs typeface="Avenir"/>
                  <a:sym typeface="Avenir"/>
                </a:rPr>
                <a:t>Computer </a:t>
              </a:r>
              <a:endParaRPr b="0" i="0" sz="1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lt1"/>
                  </a:solidFill>
                  <a:latin typeface="Avenir"/>
                  <a:ea typeface="Avenir"/>
                  <a:cs typeface="Avenir"/>
                  <a:sym typeface="Avenir"/>
                </a:rPr>
                <a:t>Vision</a:t>
              </a:r>
              <a:endParaRPr b="0" i="0" sz="1700" u="none" cap="none" strike="noStrike">
                <a:solidFill>
                  <a:srgbClr val="000000"/>
                </a:solidFill>
                <a:latin typeface="Arial"/>
                <a:ea typeface="Arial"/>
                <a:cs typeface="Arial"/>
                <a:sym typeface="Arial"/>
              </a:endParaRPr>
            </a:p>
          </p:txBody>
        </p:sp>
        <p:sp>
          <p:nvSpPr>
            <p:cNvPr id="1098" name="Google Shape;1098;p91"/>
            <p:cNvSpPr/>
            <p:nvPr/>
          </p:nvSpPr>
          <p:spPr>
            <a:xfrm>
              <a:off x="3540125" y="998537"/>
              <a:ext cx="1852500" cy="746100"/>
            </a:xfrm>
            <a:prstGeom prst="ellipse">
              <a:avLst/>
            </a:prstGeom>
            <a:solidFill>
              <a:srgbClr val="32006F"/>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venir"/>
                  <a:ea typeface="Avenir"/>
                  <a:cs typeface="Avenir"/>
                  <a:sym typeface="Avenir"/>
                </a:rPr>
                <a:t>Neuroscience</a:t>
              </a:r>
              <a:endParaRPr b="0" i="0" sz="1000" u="none" cap="none" strike="noStrike">
                <a:solidFill>
                  <a:srgbClr val="000000"/>
                </a:solidFill>
                <a:latin typeface="Arial"/>
                <a:ea typeface="Arial"/>
                <a:cs typeface="Arial"/>
                <a:sym typeface="Arial"/>
              </a:endParaRPr>
            </a:p>
          </p:txBody>
        </p:sp>
        <p:sp>
          <p:nvSpPr>
            <p:cNvPr id="1099" name="Google Shape;1099;p91"/>
            <p:cNvSpPr/>
            <p:nvPr/>
          </p:nvSpPr>
          <p:spPr>
            <a:xfrm>
              <a:off x="3300413" y="4713116"/>
              <a:ext cx="1941600" cy="781800"/>
            </a:xfrm>
            <a:prstGeom prst="ellipse">
              <a:avLst/>
            </a:prstGeom>
            <a:solidFill>
              <a:srgbClr val="32006F"/>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venir"/>
                  <a:ea typeface="Avenir"/>
                  <a:cs typeface="Avenir"/>
                  <a:sym typeface="Avenir"/>
                </a:rPr>
                <a:t>Machine </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venir"/>
                  <a:ea typeface="Avenir"/>
                  <a:cs typeface="Avenir"/>
                  <a:sym typeface="Avenir"/>
                </a:rPr>
                <a:t>learning</a:t>
              </a:r>
              <a:endParaRPr b="0" i="0" sz="1000" u="none" cap="none" strike="noStrike">
                <a:solidFill>
                  <a:srgbClr val="000000"/>
                </a:solidFill>
                <a:latin typeface="Arial"/>
                <a:ea typeface="Arial"/>
                <a:cs typeface="Arial"/>
                <a:sym typeface="Arial"/>
              </a:endParaRPr>
            </a:p>
          </p:txBody>
        </p:sp>
        <p:sp>
          <p:nvSpPr>
            <p:cNvPr id="1100" name="Google Shape;1100;p91"/>
            <p:cNvSpPr/>
            <p:nvPr/>
          </p:nvSpPr>
          <p:spPr>
            <a:xfrm>
              <a:off x="1344613" y="3276600"/>
              <a:ext cx="1852500" cy="746100"/>
            </a:xfrm>
            <a:prstGeom prst="ellipse">
              <a:avLst/>
            </a:prstGeom>
            <a:solidFill>
              <a:srgbClr val="32006F"/>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venir"/>
                  <a:ea typeface="Avenir"/>
                  <a:cs typeface="Avenir"/>
                  <a:sym typeface="Avenir"/>
                </a:rPr>
                <a:t>Speech, NLP</a:t>
              </a:r>
              <a:endParaRPr b="0" i="0" sz="1000" u="none" cap="none" strike="noStrike">
                <a:solidFill>
                  <a:srgbClr val="000000"/>
                </a:solidFill>
                <a:latin typeface="Arial"/>
                <a:ea typeface="Arial"/>
                <a:cs typeface="Arial"/>
                <a:sym typeface="Arial"/>
              </a:endParaRPr>
            </a:p>
          </p:txBody>
        </p:sp>
        <p:sp>
          <p:nvSpPr>
            <p:cNvPr id="1101" name="Google Shape;1101;p91"/>
            <p:cNvSpPr/>
            <p:nvPr/>
          </p:nvSpPr>
          <p:spPr>
            <a:xfrm>
              <a:off x="5033169" y="4191000"/>
              <a:ext cx="1852500" cy="746100"/>
            </a:xfrm>
            <a:prstGeom prst="ellipse">
              <a:avLst/>
            </a:prstGeom>
            <a:solidFill>
              <a:srgbClr val="32006F"/>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venir"/>
                  <a:ea typeface="Avenir"/>
                  <a:cs typeface="Avenir"/>
                  <a:sym typeface="Avenir"/>
                </a:rPr>
                <a:t>Information </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venir"/>
                  <a:ea typeface="Avenir"/>
                  <a:cs typeface="Avenir"/>
                  <a:sym typeface="Avenir"/>
                </a:rPr>
                <a:t>retrieval</a:t>
              </a:r>
              <a:endParaRPr b="0" i="0" sz="1000" u="none" cap="none" strike="noStrike">
                <a:solidFill>
                  <a:srgbClr val="000000"/>
                </a:solidFill>
                <a:latin typeface="Arial"/>
                <a:ea typeface="Arial"/>
                <a:cs typeface="Arial"/>
                <a:sym typeface="Arial"/>
              </a:endParaRPr>
            </a:p>
          </p:txBody>
        </p:sp>
        <p:sp>
          <p:nvSpPr>
            <p:cNvPr id="1102" name="Google Shape;1102;p91"/>
            <p:cNvSpPr/>
            <p:nvPr/>
          </p:nvSpPr>
          <p:spPr>
            <a:xfrm>
              <a:off x="1905000" y="4113211"/>
              <a:ext cx="1852500" cy="746100"/>
            </a:xfrm>
            <a:prstGeom prst="ellipse">
              <a:avLst/>
            </a:prstGeom>
            <a:solidFill>
              <a:srgbClr val="32006F"/>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venir"/>
                  <a:ea typeface="Avenir"/>
                  <a:cs typeface="Avenir"/>
                  <a:sym typeface="Avenir"/>
                </a:rPr>
                <a:t>Robotics</a:t>
              </a:r>
              <a:endParaRPr b="0" i="0" sz="1000" u="none" cap="none" strike="noStrike">
                <a:solidFill>
                  <a:srgbClr val="000000"/>
                </a:solidFill>
                <a:latin typeface="Arial"/>
                <a:ea typeface="Arial"/>
                <a:cs typeface="Arial"/>
                <a:sym typeface="Arial"/>
              </a:endParaRPr>
            </a:p>
          </p:txBody>
        </p:sp>
        <p:sp>
          <p:nvSpPr>
            <p:cNvPr id="1103" name="Google Shape;1103;p91"/>
            <p:cNvSpPr/>
            <p:nvPr/>
          </p:nvSpPr>
          <p:spPr>
            <a:xfrm>
              <a:off x="5033169" y="1547812"/>
              <a:ext cx="1852500" cy="746100"/>
            </a:xfrm>
            <a:prstGeom prst="ellipse">
              <a:avLst/>
            </a:prstGeom>
            <a:solidFill>
              <a:srgbClr val="32006F"/>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venir"/>
                  <a:ea typeface="Avenir"/>
                  <a:cs typeface="Avenir"/>
                  <a:sym typeface="Avenir"/>
                </a:rPr>
                <a:t>Cognitive </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venir"/>
                  <a:ea typeface="Avenir"/>
                  <a:cs typeface="Avenir"/>
                  <a:sym typeface="Avenir"/>
                </a:rPr>
                <a:t>sciences</a:t>
              </a:r>
              <a:endParaRPr b="0" i="0" sz="1000" u="none" cap="none" strike="noStrike">
                <a:solidFill>
                  <a:srgbClr val="000000"/>
                </a:solidFill>
                <a:latin typeface="Arial"/>
                <a:ea typeface="Arial"/>
                <a:cs typeface="Arial"/>
                <a:sym typeface="Arial"/>
              </a:endParaRPr>
            </a:p>
          </p:txBody>
        </p:sp>
        <p:sp>
          <p:nvSpPr>
            <p:cNvPr id="1104" name="Google Shape;1104;p91"/>
            <p:cNvSpPr/>
            <p:nvPr/>
          </p:nvSpPr>
          <p:spPr>
            <a:xfrm>
              <a:off x="5378450" y="2393950"/>
              <a:ext cx="1981200" cy="746100"/>
            </a:xfrm>
            <a:prstGeom prst="ellipse">
              <a:avLst/>
            </a:prstGeom>
            <a:solidFill>
              <a:srgbClr val="32006F"/>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venir"/>
                  <a:ea typeface="Avenir"/>
                  <a:cs typeface="Avenir"/>
                  <a:sym typeface="Avenir"/>
                </a:rPr>
                <a:t>Algorithms, </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venir"/>
                  <a:ea typeface="Avenir"/>
                  <a:cs typeface="Avenir"/>
                  <a:sym typeface="Avenir"/>
                </a:rPr>
                <a:t>theory,…</a:t>
              </a:r>
              <a:endParaRPr b="0" i="0" sz="1000" u="none" cap="none" strike="noStrike">
                <a:solidFill>
                  <a:srgbClr val="000000"/>
                </a:solidFill>
                <a:latin typeface="Arial"/>
                <a:ea typeface="Arial"/>
                <a:cs typeface="Arial"/>
                <a:sym typeface="Arial"/>
              </a:endParaRPr>
            </a:p>
          </p:txBody>
        </p:sp>
        <p:sp>
          <p:nvSpPr>
            <p:cNvPr id="1105" name="Google Shape;1105;p91"/>
            <p:cNvSpPr/>
            <p:nvPr/>
          </p:nvSpPr>
          <p:spPr>
            <a:xfrm>
              <a:off x="1447800" y="2362200"/>
              <a:ext cx="1852500" cy="746100"/>
            </a:xfrm>
            <a:prstGeom prst="ellipse">
              <a:avLst/>
            </a:prstGeom>
            <a:solidFill>
              <a:srgbClr val="32006F"/>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venir"/>
                  <a:ea typeface="Avenir"/>
                  <a:cs typeface="Avenir"/>
                  <a:sym typeface="Avenir"/>
                </a:rPr>
                <a:t>Image</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venir"/>
                  <a:ea typeface="Avenir"/>
                  <a:cs typeface="Avenir"/>
                  <a:sym typeface="Avenir"/>
                </a:rPr>
                <a:t>processing</a:t>
              </a:r>
              <a:endParaRPr b="0" i="0" sz="1000" u="none" cap="none" strike="noStrike">
                <a:solidFill>
                  <a:srgbClr val="000000"/>
                </a:solidFill>
                <a:latin typeface="Arial"/>
                <a:ea typeface="Arial"/>
                <a:cs typeface="Arial"/>
                <a:sym typeface="Arial"/>
              </a:endParaRPr>
            </a:p>
          </p:txBody>
        </p:sp>
        <p:sp>
          <p:nvSpPr>
            <p:cNvPr id="1106" name="Google Shape;1106;p91"/>
            <p:cNvSpPr/>
            <p:nvPr/>
          </p:nvSpPr>
          <p:spPr>
            <a:xfrm>
              <a:off x="5470525" y="3276600"/>
              <a:ext cx="1981200" cy="746100"/>
            </a:xfrm>
            <a:prstGeom prst="ellipse">
              <a:avLst/>
            </a:prstGeom>
            <a:solidFill>
              <a:srgbClr val="32006F"/>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venir"/>
                  <a:ea typeface="Avenir"/>
                  <a:cs typeface="Avenir"/>
                  <a:sym typeface="Avenir"/>
                </a:rPr>
                <a:t>Systems, </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venir"/>
                  <a:ea typeface="Avenir"/>
                  <a:cs typeface="Avenir"/>
                  <a:sym typeface="Avenir"/>
                </a:rPr>
                <a:t>architecture, …</a:t>
              </a:r>
              <a:endParaRPr b="0" i="0" sz="1000" u="none" cap="none" strike="noStrike">
                <a:solidFill>
                  <a:srgbClr val="000000"/>
                </a:solidFill>
                <a:latin typeface="Arial"/>
                <a:ea typeface="Arial"/>
                <a:cs typeface="Arial"/>
                <a:sym typeface="Arial"/>
              </a:endParaRPr>
            </a:p>
          </p:txBody>
        </p:sp>
        <p:sp>
          <p:nvSpPr>
            <p:cNvPr id="1107" name="Google Shape;1107;p91"/>
            <p:cNvSpPr/>
            <p:nvPr/>
          </p:nvSpPr>
          <p:spPr>
            <a:xfrm>
              <a:off x="1905000" y="1471612"/>
              <a:ext cx="1852500" cy="746100"/>
            </a:xfrm>
            <a:prstGeom prst="ellipse">
              <a:avLst/>
            </a:prstGeom>
            <a:solidFill>
              <a:srgbClr val="32006F"/>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venir"/>
                  <a:ea typeface="Avenir"/>
                  <a:cs typeface="Avenir"/>
                  <a:sym typeface="Avenir"/>
                </a:rPr>
                <a:t>optics</a:t>
              </a:r>
              <a:endParaRPr b="0" i="0" sz="1000" u="none" cap="none" strike="noStrike">
                <a:solidFill>
                  <a:srgbClr val="000000"/>
                </a:solidFill>
                <a:latin typeface="Arial"/>
                <a:ea typeface="Arial"/>
                <a:cs typeface="Arial"/>
                <a:sym typeface="Arial"/>
              </a:endParaRPr>
            </a:p>
          </p:txBody>
        </p:sp>
      </p:grpSp>
      <p:sp>
        <p:nvSpPr>
          <p:cNvPr id="1108" name="Google Shape;1108;p91"/>
          <p:cNvSpPr txBox="1"/>
          <p:nvPr/>
        </p:nvSpPr>
        <p:spPr>
          <a:xfrm>
            <a:off x="2690100" y="4323875"/>
            <a:ext cx="15396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venir"/>
                <a:ea typeface="Avenir"/>
                <a:cs typeface="Avenir"/>
                <a:sym typeface="Avenir"/>
              </a:rPr>
              <a:t>Art</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92"/>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US"/>
              <a:t>CVPR has seen a large number of deep learning people enter</a:t>
            </a:r>
            <a:endParaRPr/>
          </a:p>
        </p:txBody>
      </p:sp>
      <p:sp>
        <p:nvSpPr>
          <p:cNvPr id="1115" name="Google Shape;1115;p92"/>
          <p:cNvSpPr txBox="1"/>
          <p:nvPr>
            <p:ph idx="1" type="body"/>
          </p:nvPr>
        </p:nvSpPr>
        <p:spPr>
          <a:xfrm>
            <a:off x="5417700" y="4113925"/>
            <a:ext cx="3445200" cy="525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t/>
            </a:r>
            <a:endParaRPr/>
          </a:p>
        </p:txBody>
      </p:sp>
      <p:sp>
        <p:nvSpPr>
          <p:cNvPr id="1116" name="Google Shape;1116;p92"/>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grpSp>
        <p:nvGrpSpPr>
          <p:cNvPr id="1117" name="Google Shape;1117;p92"/>
          <p:cNvGrpSpPr/>
          <p:nvPr/>
        </p:nvGrpSpPr>
        <p:grpSpPr>
          <a:xfrm>
            <a:off x="1287550" y="1063376"/>
            <a:ext cx="6620650" cy="3554351"/>
            <a:chOff x="1287550" y="1063376"/>
            <a:chExt cx="6620650" cy="3554351"/>
          </a:xfrm>
        </p:grpSpPr>
        <p:pic>
          <p:nvPicPr>
            <p:cNvPr id="1118" name="Google Shape;1118;p92"/>
            <p:cNvPicPr preferRelativeResize="0"/>
            <p:nvPr/>
          </p:nvPicPr>
          <p:blipFill rotWithShape="1">
            <a:blip r:embed="rId3">
              <a:alphaModFix/>
            </a:blip>
            <a:srcRect b="0" l="0" r="0" t="0"/>
            <a:stretch/>
          </p:blipFill>
          <p:spPr>
            <a:xfrm>
              <a:off x="1287550" y="1063376"/>
              <a:ext cx="6603815" cy="3554351"/>
            </a:xfrm>
            <a:prstGeom prst="rect">
              <a:avLst/>
            </a:prstGeom>
            <a:noFill/>
            <a:ln>
              <a:noFill/>
            </a:ln>
          </p:spPr>
        </p:pic>
        <p:sp>
          <p:nvSpPr>
            <p:cNvPr id="1119" name="Google Shape;1119;p92"/>
            <p:cNvSpPr/>
            <p:nvPr/>
          </p:nvSpPr>
          <p:spPr>
            <a:xfrm>
              <a:off x="5612000" y="2078122"/>
              <a:ext cx="2296200" cy="39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24" name="Shape 1124"/>
        <p:cNvGrpSpPr/>
        <p:nvPr/>
      </p:nvGrpSpPr>
      <p:grpSpPr>
        <a:xfrm>
          <a:off x="0" y="0"/>
          <a:ext cx="0" cy="0"/>
          <a:chOff x="0" y="0"/>
          <a:chExt cx="0" cy="0"/>
        </a:xfrm>
      </p:grpSpPr>
      <p:sp>
        <p:nvSpPr>
          <p:cNvPr id="1125" name="Google Shape;1125;p93"/>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t/>
            </a:r>
            <a:endParaRPr/>
          </a:p>
        </p:txBody>
      </p:sp>
      <p:sp>
        <p:nvSpPr>
          <p:cNvPr id="1126" name="Google Shape;1126;p93"/>
          <p:cNvSpPr txBox="1"/>
          <p:nvPr>
            <p:ph idx="1" type="body"/>
          </p:nvPr>
        </p:nvSpPr>
        <p:spPr>
          <a:xfrm>
            <a:off x="4761100" y="4356450"/>
            <a:ext cx="4323900" cy="313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US" sz="1200" u="sng">
                <a:solidFill>
                  <a:schemeClr val="hlink"/>
                </a:solidFill>
                <a:hlinkClick r:id="rId3"/>
              </a:rPr>
              <a:t>https://arxiv.org/pdf/2304.06035.pdf</a:t>
            </a:r>
            <a:endParaRPr sz="1200"/>
          </a:p>
          <a:p>
            <a:pPr indent="0" lvl="0" marL="0" rtl="0" algn="l">
              <a:lnSpc>
                <a:spcPct val="100000"/>
              </a:lnSpc>
              <a:spcBef>
                <a:spcPts val="0"/>
              </a:spcBef>
              <a:spcAft>
                <a:spcPts val="0"/>
              </a:spcAft>
              <a:buSzPts val="1800"/>
              <a:buNone/>
            </a:pPr>
            <a:r>
              <a:rPr lang="en-US" sz="1200" u="sng">
                <a:solidFill>
                  <a:schemeClr val="hlink"/>
                </a:solidFill>
                <a:hlinkClick r:id="rId4"/>
              </a:rPr>
              <a:t>https://vision.soic.indiana.edu/papers/affective2021cvpr.pdf</a:t>
            </a:r>
            <a:endParaRPr sz="1200"/>
          </a:p>
        </p:txBody>
      </p:sp>
      <p:sp>
        <p:nvSpPr>
          <p:cNvPr id="1127" name="Google Shape;1127;p93"/>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1128" name="Google Shape;1128;p93"/>
          <p:cNvPicPr preferRelativeResize="0"/>
          <p:nvPr/>
        </p:nvPicPr>
        <p:blipFill rotWithShape="1">
          <a:blip r:embed="rId5">
            <a:alphaModFix/>
          </a:blip>
          <a:srcRect b="0" l="0" r="0" t="0"/>
          <a:stretch/>
        </p:blipFill>
        <p:spPr>
          <a:xfrm>
            <a:off x="3958425" y="739225"/>
            <a:ext cx="4856449" cy="3143951"/>
          </a:xfrm>
          <a:prstGeom prst="rect">
            <a:avLst/>
          </a:prstGeom>
          <a:noFill/>
          <a:ln>
            <a:noFill/>
          </a:ln>
        </p:spPr>
      </p:pic>
      <p:pic>
        <p:nvPicPr>
          <p:cNvPr id="1129" name="Google Shape;1129;p93"/>
          <p:cNvPicPr preferRelativeResize="0"/>
          <p:nvPr/>
        </p:nvPicPr>
        <p:blipFill rotWithShape="1">
          <a:blip r:embed="rId6">
            <a:alphaModFix/>
          </a:blip>
          <a:srcRect b="0" l="0" r="0" t="0"/>
          <a:stretch/>
        </p:blipFill>
        <p:spPr>
          <a:xfrm>
            <a:off x="0" y="0"/>
            <a:ext cx="3666207" cy="1389675"/>
          </a:xfrm>
          <a:prstGeom prst="rect">
            <a:avLst/>
          </a:prstGeom>
          <a:noFill/>
          <a:ln>
            <a:noFill/>
          </a:ln>
        </p:spPr>
      </p:pic>
      <p:pic>
        <p:nvPicPr>
          <p:cNvPr id="1130" name="Google Shape;1130;p93"/>
          <p:cNvPicPr preferRelativeResize="0"/>
          <p:nvPr/>
        </p:nvPicPr>
        <p:blipFill rotWithShape="1">
          <a:blip r:embed="rId7">
            <a:alphaModFix/>
          </a:blip>
          <a:srcRect b="0" l="0" r="0" t="0"/>
          <a:stretch/>
        </p:blipFill>
        <p:spPr>
          <a:xfrm>
            <a:off x="551750" y="1132450"/>
            <a:ext cx="2788125" cy="3649552"/>
          </a:xfrm>
          <a:prstGeom prst="rect">
            <a:avLst/>
          </a:prstGeom>
          <a:noFill/>
          <a:ln>
            <a:noFill/>
          </a:ln>
        </p:spPr>
      </p:pic>
      <p:sp>
        <p:nvSpPr>
          <p:cNvPr id="1131" name="Google Shape;1131;p93"/>
          <p:cNvSpPr txBox="1"/>
          <p:nvPr/>
        </p:nvSpPr>
        <p:spPr>
          <a:xfrm>
            <a:off x="979225" y="5612000"/>
            <a:ext cx="388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32" name="Google Shape;1132;p93"/>
          <p:cNvCxnSpPr/>
          <p:nvPr/>
        </p:nvCxnSpPr>
        <p:spPr>
          <a:xfrm>
            <a:off x="2841242" y="3221325"/>
            <a:ext cx="492900" cy="0"/>
          </a:xfrm>
          <a:prstGeom prst="straightConnector1">
            <a:avLst/>
          </a:prstGeom>
          <a:noFill/>
          <a:ln cap="flat" cmpd="sng" w="9525">
            <a:solidFill>
              <a:srgbClr val="FF0000"/>
            </a:solidFill>
            <a:prstDash val="solid"/>
            <a:round/>
            <a:headEnd len="sm" w="sm" type="none"/>
            <a:tailEnd len="sm" w="sm" type="none"/>
          </a:ln>
        </p:spPr>
      </p:cxnSp>
      <p:cxnSp>
        <p:nvCxnSpPr>
          <p:cNvPr id="1133" name="Google Shape;1133;p93"/>
          <p:cNvCxnSpPr/>
          <p:nvPr/>
        </p:nvCxnSpPr>
        <p:spPr>
          <a:xfrm flipH="1" rot="10800000">
            <a:off x="625125" y="3342825"/>
            <a:ext cx="2704200" cy="17400"/>
          </a:xfrm>
          <a:prstGeom prst="straightConnector1">
            <a:avLst/>
          </a:prstGeom>
          <a:noFill/>
          <a:ln cap="flat" cmpd="sng" w="9525">
            <a:solidFill>
              <a:srgbClr val="FF0000"/>
            </a:solidFill>
            <a:prstDash val="solid"/>
            <a:round/>
            <a:headEnd len="sm" w="sm" type="none"/>
            <a:tailEnd len="sm" w="sm" type="none"/>
          </a:ln>
        </p:spPr>
      </p:cxnSp>
      <p:cxnSp>
        <p:nvCxnSpPr>
          <p:cNvPr id="1134" name="Google Shape;1134;p93"/>
          <p:cNvCxnSpPr/>
          <p:nvPr/>
        </p:nvCxnSpPr>
        <p:spPr>
          <a:xfrm flipH="1" rot="10800000">
            <a:off x="625125" y="3491358"/>
            <a:ext cx="2049300" cy="12600"/>
          </a:xfrm>
          <a:prstGeom prst="straightConnector1">
            <a:avLst/>
          </a:prstGeom>
          <a:noFill/>
          <a:ln cap="flat" cmpd="sng" w="9525">
            <a:solidFill>
              <a:srgbClr val="FF0000"/>
            </a:solidFill>
            <a:prstDash val="solid"/>
            <a:round/>
            <a:headEnd len="sm" w="sm" type="none"/>
            <a:tailEnd len="sm" w="sm" type="none"/>
          </a:ln>
        </p:spPr>
      </p:cxnSp>
      <p:cxnSp>
        <p:nvCxnSpPr>
          <p:cNvPr id="1135" name="Google Shape;1135;p93"/>
          <p:cNvCxnSpPr/>
          <p:nvPr/>
        </p:nvCxnSpPr>
        <p:spPr>
          <a:xfrm flipH="1" rot="10800000">
            <a:off x="4615250" y="2931088"/>
            <a:ext cx="4069500" cy="300"/>
          </a:xfrm>
          <a:prstGeom prst="straightConnector1">
            <a:avLst/>
          </a:prstGeom>
          <a:noFill/>
          <a:ln cap="flat" cmpd="sng" w="9525">
            <a:solidFill>
              <a:srgbClr val="FF0000"/>
            </a:solidFill>
            <a:prstDash val="solid"/>
            <a:round/>
            <a:headEnd len="sm" w="sm" type="none"/>
            <a:tailEnd len="sm" w="sm" type="none"/>
          </a:ln>
        </p:spPr>
      </p:cxnSp>
      <p:cxnSp>
        <p:nvCxnSpPr>
          <p:cNvPr id="1136" name="Google Shape;1136;p93"/>
          <p:cNvCxnSpPr/>
          <p:nvPr/>
        </p:nvCxnSpPr>
        <p:spPr>
          <a:xfrm>
            <a:off x="4615250" y="3043263"/>
            <a:ext cx="3644100" cy="2400"/>
          </a:xfrm>
          <a:prstGeom prst="straightConnector1">
            <a:avLst/>
          </a:prstGeom>
          <a:noFill/>
          <a:ln cap="flat" cmpd="sng" w="9525">
            <a:solidFill>
              <a:srgbClr val="FF0000"/>
            </a:solidFill>
            <a:prstDash val="solid"/>
            <a:round/>
            <a:headEnd len="sm" w="sm" type="none"/>
            <a:tailEnd len="sm" w="sm" type="none"/>
          </a:ln>
        </p:spPr>
      </p:cxnSp>
      <p:cxnSp>
        <p:nvCxnSpPr>
          <p:cNvPr id="1137" name="Google Shape;1137;p93"/>
          <p:cNvCxnSpPr/>
          <p:nvPr/>
        </p:nvCxnSpPr>
        <p:spPr>
          <a:xfrm flipH="1" rot="10800000">
            <a:off x="7118000" y="2819300"/>
            <a:ext cx="1566900" cy="3600"/>
          </a:xfrm>
          <a:prstGeom prst="straightConnector1">
            <a:avLst/>
          </a:prstGeom>
          <a:noFill/>
          <a:ln cap="flat" cmpd="sng" w="9525">
            <a:solidFill>
              <a:srgbClr val="FF0000"/>
            </a:solidFill>
            <a:prstDash val="solid"/>
            <a:round/>
            <a:headEnd len="sm" w="sm" type="none"/>
            <a:tailEnd len="sm" w="sm" type="none"/>
          </a:ln>
        </p:spPr>
      </p:cxn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42" name="Shape 1142"/>
        <p:cNvGrpSpPr/>
        <p:nvPr/>
      </p:nvGrpSpPr>
      <p:grpSpPr>
        <a:xfrm>
          <a:off x="0" y="0"/>
          <a:ext cx="0" cy="0"/>
          <a:chOff x="0" y="0"/>
          <a:chExt cx="0" cy="0"/>
        </a:xfrm>
      </p:grpSpPr>
      <p:sp>
        <p:nvSpPr>
          <p:cNvPr id="1143" name="Google Shape;1143;p94"/>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US"/>
              <a:t>Workshops in 2023 in response</a:t>
            </a:r>
            <a:endParaRPr/>
          </a:p>
        </p:txBody>
      </p:sp>
      <p:sp>
        <p:nvSpPr>
          <p:cNvPr id="1144" name="Google Shape;1144;p94"/>
          <p:cNvSpPr txBox="1"/>
          <p:nvPr>
            <p:ph idx="1" type="body"/>
          </p:nvPr>
        </p:nvSpPr>
        <p:spPr>
          <a:xfrm>
            <a:off x="457200" y="4341425"/>
            <a:ext cx="8229600" cy="420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US" sz="1100" u="sng">
                <a:solidFill>
                  <a:schemeClr val="hlink"/>
                </a:solidFill>
                <a:hlinkClick r:id="rId3"/>
              </a:rPr>
              <a:t>https://sites.google.com/view/academic-cv/</a:t>
            </a:r>
            <a:endParaRPr sz="1100"/>
          </a:p>
          <a:p>
            <a:pPr indent="0" lvl="0" marL="0" rtl="0" algn="l">
              <a:lnSpc>
                <a:spcPct val="100000"/>
              </a:lnSpc>
              <a:spcBef>
                <a:spcPts val="0"/>
              </a:spcBef>
              <a:spcAft>
                <a:spcPts val="0"/>
              </a:spcAft>
              <a:buSzPts val="1800"/>
              <a:buNone/>
            </a:pPr>
            <a:r>
              <a:rPr lang="en-US" sz="1100" u="sng">
                <a:solidFill>
                  <a:schemeClr val="hlink"/>
                </a:solidFill>
                <a:hlinkClick r:id="rId4"/>
              </a:rPr>
              <a:t>https://gkioxari.github.io/Tutorials/iccv2023/</a:t>
            </a:r>
            <a:endParaRPr sz="1100"/>
          </a:p>
        </p:txBody>
      </p:sp>
      <p:sp>
        <p:nvSpPr>
          <p:cNvPr id="1145" name="Google Shape;1145;p94"/>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1146" name="Google Shape;1146;p94"/>
          <p:cNvPicPr preferRelativeResize="0"/>
          <p:nvPr/>
        </p:nvPicPr>
        <p:blipFill rotWithShape="1">
          <a:blip r:embed="rId5">
            <a:alphaModFix/>
          </a:blip>
          <a:srcRect b="0" l="0" r="0" t="0"/>
          <a:stretch/>
        </p:blipFill>
        <p:spPr>
          <a:xfrm>
            <a:off x="430163" y="1063375"/>
            <a:ext cx="8351177" cy="2820849"/>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51" name="Shape 1151"/>
        <p:cNvGrpSpPr/>
        <p:nvPr/>
      </p:nvGrpSpPr>
      <p:grpSpPr>
        <a:xfrm>
          <a:off x="0" y="0"/>
          <a:ext cx="0" cy="0"/>
          <a:chOff x="0" y="0"/>
          <a:chExt cx="0" cy="0"/>
        </a:xfrm>
      </p:grpSpPr>
      <p:pic>
        <p:nvPicPr>
          <p:cNvPr descr="Screen Shot 2018-02-14 at 3.25.54 PM.png" id="1152" name="Google Shape;1152;p95"/>
          <p:cNvPicPr preferRelativeResize="0"/>
          <p:nvPr/>
        </p:nvPicPr>
        <p:blipFill rotWithShape="1">
          <a:blip r:embed="rId3">
            <a:alphaModFix/>
          </a:blip>
          <a:srcRect b="0" l="0" r="1990" t="0"/>
          <a:stretch/>
        </p:blipFill>
        <p:spPr>
          <a:xfrm>
            <a:off x="368519" y="283779"/>
            <a:ext cx="4004843" cy="4248807"/>
          </a:xfrm>
          <a:prstGeom prst="rect">
            <a:avLst/>
          </a:prstGeom>
          <a:noFill/>
          <a:ln>
            <a:noFill/>
          </a:ln>
        </p:spPr>
      </p:pic>
      <p:pic>
        <p:nvPicPr>
          <p:cNvPr descr="Screen Shot 2018-02-14 at 3.27.34 PM.png" id="1153" name="Google Shape;1153;p95"/>
          <p:cNvPicPr preferRelativeResize="0"/>
          <p:nvPr/>
        </p:nvPicPr>
        <p:blipFill rotWithShape="1">
          <a:blip r:embed="rId4">
            <a:alphaModFix/>
          </a:blip>
          <a:srcRect b="0" l="2676" r="6299" t="0"/>
          <a:stretch/>
        </p:blipFill>
        <p:spPr>
          <a:xfrm>
            <a:off x="4640974" y="283779"/>
            <a:ext cx="4271096" cy="4248807"/>
          </a:xfrm>
          <a:prstGeom prst="rect">
            <a:avLst/>
          </a:prstGeom>
          <a:noFill/>
          <a:ln>
            <a:noFill/>
          </a:ln>
        </p:spPr>
      </p:pic>
      <p:sp>
        <p:nvSpPr>
          <p:cNvPr id="1154" name="Google Shape;1154;p95"/>
          <p:cNvSpPr txBox="1"/>
          <p:nvPr/>
        </p:nvSpPr>
        <p:spPr>
          <a:xfrm>
            <a:off x="1996799" y="782873"/>
            <a:ext cx="3741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Calibri"/>
                <a:ea typeface="Calibri"/>
                <a:cs typeface="Calibri"/>
                <a:sym typeface="Calibri"/>
              </a:rPr>
              <a:t>2018</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58" name="Shape 1158"/>
        <p:cNvGrpSpPr/>
        <p:nvPr/>
      </p:nvGrpSpPr>
      <p:grpSpPr>
        <a:xfrm>
          <a:off x="0" y="0"/>
          <a:ext cx="0" cy="0"/>
          <a:chOff x="0" y="0"/>
          <a:chExt cx="0" cy="0"/>
        </a:xfrm>
      </p:grpSpPr>
      <p:sp>
        <p:nvSpPr>
          <p:cNvPr id="1159" name="Google Shape;1159;p96"/>
          <p:cNvSpPr txBox="1"/>
          <p:nvPr>
            <p:ph idx="1" type="body"/>
          </p:nvPr>
        </p:nvSpPr>
        <p:spPr>
          <a:xfrm>
            <a:off x="342900" y="1154825"/>
            <a:ext cx="8497200" cy="33903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Font typeface="Arial"/>
              <a:buChar char="•"/>
            </a:pPr>
            <a:r>
              <a:rPr b="1" lang="en-US">
                <a:latin typeface="Calibri"/>
                <a:ea typeface="Calibri"/>
                <a:cs typeface="Calibri"/>
                <a:sym typeface="Calibri"/>
              </a:rPr>
              <a:t>1960s</a:t>
            </a:r>
            <a:r>
              <a:rPr lang="en-US">
                <a:latin typeface="Calibri"/>
                <a:ea typeface="Calibri"/>
                <a:cs typeface="Calibri"/>
                <a:sym typeface="Calibri"/>
              </a:rPr>
              <a:t>: Image processing and pattern recognition, blocks world</a:t>
            </a:r>
            <a:endParaRPr/>
          </a:p>
          <a:p>
            <a:pPr indent="-171450" lvl="0" marL="177800" rtl="0" algn="l">
              <a:lnSpc>
                <a:spcPct val="90000"/>
              </a:lnSpc>
              <a:spcBef>
                <a:spcPts val="800"/>
              </a:spcBef>
              <a:spcAft>
                <a:spcPts val="0"/>
              </a:spcAft>
              <a:buClr>
                <a:schemeClr val="dk1"/>
              </a:buClr>
              <a:buSzPts val="2100"/>
              <a:buFont typeface="Arial"/>
              <a:buChar char="•"/>
            </a:pPr>
            <a:r>
              <a:rPr b="1" lang="en-US">
                <a:latin typeface="Calibri"/>
                <a:ea typeface="Calibri"/>
                <a:cs typeface="Calibri"/>
                <a:sym typeface="Calibri"/>
              </a:rPr>
              <a:t>1970s</a:t>
            </a:r>
            <a:r>
              <a:rPr lang="en-US">
                <a:latin typeface="Calibri"/>
                <a:ea typeface="Calibri"/>
                <a:cs typeface="Calibri"/>
                <a:sym typeface="Calibri"/>
              </a:rPr>
              <a:t>: Key recovery problems defined: structure from motion, stereo, shape from shading, color constancy. Attempts at knowledge-based recognition</a:t>
            </a:r>
            <a:endParaRPr/>
          </a:p>
          <a:p>
            <a:pPr indent="-171450" lvl="0" marL="177800" rtl="0" algn="l">
              <a:lnSpc>
                <a:spcPct val="90000"/>
              </a:lnSpc>
              <a:spcBef>
                <a:spcPts val="800"/>
              </a:spcBef>
              <a:spcAft>
                <a:spcPts val="0"/>
              </a:spcAft>
              <a:buClr>
                <a:schemeClr val="dk1"/>
              </a:buClr>
              <a:buSzPts val="2100"/>
              <a:buFont typeface="Arial"/>
              <a:buChar char="•"/>
            </a:pPr>
            <a:r>
              <a:rPr b="1" lang="en-US">
                <a:latin typeface="Calibri"/>
                <a:ea typeface="Calibri"/>
                <a:cs typeface="Calibri"/>
                <a:sym typeface="Calibri"/>
              </a:rPr>
              <a:t>1980s</a:t>
            </a:r>
            <a:r>
              <a:rPr lang="en-US">
                <a:latin typeface="Calibri"/>
                <a:ea typeface="Calibri"/>
                <a:cs typeface="Calibri"/>
                <a:sym typeface="Calibri"/>
              </a:rPr>
              <a:t>: Fundamental and essential matrix, multi-scale analysis, corner and edge detection, optical flow, geometric recognition as alignment</a:t>
            </a:r>
            <a:endParaRPr/>
          </a:p>
          <a:p>
            <a:pPr indent="-171450" lvl="0" marL="177800" rtl="0" algn="l">
              <a:lnSpc>
                <a:spcPct val="90000"/>
              </a:lnSpc>
              <a:spcBef>
                <a:spcPts val="800"/>
              </a:spcBef>
              <a:spcAft>
                <a:spcPts val="0"/>
              </a:spcAft>
              <a:buClr>
                <a:schemeClr val="dk1"/>
              </a:buClr>
              <a:buSzPts val="2100"/>
              <a:buFont typeface="Arial"/>
              <a:buChar char="•"/>
            </a:pPr>
            <a:r>
              <a:rPr b="1" lang="en-US">
                <a:latin typeface="Calibri"/>
                <a:ea typeface="Calibri"/>
                <a:cs typeface="Calibri"/>
                <a:sym typeface="Calibri"/>
              </a:rPr>
              <a:t>1990s</a:t>
            </a:r>
            <a:r>
              <a:rPr lang="en-US">
                <a:latin typeface="Calibri"/>
                <a:ea typeface="Calibri"/>
                <a:cs typeface="Calibri"/>
                <a:sym typeface="Calibri"/>
              </a:rPr>
              <a:t>: Multi-view geometry, statistical and appearance-based models for recognition, first approaches for (class-specific) object detection</a:t>
            </a:r>
            <a:endParaRPr/>
          </a:p>
          <a:p>
            <a:pPr indent="-171450" lvl="0" marL="177800" rtl="0" algn="l">
              <a:lnSpc>
                <a:spcPct val="90000"/>
              </a:lnSpc>
              <a:spcBef>
                <a:spcPts val="800"/>
              </a:spcBef>
              <a:spcAft>
                <a:spcPts val="0"/>
              </a:spcAft>
              <a:buClr>
                <a:schemeClr val="dk1"/>
              </a:buClr>
              <a:buSzPts val="2100"/>
              <a:buFont typeface="Arial"/>
              <a:buChar char="•"/>
            </a:pPr>
            <a:r>
              <a:rPr b="1" lang="en-US">
                <a:latin typeface="Calibri"/>
                <a:ea typeface="Calibri"/>
                <a:cs typeface="Calibri"/>
                <a:sym typeface="Calibri"/>
              </a:rPr>
              <a:t>2000s</a:t>
            </a:r>
            <a:r>
              <a:rPr lang="en-US">
                <a:latin typeface="Calibri"/>
                <a:ea typeface="Calibri"/>
                <a:cs typeface="Calibri"/>
                <a:sym typeface="Calibri"/>
              </a:rPr>
              <a:t>: Local features, generic object recognition and detection</a:t>
            </a:r>
            <a:endParaRPr/>
          </a:p>
          <a:p>
            <a:pPr indent="-171450" lvl="0" marL="177800" rtl="0" algn="l">
              <a:lnSpc>
                <a:spcPct val="90000"/>
              </a:lnSpc>
              <a:spcBef>
                <a:spcPts val="800"/>
              </a:spcBef>
              <a:spcAft>
                <a:spcPts val="0"/>
              </a:spcAft>
              <a:buClr>
                <a:schemeClr val="dk1"/>
              </a:buClr>
              <a:buSzPts val="2100"/>
              <a:buFont typeface="Arial"/>
              <a:buChar char="•"/>
            </a:pPr>
            <a:r>
              <a:rPr b="1" lang="en-US">
                <a:latin typeface="Calibri"/>
                <a:ea typeface="Calibri"/>
                <a:cs typeface="Calibri"/>
                <a:sym typeface="Calibri"/>
              </a:rPr>
              <a:t>2010s</a:t>
            </a:r>
            <a:r>
              <a:rPr lang="en-US">
                <a:latin typeface="Calibri"/>
                <a:ea typeface="Calibri"/>
                <a:cs typeface="Calibri"/>
                <a:sym typeface="Calibri"/>
              </a:rPr>
              <a:t>: Deep learning, big data</a:t>
            </a:r>
            <a:endParaRPr sz="1800">
              <a:latin typeface="Calibri"/>
              <a:ea typeface="Calibri"/>
              <a:cs typeface="Calibri"/>
              <a:sym typeface="Calibri"/>
            </a:endParaRPr>
          </a:p>
        </p:txBody>
      </p:sp>
      <p:sp>
        <p:nvSpPr>
          <p:cNvPr id="1160" name="Google Shape;1160;p96"/>
          <p:cNvSpPr txBox="1"/>
          <p:nvPr>
            <p:ph type="title"/>
          </p:nvPr>
        </p:nvSpPr>
        <p:spPr>
          <a:xfrm>
            <a:off x="342900" y="154484"/>
            <a:ext cx="5948700" cy="643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000"/>
              <a:buFont typeface="Calibri"/>
              <a:buNone/>
            </a:pPr>
            <a:r>
              <a:rPr lang="en-US"/>
              <a:t>Decade by decade</a:t>
            </a:r>
            <a:endParaRPr/>
          </a:p>
        </p:txBody>
      </p:sp>
      <p:sp>
        <p:nvSpPr>
          <p:cNvPr id="1161" name="Google Shape;1161;p96"/>
          <p:cNvSpPr txBox="1"/>
          <p:nvPr/>
        </p:nvSpPr>
        <p:spPr>
          <a:xfrm>
            <a:off x="7295065" y="4417676"/>
            <a:ext cx="18120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Adapted from J. Malik</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97"/>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US"/>
              <a:t>CVPR is a lot more than just deep learning and recognition - what CSE455 will cover</a:t>
            </a:r>
            <a:endParaRPr/>
          </a:p>
        </p:txBody>
      </p:sp>
      <p:sp>
        <p:nvSpPr>
          <p:cNvPr id="1168" name="Google Shape;1168;p97"/>
          <p:cNvSpPr txBox="1"/>
          <p:nvPr>
            <p:ph idx="1" type="body"/>
          </p:nvPr>
        </p:nvSpPr>
        <p:spPr>
          <a:xfrm>
            <a:off x="457200" y="1200150"/>
            <a:ext cx="3635400" cy="310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t/>
            </a:r>
            <a:endParaRPr/>
          </a:p>
        </p:txBody>
      </p:sp>
      <p:sp>
        <p:nvSpPr>
          <p:cNvPr id="1169" name="Google Shape;1169;p97"/>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1170" name="Google Shape;1170;p97"/>
          <p:cNvPicPr preferRelativeResize="0"/>
          <p:nvPr/>
        </p:nvPicPr>
        <p:blipFill rotWithShape="1">
          <a:blip r:embed="rId3">
            <a:alphaModFix/>
          </a:blip>
          <a:srcRect b="0" l="0" r="0" t="0"/>
          <a:stretch/>
        </p:blipFill>
        <p:spPr>
          <a:xfrm>
            <a:off x="1560727" y="1283150"/>
            <a:ext cx="5334400" cy="6271776"/>
          </a:xfrm>
          <a:prstGeom prst="rect">
            <a:avLst/>
          </a:prstGeom>
          <a:noFill/>
          <a:ln>
            <a:noFill/>
          </a:ln>
        </p:spPr>
      </p:pic>
      <p:sp>
        <p:nvSpPr>
          <p:cNvPr id="1171" name="Google Shape;1171;p97"/>
          <p:cNvSpPr/>
          <p:nvPr/>
        </p:nvSpPr>
        <p:spPr>
          <a:xfrm>
            <a:off x="1593775" y="1316900"/>
            <a:ext cx="5227200" cy="182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97"/>
          <p:cNvSpPr/>
          <p:nvPr/>
        </p:nvSpPr>
        <p:spPr>
          <a:xfrm>
            <a:off x="1593775" y="1670887"/>
            <a:ext cx="5227200" cy="182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97"/>
          <p:cNvSpPr/>
          <p:nvPr/>
        </p:nvSpPr>
        <p:spPr>
          <a:xfrm>
            <a:off x="1593775" y="2356687"/>
            <a:ext cx="5227200" cy="182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97"/>
          <p:cNvSpPr/>
          <p:nvPr/>
        </p:nvSpPr>
        <p:spPr>
          <a:xfrm>
            <a:off x="1593775" y="2529347"/>
            <a:ext cx="5227200" cy="182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97"/>
          <p:cNvSpPr/>
          <p:nvPr/>
        </p:nvSpPr>
        <p:spPr>
          <a:xfrm>
            <a:off x="1593775" y="3035733"/>
            <a:ext cx="5227200" cy="182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97"/>
          <p:cNvSpPr/>
          <p:nvPr/>
        </p:nvSpPr>
        <p:spPr>
          <a:xfrm>
            <a:off x="1593775" y="3376213"/>
            <a:ext cx="5227200" cy="182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97"/>
          <p:cNvSpPr/>
          <p:nvPr/>
        </p:nvSpPr>
        <p:spPr>
          <a:xfrm>
            <a:off x="1593775" y="3548873"/>
            <a:ext cx="5227200" cy="182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98"/>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US"/>
              <a:t>What would be covered in CSE493G1 deep learning course</a:t>
            </a:r>
            <a:endParaRPr/>
          </a:p>
        </p:txBody>
      </p:sp>
      <p:sp>
        <p:nvSpPr>
          <p:cNvPr id="1184" name="Google Shape;1184;p98"/>
          <p:cNvSpPr txBox="1"/>
          <p:nvPr>
            <p:ph idx="1" type="body"/>
          </p:nvPr>
        </p:nvSpPr>
        <p:spPr>
          <a:xfrm>
            <a:off x="457200" y="1200150"/>
            <a:ext cx="3635400" cy="310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t/>
            </a:r>
            <a:endParaRPr/>
          </a:p>
        </p:txBody>
      </p:sp>
      <p:sp>
        <p:nvSpPr>
          <p:cNvPr id="1185" name="Google Shape;1185;p98"/>
          <p:cNvSpPr txBox="1"/>
          <p:nvPr>
            <p:ph idx="12" type="sldNum"/>
          </p:nvPr>
        </p:nvSpPr>
        <p:spPr>
          <a:xfrm>
            <a:off x="5588904" y="4782000"/>
            <a:ext cx="7569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000"/>
              <a:buFont typeface="Arial"/>
              <a:buNone/>
            </a:pPr>
            <a:fld id="{00000000-1234-1234-1234-123412341234}" type="slidenum">
              <a:rPr lang="en-US"/>
              <a:t>‹#›</a:t>
            </a:fld>
            <a:endParaRPr/>
          </a:p>
        </p:txBody>
      </p:sp>
      <p:pic>
        <p:nvPicPr>
          <p:cNvPr id="1186" name="Google Shape;1186;p98"/>
          <p:cNvPicPr preferRelativeResize="0"/>
          <p:nvPr/>
        </p:nvPicPr>
        <p:blipFill rotWithShape="1">
          <a:blip r:embed="rId3">
            <a:alphaModFix/>
          </a:blip>
          <a:srcRect b="0" l="0" r="0" t="0"/>
          <a:stretch/>
        </p:blipFill>
        <p:spPr>
          <a:xfrm>
            <a:off x="1560727" y="1283150"/>
            <a:ext cx="5334400" cy="6271776"/>
          </a:xfrm>
          <a:prstGeom prst="rect">
            <a:avLst/>
          </a:prstGeom>
          <a:noFill/>
          <a:ln>
            <a:noFill/>
          </a:ln>
        </p:spPr>
      </p:pic>
      <p:sp>
        <p:nvSpPr>
          <p:cNvPr id="1187" name="Google Shape;1187;p98"/>
          <p:cNvSpPr/>
          <p:nvPr/>
        </p:nvSpPr>
        <p:spPr>
          <a:xfrm>
            <a:off x="1593775" y="1469300"/>
            <a:ext cx="5227200" cy="182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98"/>
          <p:cNvSpPr/>
          <p:nvPr/>
        </p:nvSpPr>
        <p:spPr>
          <a:xfrm>
            <a:off x="1593775" y="1843547"/>
            <a:ext cx="5227200" cy="182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98"/>
          <p:cNvSpPr/>
          <p:nvPr/>
        </p:nvSpPr>
        <p:spPr>
          <a:xfrm>
            <a:off x="1593775" y="2022960"/>
            <a:ext cx="5227200" cy="182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98"/>
          <p:cNvSpPr/>
          <p:nvPr/>
        </p:nvSpPr>
        <p:spPr>
          <a:xfrm>
            <a:off x="1593775" y="2195620"/>
            <a:ext cx="5227200" cy="182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98"/>
          <p:cNvSpPr/>
          <p:nvPr/>
        </p:nvSpPr>
        <p:spPr>
          <a:xfrm>
            <a:off x="1593775" y="2685574"/>
            <a:ext cx="5227200" cy="182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98"/>
          <p:cNvSpPr/>
          <p:nvPr/>
        </p:nvSpPr>
        <p:spPr>
          <a:xfrm>
            <a:off x="1593775" y="2871740"/>
            <a:ext cx="5227200" cy="182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98"/>
          <p:cNvSpPr/>
          <p:nvPr/>
        </p:nvSpPr>
        <p:spPr>
          <a:xfrm>
            <a:off x="1593775" y="3701273"/>
            <a:ext cx="5227200" cy="182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