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8"/>
  </p:notesMasterIdLst>
  <p:sldIdLst>
    <p:sldId id="256" r:id="rId2"/>
    <p:sldId id="299" r:id="rId3"/>
    <p:sldId id="302" r:id="rId4"/>
    <p:sldId id="303" r:id="rId5"/>
    <p:sldId id="304" r:id="rId6"/>
    <p:sldId id="305" r:id="rId7"/>
    <p:sldId id="306" r:id="rId8"/>
    <p:sldId id="308" r:id="rId9"/>
    <p:sldId id="269" r:id="rId10"/>
    <p:sldId id="270" r:id="rId11"/>
    <p:sldId id="309" r:id="rId12"/>
    <p:sldId id="310" r:id="rId13"/>
    <p:sldId id="311" r:id="rId14"/>
    <p:sldId id="312" r:id="rId15"/>
    <p:sldId id="313" r:id="rId16"/>
    <p:sldId id="278" r:id="rId17"/>
    <p:sldId id="279" r:id="rId18"/>
    <p:sldId id="280" r:id="rId19"/>
    <p:sldId id="281" r:id="rId20"/>
    <p:sldId id="282" r:id="rId21"/>
    <p:sldId id="257" r:id="rId22"/>
    <p:sldId id="290" r:id="rId23"/>
    <p:sldId id="291" r:id="rId24"/>
    <p:sldId id="258" r:id="rId25"/>
    <p:sldId id="259" r:id="rId26"/>
    <p:sldId id="260" r:id="rId27"/>
    <p:sldId id="261" r:id="rId28"/>
    <p:sldId id="262" r:id="rId29"/>
    <p:sldId id="263" r:id="rId30"/>
    <p:sldId id="264" r:id="rId31"/>
    <p:sldId id="265" r:id="rId32"/>
    <p:sldId id="266" r:id="rId33"/>
    <p:sldId id="267" r:id="rId34"/>
    <p:sldId id="292" r:id="rId35"/>
    <p:sldId id="293" r:id="rId36"/>
    <p:sldId id="294" r:id="rId37"/>
    <p:sldId id="271" r:id="rId38"/>
    <p:sldId id="272" r:id="rId39"/>
    <p:sldId id="273" r:id="rId40"/>
    <p:sldId id="274" r:id="rId41"/>
    <p:sldId id="275" r:id="rId42"/>
    <p:sldId id="326" r:id="rId43"/>
    <p:sldId id="277" r:id="rId44"/>
    <p:sldId id="295" r:id="rId45"/>
    <p:sldId id="296" r:id="rId46"/>
    <p:sldId id="324" r:id="rId47"/>
    <p:sldId id="314" r:id="rId48"/>
    <p:sldId id="315" r:id="rId49"/>
    <p:sldId id="316" r:id="rId50"/>
    <p:sldId id="317" r:id="rId51"/>
    <p:sldId id="318" r:id="rId52"/>
    <p:sldId id="283" r:id="rId53"/>
    <p:sldId id="284" r:id="rId54"/>
    <p:sldId id="285" r:id="rId55"/>
    <p:sldId id="319" r:id="rId56"/>
    <p:sldId id="320" r:id="rId57"/>
    <p:sldId id="321" r:id="rId58"/>
    <p:sldId id="286" r:id="rId59"/>
    <p:sldId id="325" r:id="rId60"/>
    <p:sldId id="327" r:id="rId61"/>
    <p:sldId id="328" r:id="rId62"/>
    <p:sldId id="287" r:id="rId63"/>
    <p:sldId id="288" r:id="rId64"/>
    <p:sldId id="289" r:id="rId65"/>
    <p:sldId id="322" r:id="rId66"/>
    <p:sldId id="323" r:id="rId6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40" autoAdjust="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07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image" Target="../media/image9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64c114621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64c114621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8707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64c114621_0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64c114621_0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0404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64c114621_0_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64c114621_0_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2737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64c114621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64c114621_0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9948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64c114621_0_5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64c114621_0_5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0402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6d6019af2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6d6019af2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5783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6d6019af2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6d6019af2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5174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6d6019af2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6d6019af2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06732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6d6019af2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6d6019af2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6984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6d6019af2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6d6019af2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20371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6d6019af2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6d6019af2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8938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6d6019af2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6d6019af2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9267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6d6019af2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6d6019af2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16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6d6019af2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6d6019af2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23371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6d6019af2_0_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6d6019af2_0_3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3049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6d6019af2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6d6019af2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86945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6d6019af2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6d6019af2_0_3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22422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6d6019af2_0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6d6019af2_0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0821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6d6019af2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6d6019af2_0_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28225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97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49815CF2-FDAF-4AD0-8696-85856DACFC2F}" type="slidenum">
              <a:rPr lang="en-US" sz="1100" strike="noStrike">
                <a:solidFill>
                  <a:srgbClr val="000000"/>
                </a:solidFill>
                <a:latin typeface="Times New Roman"/>
                <a:ea typeface="ＭＳ Ｐゴシック"/>
              </a:rPr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90123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r>
              <a:rPr lang="en-US" sz="2000" strike="noStrike">
                <a:latin typeface="Arial"/>
              </a:rPr>
              <a:t>Your eyes don’t see everything at once, but they jump around.  You see only about 2 degrees with high resolution</a:t>
            </a:r>
            <a:endParaRPr/>
          </a:p>
        </p:txBody>
      </p:sp>
      <p:sp>
        <p:nvSpPr>
          <p:cNvPr id="699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65C65B2D-BE5C-4822-A965-F68F61F75C56}" type="slidenum">
              <a:rPr lang="en-US" sz="1200" strike="noStrike">
                <a:solidFill>
                  <a:srgbClr val="000000"/>
                </a:solidFill>
                <a:latin typeface="+mn-lt"/>
                <a:ea typeface="+mn-ea"/>
              </a:rPr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45329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CD4E39B2-A885-43A7-80F5-ADE6A02CB408}" type="slidenum">
              <a:rPr lang="en-US" sz="1200" strike="noStrike">
                <a:latin typeface="Times New Roman"/>
              </a:rPr>
              <a:t>29</a:t>
            </a:fld>
            <a:endParaRPr/>
          </a:p>
        </p:txBody>
      </p:sp>
      <p:sp>
        <p:nvSpPr>
          <p:cNvPr id="701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30925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a. moving around causes no difference, b. moving up and down no difference, but left and right yes, c. moving in two directions causes difference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61EE53B1-B6E5-4D2C-B8B2-5309B39F17B7}" type="slidenum">
              <a:rPr lang="en-US" sz="1400" smtClean="0">
                <a:latin typeface="Times New Roman"/>
              </a:r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007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5C9DEE25-21A9-4258-BE5B-1169B13B1039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33</a:t>
            </a:fld>
            <a:endParaRPr/>
          </a:p>
        </p:txBody>
      </p:sp>
      <p:sp>
        <p:nvSpPr>
          <p:cNvPr id="703" name="PlaceHolder 2"/>
          <p:cNvSpPr>
            <a:spLocks noGrp="1"/>
          </p:cNvSpPr>
          <p:nvPr>
            <p:ph type="body"/>
          </p:nvPr>
        </p:nvSpPr>
        <p:spPr>
          <a:xfrm>
            <a:off x="890640" y="4324320"/>
            <a:ext cx="5047920" cy="41698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81136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6d6019af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6d6019af2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98964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6d6019af2_0_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6d6019af2_0_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65314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6d6019af2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6d6019af2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0285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AB6B2BF1-17F4-4336-8FE9-3E8BF3A54588}" type="slidenum">
              <a:rPr lang="en-US" sz="1200" strike="noStrike">
                <a:latin typeface="Times New Roman"/>
              </a:rPr>
              <a:t>37</a:t>
            </a:fld>
            <a:endParaRPr/>
          </a:p>
        </p:txBody>
      </p:sp>
      <p:sp>
        <p:nvSpPr>
          <p:cNvPr id="707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69064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A97C4F2D-4735-4873-9A9E-527EFC6285CF}" type="slidenum">
              <a:rPr lang="en-US" sz="1200" strike="noStrike">
                <a:latin typeface="Times New Roman"/>
              </a:rPr>
              <a:t>38</a:t>
            </a:fld>
            <a:endParaRPr/>
          </a:p>
        </p:txBody>
      </p:sp>
      <p:sp>
        <p:nvSpPr>
          <p:cNvPr id="709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Shown</a:t>
            </a:r>
            <a:r>
              <a:rPr lang="en-US" baseline="0" dirty="0"/>
              <a:t> as a heat map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32250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39571CDB-8DC3-423B-B4DE-1572C2C9A5D2}" type="slidenum">
              <a:rPr lang="en-US" sz="1200" strike="noStrike">
                <a:latin typeface="Times New Roman"/>
              </a:rPr>
              <a:t>39</a:t>
            </a:fld>
            <a:endParaRPr/>
          </a:p>
        </p:txBody>
      </p:sp>
      <p:sp>
        <p:nvSpPr>
          <p:cNvPr id="711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96360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CB1F1E35-1AC0-4F80-9343-E55F6F7CA4BC}" type="slidenum">
              <a:rPr lang="en-US" sz="1200" strike="noStrike">
                <a:latin typeface="Times New Roman"/>
              </a:rPr>
              <a:t>40</a:t>
            </a:fld>
            <a:endParaRPr/>
          </a:p>
        </p:txBody>
      </p:sp>
      <p:sp>
        <p:nvSpPr>
          <p:cNvPr id="713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64228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B919C4F4-B76B-4582-B2CC-0462F1186CED}" type="slidenum">
              <a:rPr lang="en-US" sz="1200" strike="noStrike">
                <a:latin typeface="Times New Roman"/>
              </a:rPr>
              <a:t>41</a:t>
            </a:fld>
            <a:endParaRPr/>
          </a:p>
        </p:txBody>
      </p:sp>
      <p:sp>
        <p:nvSpPr>
          <p:cNvPr id="715" name="PlaceHolder 2"/>
          <p:cNvSpPr>
            <a:spLocks noGrp="1"/>
          </p:cNvSpPr>
          <p:nvPr>
            <p:ph type="body"/>
          </p:nvPr>
        </p:nvSpPr>
        <p:spPr>
          <a:xfrm>
            <a:off x="889920" y="4323960"/>
            <a:ext cx="5047920" cy="41709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47228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6d6019af2_0_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6d6019af2_0_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57053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6d6019af2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6d6019af2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35260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Laplacian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61EE53B1-B6E5-4D2C-B8B2-5309B39F17B7}" type="slidenum">
              <a:rPr lang="en-US" sz="1400" smtClean="0">
                <a:latin typeface="Times New Roman"/>
              </a:r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2050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17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A0129F3D-8867-4983-AADA-9BFFC46A74F8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53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97418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B7F77482-3EC4-45A2-968F-F284EC8E7993}" type="slidenum">
              <a:rPr lang="en-US" altLang="zh-CN" smtClean="0"/>
              <a:pPr eaLnBrk="1" hangingPunct="1">
                <a:spcBef>
                  <a:spcPct val="0"/>
                </a:spcBef>
              </a:pPr>
              <a:t>55</a:t>
            </a:fld>
            <a:endParaRPr lang="en-US" altLang="zh-CN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7854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78020A0E-3FF6-4A46-8FFC-23A4C4C86322}" type="slidenum">
              <a:rPr lang="en-US" altLang="zh-CN" smtClean="0"/>
              <a:pPr eaLnBrk="1" hangingPunct="1">
                <a:spcBef>
                  <a:spcPct val="0"/>
                </a:spcBef>
              </a:pPr>
              <a:t>56</a:t>
            </a:fld>
            <a:endParaRPr lang="en-US" altLang="zh-CN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5222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6667ABB4-48F9-43BB-ACAE-5AB934E24F8E}" type="slidenum">
              <a:rPr lang="en-US" altLang="zh-CN" smtClean="0"/>
              <a:pPr eaLnBrk="1" hangingPunct="1">
                <a:spcBef>
                  <a:spcPct val="0"/>
                </a:spcBef>
              </a:pPr>
              <a:t>57</a:t>
            </a:fld>
            <a:endParaRPr lang="en-US" altLang="zh-CN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/>
              <a:t>We could not evaluate the</a:t>
            </a:r>
          </a:p>
        </p:txBody>
      </p:sp>
    </p:spTree>
    <p:extLst>
      <p:ext uri="{BB962C8B-B14F-4D97-AF65-F5344CB8AC3E}">
        <p14:creationId xmlns:p14="http://schemas.microsoft.com/office/powerpoint/2010/main" val="180430036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FEA11BDB-0838-4A53-8BEA-BFA0E67499C9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63</a:t>
            </a:fld>
            <a:endParaRPr/>
          </a:p>
        </p:txBody>
      </p:sp>
      <p:sp>
        <p:nvSpPr>
          <p:cNvPr id="719" name="PlaceHolder 2"/>
          <p:cNvSpPr>
            <a:spLocks noGrp="1"/>
          </p:cNvSpPr>
          <p:nvPr>
            <p:ph type="body"/>
          </p:nvPr>
        </p:nvSpPr>
        <p:spPr>
          <a:xfrm>
            <a:off x="890640" y="4324320"/>
            <a:ext cx="5047920" cy="41698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406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837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85800" y="914400"/>
            <a:ext cx="3792600" cy="5257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68480" y="914400"/>
            <a:ext cx="3792600" cy="5257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2289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837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85800" y="914400"/>
            <a:ext cx="7772040" cy="5257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4983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7950" y="256233"/>
            <a:ext cx="8888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9878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B08E0-B629-4AC1-B104-D52F067E23F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2856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837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685800" y="914400"/>
            <a:ext cx="7772040" cy="2507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685800" y="3660840"/>
            <a:ext cx="7772040" cy="25077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8154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jpe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jpe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emf"/><Relationship Id="rId3" Type="http://schemas.openxmlformats.org/officeDocument/2006/relationships/notesSlide" Target="../notesSlides/notesSlide38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4.wmf"/><Relationship Id="rId5" Type="http://schemas.openxmlformats.org/officeDocument/2006/relationships/image" Target="../media/image92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95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Corner Detection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&amp; Computer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-US" dirty="0"/>
              <a:t>Review: </a:t>
            </a:r>
            <a:r>
              <a:rPr lang="en" dirty="0"/>
              <a:t>What’s an edge?</a:t>
            </a:r>
            <a:endParaRPr dirty="0"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Image is a function</a:t>
            </a:r>
            <a:endParaRPr/>
          </a:p>
          <a:p>
            <a:pPr>
              <a:buChar char="-"/>
            </a:pPr>
            <a:r>
              <a:rPr lang="en"/>
              <a:t>Edges are rapid changes in this function</a:t>
            </a: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0288" y="2613526"/>
            <a:ext cx="3205635" cy="327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075" y="2613525"/>
            <a:ext cx="3836555" cy="3271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8642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Image derivatives</a:t>
            </a:r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Recall: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 </a:t>
            </a:r>
            <a:endParaRPr/>
          </a:p>
          <a:p>
            <a:pPr>
              <a:buChar char="-"/>
            </a:pPr>
            <a:r>
              <a:rPr lang="en"/>
              <a:t>Want smoothing too!</a:t>
            </a:r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title" idx="2"/>
          </p:nvPr>
        </p:nvSpPr>
        <p:spPr>
          <a:xfrm>
            <a:off x="153101" y="557367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 rotWithShape="1">
          <a:blip r:embed="rId3">
            <a:alphaModFix/>
          </a:blip>
          <a:srcRect b="33506"/>
          <a:stretch/>
        </p:blipFill>
        <p:spPr>
          <a:xfrm>
            <a:off x="4648400" y="2016502"/>
            <a:ext cx="4266100" cy="386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6164" y="2016489"/>
            <a:ext cx="2219325" cy="44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801" y="3612800"/>
            <a:ext cx="4541825" cy="22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AC78A3-E20C-4E0F-8220-FFB24F77DD3D}"/>
              </a:ext>
            </a:extLst>
          </p:cNvPr>
          <p:cNvSpPr txBox="1"/>
          <p:nvPr/>
        </p:nvSpPr>
        <p:spPr>
          <a:xfrm>
            <a:off x="3616663" y="4088950"/>
            <a:ext cx="1666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Sobel Operator</a:t>
            </a:r>
          </a:p>
        </p:txBody>
      </p:sp>
    </p:spTree>
    <p:extLst>
      <p:ext uri="{BB962C8B-B14F-4D97-AF65-F5344CB8AC3E}">
        <p14:creationId xmlns:p14="http://schemas.microsoft.com/office/powerpoint/2010/main" val="616343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Laplacian (2nd derivative)!</a:t>
            </a:r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1"/>
          </p:nvPr>
        </p:nvSpPr>
        <p:spPr>
          <a:xfrm>
            <a:off x="229500" y="1629002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Crosses zero at extrema</a:t>
            </a:r>
            <a:endParaRPr dirty="0"/>
          </a:p>
          <a:p>
            <a:pPr>
              <a:buChar char="-"/>
            </a:pPr>
            <a:r>
              <a:rPr lang="en" dirty="0"/>
              <a:t>Recall: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 </a:t>
            </a:r>
            <a:endParaRPr dirty="0"/>
          </a:p>
          <a:p>
            <a:pPr>
              <a:buChar char="-"/>
            </a:pPr>
            <a:r>
              <a:rPr lang="en" dirty="0"/>
              <a:t>Laplacian: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 </a:t>
            </a:r>
            <a:endParaRPr dirty="0"/>
          </a:p>
          <a:p>
            <a:pPr>
              <a:buChar char="-"/>
            </a:pPr>
            <a:r>
              <a:rPr lang="en" dirty="0"/>
              <a:t>Again, have to</a:t>
            </a:r>
            <a:br>
              <a:rPr lang="en" dirty="0"/>
            </a:br>
            <a:r>
              <a:rPr lang="en" dirty="0"/>
              <a:t>estimate f’’(x):</a:t>
            </a:r>
            <a:endParaRPr dirty="0"/>
          </a:p>
        </p:txBody>
      </p:sp>
      <p:sp>
        <p:nvSpPr>
          <p:cNvPr id="107" name="Google Shape;107;p1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1651" y="2235131"/>
            <a:ext cx="2676425" cy="3649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8076" y="2235126"/>
            <a:ext cx="2676425" cy="364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0814" y="2377257"/>
            <a:ext cx="322897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90908" y="2957341"/>
            <a:ext cx="1390650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1376" y="4494151"/>
            <a:ext cx="1390650" cy="139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71000" y="4494150"/>
            <a:ext cx="1390650" cy="139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412658-F9BE-4688-AF1A-CF630E0577D7}"/>
              </a:ext>
            </a:extLst>
          </p:cNvPr>
          <p:cNvSpPr txBox="1"/>
          <p:nvPr/>
        </p:nvSpPr>
        <p:spPr>
          <a:xfrm flipH="1">
            <a:off x="6913878" y="1199507"/>
            <a:ext cx="86868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0   1  0</a:t>
            </a:r>
          </a:p>
          <a:p>
            <a:r>
              <a:rPr lang="en-US" dirty="0"/>
              <a:t>1  -4  1</a:t>
            </a:r>
          </a:p>
          <a:p>
            <a:r>
              <a:rPr lang="en-US" dirty="0"/>
              <a:t>0   1   0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795FE2-56CE-477B-AFBE-CDE69CDD5FE8}"/>
              </a:ext>
            </a:extLst>
          </p:cNvPr>
          <p:cNvSpPr txBox="1"/>
          <p:nvPr/>
        </p:nvSpPr>
        <p:spPr>
          <a:xfrm>
            <a:off x="6372859" y="864757"/>
            <a:ext cx="195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Laplacian Operator</a:t>
            </a:r>
          </a:p>
        </p:txBody>
      </p:sp>
    </p:spTree>
    <p:extLst>
      <p:ext uri="{BB962C8B-B14F-4D97-AF65-F5344CB8AC3E}">
        <p14:creationId xmlns:p14="http://schemas.microsoft.com/office/powerpoint/2010/main" val="354377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Laplacians also sensitive to noise</a:t>
            </a:r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 dirty="0"/>
              <a:t>Again, use gaussian smoothing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Can just use one kernel since convs commute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>
                <a:solidFill>
                  <a:srgbClr val="C00000"/>
                </a:solidFill>
              </a:rPr>
              <a:t>Laplacian of Gaussian, LoG</a:t>
            </a:r>
            <a:endParaRPr dirty="0">
              <a:solidFill>
                <a:srgbClr val="C00000"/>
              </a:solidFill>
            </a:endParaRPr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Can get good approx. with</a:t>
            </a:r>
            <a:br>
              <a:rPr lang="en" dirty="0"/>
            </a:br>
            <a:r>
              <a:rPr lang="en" dirty="0"/>
              <a:t>5x5 - 9x9 kernels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20" name="Google Shape;120;p2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1" name="Google Shape;121;p20" descr="log_colo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4338" y="3065301"/>
            <a:ext cx="3750174" cy="2812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9134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Difference of Gaussian (DoG)</a:t>
            </a:r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Gaussian is a low pass filter</a:t>
            </a:r>
            <a:endParaRPr dirty="0"/>
          </a:p>
          <a:p>
            <a:pPr>
              <a:buChar char="-"/>
            </a:pPr>
            <a:r>
              <a:rPr lang="en" dirty="0"/>
              <a:t>Strongly reduce components with frequency f &lt; σ</a:t>
            </a:r>
            <a:endParaRPr dirty="0"/>
          </a:p>
          <a:p>
            <a:pPr>
              <a:buChar char="-"/>
            </a:pPr>
            <a:r>
              <a:rPr lang="en" dirty="0"/>
              <a:t>(g*I) low frequency components</a:t>
            </a:r>
            <a:endParaRPr dirty="0"/>
          </a:p>
          <a:p>
            <a:pPr>
              <a:buChar char="-"/>
            </a:pPr>
            <a:r>
              <a:rPr lang="en" dirty="0"/>
              <a:t>I - (g*I) high frequency components</a:t>
            </a:r>
            <a:endParaRPr dirty="0"/>
          </a:p>
          <a:p>
            <a:pPr>
              <a:buChar char="-"/>
            </a:pPr>
            <a:r>
              <a:rPr lang="en" dirty="0"/>
              <a:t>g(</a:t>
            </a:r>
            <a:r>
              <a:rPr lang="en" dirty="0">
                <a:solidFill>
                  <a:schemeClr val="dk1"/>
                </a:solidFill>
              </a:rPr>
              <a:t>σ1)*I - g(σ2)*I</a:t>
            </a:r>
            <a:endParaRPr dirty="0"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Components in between these frequencies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g(σ1)*I - g(σ2)*I = </a:t>
            </a:r>
            <a:r>
              <a:rPr lang="en" dirty="0">
                <a:solidFill>
                  <a:srgbClr val="C00000"/>
                </a:solidFill>
              </a:rPr>
              <a:t>[g(σ1) - g(σ2)]*I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128" name="Google Shape;128;p2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9" name="Google Shape;12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8309" y="4327095"/>
            <a:ext cx="1408771" cy="1504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5283" y="4327102"/>
            <a:ext cx="1408771" cy="1504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2269" y="4273377"/>
            <a:ext cx="1408771" cy="150443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/>
        </p:nvSpPr>
        <p:spPr>
          <a:xfrm>
            <a:off x="2849555" y="4768647"/>
            <a:ext cx="4405500" cy="5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457200">
              <a:buSzPts val="3600"/>
              <a:buChar char="-"/>
            </a:pPr>
            <a:r>
              <a:rPr lang="en" sz="3600"/>
              <a:t>           =</a:t>
            </a:r>
            <a:endParaRPr sz="3600"/>
          </a:p>
        </p:txBody>
      </p:sp>
      <p:sp>
        <p:nvSpPr>
          <p:cNvPr id="133" name="Google Shape;133;p21"/>
          <p:cNvSpPr txBox="1"/>
          <p:nvPr/>
        </p:nvSpPr>
        <p:spPr>
          <a:xfrm>
            <a:off x="3671695" y="4639745"/>
            <a:ext cx="1800600" cy="1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σ = 1</a:t>
            </a:r>
            <a:endParaRPr/>
          </a:p>
        </p:txBody>
      </p:sp>
      <p:sp>
        <p:nvSpPr>
          <p:cNvPr id="134" name="Google Shape;134;p21"/>
          <p:cNvSpPr txBox="1"/>
          <p:nvPr/>
        </p:nvSpPr>
        <p:spPr>
          <a:xfrm>
            <a:off x="1860700" y="40400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spcAft>
                <a:spcPts val="1600"/>
              </a:spcAft>
            </a:pPr>
            <a:r>
              <a:rPr lang="en" sz="24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σ = 2</a:t>
            </a:r>
            <a:endParaRPr sz="2400">
              <a:solidFill>
                <a:schemeClr val="dk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058111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DoGs</a:t>
            </a:r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41" name="Google Shape;141;p2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42" name="Google Shape;1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96" y="1622126"/>
            <a:ext cx="2747224" cy="206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8388" y="1622125"/>
            <a:ext cx="2747224" cy="2060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12500" y="3817501"/>
            <a:ext cx="2747224" cy="206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0275" y="3817506"/>
            <a:ext cx="2747224" cy="2060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9320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Canny Edge Detection</a:t>
            </a:r>
            <a:endParaRPr/>
          </a:p>
        </p:txBody>
      </p:sp>
      <p:sp>
        <p:nvSpPr>
          <p:cNvPr id="161" name="Google Shape;161;p2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Your first image processing pipeline!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Old-school CV is all about pipelines</a:t>
            </a:r>
            <a:endParaRPr/>
          </a:p>
          <a:p>
            <a:pPr marL="0" indent="0">
              <a:spcBef>
                <a:spcPts val="1600"/>
              </a:spcBef>
              <a:buNone/>
            </a:pPr>
            <a:r>
              <a:rPr lang="en"/>
              <a:t>Algorithm:</a:t>
            </a:r>
            <a:endParaRPr/>
          </a:p>
          <a:p>
            <a:pPr>
              <a:spcBef>
                <a:spcPts val="1600"/>
              </a:spcBef>
              <a:buChar char="-"/>
            </a:pPr>
            <a:r>
              <a:rPr lang="en"/>
              <a:t>Smooth image (only want “real” edges, not noise)</a:t>
            </a:r>
            <a:endParaRPr/>
          </a:p>
          <a:p>
            <a:pPr>
              <a:buChar char="-"/>
            </a:pPr>
            <a:r>
              <a:rPr lang="en"/>
              <a:t>Calculate gradient direction and magnitude</a:t>
            </a:r>
            <a:endParaRPr/>
          </a:p>
          <a:p>
            <a:pPr>
              <a:buChar char="-"/>
            </a:pPr>
            <a:r>
              <a:rPr lang="en"/>
              <a:t>Non-maximum suppression perpendicular to edge</a:t>
            </a:r>
            <a:endParaRPr/>
          </a:p>
          <a:p>
            <a:pPr>
              <a:buChar char="-"/>
            </a:pPr>
            <a:r>
              <a:rPr lang="en"/>
              <a:t>Threshold into strong, weak, no edge</a:t>
            </a:r>
            <a:endParaRPr/>
          </a:p>
          <a:p>
            <a:pPr>
              <a:buChar char="-"/>
            </a:pPr>
            <a:r>
              <a:rPr lang="en"/>
              <a:t>Connect together components</a:t>
            </a:r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http://bigwww.epfl.ch/demo/ip/demos/edgeDetector/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1002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Gradient magnitude and direction</a:t>
            </a:r>
            <a:endParaRPr/>
          </a:p>
        </p:txBody>
      </p:sp>
      <p:sp>
        <p:nvSpPr>
          <p:cNvPr id="179" name="Google Shape;179;p2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Sobel filter</a:t>
            </a:r>
            <a:endParaRPr/>
          </a:p>
        </p:txBody>
      </p:sp>
      <p:pic>
        <p:nvPicPr>
          <p:cNvPr id="180" name="Google Shape;18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2426" y="2357026"/>
            <a:ext cx="3527775" cy="35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http://bigwww.epfl.ch/demo/ip/demos/edgeDetector/</a:t>
            </a:r>
            <a:endParaRPr/>
          </a:p>
        </p:txBody>
      </p:sp>
      <p:pic>
        <p:nvPicPr>
          <p:cNvPr id="182" name="Google Shape;18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3126" y="3725551"/>
            <a:ext cx="2159249" cy="2159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501" y="3725551"/>
            <a:ext cx="2159249" cy="21592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9763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Non-maximum suppression</a:t>
            </a:r>
            <a:endParaRPr/>
          </a:p>
        </p:txBody>
      </p:sp>
      <p:pic>
        <p:nvPicPr>
          <p:cNvPr id="189" name="Google Shape;18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2688" y="1622126"/>
            <a:ext cx="4378625" cy="4378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8022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Non-maximum suppression</a:t>
            </a:r>
            <a:endParaRPr/>
          </a:p>
        </p:txBody>
      </p:sp>
      <p:pic>
        <p:nvPicPr>
          <p:cNvPr id="195" name="Google Shape;19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2689" y="1622126"/>
            <a:ext cx="4378625" cy="4378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8082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Non-maximum suppression</a:t>
            </a:r>
            <a:endParaRPr/>
          </a:p>
        </p:txBody>
      </p:sp>
      <p:sp>
        <p:nvSpPr>
          <p:cNvPr id="201" name="Google Shape;201;p2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http://bigwww.epfl.ch/demo/ip/demos/edgeDetector/</a:t>
            </a:r>
            <a:endParaRPr/>
          </a:p>
        </p:txBody>
      </p:sp>
      <p:pic>
        <p:nvPicPr>
          <p:cNvPr id="202" name="Google Shape;20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1826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9"/>
          <p:cNvSpPr/>
          <p:nvPr/>
        </p:nvSpPr>
        <p:spPr>
          <a:xfrm>
            <a:off x="2770601" y="2308680"/>
            <a:ext cx="2611525" cy="696125"/>
          </a:xfrm>
          <a:custGeom>
            <a:avLst/>
            <a:gdLst/>
            <a:ahLst/>
            <a:cxnLst/>
            <a:rect l="l" t="t" r="r" b="b"/>
            <a:pathLst>
              <a:path w="104461" h="27845" extrusionOk="0">
                <a:moveTo>
                  <a:pt x="0" y="27845"/>
                </a:moveTo>
                <a:cubicBezTo>
                  <a:pt x="16303" y="14049"/>
                  <a:pt x="37207" y="4500"/>
                  <a:pt x="58328" y="1332"/>
                </a:cubicBezTo>
                <a:cubicBezTo>
                  <a:pt x="64970" y="336"/>
                  <a:pt x="72179" y="-1001"/>
                  <a:pt x="78478" y="1332"/>
                </a:cubicBezTo>
                <a:cubicBezTo>
                  <a:pt x="88962" y="5215"/>
                  <a:pt x="96552" y="14640"/>
                  <a:pt x="104461" y="22542"/>
                </a:cubicBezTo>
              </a:path>
            </a:pathLst>
          </a:custGeom>
          <a:noFill/>
          <a:ln w="76200" cap="flat" cmpd="sng">
            <a:solidFill>
              <a:srgbClr val="FFFFFF"/>
            </a:solidFill>
            <a:prstDash val="solid"/>
            <a:round/>
            <a:headEnd type="none" w="med" len="med"/>
            <a:tailEnd type="stealth" w="med" len="med"/>
          </a:ln>
        </p:spPr>
      </p:sp>
    </p:spTree>
    <p:extLst>
      <p:ext uri="{BB962C8B-B14F-4D97-AF65-F5344CB8AC3E}">
        <p14:creationId xmlns:p14="http://schemas.microsoft.com/office/powerpoint/2010/main" val="3725465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Threshold edges</a:t>
            </a:r>
            <a:endParaRPr/>
          </a:p>
        </p:txBody>
      </p:sp>
      <p:sp>
        <p:nvSpPr>
          <p:cNvPr id="210" name="Google Shape;210;p3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Still some noise</a:t>
            </a:r>
            <a:endParaRPr/>
          </a:p>
          <a:p>
            <a:pPr>
              <a:buChar char="-"/>
            </a:pPr>
            <a:r>
              <a:rPr lang="en"/>
              <a:t>Only want strong edges</a:t>
            </a:r>
            <a:endParaRPr/>
          </a:p>
          <a:p>
            <a:pPr>
              <a:buChar char="-"/>
            </a:pPr>
            <a:r>
              <a:rPr lang="en"/>
              <a:t>2 thresholds, 3 cases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R &gt; T: strong edge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R &lt; T but R &gt; t: weak edge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R &lt; t: no edge</a:t>
            </a:r>
            <a:endParaRPr/>
          </a:p>
          <a:p>
            <a:pPr>
              <a:buChar char="-"/>
            </a:pPr>
            <a:r>
              <a:rPr lang="en"/>
              <a:t>Why two thresholds?</a:t>
            </a:r>
            <a:endParaRPr/>
          </a:p>
        </p:txBody>
      </p:sp>
      <p:sp>
        <p:nvSpPr>
          <p:cNvPr id="211" name="Google Shape;211;p3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http://bigwww.epfl.ch/demo/ip/demos/edgeDetector/</a:t>
            </a:r>
            <a:endParaRPr/>
          </a:p>
        </p:txBody>
      </p:sp>
      <p:pic>
        <p:nvPicPr>
          <p:cNvPr id="212" name="Google Shape;21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2426" y="2350151"/>
            <a:ext cx="3527775" cy="35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1524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Connect ‘em up!</a:t>
            </a:r>
            <a:endParaRPr/>
          </a:p>
        </p:txBody>
      </p:sp>
      <p:sp>
        <p:nvSpPr>
          <p:cNvPr id="218" name="Google Shape;218;p3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Strong edges are edges!</a:t>
            </a:r>
            <a:endParaRPr/>
          </a:p>
          <a:p>
            <a:pPr>
              <a:buChar char="-"/>
            </a:pPr>
            <a:r>
              <a:rPr lang="en"/>
              <a:t>Weak edges are edges </a:t>
            </a:r>
            <a:br>
              <a:rPr lang="en"/>
            </a:br>
            <a:r>
              <a:rPr lang="en"/>
              <a:t>iff they connect to strong</a:t>
            </a:r>
            <a:endParaRPr/>
          </a:p>
          <a:p>
            <a:pPr>
              <a:buChar char="-"/>
            </a:pPr>
            <a:r>
              <a:rPr lang="en"/>
              <a:t>Look in some neighborhood</a:t>
            </a:r>
            <a:br>
              <a:rPr lang="en"/>
            </a:br>
            <a:r>
              <a:rPr lang="en"/>
              <a:t>(usually 8 closest)</a:t>
            </a:r>
            <a:endParaRPr/>
          </a:p>
        </p:txBody>
      </p:sp>
      <p:sp>
        <p:nvSpPr>
          <p:cNvPr id="219" name="Google Shape;219;p3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http://bigwww.epfl.ch/demo/ip/demos/edgeDetector/</a:t>
            </a:r>
            <a:endParaRPr/>
          </a:p>
        </p:txBody>
      </p:sp>
      <p:pic>
        <p:nvPicPr>
          <p:cNvPr id="220" name="Google Shape;22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6726" y="2339626"/>
            <a:ext cx="3527775" cy="35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8063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Features!</a:t>
            </a:r>
            <a:endParaRPr/>
          </a:p>
        </p:txBody>
      </p:sp>
      <p:sp>
        <p:nvSpPr>
          <p:cNvPr id="240" name="Google Shape;240;p3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Highly descriptive local regions</a:t>
            </a:r>
            <a:endParaRPr/>
          </a:p>
          <a:p>
            <a:pPr>
              <a:buChar char="-"/>
            </a:pPr>
            <a:r>
              <a:rPr lang="en"/>
              <a:t>Ways to describe those regions</a:t>
            </a:r>
            <a:endParaRPr/>
          </a:p>
          <a:p>
            <a:pPr>
              <a:buChar char="-"/>
            </a:pPr>
            <a:r>
              <a:rPr lang="en"/>
              <a:t>Useful for: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Matching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Recognition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Detection</a:t>
            </a:r>
            <a:endParaRPr/>
          </a:p>
        </p:txBody>
      </p:sp>
      <p:sp>
        <p:nvSpPr>
          <p:cNvPr id="241" name="Google Shape;241;p3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grpSp>
        <p:nvGrpSpPr>
          <p:cNvPr id="242" name="Google Shape;242;p34"/>
          <p:cNvGrpSpPr/>
          <p:nvPr/>
        </p:nvGrpSpPr>
        <p:grpSpPr>
          <a:xfrm>
            <a:off x="369636" y="4092480"/>
            <a:ext cx="3988790" cy="1419552"/>
            <a:chOff x="838200" y="995363"/>
            <a:chExt cx="7485063" cy="2663825"/>
          </a:xfrm>
        </p:grpSpPr>
        <p:pic>
          <p:nvPicPr>
            <p:cNvPr id="243" name="Google Shape;243;p34" descr="SIFT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648200" y="995363"/>
              <a:ext cx="3675063" cy="2660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34" descr="SIFT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38200" y="995363"/>
              <a:ext cx="3675063" cy="26638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45" name="Google Shape;245;p34"/>
            <p:cNvCxnSpPr/>
            <p:nvPr/>
          </p:nvCxnSpPr>
          <p:spPr>
            <a:xfrm rot="10800000" flipH="1">
              <a:off x="3289300" y="1828800"/>
              <a:ext cx="1905000" cy="1524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46" name="Google Shape;246;p34"/>
            <p:cNvSpPr/>
            <p:nvPr/>
          </p:nvSpPr>
          <p:spPr>
            <a:xfrm>
              <a:off x="4232275" y="2046288"/>
              <a:ext cx="1790700" cy="52387"/>
            </a:xfrm>
            <a:custGeom>
              <a:avLst/>
              <a:gdLst/>
              <a:ahLst/>
              <a:cxnLst/>
              <a:rect l="l" t="t" r="r" b="b"/>
              <a:pathLst>
                <a:path w="1128" h="33" extrusionOk="0">
                  <a:moveTo>
                    <a:pt x="0" y="33"/>
                  </a:moveTo>
                  <a:lnTo>
                    <a:pt x="112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47" name="Google Shape;247;p34"/>
            <p:cNvCxnSpPr/>
            <p:nvPr/>
          </p:nvCxnSpPr>
          <p:spPr>
            <a:xfrm rot="10800000" flipH="1">
              <a:off x="3724275" y="3200475"/>
              <a:ext cx="1698600" cy="1428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48" name="Google Shape;248;p34"/>
            <p:cNvSpPr/>
            <p:nvPr/>
          </p:nvSpPr>
          <p:spPr>
            <a:xfrm>
              <a:off x="4154488" y="2608263"/>
              <a:ext cx="1733550" cy="47625"/>
            </a:xfrm>
            <a:custGeom>
              <a:avLst/>
              <a:gdLst/>
              <a:ahLst/>
              <a:cxnLst/>
              <a:rect l="l" t="t" r="r" b="b"/>
              <a:pathLst>
                <a:path w="1092" h="30" extrusionOk="0">
                  <a:moveTo>
                    <a:pt x="0" y="30"/>
                  </a:moveTo>
                  <a:lnTo>
                    <a:pt x="1092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49" name="Google Shape;249;p34"/>
            <p:cNvCxnSpPr/>
            <p:nvPr/>
          </p:nvCxnSpPr>
          <p:spPr>
            <a:xfrm rot="10800000" flipH="1">
              <a:off x="3444875" y="2324075"/>
              <a:ext cx="1825500" cy="1302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50" name="Google Shape;250;p34"/>
            <p:cNvSpPr/>
            <p:nvPr/>
          </p:nvSpPr>
          <p:spPr>
            <a:xfrm>
              <a:off x="4016375" y="2928938"/>
              <a:ext cx="1614488" cy="103187"/>
            </a:xfrm>
            <a:custGeom>
              <a:avLst/>
              <a:gdLst/>
              <a:ahLst/>
              <a:cxnLst/>
              <a:rect l="l" t="t" r="r" b="b"/>
              <a:pathLst>
                <a:path w="1017" h="65" extrusionOk="0">
                  <a:moveTo>
                    <a:pt x="0" y="65"/>
                  </a:moveTo>
                  <a:lnTo>
                    <a:pt x="101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34"/>
            <p:cNvSpPr/>
            <p:nvPr/>
          </p:nvSpPr>
          <p:spPr>
            <a:xfrm>
              <a:off x="3048000" y="1958975"/>
              <a:ext cx="1785938" cy="174625"/>
            </a:xfrm>
            <a:custGeom>
              <a:avLst/>
              <a:gdLst/>
              <a:ahLst/>
              <a:cxnLst/>
              <a:rect l="l" t="t" r="r" b="b"/>
              <a:pathLst>
                <a:path w="1125" h="110" extrusionOk="0">
                  <a:moveTo>
                    <a:pt x="0" y="110"/>
                  </a:moveTo>
                  <a:lnTo>
                    <a:pt x="1125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34"/>
            <p:cNvSpPr/>
            <p:nvPr/>
          </p:nvSpPr>
          <p:spPr>
            <a:xfrm>
              <a:off x="4168775" y="2714625"/>
              <a:ext cx="1709738" cy="55563"/>
            </a:xfrm>
            <a:custGeom>
              <a:avLst/>
              <a:gdLst/>
              <a:ahLst/>
              <a:cxnLst/>
              <a:rect l="l" t="t" r="r" b="b"/>
              <a:pathLst>
                <a:path w="1077" h="35" extrusionOk="0">
                  <a:moveTo>
                    <a:pt x="0" y="35"/>
                  </a:moveTo>
                  <a:lnTo>
                    <a:pt x="107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34"/>
            <p:cNvSpPr/>
            <p:nvPr/>
          </p:nvSpPr>
          <p:spPr>
            <a:xfrm>
              <a:off x="4419600" y="2157413"/>
              <a:ext cx="1790700" cy="52387"/>
            </a:xfrm>
            <a:custGeom>
              <a:avLst/>
              <a:gdLst/>
              <a:ahLst/>
              <a:cxnLst/>
              <a:rect l="l" t="t" r="r" b="b"/>
              <a:pathLst>
                <a:path w="1128" h="33" extrusionOk="0">
                  <a:moveTo>
                    <a:pt x="0" y="33"/>
                  </a:moveTo>
                  <a:lnTo>
                    <a:pt x="112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4" name="Google Shape;254;p34"/>
            <p:cNvCxnSpPr/>
            <p:nvPr/>
          </p:nvCxnSpPr>
          <p:spPr>
            <a:xfrm rot="10800000" flipH="1">
              <a:off x="3597275" y="2438375"/>
              <a:ext cx="1825500" cy="1302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255" name="Google Shape;255;p34"/>
            <p:cNvSpPr/>
            <p:nvPr/>
          </p:nvSpPr>
          <p:spPr>
            <a:xfrm>
              <a:off x="4267200" y="2386013"/>
              <a:ext cx="1790700" cy="52387"/>
            </a:xfrm>
            <a:custGeom>
              <a:avLst/>
              <a:gdLst/>
              <a:ahLst/>
              <a:cxnLst/>
              <a:rect l="l" t="t" r="r" b="b"/>
              <a:pathLst>
                <a:path w="1128" h="33" extrusionOk="0">
                  <a:moveTo>
                    <a:pt x="0" y="33"/>
                  </a:moveTo>
                  <a:lnTo>
                    <a:pt x="112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34"/>
            <p:cNvSpPr/>
            <p:nvPr/>
          </p:nvSpPr>
          <p:spPr>
            <a:xfrm>
              <a:off x="3886200" y="3402013"/>
              <a:ext cx="1614488" cy="103187"/>
            </a:xfrm>
            <a:custGeom>
              <a:avLst/>
              <a:gdLst/>
              <a:ahLst/>
              <a:cxnLst/>
              <a:rect l="l" t="t" r="r" b="b"/>
              <a:pathLst>
                <a:path w="1017" h="65" extrusionOk="0">
                  <a:moveTo>
                    <a:pt x="0" y="65"/>
                  </a:moveTo>
                  <a:lnTo>
                    <a:pt x="101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4"/>
            <p:cNvSpPr/>
            <p:nvPr/>
          </p:nvSpPr>
          <p:spPr>
            <a:xfrm>
              <a:off x="3657600" y="3081338"/>
              <a:ext cx="1614488" cy="103187"/>
            </a:xfrm>
            <a:custGeom>
              <a:avLst/>
              <a:gdLst/>
              <a:ahLst/>
              <a:cxnLst/>
              <a:rect l="l" t="t" r="r" b="b"/>
              <a:pathLst>
                <a:path w="1017" h="65" extrusionOk="0">
                  <a:moveTo>
                    <a:pt x="0" y="65"/>
                  </a:moveTo>
                  <a:lnTo>
                    <a:pt x="101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4"/>
            <p:cNvSpPr/>
            <p:nvPr/>
          </p:nvSpPr>
          <p:spPr>
            <a:xfrm>
              <a:off x="3776663" y="2819400"/>
              <a:ext cx="1709738" cy="55563"/>
            </a:xfrm>
            <a:custGeom>
              <a:avLst/>
              <a:gdLst/>
              <a:ahLst/>
              <a:cxnLst/>
              <a:rect l="l" t="t" r="r" b="b"/>
              <a:pathLst>
                <a:path w="1077" h="35" extrusionOk="0">
                  <a:moveTo>
                    <a:pt x="0" y="35"/>
                  </a:moveTo>
                  <a:lnTo>
                    <a:pt x="107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4"/>
            <p:cNvSpPr/>
            <p:nvPr/>
          </p:nvSpPr>
          <p:spPr>
            <a:xfrm>
              <a:off x="3581400" y="2286000"/>
              <a:ext cx="1790700" cy="52388"/>
            </a:xfrm>
            <a:custGeom>
              <a:avLst/>
              <a:gdLst/>
              <a:ahLst/>
              <a:cxnLst/>
              <a:rect l="l" t="t" r="r" b="b"/>
              <a:pathLst>
                <a:path w="1128" h="33" extrusionOk="0">
                  <a:moveTo>
                    <a:pt x="0" y="33"/>
                  </a:moveTo>
                  <a:lnTo>
                    <a:pt x="112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4"/>
            <p:cNvSpPr/>
            <p:nvPr/>
          </p:nvSpPr>
          <p:spPr>
            <a:xfrm>
              <a:off x="3429000" y="2133600"/>
              <a:ext cx="1790700" cy="52388"/>
            </a:xfrm>
            <a:custGeom>
              <a:avLst/>
              <a:gdLst/>
              <a:ahLst/>
              <a:cxnLst/>
              <a:rect l="l" t="t" r="r" b="b"/>
              <a:pathLst>
                <a:path w="1128" h="33" extrusionOk="0">
                  <a:moveTo>
                    <a:pt x="0" y="33"/>
                  </a:moveTo>
                  <a:lnTo>
                    <a:pt x="1128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34"/>
            <p:cNvSpPr/>
            <p:nvPr/>
          </p:nvSpPr>
          <p:spPr>
            <a:xfrm>
              <a:off x="3733800" y="1958975"/>
              <a:ext cx="1785938" cy="174625"/>
            </a:xfrm>
            <a:custGeom>
              <a:avLst/>
              <a:gdLst/>
              <a:ahLst/>
              <a:cxnLst/>
              <a:rect l="l" t="t" r="r" b="b"/>
              <a:pathLst>
                <a:path w="1125" h="110" extrusionOk="0">
                  <a:moveTo>
                    <a:pt x="0" y="110"/>
                  </a:moveTo>
                  <a:lnTo>
                    <a:pt x="1125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62" name="Google Shape;26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6976" y="3249551"/>
            <a:ext cx="3374299" cy="337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726" y="2535074"/>
            <a:ext cx="3108100" cy="141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06700" y="1622125"/>
            <a:ext cx="2107800" cy="210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3949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How to </a:t>
            </a:r>
            <a:r>
              <a:rPr lang="en-US" dirty="0"/>
              <a:t>create a </a:t>
            </a:r>
            <a:r>
              <a:rPr lang="en" dirty="0"/>
              <a:t>panorama</a:t>
            </a:r>
            <a:endParaRPr dirty="0"/>
          </a:p>
        </p:txBody>
      </p:sp>
      <p:sp>
        <p:nvSpPr>
          <p:cNvPr id="270" name="Google Shape;270;p3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/>
              <a:t>Say we are stitching a panorama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Want patches in image to match to other image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Hopefully only match one spot</a:t>
            </a:r>
            <a:endParaRPr/>
          </a:p>
        </p:txBody>
      </p:sp>
      <p:sp>
        <p:nvSpPr>
          <p:cNvPr id="271" name="Google Shape;271;p3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72" name="Google Shape;27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2188" y="3011176"/>
            <a:ext cx="2150031" cy="2866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1784" y="3011181"/>
            <a:ext cx="2150031" cy="28667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0953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-US" dirty="0"/>
              <a:t>Q1: </a:t>
            </a:r>
            <a:r>
              <a:rPr lang="en" dirty="0"/>
              <a:t>How close are two patches?</a:t>
            </a:r>
            <a:endParaRPr dirty="0"/>
          </a:p>
        </p:txBody>
      </p:sp>
      <p:sp>
        <p:nvSpPr>
          <p:cNvPr id="279" name="Google Shape;279;p3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Font typeface="Consolas"/>
              <a:buChar char="-"/>
            </a:pPr>
            <a:r>
              <a:rPr lang="en"/>
              <a:t>Sum squared difference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Images I, J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>
                <a:solidFill>
                  <a:schemeClr val="dk1"/>
                </a:solidFill>
              </a:rPr>
              <a:t>Σ</a:t>
            </a:r>
            <a:r>
              <a:rPr lang="en" baseline="-25000">
                <a:solidFill>
                  <a:schemeClr val="dk1"/>
                </a:solidFill>
              </a:rPr>
              <a:t>x</a:t>
            </a:r>
            <a:r>
              <a:rPr lang="en" baseline="-25000"/>
              <a:t>,y</a:t>
            </a:r>
            <a:r>
              <a:rPr lang="en"/>
              <a:t> (I(x,y) - J(x,y))</a:t>
            </a:r>
            <a:r>
              <a:rPr lang="en" baseline="30000"/>
              <a:t>2</a:t>
            </a:r>
            <a:endParaRPr/>
          </a:p>
        </p:txBody>
      </p:sp>
      <p:sp>
        <p:nvSpPr>
          <p:cNvPr id="280" name="Google Shape;280;p3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  <p:extLst>
      <p:ext uri="{BB962C8B-B14F-4D97-AF65-F5344CB8AC3E}">
        <p14:creationId xmlns:p14="http://schemas.microsoft.com/office/powerpoint/2010/main" val="579862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-US" dirty="0"/>
              <a:t>Q2: </a:t>
            </a:r>
            <a:r>
              <a:rPr lang="en" dirty="0"/>
              <a:t>How can we find unique patches?</a:t>
            </a:r>
            <a:endParaRPr dirty="0"/>
          </a:p>
        </p:txBody>
      </p:sp>
      <p:sp>
        <p:nvSpPr>
          <p:cNvPr id="286" name="Google Shape;286;p3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/>
              <a:t>Sky: bad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Very little variation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Could match any other sky</a:t>
            </a:r>
            <a:endParaRPr/>
          </a:p>
        </p:txBody>
      </p:sp>
      <p:sp>
        <p:nvSpPr>
          <p:cNvPr id="287" name="Google Shape;287;p3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88" name="Google Shape;28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8700" y="1622125"/>
            <a:ext cx="4255798" cy="4255798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7"/>
          <p:cNvSpPr/>
          <p:nvPr/>
        </p:nvSpPr>
        <p:spPr>
          <a:xfrm>
            <a:off x="4984425" y="2023825"/>
            <a:ext cx="234900" cy="234900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7973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can we find unique patches?</a:t>
            </a:r>
            <a:endParaRPr/>
          </a:p>
        </p:txBody>
      </p:sp>
      <p:sp>
        <p:nvSpPr>
          <p:cNvPr id="295" name="Google Shape;295;p3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/>
              <a:t>Sky: bad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Very little variation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Could match any other sky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Edge: ok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Variation in one direction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Could match other patches</a:t>
            </a:r>
            <a:br>
              <a:rPr lang="en"/>
            </a:br>
            <a:r>
              <a:rPr lang="en"/>
              <a:t>along same edge</a:t>
            </a:r>
            <a:endParaRPr/>
          </a:p>
        </p:txBody>
      </p:sp>
      <p:sp>
        <p:nvSpPr>
          <p:cNvPr id="296" name="Google Shape;296;p3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297" name="Google Shape;29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8700" y="1622125"/>
            <a:ext cx="4255798" cy="4255798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8"/>
          <p:cNvSpPr/>
          <p:nvPr/>
        </p:nvSpPr>
        <p:spPr>
          <a:xfrm>
            <a:off x="7092175" y="5192125"/>
            <a:ext cx="234900" cy="234900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3360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can we find unique patches?</a:t>
            </a:r>
            <a:endParaRPr/>
          </a:p>
        </p:txBody>
      </p:sp>
      <p:sp>
        <p:nvSpPr>
          <p:cNvPr id="304" name="Google Shape;304;p3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/>
              <a:t>Sky: bad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Very little variation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Could match any other sky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Edge: ok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Variation in one direction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Could match other patches</a:t>
            </a:r>
            <a:br>
              <a:rPr lang="en"/>
            </a:br>
            <a:r>
              <a:rPr lang="en"/>
              <a:t>along same edge</a:t>
            </a:r>
            <a:endParaRPr/>
          </a:p>
          <a:p>
            <a:pPr>
              <a:lnSpc>
                <a:spcPct val="115000"/>
              </a:lnSpc>
              <a:buChar char="-"/>
            </a:pPr>
            <a:r>
              <a:rPr lang="en"/>
              <a:t>Corners: good!</a:t>
            </a:r>
            <a:endParaRPr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/>
              <a:t>Only one alignment matches</a:t>
            </a:r>
            <a:endParaRPr/>
          </a:p>
        </p:txBody>
      </p:sp>
      <p:sp>
        <p:nvSpPr>
          <p:cNvPr id="305" name="Google Shape;305;p3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06" name="Google Shape;30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8700" y="1622125"/>
            <a:ext cx="4255798" cy="4255798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9"/>
          <p:cNvSpPr/>
          <p:nvPr/>
        </p:nvSpPr>
        <p:spPr>
          <a:xfrm>
            <a:off x="5978625" y="3256675"/>
            <a:ext cx="234900" cy="234900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44438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704FF-DAB1-4920-BB27-FB3B0E680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we going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D2DDE-0633-4D93-BDA5-ECF98107B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 are going to build a panorama from two (or more) images.</a:t>
            </a:r>
          </a:p>
          <a:p>
            <a:r>
              <a:rPr lang="en-US" dirty="0"/>
              <a:t>We need to learn about</a:t>
            </a:r>
          </a:p>
          <a:p>
            <a:pPr lvl="1"/>
            <a:r>
              <a:rPr lang="en-US" dirty="0"/>
              <a:t>Finding interest points</a:t>
            </a:r>
          </a:p>
          <a:p>
            <a:pPr lvl="1"/>
            <a:r>
              <a:rPr lang="en-US" dirty="0"/>
              <a:t>Describing small patches about such points</a:t>
            </a:r>
          </a:p>
          <a:p>
            <a:pPr lvl="1"/>
            <a:r>
              <a:rPr lang="en-US" dirty="0"/>
              <a:t>Finding matches between pairs of such points on two images, using the descriptors</a:t>
            </a:r>
          </a:p>
          <a:p>
            <a:pPr lvl="1"/>
            <a:r>
              <a:rPr lang="en-US" dirty="0"/>
              <a:t>Selecting the best set of matches and saving them</a:t>
            </a:r>
          </a:p>
          <a:p>
            <a:pPr lvl="1"/>
            <a:r>
              <a:rPr lang="en-US" dirty="0"/>
              <a:t>Constructing </a:t>
            </a:r>
            <a:r>
              <a:rPr lang="en-US" dirty="0" err="1"/>
              <a:t>homographies</a:t>
            </a:r>
            <a:r>
              <a:rPr lang="en-US" dirty="0"/>
              <a:t> (transformations) from one image to the other and picking the best one</a:t>
            </a:r>
          </a:p>
          <a:p>
            <a:pPr lvl="1"/>
            <a:r>
              <a:rPr lang="en-US" dirty="0"/>
              <a:t>Stitching the images together to make the panorama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047C9-2F54-44E2-B374-03464F4C2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53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5334000" y="6172200"/>
            <a:ext cx="19050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5A6591A-286E-41B8-9BE4-348246BA9F2F}" type="slidenum">
              <a:rPr lang="en-US" altLang="en-US" sz="1400" smtClean="0"/>
              <a:pPr/>
              <a:t>22</a:t>
            </a:fld>
            <a:endParaRPr lang="en-US" altLang="en-US" sz="1400"/>
          </a:p>
        </p:txBody>
      </p:sp>
      <p:sp>
        <p:nvSpPr>
          <p:cNvPr id="11267" name="Rectangle 2"/>
          <p:cNvSpPr>
            <a:spLocks noGrp="1" noChangeAspect="1" noChangeArrowheads="1"/>
          </p:cNvSpPr>
          <p:nvPr>
            <p:ph type="title"/>
          </p:nvPr>
        </p:nvSpPr>
        <p:spPr>
          <a:xfrm>
            <a:off x="1882775" y="423863"/>
            <a:ext cx="5381625" cy="677862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Preview: Harris detector</a:t>
            </a:r>
            <a:endParaRPr lang="fr-FR" altLang="en-US"/>
          </a:p>
        </p:txBody>
      </p:sp>
      <p:pic>
        <p:nvPicPr>
          <p:cNvPr id="11268" name="Picture 4" descr="crop_corners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1650" y="2185988"/>
            <a:ext cx="4124325" cy="3097212"/>
          </a:xfrm>
          <a:prstGeom prst="rect">
            <a:avLst/>
          </a:prstGeom>
          <a:noFill/>
        </p:spPr>
      </p:pic>
      <p:pic>
        <p:nvPicPr>
          <p:cNvPr id="11269" name="Picture 6" descr="crop_corners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8375" y="2184400"/>
            <a:ext cx="4125913" cy="3098800"/>
          </a:xfrm>
          <a:prstGeom prst="rect">
            <a:avLst/>
          </a:prstGeom>
          <a:noFill/>
        </p:spPr>
      </p:pic>
      <p:sp>
        <p:nvSpPr>
          <p:cNvPr id="11270" name="Text Box 8"/>
          <p:cNvSpPr txBox="1">
            <a:spLocks noChangeArrowheads="1"/>
          </p:cNvSpPr>
          <p:nvPr/>
        </p:nvSpPr>
        <p:spPr bwMode="auto">
          <a:xfrm>
            <a:off x="1119188" y="5851525"/>
            <a:ext cx="69199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>
                <a:latin typeface="Arial" charset="0"/>
              </a:rPr>
              <a:t>Interest points extracted with Harris (~ 500 points)</a:t>
            </a:r>
            <a:endParaRPr lang="fr-FR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650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380880" y="572760"/>
            <a:ext cx="83055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strike="noStrike">
                <a:solidFill>
                  <a:srgbClr val="000000"/>
                </a:solidFill>
                <a:latin typeface="Kalinga"/>
              </a:rPr>
              <a:t>How can we find corresponding points?</a:t>
            </a:r>
            <a:endParaRPr/>
          </a:p>
        </p:txBody>
      </p:sp>
      <p:pic>
        <p:nvPicPr>
          <p:cNvPr id="201" name="Picture 2"/>
          <p:cNvPicPr/>
          <p:nvPr/>
        </p:nvPicPr>
        <p:blipFill>
          <a:blip r:embed="rId2"/>
          <a:stretch/>
        </p:blipFill>
        <p:spPr>
          <a:xfrm>
            <a:off x="625320" y="1867680"/>
            <a:ext cx="3717720" cy="2973960"/>
          </a:xfrm>
          <a:prstGeom prst="rect">
            <a:avLst/>
          </a:prstGeom>
          <a:ln>
            <a:noFill/>
          </a:ln>
        </p:spPr>
      </p:pic>
      <p:pic>
        <p:nvPicPr>
          <p:cNvPr id="202" name="Picture 3"/>
          <p:cNvPicPr/>
          <p:nvPr/>
        </p:nvPicPr>
        <p:blipFill>
          <a:blip r:embed="rId3"/>
          <a:stretch/>
        </p:blipFill>
        <p:spPr>
          <a:xfrm>
            <a:off x="4740120" y="1867680"/>
            <a:ext cx="3717720" cy="2973960"/>
          </a:xfrm>
          <a:prstGeom prst="rect">
            <a:avLst/>
          </a:prstGeom>
          <a:ln>
            <a:noFill/>
          </a:ln>
        </p:spPr>
      </p:pic>
      <p:sp>
        <p:nvSpPr>
          <p:cNvPr id="203" name="CustomShape 2"/>
          <p:cNvSpPr/>
          <p:nvPr/>
        </p:nvSpPr>
        <p:spPr>
          <a:xfrm>
            <a:off x="1523880" y="2514600"/>
            <a:ext cx="4723920" cy="75960"/>
          </a:xfrm>
          <a:prstGeom prst="straightConnector1">
            <a:avLst/>
          </a:prstGeom>
          <a:noFill/>
          <a:ln w="57240">
            <a:solidFill>
              <a:srgbClr val="FFFF00"/>
            </a:solidFill>
            <a:round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4" name="CustomShape 3"/>
          <p:cNvSpPr/>
          <p:nvPr/>
        </p:nvSpPr>
        <p:spPr>
          <a:xfrm>
            <a:off x="3048120" y="2895480"/>
            <a:ext cx="3809520" cy="228240"/>
          </a:xfrm>
          <a:prstGeom prst="straightConnector1">
            <a:avLst/>
          </a:prstGeom>
          <a:noFill/>
          <a:ln w="57240">
            <a:solidFill>
              <a:srgbClr val="FFFF00"/>
            </a:solidFill>
            <a:round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5" name="CustomShape 4"/>
          <p:cNvSpPr/>
          <p:nvPr/>
        </p:nvSpPr>
        <p:spPr>
          <a:xfrm>
            <a:off x="2286000" y="3886200"/>
            <a:ext cx="4312800" cy="266400"/>
          </a:xfrm>
          <a:prstGeom prst="straightConnector1">
            <a:avLst/>
          </a:prstGeom>
          <a:noFill/>
          <a:ln w="57240">
            <a:solidFill>
              <a:srgbClr val="FFFF00"/>
            </a:solidFill>
            <a:round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57799535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Picture 6"/>
          <p:cNvPicPr/>
          <p:nvPr/>
        </p:nvPicPr>
        <p:blipFill>
          <a:blip r:embed="rId2"/>
          <a:stretch/>
        </p:blipFill>
        <p:spPr>
          <a:xfrm>
            <a:off x="4572000" y="1447920"/>
            <a:ext cx="4419360" cy="4419360"/>
          </a:xfrm>
          <a:prstGeom prst="rect">
            <a:avLst/>
          </a:prstGeom>
          <a:ln>
            <a:noFill/>
          </a:ln>
        </p:spPr>
      </p:pic>
      <p:pic>
        <p:nvPicPr>
          <p:cNvPr id="207" name="Picture 5"/>
          <p:cNvPicPr/>
          <p:nvPr/>
        </p:nvPicPr>
        <p:blipFill>
          <a:blip r:embed="rId3"/>
          <a:stretch/>
        </p:blipFill>
        <p:spPr>
          <a:xfrm>
            <a:off x="152280" y="1447920"/>
            <a:ext cx="4419360" cy="4419360"/>
          </a:xfrm>
          <a:prstGeom prst="rect">
            <a:avLst/>
          </a:prstGeom>
          <a:ln>
            <a:noFill/>
          </a:ln>
        </p:spPr>
      </p:pic>
      <p:sp>
        <p:nvSpPr>
          <p:cNvPr id="208" name="TextShape 1"/>
          <p:cNvSpPr txBox="1"/>
          <p:nvPr/>
        </p:nvSpPr>
        <p:spPr>
          <a:xfrm>
            <a:off x="60948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Not always easy</a:t>
            </a:r>
            <a:endParaRPr/>
          </a:p>
        </p:txBody>
      </p:sp>
      <p:sp>
        <p:nvSpPr>
          <p:cNvPr id="209" name="CustomShape 2"/>
          <p:cNvSpPr/>
          <p:nvPr/>
        </p:nvSpPr>
        <p:spPr>
          <a:xfrm>
            <a:off x="2781360" y="5910120"/>
            <a:ext cx="361908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Arial"/>
                <a:ea typeface="ＭＳ Ｐゴシック"/>
              </a:rPr>
              <a:t>NASA Mars Rover images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7911725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3"/>
          <p:cNvPicPr/>
          <p:nvPr/>
        </p:nvPicPr>
        <p:blipFill>
          <a:blip r:embed="rId3"/>
          <a:stretch/>
        </p:blipFill>
        <p:spPr>
          <a:xfrm>
            <a:off x="4572000" y="1447920"/>
            <a:ext cx="4419360" cy="4419360"/>
          </a:xfrm>
          <a:prstGeom prst="rect">
            <a:avLst/>
          </a:prstGeom>
          <a:ln>
            <a:noFill/>
          </a:ln>
        </p:spPr>
      </p:pic>
      <p:pic>
        <p:nvPicPr>
          <p:cNvPr id="211" name="Picture 2"/>
          <p:cNvPicPr/>
          <p:nvPr/>
        </p:nvPicPr>
        <p:blipFill>
          <a:blip r:embed="rId4"/>
          <a:stretch/>
        </p:blipFill>
        <p:spPr>
          <a:xfrm>
            <a:off x="152280" y="1447920"/>
            <a:ext cx="4419360" cy="4419360"/>
          </a:xfrm>
          <a:prstGeom prst="rect">
            <a:avLst/>
          </a:prstGeom>
          <a:ln>
            <a:noFill/>
          </a:ln>
        </p:spPr>
      </p:pic>
      <p:sp>
        <p:nvSpPr>
          <p:cNvPr id="212" name="CustomShape 1"/>
          <p:cNvSpPr/>
          <p:nvPr/>
        </p:nvSpPr>
        <p:spPr>
          <a:xfrm>
            <a:off x="2781360" y="5910120"/>
            <a:ext cx="3619080" cy="82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Arial"/>
                <a:ea typeface="ＭＳ Ｐゴシック"/>
              </a:rPr>
              <a:t>NASA Mars Rover images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1600" strike="noStrike">
                <a:solidFill>
                  <a:srgbClr val="000000"/>
                </a:solidFill>
                <a:latin typeface="Arial"/>
                <a:ea typeface="ＭＳ Ｐゴシック"/>
              </a:rPr>
              <a:t>with SIFT feature matches
Figure by Noah Snavely</a:t>
            </a:r>
            <a:endParaRPr/>
          </a:p>
        </p:txBody>
      </p:sp>
      <p:sp>
        <p:nvSpPr>
          <p:cNvPr id="213" name="TextShape 2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Answer below </a:t>
            </a:r>
            <a:r>
              <a:rPr lang="en-US" sz="2400" strike="noStrike">
                <a:solidFill>
                  <a:srgbClr val="000000"/>
                </a:solidFill>
                <a:latin typeface="Arial"/>
                <a:ea typeface="ＭＳ Ｐゴシック"/>
              </a:rPr>
              <a:t>(look for tiny colored squares…)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437871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Shape 1"/>
          <p:cNvSpPr txBox="1"/>
          <p:nvPr/>
        </p:nvSpPr>
        <p:spPr>
          <a:xfrm>
            <a:off x="457200" y="-8352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Human eye movements</a:t>
            </a:r>
            <a:endParaRPr/>
          </a:p>
        </p:txBody>
      </p:sp>
      <p:pic>
        <p:nvPicPr>
          <p:cNvPr id="215" name="Picture 2"/>
          <p:cNvPicPr/>
          <p:nvPr/>
        </p:nvPicPr>
        <p:blipFill>
          <a:blip r:embed="rId3"/>
          <a:srcRect r="53253"/>
          <a:stretch/>
        </p:blipFill>
        <p:spPr>
          <a:xfrm>
            <a:off x="2799720" y="1182240"/>
            <a:ext cx="2911680" cy="4647960"/>
          </a:xfrm>
          <a:prstGeom prst="rect">
            <a:avLst/>
          </a:prstGeom>
          <a:ln>
            <a:noFill/>
          </a:ln>
        </p:spPr>
      </p:pic>
      <p:sp>
        <p:nvSpPr>
          <p:cNvPr id="216" name="CustomShape 2"/>
          <p:cNvSpPr/>
          <p:nvPr/>
        </p:nvSpPr>
        <p:spPr>
          <a:xfrm>
            <a:off x="3521160" y="5882760"/>
            <a:ext cx="21744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Yarbus eye tracking</a:t>
            </a:r>
            <a:endParaRPr/>
          </a:p>
        </p:txBody>
      </p:sp>
      <p:pic>
        <p:nvPicPr>
          <p:cNvPr id="217" name="Picture 2"/>
          <p:cNvPicPr/>
          <p:nvPr/>
        </p:nvPicPr>
        <p:blipFill>
          <a:blip r:embed="rId3"/>
          <a:srcRect l="49517" r="3214"/>
          <a:stretch/>
        </p:blipFill>
        <p:spPr>
          <a:xfrm>
            <a:off x="2859120" y="1182240"/>
            <a:ext cx="2943360" cy="464796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477000" y="2133600"/>
            <a:ext cx="209544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catches your</a:t>
            </a:r>
          </a:p>
          <a:p>
            <a:r>
              <a:rPr lang="en-US" dirty="0">
                <a:solidFill>
                  <a:srgbClr val="FF0000"/>
                </a:solidFill>
              </a:rPr>
              <a:t>interest?</a:t>
            </a:r>
          </a:p>
        </p:txBody>
      </p:sp>
    </p:spTree>
    <p:extLst>
      <p:ext uri="{BB962C8B-B14F-4D97-AF65-F5344CB8AC3E}">
        <p14:creationId xmlns:p14="http://schemas.microsoft.com/office/powerpoint/2010/main" val="176012514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Shape 1"/>
          <p:cNvSpPr txBox="1"/>
          <p:nvPr/>
        </p:nvSpPr>
        <p:spPr>
          <a:xfrm>
            <a:off x="298080" y="-6696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Interest points</a:t>
            </a:r>
            <a:endParaRPr/>
          </a:p>
        </p:txBody>
      </p:sp>
      <p:sp>
        <p:nvSpPr>
          <p:cNvPr id="219" name="TextShape 2"/>
          <p:cNvSpPr txBox="1"/>
          <p:nvPr/>
        </p:nvSpPr>
        <p:spPr>
          <a:xfrm>
            <a:off x="457200" y="990720"/>
            <a:ext cx="4343040" cy="5572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Suppose you have to click on some point,  go away and come back after I deform the image, and click on the same points again.  </a:t>
            </a:r>
            <a:endParaRPr dirty="0"/>
          </a:p>
          <a:p>
            <a:pPr marL="8001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Which points would you choose?</a:t>
            </a:r>
            <a:endParaRPr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220" name="Picture 11"/>
          <p:cNvPicPr/>
          <p:nvPr/>
        </p:nvPicPr>
        <p:blipFill>
          <a:blip r:embed="rId2"/>
          <a:stretch/>
        </p:blipFill>
        <p:spPr>
          <a:xfrm>
            <a:off x="5335920" y="1223280"/>
            <a:ext cx="3191040" cy="2485080"/>
          </a:xfrm>
          <a:prstGeom prst="rect">
            <a:avLst/>
          </a:prstGeom>
          <a:ln w="12600">
            <a:solidFill>
              <a:srgbClr val="002060"/>
            </a:solidFill>
            <a:miter/>
          </a:ln>
        </p:spPr>
      </p:pic>
      <p:pic>
        <p:nvPicPr>
          <p:cNvPr id="221" name="Picture 11"/>
          <p:cNvPicPr/>
          <p:nvPr/>
        </p:nvPicPr>
        <p:blipFill>
          <a:blip r:embed="rId2"/>
          <a:stretch/>
        </p:blipFill>
        <p:spPr>
          <a:xfrm rot="14826000">
            <a:off x="5189400" y="3888360"/>
            <a:ext cx="3545640" cy="2463120"/>
          </a:xfrm>
          <a:prstGeom prst="rect">
            <a:avLst/>
          </a:prstGeom>
          <a:ln w="12600">
            <a:solidFill>
              <a:srgbClr val="002060"/>
            </a:solidFill>
            <a:miter/>
          </a:ln>
          <a:scene3d>
            <a:camera prst="orthographicFront">
              <a:rot lat="20783509" lon="19661947" rev="17225537"/>
            </a:camera>
            <a:lightRig rig="threePt" dir="t"/>
          </a:scene3d>
        </p:spPr>
      </p:pic>
      <p:sp>
        <p:nvSpPr>
          <p:cNvPr id="222" name="CustomShape 3"/>
          <p:cNvSpPr/>
          <p:nvPr/>
        </p:nvSpPr>
        <p:spPr>
          <a:xfrm>
            <a:off x="6483960" y="838080"/>
            <a:ext cx="9140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original</a:t>
            </a:r>
            <a:endParaRPr/>
          </a:p>
        </p:txBody>
      </p:sp>
      <p:sp>
        <p:nvSpPr>
          <p:cNvPr id="223" name="CustomShape 4"/>
          <p:cNvSpPr/>
          <p:nvPr/>
        </p:nvSpPr>
        <p:spPr>
          <a:xfrm>
            <a:off x="7694280" y="6194520"/>
            <a:ext cx="11440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deformed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2371761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Intuition</a:t>
            </a:r>
            <a:endParaRPr/>
          </a:p>
        </p:txBody>
      </p:sp>
      <p:sp>
        <p:nvSpPr>
          <p:cNvPr id="225" name="CustomShape 2"/>
          <p:cNvSpPr/>
          <p:nvPr/>
        </p:nvSpPr>
        <p:spPr>
          <a:xfrm>
            <a:off x="1219320" y="1295280"/>
            <a:ext cx="6781320" cy="441936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6" name="CustomShape 3"/>
          <p:cNvSpPr/>
          <p:nvPr/>
        </p:nvSpPr>
        <p:spPr>
          <a:xfrm>
            <a:off x="2438280" y="2209680"/>
            <a:ext cx="4038120" cy="2895120"/>
          </a:xfrm>
          <a:prstGeom prst="trapezoid">
            <a:avLst>
              <a:gd name="adj" fmla="val 12316"/>
            </a:avLst>
          </a:prstGeom>
          <a:solidFill>
            <a:schemeClr val="tx1"/>
          </a:solidFill>
          <a:ln>
            <a:solidFill>
              <a:srgbClr val="00C795"/>
            </a:solidFill>
            <a:rou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128782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Shape 1"/>
          <p:cNvSpPr txBox="1"/>
          <p:nvPr/>
        </p:nvSpPr>
        <p:spPr>
          <a:xfrm>
            <a:off x="319680" y="204480"/>
            <a:ext cx="7772040" cy="53316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Calibri"/>
                <a:ea typeface="ＭＳ Ｐゴシック"/>
              </a:rPr>
              <a:t>Corners</a:t>
            </a:r>
            <a:endParaRPr/>
          </a:p>
        </p:txBody>
      </p:sp>
      <p:sp>
        <p:nvSpPr>
          <p:cNvPr id="228" name="TextShape 2"/>
          <p:cNvSpPr txBox="1"/>
          <p:nvPr/>
        </p:nvSpPr>
        <p:spPr>
          <a:xfrm>
            <a:off x="685800" y="990720"/>
            <a:ext cx="7467120" cy="1828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We should easily recognize the point by looking through a small window</a:t>
            </a:r>
            <a:endParaRPr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Shifting a window in </a:t>
            </a:r>
            <a:r>
              <a:rPr lang="en-US" sz="2400" i="1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any</a:t>
            </a:r>
            <a:r>
              <a:rPr lang="en-US" sz="2400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 </a:t>
            </a:r>
            <a:r>
              <a:rPr lang="en-US" sz="2400" i="1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direc</a:t>
            </a:r>
            <a:r>
              <a:rPr lang="en-US" sz="2400" i="1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tion</a:t>
            </a: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 should give </a:t>
            </a:r>
            <a:r>
              <a:rPr lang="en-US" sz="2400" i="1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a </a:t>
            </a:r>
            <a:r>
              <a:rPr lang="en-US" sz="2400" i="1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large change</a:t>
            </a:r>
            <a:r>
              <a:rPr lang="en-US" sz="2400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 </a:t>
            </a: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in intensity</a:t>
            </a:r>
            <a:endParaRPr dirty="0"/>
          </a:p>
        </p:txBody>
      </p:sp>
      <p:pic>
        <p:nvPicPr>
          <p:cNvPr id="229" name="Picture 8"/>
          <p:cNvPicPr/>
          <p:nvPr/>
        </p:nvPicPr>
        <p:blipFill>
          <a:blip r:embed="rId3"/>
          <a:stretch/>
        </p:blipFill>
        <p:spPr>
          <a:xfrm>
            <a:off x="3429000" y="2895480"/>
            <a:ext cx="2285640" cy="228564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sp>
        <p:nvSpPr>
          <p:cNvPr id="230" name="CustomShape 3"/>
          <p:cNvSpPr/>
          <p:nvPr/>
        </p:nvSpPr>
        <p:spPr>
          <a:xfrm>
            <a:off x="3429000" y="5213520"/>
            <a:ext cx="2437920" cy="1552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3399"/>
                </a:solidFill>
                <a:latin typeface="Arial Unicode MS"/>
              </a:rPr>
              <a:t>“edge”</a:t>
            </a:r>
            <a:r>
              <a:rPr lang="en-US" sz="2400" strike="noStrike">
                <a:solidFill>
                  <a:srgbClr val="000000"/>
                </a:solidFill>
                <a:latin typeface="Arial Unicode MS"/>
              </a:rPr>
              <a:t>:
no change along the edge direction</a:t>
            </a:r>
            <a:endParaRPr/>
          </a:p>
        </p:txBody>
      </p:sp>
      <p:sp>
        <p:nvSpPr>
          <p:cNvPr id="231" name="CustomShape 4"/>
          <p:cNvSpPr/>
          <p:nvPr/>
        </p:nvSpPr>
        <p:spPr>
          <a:xfrm>
            <a:off x="3962520" y="3962520"/>
            <a:ext cx="685440" cy="685440"/>
          </a:xfrm>
          <a:prstGeom prst="rect">
            <a:avLst/>
          </a:prstGeom>
          <a:solidFill>
            <a:srgbClr val="FFCC99">
              <a:alpha val="40000"/>
            </a:srgb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2" name="Line 5"/>
          <p:cNvSpPr/>
          <p:nvPr/>
        </p:nvSpPr>
        <p:spPr>
          <a:xfrm flipV="1">
            <a:off x="3733560" y="4038480"/>
            <a:ext cx="0" cy="533520"/>
          </a:xfrm>
          <a:prstGeom prst="line">
            <a:avLst/>
          </a:prstGeom>
          <a:ln w="936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sp>
      <p:pic>
        <p:nvPicPr>
          <p:cNvPr id="233" name="Picture 9"/>
          <p:cNvPicPr/>
          <p:nvPr/>
        </p:nvPicPr>
        <p:blipFill>
          <a:blip r:embed="rId3"/>
          <a:stretch/>
        </p:blipFill>
        <p:spPr>
          <a:xfrm>
            <a:off x="6019920" y="2895480"/>
            <a:ext cx="2285640" cy="228564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sp>
        <p:nvSpPr>
          <p:cNvPr id="234" name="CustomShape 6"/>
          <p:cNvSpPr/>
          <p:nvPr/>
        </p:nvSpPr>
        <p:spPr>
          <a:xfrm>
            <a:off x="6248520" y="5213520"/>
            <a:ext cx="2437920" cy="1552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3399"/>
                </a:solidFill>
                <a:latin typeface="Arial Unicode MS"/>
              </a:rPr>
              <a:t>“corner”</a:t>
            </a:r>
            <a:r>
              <a:rPr lang="en-US" sz="2400" strike="noStrike">
                <a:solidFill>
                  <a:srgbClr val="000000"/>
                </a:solidFill>
                <a:latin typeface="Arial Unicode MS"/>
              </a:rPr>
              <a:t>:
significant change in all directions</a:t>
            </a:r>
            <a:endParaRPr/>
          </a:p>
        </p:txBody>
      </p:sp>
      <p:sp>
        <p:nvSpPr>
          <p:cNvPr id="235" name="CustomShape 7"/>
          <p:cNvSpPr/>
          <p:nvPr/>
        </p:nvSpPr>
        <p:spPr>
          <a:xfrm>
            <a:off x="6705720" y="3200400"/>
            <a:ext cx="685440" cy="685440"/>
          </a:xfrm>
          <a:prstGeom prst="rect">
            <a:avLst/>
          </a:prstGeom>
          <a:solidFill>
            <a:srgbClr val="FFCC99">
              <a:alpha val="40000"/>
            </a:srgb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6" name="Line 8"/>
          <p:cNvSpPr/>
          <p:nvPr/>
        </p:nvSpPr>
        <p:spPr>
          <a:xfrm flipH="1">
            <a:off x="6476760" y="3886200"/>
            <a:ext cx="228600" cy="228600"/>
          </a:xfrm>
          <a:prstGeom prst="line">
            <a:avLst/>
          </a:prstGeom>
          <a:ln w="9360">
            <a:solidFill>
              <a:schemeClr val="tx1"/>
            </a:solidFill>
            <a:round/>
            <a:tailEnd type="triangle" w="med" len="med"/>
          </a:ln>
        </p:spPr>
      </p:sp>
      <p:sp>
        <p:nvSpPr>
          <p:cNvPr id="237" name="Line 9"/>
          <p:cNvSpPr/>
          <p:nvPr/>
        </p:nvSpPr>
        <p:spPr>
          <a:xfrm flipH="1" flipV="1">
            <a:off x="6476760" y="2971800"/>
            <a:ext cx="228600" cy="228600"/>
          </a:xfrm>
          <a:prstGeom prst="line">
            <a:avLst/>
          </a:prstGeom>
          <a:ln w="9360">
            <a:solidFill>
              <a:schemeClr val="tx1"/>
            </a:solidFill>
            <a:round/>
            <a:tailEnd type="triangle" w="med" len="med"/>
          </a:ln>
        </p:spPr>
      </p:sp>
      <p:sp>
        <p:nvSpPr>
          <p:cNvPr id="238" name="Line 10"/>
          <p:cNvSpPr/>
          <p:nvPr/>
        </p:nvSpPr>
        <p:spPr>
          <a:xfrm>
            <a:off x="7391160" y="3886200"/>
            <a:ext cx="228600" cy="228600"/>
          </a:xfrm>
          <a:prstGeom prst="line">
            <a:avLst/>
          </a:prstGeom>
          <a:ln w="9360">
            <a:solidFill>
              <a:schemeClr val="bg1"/>
            </a:solidFill>
            <a:round/>
            <a:tailEnd type="triangle" w="med" len="med"/>
          </a:ln>
        </p:spPr>
      </p:sp>
      <p:sp>
        <p:nvSpPr>
          <p:cNvPr id="239" name="Line 11"/>
          <p:cNvSpPr/>
          <p:nvPr/>
        </p:nvSpPr>
        <p:spPr>
          <a:xfrm flipV="1">
            <a:off x="7391160" y="2971800"/>
            <a:ext cx="228600" cy="228600"/>
          </a:xfrm>
          <a:prstGeom prst="line">
            <a:avLst/>
          </a:prstGeom>
          <a:ln w="9360">
            <a:solidFill>
              <a:schemeClr val="tx1"/>
            </a:solidFill>
            <a:round/>
            <a:tailEnd type="triangle" w="med" len="med"/>
          </a:ln>
        </p:spPr>
      </p:sp>
      <p:pic>
        <p:nvPicPr>
          <p:cNvPr id="240" name="Picture 7"/>
          <p:cNvPicPr/>
          <p:nvPr/>
        </p:nvPicPr>
        <p:blipFill>
          <a:blip r:embed="rId3"/>
          <a:stretch/>
        </p:blipFill>
        <p:spPr>
          <a:xfrm>
            <a:off x="838080" y="2895480"/>
            <a:ext cx="2285640" cy="2285640"/>
          </a:xfrm>
          <a:prstGeom prst="rect">
            <a:avLst/>
          </a:prstGeom>
          <a:ln w="9360">
            <a:solidFill>
              <a:schemeClr val="tx1"/>
            </a:solidFill>
            <a:miter/>
          </a:ln>
        </p:spPr>
      </p:pic>
      <p:sp>
        <p:nvSpPr>
          <p:cNvPr id="241" name="CustomShape 12"/>
          <p:cNvSpPr/>
          <p:nvPr/>
        </p:nvSpPr>
        <p:spPr>
          <a:xfrm>
            <a:off x="762120" y="5213520"/>
            <a:ext cx="2057040" cy="1918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3399"/>
                </a:solidFill>
                <a:latin typeface="Arial Unicode MS"/>
              </a:rPr>
              <a:t>“flat”</a:t>
            </a:r>
            <a:r>
              <a:rPr lang="en-US" sz="2400" strike="noStrike">
                <a:solidFill>
                  <a:srgbClr val="000000"/>
                </a:solidFill>
                <a:latin typeface="Arial Unicode MS"/>
              </a:rPr>
              <a:t> region:
no change in all directions</a:t>
            </a:r>
            <a:endParaRPr/>
          </a:p>
        </p:txBody>
      </p:sp>
      <p:sp>
        <p:nvSpPr>
          <p:cNvPr id="242" name="CustomShape 13"/>
          <p:cNvSpPr/>
          <p:nvPr/>
        </p:nvSpPr>
        <p:spPr>
          <a:xfrm>
            <a:off x="2133720" y="3962520"/>
            <a:ext cx="685440" cy="685440"/>
          </a:xfrm>
          <a:prstGeom prst="rect">
            <a:avLst/>
          </a:prstGeom>
          <a:solidFill>
            <a:srgbClr val="FFCC99">
              <a:alpha val="40000"/>
            </a:srgb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3" name="Line 14"/>
          <p:cNvSpPr/>
          <p:nvPr/>
        </p:nvSpPr>
        <p:spPr>
          <a:xfrm>
            <a:off x="2819160" y="4647960"/>
            <a:ext cx="228600" cy="228600"/>
          </a:xfrm>
          <a:prstGeom prst="line">
            <a:avLst/>
          </a:prstGeom>
          <a:ln w="9360">
            <a:solidFill>
              <a:schemeClr val="bg1"/>
            </a:solidFill>
            <a:round/>
            <a:tailEnd type="triangle" w="med" len="med"/>
          </a:ln>
        </p:spPr>
      </p:sp>
      <p:sp>
        <p:nvSpPr>
          <p:cNvPr id="244" name="Line 15"/>
          <p:cNvSpPr/>
          <p:nvPr/>
        </p:nvSpPr>
        <p:spPr>
          <a:xfrm flipH="1">
            <a:off x="1904760" y="4647960"/>
            <a:ext cx="228600" cy="228600"/>
          </a:xfrm>
          <a:prstGeom prst="line">
            <a:avLst/>
          </a:prstGeom>
          <a:ln w="9360">
            <a:solidFill>
              <a:schemeClr val="bg1"/>
            </a:solidFill>
            <a:round/>
            <a:tailEnd type="triangle" w="med" len="med"/>
          </a:ln>
        </p:spPr>
      </p:sp>
      <p:sp>
        <p:nvSpPr>
          <p:cNvPr id="245" name="Line 16"/>
          <p:cNvSpPr/>
          <p:nvPr/>
        </p:nvSpPr>
        <p:spPr>
          <a:xfrm flipH="1" flipV="1">
            <a:off x="1904760" y="3733560"/>
            <a:ext cx="228600" cy="228600"/>
          </a:xfrm>
          <a:prstGeom prst="line">
            <a:avLst/>
          </a:prstGeom>
          <a:ln w="9360">
            <a:solidFill>
              <a:schemeClr val="bg1"/>
            </a:solidFill>
            <a:round/>
            <a:tailEnd type="triangle" w="med" len="med"/>
          </a:ln>
        </p:spPr>
      </p:sp>
      <p:sp>
        <p:nvSpPr>
          <p:cNvPr id="246" name="Line 17"/>
          <p:cNvSpPr/>
          <p:nvPr/>
        </p:nvSpPr>
        <p:spPr>
          <a:xfrm flipV="1">
            <a:off x="2819160" y="3733560"/>
            <a:ext cx="228600" cy="228600"/>
          </a:xfrm>
          <a:prstGeom prst="line">
            <a:avLst/>
          </a:prstGeom>
          <a:ln w="9360">
            <a:solidFill>
              <a:schemeClr val="bg1"/>
            </a:solidFill>
            <a:round/>
            <a:tailEnd type="triangle" w="med" len="med"/>
          </a:ln>
        </p:spPr>
      </p:sp>
      <p:sp>
        <p:nvSpPr>
          <p:cNvPr id="247" name="CustomShape 18"/>
          <p:cNvSpPr/>
          <p:nvPr/>
        </p:nvSpPr>
        <p:spPr>
          <a:xfrm>
            <a:off x="48600" y="6553080"/>
            <a:ext cx="1473480" cy="303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Source: A. Efros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949893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Let’s look at the </a:t>
            </a:r>
            <a:r>
              <a:rPr lang="en-US" sz="3400" strike="noStrike" dirty="0">
                <a:solidFill>
                  <a:srgbClr val="FF0000"/>
                </a:solidFill>
                <a:latin typeface="Arial"/>
                <a:ea typeface="ＭＳ Ｐゴシック"/>
              </a:rPr>
              <a:t>gradient</a:t>
            </a:r>
            <a:r>
              <a:rPr lang="en-US" sz="3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 distributions</a:t>
            </a:r>
            <a:endParaRPr dirty="0"/>
          </a:p>
        </p:txBody>
      </p:sp>
      <p:sp>
        <p:nvSpPr>
          <p:cNvPr id="249" name="CustomShape 2"/>
          <p:cNvSpPr/>
          <p:nvPr/>
        </p:nvSpPr>
        <p:spPr>
          <a:xfrm>
            <a:off x="53352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" name="CustomShape 3"/>
          <p:cNvSpPr/>
          <p:nvPr/>
        </p:nvSpPr>
        <p:spPr>
          <a:xfrm>
            <a:off x="342900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1" name="CustomShape 4"/>
          <p:cNvSpPr/>
          <p:nvPr/>
        </p:nvSpPr>
        <p:spPr>
          <a:xfrm>
            <a:off x="3886200" y="1600200"/>
            <a:ext cx="1599840" cy="1447560"/>
          </a:xfrm>
          <a:custGeom>
            <a:avLst/>
            <a:gdLst/>
            <a:ahLst/>
            <a:cxnLst/>
            <a:rect l="0" t="0" r="r" b="b"/>
            <a:pathLst>
              <a:path w="1009" h="913">
                <a:moveTo>
                  <a:pt x="0" y="912"/>
                </a:moveTo>
                <a:lnTo>
                  <a:pt x="0" y="0"/>
                </a:lnTo>
                <a:lnTo>
                  <a:pt x="1008" y="528"/>
                </a:lnTo>
              </a:path>
            </a:pathLst>
          </a:custGeom>
          <a:noFill/>
          <a:ln w="4140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2" name="CustomShape 5"/>
          <p:cNvSpPr/>
          <p:nvPr/>
        </p:nvSpPr>
        <p:spPr>
          <a:xfrm>
            <a:off x="624852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3" name="Line 6"/>
          <p:cNvSpPr/>
          <p:nvPr/>
        </p:nvSpPr>
        <p:spPr>
          <a:xfrm>
            <a:off x="17420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54" name="Line 7"/>
          <p:cNvSpPr/>
          <p:nvPr/>
        </p:nvSpPr>
        <p:spPr>
          <a:xfrm>
            <a:off x="79812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55" name="CustomShape 8"/>
          <p:cNvSpPr/>
          <p:nvPr/>
        </p:nvSpPr>
        <p:spPr>
          <a:xfrm>
            <a:off x="168300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6" name="CustomShape 9"/>
          <p:cNvSpPr/>
          <p:nvPr/>
        </p:nvSpPr>
        <p:spPr>
          <a:xfrm>
            <a:off x="1747080" y="4697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7" name="CustomShape 10"/>
          <p:cNvSpPr/>
          <p:nvPr/>
        </p:nvSpPr>
        <p:spPr>
          <a:xfrm>
            <a:off x="1799280" y="4853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8" name="CustomShape 11"/>
          <p:cNvSpPr/>
          <p:nvPr/>
        </p:nvSpPr>
        <p:spPr>
          <a:xfrm>
            <a:off x="1828800" y="4724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9" name="CustomShape 12"/>
          <p:cNvSpPr/>
          <p:nvPr/>
        </p:nvSpPr>
        <p:spPr>
          <a:xfrm>
            <a:off x="1704600" y="4764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0" name="CustomShape 13"/>
          <p:cNvSpPr/>
          <p:nvPr/>
        </p:nvSpPr>
        <p:spPr>
          <a:xfrm>
            <a:off x="163116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1" name="CustomShape 14"/>
          <p:cNvSpPr/>
          <p:nvPr/>
        </p:nvSpPr>
        <p:spPr>
          <a:xfrm>
            <a:off x="1636920" y="4581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2" name="CustomShape 15"/>
          <p:cNvSpPr/>
          <p:nvPr/>
        </p:nvSpPr>
        <p:spPr>
          <a:xfrm>
            <a:off x="1654920" y="4682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3" name="CustomShape 16"/>
          <p:cNvSpPr/>
          <p:nvPr/>
        </p:nvSpPr>
        <p:spPr>
          <a:xfrm>
            <a:off x="1771560" y="4791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4" name="CustomShape 17"/>
          <p:cNvSpPr/>
          <p:nvPr/>
        </p:nvSpPr>
        <p:spPr>
          <a:xfrm>
            <a:off x="1774800" y="4633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5" name="CustomShape 18"/>
          <p:cNvSpPr/>
          <p:nvPr/>
        </p:nvSpPr>
        <p:spPr>
          <a:xfrm>
            <a:off x="164232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6" name="CustomShape 19"/>
          <p:cNvSpPr/>
          <p:nvPr/>
        </p:nvSpPr>
        <p:spPr>
          <a:xfrm>
            <a:off x="1726200" y="48088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7" name="CustomShape 20"/>
          <p:cNvSpPr/>
          <p:nvPr/>
        </p:nvSpPr>
        <p:spPr>
          <a:xfrm>
            <a:off x="1676880" y="4848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8" name="CustomShape 21"/>
          <p:cNvSpPr/>
          <p:nvPr/>
        </p:nvSpPr>
        <p:spPr>
          <a:xfrm>
            <a:off x="1571760" y="4690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9" name="CustomShape 22"/>
          <p:cNvSpPr/>
          <p:nvPr/>
        </p:nvSpPr>
        <p:spPr>
          <a:xfrm>
            <a:off x="1625040" y="4798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0" name="CustomShape 23"/>
          <p:cNvSpPr/>
          <p:nvPr/>
        </p:nvSpPr>
        <p:spPr>
          <a:xfrm>
            <a:off x="1771200" y="47653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1" name="Line 24"/>
          <p:cNvSpPr/>
          <p:nvPr/>
        </p:nvSpPr>
        <p:spPr>
          <a:xfrm>
            <a:off x="460080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72" name="Line 25"/>
          <p:cNvSpPr/>
          <p:nvPr/>
        </p:nvSpPr>
        <p:spPr>
          <a:xfrm>
            <a:off x="365688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73" name="CustomShape 26"/>
          <p:cNvSpPr/>
          <p:nvPr/>
        </p:nvSpPr>
        <p:spPr>
          <a:xfrm>
            <a:off x="3990240" y="4717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4" name="CustomShape 27"/>
          <p:cNvSpPr/>
          <p:nvPr/>
        </p:nvSpPr>
        <p:spPr>
          <a:xfrm>
            <a:off x="4520160" y="4840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5" name="CustomShape 28"/>
          <p:cNvSpPr/>
          <p:nvPr/>
        </p:nvSpPr>
        <p:spPr>
          <a:xfrm>
            <a:off x="4631400" y="4868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6" name="CustomShape 29"/>
          <p:cNvSpPr/>
          <p:nvPr/>
        </p:nvSpPr>
        <p:spPr>
          <a:xfrm>
            <a:off x="4520160" y="479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7" name="CustomShape 30"/>
          <p:cNvSpPr/>
          <p:nvPr/>
        </p:nvSpPr>
        <p:spPr>
          <a:xfrm>
            <a:off x="43509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8" name="CustomShape 31"/>
          <p:cNvSpPr/>
          <p:nvPr/>
        </p:nvSpPr>
        <p:spPr>
          <a:xfrm>
            <a:off x="448992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9" name="CustomShape 32"/>
          <p:cNvSpPr/>
          <p:nvPr/>
        </p:nvSpPr>
        <p:spPr>
          <a:xfrm>
            <a:off x="3886200" y="4705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0" name="CustomShape 33"/>
          <p:cNvSpPr/>
          <p:nvPr/>
        </p:nvSpPr>
        <p:spPr>
          <a:xfrm>
            <a:off x="461916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1" name="CustomShape 34"/>
          <p:cNvSpPr/>
          <p:nvPr/>
        </p:nvSpPr>
        <p:spPr>
          <a:xfrm>
            <a:off x="4635360" y="467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2" name="CustomShape 35"/>
          <p:cNvSpPr/>
          <p:nvPr/>
        </p:nvSpPr>
        <p:spPr>
          <a:xfrm>
            <a:off x="4489920" y="4727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3" name="CustomShape 36"/>
          <p:cNvSpPr/>
          <p:nvPr/>
        </p:nvSpPr>
        <p:spPr>
          <a:xfrm>
            <a:off x="399024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4" name="CustomShape 37"/>
          <p:cNvSpPr/>
          <p:nvPr/>
        </p:nvSpPr>
        <p:spPr>
          <a:xfrm>
            <a:off x="4563720" y="47566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5" name="CustomShape 38"/>
          <p:cNvSpPr/>
          <p:nvPr/>
        </p:nvSpPr>
        <p:spPr>
          <a:xfrm>
            <a:off x="4217040" y="4730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6" name="CustomShape 39"/>
          <p:cNvSpPr/>
          <p:nvPr/>
        </p:nvSpPr>
        <p:spPr>
          <a:xfrm>
            <a:off x="4071240" y="470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7" name="CustomShape 40"/>
          <p:cNvSpPr/>
          <p:nvPr/>
        </p:nvSpPr>
        <p:spPr>
          <a:xfrm>
            <a:off x="457632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8" name="CustomShape 41"/>
          <p:cNvSpPr/>
          <p:nvPr/>
        </p:nvSpPr>
        <p:spPr>
          <a:xfrm>
            <a:off x="3879000" y="48430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9" name="CustomShape 42"/>
          <p:cNvSpPr/>
          <p:nvPr/>
        </p:nvSpPr>
        <p:spPr>
          <a:xfrm>
            <a:off x="3865320" y="158760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0" name="CustomShape 43"/>
          <p:cNvSpPr/>
          <p:nvPr/>
        </p:nvSpPr>
        <p:spPr>
          <a:xfrm>
            <a:off x="3613320" y="217008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1" name="CustomShape 44"/>
          <p:cNvSpPr/>
          <p:nvPr/>
        </p:nvSpPr>
        <p:spPr>
          <a:xfrm>
            <a:off x="6677640" y="158760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2" name="CustomShape 45"/>
          <p:cNvSpPr/>
          <p:nvPr/>
        </p:nvSpPr>
        <p:spPr>
          <a:xfrm>
            <a:off x="6440760" y="135756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3" name="CustomShape 46"/>
          <p:cNvSpPr/>
          <p:nvPr/>
        </p:nvSpPr>
        <p:spPr>
          <a:xfrm>
            <a:off x="965880" y="158616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4" name="CustomShape 47"/>
          <p:cNvSpPr/>
          <p:nvPr/>
        </p:nvSpPr>
        <p:spPr>
          <a:xfrm>
            <a:off x="1495440" y="250200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5" name="Line 48"/>
          <p:cNvSpPr/>
          <p:nvPr/>
        </p:nvSpPr>
        <p:spPr>
          <a:xfrm>
            <a:off x="74966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96" name="Line 49"/>
          <p:cNvSpPr/>
          <p:nvPr/>
        </p:nvSpPr>
        <p:spPr>
          <a:xfrm>
            <a:off x="6553080" y="4798440"/>
            <a:ext cx="194292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297" name="CustomShape 50"/>
          <p:cNvSpPr/>
          <p:nvPr/>
        </p:nvSpPr>
        <p:spPr>
          <a:xfrm>
            <a:off x="7527600" y="47671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8" name="CustomShape 51"/>
          <p:cNvSpPr/>
          <p:nvPr/>
        </p:nvSpPr>
        <p:spPr>
          <a:xfrm>
            <a:off x="7224840" y="5343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99" name="CustomShape 52"/>
          <p:cNvSpPr/>
          <p:nvPr/>
        </p:nvSpPr>
        <p:spPr>
          <a:xfrm>
            <a:off x="7258680" y="5238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0" name="CustomShape 53"/>
          <p:cNvSpPr/>
          <p:nvPr/>
        </p:nvSpPr>
        <p:spPr>
          <a:xfrm>
            <a:off x="7437960" y="4849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1" name="CustomShape 54"/>
          <p:cNvSpPr/>
          <p:nvPr/>
        </p:nvSpPr>
        <p:spPr>
          <a:xfrm>
            <a:off x="71607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2" name="CustomShape 55"/>
          <p:cNvSpPr/>
          <p:nvPr/>
        </p:nvSpPr>
        <p:spPr>
          <a:xfrm>
            <a:off x="7354800" y="48362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3" name="CustomShape 56"/>
          <p:cNvSpPr/>
          <p:nvPr/>
        </p:nvSpPr>
        <p:spPr>
          <a:xfrm>
            <a:off x="7429680" y="4689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4" name="CustomShape 57"/>
          <p:cNvSpPr/>
          <p:nvPr/>
        </p:nvSpPr>
        <p:spPr>
          <a:xfrm>
            <a:off x="7354800" y="4719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5" name="CustomShape 58"/>
          <p:cNvSpPr/>
          <p:nvPr/>
        </p:nvSpPr>
        <p:spPr>
          <a:xfrm>
            <a:off x="7410240" y="5003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6" name="CustomShape 59"/>
          <p:cNvSpPr/>
          <p:nvPr/>
        </p:nvSpPr>
        <p:spPr>
          <a:xfrm>
            <a:off x="7497000" y="4716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7" name="CustomShape 60"/>
          <p:cNvSpPr/>
          <p:nvPr/>
        </p:nvSpPr>
        <p:spPr>
          <a:xfrm>
            <a:off x="685872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8" name="CustomShape 61"/>
          <p:cNvSpPr/>
          <p:nvPr/>
        </p:nvSpPr>
        <p:spPr>
          <a:xfrm>
            <a:off x="7133040" y="548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9" name="CustomShape 62"/>
          <p:cNvSpPr/>
          <p:nvPr/>
        </p:nvSpPr>
        <p:spPr>
          <a:xfrm>
            <a:off x="7469280" y="4752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0" name="CustomShape 63"/>
          <p:cNvSpPr/>
          <p:nvPr/>
        </p:nvSpPr>
        <p:spPr>
          <a:xfrm>
            <a:off x="7089120" y="53708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1" name="CustomShape 64"/>
          <p:cNvSpPr/>
          <p:nvPr/>
        </p:nvSpPr>
        <p:spPr>
          <a:xfrm>
            <a:off x="7527600" y="4852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2" name="CustomShape 65"/>
          <p:cNvSpPr/>
          <p:nvPr/>
        </p:nvSpPr>
        <p:spPr>
          <a:xfrm>
            <a:off x="7058160" y="4726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3" name="CustomShape 66"/>
          <p:cNvSpPr/>
          <p:nvPr/>
        </p:nvSpPr>
        <p:spPr>
          <a:xfrm>
            <a:off x="6800760" y="4725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4" name="CustomShape 67"/>
          <p:cNvSpPr/>
          <p:nvPr/>
        </p:nvSpPr>
        <p:spPr>
          <a:xfrm>
            <a:off x="6926400" y="48222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7827129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533520" y="249840"/>
            <a:ext cx="83055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strike="noStrike" dirty="0">
                <a:solidFill>
                  <a:srgbClr val="000000"/>
                </a:solidFill>
                <a:latin typeface="Kalinga"/>
              </a:rPr>
              <a:t>Principal  Component  Analysis</a:t>
            </a:r>
            <a:endParaRPr dirty="0"/>
          </a:p>
        </p:txBody>
      </p:sp>
      <p:sp>
        <p:nvSpPr>
          <p:cNvPr id="316" name="CustomShape 2"/>
          <p:cNvSpPr/>
          <p:nvPr/>
        </p:nvSpPr>
        <p:spPr>
          <a:xfrm>
            <a:off x="533520" y="1219320"/>
            <a:ext cx="3733560" cy="51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Principal component is the direction of highest variance.</a:t>
            </a:r>
            <a:endParaRPr/>
          </a:p>
        </p:txBody>
      </p:sp>
      <p:sp>
        <p:nvSpPr>
          <p:cNvPr id="317" name="CustomShape 3"/>
          <p:cNvSpPr/>
          <p:nvPr/>
        </p:nvSpPr>
        <p:spPr>
          <a:xfrm>
            <a:off x="4709520" y="1211760"/>
            <a:ext cx="4038120" cy="1582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How to compute PCA components: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Subtract off the mean for each data point.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Compute the covariance matrix.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Compute eigenvectors and eigenvalues.</a:t>
            </a:r>
            <a:endParaRPr/>
          </a:p>
          <a:p>
            <a:pPr>
              <a:lnSpc>
                <a:spcPct val="100000"/>
              </a:lnSpc>
              <a:buFont typeface="StarSymbol"/>
              <a:buAutoNum type="arabicPeriod"/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The components are the eigenvectors ranked by the eigenvalues.</a:t>
            </a:r>
            <a:endParaRPr/>
          </a:p>
        </p:txBody>
      </p:sp>
      <p:sp>
        <p:nvSpPr>
          <p:cNvPr id="318" name="CustomShape 4"/>
          <p:cNvSpPr/>
          <p:nvPr/>
        </p:nvSpPr>
        <p:spPr>
          <a:xfrm>
            <a:off x="533520" y="1905120"/>
            <a:ext cx="3733560" cy="72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400" strike="noStrike" dirty="0">
                <a:solidFill>
                  <a:srgbClr val="000000"/>
                </a:solidFill>
                <a:latin typeface="Arial"/>
              </a:rPr>
              <a:t>Next, highest component is the direction with highest variance </a:t>
            </a:r>
            <a:r>
              <a:rPr lang="en-US" sz="1400" i="1" strike="noStrike" dirty="0">
                <a:solidFill>
                  <a:srgbClr val="000000"/>
                </a:solidFill>
                <a:latin typeface="Arial"/>
              </a:rPr>
              <a:t>orthogonal</a:t>
            </a:r>
            <a:r>
              <a:rPr lang="en-US" sz="1400" strike="noStrike" dirty="0">
                <a:solidFill>
                  <a:srgbClr val="000000"/>
                </a:solidFill>
                <a:latin typeface="Arial"/>
              </a:rPr>
              <a:t> to the previous components.</a:t>
            </a:r>
            <a:endParaRPr dirty="0"/>
          </a:p>
        </p:txBody>
      </p:sp>
      <p:sp>
        <p:nvSpPr>
          <p:cNvPr id="319" name="Line 5"/>
          <p:cNvSpPr/>
          <p:nvPr/>
        </p:nvSpPr>
        <p:spPr>
          <a:xfrm>
            <a:off x="17420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20" name="Line 6"/>
          <p:cNvSpPr/>
          <p:nvPr/>
        </p:nvSpPr>
        <p:spPr>
          <a:xfrm>
            <a:off x="79812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21" name="CustomShape 7"/>
          <p:cNvSpPr/>
          <p:nvPr/>
        </p:nvSpPr>
        <p:spPr>
          <a:xfrm>
            <a:off x="168300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CustomShape 8"/>
          <p:cNvSpPr/>
          <p:nvPr/>
        </p:nvSpPr>
        <p:spPr>
          <a:xfrm>
            <a:off x="1747080" y="4697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3" name="CustomShape 9"/>
          <p:cNvSpPr/>
          <p:nvPr/>
        </p:nvSpPr>
        <p:spPr>
          <a:xfrm>
            <a:off x="1799280" y="4853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4" name="CustomShape 10"/>
          <p:cNvSpPr/>
          <p:nvPr/>
        </p:nvSpPr>
        <p:spPr>
          <a:xfrm>
            <a:off x="1828800" y="4724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5" name="CustomShape 11"/>
          <p:cNvSpPr/>
          <p:nvPr/>
        </p:nvSpPr>
        <p:spPr>
          <a:xfrm>
            <a:off x="1704600" y="4764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6" name="CustomShape 12"/>
          <p:cNvSpPr/>
          <p:nvPr/>
        </p:nvSpPr>
        <p:spPr>
          <a:xfrm>
            <a:off x="163116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7" name="CustomShape 13"/>
          <p:cNvSpPr/>
          <p:nvPr/>
        </p:nvSpPr>
        <p:spPr>
          <a:xfrm>
            <a:off x="1636920" y="4581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8" name="CustomShape 14"/>
          <p:cNvSpPr/>
          <p:nvPr/>
        </p:nvSpPr>
        <p:spPr>
          <a:xfrm>
            <a:off x="1654920" y="4682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9" name="CustomShape 15"/>
          <p:cNvSpPr/>
          <p:nvPr/>
        </p:nvSpPr>
        <p:spPr>
          <a:xfrm>
            <a:off x="1771560" y="4791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0" name="CustomShape 16"/>
          <p:cNvSpPr/>
          <p:nvPr/>
        </p:nvSpPr>
        <p:spPr>
          <a:xfrm>
            <a:off x="1774800" y="4633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1" name="CustomShape 17"/>
          <p:cNvSpPr/>
          <p:nvPr/>
        </p:nvSpPr>
        <p:spPr>
          <a:xfrm>
            <a:off x="164232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2" name="CustomShape 18"/>
          <p:cNvSpPr/>
          <p:nvPr/>
        </p:nvSpPr>
        <p:spPr>
          <a:xfrm>
            <a:off x="1726200" y="48088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3" name="CustomShape 19"/>
          <p:cNvSpPr/>
          <p:nvPr/>
        </p:nvSpPr>
        <p:spPr>
          <a:xfrm>
            <a:off x="1676880" y="4848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4" name="CustomShape 20"/>
          <p:cNvSpPr/>
          <p:nvPr/>
        </p:nvSpPr>
        <p:spPr>
          <a:xfrm>
            <a:off x="1571760" y="4690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5" name="CustomShape 21"/>
          <p:cNvSpPr/>
          <p:nvPr/>
        </p:nvSpPr>
        <p:spPr>
          <a:xfrm>
            <a:off x="1625040" y="4798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6" name="CustomShape 22"/>
          <p:cNvSpPr/>
          <p:nvPr/>
        </p:nvSpPr>
        <p:spPr>
          <a:xfrm>
            <a:off x="1771200" y="47653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7" name="Line 23"/>
          <p:cNvSpPr/>
          <p:nvPr/>
        </p:nvSpPr>
        <p:spPr>
          <a:xfrm>
            <a:off x="460080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38" name="Line 24"/>
          <p:cNvSpPr/>
          <p:nvPr/>
        </p:nvSpPr>
        <p:spPr>
          <a:xfrm>
            <a:off x="365688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39" name="CustomShape 25"/>
          <p:cNvSpPr/>
          <p:nvPr/>
        </p:nvSpPr>
        <p:spPr>
          <a:xfrm>
            <a:off x="3990240" y="4717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0" name="CustomShape 26"/>
          <p:cNvSpPr/>
          <p:nvPr/>
        </p:nvSpPr>
        <p:spPr>
          <a:xfrm>
            <a:off x="4520160" y="4840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1" name="CustomShape 27"/>
          <p:cNvSpPr/>
          <p:nvPr/>
        </p:nvSpPr>
        <p:spPr>
          <a:xfrm>
            <a:off x="4631400" y="4868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2" name="CustomShape 28"/>
          <p:cNvSpPr/>
          <p:nvPr/>
        </p:nvSpPr>
        <p:spPr>
          <a:xfrm>
            <a:off x="4520160" y="479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3" name="CustomShape 29"/>
          <p:cNvSpPr/>
          <p:nvPr/>
        </p:nvSpPr>
        <p:spPr>
          <a:xfrm>
            <a:off x="43509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4" name="CustomShape 30"/>
          <p:cNvSpPr/>
          <p:nvPr/>
        </p:nvSpPr>
        <p:spPr>
          <a:xfrm>
            <a:off x="448992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5" name="CustomShape 31"/>
          <p:cNvSpPr/>
          <p:nvPr/>
        </p:nvSpPr>
        <p:spPr>
          <a:xfrm>
            <a:off x="3886200" y="4705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6" name="CustomShape 32"/>
          <p:cNvSpPr/>
          <p:nvPr/>
        </p:nvSpPr>
        <p:spPr>
          <a:xfrm>
            <a:off x="461916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7" name="CustomShape 33"/>
          <p:cNvSpPr/>
          <p:nvPr/>
        </p:nvSpPr>
        <p:spPr>
          <a:xfrm>
            <a:off x="4635360" y="467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8" name="CustomShape 34"/>
          <p:cNvSpPr/>
          <p:nvPr/>
        </p:nvSpPr>
        <p:spPr>
          <a:xfrm>
            <a:off x="4489920" y="4727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9" name="CustomShape 35"/>
          <p:cNvSpPr/>
          <p:nvPr/>
        </p:nvSpPr>
        <p:spPr>
          <a:xfrm>
            <a:off x="399024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0" name="CustomShape 36"/>
          <p:cNvSpPr/>
          <p:nvPr/>
        </p:nvSpPr>
        <p:spPr>
          <a:xfrm>
            <a:off x="4563720" y="47566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1" name="CustomShape 37"/>
          <p:cNvSpPr/>
          <p:nvPr/>
        </p:nvSpPr>
        <p:spPr>
          <a:xfrm>
            <a:off x="4217040" y="4730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2" name="CustomShape 38"/>
          <p:cNvSpPr/>
          <p:nvPr/>
        </p:nvSpPr>
        <p:spPr>
          <a:xfrm>
            <a:off x="4071240" y="470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3" name="CustomShape 39"/>
          <p:cNvSpPr/>
          <p:nvPr/>
        </p:nvSpPr>
        <p:spPr>
          <a:xfrm>
            <a:off x="457632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4" name="CustomShape 40"/>
          <p:cNvSpPr/>
          <p:nvPr/>
        </p:nvSpPr>
        <p:spPr>
          <a:xfrm>
            <a:off x="3879000" y="48430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5" name="Line 41"/>
          <p:cNvSpPr/>
          <p:nvPr/>
        </p:nvSpPr>
        <p:spPr>
          <a:xfrm>
            <a:off x="74966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56" name="Line 42"/>
          <p:cNvSpPr/>
          <p:nvPr/>
        </p:nvSpPr>
        <p:spPr>
          <a:xfrm>
            <a:off x="6553080" y="4798440"/>
            <a:ext cx="194292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57" name="CustomShape 43"/>
          <p:cNvSpPr/>
          <p:nvPr/>
        </p:nvSpPr>
        <p:spPr>
          <a:xfrm>
            <a:off x="7527600" y="47671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8" name="CustomShape 44"/>
          <p:cNvSpPr/>
          <p:nvPr/>
        </p:nvSpPr>
        <p:spPr>
          <a:xfrm>
            <a:off x="7224840" y="5343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9" name="CustomShape 45"/>
          <p:cNvSpPr/>
          <p:nvPr/>
        </p:nvSpPr>
        <p:spPr>
          <a:xfrm>
            <a:off x="7258680" y="5238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0" name="CustomShape 46"/>
          <p:cNvSpPr/>
          <p:nvPr/>
        </p:nvSpPr>
        <p:spPr>
          <a:xfrm>
            <a:off x="7437960" y="4849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1" name="CustomShape 47"/>
          <p:cNvSpPr/>
          <p:nvPr/>
        </p:nvSpPr>
        <p:spPr>
          <a:xfrm>
            <a:off x="71607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2" name="CustomShape 48"/>
          <p:cNvSpPr/>
          <p:nvPr/>
        </p:nvSpPr>
        <p:spPr>
          <a:xfrm>
            <a:off x="7354800" y="48362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3" name="CustomShape 49"/>
          <p:cNvSpPr/>
          <p:nvPr/>
        </p:nvSpPr>
        <p:spPr>
          <a:xfrm>
            <a:off x="7429680" y="4689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4" name="CustomShape 50"/>
          <p:cNvSpPr/>
          <p:nvPr/>
        </p:nvSpPr>
        <p:spPr>
          <a:xfrm>
            <a:off x="7354800" y="4719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5" name="CustomShape 51"/>
          <p:cNvSpPr/>
          <p:nvPr/>
        </p:nvSpPr>
        <p:spPr>
          <a:xfrm>
            <a:off x="7410240" y="5003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6" name="CustomShape 52"/>
          <p:cNvSpPr/>
          <p:nvPr/>
        </p:nvSpPr>
        <p:spPr>
          <a:xfrm>
            <a:off x="7497000" y="4716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7" name="CustomShape 53"/>
          <p:cNvSpPr/>
          <p:nvPr/>
        </p:nvSpPr>
        <p:spPr>
          <a:xfrm>
            <a:off x="685872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8" name="CustomShape 54"/>
          <p:cNvSpPr/>
          <p:nvPr/>
        </p:nvSpPr>
        <p:spPr>
          <a:xfrm>
            <a:off x="7133040" y="548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9" name="CustomShape 55"/>
          <p:cNvSpPr/>
          <p:nvPr/>
        </p:nvSpPr>
        <p:spPr>
          <a:xfrm>
            <a:off x="7469280" y="4752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0" name="CustomShape 56"/>
          <p:cNvSpPr/>
          <p:nvPr/>
        </p:nvSpPr>
        <p:spPr>
          <a:xfrm>
            <a:off x="7089120" y="53708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1" name="CustomShape 57"/>
          <p:cNvSpPr/>
          <p:nvPr/>
        </p:nvSpPr>
        <p:spPr>
          <a:xfrm>
            <a:off x="7527600" y="4852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2" name="CustomShape 58"/>
          <p:cNvSpPr/>
          <p:nvPr/>
        </p:nvSpPr>
        <p:spPr>
          <a:xfrm>
            <a:off x="7058160" y="4726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3" name="CustomShape 59"/>
          <p:cNvSpPr/>
          <p:nvPr/>
        </p:nvSpPr>
        <p:spPr>
          <a:xfrm>
            <a:off x="6800760" y="4725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4" name="CustomShape 60"/>
          <p:cNvSpPr/>
          <p:nvPr/>
        </p:nvSpPr>
        <p:spPr>
          <a:xfrm>
            <a:off x="6926400" y="48222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5" name="CustomShape 61"/>
          <p:cNvSpPr/>
          <p:nvPr/>
        </p:nvSpPr>
        <p:spPr>
          <a:xfrm flipH="1" flipV="1">
            <a:off x="3809160" y="4806000"/>
            <a:ext cx="808920" cy="792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6" name="CustomShape 62"/>
          <p:cNvSpPr/>
          <p:nvPr/>
        </p:nvSpPr>
        <p:spPr>
          <a:xfrm flipH="1">
            <a:off x="6886440" y="4800960"/>
            <a:ext cx="598320" cy="38052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7" name="CustomShape 63"/>
          <p:cNvSpPr/>
          <p:nvPr/>
        </p:nvSpPr>
        <p:spPr>
          <a:xfrm flipH="1" flipV="1">
            <a:off x="1571040" y="4634640"/>
            <a:ext cx="162360" cy="18108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8" name="CustomShape 64"/>
          <p:cNvSpPr/>
          <p:nvPr/>
        </p:nvSpPr>
        <p:spPr>
          <a:xfrm flipV="1">
            <a:off x="4600800" y="4608360"/>
            <a:ext cx="2880" cy="20808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79" name="CustomShape 65"/>
          <p:cNvSpPr/>
          <p:nvPr/>
        </p:nvSpPr>
        <p:spPr>
          <a:xfrm flipV="1">
            <a:off x="1747080" y="4660200"/>
            <a:ext cx="136800" cy="16452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0" name="CustomShape 66"/>
          <p:cNvSpPr/>
          <p:nvPr/>
        </p:nvSpPr>
        <p:spPr>
          <a:xfrm flipH="1" flipV="1">
            <a:off x="7116120" y="4343400"/>
            <a:ext cx="364680" cy="47592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rgbClr val="00B05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81" name="Picture 2"/>
          <p:cNvPicPr/>
          <p:nvPr/>
        </p:nvPicPr>
        <p:blipFill>
          <a:blip r:embed="rId2"/>
          <a:stretch/>
        </p:blipFill>
        <p:spPr>
          <a:xfrm>
            <a:off x="5741280" y="2920320"/>
            <a:ext cx="1535760" cy="37548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9097" y="5995194"/>
            <a:ext cx="92961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Definition: A scalar </a:t>
            </a:r>
            <a:r>
              <a:rPr lang="el-GR" dirty="0">
                <a:solidFill>
                  <a:srgbClr val="FF0000"/>
                </a:solidFill>
              </a:rPr>
              <a:t>λ</a:t>
            </a:r>
            <a:r>
              <a:rPr lang="en-US" dirty="0">
                <a:solidFill>
                  <a:srgbClr val="FF0000"/>
                </a:solidFill>
              </a:rPr>
              <a:t> is called an eigenvalue of the </a:t>
            </a:r>
            <a:r>
              <a:rPr lang="en-US" dirty="0" err="1">
                <a:solidFill>
                  <a:srgbClr val="FF0000"/>
                </a:solidFill>
              </a:rPr>
              <a:t>n×n</a:t>
            </a:r>
            <a:r>
              <a:rPr lang="en-US" dirty="0">
                <a:solidFill>
                  <a:srgbClr val="FF0000"/>
                </a:solidFill>
              </a:rPr>
              <a:t> matrix A if there is a nontrivial </a:t>
            </a:r>
          </a:p>
          <a:p>
            <a:r>
              <a:rPr lang="en-US" dirty="0">
                <a:solidFill>
                  <a:srgbClr val="FF0000"/>
                </a:solidFill>
              </a:rPr>
              <a:t>solution x of Ax=</a:t>
            </a:r>
            <a:r>
              <a:rPr lang="el-GR" dirty="0">
                <a:solidFill>
                  <a:srgbClr val="FF0000"/>
                </a:solidFill>
              </a:rPr>
              <a:t>λ</a:t>
            </a:r>
            <a:r>
              <a:rPr lang="en-US" dirty="0">
                <a:solidFill>
                  <a:srgbClr val="FF0000"/>
                </a:solidFill>
              </a:rPr>
              <a:t>x. Such x is called an eigenvector corresponding to the eigenvalue </a:t>
            </a:r>
            <a:r>
              <a:rPr lang="el-GR" dirty="0">
                <a:solidFill>
                  <a:srgbClr val="FF0000"/>
                </a:solidFill>
              </a:rPr>
              <a:t>λ.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67767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Corners have …</a:t>
            </a:r>
            <a:endParaRPr/>
          </a:p>
        </p:txBody>
      </p:sp>
      <p:sp>
        <p:nvSpPr>
          <p:cNvPr id="383" name="CustomShape 2"/>
          <p:cNvSpPr/>
          <p:nvPr/>
        </p:nvSpPr>
        <p:spPr>
          <a:xfrm>
            <a:off x="53352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4" name="CustomShape 3"/>
          <p:cNvSpPr/>
          <p:nvPr/>
        </p:nvSpPr>
        <p:spPr>
          <a:xfrm>
            <a:off x="342900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5" name="CustomShape 4"/>
          <p:cNvSpPr/>
          <p:nvPr/>
        </p:nvSpPr>
        <p:spPr>
          <a:xfrm>
            <a:off x="3886200" y="1600200"/>
            <a:ext cx="1599840" cy="1447560"/>
          </a:xfrm>
          <a:custGeom>
            <a:avLst/>
            <a:gdLst/>
            <a:ahLst/>
            <a:cxnLst/>
            <a:rect l="0" t="0" r="r" b="b"/>
            <a:pathLst>
              <a:path w="1009" h="913">
                <a:moveTo>
                  <a:pt x="0" y="912"/>
                </a:moveTo>
                <a:lnTo>
                  <a:pt x="0" y="0"/>
                </a:lnTo>
                <a:lnTo>
                  <a:pt x="1008" y="528"/>
                </a:lnTo>
              </a:path>
            </a:pathLst>
          </a:custGeom>
          <a:noFill/>
          <a:ln w="4140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6" name="CustomShape 5"/>
          <p:cNvSpPr/>
          <p:nvPr/>
        </p:nvSpPr>
        <p:spPr>
          <a:xfrm>
            <a:off x="6248520" y="1219320"/>
            <a:ext cx="2361960" cy="2209320"/>
          </a:xfrm>
          <a:prstGeom prst="rect">
            <a:avLst/>
          </a:prstGeom>
          <a:solidFill>
            <a:srgbClr val="C0C0C0"/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87" name="Line 6"/>
          <p:cNvSpPr/>
          <p:nvPr/>
        </p:nvSpPr>
        <p:spPr>
          <a:xfrm>
            <a:off x="17420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88" name="Line 7"/>
          <p:cNvSpPr/>
          <p:nvPr/>
        </p:nvSpPr>
        <p:spPr>
          <a:xfrm>
            <a:off x="79812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389" name="CustomShape 8"/>
          <p:cNvSpPr/>
          <p:nvPr/>
        </p:nvSpPr>
        <p:spPr>
          <a:xfrm>
            <a:off x="168300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0" name="CustomShape 9"/>
          <p:cNvSpPr/>
          <p:nvPr/>
        </p:nvSpPr>
        <p:spPr>
          <a:xfrm>
            <a:off x="1747080" y="4697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1" name="CustomShape 10"/>
          <p:cNvSpPr/>
          <p:nvPr/>
        </p:nvSpPr>
        <p:spPr>
          <a:xfrm>
            <a:off x="1799280" y="4853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2" name="CustomShape 11"/>
          <p:cNvSpPr/>
          <p:nvPr/>
        </p:nvSpPr>
        <p:spPr>
          <a:xfrm>
            <a:off x="1828800" y="4724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3" name="CustomShape 12"/>
          <p:cNvSpPr/>
          <p:nvPr/>
        </p:nvSpPr>
        <p:spPr>
          <a:xfrm>
            <a:off x="1704600" y="4764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4" name="CustomShape 13"/>
          <p:cNvSpPr/>
          <p:nvPr/>
        </p:nvSpPr>
        <p:spPr>
          <a:xfrm>
            <a:off x="163116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5" name="CustomShape 14"/>
          <p:cNvSpPr/>
          <p:nvPr/>
        </p:nvSpPr>
        <p:spPr>
          <a:xfrm>
            <a:off x="1636920" y="4581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6" name="CustomShape 15"/>
          <p:cNvSpPr/>
          <p:nvPr/>
        </p:nvSpPr>
        <p:spPr>
          <a:xfrm>
            <a:off x="1654920" y="4682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7" name="CustomShape 16"/>
          <p:cNvSpPr/>
          <p:nvPr/>
        </p:nvSpPr>
        <p:spPr>
          <a:xfrm>
            <a:off x="1771560" y="47916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8" name="CustomShape 17"/>
          <p:cNvSpPr/>
          <p:nvPr/>
        </p:nvSpPr>
        <p:spPr>
          <a:xfrm>
            <a:off x="1774800" y="4633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9" name="CustomShape 18"/>
          <p:cNvSpPr/>
          <p:nvPr/>
        </p:nvSpPr>
        <p:spPr>
          <a:xfrm>
            <a:off x="164232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0" name="CustomShape 19"/>
          <p:cNvSpPr/>
          <p:nvPr/>
        </p:nvSpPr>
        <p:spPr>
          <a:xfrm>
            <a:off x="1726200" y="48088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1" name="CustomShape 20"/>
          <p:cNvSpPr/>
          <p:nvPr/>
        </p:nvSpPr>
        <p:spPr>
          <a:xfrm>
            <a:off x="1676880" y="4848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2" name="CustomShape 21"/>
          <p:cNvSpPr/>
          <p:nvPr/>
        </p:nvSpPr>
        <p:spPr>
          <a:xfrm>
            <a:off x="1571760" y="4690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3" name="CustomShape 22"/>
          <p:cNvSpPr/>
          <p:nvPr/>
        </p:nvSpPr>
        <p:spPr>
          <a:xfrm>
            <a:off x="1625040" y="4798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4" name="CustomShape 23"/>
          <p:cNvSpPr/>
          <p:nvPr/>
        </p:nvSpPr>
        <p:spPr>
          <a:xfrm>
            <a:off x="1771200" y="47653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5" name="Line 24"/>
          <p:cNvSpPr/>
          <p:nvPr/>
        </p:nvSpPr>
        <p:spPr>
          <a:xfrm>
            <a:off x="460080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406" name="Line 25"/>
          <p:cNvSpPr/>
          <p:nvPr/>
        </p:nvSpPr>
        <p:spPr>
          <a:xfrm>
            <a:off x="3656880" y="4798440"/>
            <a:ext cx="194328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407" name="CustomShape 26"/>
          <p:cNvSpPr/>
          <p:nvPr/>
        </p:nvSpPr>
        <p:spPr>
          <a:xfrm>
            <a:off x="3990240" y="4717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8" name="CustomShape 27"/>
          <p:cNvSpPr/>
          <p:nvPr/>
        </p:nvSpPr>
        <p:spPr>
          <a:xfrm>
            <a:off x="4520160" y="4840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9" name="CustomShape 28"/>
          <p:cNvSpPr/>
          <p:nvPr/>
        </p:nvSpPr>
        <p:spPr>
          <a:xfrm>
            <a:off x="4631400" y="48682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0" name="CustomShape 29"/>
          <p:cNvSpPr/>
          <p:nvPr/>
        </p:nvSpPr>
        <p:spPr>
          <a:xfrm>
            <a:off x="4520160" y="479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1" name="CustomShape 30"/>
          <p:cNvSpPr/>
          <p:nvPr/>
        </p:nvSpPr>
        <p:spPr>
          <a:xfrm>
            <a:off x="43509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2" name="CustomShape 31"/>
          <p:cNvSpPr/>
          <p:nvPr/>
        </p:nvSpPr>
        <p:spPr>
          <a:xfrm>
            <a:off x="4489920" y="49489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3" name="CustomShape 32"/>
          <p:cNvSpPr/>
          <p:nvPr/>
        </p:nvSpPr>
        <p:spPr>
          <a:xfrm>
            <a:off x="3886200" y="4705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4" name="CustomShape 33"/>
          <p:cNvSpPr/>
          <p:nvPr/>
        </p:nvSpPr>
        <p:spPr>
          <a:xfrm>
            <a:off x="4619160" y="4751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5" name="CustomShape 34"/>
          <p:cNvSpPr/>
          <p:nvPr/>
        </p:nvSpPr>
        <p:spPr>
          <a:xfrm>
            <a:off x="4635360" y="467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6" name="CustomShape 35"/>
          <p:cNvSpPr/>
          <p:nvPr/>
        </p:nvSpPr>
        <p:spPr>
          <a:xfrm>
            <a:off x="4489920" y="4727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7" name="CustomShape 36"/>
          <p:cNvSpPr/>
          <p:nvPr/>
        </p:nvSpPr>
        <p:spPr>
          <a:xfrm>
            <a:off x="399024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8" name="CustomShape 37"/>
          <p:cNvSpPr/>
          <p:nvPr/>
        </p:nvSpPr>
        <p:spPr>
          <a:xfrm>
            <a:off x="4563720" y="47566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9" name="CustomShape 38"/>
          <p:cNvSpPr/>
          <p:nvPr/>
        </p:nvSpPr>
        <p:spPr>
          <a:xfrm>
            <a:off x="4217040" y="4730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0" name="CustomShape 39"/>
          <p:cNvSpPr/>
          <p:nvPr/>
        </p:nvSpPr>
        <p:spPr>
          <a:xfrm>
            <a:off x="4071240" y="4704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1" name="CustomShape 40"/>
          <p:cNvSpPr/>
          <p:nvPr/>
        </p:nvSpPr>
        <p:spPr>
          <a:xfrm>
            <a:off x="4576320" y="4710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2" name="CustomShape 41"/>
          <p:cNvSpPr/>
          <p:nvPr/>
        </p:nvSpPr>
        <p:spPr>
          <a:xfrm>
            <a:off x="3879000" y="48430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3" name="CustomShape 42"/>
          <p:cNvSpPr/>
          <p:nvPr/>
        </p:nvSpPr>
        <p:spPr>
          <a:xfrm>
            <a:off x="3865320" y="158760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4" name="CustomShape 43"/>
          <p:cNvSpPr/>
          <p:nvPr/>
        </p:nvSpPr>
        <p:spPr>
          <a:xfrm>
            <a:off x="3613320" y="217008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5" name="CustomShape 44"/>
          <p:cNvSpPr/>
          <p:nvPr/>
        </p:nvSpPr>
        <p:spPr>
          <a:xfrm>
            <a:off x="6677640" y="158760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6" name="CustomShape 45"/>
          <p:cNvSpPr/>
          <p:nvPr/>
        </p:nvSpPr>
        <p:spPr>
          <a:xfrm>
            <a:off x="6440760" y="135756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7" name="CustomShape 46"/>
          <p:cNvSpPr/>
          <p:nvPr/>
        </p:nvSpPr>
        <p:spPr>
          <a:xfrm>
            <a:off x="965880" y="1586160"/>
            <a:ext cx="1906920" cy="1822680"/>
          </a:xfrm>
          <a:custGeom>
            <a:avLst/>
            <a:gdLst/>
            <a:ahLst/>
            <a:cxnLst/>
            <a:rect l="0" t="0" r="r" b="b"/>
            <a:pathLst>
              <a:path w="1907338" h="1823192">
                <a:moveTo>
                  <a:pt x="0" y="1823191"/>
                </a:moveTo>
                <a:cubicBezTo>
                  <a:pt x="1870" y="1215461"/>
                  <a:pt x="3739" y="607730"/>
                  <a:pt x="5609" y="0"/>
                </a:cubicBezTo>
                <a:lnTo>
                  <a:pt x="1907337" y="959279"/>
                </a:lnTo>
                <a:lnTo>
                  <a:pt x="1907337" y="1817581"/>
                </a:lnTo>
                <a:lnTo>
                  <a:pt x="0" y="1823191"/>
                </a:lnTo>
              </a:path>
            </a:pathLst>
          </a:custGeom>
          <a:solidFill>
            <a:schemeClr val="tx1"/>
          </a:solidFill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8" name="CustomShape 47"/>
          <p:cNvSpPr/>
          <p:nvPr/>
        </p:nvSpPr>
        <p:spPr>
          <a:xfrm>
            <a:off x="1495440" y="2502000"/>
            <a:ext cx="485280" cy="46944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9" name="Line 48"/>
          <p:cNvSpPr/>
          <p:nvPr/>
        </p:nvSpPr>
        <p:spPr>
          <a:xfrm>
            <a:off x="7496640" y="3846240"/>
            <a:ext cx="0" cy="190476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430" name="Line 49"/>
          <p:cNvSpPr/>
          <p:nvPr/>
        </p:nvSpPr>
        <p:spPr>
          <a:xfrm>
            <a:off x="6553080" y="4798440"/>
            <a:ext cx="1942920" cy="0"/>
          </a:xfrm>
          <a:prstGeom prst="line">
            <a:avLst/>
          </a:prstGeom>
          <a:ln w="19080">
            <a:solidFill>
              <a:schemeClr val="tx1"/>
            </a:solidFill>
            <a:round/>
          </a:ln>
        </p:spPr>
      </p:sp>
      <p:sp>
        <p:nvSpPr>
          <p:cNvPr id="431" name="CustomShape 50"/>
          <p:cNvSpPr/>
          <p:nvPr/>
        </p:nvSpPr>
        <p:spPr>
          <a:xfrm>
            <a:off x="7527600" y="47671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2" name="CustomShape 51"/>
          <p:cNvSpPr/>
          <p:nvPr/>
        </p:nvSpPr>
        <p:spPr>
          <a:xfrm>
            <a:off x="7224840" y="534348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3" name="CustomShape 52"/>
          <p:cNvSpPr/>
          <p:nvPr/>
        </p:nvSpPr>
        <p:spPr>
          <a:xfrm>
            <a:off x="7258680" y="5238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4" name="CustomShape 53"/>
          <p:cNvSpPr/>
          <p:nvPr/>
        </p:nvSpPr>
        <p:spPr>
          <a:xfrm>
            <a:off x="7437960" y="48495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5" name="CustomShape 54"/>
          <p:cNvSpPr/>
          <p:nvPr/>
        </p:nvSpPr>
        <p:spPr>
          <a:xfrm>
            <a:off x="7160760" y="48261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6" name="CustomShape 55"/>
          <p:cNvSpPr/>
          <p:nvPr/>
        </p:nvSpPr>
        <p:spPr>
          <a:xfrm>
            <a:off x="7354800" y="48362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7" name="CustomShape 56"/>
          <p:cNvSpPr/>
          <p:nvPr/>
        </p:nvSpPr>
        <p:spPr>
          <a:xfrm>
            <a:off x="7429680" y="46890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8" name="CustomShape 57"/>
          <p:cNvSpPr/>
          <p:nvPr/>
        </p:nvSpPr>
        <p:spPr>
          <a:xfrm>
            <a:off x="7354800" y="471996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9" name="CustomShape 58"/>
          <p:cNvSpPr/>
          <p:nvPr/>
        </p:nvSpPr>
        <p:spPr>
          <a:xfrm>
            <a:off x="7410240" y="50036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0" name="CustomShape 59"/>
          <p:cNvSpPr/>
          <p:nvPr/>
        </p:nvSpPr>
        <p:spPr>
          <a:xfrm>
            <a:off x="7497000" y="4716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1" name="CustomShape 60"/>
          <p:cNvSpPr/>
          <p:nvPr/>
        </p:nvSpPr>
        <p:spPr>
          <a:xfrm>
            <a:off x="6858720" y="48200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2" name="CustomShape 61"/>
          <p:cNvSpPr/>
          <p:nvPr/>
        </p:nvSpPr>
        <p:spPr>
          <a:xfrm>
            <a:off x="7133040" y="54864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3" name="CustomShape 62"/>
          <p:cNvSpPr/>
          <p:nvPr/>
        </p:nvSpPr>
        <p:spPr>
          <a:xfrm>
            <a:off x="7469280" y="4752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4" name="CustomShape 63"/>
          <p:cNvSpPr/>
          <p:nvPr/>
        </p:nvSpPr>
        <p:spPr>
          <a:xfrm>
            <a:off x="7089120" y="53708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5" name="CustomShape 64"/>
          <p:cNvSpPr/>
          <p:nvPr/>
        </p:nvSpPr>
        <p:spPr>
          <a:xfrm>
            <a:off x="7527600" y="48528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6" name="CustomShape 65"/>
          <p:cNvSpPr/>
          <p:nvPr/>
        </p:nvSpPr>
        <p:spPr>
          <a:xfrm>
            <a:off x="7058160" y="472644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7" name="CustomShape 66"/>
          <p:cNvSpPr/>
          <p:nvPr/>
        </p:nvSpPr>
        <p:spPr>
          <a:xfrm>
            <a:off x="6800760" y="472572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8" name="CustomShape 67"/>
          <p:cNvSpPr/>
          <p:nvPr/>
        </p:nvSpPr>
        <p:spPr>
          <a:xfrm>
            <a:off x="6926400" y="4822200"/>
            <a:ext cx="55080" cy="54000"/>
          </a:xfrm>
          <a:prstGeom prst="ellipse">
            <a:avLst/>
          </a:prstGeom>
          <a:solidFill>
            <a:srgbClr val="C00000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9" name="CustomShape 68"/>
          <p:cNvSpPr/>
          <p:nvPr/>
        </p:nvSpPr>
        <p:spPr>
          <a:xfrm>
            <a:off x="5744160" y="6095880"/>
            <a:ext cx="32763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strike="noStrike" dirty="0">
                <a:solidFill>
                  <a:srgbClr val="FF0000"/>
                </a:solidFill>
                <a:latin typeface="Arial"/>
              </a:rPr>
              <a:t>Both</a:t>
            </a:r>
            <a:r>
              <a:rPr lang="en-US" strike="noStrike" dirty="0">
                <a:solidFill>
                  <a:srgbClr val="FF0000"/>
                </a:solidFill>
                <a:latin typeface="Arial"/>
              </a:rPr>
              <a:t> eigenvalues are large!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450" name="CustomShape 69"/>
          <p:cNvSpPr/>
          <p:nvPr/>
        </p:nvSpPr>
        <p:spPr>
          <a:xfrm flipV="1">
            <a:off x="6914160" y="5637960"/>
            <a:ext cx="67680" cy="533160"/>
          </a:xfrm>
          <a:prstGeom prst="straightConnector1">
            <a:avLst/>
          </a:prstGeom>
          <a:solidFill>
            <a:schemeClr val="accent1"/>
          </a:solidFill>
          <a:ln w="38160">
            <a:solidFill>
              <a:schemeClr val="tx1"/>
            </a:solidFill>
            <a:round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19591436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Picture 10"/>
          <p:cNvPicPr/>
          <p:nvPr/>
        </p:nvPicPr>
        <p:blipFill>
          <a:blip r:embed="rId3"/>
          <a:stretch/>
        </p:blipFill>
        <p:spPr>
          <a:xfrm>
            <a:off x="534360" y="3505200"/>
            <a:ext cx="1655280" cy="1317240"/>
          </a:xfrm>
          <a:prstGeom prst="rect">
            <a:avLst/>
          </a:prstGeom>
          <a:ln w="9360">
            <a:noFill/>
          </a:ln>
        </p:spPr>
      </p:pic>
      <p:pic>
        <p:nvPicPr>
          <p:cNvPr id="452" name="Picture 17"/>
          <p:cNvPicPr/>
          <p:nvPr/>
        </p:nvPicPr>
        <p:blipFill>
          <a:blip r:embed="rId4"/>
          <a:srcRect l="8233" t="10319" r="50983" b="48759"/>
          <a:stretch/>
        </p:blipFill>
        <p:spPr>
          <a:xfrm>
            <a:off x="2581560" y="3543566"/>
            <a:ext cx="1618920" cy="1294920"/>
          </a:xfrm>
          <a:prstGeom prst="rect">
            <a:avLst/>
          </a:prstGeom>
          <a:ln w="9360">
            <a:noFill/>
          </a:ln>
        </p:spPr>
      </p:pic>
      <p:pic>
        <p:nvPicPr>
          <p:cNvPr id="453" name="Picture 18"/>
          <p:cNvPicPr/>
          <p:nvPr/>
        </p:nvPicPr>
        <p:blipFill>
          <a:blip r:embed="rId4"/>
          <a:srcRect l="7510" t="59252" r="49461"/>
          <a:stretch/>
        </p:blipFill>
        <p:spPr>
          <a:xfrm>
            <a:off x="6704205" y="3559612"/>
            <a:ext cx="1699920" cy="1294920"/>
          </a:xfrm>
          <a:prstGeom prst="rect">
            <a:avLst/>
          </a:prstGeom>
          <a:ln w="9360">
            <a:noFill/>
          </a:ln>
        </p:spPr>
      </p:pic>
      <p:pic>
        <p:nvPicPr>
          <p:cNvPr id="454" name="Picture 19"/>
          <p:cNvPicPr/>
          <p:nvPr/>
        </p:nvPicPr>
        <p:blipFill>
          <a:blip r:embed="rId4"/>
          <a:srcRect l="57798" t="59252"/>
          <a:stretch/>
        </p:blipFill>
        <p:spPr>
          <a:xfrm>
            <a:off x="4668840" y="3559612"/>
            <a:ext cx="1672920" cy="1294920"/>
          </a:xfrm>
          <a:prstGeom prst="rect">
            <a:avLst/>
          </a:prstGeom>
          <a:ln w="9360">
            <a:noFill/>
          </a:ln>
        </p:spPr>
      </p:pic>
      <p:sp>
        <p:nvSpPr>
          <p:cNvPr id="455" name="CustomShape 1"/>
          <p:cNvSpPr/>
          <p:nvPr/>
        </p:nvSpPr>
        <p:spPr>
          <a:xfrm>
            <a:off x="0" y="152280"/>
            <a:ext cx="8610600" cy="533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strike="noStrike" dirty="0">
                <a:solidFill>
                  <a:srgbClr val="000000"/>
                </a:solidFill>
                <a:latin typeface="Calibri"/>
              </a:rPr>
              <a:t>Second Moment Matrix or </a:t>
            </a:r>
            <a:r>
              <a:rPr lang="en-US" sz="4000" strike="noStrike" dirty="0">
                <a:solidFill>
                  <a:srgbClr val="FF0000"/>
                </a:solidFill>
                <a:latin typeface="Calibri"/>
              </a:rPr>
              <a:t>H</a:t>
            </a:r>
            <a:r>
              <a:rPr lang="en-US" sz="4000" strike="noStrike" dirty="0">
                <a:solidFill>
                  <a:srgbClr val="000000"/>
                </a:solidFill>
                <a:latin typeface="Calibri"/>
              </a:rPr>
              <a:t>arris Matrix</a:t>
            </a:r>
            <a:endParaRPr dirty="0"/>
          </a:p>
        </p:txBody>
      </p:sp>
      <p:sp>
        <p:nvSpPr>
          <p:cNvPr id="456" name="CustomShape 2"/>
          <p:cNvSpPr/>
          <p:nvPr/>
        </p:nvSpPr>
        <p:spPr>
          <a:xfrm>
            <a:off x="959417" y="2438280"/>
            <a:ext cx="7813440" cy="943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2 x 2 matrix of image derivatives smoothed by Gaussian weights.</a:t>
            </a:r>
            <a:endParaRPr dirty="0"/>
          </a:p>
        </p:txBody>
      </p:sp>
      <p:sp>
        <p:nvSpPr>
          <p:cNvPr id="457" name="CustomShape 3"/>
          <p:cNvSpPr/>
          <p:nvPr/>
        </p:nvSpPr>
        <p:spPr>
          <a:xfrm>
            <a:off x="701829" y="5192932"/>
            <a:ext cx="14965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Arial"/>
              </a:rPr>
              <a:t>Notation:</a:t>
            </a:r>
            <a:endParaRPr dirty="0"/>
          </a:p>
        </p:txBody>
      </p:sp>
      <p:pic>
        <p:nvPicPr>
          <p:cNvPr id="459" name="Picture 458"/>
          <p:cNvPicPr/>
          <p:nvPr/>
        </p:nvPicPr>
        <p:blipFill>
          <a:blip r:embed="rId5"/>
          <a:stretch/>
        </p:blipFill>
        <p:spPr>
          <a:xfrm>
            <a:off x="2668954" y="4838486"/>
            <a:ext cx="1422360" cy="977760"/>
          </a:xfrm>
          <a:prstGeom prst="rect">
            <a:avLst/>
          </a:prstGeom>
          <a:ln>
            <a:noFill/>
          </a:ln>
        </p:spPr>
      </p:pic>
      <p:pic>
        <p:nvPicPr>
          <p:cNvPr id="460" name="Picture 459"/>
          <p:cNvPicPr/>
          <p:nvPr/>
        </p:nvPicPr>
        <p:blipFill>
          <a:blip r:embed="rId6"/>
          <a:stretch/>
        </p:blipFill>
        <p:spPr>
          <a:xfrm>
            <a:off x="4737240" y="4854532"/>
            <a:ext cx="1460520" cy="1041480"/>
          </a:xfrm>
          <a:prstGeom prst="rect">
            <a:avLst/>
          </a:prstGeom>
          <a:ln>
            <a:noFill/>
          </a:ln>
        </p:spPr>
      </p:pic>
      <p:pic>
        <p:nvPicPr>
          <p:cNvPr id="461" name="Picture 460"/>
          <p:cNvPicPr/>
          <p:nvPr/>
        </p:nvPicPr>
        <p:blipFill>
          <a:blip r:embed="rId7"/>
          <a:stretch/>
        </p:blipFill>
        <p:spPr>
          <a:xfrm>
            <a:off x="6442845" y="4854532"/>
            <a:ext cx="2222640" cy="104148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93649" y="5787242"/>
            <a:ext cx="8694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First compute I</a:t>
            </a:r>
            <a:r>
              <a:rPr lang="en-US" sz="2400" baseline="-25000" dirty="0">
                <a:solidFill>
                  <a:srgbClr val="FF0000"/>
                </a:solidFill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, and I</a:t>
            </a:r>
            <a:r>
              <a:rPr lang="en-US" sz="2400" baseline="-25000" dirty="0">
                <a:solidFill>
                  <a:srgbClr val="FF0000"/>
                </a:solidFill>
              </a:rPr>
              <a:t>x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x</a:t>
            </a:r>
            <a:r>
              <a:rPr lang="en-US" sz="2400" baseline="-25000" dirty="0">
                <a:solidFill>
                  <a:srgbClr val="FF0000"/>
                </a:solidFill>
              </a:rPr>
              <a:t>,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baseline="-25000" dirty="0">
                <a:solidFill>
                  <a:srgbClr val="FF0000"/>
                </a:solidFill>
              </a:rPr>
              <a:t>,</a:t>
            </a:r>
            <a:r>
              <a:rPr lang="en-US" sz="2400" dirty="0">
                <a:solidFill>
                  <a:srgbClr val="FF0000"/>
                </a:solidFill>
              </a:rPr>
              <a:t>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x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; then apply Gaussian to each.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70101" y="1156764"/>
            <a:ext cx="36423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| 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 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x</a:t>
            </a:r>
            <a:r>
              <a:rPr lang="en-US" sz="3200" dirty="0"/>
              <a:t>   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|</a:t>
            </a:r>
          </a:p>
          <a:p>
            <a:r>
              <a:rPr lang="en-US" sz="3200" dirty="0"/>
              <a:t>|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  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|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6FD3DA-02A0-4D1F-8112-8751426F4EDF}"/>
              </a:ext>
            </a:extLst>
          </p:cNvPr>
          <p:cNvSpPr txBox="1"/>
          <p:nvPr/>
        </p:nvSpPr>
        <p:spPr>
          <a:xfrm>
            <a:off x="1362000" y="1410835"/>
            <a:ext cx="739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 =</a:t>
            </a:r>
          </a:p>
        </p:txBody>
      </p:sp>
    </p:spTree>
    <p:extLst>
      <p:ext uri="{BB962C8B-B14F-4D97-AF65-F5344CB8AC3E}">
        <p14:creationId xmlns:p14="http://schemas.microsoft.com/office/powerpoint/2010/main" val="220412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-US" dirty="0"/>
              <a:t>From HW3: </a:t>
            </a:r>
            <a:r>
              <a:rPr lang="en" dirty="0"/>
              <a:t>Structure matrix</a:t>
            </a:r>
            <a:endParaRPr dirty="0"/>
          </a:p>
        </p:txBody>
      </p:sp>
      <p:sp>
        <p:nvSpPr>
          <p:cNvPr id="389" name="Google Shape;389;p4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Weighted sum of gradient information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|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   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|</a:t>
            </a:r>
            <a:endParaRPr dirty="0"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|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  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|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Use Gaussian weighting </a:t>
            </a: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Eigen vectors/values of this matrix summarize the distribution of the gradients nearby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are eigenvalues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both small: no gradient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&gt;&gt;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: gradient in one direction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similar: multiple gradient directions, corner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390" name="Google Shape;390;p4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EEEFA8-758B-49D4-9518-C91BBAAABD32}"/>
              </a:ext>
            </a:extLst>
          </p:cNvPr>
          <p:cNvSpPr txBox="1"/>
          <p:nvPr/>
        </p:nvSpPr>
        <p:spPr>
          <a:xfrm flipH="1">
            <a:off x="4871719" y="2335580"/>
            <a:ext cx="326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We’ll tell you how to store this!</a:t>
            </a:r>
          </a:p>
        </p:txBody>
      </p:sp>
    </p:spTree>
    <p:extLst>
      <p:ext uri="{BB962C8B-B14F-4D97-AF65-F5344CB8AC3E}">
        <p14:creationId xmlns:p14="http://schemas.microsoft.com/office/powerpoint/2010/main" val="82856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Estimating </a:t>
            </a:r>
            <a:r>
              <a:rPr lang="en-US" dirty="0"/>
              <a:t>Response</a:t>
            </a:r>
            <a:endParaRPr dirty="0"/>
          </a:p>
        </p:txBody>
      </p:sp>
      <p:sp>
        <p:nvSpPr>
          <p:cNvPr id="396" name="Google Shape;396;p49"/>
          <p:cNvSpPr txBox="1">
            <a:spLocks noGrp="1"/>
          </p:cNvSpPr>
          <p:nvPr>
            <p:ph type="body" idx="1"/>
          </p:nvPr>
        </p:nvSpPr>
        <p:spPr>
          <a:xfrm>
            <a:off x="319650" y="138751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chemeClr val="dk1"/>
                </a:solidFill>
              </a:rPr>
              <a:t>A few methods </a:t>
            </a:r>
            <a:r>
              <a:rPr lang="en-US" dirty="0">
                <a:solidFill>
                  <a:schemeClr val="dk1"/>
                </a:solidFill>
              </a:rPr>
              <a:t>we use to estimate</a:t>
            </a:r>
            <a:r>
              <a:rPr lang="en" dirty="0">
                <a:solidFill>
                  <a:schemeClr val="dk1"/>
                </a:solidFill>
              </a:rPr>
              <a:t>:</a:t>
            </a: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rgbClr val="0000FF"/>
                </a:solidFill>
              </a:rPr>
              <a:t>Calculate </a:t>
            </a:r>
            <a:r>
              <a:rPr lang="en-US" dirty="0">
                <a:solidFill>
                  <a:srgbClr val="0000FF"/>
                </a:solidFill>
              </a:rPr>
              <a:t>these </a:t>
            </a:r>
            <a:r>
              <a:rPr lang="en" dirty="0">
                <a:solidFill>
                  <a:srgbClr val="0000FF"/>
                </a:solidFill>
              </a:rPr>
              <a:t>directly from the 2x2 matrix</a:t>
            </a:r>
            <a:endParaRPr dirty="0">
              <a:solidFill>
                <a:srgbClr val="0000FF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det(S) = </a:t>
            </a:r>
            <a:r>
              <a:rPr lang="en-US" dirty="0">
                <a:solidFill>
                  <a:srgbClr val="0000FF"/>
                </a:solidFill>
              </a:rPr>
              <a:t>ad – </a:t>
            </a:r>
            <a:r>
              <a:rPr lang="en-US" dirty="0" err="1">
                <a:solidFill>
                  <a:srgbClr val="0000FF"/>
                </a:solidFill>
              </a:rPr>
              <a:t>bc</a:t>
            </a:r>
            <a:r>
              <a:rPr lang="en-US" dirty="0">
                <a:solidFill>
                  <a:srgbClr val="0000FF"/>
                </a:solidFill>
              </a:rPr>
              <a:t> = </a:t>
            </a: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</a:t>
            </a:r>
            <a:r>
              <a:rPr lang="en" dirty="0">
                <a:solidFill>
                  <a:srgbClr val="0000FF"/>
                </a:solidFill>
              </a:rPr>
              <a:t>*λ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trace(S) = </a:t>
            </a:r>
            <a:r>
              <a:rPr lang="en-US" dirty="0">
                <a:solidFill>
                  <a:srgbClr val="0000FF"/>
                </a:solidFill>
              </a:rPr>
              <a:t>a + d =  </a:t>
            </a: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</a:t>
            </a:r>
            <a:r>
              <a:rPr lang="en" dirty="0">
                <a:solidFill>
                  <a:srgbClr val="0000FF"/>
                </a:solidFill>
              </a:rPr>
              <a:t>+λ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endParaRPr dirty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-US" dirty="0">
                <a:solidFill>
                  <a:srgbClr val="FF0000"/>
                </a:solidFill>
              </a:rPr>
              <a:t>Estimate formula 1: R = </a:t>
            </a:r>
            <a:r>
              <a:rPr lang="en" dirty="0">
                <a:solidFill>
                  <a:srgbClr val="FF0000"/>
                </a:solidFill>
              </a:rPr>
              <a:t>det(S) - α trace(S)</a:t>
            </a:r>
            <a:r>
              <a:rPr lang="en" baseline="30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 = λ</a:t>
            </a:r>
            <a:r>
              <a:rPr lang="en" baseline="-25000" dirty="0">
                <a:solidFill>
                  <a:srgbClr val="FF0000"/>
                </a:solidFill>
              </a:rPr>
              <a:t>1</a:t>
            </a:r>
            <a:r>
              <a:rPr lang="en" dirty="0">
                <a:solidFill>
                  <a:srgbClr val="FF0000"/>
                </a:solidFill>
              </a:rPr>
              <a:t>λ</a:t>
            </a:r>
            <a:r>
              <a:rPr lang="en" baseline="-25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 - α(λ</a:t>
            </a:r>
            <a:r>
              <a:rPr lang="en" baseline="-25000" dirty="0">
                <a:solidFill>
                  <a:srgbClr val="FF0000"/>
                </a:solidFill>
              </a:rPr>
              <a:t>1</a:t>
            </a:r>
            <a:r>
              <a:rPr lang="en" dirty="0">
                <a:solidFill>
                  <a:srgbClr val="FF0000"/>
                </a:solidFill>
              </a:rPr>
              <a:t>+λ</a:t>
            </a:r>
            <a:r>
              <a:rPr lang="en" baseline="-25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)</a:t>
            </a:r>
            <a:r>
              <a:rPr lang="en" baseline="30000" dirty="0">
                <a:solidFill>
                  <a:srgbClr val="FF0000"/>
                </a:solidFill>
              </a:rPr>
              <a:t>2</a:t>
            </a:r>
            <a:endParaRPr dirty="0">
              <a:solidFill>
                <a:srgbClr val="FF0000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-US" dirty="0">
                <a:solidFill>
                  <a:srgbClr val="002060"/>
                </a:solidFill>
              </a:rPr>
              <a:t>Estimate formula 2: R = </a:t>
            </a:r>
            <a:r>
              <a:rPr lang="en" dirty="0">
                <a:solidFill>
                  <a:srgbClr val="002060"/>
                </a:solidFill>
              </a:rPr>
              <a:t>det(S) / trace(S) = λ</a:t>
            </a:r>
            <a:r>
              <a:rPr lang="en" baseline="-25000" dirty="0">
                <a:solidFill>
                  <a:srgbClr val="002060"/>
                </a:solidFill>
              </a:rPr>
              <a:t>1</a:t>
            </a:r>
            <a:r>
              <a:rPr lang="en" dirty="0">
                <a:solidFill>
                  <a:srgbClr val="002060"/>
                </a:solidFill>
              </a:rPr>
              <a:t>λ</a:t>
            </a:r>
            <a:r>
              <a:rPr lang="en" baseline="-25000" dirty="0">
                <a:solidFill>
                  <a:srgbClr val="002060"/>
                </a:solidFill>
              </a:rPr>
              <a:t>2</a:t>
            </a:r>
            <a:r>
              <a:rPr lang="en" dirty="0">
                <a:solidFill>
                  <a:srgbClr val="002060"/>
                </a:solidFill>
              </a:rPr>
              <a:t>/(λ</a:t>
            </a:r>
            <a:r>
              <a:rPr lang="en" baseline="-25000" dirty="0">
                <a:solidFill>
                  <a:srgbClr val="002060"/>
                </a:solidFill>
              </a:rPr>
              <a:t>1</a:t>
            </a:r>
            <a:r>
              <a:rPr lang="en" dirty="0">
                <a:solidFill>
                  <a:srgbClr val="002060"/>
                </a:solidFill>
              </a:rPr>
              <a:t>+λ</a:t>
            </a:r>
            <a:r>
              <a:rPr lang="en" baseline="-25000" dirty="0">
                <a:solidFill>
                  <a:srgbClr val="002060"/>
                </a:solidFill>
              </a:rPr>
              <a:t>2</a:t>
            </a:r>
            <a:r>
              <a:rPr lang="en" dirty="0">
                <a:solidFill>
                  <a:srgbClr val="002060"/>
                </a:solidFill>
              </a:rPr>
              <a:t>)</a:t>
            </a:r>
            <a:endParaRPr dirty="0">
              <a:solidFill>
                <a:srgbClr val="002060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If these estimates are large, we call it a corner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397" name="Google Shape;397;p4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8D7E1E-A3CF-4E91-993F-07BC815BE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68" y="1506690"/>
            <a:ext cx="1646063" cy="87790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21A658C-AE28-48F9-B0D0-11C9D803A2E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603494" y="1541685"/>
            <a:ext cx="5409720" cy="7347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580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Harris Corner Detector</a:t>
            </a:r>
            <a:endParaRPr/>
          </a:p>
        </p:txBody>
      </p:sp>
      <p:sp>
        <p:nvSpPr>
          <p:cNvPr id="403" name="Google Shape;403;p5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50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chemeClr val="dk1"/>
                </a:solidFill>
              </a:rPr>
              <a:t>Calculate derivatives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 and 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Calculate 3 measures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, 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,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Calculate weighted sums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Want a weighted sum of nearby pixels, guess what this is?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Gaussian!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Estimate response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Non-max suppression!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404" name="Google Shape;404;p5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  <p:extLst>
      <p:ext uri="{BB962C8B-B14F-4D97-AF65-F5344CB8AC3E}">
        <p14:creationId xmlns:p14="http://schemas.microsoft.com/office/powerpoint/2010/main" val="32300036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000000"/>
                </a:solidFill>
                <a:latin typeface="Arial"/>
                <a:ea typeface="ＭＳ Ｐゴシック"/>
              </a:rPr>
              <a:t>Harris Detector: Steps</a:t>
            </a:r>
            <a:endParaRPr/>
          </a:p>
        </p:txBody>
      </p:sp>
      <p:pic>
        <p:nvPicPr>
          <p:cNvPr id="480" name="Picture 3"/>
          <p:cNvPicPr/>
          <p:nvPr/>
        </p:nvPicPr>
        <p:blipFill>
          <a:blip r:embed="rId3"/>
          <a:stretch/>
        </p:blipFill>
        <p:spPr>
          <a:xfrm>
            <a:off x="533520" y="1295280"/>
            <a:ext cx="8152920" cy="527184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6132675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TextShape 1"/>
          <p:cNvSpPr txBox="1"/>
          <p:nvPr/>
        </p:nvSpPr>
        <p:spPr>
          <a:xfrm>
            <a:off x="457200" y="-928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000000"/>
                </a:solidFill>
                <a:latin typeface="Arial"/>
                <a:ea typeface="ＭＳ Ｐゴシック"/>
              </a:rPr>
              <a:t>Harris Detector: Steps</a:t>
            </a:r>
            <a:endParaRPr/>
          </a:p>
        </p:txBody>
      </p:sp>
      <p:pic>
        <p:nvPicPr>
          <p:cNvPr id="482" name="Picture 3"/>
          <p:cNvPicPr/>
          <p:nvPr/>
        </p:nvPicPr>
        <p:blipFill>
          <a:blip r:embed="rId3"/>
          <a:stretch/>
        </p:blipFill>
        <p:spPr>
          <a:xfrm>
            <a:off x="533520" y="1295280"/>
            <a:ext cx="8152920" cy="5268600"/>
          </a:xfrm>
          <a:prstGeom prst="rect">
            <a:avLst/>
          </a:prstGeom>
          <a:ln w="9360">
            <a:noFill/>
          </a:ln>
        </p:spPr>
      </p:pic>
      <p:sp>
        <p:nvSpPr>
          <p:cNvPr id="483" name="CustomShape 2"/>
          <p:cNvSpPr/>
          <p:nvPr/>
        </p:nvSpPr>
        <p:spPr>
          <a:xfrm>
            <a:off x="876240" y="774720"/>
            <a:ext cx="395748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Compute corner response </a:t>
            </a:r>
            <a:r>
              <a:rPr lang="en-US" i="1" strike="noStrike">
                <a:solidFill>
                  <a:srgbClr val="000000"/>
                </a:solidFill>
                <a:latin typeface="Arial"/>
              </a:rPr>
              <a:t>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364647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TextShape 1"/>
          <p:cNvSpPr txBox="1"/>
          <p:nvPr/>
        </p:nvSpPr>
        <p:spPr>
          <a:xfrm>
            <a:off x="457200" y="-7056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000000"/>
                </a:solidFill>
                <a:latin typeface="Arial"/>
                <a:ea typeface="ＭＳ Ｐゴシック"/>
              </a:rPr>
              <a:t>Harris Detector: Steps</a:t>
            </a:r>
            <a:endParaRPr/>
          </a:p>
        </p:txBody>
      </p:sp>
      <p:sp>
        <p:nvSpPr>
          <p:cNvPr id="485" name="CustomShape 2"/>
          <p:cNvSpPr/>
          <p:nvPr/>
        </p:nvSpPr>
        <p:spPr>
          <a:xfrm>
            <a:off x="1188720" y="774720"/>
            <a:ext cx="675432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 dirty="0">
                <a:solidFill>
                  <a:srgbClr val="000000"/>
                </a:solidFill>
                <a:latin typeface="Arial"/>
              </a:rPr>
              <a:t>Find points with large corner response: </a:t>
            </a:r>
            <a:r>
              <a:rPr lang="en-US" i="1" strike="noStrike" dirty="0">
                <a:solidFill>
                  <a:srgbClr val="000000"/>
                </a:solidFill>
                <a:latin typeface="Arial"/>
              </a:rPr>
              <a:t>R &gt; </a:t>
            </a:r>
            <a:r>
              <a:rPr lang="en-US" strike="noStrike" dirty="0">
                <a:solidFill>
                  <a:srgbClr val="000000"/>
                </a:solidFill>
                <a:latin typeface="Arial"/>
              </a:rPr>
              <a:t>threshold</a:t>
            </a:r>
            <a:endParaRPr dirty="0"/>
          </a:p>
        </p:txBody>
      </p:sp>
      <p:pic>
        <p:nvPicPr>
          <p:cNvPr id="486" name="Picture 4"/>
          <p:cNvPicPr/>
          <p:nvPr/>
        </p:nvPicPr>
        <p:blipFill>
          <a:blip r:embed="rId3"/>
          <a:stretch/>
        </p:blipFill>
        <p:spPr>
          <a:xfrm>
            <a:off x="533520" y="1295280"/>
            <a:ext cx="8152920" cy="526860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7721190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TextShape 1"/>
          <p:cNvSpPr txBox="1"/>
          <p:nvPr/>
        </p:nvSpPr>
        <p:spPr>
          <a:xfrm>
            <a:off x="457200" y="-374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strike="noStrike">
                <a:solidFill>
                  <a:srgbClr val="000000"/>
                </a:solidFill>
                <a:latin typeface="Arial"/>
                <a:ea typeface="ＭＳ Ｐゴシック"/>
              </a:rPr>
              <a:t>Harris Detector: Steps</a:t>
            </a:r>
            <a:endParaRPr/>
          </a:p>
        </p:txBody>
      </p:sp>
      <p:sp>
        <p:nvSpPr>
          <p:cNvPr id="488" name="CustomShape 2"/>
          <p:cNvSpPr/>
          <p:nvPr/>
        </p:nvSpPr>
        <p:spPr>
          <a:xfrm>
            <a:off x="900720" y="774720"/>
            <a:ext cx="567036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Take only the points of local maxima of </a:t>
            </a:r>
            <a:r>
              <a:rPr lang="en-US" i="1" strike="noStrike">
                <a:solidFill>
                  <a:srgbClr val="000000"/>
                </a:solidFill>
                <a:latin typeface="Arial"/>
              </a:rPr>
              <a:t>R</a:t>
            </a:r>
            <a:endParaRPr/>
          </a:p>
        </p:txBody>
      </p:sp>
      <p:pic>
        <p:nvPicPr>
          <p:cNvPr id="489" name="Picture 4"/>
          <p:cNvPicPr/>
          <p:nvPr/>
        </p:nvPicPr>
        <p:blipFill>
          <a:blip r:embed="rId3"/>
          <a:stretch/>
        </p:blipFill>
        <p:spPr>
          <a:xfrm>
            <a:off x="533520" y="1295280"/>
            <a:ext cx="8152920" cy="52509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23223542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TextShape 1"/>
          <p:cNvSpPr txBox="1"/>
          <p:nvPr/>
        </p:nvSpPr>
        <p:spPr>
          <a:xfrm>
            <a:off x="457200" y="-1522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2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Harris Detector: 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ＭＳ Ｐゴシック"/>
              </a:rPr>
              <a:t>Results</a:t>
            </a:r>
            <a:endParaRPr dirty="0"/>
          </a:p>
        </p:txBody>
      </p:sp>
      <p:pic>
        <p:nvPicPr>
          <p:cNvPr id="491" name="Picture 3"/>
          <p:cNvPicPr/>
          <p:nvPr/>
        </p:nvPicPr>
        <p:blipFill>
          <a:blip r:embed="rId3"/>
          <a:stretch/>
        </p:blipFill>
        <p:spPr>
          <a:xfrm>
            <a:off x="533520" y="1295280"/>
            <a:ext cx="8152920" cy="52779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9933391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2BB50D-574D-45AE-83D2-70D87B4D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42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F6FFCF-2E52-426F-A894-4E073984B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49" y="1311275"/>
            <a:ext cx="4029075" cy="5372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948CA3-7E36-43AC-BC16-C81771668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11275"/>
            <a:ext cx="4029075" cy="537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5122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TextShape 1"/>
          <p:cNvSpPr txBox="1"/>
          <p:nvPr/>
        </p:nvSpPr>
        <p:spPr>
          <a:xfrm>
            <a:off x="609480" y="-1522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Properties of the Harris corner detector</a:t>
            </a:r>
            <a:endParaRPr/>
          </a:p>
        </p:txBody>
      </p:sp>
      <p:sp>
        <p:nvSpPr>
          <p:cNvPr id="496" name="TextShape 2"/>
          <p:cNvSpPr txBox="1"/>
          <p:nvPr/>
        </p:nvSpPr>
        <p:spPr>
          <a:xfrm>
            <a:off x="609480" y="1448100"/>
            <a:ext cx="7772040" cy="22856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Translation invariant?</a:t>
            </a:r>
            <a:endParaRPr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Rotation invariant? </a:t>
            </a:r>
            <a:endParaRPr dirty="0"/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Scale invariant?</a:t>
            </a:r>
            <a:endParaRPr dirty="0"/>
          </a:p>
        </p:txBody>
      </p:sp>
      <p:sp>
        <p:nvSpPr>
          <p:cNvPr id="497" name="CustomShape 3"/>
          <p:cNvSpPr/>
          <p:nvPr/>
        </p:nvSpPr>
        <p:spPr>
          <a:xfrm>
            <a:off x="5791320" y="3267000"/>
            <a:ext cx="2742840" cy="2006280"/>
          </a:xfrm>
          <a:custGeom>
            <a:avLst/>
            <a:gdLst/>
            <a:ahLst/>
            <a:cxnLst/>
            <a:rect l="0" t="0" r="r" b="b"/>
            <a:pathLst>
              <a:path w="1729" h="1265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381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8" name="CustomShape 4"/>
          <p:cNvSpPr/>
          <p:nvPr/>
        </p:nvSpPr>
        <p:spPr>
          <a:xfrm>
            <a:off x="5715000" y="3825720"/>
            <a:ext cx="380520" cy="38052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9" name="CustomShape 5"/>
          <p:cNvSpPr/>
          <p:nvPr/>
        </p:nvSpPr>
        <p:spPr>
          <a:xfrm>
            <a:off x="6095880" y="3292560"/>
            <a:ext cx="380520" cy="38052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0" name="CustomShape 6"/>
          <p:cNvSpPr/>
          <p:nvPr/>
        </p:nvSpPr>
        <p:spPr>
          <a:xfrm>
            <a:off x="6948360" y="3048120"/>
            <a:ext cx="380520" cy="38052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1" name="CustomShape 7"/>
          <p:cNvSpPr/>
          <p:nvPr/>
        </p:nvSpPr>
        <p:spPr>
          <a:xfrm>
            <a:off x="5867280" y="5578560"/>
            <a:ext cx="2590560" cy="700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strike="noStrike" dirty="0">
                <a:solidFill>
                  <a:srgbClr val="000000"/>
                </a:solidFill>
                <a:latin typeface="Arial"/>
              </a:rPr>
              <a:t>All points will be classified as </a:t>
            </a:r>
            <a:r>
              <a:rPr lang="en-US" sz="2000" strike="noStrike" dirty="0">
                <a:solidFill>
                  <a:srgbClr val="0033CC"/>
                </a:solidFill>
                <a:latin typeface="Arial"/>
              </a:rPr>
              <a:t>edges</a:t>
            </a:r>
            <a:endParaRPr dirty="0"/>
          </a:p>
        </p:txBody>
      </p:sp>
      <p:sp>
        <p:nvSpPr>
          <p:cNvPr id="503" name="CustomShape 9"/>
          <p:cNvSpPr/>
          <p:nvPr/>
        </p:nvSpPr>
        <p:spPr>
          <a:xfrm>
            <a:off x="1523880" y="3305160"/>
            <a:ext cx="380520" cy="329760"/>
          </a:xfrm>
          <a:custGeom>
            <a:avLst/>
            <a:gdLst/>
            <a:ahLst/>
            <a:cxnLst/>
            <a:rect l="0" t="0" r="r" b="b"/>
            <a:pathLst>
              <a:path w="1729" h="1265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255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4" name="CustomShape 10"/>
          <p:cNvSpPr/>
          <p:nvPr/>
        </p:nvSpPr>
        <p:spPr>
          <a:xfrm>
            <a:off x="1461960" y="3200400"/>
            <a:ext cx="380520" cy="38052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5" name="CustomShape 11"/>
          <p:cNvSpPr/>
          <p:nvPr/>
        </p:nvSpPr>
        <p:spPr>
          <a:xfrm>
            <a:off x="1219320" y="5235480"/>
            <a:ext cx="1371240" cy="456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FF3300"/>
                </a:solidFill>
                <a:latin typeface="Arial"/>
              </a:rPr>
              <a:t>Corner !</a:t>
            </a:r>
            <a:endParaRPr/>
          </a:p>
        </p:txBody>
      </p:sp>
      <p:sp>
        <p:nvSpPr>
          <p:cNvPr id="506" name="CustomShape 12"/>
          <p:cNvSpPr/>
          <p:nvPr/>
        </p:nvSpPr>
        <p:spPr>
          <a:xfrm>
            <a:off x="4800600" y="1426680"/>
            <a:ext cx="99036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>
                <a:solidFill>
                  <a:srgbClr val="000000"/>
                </a:solidFill>
                <a:latin typeface="Arial"/>
              </a:rPr>
              <a:t>Yes</a:t>
            </a:r>
            <a:endParaRPr/>
          </a:p>
        </p:txBody>
      </p:sp>
      <p:sp>
        <p:nvSpPr>
          <p:cNvPr id="507" name="CustomShape 13"/>
          <p:cNvSpPr/>
          <p:nvPr/>
        </p:nvSpPr>
        <p:spPr>
          <a:xfrm>
            <a:off x="4876920" y="2493720"/>
            <a:ext cx="190476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No</a:t>
            </a:r>
            <a:endParaRPr dirty="0"/>
          </a:p>
        </p:txBody>
      </p:sp>
      <p:sp>
        <p:nvSpPr>
          <p:cNvPr id="508" name="CustomShape 14"/>
          <p:cNvSpPr/>
          <p:nvPr/>
        </p:nvSpPr>
        <p:spPr>
          <a:xfrm>
            <a:off x="4800600" y="1960200"/>
            <a:ext cx="99036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Yes</a:t>
            </a:r>
            <a:endParaRPr dirty="0"/>
          </a:p>
        </p:txBody>
      </p:sp>
      <p:sp>
        <p:nvSpPr>
          <p:cNvPr id="16" name="AutoShape 10"/>
          <p:cNvSpPr>
            <a:spLocks noChangeArrowheads="1"/>
          </p:cNvSpPr>
          <p:nvPr/>
        </p:nvSpPr>
        <p:spPr bwMode="auto">
          <a:xfrm>
            <a:off x="3047700" y="3936874"/>
            <a:ext cx="1676400" cy="838200"/>
          </a:xfrm>
          <a:custGeom>
            <a:avLst/>
            <a:gdLst>
              <a:gd name="T0" fmla="*/ 1257300 w 21600"/>
              <a:gd name="T1" fmla="*/ 0 h 21600"/>
              <a:gd name="T2" fmla="*/ 0 w 21600"/>
              <a:gd name="T3" fmla="*/ 419100 h 21600"/>
              <a:gd name="T4" fmla="*/ 1257300 w 21600"/>
              <a:gd name="T5" fmla="*/ 838200 h 21600"/>
              <a:gd name="T6" fmla="*/ 1676400 w 21600"/>
              <a:gd name="T7" fmla="*/ 4191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12374" y="1620481"/>
            <a:ext cx="16330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What’s the</a:t>
            </a:r>
          </a:p>
          <a:p>
            <a:r>
              <a:rPr lang="en-US" sz="2400" dirty="0">
                <a:solidFill>
                  <a:srgbClr val="FF0000"/>
                </a:solidFill>
              </a:rPr>
              <a:t>problem?</a:t>
            </a:r>
          </a:p>
        </p:txBody>
      </p:sp>
    </p:spTree>
    <p:extLst>
      <p:ext uri="{BB962C8B-B14F-4D97-AF65-F5344CB8AC3E}">
        <p14:creationId xmlns:p14="http://schemas.microsoft.com/office/powerpoint/2010/main" val="62853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10" name="Google Shape;41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29175"/>
            <a:ext cx="9144000" cy="91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2198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16" name="Google Shape;416;p52"/>
          <p:cNvPicPr preferRelativeResize="0"/>
          <p:nvPr/>
        </p:nvPicPr>
        <p:blipFill rotWithShape="1">
          <a:blip r:embed="rId3">
            <a:alphaModFix/>
          </a:blip>
          <a:srcRect l="55741" t="42574" r="14596" b="40740"/>
          <a:stretch/>
        </p:blipFill>
        <p:spPr>
          <a:xfrm>
            <a:off x="0" y="857250"/>
            <a:ext cx="9144000" cy="51434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9921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98E91-3EE7-438A-9A3F-BE8EF4625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5CE45-5566-42CE-9121-3E8BCE80A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we do better than Harris?</a:t>
            </a:r>
          </a:p>
          <a:p>
            <a:r>
              <a:rPr lang="en-US" dirty="0"/>
              <a:t>The Harris corner detector is not widely used except in class assignments.</a:t>
            </a:r>
          </a:p>
          <a:p>
            <a:r>
              <a:rPr lang="en-US" dirty="0"/>
              <a:t>The SIFT detector/descriptor is the standard.</a:t>
            </a:r>
          </a:p>
          <a:p>
            <a:r>
              <a:rPr lang="en-US" dirty="0"/>
              <a:t>Let’s take a look.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31BCC-880F-4326-AC7B-BD462912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18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TextShape 1"/>
          <p:cNvSpPr txBox="1"/>
          <p:nvPr/>
        </p:nvSpPr>
        <p:spPr>
          <a:xfrm>
            <a:off x="685800" y="18900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600" strike="noStrike">
                <a:solidFill>
                  <a:srgbClr val="000000"/>
                </a:solidFill>
                <a:latin typeface="Kalinga"/>
              </a:rPr>
              <a:t>Scale </a:t>
            </a:r>
            <a:endParaRPr/>
          </a:p>
        </p:txBody>
      </p:sp>
      <p:sp>
        <p:nvSpPr>
          <p:cNvPr id="510" name="CustomShape 2"/>
          <p:cNvSpPr/>
          <p:nvPr/>
        </p:nvSpPr>
        <p:spPr>
          <a:xfrm>
            <a:off x="838080" y="1523880"/>
            <a:ext cx="388584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511" name="Picture 3"/>
          <p:cNvPicPr/>
          <p:nvPr/>
        </p:nvPicPr>
        <p:blipFill>
          <a:blip r:embed="rId2"/>
          <a:stretch/>
        </p:blipFill>
        <p:spPr>
          <a:xfrm>
            <a:off x="1752480" y="2209680"/>
            <a:ext cx="5462280" cy="3657240"/>
          </a:xfrm>
          <a:prstGeom prst="rect">
            <a:avLst/>
          </a:prstGeom>
          <a:ln>
            <a:noFill/>
          </a:ln>
        </p:spPr>
      </p:pic>
      <p:sp>
        <p:nvSpPr>
          <p:cNvPr id="512" name="CustomShape 3"/>
          <p:cNvSpPr/>
          <p:nvPr/>
        </p:nvSpPr>
        <p:spPr>
          <a:xfrm>
            <a:off x="805680" y="6095880"/>
            <a:ext cx="388584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>
                <a:solidFill>
                  <a:srgbClr val="000000"/>
                </a:solidFill>
                <a:latin typeface="Arial"/>
              </a:rPr>
              <a:t>What is the “best” scale?</a:t>
            </a:r>
            <a:endParaRPr/>
          </a:p>
        </p:txBody>
      </p:sp>
      <p:sp>
        <p:nvSpPr>
          <p:cNvPr id="513" name="CustomShape 4"/>
          <p:cNvSpPr/>
          <p:nvPr/>
        </p:nvSpPr>
        <p:spPr>
          <a:xfrm>
            <a:off x="4371120" y="2987640"/>
            <a:ext cx="151920" cy="151920"/>
          </a:xfrm>
          <a:prstGeom prst="ellipse">
            <a:avLst/>
          </a:prstGeom>
          <a:noFill/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4" name="CustomShape 5"/>
          <p:cNvSpPr/>
          <p:nvPr/>
        </p:nvSpPr>
        <p:spPr>
          <a:xfrm>
            <a:off x="4295160" y="2911680"/>
            <a:ext cx="304560" cy="304560"/>
          </a:xfrm>
          <a:prstGeom prst="ellipse">
            <a:avLst/>
          </a:prstGeom>
          <a:noFill/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5" name="CustomShape 6"/>
          <p:cNvSpPr/>
          <p:nvPr/>
        </p:nvSpPr>
        <p:spPr>
          <a:xfrm>
            <a:off x="4052520" y="2674800"/>
            <a:ext cx="789480" cy="777600"/>
          </a:xfrm>
          <a:prstGeom prst="ellipse">
            <a:avLst/>
          </a:prstGeom>
          <a:noFill/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6" name="CustomShape 7"/>
          <p:cNvSpPr/>
          <p:nvPr/>
        </p:nvSpPr>
        <p:spPr>
          <a:xfrm>
            <a:off x="4204800" y="2831400"/>
            <a:ext cx="486720" cy="464760"/>
          </a:xfrm>
          <a:prstGeom prst="ellipse">
            <a:avLst/>
          </a:prstGeom>
          <a:noFill/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13942922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Scale Invariance</a:t>
            </a:r>
            <a:endParaRPr/>
          </a:p>
        </p:txBody>
      </p:sp>
      <p:sp>
        <p:nvSpPr>
          <p:cNvPr id="518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K. Grauman, B. Leibe</a:t>
            </a:r>
            <a:endParaRPr/>
          </a:p>
        </p:txBody>
      </p:sp>
      <p:pic>
        <p:nvPicPr>
          <p:cNvPr id="519" name="Picture 3"/>
          <p:cNvPicPr/>
          <p:nvPr/>
        </p:nvPicPr>
        <p:blipFill>
          <a:blip r:embed="rId2"/>
          <a:stretch/>
        </p:blipFill>
        <p:spPr>
          <a:xfrm>
            <a:off x="1042920" y="1440000"/>
            <a:ext cx="3312720" cy="2649240"/>
          </a:xfrm>
          <a:prstGeom prst="rect">
            <a:avLst/>
          </a:prstGeom>
          <a:ln w="9360">
            <a:noFill/>
          </a:ln>
        </p:spPr>
      </p:pic>
      <p:pic>
        <p:nvPicPr>
          <p:cNvPr id="520" name="Picture 4"/>
          <p:cNvPicPr/>
          <p:nvPr/>
        </p:nvPicPr>
        <p:blipFill>
          <a:blip r:embed="rId3"/>
          <a:stretch/>
        </p:blipFill>
        <p:spPr>
          <a:xfrm>
            <a:off x="5265720" y="1476360"/>
            <a:ext cx="2619000" cy="2663640"/>
          </a:xfrm>
          <a:prstGeom prst="rect">
            <a:avLst/>
          </a:prstGeom>
          <a:ln w="9360">
            <a:noFill/>
          </a:ln>
        </p:spPr>
      </p:pic>
      <p:sp>
        <p:nvSpPr>
          <p:cNvPr id="521" name="CustomShape 3"/>
          <p:cNvSpPr/>
          <p:nvPr/>
        </p:nvSpPr>
        <p:spPr>
          <a:xfrm>
            <a:off x="1871640" y="2052720"/>
            <a:ext cx="215640" cy="215640"/>
          </a:xfrm>
          <a:prstGeom prst="rect">
            <a:avLst/>
          </a:prstGeom>
          <a:noFill/>
          <a:ln w="25560">
            <a:solidFill>
              <a:srgbClr val="FFFF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2" name="CustomShape 4"/>
          <p:cNvSpPr/>
          <p:nvPr/>
        </p:nvSpPr>
        <p:spPr>
          <a:xfrm>
            <a:off x="5651640" y="1728720"/>
            <a:ext cx="396360" cy="394920"/>
          </a:xfrm>
          <a:prstGeom prst="rect">
            <a:avLst/>
          </a:prstGeom>
          <a:noFill/>
          <a:ln w="25560">
            <a:solidFill>
              <a:srgbClr val="FFFF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3" name="Line 5"/>
          <p:cNvSpPr/>
          <p:nvPr/>
        </p:nvSpPr>
        <p:spPr>
          <a:xfrm>
            <a:off x="5821200" y="1881000"/>
            <a:ext cx="73080" cy="73080"/>
          </a:xfrm>
          <a:prstGeom prst="line">
            <a:avLst/>
          </a:prstGeom>
          <a:ln w="25560">
            <a:solidFill>
              <a:srgbClr val="FFFF00"/>
            </a:solidFill>
            <a:round/>
          </a:ln>
        </p:spPr>
      </p:sp>
      <p:sp>
        <p:nvSpPr>
          <p:cNvPr id="524" name="Line 6"/>
          <p:cNvSpPr/>
          <p:nvPr/>
        </p:nvSpPr>
        <p:spPr>
          <a:xfrm flipH="1">
            <a:off x="5822640" y="1881000"/>
            <a:ext cx="71640" cy="73080"/>
          </a:xfrm>
          <a:prstGeom prst="line">
            <a:avLst/>
          </a:prstGeom>
          <a:ln w="25560">
            <a:solidFill>
              <a:srgbClr val="FFFF00"/>
            </a:solidFill>
            <a:round/>
          </a:ln>
        </p:spPr>
      </p:sp>
      <p:sp>
        <p:nvSpPr>
          <p:cNvPr id="525" name="Line 7"/>
          <p:cNvSpPr/>
          <p:nvPr/>
        </p:nvSpPr>
        <p:spPr>
          <a:xfrm>
            <a:off x="1942920" y="2124000"/>
            <a:ext cx="73080" cy="73080"/>
          </a:xfrm>
          <a:prstGeom prst="line">
            <a:avLst/>
          </a:prstGeom>
          <a:ln w="25560">
            <a:solidFill>
              <a:srgbClr val="FFFF00"/>
            </a:solidFill>
            <a:round/>
          </a:ln>
        </p:spPr>
      </p:sp>
      <p:sp>
        <p:nvSpPr>
          <p:cNvPr id="526" name="Line 8"/>
          <p:cNvSpPr/>
          <p:nvPr/>
        </p:nvSpPr>
        <p:spPr>
          <a:xfrm flipH="1">
            <a:off x="1944360" y="2124000"/>
            <a:ext cx="71640" cy="73080"/>
          </a:xfrm>
          <a:prstGeom prst="line">
            <a:avLst/>
          </a:prstGeom>
          <a:ln w="25560">
            <a:solidFill>
              <a:srgbClr val="FFFF00"/>
            </a:solidFill>
            <a:round/>
          </a:ln>
        </p:spPr>
      </p:sp>
      <p:sp>
        <p:nvSpPr>
          <p:cNvPr id="527" name="Line 9"/>
          <p:cNvSpPr/>
          <p:nvPr/>
        </p:nvSpPr>
        <p:spPr>
          <a:xfrm>
            <a:off x="1979280" y="2303280"/>
            <a:ext cx="1116000" cy="2089080"/>
          </a:xfrm>
          <a:prstGeom prst="line">
            <a:avLst/>
          </a:prstGeom>
          <a:ln w="19080">
            <a:solidFill>
              <a:srgbClr val="FF0000"/>
            </a:solidFill>
            <a:round/>
            <a:tailEnd type="triangle" w="med" len="med"/>
          </a:ln>
        </p:spPr>
      </p:sp>
      <p:sp>
        <p:nvSpPr>
          <p:cNvPr id="528" name="Line 10"/>
          <p:cNvSpPr/>
          <p:nvPr/>
        </p:nvSpPr>
        <p:spPr>
          <a:xfrm flipH="1">
            <a:off x="5616360" y="2160360"/>
            <a:ext cx="250920" cy="2268720"/>
          </a:xfrm>
          <a:prstGeom prst="line">
            <a:avLst/>
          </a:prstGeom>
          <a:ln w="19080">
            <a:solidFill>
              <a:srgbClr val="FF0000"/>
            </a:solidFill>
            <a:round/>
            <a:tailEnd type="triangle" w="med" len="med"/>
          </a:ln>
        </p:spPr>
      </p:sp>
      <p:sp>
        <p:nvSpPr>
          <p:cNvPr id="529" name="CustomShape 11"/>
          <p:cNvSpPr/>
          <p:nvPr/>
        </p:nvSpPr>
        <p:spPr>
          <a:xfrm>
            <a:off x="685800" y="5034240"/>
            <a:ext cx="754344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 strike="noStrike" dirty="0">
                <a:solidFill>
                  <a:srgbClr val="000000"/>
                </a:solidFill>
                <a:latin typeface="Arial"/>
              </a:rPr>
              <a:t>How can we independently select interest points in each image, such that the detections are repeatable across </a:t>
            </a:r>
            <a:r>
              <a:rPr lang="en-US" sz="2400" strike="noStrike" dirty="0">
                <a:solidFill>
                  <a:srgbClr val="FF0000"/>
                </a:solidFill>
                <a:latin typeface="Arial"/>
              </a:rPr>
              <a:t>different scales</a:t>
            </a:r>
            <a:r>
              <a:rPr lang="en-US" sz="2400" strike="noStrike" dirty="0">
                <a:solidFill>
                  <a:srgbClr val="000000"/>
                </a:solidFill>
                <a:latin typeface="Arial"/>
              </a:rPr>
              <a:t>?</a:t>
            </a:r>
            <a:endParaRPr dirty="0"/>
          </a:p>
        </p:txBody>
      </p:sp>
      <p:pic>
        <p:nvPicPr>
          <p:cNvPr id="530" name="Picture 529"/>
          <p:cNvPicPr/>
          <p:nvPr/>
        </p:nvPicPr>
        <p:blipFill>
          <a:blip r:embed="rId4"/>
          <a:stretch/>
        </p:blipFill>
        <p:spPr>
          <a:xfrm>
            <a:off x="2997360" y="4432320"/>
            <a:ext cx="3492360" cy="3938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7877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Picture 3"/>
          <p:cNvPicPr/>
          <p:nvPr/>
        </p:nvPicPr>
        <p:blipFill>
          <a:blip r:embed="rId3"/>
          <a:srcRect l="38600" t="4239" r="37472" b="47632"/>
          <a:stretch/>
        </p:blipFill>
        <p:spPr>
          <a:xfrm>
            <a:off x="3191040" y="1840320"/>
            <a:ext cx="1613880" cy="1900080"/>
          </a:xfrm>
          <a:prstGeom prst="rect">
            <a:avLst/>
          </a:prstGeom>
          <a:ln>
            <a:noFill/>
          </a:ln>
        </p:spPr>
      </p:pic>
      <p:sp>
        <p:nvSpPr>
          <p:cNvPr id="532" name="CustomShape 1"/>
          <p:cNvSpPr/>
          <p:nvPr/>
        </p:nvSpPr>
        <p:spPr>
          <a:xfrm>
            <a:off x="3557160" y="2176200"/>
            <a:ext cx="761760" cy="761760"/>
          </a:xfrm>
          <a:prstGeom prst="ellipse">
            <a:avLst/>
          </a:prstGeom>
          <a:solidFill>
            <a:srgbClr val="000000">
              <a:alpha val="51000"/>
            </a:srgb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3" name="TextShape 2"/>
          <p:cNvSpPr txBox="1"/>
          <p:nvPr/>
        </p:nvSpPr>
        <p:spPr>
          <a:xfrm>
            <a:off x="685800" y="22860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2800" strike="noStrike" dirty="0">
                <a:solidFill>
                  <a:srgbClr val="000000"/>
                </a:solidFill>
                <a:latin typeface="Kalinga"/>
              </a:rPr>
              <a:t>Differences between Inside and Outside</a:t>
            </a:r>
            <a:endParaRPr sz="2800" dirty="0"/>
          </a:p>
        </p:txBody>
      </p:sp>
      <p:pic>
        <p:nvPicPr>
          <p:cNvPr id="534" name="Picture 3"/>
          <p:cNvPicPr/>
          <p:nvPr/>
        </p:nvPicPr>
        <p:blipFill>
          <a:blip r:embed="rId3"/>
          <a:srcRect l="38600" t="4239" r="37472" b="47632"/>
          <a:stretch/>
        </p:blipFill>
        <p:spPr>
          <a:xfrm>
            <a:off x="1024920" y="1847520"/>
            <a:ext cx="1613880" cy="1900080"/>
          </a:xfrm>
          <a:prstGeom prst="rect">
            <a:avLst/>
          </a:prstGeom>
          <a:ln>
            <a:noFill/>
          </a:ln>
        </p:spPr>
      </p:pic>
      <p:sp>
        <p:nvSpPr>
          <p:cNvPr id="535" name="CustomShape 3"/>
          <p:cNvSpPr/>
          <p:nvPr/>
        </p:nvSpPr>
        <p:spPr>
          <a:xfrm>
            <a:off x="1524240" y="2325240"/>
            <a:ext cx="486720" cy="464760"/>
          </a:xfrm>
          <a:prstGeom prst="ellipse">
            <a:avLst/>
          </a:prstGeom>
          <a:noFill/>
          <a:ln w="1908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36" name="Picture 2"/>
          <p:cNvPicPr/>
          <p:nvPr/>
        </p:nvPicPr>
        <p:blipFill>
          <a:blip r:embed="rId4"/>
          <a:stretch/>
        </p:blipFill>
        <p:spPr>
          <a:xfrm>
            <a:off x="5553000" y="1923840"/>
            <a:ext cx="2523600" cy="3010680"/>
          </a:xfrm>
          <a:prstGeom prst="rect">
            <a:avLst/>
          </a:prstGeom>
          <a:ln>
            <a:noFill/>
          </a:ln>
        </p:spPr>
      </p:pic>
      <p:sp>
        <p:nvSpPr>
          <p:cNvPr id="537" name="CustomShape 4"/>
          <p:cNvSpPr/>
          <p:nvPr/>
        </p:nvSpPr>
        <p:spPr>
          <a:xfrm>
            <a:off x="3711600" y="2328840"/>
            <a:ext cx="452880" cy="456840"/>
          </a:xfrm>
          <a:prstGeom prst="ellipse">
            <a:avLst/>
          </a:prstGeom>
          <a:solidFill>
            <a:srgbClr val="FFFFFF">
              <a:alpha val="77000"/>
            </a:srgb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extBox 1"/>
          <p:cNvSpPr txBox="1"/>
          <p:nvPr/>
        </p:nvSpPr>
        <p:spPr>
          <a:xfrm>
            <a:off x="969575" y="4749854"/>
            <a:ext cx="3835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1.  We can use a Laplacian function</a:t>
            </a:r>
          </a:p>
        </p:txBody>
      </p:sp>
    </p:spTree>
    <p:extLst>
      <p:ext uri="{BB962C8B-B14F-4D97-AF65-F5344CB8AC3E}">
        <p14:creationId xmlns:p14="http://schemas.microsoft.com/office/powerpoint/2010/main" val="263311820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TextShape 1"/>
          <p:cNvSpPr txBox="1"/>
          <p:nvPr/>
        </p:nvSpPr>
        <p:spPr>
          <a:xfrm>
            <a:off x="685800" y="22860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600" strike="noStrike">
                <a:solidFill>
                  <a:srgbClr val="000000"/>
                </a:solidFill>
                <a:latin typeface="Kalinga"/>
              </a:rPr>
              <a:t>Scale</a:t>
            </a:r>
            <a:endParaRPr/>
          </a:p>
        </p:txBody>
      </p:sp>
      <p:pic>
        <p:nvPicPr>
          <p:cNvPr id="539" name="Picture 1"/>
          <p:cNvPicPr/>
          <p:nvPr/>
        </p:nvPicPr>
        <p:blipFill>
          <a:blip r:embed="rId2"/>
          <a:stretch/>
        </p:blipFill>
        <p:spPr>
          <a:xfrm>
            <a:off x="1233720" y="2658240"/>
            <a:ext cx="2423520" cy="320760"/>
          </a:xfrm>
          <a:prstGeom prst="rect">
            <a:avLst/>
          </a:prstGeom>
          <a:ln>
            <a:noFill/>
          </a:ln>
        </p:spPr>
      </p:pic>
      <p:sp>
        <p:nvSpPr>
          <p:cNvPr id="540" name="CustomShape 2"/>
          <p:cNvSpPr/>
          <p:nvPr/>
        </p:nvSpPr>
        <p:spPr>
          <a:xfrm>
            <a:off x="762120" y="1819800"/>
            <a:ext cx="3200040" cy="173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Arial"/>
              </a:rPr>
              <a:t>Why Gaussian?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Arial"/>
              </a:rPr>
              <a:t>It is invariant to scale change, i.e., </a:t>
            </a:r>
            <a:endParaRPr dirty="0"/>
          </a:p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Arial"/>
              </a:rPr>
              <a:t>and has several other nice properties.  </a:t>
            </a:r>
            <a:r>
              <a:rPr lang="en-US" sz="1200" strike="noStrike" dirty="0" err="1">
                <a:solidFill>
                  <a:srgbClr val="000000"/>
                </a:solidFill>
                <a:latin typeface="Arial"/>
              </a:rPr>
              <a:t>Lindeberg</a:t>
            </a:r>
            <a:r>
              <a:rPr lang="en-US" sz="1200" strike="noStrike" dirty="0">
                <a:solidFill>
                  <a:srgbClr val="000000"/>
                </a:solidFill>
                <a:latin typeface="Arial"/>
              </a:rPr>
              <a:t>, 1994</a:t>
            </a:r>
            <a:endParaRPr dirty="0"/>
          </a:p>
        </p:txBody>
      </p:sp>
      <p:sp>
        <p:nvSpPr>
          <p:cNvPr id="541" name="CustomShape 3"/>
          <p:cNvSpPr/>
          <p:nvPr/>
        </p:nvSpPr>
        <p:spPr>
          <a:xfrm>
            <a:off x="762120" y="3877200"/>
            <a:ext cx="334512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FF0000"/>
                </a:solidFill>
                <a:latin typeface="Arial"/>
              </a:rPr>
              <a:t>In practice, the Laplacian is approximated using a Difference of Gaussian (</a:t>
            </a:r>
            <a:r>
              <a:rPr lang="en-US" strike="noStrike" dirty="0" err="1">
                <a:solidFill>
                  <a:srgbClr val="FF0000"/>
                </a:solidFill>
                <a:latin typeface="Arial"/>
              </a:rPr>
              <a:t>DoG</a:t>
            </a:r>
            <a:r>
              <a:rPr lang="en-US" strike="noStrike" dirty="0">
                <a:solidFill>
                  <a:srgbClr val="FF0000"/>
                </a:solidFill>
                <a:latin typeface="Arial"/>
              </a:rPr>
              <a:t>).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542" name="Picture 2"/>
          <p:cNvPicPr/>
          <p:nvPr/>
        </p:nvPicPr>
        <p:blipFill>
          <a:blip r:embed="rId3"/>
          <a:stretch/>
        </p:blipFill>
        <p:spPr>
          <a:xfrm>
            <a:off x="4495680" y="1969200"/>
            <a:ext cx="4195080" cy="320940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62120" y="1066320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But we use a Gaussian.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107240" y="4419600"/>
            <a:ext cx="191256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0499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Difference-of-Gaussian (DoG)</a:t>
            </a:r>
            <a:endParaRPr/>
          </a:p>
        </p:txBody>
      </p:sp>
      <p:sp>
        <p:nvSpPr>
          <p:cNvPr id="544" name="TextShape 2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K. Grauman, B. Leibe</a:t>
            </a:r>
            <a:endParaRPr/>
          </a:p>
        </p:txBody>
      </p:sp>
      <p:pic>
        <p:nvPicPr>
          <p:cNvPr id="545" name="Picture 4"/>
          <p:cNvPicPr/>
          <p:nvPr/>
        </p:nvPicPr>
        <p:blipFill>
          <a:blip r:embed="rId2"/>
          <a:stretch/>
        </p:blipFill>
        <p:spPr>
          <a:xfrm>
            <a:off x="6294000" y="1447800"/>
            <a:ext cx="2015640" cy="2015640"/>
          </a:xfrm>
          <a:prstGeom prst="rect">
            <a:avLst/>
          </a:prstGeom>
          <a:ln w="9360">
            <a:noFill/>
          </a:ln>
        </p:spPr>
      </p:pic>
      <p:pic>
        <p:nvPicPr>
          <p:cNvPr id="546" name="Picture 5"/>
          <p:cNvPicPr/>
          <p:nvPr/>
        </p:nvPicPr>
        <p:blipFill>
          <a:blip r:embed="rId3"/>
          <a:stretch/>
        </p:blipFill>
        <p:spPr>
          <a:xfrm>
            <a:off x="3360960" y="4616280"/>
            <a:ext cx="2169720" cy="1698120"/>
          </a:xfrm>
          <a:prstGeom prst="rect">
            <a:avLst/>
          </a:prstGeom>
          <a:ln w="12600">
            <a:noFill/>
          </a:ln>
        </p:spPr>
      </p:pic>
      <p:pic>
        <p:nvPicPr>
          <p:cNvPr id="547" name="Picture 6"/>
          <p:cNvPicPr/>
          <p:nvPr/>
        </p:nvPicPr>
        <p:blipFill>
          <a:blip r:embed="rId4"/>
          <a:stretch/>
        </p:blipFill>
        <p:spPr>
          <a:xfrm>
            <a:off x="770040" y="4616280"/>
            <a:ext cx="2169720" cy="1698120"/>
          </a:xfrm>
          <a:prstGeom prst="rect">
            <a:avLst/>
          </a:prstGeom>
          <a:ln w="12600">
            <a:noFill/>
          </a:ln>
        </p:spPr>
      </p:pic>
      <p:pic>
        <p:nvPicPr>
          <p:cNvPr id="548" name="Picture 7"/>
          <p:cNvPicPr/>
          <p:nvPr/>
        </p:nvPicPr>
        <p:blipFill>
          <a:blip r:embed="rId5"/>
          <a:stretch/>
        </p:blipFill>
        <p:spPr>
          <a:xfrm>
            <a:off x="6324480" y="4614840"/>
            <a:ext cx="2160360" cy="1699920"/>
          </a:xfrm>
          <a:prstGeom prst="rect">
            <a:avLst/>
          </a:prstGeom>
          <a:ln w="12600">
            <a:noFill/>
          </a:ln>
        </p:spPr>
      </p:pic>
      <p:sp>
        <p:nvSpPr>
          <p:cNvPr id="549" name="CustomShape 3"/>
          <p:cNvSpPr/>
          <p:nvPr/>
        </p:nvSpPr>
        <p:spPr>
          <a:xfrm>
            <a:off x="2940120" y="5178600"/>
            <a:ext cx="431280" cy="516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800" b="1" strike="noStrike">
                <a:solidFill>
                  <a:srgbClr val="000000"/>
                </a:solidFill>
                <a:latin typeface="Arial"/>
              </a:rPr>
              <a:t>-</a:t>
            </a:r>
            <a:endParaRPr/>
          </a:p>
        </p:txBody>
      </p:sp>
      <p:sp>
        <p:nvSpPr>
          <p:cNvPr id="550" name="CustomShape 4"/>
          <p:cNvSpPr/>
          <p:nvPr/>
        </p:nvSpPr>
        <p:spPr>
          <a:xfrm>
            <a:off x="5711760" y="5121360"/>
            <a:ext cx="431280" cy="516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2800" b="1" strike="noStrike">
                <a:solidFill>
                  <a:srgbClr val="000000"/>
                </a:solidFill>
                <a:latin typeface="Arial"/>
              </a:rPr>
              <a:t>=</a:t>
            </a: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1676400" y="3886200"/>
            <a:ext cx="7082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G1        -          G2            =        </a:t>
            </a:r>
            <a:r>
              <a:rPr lang="en-US" sz="2800" dirty="0" err="1"/>
              <a:t>DoG</a:t>
            </a:r>
            <a:r>
              <a:rPr lang="en-US" sz="2800" dirty="0"/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15239308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TextShape 1"/>
          <p:cNvSpPr txBox="1"/>
          <p:nvPr/>
        </p:nvSpPr>
        <p:spPr>
          <a:xfrm>
            <a:off x="609480" y="240480"/>
            <a:ext cx="8380080" cy="7498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600" strike="noStrike">
                <a:solidFill>
                  <a:srgbClr val="000000"/>
                </a:solidFill>
                <a:latin typeface="Kalinga"/>
              </a:rPr>
              <a:t>DoG example</a:t>
            </a:r>
            <a:endParaRPr/>
          </a:p>
        </p:txBody>
      </p:sp>
      <p:pic>
        <p:nvPicPr>
          <p:cNvPr id="552" name="Picture 2"/>
          <p:cNvPicPr/>
          <p:nvPr/>
        </p:nvPicPr>
        <p:blipFill>
          <a:blip r:embed="rId2"/>
          <a:stretch/>
        </p:blipFill>
        <p:spPr>
          <a:xfrm>
            <a:off x="7238880" y="479340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3" name="Picture 3"/>
          <p:cNvPicPr/>
          <p:nvPr/>
        </p:nvPicPr>
        <p:blipFill>
          <a:blip r:embed="rId3"/>
          <a:stretch/>
        </p:blipFill>
        <p:spPr>
          <a:xfrm>
            <a:off x="3416400" y="1116360"/>
            <a:ext cx="1904760" cy="1550520"/>
          </a:xfrm>
          <a:prstGeom prst="rect">
            <a:avLst/>
          </a:prstGeom>
          <a:ln>
            <a:noFill/>
          </a:ln>
        </p:spPr>
      </p:pic>
      <p:pic>
        <p:nvPicPr>
          <p:cNvPr id="554" name="Picture 4"/>
          <p:cNvPicPr/>
          <p:nvPr/>
        </p:nvPicPr>
        <p:blipFill>
          <a:blip r:embed="rId4"/>
          <a:stretch/>
        </p:blipFill>
        <p:spPr>
          <a:xfrm>
            <a:off x="228600" y="303372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5" name="Picture 5"/>
          <p:cNvPicPr/>
          <p:nvPr/>
        </p:nvPicPr>
        <p:blipFill>
          <a:blip r:embed="rId5"/>
          <a:stretch/>
        </p:blipFill>
        <p:spPr>
          <a:xfrm>
            <a:off x="1981080" y="303372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6" name="Picture 7"/>
          <p:cNvPicPr/>
          <p:nvPr/>
        </p:nvPicPr>
        <p:blipFill>
          <a:blip r:embed="rId6"/>
          <a:stretch/>
        </p:blipFill>
        <p:spPr>
          <a:xfrm>
            <a:off x="3733920" y="303372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7" name="Picture 8"/>
          <p:cNvPicPr/>
          <p:nvPr/>
        </p:nvPicPr>
        <p:blipFill>
          <a:blip r:embed="rId7"/>
          <a:stretch/>
        </p:blipFill>
        <p:spPr>
          <a:xfrm>
            <a:off x="5486400" y="303372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8" name="Picture 9"/>
          <p:cNvPicPr/>
          <p:nvPr/>
        </p:nvPicPr>
        <p:blipFill>
          <a:blip r:embed="rId8"/>
          <a:stretch/>
        </p:blipFill>
        <p:spPr>
          <a:xfrm>
            <a:off x="7238880" y="302796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59" name="Picture 10"/>
          <p:cNvPicPr/>
          <p:nvPr/>
        </p:nvPicPr>
        <p:blipFill>
          <a:blip r:embed="rId9"/>
          <a:stretch/>
        </p:blipFill>
        <p:spPr>
          <a:xfrm>
            <a:off x="228600" y="475956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60" name="Picture 11"/>
          <p:cNvPicPr/>
          <p:nvPr/>
        </p:nvPicPr>
        <p:blipFill>
          <a:blip r:embed="rId10"/>
          <a:stretch/>
        </p:blipFill>
        <p:spPr>
          <a:xfrm>
            <a:off x="1981080" y="479340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61" name="Picture 12"/>
          <p:cNvPicPr/>
          <p:nvPr/>
        </p:nvPicPr>
        <p:blipFill>
          <a:blip r:embed="rId11"/>
          <a:stretch/>
        </p:blipFill>
        <p:spPr>
          <a:xfrm>
            <a:off x="3733920" y="4793400"/>
            <a:ext cx="1599840" cy="1302480"/>
          </a:xfrm>
          <a:prstGeom prst="rect">
            <a:avLst/>
          </a:prstGeom>
          <a:ln>
            <a:noFill/>
          </a:ln>
        </p:spPr>
      </p:pic>
      <p:pic>
        <p:nvPicPr>
          <p:cNvPr id="562" name="Picture 13"/>
          <p:cNvPicPr/>
          <p:nvPr/>
        </p:nvPicPr>
        <p:blipFill>
          <a:blip r:embed="rId12"/>
          <a:stretch/>
        </p:blipFill>
        <p:spPr>
          <a:xfrm>
            <a:off x="5486400" y="4793400"/>
            <a:ext cx="1599840" cy="1302480"/>
          </a:xfrm>
          <a:prstGeom prst="rect">
            <a:avLst/>
          </a:prstGeom>
          <a:ln>
            <a:noFill/>
          </a:ln>
        </p:spPr>
      </p:pic>
      <p:sp>
        <p:nvSpPr>
          <p:cNvPr id="563" name="CustomShape 2"/>
          <p:cNvSpPr/>
          <p:nvPr/>
        </p:nvSpPr>
        <p:spPr>
          <a:xfrm>
            <a:off x="457200" y="4336200"/>
            <a:ext cx="8377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σ = 1</a:t>
            </a:r>
            <a:endParaRPr/>
          </a:p>
        </p:txBody>
      </p:sp>
      <p:sp>
        <p:nvSpPr>
          <p:cNvPr id="564" name="CustomShape 3"/>
          <p:cNvSpPr/>
          <p:nvPr/>
        </p:nvSpPr>
        <p:spPr>
          <a:xfrm>
            <a:off x="7620120" y="6080400"/>
            <a:ext cx="11426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σ = 66</a:t>
            </a: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609480" y="1295400"/>
            <a:ext cx="27169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Take Gaussians at</a:t>
            </a:r>
          </a:p>
          <a:p>
            <a:r>
              <a:rPr lang="en-US" sz="2400" dirty="0">
                <a:solidFill>
                  <a:srgbClr val="FF0000"/>
                </a:solidFill>
              </a:rPr>
              <a:t>multiple spreads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and uses </a:t>
            </a:r>
            <a:r>
              <a:rPr lang="en-US" sz="2400" dirty="0" err="1">
                <a:solidFill>
                  <a:srgbClr val="FF0000"/>
                </a:solidFill>
              </a:rPr>
              <a:t>DoGs</a:t>
            </a:r>
            <a:r>
              <a:rPr lang="en-US" sz="24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55906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CustomShape 1"/>
          <p:cNvSpPr/>
          <p:nvPr/>
        </p:nvSpPr>
        <p:spPr>
          <a:xfrm rot="5400000">
            <a:off x="7567200" y="3282120"/>
            <a:ext cx="2482560" cy="1080"/>
          </a:xfrm>
          <a:prstGeom prst="straightConnector1">
            <a:avLst/>
          </a:prstGeom>
          <a:noFill/>
          <a:ln w="9360">
            <a:solidFill>
              <a:schemeClr val="tx1"/>
            </a:solidFill>
            <a:round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6" name="CustomShape 2"/>
          <p:cNvSpPr/>
          <p:nvPr/>
        </p:nvSpPr>
        <p:spPr>
          <a:xfrm>
            <a:off x="3581280" y="5728320"/>
            <a:ext cx="62532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i="1" strike="noStrike">
                <a:solidFill>
                  <a:srgbClr val="808080"/>
                </a:solidFill>
                <a:latin typeface="Symbol"/>
              </a:rPr>
              <a:t>s1</a:t>
            </a:r>
            <a:endParaRPr/>
          </a:p>
        </p:txBody>
      </p:sp>
      <p:sp>
        <p:nvSpPr>
          <p:cNvPr id="567" name="CustomShape 3"/>
          <p:cNvSpPr/>
          <p:nvPr/>
        </p:nvSpPr>
        <p:spPr>
          <a:xfrm>
            <a:off x="3581280" y="4719960"/>
            <a:ext cx="55224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i="1" strike="noStrike">
                <a:solidFill>
                  <a:srgbClr val="808080"/>
                </a:solidFill>
                <a:latin typeface="Symbol"/>
              </a:rPr>
              <a:t>s2</a:t>
            </a:r>
            <a:endParaRPr/>
          </a:p>
        </p:txBody>
      </p:sp>
      <p:sp>
        <p:nvSpPr>
          <p:cNvPr id="568" name="CustomShape 4"/>
          <p:cNvSpPr/>
          <p:nvPr/>
        </p:nvSpPr>
        <p:spPr>
          <a:xfrm>
            <a:off x="3618000" y="3760920"/>
            <a:ext cx="58860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i="1" strike="noStrike">
                <a:solidFill>
                  <a:srgbClr val="808080"/>
                </a:solidFill>
                <a:latin typeface="Symbol"/>
              </a:rPr>
              <a:t>s3</a:t>
            </a:r>
            <a:endParaRPr/>
          </a:p>
        </p:txBody>
      </p:sp>
      <p:sp>
        <p:nvSpPr>
          <p:cNvPr id="569" name="CustomShape 5"/>
          <p:cNvSpPr/>
          <p:nvPr/>
        </p:nvSpPr>
        <p:spPr>
          <a:xfrm>
            <a:off x="3652920" y="2752920"/>
            <a:ext cx="51732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i="1" strike="noStrike">
                <a:solidFill>
                  <a:srgbClr val="808080"/>
                </a:solidFill>
                <a:latin typeface="Symbol"/>
              </a:rPr>
              <a:t>s4</a:t>
            </a:r>
            <a:endParaRPr/>
          </a:p>
        </p:txBody>
      </p:sp>
      <p:sp>
        <p:nvSpPr>
          <p:cNvPr id="570" name="CustomShape 6"/>
          <p:cNvSpPr/>
          <p:nvPr/>
        </p:nvSpPr>
        <p:spPr>
          <a:xfrm>
            <a:off x="3689280" y="1779480"/>
            <a:ext cx="541080" cy="364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b="1" i="1" strike="noStrike">
                <a:solidFill>
                  <a:srgbClr val="808080"/>
                </a:solidFill>
                <a:latin typeface="Symbol"/>
              </a:rPr>
              <a:t>s5</a:t>
            </a:r>
            <a:endParaRPr/>
          </a:p>
        </p:txBody>
      </p:sp>
      <p:pic>
        <p:nvPicPr>
          <p:cNvPr id="576" name="Picture 27"/>
          <p:cNvPicPr/>
          <p:nvPr/>
        </p:nvPicPr>
        <p:blipFill>
          <a:blip r:embed="rId3"/>
          <a:stretch/>
        </p:blipFill>
        <p:spPr>
          <a:xfrm>
            <a:off x="619894" y="3349800"/>
            <a:ext cx="1749240" cy="1164960"/>
          </a:xfrm>
          <a:prstGeom prst="rect">
            <a:avLst/>
          </a:prstGeom>
          <a:ln w="9360">
            <a:noFill/>
          </a:ln>
        </p:spPr>
      </p:pic>
      <p:pic>
        <p:nvPicPr>
          <p:cNvPr id="577" name="Picture 4"/>
          <p:cNvPicPr/>
          <p:nvPr/>
        </p:nvPicPr>
        <p:blipFill>
          <a:blip r:embed="rId4"/>
          <a:srcRect l="15132"/>
          <a:stretch/>
        </p:blipFill>
        <p:spPr>
          <a:xfrm>
            <a:off x="6981840" y="2473200"/>
            <a:ext cx="1912680" cy="2172960"/>
          </a:xfrm>
          <a:prstGeom prst="rect">
            <a:avLst/>
          </a:prstGeom>
          <a:ln w="9360">
            <a:noFill/>
          </a:ln>
        </p:spPr>
      </p:pic>
      <p:sp>
        <p:nvSpPr>
          <p:cNvPr id="578" name="Line 12"/>
          <p:cNvSpPr/>
          <p:nvPr/>
        </p:nvSpPr>
        <p:spPr>
          <a:xfrm>
            <a:off x="5886360" y="4049640"/>
            <a:ext cx="1204920" cy="145800"/>
          </a:xfrm>
          <a:prstGeom prst="line">
            <a:avLst/>
          </a:prstGeom>
          <a:ln w="1260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579" name="Line 13"/>
          <p:cNvSpPr/>
          <p:nvPr/>
        </p:nvSpPr>
        <p:spPr>
          <a:xfrm>
            <a:off x="5886360" y="3062160"/>
            <a:ext cx="1350720" cy="476280"/>
          </a:xfrm>
          <a:prstGeom prst="line">
            <a:avLst/>
          </a:prstGeom>
          <a:ln w="1260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580" name="Line 14"/>
          <p:cNvSpPr/>
          <p:nvPr/>
        </p:nvSpPr>
        <p:spPr>
          <a:xfrm>
            <a:off x="5881680" y="2179440"/>
            <a:ext cx="1428480" cy="736560"/>
          </a:xfrm>
          <a:prstGeom prst="line">
            <a:avLst/>
          </a:prstGeom>
          <a:ln w="12600">
            <a:solidFill>
              <a:srgbClr val="000000"/>
            </a:solidFill>
            <a:round/>
            <a:tailEnd type="triangle" w="med" len="med"/>
          </a:ln>
        </p:spPr>
      </p:sp>
      <p:sp>
        <p:nvSpPr>
          <p:cNvPr id="581" name="CustomShape 15"/>
          <p:cNvSpPr/>
          <p:nvPr/>
        </p:nvSpPr>
        <p:spPr>
          <a:xfrm>
            <a:off x="7072200" y="5181480"/>
            <a:ext cx="2071440" cy="70020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b="1" strike="noStrike">
                <a:solidFill>
                  <a:srgbClr val="000000"/>
                </a:solidFill>
                <a:latin typeface="Symbol"/>
              </a:rPr>
              <a:t></a:t>
            </a:r>
            <a:r>
              <a:rPr lang="en-US" sz="2000" b="1" strike="noStrike">
                <a:solidFill>
                  <a:srgbClr val="000000"/>
                </a:solidFill>
                <a:latin typeface="Arial"/>
              </a:rPr>
              <a:t> List of       
</a:t>
            </a:r>
            <a:r>
              <a:rPr lang="en-US" sz="2000" b="1" i="1" strike="noStrike">
                <a:solidFill>
                  <a:srgbClr val="000000"/>
                </a:solidFill>
                <a:latin typeface="Arial"/>
              </a:rPr>
              <a:t>    (x, y, </a:t>
            </a:r>
            <a:r>
              <a:rPr lang="en-US" sz="2000" strike="noStrike">
                <a:solidFill>
                  <a:srgbClr val="000000"/>
                </a:solidFill>
                <a:latin typeface="Arial"/>
              </a:rPr>
              <a:t>σ</a:t>
            </a:r>
            <a:r>
              <a:rPr lang="en-US" sz="2000" b="1" i="1" strike="noStrike">
                <a:solidFill>
                  <a:srgbClr val="000000"/>
                </a:solidFill>
                <a:latin typeface="Arial"/>
              </a:rPr>
              <a:t>)</a:t>
            </a:r>
            <a:endParaRPr/>
          </a:p>
        </p:txBody>
      </p:sp>
      <p:sp>
        <p:nvSpPr>
          <p:cNvPr id="582" name="CustomShape 16"/>
          <p:cNvSpPr/>
          <p:nvPr/>
        </p:nvSpPr>
        <p:spPr>
          <a:xfrm>
            <a:off x="8413920" y="3171960"/>
            <a:ext cx="729720" cy="36468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scale</a:t>
            </a:r>
            <a:endParaRPr/>
          </a:p>
        </p:txBody>
      </p:sp>
      <p:sp>
        <p:nvSpPr>
          <p:cNvPr id="583" name="TextShape 17"/>
          <p:cNvSpPr txBox="1"/>
          <p:nvPr/>
        </p:nvSpPr>
        <p:spPr>
          <a:xfrm>
            <a:off x="685800" y="76320"/>
            <a:ext cx="84578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Scale invariant interest points</a:t>
            </a:r>
            <a:endParaRPr/>
          </a:p>
        </p:txBody>
      </p:sp>
      <p:sp>
        <p:nvSpPr>
          <p:cNvPr id="584" name="CustomShape 18"/>
          <p:cNvSpPr/>
          <p:nvPr/>
        </p:nvSpPr>
        <p:spPr>
          <a:xfrm>
            <a:off x="685800" y="914400"/>
            <a:ext cx="7772040" cy="5257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>
                <a:solidFill>
                  <a:srgbClr val="000000"/>
                </a:solidFill>
                <a:latin typeface="Arial"/>
              </a:rPr>
              <a:t>Interest points are local maxima in both position and scale.</a:t>
            </a:r>
            <a:endParaRPr/>
          </a:p>
        </p:txBody>
      </p:sp>
      <p:pic>
        <p:nvPicPr>
          <p:cNvPr id="585" name="Picture 35"/>
          <p:cNvPicPr/>
          <p:nvPr/>
        </p:nvPicPr>
        <p:blipFill>
          <a:blip r:embed="rId5"/>
          <a:stretch/>
        </p:blipFill>
        <p:spPr>
          <a:xfrm>
            <a:off x="3913920" y="1165320"/>
            <a:ext cx="2140560" cy="1605240"/>
          </a:xfrm>
          <a:prstGeom prst="rect">
            <a:avLst/>
          </a:prstGeom>
          <a:ln w="9360">
            <a:noFill/>
          </a:ln>
        </p:spPr>
      </p:pic>
      <p:pic>
        <p:nvPicPr>
          <p:cNvPr id="586" name="Picture 37"/>
          <p:cNvPicPr/>
          <p:nvPr/>
        </p:nvPicPr>
        <p:blipFill>
          <a:blip r:embed="rId6"/>
          <a:stretch/>
        </p:blipFill>
        <p:spPr>
          <a:xfrm>
            <a:off x="3902400" y="2266560"/>
            <a:ext cx="2140560" cy="1605240"/>
          </a:xfrm>
          <a:prstGeom prst="rect">
            <a:avLst/>
          </a:prstGeom>
          <a:ln w="9360">
            <a:noFill/>
          </a:ln>
        </p:spPr>
      </p:pic>
      <p:pic>
        <p:nvPicPr>
          <p:cNvPr id="587" name="Picture 41"/>
          <p:cNvPicPr/>
          <p:nvPr/>
        </p:nvPicPr>
        <p:blipFill>
          <a:blip r:embed="rId7"/>
          <a:stretch/>
        </p:blipFill>
        <p:spPr>
          <a:xfrm>
            <a:off x="3878280" y="3373560"/>
            <a:ext cx="2140560" cy="1605240"/>
          </a:xfrm>
          <a:prstGeom prst="rect">
            <a:avLst/>
          </a:prstGeom>
          <a:ln w="9360">
            <a:noFill/>
          </a:ln>
        </p:spPr>
      </p:pic>
      <p:pic>
        <p:nvPicPr>
          <p:cNvPr id="588" name="Picture 42"/>
          <p:cNvPicPr/>
          <p:nvPr/>
        </p:nvPicPr>
        <p:blipFill>
          <a:blip r:embed="rId8"/>
          <a:stretch/>
        </p:blipFill>
        <p:spPr>
          <a:xfrm>
            <a:off x="3878280" y="4442040"/>
            <a:ext cx="2140560" cy="1605240"/>
          </a:xfrm>
          <a:prstGeom prst="rect">
            <a:avLst/>
          </a:prstGeom>
          <a:ln w="9360">
            <a:noFill/>
          </a:ln>
        </p:spPr>
      </p:pic>
      <p:pic>
        <p:nvPicPr>
          <p:cNvPr id="589" name="Picture 43"/>
          <p:cNvPicPr/>
          <p:nvPr/>
        </p:nvPicPr>
        <p:blipFill>
          <a:blip r:embed="rId9"/>
          <a:stretch/>
        </p:blipFill>
        <p:spPr>
          <a:xfrm>
            <a:off x="3878280" y="5474880"/>
            <a:ext cx="2140560" cy="1605240"/>
          </a:xfrm>
          <a:prstGeom prst="rect">
            <a:avLst/>
          </a:prstGeom>
          <a:ln w="9360">
            <a:noFill/>
          </a:ln>
        </p:spPr>
      </p:pic>
      <p:sp>
        <p:nvSpPr>
          <p:cNvPr id="590" name="CustomShape 19"/>
          <p:cNvSpPr/>
          <p:nvPr/>
        </p:nvSpPr>
        <p:spPr>
          <a:xfrm>
            <a:off x="838200" y="5155380"/>
            <a:ext cx="2336400" cy="639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Arial"/>
              </a:rPr>
              <a:t>Apply Gaussians with different </a:t>
            </a:r>
            <a:r>
              <a:rPr lang="el-GR" dirty="0">
                <a:solidFill>
                  <a:srgbClr val="000000"/>
                </a:solidFill>
                <a:latin typeface="Arial"/>
              </a:rPr>
              <a:t>σ</a:t>
            </a:r>
            <a:r>
              <a:rPr lang="en-US" dirty="0">
                <a:solidFill>
                  <a:srgbClr val="000000"/>
                </a:solidFill>
                <a:latin typeface="Arial"/>
              </a:rPr>
              <a:t>’s.</a:t>
            </a:r>
            <a:endParaRPr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2369134" y="2144160"/>
            <a:ext cx="1212146" cy="918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514600" y="3117600"/>
            <a:ext cx="1066680" cy="442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514600" y="4049640"/>
            <a:ext cx="10666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67" idx="1"/>
          </p:cNvCxnSpPr>
          <p:nvPr/>
        </p:nvCxnSpPr>
        <p:spPr>
          <a:xfrm>
            <a:off x="2514600" y="4442040"/>
            <a:ext cx="1066680" cy="4602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514600" y="4672170"/>
            <a:ext cx="1066680" cy="10561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58000" y="1500155"/>
            <a:ext cx="19159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Look for extrema</a:t>
            </a:r>
          </a:p>
          <a:p>
            <a:r>
              <a:rPr lang="en-US" dirty="0"/>
              <a:t>in difference of</a:t>
            </a:r>
          </a:p>
          <a:p>
            <a:r>
              <a:rPr lang="en-US" dirty="0"/>
              <a:t>Gaussians.</a:t>
            </a:r>
          </a:p>
        </p:txBody>
      </p:sp>
    </p:spTree>
    <p:extLst>
      <p:ext uri="{BB962C8B-B14F-4D97-AF65-F5344CB8AC3E}">
        <p14:creationId xmlns:p14="http://schemas.microsoft.com/office/powerpoint/2010/main" val="15537440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TextShape 1"/>
          <p:cNvSpPr txBox="1"/>
          <p:nvPr/>
        </p:nvSpPr>
        <p:spPr>
          <a:xfrm>
            <a:off x="685800" y="22860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600" strike="noStrike" dirty="0">
                <a:solidFill>
                  <a:srgbClr val="000000"/>
                </a:solidFill>
                <a:latin typeface="Kalinga"/>
              </a:rPr>
              <a:t>Scale (Lowe uses multiple scales) </a:t>
            </a:r>
            <a:endParaRPr dirty="0"/>
          </a:p>
        </p:txBody>
      </p:sp>
      <p:sp>
        <p:nvSpPr>
          <p:cNvPr id="593" name="CustomShape 2"/>
          <p:cNvSpPr/>
          <p:nvPr/>
        </p:nvSpPr>
        <p:spPr>
          <a:xfrm>
            <a:off x="1676520" y="1688040"/>
            <a:ext cx="65527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In practice the image is downsampled for larger sigmas.</a:t>
            </a:r>
            <a:endParaRPr/>
          </a:p>
        </p:txBody>
      </p:sp>
      <p:pic>
        <p:nvPicPr>
          <p:cNvPr id="594" name="Picture 2"/>
          <p:cNvPicPr/>
          <p:nvPr/>
        </p:nvPicPr>
        <p:blipFill>
          <a:blip r:embed="rId2"/>
          <a:stretch/>
        </p:blipFill>
        <p:spPr>
          <a:xfrm>
            <a:off x="1828800" y="2209680"/>
            <a:ext cx="5505120" cy="3952440"/>
          </a:xfrm>
          <a:prstGeom prst="rect">
            <a:avLst/>
          </a:prstGeom>
          <a:ln>
            <a:noFill/>
          </a:ln>
        </p:spPr>
      </p:pic>
      <p:sp>
        <p:nvSpPr>
          <p:cNvPr id="595" name="CustomShape 3"/>
          <p:cNvSpPr/>
          <p:nvPr/>
        </p:nvSpPr>
        <p:spPr>
          <a:xfrm>
            <a:off x="1828800" y="6162840"/>
            <a:ext cx="65527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Lowe, 2004.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800176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577872-2D53-4353-B464-03B30B6A6E61}" type="slidenum">
              <a:rPr lang="en-US" altLang="zh-CN"/>
              <a:pPr>
                <a:defRPr/>
              </a:pPr>
              <a:t>55</a:t>
            </a:fld>
            <a:endParaRPr lang="en-US" altLang="zh-CN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Lowe</a:t>
            </a:r>
            <a:r>
              <a:rPr lang="en-US" altLang="en-US">
                <a:latin typeface="Arial" charset="0"/>
              </a:rPr>
              <a:t>’</a:t>
            </a:r>
            <a:r>
              <a:rPr lang="en-US" altLang="en-US"/>
              <a:t>s Pyramid Scheme</a:t>
            </a:r>
          </a:p>
        </p:txBody>
      </p:sp>
      <p:pic>
        <p:nvPicPr>
          <p:cNvPr id="2355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8" t="23546" r="9642" b="17589"/>
          <a:stretch>
            <a:fillRect/>
          </a:stretch>
        </p:blipFill>
        <p:spPr>
          <a:xfrm>
            <a:off x="1524000" y="1447800"/>
            <a:ext cx="6858000" cy="4706938"/>
          </a:xfrm>
          <a:prstGeom prst="rect">
            <a:avLst/>
          </a:prstGeom>
          <a:noFill/>
        </p:spPr>
      </p:pic>
      <p:sp>
        <p:nvSpPr>
          <p:cNvPr id="23558" name="Text Box 4"/>
          <p:cNvSpPr txBox="1">
            <a:spLocks noChangeArrowheads="1"/>
          </p:cNvSpPr>
          <p:nvPr/>
        </p:nvSpPr>
        <p:spPr bwMode="auto">
          <a:xfrm>
            <a:off x="304800" y="3203575"/>
            <a:ext cx="15376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ym typeface="Symbol" pitchFamily="18" charset="2"/>
              </a:rPr>
              <a:t>s+2 filters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ym typeface="Symbol" pitchFamily="18" charset="2"/>
              </a:rPr>
              <a:t></a:t>
            </a:r>
            <a:r>
              <a:rPr lang="en-US" altLang="en-US" sz="1800" baseline="-25000" dirty="0">
                <a:sym typeface="Symbol" pitchFamily="18" charset="2"/>
              </a:rPr>
              <a:t>s+1</a:t>
            </a:r>
            <a:r>
              <a:rPr lang="en-US" altLang="en-US" sz="1800" dirty="0">
                <a:sym typeface="Symbol" pitchFamily="18" charset="2"/>
              </a:rPr>
              <a:t>=2</a:t>
            </a:r>
            <a:r>
              <a:rPr lang="en-US" altLang="en-US" sz="1800" baseline="30000" dirty="0">
                <a:sym typeface="Symbol" pitchFamily="18" charset="2"/>
              </a:rPr>
              <a:t>(s+1)/s</a:t>
            </a:r>
            <a:r>
              <a:rPr lang="en-US" altLang="en-US" sz="1800" dirty="0">
                <a:sym typeface="Symbol" pitchFamily="18" charset="2"/>
              </a:rPr>
              <a:t></a:t>
            </a:r>
            <a:r>
              <a:rPr lang="en-US" altLang="en-US" sz="1800" baseline="-25000" dirty="0">
                <a:sym typeface="Symbol" pitchFamily="18" charset="2"/>
              </a:rPr>
              <a:t>0</a:t>
            </a:r>
          </a:p>
          <a:p>
            <a:pPr lvl="0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800" dirty="0">
                <a:solidFill>
                  <a:prstClr val="black"/>
                </a:solidFill>
                <a:latin typeface="Calibri"/>
                <a:ea typeface="+mn-ea"/>
                <a:sym typeface="Symbol" pitchFamily="18" charset="2"/>
              </a:rPr>
              <a:t></a:t>
            </a:r>
            <a:r>
              <a:rPr lang="en-US" altLang="en-US" sz="1800" baseline="-25000" dirty="0">
                <a:solidFill>
                  <a:prstClr val="black"/>
                </a:solidFill>
                <a:latin typeface="Calibri"/>
                <a:ea typeface="+mn-ea"/>
                <a:sym typeface="Symbol" pitchFamily="18" charset="2"/>
              </a:rPr>
              <a:t>s</a:t>
            </a:r>
            <a:r>
              <a:rPr lang="en-US" altLang="en-US" sz="1800" dirty="0">
                <a:solidFill>
                  <a:prstClr val="black"/>
                </a:solidFill>
                <a:latin typeface="Calibri"/>
                <a:ea typeface="+mn-ea"/>
                <a:sym typeface="Symbol" pitchFamily="18" charset="2"/>
              </a:rPr>
              <a:t>=2</a:t>
            </a:r>
            <a:r>
              <a:rPr lang="en-US" altLang="en-US" sz="1800" baseline="30000" dirty="0">
                <a:solidFill>
                  <a:prstClr val="black"/>
                </a:solidFill>
                <a:latin typeface="Calibri"/>
                <a:ea typeface="+mn-ea"/>
                <a:sym typeface="Symbol" pitchFamily="18" charset="2"/>
              </a:rPr>
              <a:t>s/s</a:t>
            </a:r>
            <a:r>
              <a:rPr lang="en-US" altLang="en-US" sz="1800" dirty="0">
                <a:solidFill>
                  <a:prstClr val="black"/>
                </a:solidFill>
                <a:latin typeface="Calibri"/>
                <a:ea typeface="+mn-ea"/>
                <a:sym typeface="Symbol" pitchFamily="18" charset="2"/>
              </a:rPr>
              <a:t></a:t>
            </a:r>
            <a:r>
              <a:rPr lang="en-US" altLang="en-US" sz="1800" baseline="-25000" dirty="0">
                <a:solidFill>
                  <a:prstClr val="black"/>
                </a:solidFill>
                <a:latin typeface="Calibri"/>
                <a:ea typeface="+mn-ea"/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="1" dirty="0"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ym typeface="Symbol" pitchFamily="18" charset="2"/>
              </a:rPr>
              <a:t></a:t>
            </a:r>
            <a:r>
              <a:rPr lang="en-US" altLang="en-US" sz="1800" baseline="-25000" dirty="0" err="1">
                <a:sym typeface="Symbol" pitchFamily="18" charset="2"/>
              </a:rPr>
              <a:t>i</a:t>
            </a:r>
            <a:r>
              <a:rPr lang="en-US" altLang="en-US" sz="1800" dirty="0">
                <a:sym typeface="Symbol" pitchFamily="18" charset="2"/>
              </a:rPr>
              <a:t>=2</a:t>
            </a:r>
            <a:r>
              <a:rPr lang="en-US" altLang="en-US" sz="1800" baseline="30000" dirty="0">
                <a:sym typeface="Symbol" pitchFamily="18" charset="2"/>
              </a:rPr>
              <a:t>i/s</a:t>
            </a:r>
            <a:r>
              <a:rPr lang="en-US" altLang="en-US" sz="1800" dirty="0">
                <a:sym typeface="Symbol" pitchFamily="18" charset="2"/>
              </a:rPr>
              <a:t></a:t>
            </a:r>
            <a:r>
              <a:rPr lang="en-US" altLang="en-US" sz="1800" baseline="-25000" dirty="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dirty="0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ym typeface="Symbol" pitchFamily="18" charset="2"/>
              </a:rPr>
              <a:t></a:t>
            </a:r>
            <a:r>
              <a:rPr lang="en-US" altLang="en-US" sz="1800" baseline="-25000" dirty="0">
                <a:sym typeface="Symbol" pitchFamily="18" charset="2"/>
              </a:rPr>
              <a:t>2</a:t>
            </a:r>
            <a:r>
              <a:rPr lang="en-US" altLang="en-US" sz="1800" dirty="0">
                <a:sym typeface="Symbol" pitchFamily="18" charset="2"/>
              </a:rPr>
              <a:t>=2</a:t>
            </a:r>
            <a:r>
              <a:rPr lang="en-US" altLang="en-US" sz="1800" baseline="30000" dirty="0">
                <a:sym typeface="Symbol" pitchFamily="18" charset="2"/>
              </a:rPr>
              <a:t>2/s</a:t>
            </a:r>
            <a:r>
              <a:rPr lang="en-US" altLang="en-US" sz="1800" dirty="0">
                <a:sym typeface="Symbol" pitchFamily="18" charset="2"/>
              </a:rPr>
              <a:t></a:t>
            </a:r>
            <a:r>
              <a:rPr lang="en-US" altLang="en-US" sz="1800" baseline="-25000" dirty="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ym typeface="Symbol" pitchFamily="18" charset="2"/>
              </a:rPr>
              <a:t></a:t>
            </a:r>
            <a:r>
              <a:rPr lang="en-US" altLang="en-US" sz="1800" baseline="-25000" dirty="0">
                <a:sym typeface="Symbol" pitchFamily="18" charset="2"/>
              </a:rPr>
              <a:t>1</a:t>
            </a:r>
            <a:r>
              <a:rPr lang="en-US" altLang="en-US" sz="1800" dirty="0">
                <a:sym typeface="Symbol" pitchFamily="18" charset="2"/>
              </a:rPr>
              <a:t>=2</a:t>
            </a:r>
            <a:r>
              <a:rPr lang="en-US" altLang="en-US" sz="1800" baseline="30000" dirty="0">
                <a:sym typeface="Symbol" pitchFamily="18" charset="2"/>
              </a:rPr>
              <a:t>1/s</a:t>
            </a:r>
            <a:r>
              <a:rPr lang="en-US" altLang="en-US" sz="1800" dirty="0">
                <a:sym typeface="Symbol" pitchFamily="18" charset="2"/>
              </a:rPr>
              <a:t></a:t>
            </a:r>
            <a:r>
              <a:rPr lang="en-US" altLang="en-US" sz="1800" baseline="-25000" dirty="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ym typeface="Symbol" pitchFamily="18" charset="2"/>
              </a:rPr>
              <a:t></a:t>
            </a:r>
            <a:r>
              <a:rPr lang="en-US" altLang="en-US" sz="1800" baseline="-25000" dirty="0">
                <a:sym typeface="Symbol" pitchFamily="18" charset="2"/>
              </a:rPr>
              <a:t>0</a:t>
            </a:r>
          </a:p>
        </p:txBody>
      </p:sp>
      <p:sp>
        <p:nvSpPr>
          <p:cNvPr id="23559" name="Text Box 5"/>
          <p:cNvSpPr txBox="1">
            <a:spLocks noChangeArrowheads="1"/>
          </p:cNvSpPr>
          <p:nvPr/>
        </p:nvSpPr>
        <p:spPr bwMode="auto">
          <a:xfrm>
            <a:off x="1524000" y="5029200"/>
            <a:ext cx="10858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s+3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including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original</a:t>
            </a:r>
          </a:p>
        </p:txBody>
      </p:sp>
      <p:sp>
        <p:nvSpPr>
          <p:cNvPr id="23560" name="Text Box 6"/>
          <p:cNvSpPr txBox="1">
            <a:spLocks noChangeArrowheads="1"/>
          </p:cNvSpPr>
          <p:nvPr/>
        </p:nvSpPr>
        <p:spPr bwMode="auto">
          <a:xfrm>
            <a:off x="8001000" y="4953000"/>
            <a:ext cx="9207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s+2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differ-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ence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images</a:t>
            </a:r>
          </a:p>
        </p:txBody>
      </p:sp>
      <p:sp>
        <p:nvSpPr>
          <p:cNvPr id="23561" name="Text Box 7"/>
          <p:cNvSpPr txBox="1">
            <a:spLocks noChangeArrowheads="1"/>
          </p:cNvSpPr>
          <p:nvPr/>
        </p:nvSpPr>
        <p:spPr bwMode="auto">
          <a:xfrm>
            <a:off x="1524000" y="6172200"/>
            <a:ext cx="653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The parameter </a:t>
            </a:r>
            <a:r>
              <a:rPr lang="en-US" altLang="en-US" sz="1800" b="1">
                <a:solidFill>
                  <a:srgbClr val="FF3300"/>
                </a:solidFill>
              </a:rPr>
              <a:t>s</a:t>
            </a:r>
            <a:r>
              <a:rPr lang="en-US" altLang="en-US" sz="1800">
                <a:solidFill>
                  <a:srgbClr val="FF3300"/>
                </a:solidFill>
              </a:rPr>
              <a:t> determines the number of images per octave.</a:t>
            </a:r>
          </a:p>
        </p:txBody>
      </p:sp>
    </p:spTree>
    <p:extLst>
      <p:ext uri="{BB962C8B-B14F-4D97-AF65-F5344CB8AC3E}">
        <p14:creationId xmlns:p14="http://schemas.microsoft.com/office/powerpoint/2010/main" val="19732863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CA2A3D-6C3B-4FB6-B3B4-60B46BC79201}" type="slidenum">
              <a:rPr lang="en-US" altLang="zh-CN"/>
              <a:pPr>
                <a:defRPr/>
              </a:pPr>
              <a:t>56</a:t>
            </a:fld>
            <a:endParaRPr lang="en-US" altLang="zh-CN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460375" y="28353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dirty="0"/>
              <a:t>Key point localization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584450"/>
            <a:ext cx="4338638" cy="3546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Detect maxima and minima of difference-of-Gaussian in scale space</a:t>
            </a:r>
          </a:p>
          <a:p>
            <a:pPr eaLnBrk="1" hangingPunct="1">
              <a:lnSpc>
                <a:spcPct val="90000"/>
              </a:lnSpc>
            </a:pPr>
            <a:endParaRPr lang="en-US" altLang="en-US" sz="2600"/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Each point is compared to its 8 neighbors in the current image and 9 neighbors each in the scales above and below</a:t>
            </a:r>
          </a:p>
        </p:txBody>
      </p:sp>
      <p:graphicFrame>
        <p:nvGraphicFramePr>
          <p:cNvPr id="2458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095875" y="1862138"/>
          <a:ext cx="3460750" cy="2732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Bitmap Image" r:id="rId4" imgW="3414056" imgH="3070476" progId="Paint.Picture">
                  <p:embed/>
                </p:oleObj>
              </mc:Choice>
              <mc:Fallback>
                <p:oleObj name="Bitmap Image" r:id="rId4" imgW="3414056" imgH="3070476" progId="Paint.Picture">
                  <p:embed/>
                  <p:pic>
                    <p:nvPicPr>
                      <p:cNvPr id="2458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75" y="1862138"/>
                        <a:ext cx="3460750" cy="2732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3" name="Picture 5" descr="maxim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6" descr="maxim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585" name="Object 7"/>
          <p:cNvGraphicFramePr>
            <a:graphicFrameLocks noChangeAspect="1"/>
          </p:cNvGraphicFramePr>
          <p:nvPr/>
        </p:nvGraphicFramePr>
        <p:xfrm>
          <a:off x="4529138" y="3386138"/>
          <a:ext cx="84137" cy="84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CorelDRAW" r:id="rId7" imgW="84531" imgH="84647" progId="CorelDraw.Graphic.8">
                  <p:embed/>
                </p:oleObj>
              </mc:Choice>
              <mc:Fallback>
                <p:oleObj name="CorelDRAW" r:id="rId7" imgW="84531" imgH="84647" progId="CorelDraw.Graphic.8">
                  <p:embed/>
                  <p:pic>
                    <p:nvPicPr>
                      <p:cNvPr id="2458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9138" y="3386138"/>
                        <a:ext cx="84137" cy="84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6" name="Picture 8" descr="Pyrami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5165725" y="4684713"/>
            <a:ext cx="2987675" cy="925512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For each max or min found,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output is the </a:t>
            </a:r>
            <a:r>
              <a:rPr lang="en-US" altLang="en-US" sz="1800" b="1">
                <a:solidFill>
                  <a:srgbClr val="FF3300"/>
                </a:solidFill>
              </a:rPr>
              <a:t>location</a:t>
            </a:r>
            <a:r>
              <a:rPr lang="en-US" altLang="en-US" sz="1800">
                <a:solidFill>
                  <a:srgbClr val="FF3300"/>
                </a:solidFill>
              </a:rPr>
              <a:t> and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the </a:t>
            </a:r>
            <a:r>
              <a:rPr lang="en-US" altLang="en-US" sz="1800" b="1">
                <a:solidFill>
                  <a:srgbClr val="FF3300"/>
                </a:solidFill>
              </a:rPr>
              <a:t>scale</a:t>
            </a:r>
            <a:r>
              <a:rPr lang="en-US" altLang="en-US" sz="1800">
                <a:solidFill>
                  <a:srgbClr val="FF3300"/>
                </a:solidFill>
              </a:rPr>
              <a:t>.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6053544" y="1066800"/>
            <a:ext cx="25971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s+2 difference images.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top and bottom ignored.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s planes searched.</a:t>
            </a:r>
          </a:p>
        </p:txBody>
      </p:sp>
    </p:spTree>
    <p:extLst>
      <p:ext uri="{BB962C8B-B14F-4D97-AF65-F5344CB8AC3E}">
        <p14:creationId xmlns:p14="http://schemas.microsoft.com/office/powerpoint/2010/main" val="10888970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C964484-5949-4DD3-863B-3FBEC5184C27}" type="slidenum">
              <a:rPr lang="en-US" altLang="zh-CN"/>
              <a:pPr>
                <a:defRPr/>
              </a:pPr>
              <a:t>57</a:t>
            </a:fld>
            <a:endParaRPr lang="en-US" altLang="zh-CN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2000" dirty="0"/>
              <a:t>Scale-space extrema detection: experimental results over 32 images that were synthetically transformed and noise added.</a:t>
            </a:r>
          </a:p>
        </p:txBody>
      </p:sp>
      <p:pic>
        <p:nvPicPr>
          <p:cNvPr id="25605" name="Picture 1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143000"/>
            <a:ext cx="7315200" cy="2668588"/>
          </a:xfrm>
          <a:prstGeom prst="rect">
            <a:avLst/>
          </a:prstGeom>
        </p:spPr>
      </p:pic>
      <p:sp>
        <p:nvSpPr>
          <p:cNvPr id="25606" name="Rectangle 1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3941763"/>
            <a:ext cx="8229600" cy="2189162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600"/>
              <a:t>Sampling in scale for efficiency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200">
                <a:solidFill>
                  <a:srgbClr val="3333CC"/>
                </a:solidFill>
              </a:rPr>
              <a:t>How many scales should be used per octave? S=?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sz="2000"/>
              <a:t>More scales evaluated, more keypoints found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sz="2000"/>
              <a:t>S &lt; 3, stable keypoints increased too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sz="2000"/>
              <a:t>S &gt; 3, stable keypoints decreased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sz="2000"/>
              <a:t>S = 3, maximum stable keypoints found</a:t>
            </a:r>
          </a:p>
        </p:txBody>
      </p:sp>
      <p:sp>
        <p:nvSpPr>
          <p:cNvPr id="25607" name="Text Box 18"/>
          <p:cNvSpPr txBox="1">
            <a:spLocks noChangeArrowheads="1"/>
          </p:cNvSpPr>
          <p:nvPr/>
        </p:nvSpPr>
        <p:spPr bwMode="auto">
          <a:xfrm>
            <a:off x="7162800" y="5629275"/>
            <a:ext cx="184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aseline="30000"/>
          </a:p>
        </p:txBody>
      </p:sp>
      <p:sp>
        <p:nvSpPr>
          <p:cNvPr id="25608" name="Text Box 19"/>
          <p:cNvSpPr txBox="1">
            <a:spLocks noChangeArrowheads="1"/>
          </p:cNvSpPr>
          <p:nvPr/>
        </p:nvSpPr>
        <p:spPr bwMode="auto">
          <a:xfrm>
            <a:off x="1127125" y="1255713"/>
            <a:ext cx="2952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% detected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FF33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           % correctly matched</a:t>
            </a:r>
          </a:p>
        </p:txBody>
      </p:sp>
      <p:sp>
        <p:nvSpPr>
          <p:cNvPr id="25609" name="Text Box 21"/>
          <p:cNvSpPr txBox="1">
            <a:spLocks noChangeArrowheads="1"/>
          </p:cNvSpPr>
          <p:nvPr/>
        </p:nvSpPr>
        <p:spPr bwMode="auto">
          <a:xfrm>
            <a:off x="5943600" y="1295400"/>
            <a:ext cx="2330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average no. detected</a:t>
            </a:r>
          </a:p>
        </p:txBody>
      </p:sp>
      <p:sp>
        <p:nvSpPr>
          <p:cNvPr id="25610" name="Text Box 22"/>
          <p:cNvSpPr txBox="1">
            <a:spLocks noChangeArrowheads="1"/>
          </p:cNvSpPr>
          <p:nvPr/>
        </p:nvSpPr>
        <p:spPr bwMode="auto">
          <a:xfrm>
            <a:off x="6156325" y="2398713"/>
            <a:ext cx="2330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average no. matched</a:t>
            </a:r>
          </a:p>
        </p:txBody>
      </p:sp>
      <p:sp>
        <p:nvSpPr>
          <p:cNvPr id="25611" name="Text Box 23"/>
          <p:cNvSpPr txBox="1">
            <a:spLocks noChangeArrowheads="1"/>
          </p:cNvSpPr>
          <p:nvPr/>
        </p:nvSpPr>
        <p:spPr bwMode="auto">
          <a:xfrm>
            <a:off x="1889125" y="3617913"/>
            <a:ext cx="984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Stability</a:t>
            </a:r>
          </a:p>
        </p:txBody>
      </p:sp>
      <p:sp>
        <p:nvSpPr>
          <p:cNvPr id="25612" name="Text Box 24"/>
          <p:cNvSpPr txBox="1">
            <a:spLocks noChangeArrowheads="1"/>
          </p:cNvSpPr>
          <p:nvPr/>
        </p:nvSpPr>
        <p:spPr bwMode="auto">
          <a:xfrm>
            <a:off x="5791200" y="3581400"/>
            <a:ext cx="1073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Expense</a:t>
            </a:r>
          </a:p>
        </p:txBody>
      </p:sp>
    </p:spTree>
    <p:extLst>
      <p:ext uri="{BB962C8B-B14F-4D97-AF65-F5344CB8AC3E}">
        <p14:creationId xmlns:p14="http://schemas.microsoft.com/office/powerpoint/2010/main" val="797228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TextShape 1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Results: Difference-of-Gaussian</a:t>
            </a:r>
            <a:endParaRPr/>
          </a:p>
        </p:txBody>
      </p:sp>
      <p:sp>
        <p:nvSpPr>
          <p:cNvPr id="597" name="TextShape 2"/>
          <p:cNvSpPr txBox="1"/>
          <p:nvPr/>
        </p:nvSpPr>
        <p:spPr>
          <a:xfrm>
            <a:off x="685800" y="914400"/>
            <a:ext cx="7772040" cy="5257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8" name="TextShape 3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K. Grauman, B. Leibe</a:t>
            </a:r>
            <a:endParaRPr/>
          </a:p>
        </p:txBody>
      </p:sp>
      <p:pic>
        <p:nvPicPr>
          <p:cNvPr id="599" name="Picture 3"/>
          <p:cNvPicPr/>
          <p:nvPr/>
        </p:nvPicPr>
        <p:blipFill>
          <a:blip r:embed="rId2"/>
          <a:stretch/>
        </p:blipFill>
        <p:spPr>
          <a:xfrm>
            <a:off x="2035080" y="1238400"/>
            <a:ext cx="5316120" cy="449064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6121898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8E73B9-A377-42DD-B7C8-D8933738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59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920832-4A52-4813-93C2-BBEA761C6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9144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026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9DE87A-A7DD-4B07-B065-04550DE8B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F5A0F4-8CD6-452B-95CD-29E553FCA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050" y="136525"/>
            <a:ext cx="4876800" cy="649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96940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6AAD35-977F-4D04-8CC2-4609D8976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12A7F8-84A3-4D6F-A661-71F8FB4E6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213642"/>
            <a:ext cx="3991797" cy="5320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953075-9DF0-409C-8B17-1BE76EB18A3D}"/>
              </a:ext>
            </a:extLst>
          </p:cNvPr>
          <p:cNvSpPr txBox="1"/>
          <p:nvPr/>
        </p:nvSpPr>
        <p:spPr>
          <a:xfrm>
            <a:off x="2710143" y="5519182"/>
            <a:ext cx="3714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Harris 368 points vs    SIFT 353 points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58EE6B-40D1-4E5B-AFD2-F59952693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226" y="213641"/>
            <a:ext cx="3991797" cy="532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536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Picture 2"/>
          <p:cNvPicPr/>
          <p:nvPr/>
        </p:nvPicPr>
        <p:blipFill>
          <a:blip r:embed="rId2"/>
          <a:stretch/>
        </p:blipFill>
        <p:spPr>
          <a:xfrm>
            <a:off x="625320" y="1447920"/>
            <a:ext cx="3717720" cy="2973960"/>
          </a:xfrm>
          <a:prstGeom prst="rect">
            <a:avLst/>
          </a:prstGeom>
          <a:ln>
            <a:noFill/>
          </a:ln>
        </p:spPr>
      </p:pic>
      <p:pic>
        <p:nvPicPr>
          <p:cNvPr id="601" name="Picture 2"/>
          <p:cNvPicPr/>
          <p:nvPr/>
        </p:nvPicPr>
        <p:blipFill>
          <a:blip r:embed="rId2"/>
          <a:srcRect l="37756" t="24065" r="56942" b="67318"/>
          <a:stretch/>
        </p:blipFill>
        <p:spPr>
          <a:xfrm>
            <a:off x="1925640" y="2110680"/>
            <a:ext cx="456840" cy="456840"/>
          </a:xfrm>
          <a:prstGeom prst="rect">
            <a:avLst/>
          </a:prstGeom>
          <a:ln>
            <a:noFill/>
          </a:ln>
        </p:spPr>
      </p:pic>
      <p:sp>
        <p:nvSpPr>
          <p:cNvPr id="602" name="TextShape 1"/>
          <p:cNvSpPr txBox="1"/>
          <p:nvPr/>
        </p:nvSpPr>
        <p:spPr>
          <a:xfrm>
            <a:off x="685800" y="22860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3200" strike="noStrike" dirty="0">
                <a:solidFill>
                  <a:srgbClr val="000000"/>
                </a:solidFill>
                <a:latin typeface="Kalinga"/>
              </a:rPr>
              <a:t>How can we find correspondences</a:t>
            </a:r>
            <a:r>
              <a:rPr lang="en-US" sz="3600" strike="noStrike" dirty="0">
                <a:solidFill>
                  <a:srgbClr val="000000"/>
                </a:solidFill>
                <a:latin typeface="Kalinga"/>
              </a:rPr>
              <a:t>?</a:t>
            </a:r>
            <a:endParaRPr dirty="0"/>
          </a:p>
        </p:txBody>
      </p:sp>
      <p:pic>
        <p:nvPicPr>
          <p:cNvPr id="603" name="Picture 3"/>
          <p:cNvPicPr/>
          <p:nvPr/>
        </p:nvPicPr>
        <p:blipFill>
          <a:blip r:embed="rId3"/>
          <a:stretch/>
        </p:blipFill>
        <p:spPr>
          <a:xfrm>
            <a:off x="4800600" y="1449000"/>
            <a:ext cx="3715920" cy="2972520"/>
          </a:xfrm>
          <a:prstGeom prst="rect">
            <a:avLst/>
          </a:prstGeom>
          <a:ln>
            <a:noFill/>
          </a:ln>
        </p:spPr>
      </p:pic>
      <p:sp>
        <p:nvSpPr>
          <p:cNvPr id="604" name="CustomShape 2"/>
          <p:cNvSpPr/>
          <p:nvPr/>
        </p:nvSpPr>
        <p:spPr>
          <a:xfrm>
            <a:off x="1925640" y="2110680"/>
            <a:ext cx="456840" cy="456840"/>
          </a:xfrm>
          <a:prstGeom prst="rect">
            <a:avLst/>
          </a:prstGeom>
          <a:solidFill>
            <a:srgbClr val="FFFF00">
              <a:alpha val="24000"/>
            </a:srgbClr>
          </a:solidFill>
          <a:ln w="2844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5" name="CustomShape 3"/>
          <p:cNvSpPr/>
          <p:nvPr/>
        </p:nvSpPr>
        <p:spPr>
          <a:xfrm rot="20454600">
            <a:off x="5945040" y="2443320"/>
            <a:ext cx="415080" cy="413640"/>
          </a:xfrm>
          <a:prstGeom prst="rect">
            <a:avLst/>
          </a:prstGeom>
          <a:solidFill>
            <a:srgbClr val="FFFF00">
              <a:alpha val="24000"/>
            </a:srgbClr>
          </a:solidFill>
          <a:ln w="28440">
            <a:solidFill>
              <a:srgbClr val="FFFF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6" name="CustomShape 4"/>
          <p:cNvSpPr/>
          <p:nvPr/>
        </p:nvSpPr>
        <p:spPr>
          <a:xfrm rot="4144200">
            <a:off x="2397240" y="4155120"/>
            <a:ext cx="1045800" cy="53316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360">
            <a:solidFill>
              <a:srgbClr val="FFFF00"/>
            </a:solidFill>
            <a:round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7" name="CustomShape 5"/>
          <p:cNvSpPr/>
          <p:nvPr/>
        </p:nvSpPr>
        <p:spPr>
          <a:xfrm rot="6105000">
            <a:off x="5262480" y="4155120"/>
            <a:ext cx="1045800" cy="53316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360">
            <a:solidFill>
              <a:srgbClr val="FFFF00"/>
            </a:solidFill>
            <a:round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08" name="Picture 2"/>
          <p:cNvPicPr/>
          <p:nvPr/>
        </p:nvPicPr>
        <p:blipFill>
          <a:blip r:embed="rId2"/>
          <a:srcRect l="37756" t="24065" r="56942" b="67318"/>
          <a:stretch/>
        </p:blipFill>
        <p:spPr>
          <a:xfrm>
            <a:off x="3048120" y="5118840"/>
            <a:ext cx="914040" cy="914040"/>
          </a:xfrm>
          <a:prstGeom prst="rect">
            <a:avLst/>
          </a:prstGeom>
          <a:ln w="19080">
            <a:solidFill>
              <a:schemeClr val="tx1"/>
            </a:solidFill>
            <a:round/>
          </a:ln>
        </p:spPr>
      </p:pic>
      <p:pic>
        <p:nvPicPr>
          <p:cNvPr id="609" name="Picture 2"/>
          <p:cNvPicPr/>
          <p:nvPr/>
        </p:nvPicPr>
        <p:blipFill>
          <a:blip r:embed="rId4"/>
          <a:srcRect l="34966" t="22285" r="52732" b="62338"/>
          <a:stretch/>
        </p:blipFill>
        <p:spPr>
          <a:xfrm>
            <a:off x="5230800" y="5118840"/>
            <a:ext cx="914040" cy="914040"/>
          </a:xfrm>
          <a:prstGeom prst="rect">
            <a:avLst/>
          </a:prstGeom>
          <a:ln w="19080">
            <a:solidFill>
              <a:schemeClr val="tx1"/>
            </a:solidFill>
            <a:round/>
          </a:ln>
        </p:spPr>
      </p:pic>
      <p:sp>
        <p:nvSpPr>
          <p:cNvPr id="610" name="CustomShape 6"/>
          <p:cNvSpPr/>
          <p:nvPr/>
        </p:nvSpPr>
        <p:spPr>
          <a:xfrm>
            <a:off x="3538440" y="6172200"/>
            <a:ext cx="23504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Similarity transform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666946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CustomShape 1"/>
          <p:cNvSpPr/>
          <p:nvPr/>
        </p:nvSpPr>
        <p:spPr>
          <a:xfrm>
            <a:off x="3124080" y="4505400"/>
            <a:ext cx="2895120" cy="4568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Times New Roman"/>
              </a:rPr>
              <a:t>CSE 576: Computer Vision</a:t>
            </a:r>
            <a:endParaRPr/>
          </a:p>
        </p:txBody>
      </p:sp>
      <p:pic>
        <p:nvPicPr>
          <p:cNvPr id="612" name="Picture 2"/>
          <p:cNvPicPr/>
          <p:nvPr/>
        </p:nvPicPr>
        <p:blipFill>
          <a:blip r:embed="rId3"/>
          <a:stretch/>
        </p:blipFill>
        <p:spPr>
          <a:xfrm>
            <a:off x="2057400" y="1457280"/>
            <a:ext cx="4962240" cy="3495240"/>
          </a:xfrm>
          <a:prstGeom prst="rect">
            <a:avLst/>
          </a:prstGeom>
          <a:ln w="9360">
            <a:noFill/>
          </a:ln>
        </p:spPr>
      </p:pic>
      <p:sp>
        <p:nvSpPr>
          <p:cNvPr id="613" name="TextShape 2"/>
          <p:cNvSpPr txBox="1"/>
          <p:nvPr/>
        </p:nvSpPr>
        <p:spPr>
          <a:xfrm>
            <a:off x="379440" y="-152280"/>
            <a:ext cx="84596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strike="noStrike">
                <a:solidFill>
                  <a:srgbClr val="000000"/>
                </a:solidFill>
                <a:latin typeface="Arial"/>
                <a:ea typeface="ＭＳ Ｐゴシック"/>
              </a:rPr>
              <a:t>Rotation invariance</a:t>
            </a:r>
            <a:endParaRPr/>
          </a:p>
        </p:txBody>
      </p:sp>
      <p:pic>
        <p:nvPicPr>
          <p:cNvPr id="614" name="Picture 5"/>
          <p:cNvPicPr/>
          <p:nvPr/>
        </p:nvPicPr>
        <p:blipFill>
          <a:blip r:embed="rId4"/>
          <a:stretch/>
        </p:blipFill>
        <p:spPr>
          <a:xfrm>
            <a:off x="5499000" y="274176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615" name="Line 3"/>
          <p:cNvSpPr/>
          <p:nvPr/>
        </p:nvSpPr>
        <p:spPr>
          <a:xfrm>
            <a:off x="7726680" y="2743200"/>
            <a:ext cx="45720" cy="1904760"/>
          </a:xfrm>
          <a:prstGeom prst="line">
            <a:avLst/>
          </a:prstGeom>
          <a:ln w="5076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6" name="Line 4"/>
          <p:cNvSpPr/>
          <p:nvPr/>
        </p:nvSpPr>
        <p:spPr>
          <a:xfrm>
            <a:off x="4343400" y="2201760"/>
            <a:ext cx="596880" cy="123840"/>
          </a:xfrm>
          <a:prstGeom prst="line">
            <a:avLst/>
          </a:prstGeom>
          <a:ln w="3168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7" name="CustomShape 5"/>
          <p:cNvSpPr/>
          <p:nvPr/>
        </p:nvSpPr>
        <p:spPr>
          <a:xfrm>
            <a:off x="6963840" y="6568920"/>
            <a:ext cx="2188080" cy="288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300" strike="noStrike">
                <a:solidFill>
                  <a:srgbClr val="000000"/>
                </a:solidFill>
                <a:latin typeface="Arial"/>
              </a:rPr>
              <a:t>Image from Matthew Brown</a:t>
            </a:r>
            <a:endParaRPr/>
          </a:p>
        </p:txBody>
      </p:sp>
      <p:sp>
        <p:nvSpPr>
          <p:cNvPr id="618" name="CustomShape 6"/>
          <p:cNvSpPr/>
          <p:nvPr/>
        </p:nvSpPr>
        <p:spPr>
          <a:xfrm>
            <a:off x="336600" y="5035680"/>
            <a:ext cx="873396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Rotate patch according to its </a:t>
            </a:r>
            <a:r>
              <a:rPr lang="en-US" sz="2800" strike="noStrike" dirty="0">
                <a:solidFill>
                  <a:srgbClr val="FF0000"/>
                </a:solidFill>
                <a:latin typeface="Arial"/>
              </a:rPr>
              <a:t>dominant gradient orientation</a:t>
            </a:r>
            <a:endParaRPr dirty="0">
              <a:solidFill>
                <a:srgbClr val="FF0000"/>
              </a:solidFill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This puts the patches into a canonical orientation.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87676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T. Tuytelaars, B. Leibe</a:t>
            </a:r>
            <a:endParaRPr/>
          </a:p>
        </p:txBody>
      </p:sp>
      <p:sp>
        <p:nvSpPr>
          <p:cNvPr id="620" name="CustomShape 2"/>
          <p:cNvSpPr/>
          <p:nvPr/>
        </p:nvSpPr>
        <p:spPr>
          <a:xfrm>
            <a:off x="2765520" y="4065480"/>
            <a:ext cx="2282400" cy="230328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1" name="CustomShape 3"/>
          <p:cNvSpPr/>
          <p:nvPr/>
        </p:nvSpPr>
        <p:spPr>
          <a:xfrm>
            <a:off x="3906720" y="405432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2" name="CustomShape 4"/>
          <p:cNvSpPr/>
          <p:nvPr/>
        </p:nvSpPr>
        <p:spPr>
          <a:xfrm>
            <a:off x="3906720" y="521820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3" name="CustomShape 5"/>
          <p:cNvSpPr/>
          <p:nvPr/>
        </p:nvSpPr>
        <p:spPr>
          <a:xfrm>
            <a:off x="2754360" y="521820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4" name="CustomShape 6"/>
          <p:cNvSpPr/>
          <p:nvPr/>
        </p:nvSpPr>
        <p:spPr>
          <a:xfrm>
            <a:off x="2754360" y="405432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5" name="CustomShape 7"/>
          <p:cNvSpPr/>
          <p:nvPr/>
        </p:nvSpPr>
        <p:spPr>
          <a:xfrm>
            <a:off x="3129120" y="4465800"/>
            <a:ext cx="769680" cy="8139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6" name="CustomShape 8"/>
          <p:cNvSpPr/>
          <p:nvPr/>
        </p:nvSpPr>
        <p:spPr>
          <a:xfrm>
            <a:off x="3132000" y="5267160"/>
            <a:ext cx="210600" cy="55692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7" name="CustomShape 9"/>
          <p:cNvSpPr/>
          <p:nvPr/>
        </p:nvSpPr>
        <p:spPr>
          <a:xfrm>
            <a:off x="3327480" y="5253120"/>
            <a:ext cx="1052280" cy="56484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8" name="CustomShape 10"/>
          <p:cNvSpPr/>
          <p:nvPr/>
        </p:nvSpPr>
        <p:spPr>
          <a:xfrm>
            <a:off x="3811680" y="5415120"/>
            <a:ext cx="837720" cy="51084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9" name="CustomShape 11"/>
          <p:cNvSpPr/>
          <p:nvPr/>
        </p:nvSpPr>
        <p:spPr>
          <a:xfrm>
            <a:off x="4249800" y="4583160"/>
            <a:ext cx="564840" cy="3600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0" name="CustomShape 12"/>
          <p:cNvSpPr/>
          <p:nvPr/>
        </p:nvSpPr>
        <p:spPr>
          <a:xfrm>
            <a:off x="4253040" y="4602240"/>
            <a:ext cx="118800" cy="65052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1" name="CustomShape 13"/>
          <p:cNvSpPr/>
          <p:nvPr/>
        </p:nvSpPr>
        <p:spPr>
          <a:xfrm>
            <a:off x="4932360" y="4292640"/>
            <a:ext cx="360000" cy="29808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2" name="CustomShape 14"/>
          <p:cNvSpPr/>
          <p:nvPr/>
        </p:nvSpPr>
        <p:spPr>
          <a:xfrm>
            <a:off x="3870360" y="4384800"/>
            <a:ext cx="1257120" cy="90144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3" name="CustomShape 15"/>
          <p:cNvSpPr/>
          <p:nvPr/>
        </p:nvSpPr>
        <p:spPr>
          <a:xfrm>
            <a:off x="1763640" y="3429000"/>
            <a:ext cx="3816000" cy="33127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4" name="TextShape 16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Orientation Normalization</a:t>
            </a:r>
            <a:endParaRPr/>
          </a:p>
        </p:txBody>
      </p:sp>
      <p:sp>
        <p:nvSpPr>
          <p:cNvPr id="635" name="TextShape 17"/>
          <p:cNvSpPr txBox="1"/>
          <p:nvPr/>
        </p:nvSpPr>
        <p:spPr>
          <a:xfrm>
            <a:off x="685800" y="914400"/>
            <a:ext cx="7772040" cy="5257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Compute orientation histogram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Select dominant orientation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Normalize: rotate to fixed orientation </a:t>
            </a:r>
            <a:endParaRPr dirty="0"/>
          </a:p>
        </p:txBody>
      </p:sp>
      <p:sp>
        <p:nvSpPr>
          <p:cNvPr id="636" name="CustomShape 18"/>
          <p:cNvSpPr/>
          <p:nvPr/>
        </p:nvSpPr>
        <p:spPr>
          <a:xfrm>
            <a:off x="6200640" y="4653000"/>
            <a:ext cx="2295000" cy="23400"/>
          </a:xfrm>
          <a:custGeom>
            <a:avLst/>
            <a:gdLst/>
            <a:ahLst/>
            <a:cxnLst/>
            <a:rect l="0" t="0" r="r" b="b"/>
            <a:pathLst>
              <a:path w="8675" h="104">
                <a:moveTo>
                  <a:pt x="8674" y="52"/>
                </a:moveTo>
                <a:lnTo>
                  <a:pt x="8629" y="0"/>
                </a:lnTo>
                <a:lnTo>
                  <a:pt x="0" y="0"/>
                </a:lnTo>
                <a:lnTo>
                  <a:pt x="0" y="103"/>
                </a:lnTo>
                <a:lnTo>
                  <a:pt x="8629" y="103"/>
                </a:lnTo>
                <a:lnTo>
                  <a:pt x="8582" y="52"/>
                </a:lnTo>
                <a:lnTo>
                  <a:pt x="8674" y="52"/>
                </a:lnTo>
                <a:lnTo>
                  <a:pt x="8674" y="0"/>
                </a:lnTo>
                <a:lnTo>
                  <a:pt x="8629" y="0"/>
                </a:lnTo>
                <a:lnTo>
                  <a:pt x="8674" y="5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7" name="CustomShape 19"/>
          <p:cNvSpPr/>
          <p:nvPr/>
        </p:nvSpPr>
        <p:spPr>
          <a:xfrm>
            <a:off x="8472600" y="4665600"/>
            <a:ext cx="23400" cy="1260000"/>
          </a:xfrm>
          <a:custGeom>
            <a:avLst/>
            <a:gdLst/>
            <a:ahLst/>
            <a:cxnLst/>
            <a:rect l="0" t="0" r="r" b="b"/>
            <a:pathLst>
              <a:path w="93" h="5561">
                <a:moveTo>
                  <a:pt x="47" y="5560"/>
                </a:moveTo>
                <a:lnTo>
                  <a:pt x="92" y="5509"/>
                </a:lnTo>
                <a:lnTo>
                  <a:pt x="92" y="0"/>
                </a:lnTo>
                <a:lnTo>
                  <a:pt x="0" y="0"/>
                </a:lnTo>
                <a:lnTo>
                  <a:pt x="0" y="5509"/>
                </a:lnTo>
                <a:lnTo>
                  <a:pt x="47" y="5458"/>
                </a:lnTo>
                <a:lnTo>
                  <a:pt x="47" y="5560"/>
                </a:lnTo>
                <a:lnTo>
                  <a:pt x="92" y="5560"/>
                </a:lnTo>
                <a:lnTo>
                  <a:pt x="92" y="5509"/>
                </a:lnTo>
                <a:lnTo>
                  <a:pt x="47" y="556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8" name="CustomShape 20"/>
          <p:cNvSpPr/>
          <p:nvPr/>
        </p:nvSpPr>
        <p:spPr>
          <a:xfrm>
            <a:off x="6189840" y="5902200"/>
            <a:ext cx="2293560" cy="23400"/>
          </a:xfrm>
          <a:custGeom>
            <a:avLst/>
            <a:gdLst/>
            <a:ahLst/>
            <a:cxnLst/>
            <a:rect l="0" t="0" r="r" b="b"/>
            <a:pathLst>
              <a:path w="8675" h="103">
                <a:moveTo>
                  <a:pt x="0" y="51"/>
                </a:moveTo>
                <a:lnTo>
                  <a:pt x="45" y="102"/>
                </a:lnTo>
                <a:lnTo>
                  <a:pt x="8674" y="102"/>
                </a:lnTo>
                <a:lnTo>
                  <a:pt x="8674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9" name="CustomShape 21"/>
          <p:cNvSpPr/>
          <p:nvPr/>
        </p:nvSpPr>
        <p:spPr>
          <a:xfrm>
            <a:off x="6189840" y="4653000"/>
            <a:ext cx="23400" cy="1261800"/>
          </a:xfrm>
          <a:custGeom>
            <a:avLst/>
            <a:gdLst/>
            <a:ahLst/>
            <a:cxnLst/>
            <a:rect l="0" t="0" r="r" b="b"/>
            <a:pathLst>
              <a:path w="92" h="5562">
                <a:moveTo>
                  <a:pt x="45" y="0"/>
                </a:moveTo>
                <a:lnTo>
                  <a:pt x="0" y="52"/>
                </a:lnTo>
                <a:lnTo>
                  <a:pt x="0" y="5561"/>
                </a:lnTo>
                <a:lnTo>
                  <a:pt x="91" y="5561"/>
                </a:lnTo>
                <a:lnTo>
                  <a:pt x="91" y="52"/>
                </a:lnTo>
                <a:lnTo>
                  <a:pt x="45" y="103"/>
                </a:lnTo>
                <a:lnTo>
                  <a:pt x="45" y="0"/>
                </a:lnTo>
                <a:lnTo>
                  <a:pt x="0" y="0"/>
                </a:lnTo>
                <a:lnTo>
                  <a:pt x="0" y="52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0" name="CustomShape 22"/>
          <p:cNvSpPr/>
          <p:nvPr/>
        </p:nvSpPr>
        <p:spPr>
          <a:xfrm>
            <a:off x="6200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1" name="CustomShape 23"/>
          <p:cNvSpPr/>
          <p:nvPr/>
        </p:nvSpPr>
        <p:spPr>
          <a:xfrm>
            <a:off x="6200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2" name="CustomShape 24"/>
          <p:cNvSpPr/>
          <p:nvPr/>
        </p:nvSpPr>
        <p:spPr>
          <a:xfrm>
            <a:off x="651528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3" name="CustomShape 25"/>
          <p:cNvSpPr/>
          <p:nvPr/>
        </p:nvSpPr>
        <p:spPr>
          <a:xfrm>
            <a:off x="618984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4" name="CustomShape 26"/>
          <p:cNvSpPr/>
          <p:nvPr/>
        </p:nvSpPr>
        <p:spPr>
          <a:xfrm>
            <a:off x="6189840" y="559116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5" name="CustomShape 27"/>
          <p:cNvSpPr/>
          <p:nvPr/>
        </p:nvSpPr>
        <p:spPr>
          <a:xfrm>
            <a:off x="6527880" y="4976640"/>
            <a:ext cx="325080" cy="9378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6" name="CustomShape 28"/>
          <p:cNvSpPr/>
          <p:nvPr/>
        </p:nvSpPr>
        <p:spPr>
          <a:xfrm>
            <a:off x="6527880" y="496584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7" name="CustomShape 29"/>
          <p:cNvSpPr/>
          <p:nvPr/>
        </p:nvSpPr>
        <p:spPr>
          <a:xfrm>
            <a:off x="6842160" y="49766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3" h="4185">
                <a:moveTo>
                  <a:pt x="47" y="4184"/>
                </a:moveTo>
                <a:lnTo>
                  <a:pt x="92" y="4133"/>
                </a:lnTo>
                <a:lnTo>
                  <a:pt x="92" y="0"/>
                </a:lnTo>
                <a:lnTo>
                  <a:pt x="0" y="0"/>
                </a:lnTo>
                <a:lnTo>
                  <a:pt x="0" y="4133"/>
                </a:lnTo>
                <a:lnTo>
                  <a:pt x="47" y="4082"/>
                </a:lnTo>
                <a:lnTo>
                  <a:pt x="47" y="4184"/>
                </a:lnTo>
                <a:lnTo>
                  <a:pt x="92" y="4184"/>
                </a:lnTo>
                <a:lnTo>
                  <a:pt x="92" y="4133"/>
                </a:lnTo>
                <a:lnTo>
                  <a:pt x="47" y="418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8" name="CustomShape 30"/>
          <p:cNvSpPr/>
          <p:nvPr/>
        </p:nvSpPr>
        <p:spPr>
          <a:xfrm>
            <a:off x="65152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9" name="CustomShape 31"/>
          <p:cNvSpPr/>
          <p:nvPr/>
        </p:nvSpPr>
        <p:spPr>
          <a:xfrm>
            <a:off x="6515280" y="49658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2" h="4185">
                <a:moveTo>
                  <a:pt x="45" y="0"/>
                </a:moveTo>
                <a:lnTo>
                  <a:pt x="0" y="51"/>
                </a:lnTo>
                <a:lnTo>
                  <a:pt x="0" y="4184"/>
                </a:lnTo>
                <a:lnTo>
                  <a:pt x="91" y="4184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0" name="CustomShape 32"/>
          <p:cNvSpPr/>
          <p:nvPr/>
        </p:nvSpPr>
        <p:spPr>
          <a:xfrm>
            <a:off x="6853320" y="5289480"/>
            <a:ext cx="326520" cy="62496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1" name="CustomShape 33"/>
          <p:cNvSpPr/>
          <p:nvPr/>
        </p:nvSpPr>
        <p:spPr>
          <a:xfrm>
            <a:off x="6842160" y="527832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92" y="51"/>
                </a:moveTo>
                <a:lnTo>
                  <a:pt x="47" y="102"/>
                </a:lnTo>
                <a:lnTo>
                  <a:pt x="1279" y="102"/>
                </a:lnTo>
                <a:lnTo>
                  <a:pt x="1279" y="0"/>
                </a:lnTo>
                <a:lnTo>
                  <a:pt x="47" y="0"/>
                </a:lnTo>
                <a:lnTo>
                  <a:pt x="0" y="51"/>
                </a:lnTo>
                <a:lnTo>
                  <a:pt x="47" y="0"/>
                </a:lnTo>
                <a:lnTo>
                  <a:pt x="0" y="0"/>
                </a:lnTo>
                <a:lnTo>
                  <a:pt x="0" y="51"/>
                </a:lnTo>
                <a:lnTo>
                  <a:pt x="92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2" name="CustomShape 34"/>
          <p:cNvSpPr/>
          <p:nvPr/>
        </p:nvSpPr>
        <p:spPr>
          <a:xfrm>
            <a:off x="6842160" y="528948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3" h="2807">
                <a:moveTo>
                  <a:pt x="47" y="2704"/>
                </a:moveTo>
                <a:lnTo>
                  <a:pt x="92" y="2755"/>
                </a:lnTo>
                <a:lnTo>
                  <a:pt x="92" y="0"/>
                </a:lnTo>
                <a:lnTo>
                  <a:pt x="0" y="0"/>
                </a:lnTo>
                <a:lnTo>
                  <a:pt x="0" y="2755"/>
                </a:lnTo>
                <a:lnTo>
                  <a:pt x="47" y="2806"/>
                </a:lnTo>
                <a:lnTo>
                  <a:pt x="0" y="2755"/>
                </a:lnTo>
                <a:lnTo>
                  <a:pt x="0" y="2806"/>
                </a:lnTo>
                <a:lnTo>
                  <a:pt x="47" y="2806"/>
                </a:lnTo>
                <a:lnTo>
                  <a:pt x="47" y="270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3" name="CustomShape 35"/>
          <p:cNvSpPr/>
          <p:nvPr/>
        </p:nvSpPr>
        <p:spPr>
          <a:xfrm>
            <a:off x="685332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8" h="103">
                <a:moveTo>
                  <a:pt x="1186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2"/>
                </a:lnTo>
                <a:lnTo>
                  <a:pt x="1232" y="102"/>
                </a:lnTo>
                <a:lnTo>
                  <a:pt x="1277" y="51"/>
                </a:lnTo>
                <a:lnTo>
                  <a:pt x="1232" y="102"/>
                </a:lnTo>
                <a:lnTo>
                  <a:pt x="1277" y="102"/>
                </a:lnTo>
                <a:lnTo>
                  <a:pt x="1277" y="51"/>
                </a:lnTo>
                <a:lnTo>
                  <a:pt x="1186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4" name="CustomShape 36"/>
          <p:cNvSpPr/>
          <p:nvPr/>
        </p:nvSpPr>
        <p:spPr>
          <a:xfrm>
            <a:off x="7167600" y="527832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2" h="2807">
                <a:moveTo>
                  <a:pt x="46" y="102"/>
                </a:moveTo>
                <a:lnTo>
                  <a:pt x="0" y="51"/>
                </a:lnTo>
                <a:lnTo>
                  <a:pt x="0" y="2806"/>
                </a:lnTo>
                <a:lnTo>
                  <a:pt x="91" y="2806"/>
                </a:lnTo>
                <a:lnTo>
                  <a:pt x="91" y="51"/>
                </a:lnTo>
                <a:lnTo>
                  <a:pt x="46" y="0"/>
                </a:lnTo>
                <a:lnTo>
                  <a:pt x="91" y="51"/>
                </a:lnTo>
                <a:lnTo>
                  <a:pt x="91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5" name="CustomShape 37"/>
          <p:cNvSpPr/>
          <p:nvPr/>
        </p:nvSpPr>
        <p:spPr>
          <a:xfrm>
            <a:off x="718020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6" name="CustomShape 38"/>
          <p:cNvSpPr/>
          <p:nvPr/>
        </p:nvSpPr>
        <p:spPr>
          <a:xfrm>
            <a:off x="718020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1"/>
                </a:lnTo>
                <a:lnTo>
                  <a:pt x="1232" y="101"/>
                </a:lnTo>
                <a:lnTo>
                  <a:pt x="1187" y="51"/>
                </a:lnTo>
                <a:lnTo>
                  <a:pt x="1278" y="51"/>
                </a:lnTo>
                <a:lnTo>
                  <a:pt x="1278" y="0"/>
                </a:lnTo>
                <a:lnTo>
                  <a:pt x="1232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7" name="CustomShape 39"/>
          <p:cNvSpPr/>
          <p:nvPr/>
        </p:nvSpPr>
        <p:spPr>
          <a:xfrm>
            <a:off x="7493040" y="5707080"/>
            <a:ext cx="25200" cy="21888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5" y="969"/>
                </a:moveTo>
                <a:lnTo>
                  <a:pt x="91" y="918"/>
                </a:lnTo>
                <a:lnTo>
                  <a:pt x="91" y="0"/>
                </a:lnTo>
                <a:lnTo>
                  <a:pt x="0" y="0"/>
                </a:lnTo>
                <a:lnTo>
                  <a:pt x="0" y="918"/>
                </a:lnTo>
                <a:lnTo>
                  <a:pt x="45" y="867"/>
                </a:lnTo>
                <a:lnTo>
                  <a:pt x="45" y="969"/>
                </a:lnTo>
                <a:lnTo>
                  <a:pt x="91" y="969"/>
                </a:lnTo>
                <a:lnTo>
                  <a:pt x="91" y="918"/>
                </a:lnTo>
                <a:lnTo>
                  <a:pt x="45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8" name="CustomShape 40"/>
          <p:cNvSpPr/>
          <p:nvPr/>
        </p:nvSpPr>
        <p:spPr>
          <a:xfrm>
            <a:off x="716760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6" y="102"/>
                </a:lnTo>
                <a:lnTo>
                  <a:pt x="1278" y="102"/>
                </a:lnTo>
                <a:lnTo>
                  <a:pt x="1278" y="0"/>
                </a:lnTo>
                <a:lnTo>
                  <a:pt x="46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9" name="CustomShape 41"/>
          <p:cNvSpPr/>
          <p:nvPr/>
        </p:nvSpPr>
        <p:spPr>
          <a:xfrm>
            <a:off x="7167600" y="5694480"/>
            <a:ext cx="23400" cy="22032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1" y="969"/>
                </a:lnTo>
                <a:lnTo>
                  <a:pt x="91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0" name="CustomShape 42"/>
          <p:cNvSpPr/>
          <p:nvPr/>
        </p:nvSpPr>
        <p:spPr>
          <a:xfrm>
            <a:off x="7505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1" name="CustomShape 43"/>
          <p:cNvSpPr/>
          <p:nvPr/>
        </p:nvSpPr>
        <p:spPr>
          <a:xfrm>
            <a:off x="7505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2" name="CustomShape 44"/>
          <p:cNvSpPr/>
          <p:nvPr/>
        </p:nvSpPr>
        <p:spPr>
          <a:xfrm>
            <a:off x="781992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3" name="CustomShape 45"/>
          <p:cNvSpPr/>
          <p:nvPr/>
        </p:nvSpPr>
        <p:spPr>
          <a:xfrm>
            <a:off x="7493040" y="5902200"/>
            <a:ext cx="3394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4" name="CustomShape 46"/>
          <p:cNvSpPr/>
          <p:nvPr/>
        </p:nvSpPr>
        <p:spPr>
          <a:xfrm>
            <a:off x="7493040" y="5591160"/>
            <a:ext cx="252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5" name="CustomShape 47"/>
          <p:cNvSpPr/>
          <p:nvPr/>
        </p:nvSpPr>
        <p:spPr>
          <a:xfrm>
            <a:off x="7832880" y="5810400"/>
            <a:ext cx="325080" cy="1044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6" name="CustomShape 48"/>
          <p:cNvSpPr/>
          <p:nvPr/>
        </p:nvSpPr>
        <p:spPr>
          <a:xfrm>
            <a:off x="7819920" y="579924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91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0" y="51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91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7" name="CustomShape 49"/>
          <p:cNvSpPr/>
          <p:nvPr/>
        </p:nvSpPr>
        <p:spPr>
          <a:xfrm>
            <a:off x="7819920" y="5810400"/>
            <a:ext cx="23400" cy="115560"/>
          </a:xfrm>
          <a:custGeom>
            <a:avLst/>
            <a:gdLst/>
            <a:ahLst/>
            <a:cxnLst/>
            <a:rect l="0" t="0" r="r" b="b"/>
            <a:pathLst>
              <a:path w="92" h="511">
                <a:moveTo>
                  <a:pt x="45" y="408"/>
                </a:moveTo>
                <a:lnTo>
                  <a:pt x="91" y="459"/>
                </a:lnTo>
                <a:lnTo>
                  <a:pt x="91" y="0"/>
                </a:lnTo>
                <a:lnTo>
                  <a:pt x="0" y="0"/>
                </a:lnTo>
                <a:lnTo>
                  <a:pt x="0" y="459"/>
                </a:lnTo>
                <a:lnTo>
                  <a:pt x="45" y="510"/>
                </a:lnTo>
                <a:lnTo>
                  <a:pt x="0" y="459"/>
                </a:lnTo>
                <a:lnTo>
                  <a:pt x="0" y="510"/>
                </a:lnTo>
                <a:lnTo>
                  <a:pt x="45" y="510"/>
                </a:lnTo>
                <a:lnTo>
                  <a:pt x="45" y="408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8" name="CustomShape 50"/>
          <p:cNvSpPr/>
          <p:nvPr/>
        </p:nvSpPr>
        <p:spPr>
          <a:xfrm>
            <a:off x="78328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187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279" y="51"/>
                </a:lnTo>
                <a:lnTo>
                  <a:pt x="1233" y="102"/>
                </a:lnTo>
                <a:lnTo>
                  <a:pt x="1279" y="102"/>
                </a:lnTo>
                <a:lnTo>
                  <a:pt x="1279" y="51"/>
                </a:lnTo>
                <a:lnTo>
                  <a:pt x="1187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9" name="CustomShape 51"/>
          <p:cNvSpPr/>
          <p:nvPr/>
        </p:nvSpPr>
        <p:spPr>
          <a:xfrm>
            <a:off x="8145360" y="5799240"/>
            <a:ext cx="25200" cy="115560"/>
          </a:xfrm>
          <a:custGeom>
            <a:avLst/>
            <a:gdLst/>
            <a:ahLst/>
            <a:cxnLst/>
            <a:rect l="0" t="0" r="r" b="b"/>
            <a:pathLst>
              <a:path w="93" h="511">
                <a:moveTo>
                  <a:pt x="46" y="102"/>
                </a:moveTo>
                <a:lnTo>
                  <a:pt x="0" y="51"/>
                </a:lnTo>
                <a:lnTo>
                  <a:pt x="0" y="510"/>
                </a:lnTo>
                <a:lnTo>
                  <a:pt x="92" y="510"/>
                </a:lnTo>
                <a:lnTo>
                  <a:pt x="92" y="51"/>
                </a:lnTo>
                <a:lnTo>
                  <a:pt x="46" y="0"/>
                </a:lnTo>
                <a:lnTo>
                  <a:pt x="92" y="51"/>
                </a:lnTo>
                <a:lnTo>
                  <a:pt x="92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0" name="CustomShape 52"/>
          <p:cNvSpPr/>
          <p:nvPr/>
        </p:nvSpPr>
        <p:spPr>
          <a:xfrm>
            <a:off x="815832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1" name="CustomShape 53"/>
          <p:cNvSpPr/>
          <p:nvPr/>
        </p:nvSpPr>
        <p:spPr>
          <a:xfrm>
            <a:off x="815832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1"/>
                </a:lnTo>
                <a:lnTo>
                  <a:pt x="1233" y="101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2" name="CustomShape 54"/>
          <p:cNvSpPr/>
          <p:nvPr/>
        </p:nvSpPr>
        <p:spPr>
          <a:xfrm>
            <a:off x="8472600" y="5707080"/>
            <a:ext cx="23400" cy="21888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7" y="969"/>
                </a:moveTo>
                <a:lnTo>
                  <a:pt x="92" y="918"/>
                </a:lnTo>
                <a:lnTo>
                  <a:pt x="92" y="0"/>
                </a:lnTo>
                <a:lnTo>
                  <a:pt x="0" y="0"/>
                </a:lnTo>
                <a:lnTo>
                  <a:pt x="0" y="918"/>
                </a:lnTo>
                <a:lnTo>
                  <a:pt x="47" y="867"/>
                </a:lnTo>
                <a:lnTo>
                  <a:pt x="47" y="969"/>
                </a:lnTo>
                <a:lnTo>
                  <a:pt x="92" y="969"/>
                </a:lnTo>
                <a:lnTo>
                  <a:pt x="92" y="918"/>
                </a:lnTo>
                <a:lnTo>
                  <a:pt x="47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3" name="CustomShape 55"/>
          <p:cNvSpPr/>
          <p:nvPr/>
        </p:nvSpPr>
        <p:spPr>
          <a:xfrm>
            <a:off x="814536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0" y="51"/>
                </a:moveTo>
                <a:lnTo>
                  <a:pt x="46" y="102"/>
                </a:lnTo>
                <a:lnTo>
                  <a:pt x="1279" y="102"/>
                </a:lnTo>
                <a:lnTo>
                  <a:pt x="1279" y="0"/>
                </a:lnTo>
                <a:lnTo>
                  <a:pt x="46" y="0"/>
                </a:lnTo>
                <a:lnTo>
                  <a:pt x="92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4" name="CustomShape 56"/>
          <p:cNvSpPr/>
          <p:nvPr/>
        </p:nvSpPr>
        <p:spPr>
          <a:xfrm>
            <a:off x="8145360" y="5694480"/>
            <a:ext cx="25200" cy="22032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2" y="969"/>
                </a:lnTo>
                <a:lnTo>
                  <a:pt x="92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5" name="CustomShape 57"/>
          <p:cNvSpPr/>
          <p:nvPr/>
        </p:nvSpPr>
        <p:spPr>
          <a:xfrm>
            <a:off x="6074280" y="600876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0</a:t>
            </a:r>
            <a:endParaRPr/>
          </a:p>
        </p:txBody>
      </p:sp>
      <p:sp>
        <p:nvSpPr>
          <p:cNvPr id="676" name="CustomShape 58"/>
          <p:cNvSpPr/>
          <p:nvPr/>
        </p:nvSpPr>
        <p:spPr>
          <a:xfrm>
            <a:off x="8365320" y="597528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2</a:t>
            </a:r>
            <a:endParaRPr/>
          </a:p>
        </p:txBody>
      </p:sp>
      <p:sp>
        <p:nvSpPr>
          <p:cNvPr id="677" name="CustomShape 59"/>
          <p:cNvSpPr/>
          <p:nvPr/>
        </p:nvSpPr>
        <p:spPr>
          <a:xfrm>
            <a:off x="8539200" y="5946840"/>
            <a:ext cx="15336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Symbol"/>
              </a:rPr>
              <a:t>p</a:t>
            </a:r>
            <a:endParaRPr/>
          </a:p>
        </p:txBody>
      </p:sp>
      <p:sp>
        <p:nvSpPr>
          <p:cNvPr id="678" name="CustomShape 60"/>
          <p:cNvSpPr/>
          <p:nvPr/>
        </p:nvSpPr>
        <p:spPr>
          <a:xfrm>
            <a:off x="6608880" y="5991120"/>
            <a:ext cx="124920" cy="109080"/>
          </a:xfrm>
          <a:custGeom>
            <a:avLst/>
            <a:gdLst/>
            <a:ahLst/>
            <a:cxnLst/>
            <a:rect l="0" t="0" r="r" b="b"/>
            <a:pathLst>
              <a:path w="478" h="486">
                <a:moveTo>
                  <a:pt x="477" y="485"/>
                </a:moveTo>
                <a:lnTo>
                  <a:pt x="239" y="0"/>
                </a:lnTo>
                <a:lnTo>
                  <a:pt x="0" y="485"/>
                </a:lnTo>
                <a:lnTo>
                  <a:pt x="477" y="485"/>
                </a:lnTo>
                <a:lnTo>
                  <a:pt x="239" y="0"/>
                </a:lnTo>
                <a:lnTo>
                  <a:pt x="477" y="48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9" name="CustomShape 61"/>
          <p:cNvSpPr/>
          <p:nvPr/>
        </p:nvSpPr>
        <p:spPr>
          <a:xfrm>
            <a:off x="6659640" y="6091200"/>
            <a:ext cx="23400" cy="175680"/>
          </a:xfrm>
          <a:custGeom>
            <a:avLst/>
            <a:gdLst/>
            <a:ahLst/>
            <a:cxnLst/>
            <a:rect l="0" t="0" r="r" b="b"/>
            <a:pathLst>
              <a:path w="93" h="776">
                <a:moveTo>
                  <a:pt x="47" y="775"/>
                </a:moveTo>
                <a:lnTo>
                  <a:pt x="92" y="775"/>
                </a:lnTo>
                <a:lnTo>
                  <a:pt x="92" y="0"/>
                </a:lnTo>
                <a:lnTo>
                  <a:pt x="0" y="0"/>
                </a:lnTo>
                <a:lnTo>
                  <a:pt x="0" y="775"/>
                </a:lnTo>
                <a:lnTo>
                  <a:pt x="47" y="77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0" name="CustomShape 62"/>
          <p:cNvSpPr/>
          <p:nvPr/>
        </p:nvSpPr>
        <p:spPr>
          <a:xfrm rot="18210600">
            <a:off x="3437280" y="3626640"/>
            <a:ext cx="2625480" cy="4246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1" name="CustomShape 63"/>
          <p:cNvSpPr/>
          <p:nvPr/>
        </p:nvSpPr>
        <p:spPr>
          <a:xfrm rot="18210600">
            <a:off x="2773440" y="4105080"/>
            <a:ext cx="2282400" cy="226332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2" name="CustomShape 64"/>
          <p:cNvSpPr/>
          <p:nvPr/>
        </p:nvSpPr>
        <p:spPr>
          <a:xfrm rot="18210600">
            <a:off x="3179520" y="386820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3" name="CustomShape 65"/>
          <p:cNvSpPr/>
          <p:nvPr/>
        </p:nvSpPr>
        <p:spPr>
          <a:xfrm rot="18210600">
            <a:off x="4132800" y="449964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4" name="CustomShape 66"/>
          <p:cNvSpPr/>
          <p:nvPr/>
        </p:nvSpPr>
        <p:spPr>
          <a:xfrm rot="18210600">
            <a:off x="3497040" y="546120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5" name="CustomShape 67"/>
          <p:cNvSpPr/>
          <p:nvPr/>
        </p:nvSpPr>
        <p:spPr>
          <a:xfrm rot="18210600">
            <a:off x="2543760" y="483012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6" name="CustomShape 68"/>
          <p:cNvSpPr/>
          <p:nvPr/>
        </p:nvSpPr>
        <p:spPr>
          <a:xfrm rot="18210600">
            <a:off x="3030120" y="4977360"/>
            <a:ext cx="769680" cy="7995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7" name="CustomShape 69"/>
          <p:cNvSpPr/>
          <p:nvPr/>
        </p:nvSpPr>
        <p:spPr>
          <a:xfrm rot="18210600">
            <a:off x="3709440" y="5699520"/>
            <a:ext cx="210600" cy="54684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8" name="CustomShape 70"/>
          <p:cNvSpPr/>
          <p:nvPr/>
        </p:nvSpPr>
        <p:spPr>
          <a:xfrm rot="18210600">
            <a:off x="3619440" y="5176080"/>
            <a:ext cx="1052280" cy="55476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9" name="CustomShape 71"/>
          <p:cNvSpPr/>
          <p:nvPr/>
        </p:nvSpPr>
        <p:spPr>
          <a:xfrm rot="18210600">
            <a:off x="4045680" y="4961520"/>
            <a:ext cx="837720" cy="50220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0" name="CustomShape 72"/>
          <p:cNvSpPr/>
          <p:nvPr/>
        </p:nvSpPr>
        <p:spPr>
          <a:xfrm rot="18210600">
            <a:off x="3605040" y="4291200"/>
            <a:ext cx="564840" cy="3546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1" name="CustomShape 73"/>
          <p:cNvSpPr/>
          <p:nvPr/>
        </p:nvSpPr>
        <p:spPr>
          <a:xfrm rot="18210600">
            <a:off x="3841560" y="4421880"/>
            <a:ext cx="118800" cy="63864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2" name="CustomShape 74"/>
          <p:cNvSpPr/>
          <p:nvPr/>
        </p:nvSpPr>
        <p:spPr>
          <a:xfrm rot="18210600">
            <a:off x="3742920" y="3689640"/>
            <a:ext cx="360000" cy="30852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3" name="CustomShape 75"/>
          <p:cNvSpPr/>
          <p:nvPr/>
        </p:nvSpPr>
        <p:spPr>
          <a:xfrm rot="18210600">
            <a:off x="3281400" y="4080240"/>
            <a:ext cx="1257120" cy="88668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4" name="CustomShape 76"/>
          <p:cNvSpPr/>
          <p:nvPr/>
        </p:nvSpPr>
        <p:spPr>
          <a:xfrm>
            <a:off x="2593800" y="4076640"/>
            <a:ext cx="2625480" cy="43207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5" name="CustomShape 77"/>
          <p:cNvSpPr/>
          <p:nvPr/>
        </p:nvSpPr>
        <p:spPr>
          <a:xfrm>
            <a:off x="6849000" y="1233360"/>
            <a:ext cx="2081520" cy="364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[Lowe, SIFT, 1999]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62622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What’s next?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609600" y="1143000"/>
            <a:ext cx="7772040" cy="837720"/>
          </a:xfrm>
        </p:spPr>
        <p:txBody>
          <a:bodyPr>
            <a:normAutofit fontScale="40000" lnSpcReduction="20000"/>
          </a:bodyPr>
          <a:lstStyle/>
          <a:p>
            <a:r>
              <a:rPr lang="en-US" dirty="0"/>
              <a:t>    Once we have found the </a:t>
            </a:r>
            <a:r>
              <a:rPr lang="en-US" dirty="0" err="1"/>
              <a:t>keypoints</a:t>
            </a:r>
            <a:r>
              <a:rPr lang="en-US" dirty="0"/>
              <a:t> and a dominant orientation for each,</a:t>
            </a:r>
          </a:p>
          <a:p>
            <a:endParaRPr lang="en-US" dirty="0"/>
          </a:p>
          <a:p>
            <a:r>
              <a:rPr lang="en-US" dirty="0"/>
              <a:t>   we need to </a:t>
            </a:r>
            <a:r>
              <a:rPr lang="en-US" dirty="0">
                <a:solidFill>
                  <a:srgbClr val="FF0000"/>
                </a:solidFill>
              </a:rPr>
              <a:t>describe</a:t>
            </a:r>
            <a:r>
              <a:rPr lang="en-US" dirty="0"/>
              <a:t> the (rotated and scaled) neighborhood about each.</a:t>
            </a:r>
          </a:p>
        </p:txBody>
      </p:sp>
      <p:pic>
        <p:nvPicPr>
          <p:cNvPr id="4" name="Picture 5"/>
          <p:cNvPicPr/>
          <p:nvPr/>
        </p:nvPicPr>
        <p:blipFill>
          <a:blip r:embed="rId2"/>
          <a:stretch/>
        </p:blipFill>
        <p:spPr>
          <a:xfrm>
            <a:off x="1752600" y="289560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724400" y="3704534"/>
            <a:ext cx="25699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128-dimensional vector</a:t>
            </a:r>
          </a:p>
        </p:txBody>
      </p:sp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>
          <a:xfrm>
            <a:off x="3735120" y="3889200"/>
            <a:ext cx="9892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45474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  <a:r>
              <a:rPr lang="en-US" sz="2800" dirty="0"/>
              <a:t>Important Point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685800" y="3048000"/>
            <a:ext cx="7772040" cy="2819400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People just say “SIFT”.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But there are TWO parts to SIFT.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CC"/>
                </a:solidFill>
              </a:rPr>
              <a:t>an interest point detector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rgbClr val="0000C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CC"/>
                </a:solidFill>
              </a:rPr>
              <a:t>a region descriptor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/>
              <a:t>They are independent. Many people use the region descriptor without looking for the points.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1966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2643</TotalTime>
  <Words>2039</Words>
  <Application>Microsoft Office PowerPoint</Application>
  <PresentationFormat>On-screen Show (4:3)</PresentationFormat>
  <Paragraphs>364</Paragraphs>
  <Slides>66</Slides>
  <Notes>40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79" baseType="lpstr">
      <vt:lpstr>Arial</vt:lpstr>
      <vt:lpstr>Arial Unicode MS</vt:lpstr>
      <vt:lpstr>AvantGarde Bk BT</vt:lpstr>
      <vt:lpstr>Calibri</vt:lpstr>
      <vt:lpstr>Consolas</vt:lpstr>
      <vt:lpstr>Kalinga</vt:lpstr>
      <vt:lpstr>StarSymbol</vt:lpstr>
      <vt:lpstr>Symbol</vt:lpstr>
      <vt:lpstr>Times New Roman</vt:lpstr>
      <vt:lpstr>Wingdings</vt:lpstr>
      <vt:lpstr>Office Theme</vt:lpstr>
      <vt:lpstr>Bitmap Image</vt:lpstr>
      <vt:lpstr>CorelDRAW</vt:lpstr>
      <vt:lpstr>  Computer Vision   CSE 455 Corner Detection  Linda Shapiro Professor of Computer Science &amp; Engineering Professor of Electrical &amp; Computer Engineering</vt:lpstr>
      <vt:lpstr>Review: What’s an edge?</vt:lpstr>
      <vt:lpstr>Image derivatives</vt:lpstr>
      <vt:lpstr>Laplacian (2nd derivative)!</vt:lpstr>
      <vt:lpstr>Laplacians also sensitive to noise</vt:lpstr>
      <vt:lpstr>Difference of Gaussian (DoG)</vt:lpstr>
      <vt:lpstr>DoGs</vt:lpstr>
      <vt:lpstr>Canny Edge Detection</vt:lpstr>
      <vt:lpstr>Gradient magnitude and direction</vt:lpstr>
      <vt:lpstr>Non-maximum suppression</vt:lpstr>
      <vt:lpstr>Non-maximum suppression</vt:lpstr>
      <vt:lpstr>Non-maximum suppression</vt:lpstr>
      <vt:lpstr>Threshold edges</vt:lpstr>
      <vt:lpstr>Connect ‘em up!</vt:lpstr>
      <vt:lpstr>Features!</vt:lpstr>
      <vt:lpstr>How to create a panorama</vt:lpstr>
      <vt:lpstr>Q1: How close are two patches?</vt:lpstr>
      <vt:lpstr>Q2: How can we find unique patches?</vt:lpstr>
      <vt:lpstr>How can we find unique patches?</vt:lpstr>
      <vt:lpstr>How can we find unique patches?</vt:lpstr>
      <vt:lpstr>What are we going to do?</vt:lpstr>
      <vt:lpstr>Preview: Harris detector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From HW3: Structure matrix</vt:lpstr>
      <vt:lpstr>Estimating Response</vt:lpstr>
      <vt:lpstr>Harris Corner Detector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Lowe’s Pyramid Scheme</vt:lpstr>
      <vt:lpstr>Key point localization</vt:lpstr>
      <vt:lpstr>Scale-space extrema detection: experimental results over 32 images that were synthetically transformed and noise added.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What’s next?</vt:lpstr>
      <vt:lpstr>  Important Point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271</cp:revision>
  <dcterms:created xsi:type="dcterms:W3CDTF">2013-01-06T19:09:38Z</dcterms:created>
  <dcterms:modified xsi:type="dcterms:W3CDTF">2026-10-16T22:01:14Z</dcterms:modified>
</cp:coreProperties>
</file>