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553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8" r:id="rId73"/>
    <p:sldId id="329" r:id="rId74"/>
    <p:sldId id="330" r:id="rId75"/>
    <p:sldId id="554" r:id="rId76"/>
    <p:sldId id="326" r:id="rId77"/>
    <p:sldId id="327" r:id="rId78"/>
    <p:sldId id="331" r:id="rId79"/>
    <p:sldId id="332" r:id="rId80"/>
    <p:sldId id="333" r:id="rId81"/>
    <p:sldId id="334" r:id="rId82"/>
    <p:sldId id="335" r:id="rId83"/>
    <p:sldId id="336" r:id="rId84"/>
    <p:sldId id="337" r:id="rId85"/>
    <p:sldId id="338" r:id="rId86"/>
    <p:sldId id="339" r:id="rId87"/>
    <p:sldId id="340" r:id="rId88"/>
    <p:sldId id="341" r:id="rId89"/>
    <p:sldId id="342" r:id="rId90"/>
    <p:sldId id="343" r:id="rId91"/>
    <p:sldId id="344" r:id="rId92"/>
    <p:sldId id="345" r:id="rId93"/>
    <p:sldId id="433" r:id="rId94"/>
    <p:sldId id="435" r:id="rId95"/>
    <p:sldId id="549" r:id="rId96"/>
    <p:sldId id="550" r:id="rId97"/>
    <p:sldId id="551" r:id="rId98"/>
    <p:sldId id="552" r:id="rId9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455" autoAdjust="0"/>
    <p:restoredTop sz="94611"/>
  </p:normalViewPr>
  <p:slideViewPr>
    <p:cSldViewPr snapToGrid="0" snapToObjects="1">
      <p:cViewPr varScale="1">
        <p:scale>
          <a:sx n="106" d="100"/>
          <a:sy n="106" d="100"/>
        </p:scale>
        <p:origin x="12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2041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3756a210c2_0_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3756a210c2_0_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1645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756a210c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756a210c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3517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756a210c2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" name="Google Shape;570;g3756a210c2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63850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756a210c2_0_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756a210c2_0_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0666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756a210c2_0_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3756a210c2_0_5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5934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756a210c2_0_5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3756a210c2_0_5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386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756a210c2_0_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756a210c2_0_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9301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3756a210c2_0_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3756a210c2_0_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523659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3756a210c2_0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" name="Google Shape;625;g3756a210c2_0_5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5986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756a210c2_0_6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756a210c2_0_6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46413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756a210c2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756a210c2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0082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3756a210c2_0_6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3756a210c2_0_6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8599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3756a210c2_0_6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3756a210c2_0_6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77959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3756a210c2_0_6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3756a210c2_0_6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35749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756a210c2_0_6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756a210c2_0_6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908951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3756a210c2_0_6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3756a210c2_0_6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2878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3756a210c2_0_6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3756a210c2_0_6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68796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756a210c2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756a210c2_0_6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94826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756a210c2_0_6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756a210c2_0_6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308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3756a210c2_0_6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3756a210c2_0_6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905672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g3756a210c2_0_7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" name="Google Shape;733;g3756a210c2_0_7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67244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756a210c2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" name="Google Shape;742;g3756a210c2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43623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756a210c2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756a210c2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6748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" name="Google Shape;759;g3756a210c2_0_7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" name="Google Shape;760;g3756a210c2_0_7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7291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3756a210c2_0_7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3756a210c2_0_7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39584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756a210c2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756a210c2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27055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756a210c2_0_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756a210c2_0_7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7763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g3756a210c2_0_7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" name="Google Shape;796;g3756a210c2_0_7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65222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756a210c2_0_7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756a210c2_0_7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542239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g3756a210c2_0_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" name="Google Shape;814;g3756a210c2_0_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798075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3756a210c2_0_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3756a210c2_0_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603224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3756a210c2_0_8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3756a210c2_0_8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20409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g3756a210c2_0_8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" name="Google Shape;841;g3756a210c2_0_8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77856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3756a210c2_0_8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" name="Google Shape;850;g3756a210c2_0_8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952891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756a210c2_0_8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756a210c2_0_8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90211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3756a210c2_0_8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3756a210c2_0_8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543175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756a210c2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756a210c2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047608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3756a210c2_0_8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" name="Google Shape;886;g3756a210c2_0_8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703043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756a210c2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756a210c2_0_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30186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3756a210c2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3756a210c2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42193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3756a210c2_0_9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3756a210c2_0_9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797268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756a210c2_0_8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756a210c2_0_8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1087509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756a210c2_0_9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3756a210c2_0_9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4835061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756a210c2_0_9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756a210c2_0_9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6680123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3756a210c2_0_9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3756a210c2_0_9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81819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g3756a210c2_0_9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" name="Google Shape;954;g3756a210c2_0_9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1699360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g3756a210c2_0_9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" name="Google Shape;962;g3756a210c2_0_9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759141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3756a210c2_0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3756a210c2_0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24721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g3756a210c2_0_1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" name="Google Shape;986;g3756a210c2_0_1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438396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93;g3756a210c2_0_1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" name="Google Shape;994;g3756a210c2_0_1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16548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3756a210c2_0_1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" name="Google Shape;1002;g3756a210c2_0_1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3607210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g3756a210c2_0_1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" name="Google Shape;1009;g3756a210c2_0_1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41989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756a210c2_0_1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756a210c2_0_11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799363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756a210c2_0_1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3756a210c2_0_1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776096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3756a210c2_0_1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3756a210c2_0_1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8325576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756a210c2_0_1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3756a210c2_0_1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2809118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3756a210c2_0_1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3756a210c2_0_1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80500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756a210c2_0_11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" name="Google Shape;1053;g3756a210c2_0_11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242724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3756a210c2_0_11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3756a210c2_0_11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020746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3756a210c2_0_1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3756a210c2_0_1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534753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3756a210c2_0_1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3756a210c2_0_1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510086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3756a210c2_0_12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3756a210c2_0_12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5045599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g3756a210c2_0_12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" name="Google Shape;1105;g3756a210c2_0_12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668070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756a210c2_0_1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3756a210c2_0_1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2521207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g3756a210c2_0_14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" name="Google Shape;1126;g3756a210c2_0_14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380643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g3756a210c2_0_15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" name="Google Shape;1142;g3756a210c2_0_15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75814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3756a210c2_0_15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3756a210c2_0_15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7414651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3756a210c2_0_1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3756a210c2_0_1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546941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g3756a210c2_0_12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" name="Google Shape;1185;g3756a210c2_0_12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297506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3756a210c2_0_13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3756a210c2_0_13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483138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g3756a210c2_0_1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" name="Google Shape;1202;g3756a210c2_0_1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167659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g3756a210c2_0_13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" name="Google Shape;1213;g3756a210c2_0_13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0970468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" name="Google Shape;1220;g3768f206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" name="Google Shape;1221;g3768f206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106919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3756a210c2_0_1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3756a210c2_0_1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936839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3756a210c2_0_14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" name="Google Shape;1236;g3756a210c2_0_14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1393683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3756a210c2_0_1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3756a210c2_0_1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7380627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" name="Google Shape;1249;g3756a210c2_0_15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" name="Google Shape;1250;g3756a210c2_0_15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859172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3756a210c2_0_13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3756a210c2_0_13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77750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" name="Google Shape;1264;g3756a210c2_0_1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" name="Google Shape;1265;g3756a210c2_0_1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9832828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3756a210c2_0_1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3756a210c2_0_1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90500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Google Shape;1281;g3756a210c2_0_13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" name="Google Shape;1282;g3756a210c2_0_13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6242831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3756a210c2_0_1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3756a210c2_0_1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138832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3756a210c2_0_13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3756a210c2_0_13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998209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3756a210c2_0_13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3756a210c2_0_13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452134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3756a210c2_0_14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" name="Google Shape;1316;g3756a210c2_0_14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6534926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3756a210c2_0_14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3756a210c2_0_14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912660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" name="Google Shape;1333;g3756a210c2_0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" name="Google Shape;1334;g3756a210c2_0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5146533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" name="Google Shape;1344;g3756a210c2_0_14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" name="Google Shape;1345;g3756a210c2_0_14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49865780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g3756a210c2_0_1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5" name="Google Shape;1355;g3756a210c2_0_1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2948168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" name="Google Shape;1361;g3756a210c2_0_1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" name="Google Shape;1362;g3756a210c2_0_1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12065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5950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3635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gi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.png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0.png"/><Relationship Id="rId4" Type="http://schemas.openxmlformats.org/officeDocument/2006/relationships/image" Target="../media/image49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jpg"/><Relationship Id="rId4" Type="http://schemas.openxmlformats.org/officeDocument/2006/relationships/image" Target="../media/image1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4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7.jpg"/><Relationship Id="rId4" Type="http://schemas.openxmlformats.org/officeDocument/2006/relationships/image" Target="../media/image56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8.jpg"/><Relationship Id="rId4" Type="http://schemas.openxmlformats.org/officeDocument/2006/relationships/image" Target="../media/image51.jp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5.jpg"/><Relationship Id="rId4" Type="http://schemas.openxmlformats.org/officeDocument/2006/relationships/image" Target="../media/image1.jp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8.jpg"/><Relationship Id="rId4" Type="http://schemas.openxmlformats.org/officeDocument/2006/relationships/image" Target="../media/image1.jp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0.jpg"/><Relationship Id="rId4" Type="http://schemas.openxmlformats.org/officeDocument/2006/relationships/image" Target="../media/image1.jp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74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3.jp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5.jp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3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 smtClean="0">
                <a:cs typeface="Arial Rounded MT Bold"/>
              </a:rPr>
              <a:t>CSE 455</a:t>
            </a:r>
            <a:r>
              <a:rPr lang="en-US" dirty="0">
                <a:cs typeface="Arial Rounded MT Bold"/>
              </a:rPr>
              <a:t/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Filters</a:t>
            </a:r>
            <a:r>
              <a:rPr lang="en-US" sz="3600" dirty="0">
                <a:cs typeface="Arial Rounded MT Bold"/>
              </a:rPr>
              <a:t/>
            </a: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/>
            </a: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&amp; Computer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5"/>
          <p:cNvSpPr txBox="1">
            <a:spLocks noGrp="1"/>
          </p:cNvSpPr>
          <p:nvPr>
            <p:ph type="title"/>
          </p:nvPr>
        </p:nvSpPr>
        <p:spPr>
          <a:xfrm>
            <a:off x="311700" y="3008100"/>
            <a:ext cx="8520600" cy="841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ctr" anchorCtr="0">
            <a:noAutofit/>
          </a:bodyPr>
          <a:lstStyle/>
          <a:p>
            <a:r>
              <a:rPr lang="en"/>
              <a:t>Let’s do something interesting already!!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7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Want to make image smaller</a:t>
            </a:r>
            <a:endParaRPr/>
          </a:p>
        </p:txBody>
      </p:sp>
      <p:sp>
        <p:nvSpPr>
          <p:cNvPr id="566" name="Google Shape;566;p7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67" name="Google Shape;567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7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73" name="Google Shape;573;p7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74" name="Google Shape;574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5" name="Google Shape;575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02921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6" name="Google Shape;576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98213" y="3868088"/>
            <a:ext cx="609600" cy="609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7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82" name="Google Shape;582;p7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83" name="Google Shape;583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7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7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591" name="Google Shape;591;p7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592" name="Google Shape;592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489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3" name="Google Shape;593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0" name="Google Shape;600;p8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01" name="Google Shape;601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2" name="Google Shape;602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3" name="Google Shape;603;p8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3969550"/>
            <a:ext cx="1915250" cy="191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09" name="Google Shape;609;p8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10" name="Google Shape;610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8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12" name="Google Shape;612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81"/>
          <p:cNvSpPr/>
          <p:nvPr/>
        </p:nvSpPr>
        <p:spPr>
          <a:xfrm>
            <a:off x="6006875" y="2043925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19" name="Google Shape;619;p8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0" name="Google Shape;620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22" name="Google Shape;62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28" name="Google Shape;628;p8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29" name="Google Shape;629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8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31" name="Google Shape;631;p8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37" name="Google Shape;637;p8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38" name="Google Shape;638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8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0" name="Google Shape;640;p8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46" name="Google Shape;646;p8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47" name="Google Shape;647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8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49" name="Google Shape;649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8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55" name="Google Shape;655;p8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56" name="Google Shape;656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8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58" name="Google Shape;658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8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64" name="Google Shape;664;p8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65" name="Google Shape;665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8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67" name="Google Shape;667;p8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8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73" name="Google Shape;673;p8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74" name="Google Shape;674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8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76" name="Google Shape;676;p8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8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82" name="Google Shape;682;p8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83" name="Google Shape;683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8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85" name="Google Shape;685;p8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691" name="Google Shape;691;p9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692" name="Google Shape;69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693" name="Google Shape;693;p9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694" name="Google Shape;694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9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0" name="Google Shape;700;p9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01" name="Google Shape;701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9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03" name="Google Shape;703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09" name="Google Shape;709;p9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0" name="Google Shape;710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9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12" name="Google Shape;712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9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18" name="Google Shape;718;p9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19" name="Google Shape;719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0" name="Google Shape;720;p9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21" name="Google Shape;72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9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27" name="Google Shape;727;p9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28" name="Google Shape;728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9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0" name="Google Shape;73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p9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36" name="Google Shape;736;p9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37" name="Google Shape;73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9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39" name="Google Shape;73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9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45" name="Google Shape;745;p9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46" name="Google Shape;746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9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48" name="Google Shape;748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9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54" name="Google Shape;754;p9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55" name="Google Shape;755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9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57" name="Google Shape;757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9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63" name="Google Shape;763;p9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64" name="Google Shape;764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9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66" name="Google Shape;766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9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72" name="Google Shape;772;p9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73" name="Google Shape;773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9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75" name="Google Shape;775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81" name="Google Shape;781;p10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82" name="Google Shape;782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10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84" name="Google Shape;784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0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0" name="Google Shape;790;p10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791" name="Google Shape;791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792" name="Google Shape;792;p10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793" name="Google Shape;793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p10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799" name="Google Shape;799;p10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0" name="Google Shape;80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02" name="Google Shape;802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0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08" name="Google Shape;808;p10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09" name="Google Shape;80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0" name="Google Shape;810;p10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11" name="Google Shape;81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p10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17" name="Google Shape;817;p10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18" name="Google Shape;818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104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0" name="Google Shape;820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0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26" name="Google Shape;826;p10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27" name="Google Shape;82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105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29" name="Google Shape;829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0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35" name="Google Shape;835;p10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36" name="Google Shape;83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06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38" name="Google Shape;838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" name="Google Shape;843;p10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44" name="Google Shape;844;p10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45" name="Google Shape;845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46" name="Google Shape;846;p107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47" name="Google Shape;847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0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53" name="Google Shape;853;p10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54" name="Google Shape;854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55" name="Google Shape;855;p108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56" name="Google Shape;856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10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62" name="Google Shape;862;p10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63" name="Google Shape;863;p10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64" name="Google Shape;864;p109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65" name="Google Shape;865;p1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11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71" name="Google Shape;871;p11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72" name="Google Shape;872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p110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74" name="Google Shape;874;p1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0" name="Google Shape;880;p11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81" name="Google Shape;881;p1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111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83" name="Google Shape;883;p1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1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89" name="Google Shape;889;p11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0" name="Google Shape;890;p1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12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892" name="Google Shape;892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11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898" name="Google Shape;898;p11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899" name="Google Shape;899;p1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0" name="Google Shape;900;p113"/>
          <p:cNvSpPr/>
          <p:nvPr/>
        </p:nvSpPr>
        <p:spPr>
          <a:xfrm>
            <a:off x="447250" y="2869925"/>
            <a:ext cx="456600" cy="4566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01" name="Google Shape;901;p1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1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07" name="Google Shape;907;p11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08" name="Google Shape;908;p1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14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10" name="Google Shape;910;p1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36999" y="1622125"/>
            <a:ext cx="1915250" cy="1915250"/>
          </a:xfrm>
          <a:prstGeom prst="rect">
            <a:avLst/>
          </a:prstGeom>
          <a:noFill/>
          <a:ln>
            <a:noFill/>
          </a:ln>
        </p:spPr>
      </p:pic>
      <p:sp>
        <p:nvSpPr>
          <p:cNvPr id="911" name="Google Shape;911;p114"/>
          <p:cNvSpPr/>
          <p:nvPr/>
        </p:nvSpPr>
        <p:spPr>
          <a:xfrm>
            <a:off x="5773950" y="16619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1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17" name="Google Shape;917;p11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18" name="Google Shape;918;p1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5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20" name="Google Shape;920;p1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1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448x448 -&gt; 64x64</a:t>
            </a:r>
            <a:endParaRPr/>
          </a:p>
        </p:txBody>
      </p:sp>
      <p:sp>
        <p:nvSpPr>
          <p:cNvPr id="926" name="Google Shape;926;p11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27" name="Google Shape;927;p1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1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16"/>
          <p:cNvSpPr/>
          <p:nvPr/>
        </p:nvSpPr>
        <p:spPr>
          <a:xfrm>
            <a:off x="127950" y="18838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11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IS THIS ALL THERE IS??</a:t>
            </a:r>
            <a:endParaRPr/>
          </a:p>
        </p:txBody>
      </p:sp>
      <p:sp>
        <p:nvSpPr>
          <p:cNvPr id="935" name="Google Shape;935;p11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36" name="Google Shape;936;p1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11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THERE IS A BETTER WAY!</a:t>
            </a:r>
            <a:endParaRPr/>
          </a:p>
        </p:txBody>
      </p:sp>
      <p:sp>
        <p:nvSpPr>
          <p:cNvPr id="942" name="Google Shape;942;p11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43" name="Google Shape;943;p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1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LOOK AT HOW MUCH BETTER</a:t>
            </a:r>
            <a:endParaRPr/>
          </a:p>
        </p:txBody>
      </p:sp>
      <p:sp>
        <p:nvSpPr>
          <p:cNvPr id="949" name="Google Shape;949;p11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0" name="Google Shape;950;p1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6200" y="3124200"/>
            <a:ext cx="609600" cy="6096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51" name="Google Shape;951;p1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8200" y="3124200"/>
            <a:ext cx="609600" cy="609600"/>
          </a:xfrm>
          <a:prstGeom prst="rect">
            <a:avLst/>
          </a:prstGeom>
          <a:noFill/>
          <a:ln w="28575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2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</a:t>
            </a:r>
            <a:endParaRPr/>
          </a:p>
        </p:txBody>
      </p:sp>
      <p:sp>
        <p:nvSpPr>
          <p:cNvPr id="957" name="Google Shape;957;p12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58" name="Google Shape;958;p1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120"/>
          <p:cNvSpPr/>
          <p:nvPr/>
        </p:nvSpPr>
        <p:spPr>
          <a:xfrm>
            <a:off x="463400" y="28715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p12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 Averaging!</a:t>
            </a:r>
            <a:endParaRPr/>
          </a:p>
        </p:txBody>
      </p:sp>
      <p:sp>
        <p:nvSpPr>
          <p:cNvPr id="965" name="Google Shape;965;p12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66" name="Google Shape;966;p1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121"/>
          <p:cNvSpPr/>
          <p:nvPr/>
        </p:nvSpPr>
        <p:spPr>
          <a:xfrm>
            <a:off x="463400" y="2871500"/>
            <a:ext cx="378900" cy="3789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pic>
        <p:nvPicPr>
          <p:cNvPr id="968" name="Google Shape;968;p1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89197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2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How do? Averaging!</a:t>
            </a:r>
            <a:endParaRPr/>
          </a:p>
        </p:txBody>
      </p:sp>
      <p:sp>
        <p:nvSpPr>
          <p:cNvPr id="974" name="Google Shape;974;p12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75" name="Google Shape;975;p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8613" y="3950800"/>
            <a:ext cx="1934000" cy="19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1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5000" y="1783825"/>
            <a:ext cx="1934000" cy="193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7" name="Google Shape;977;p1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1388" y="3950800"/>
            <a:ext cx="1934000" cy="1934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78" name="Google Shape;978;p122"/>
          <p:cNvCxnSpPr/>
          <p:nvPr/>
        </p:nvCxnSpPr>
        <p:spPr>
          <a:xfrm flipH="1">
            <a:off x="3158700" y="3904225"/>
            <a:ext cx="736200" cy="7734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979" name="Google Shape;979;p122"/>
          <p:cNvCxnSpPr/>
          <p:nvPr/>
        </p:nvCxnSpPr>
        <p:spPr>
          <a:xfrm>
            <a:off x="5128175" y="3950800"/>
            <a:ext cx="804300" cy="8043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980" name="Google Shape;980;p122"/>
          <p:cNvSpPr txBox="1"/>
          <p:nvPr/>
        </p:nvSpPr>
        <p:spPr>
          <a:xfrm rot="-2521793">
            <a:off x="3431723" y="3714689"/>
            <a:ext cx="479001" cy="1056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4800">
                <a:solidFill>
                  <a:srgbClr val="FF0000"/>
                </a:solidFill>
                <a:latin typeface="Ubuntu"/>
                <a:ea typeface="Ubuntu"/>
                <a:cs typeface="Ubuntu"/>
                <a:sym typeface="Ubuntu"/>
              </a:rPr>
              <a:t>X</a:t>
            </a:r>
            <a:endParaRPr sz="4800">
              <a:solidFill>
                <a:srgbClr val="FF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981" name="Google Shape;981;p122"/>
          <p:cNvSpPr txBox="1"/>
          <p:nvPr/>
        </p:nvSpPr>
        <p:spPr>
          <a:xfrm>
            <a:off x="922600" y="3559450"/>
            <a:ext cx="19716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>
                <a:latin typeface="Consolas"/>
                <a:ea typeface="Consolas"/>
                <a:cs typeface="Consolas"/>
                <a:sym typeface="Consolas"/>
              </a:rPr>
              <a:t>“interpolation”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982" name="Google Shape;982;p122"/>
          <p:cNvSpPr txBox="1"/>
          <p:nvPr/>
        </p:nvSpPr>
        <p:spPr>
          <a:xfrm>
            <a:off x="6249800" y="3559450"/>
            <a:ext cx="1971600" cy="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>
                <a:latin typeface="Consolas"/>
                <a:ea typeface="Consolas"/>
                <a:cs typeface="Consolas"/>
                <a:sym typeface="Consolas"/>
              </a:rPr>
              <a:t>averaging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983" name="Google Shape;983;p1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96800" y="3832950"/>
            <a:ext cx="467050" cy="46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p12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</a:t>
            </a:r>
            <a:endParaRPr/>
          </a:p>
        </p:txBody>
      </p:sp>
      <p:sp>
        <p:nvSpPr>
          <p:cNvPr id="989" name="Google Shape;989;p12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90" name="Google Shape;990;p1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926914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1" name="Google Shape;991;p1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p12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 A weighted sum</a:t>
            </a:r>
            <a:endParaRPr/>
          </a:p>
        </p:txBody>
      </p:sp>
      <p:sp>
        <p:nvSpPr>
          <p:cNvPr id="997" name="Google Shape;997;p12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998" name="Google Shape;998;p1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9" name="Google Shape;999;p1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9269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" name="Google Shape;1004;p12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What is averaging? A weighted sum</a:t>
            </a:r>
            <a:endParaRPr/>
          </a:p>
        </p:txBody>
      </p:sp>
      <p:sp>
        <p:nvSpPr>
          <p:cNvPr id="1005" name="Google Shape;1005;p12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06" name="Google Shape;1006;p1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8639" y="2207314"/>
            <a:ext cx="4886725" cy="2443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2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Call this operation “</a:t>
            </a:r>
            <a:r>
              <a:rPr lang="en" i="1"/>
              <a:t>convolution</a:t>
            </a:r>
            <a:r>
              <a:rPr lang="en"/>
              <a:t>”</a:t>
            </a:r>
            <a:endParaRPr/>
          </a:p>
        </p:txBody>
      </p:sp>
      <p:sp>
        <p:nvSpPr>
          <p:cNvPr id="1012" name="Google Shape;1012;p12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13" name="Google Shape;1013;p1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4" name="Google Shape;1014;p126"/>
          <p:cNvSpPr txBox="1"/>
          <p:nvPr/>
        </p:nvSpPr>
        <p:spPr>
          <a:xfrm>
            <a:off x="1453600" y="1854250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2400" i="1">
                <a:latin typeface="Consolas"/>
                <a:ea typeface="Consolas"/>
                <a:cs typeface="Consolas"/>
                <a:sym typeface="Consolas"/>
              </a:rPr>
              <a:t>Filter</a:t>
            </a:r>
            <a:r>
              <a:rPr lang="en" sz="2400">
                <a:latin typeface="Consolas"/>
                <a:ea typeface="Consolas"/>
                <a:cs typeface="Consolas"/>
                <a:sym typeface="Consolas"/>
              </a:rPr>
              <a:t> or </a:t>
            </a:r>
            <a:r>
              <a:rPr lang="en" sz="2400" i="1">
                <a:latin typeface="Consolas"/>
                <a:ea typeface="Consolas"/>
                <a:cs typeface="Consolas"/>
                <a:sym typeface="Consolas"/>
              </a:rPr>
              <a:t>kernel</a:t>
            </a:r>
            <a:endParaRPr sz="2400" i="1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200" y="5884800"/>
            <a:ext cx="87972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Note: multiplying an image section by a filter is actually called “correlation” and convolution</a:t>
            </a:r>
          </a:p>
          <a:p>
            <a:r>
              <a:rPr lang="en-US" dirty="0">
                <a:solidFill>
                  <a:srgbClr val="0000FF"/>
                </a:solidFill>
              </a:rPr>
              <a:t>Involves inverting the filter first, but since our filters are generally symmetric, we call</a:t>
            </a:r>
          </a:p>
          <a:p>
            <a:r>
              <a:rPr lang="en-US" dirty="0">
                <a:solidFill>
                  <a:srgbClr val="0000FF"/>
                </a:solidFill>
              </a:rPr>
              <a:t>Everything convolution. This is what all computer vision people 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12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Convolutions on larger images</a:t>
            </a:r>
            <a:endParaRPr/>
          </a:p>
        </p:txBody>
      </p:sp>
      <p:sp>
        <p:nvSpPr>
          <p:cNvPr id="1020" name="Google Shape;1020;p12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21" name="Google Shape;1021;p1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14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2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Kernel slides across image</a:t>
            </a:r>
            <a:endParaRPr/>
          </a:p>
        </p:txBody>
      </p:sp>
      <p:sp>
        <p:nvSpPr>
          <p:cNvPr id="1027" name="Google Shape;1027;p12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28" name="Google Shape;1028;p1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9326" y="1622125"/>
            <a:ext cx="8525349" cy="42626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2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Kernel slides across image</a:t>
            </a:r>
            <a:endParaRPr/>
          </a:p>
        </p:txBody>
      </p:sp>
      <p:sp>
        <p:nvSpPr>
          <p:cNvPr id="1027" name="Google Shape;1027;p12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39BC16-AC96-4438-94F6-5EFD30C28DFB}"/>
              </a:ext>
            </a:extLst>
          </p:cNvPr>
          <p:cNvSpPr txBox="1"/>
          <p:nvPr/>
        </p:nvSpPr>
        <p:spPr>
          <a:xfrm>
            <a:off x="811658" y="2229492"/>
            <a:ext cx="631589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happens at the edges of the images?</a:t>
            </a:r>
          </a:p>
          <a:p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Zero padding: easiest but can give bad results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Duplicate the outermost row or column</a:t>
            </a:r>
          </a:p>
          <a:p>
            <a:pPr marL="457200" indent="-457200">
              <a:buFont typeface="+mj-lt"/>
              <a:buAutoNum type="arabicPeriod"/>
            </a:pPr>
            <a:endParaRPr lang="en-US" sz="2400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Use wraparound</a:t>
            </a:r>
          </a:p>
        </p:txBody>
      </p:sp>
    </p:spTree>
    <p:extLst>
      <p:ext uri="{BB962C8B-B14F-4D97-AF65-F5344CB8AC3E}">
        <p14:creationId xmlns:p14="http://schemas.microsoft.com/office/powerpoint/2010/main" val="109316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2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Convolutions on larger images</a:t>
            </a:r>
            <a:endParaRPr/>
          </a:p>
        </p:txBody>
      </p:sp>
      <p:sp>
        <p:nvSpPr>
          <p:cNvPr id="1034" name="Google Shape;1034;p12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35" name="Google Shape;1035;p1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6" name="Google Shape;1036;p1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37" name="Google Shape;1037;p129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13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This is called box filter</a:t>
            </a:r>
            <a:endParaRPr/>
          </a:p>
        </p:txBody>
      </p:sp>
      <p:sp>
        <p:nvSpPr>
          <p:cNvPr id="1043" name="Google Shape;1043;p13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44" name="Google Shape;1044;p1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1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46" name="Google Shape;1046;p130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47" name="Google Shape;1047;p1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48" name="Google Shape;1048;p130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49" name="Google Shape;1049;p130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50" name="Google Shape;1050;p130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" name="Google Shape;1055;p13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Box filters smooth image</a:t>
            </a:r>
            <a:endParaRPr/>
          </a:p>
        </p:txBody>
      </p:sp>
      <p:sp>
        <p:nvSpPr>
          <p:cNvPr id="1056" name="Google Shape;1056;p13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57" name="Google Shape;1057;p1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8" name="Google Shape;1058;p1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59" name="Google Shape;1059;p131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60" name="Google Shape;1060;p1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61" name="Google Shape;1061;p131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62" name="Google Shape;1062;p131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63" name="Google Shape;1063;p131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13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Box filters smooth image</a:t>
            </a:r>
            <a:endParaRPr/>
          </a:p>
        </p:txBody>
      </p:sp>
      <p:sp>
        <p:nvSpPr>
          <p:cNvPr id="1069" name="Google Shape;1069;p13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70" name="Google Shape;1070;p1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622121"/>
            <a:ext cx="4918775" cy="245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1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026" y="3691438"/>
            <a:ext cx="1958475" cy="19584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72" name="Google Shape;1072;p132"/>
          <p:cNvCxnSpPr/>
          <p:nvPr/>
        </p:nvCxnSpPr>
        <p:spPr>
          <a:xfrm>
            <a:off x="5277275" y="3512850"/>
            <a:ext cx="1301100" cy="5778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073" name="Google Shape;1073;p1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67475" y="4189175"/>
            <a:ext cx="2260824" cy="169561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4" name="Google Shape;1074;p132"/>
          <p:cNvCxnSpPr/>
          <p:nvPr/>
        </p:nvCxnSpPr>
        <p:spPr>
          <a:xfrm rot="10800000" flipH="1">
            <a:off x="1565425" y="3811150"/>
            <a:ext cx="18600" cy="8385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75" name="Google Shape;1075;p132"/>
          <p:cNvCxnSpPr/>
          <p:nvPr/>
        </p:nvCxnSpPr>
        <p:spPr>
          <a:xfrm>
            <a:off x="1789050" y="4752150"/>
            <a:ext cx="866400" cy="93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076" name="Google Shape;1076;p132"/>
          <p:cNvSpPr txBox="1"/>
          <p:nvPr/>
        </p:nvSpPr>
        <p:spPr>
          <a:xfrm>
            <a:off x="559050" y="4557225"/>
            <a:ext cx="53670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>
                <a:latin typeface="Consolas"/>
                <a:ea typeface="Consolas"/>
                <a:cs typeface="Consolas"/>
                <a:sym typeface="Consolas"/>
              </a:rPr>
              <a:t>Box filters</a:t>
            </a:r>
            <a:endParaRPr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p13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Now we resize our smoothed image</a:t>
            </a:r>
            <a:endParaRPr/>
          </a:p>
        </p:txBody>
      </p:sp>
      <p:sp>
        <p:nvSpPr>
          <p:cNvPr id="1082" name="Google Shape;1082;p13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83" name="Google Shape;1083;p1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4093" y="1622118"/>
            <a:ext cx="3287975" cy="32879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84" name="Google Shape;1084;p1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13" y="1622126"/>
            <a:ext cx="3287963" cy="3287963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85" name="Google Shape;1085;p1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175175" y="3377225"/>
            <a:ext cx="609600" cy="60960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1086" name="Google Shape;1086;p133"/>
          <p:cNvCxnSpPr/>
          <p:nvPr/>
        </p:nvCxnSpPr>
        <p:spPr>
          <a:xfrm>
            <a:off x="7390475" y="2599700"/>
            <a:ext cx="716100" cy="48450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087" name="Google Shape;1087;p133"/>
          <p:cNvCxnSpPr/>
          <p:nvPr/>
        </p:nvCxnSpPr>
        <p:spPr>
          <a:xfrm>
            <a:off x="3359125" y="3186750"/>
            <a:ext cx="843300" cy="0"/>
          </a:xfrm>
          <a:prstGeom prst="straightConnector1">
            <a:avLst/>
          </a:prstGeom>
          <a:noFill/>
          <a:ln w="76200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13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So much better!</a:t>
            </a:r>
            <a:endParaRPr/>
          </a:p>
        </p:txBody>
      </p:sp>
      <p:sp>
        <p:nvSpPr>
          <p:cNvPr id="1093" name="Google Shape;1093;p13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094" name="Google Shape;1094;p1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51" y="1622126"/>
            <a:ext cx="4262675" cy="4262675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13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Box filters have artifacts</a:t>
            </a:r>
            <a:endParaRPr sz="3000"/>
          </a:p>
        </p:txBody>
      </p:sp>
      <p:sp>
        <p:nvSpPr>
          <p:cNvPr id="1100" name="Google Shape;1100;p13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01" name="Google Shape;1101;p1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2" name="Google Shape;1102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7" name="Google Shape;1107;p1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483938" y="652276"/>
            <a:ext cx="12111875" cy="121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108" name="Google Shape;1108;p13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Box filters have artifacts</a:t>
            </a:r>
            <a:endParaRPr sz="3000"/>
          </a:p>
        </p:txBody>
      </p:sp>
      <p:sp>
        <p:nvSpPr>
          <p:cNvPr id="1109" name="Google Shape;1109;p13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0" name="Google Shape;1110;p1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1" name="Google Shape;1111;p136"/>
          <p:cNvSpPr/>
          <p:nvPr/>
        </p:nvSpPr>
        <p:spPr>
          <a:xfrm>
            <a:off x="5413725" y="1622125"/>
            <a:ext cx="3360000" cy="25158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1112" name="Google Shape;1112;p136"/>
          <p:cNvSpPr/>
          <p:nvPr/>
        </p:nvSpPr>
        <p:spPr>
          <a:xfrm>
            <a:off x="4457275" y="3932175"/>
            <a:ext cx="779400" cy="786900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13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18" name="Google Shape;1118;p13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19" name="Google Shape;1119;p1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0" name="Google Shape;1120;p1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21" name="Google Shape;1121;p137"/>
          <p:cNvGrpSpPr/>
          <p:nvPr/>
        </p:nvGrpSpPr>
        <p:grpSpPr>
          <a:xfrm>
            <a:off x="4028700" y="2258475"/>
            <a:ext cx="1086600" cy="1086600"/>
            <a:chOff x="4028700" y="1401225"/>
            <a:chExt cx="1086600" cy="1086600"/>
          </a:xfrm>
        </p:grpSpPr>
        <p:sp>
          <p:nvSpPr>
            <p:cNvPr id="1122" name="Google Shape;1122;p137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23" name="Google Shape;1123;p137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p13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29" name="Google Shape;1129;p13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30" name="Google Shape;1130;p1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138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32" name="Google Shape;1132;p138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3" name="Google Shape;1133;p138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4" name="Google Shape;1134;p138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5" name="Google Shape;1135;p138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6" name="Google Shape;1136;p138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37" name="Google Shape;1137;p138"/>
          <p:cNvGrpSpPr/>
          <p:nvPr/>
        </p:nvGrpSpPr>
        <p:grpSpPr>
          <a:xfrm>
            <a:off x="2031925" y="2216300"/>
            <a:ext cx="1086600" cy="1086600"/>
            <a:chOff x="4028700" y="1401225"/>
            <a:chExt cx="1086600" cy="1086600"/>
          </a:xfrm>
        </p:grpSpPr>
        <p:sp>
          <p:nvSpPr>
            <p:cNvPr id="1138" name="Google Shape;1138;p138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39" name="Google Shape;1139;p138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Google Shape;1144;p13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45" name="Google Shape;1145;p13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46" name="Google Shape;1146;p1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139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48" name="Google Shape;1148;p139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49" name="Google Shape;1149;p139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0" name="Google Shape;1150;p139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1" name="Google Shape;1151;p139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52" name="Google Shape;1152;p139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53" name="Google Shape;1153;p139"/>
          <p:cNvGrpSpPr/>
          <p:nvPr/>
        </p:nvGrpSpPr>
        <p:grpSpPr>
          <a:xfrm>
            <a:off x="1955725" y="2216300"/>
            <a:ext cx="1086600" cy="1086600"/>
            <a:chOff x="4028700" y="1401225"/>
            <a:chExt cx="1086600" cy="1086600"/>
          </a:xfrm>
        </p:grpSpPr>
        <p:sp>
          <p:nvSpPr>
            <p:cNvPr id="1154" name="Google Shape;1154;p139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55" name="Google Shape;1155;p139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4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2400"/>
              <a:t>Box filters: vertical + horizontal streaking</a:t>
            </a:r>
            <a:endParaRPr sz="2400"/>
          </a:p>
        </p:txBody>
      </p:sp>
      <p:sp>
        <p:nvSpPr>
          <p:cNvPr id="1161" name="Google Shape;1161;p14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62" name="Google Shape;1162;p1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140"/>
          <p:cNvSpPr/>
          <p:nvPr/>
        </p:nvSpPr>
        <p:spPr>
          <a:xfrm>
            <a:off x="229500" y="2281513"/>
            <a:ext cx="2709000" cy="27090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  <p:cxnSp>
        <p:nvCxnSpPr>
          <p:cNvPr id="1164" name="Google Shape;1164;p140"/>
          <p:cNvCxnSpPr/>
          <p:nvPr/>
        </p:nvCxnSpPr>
        <p:spPr>
          <a:xfrm>
            <a:off x="2152450" y="2748800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5" name="Google Shape;1165;p140"/>
          <p:cNvCxnSpPr/>
          <p:nvPr/>
        </p:nvCxnSpPr>
        <p:spPr>
          <a:xfrm>
            <a:off x="1261225" y="2876563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6" name="Google Shape;1166;p140"/>
          <p:cNvCxnSpPr/>
          <p:nvPr/>
        </p:nvCxnSpPr>
        <p:spPr>
          <a:xfrm>
            <a:off x="1646575" y="244193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7" name="Google Shape;1167;p140"/>
          <p:cNvCxnSpPr/>
          <p:nvPr/>
        </p:nvCxnSpPr>
        <p:spPr>
          <a:xfrm>
            <a:off x="783325" y="31906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68" name="Google Shape;1168;p140"/>
          <p:cNvCxnSpPr/>
          <p:nvPr/>
        </p:nvCxnSpPr>
        <p:spPr>
          <a:xfrm>
            <a:off x="497775" y="2748788"/>
            <a:ext cx="0" cy="1518900"/>
          </a:xfrm>
          <a:prstGeom prst="straightConnector1">
            <a:avLst/>
          </a:prstGeom>
          <a:noFill/>
          <a:ln w="1524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169" name="Google Shape;1169;p140"/>
          <p:cNvGrpSpPr/>
          <p:nvPr/>
        </p:nvGrpSpPr>
        <p:grpSpPr>
          <a:xfrm>
            <a:off x="1879525" y="2216300"/>
            <a:ext cx="1086600" cy="1086600"/>
            <a:chOff x="4028700" y="1401225"/>
            <a:chExt cx="1086600" cy="1086600"/>
          </a:xfrm>
        </p:grpSpPr>
        <p:sp>
          <p:nvSpPr>
            <p:cNvPr id="1170" name="Google Shape;1170;p140"/>
            <p:cNvSpPr/>
            <p:nvPr/>
          </p:nvSpPr>
          <p:spPr>
            <a:xfrm>
              <a:off x="4028700" y="1401225"/>
              <a:ext cx="1086600" cy="1086600"/>
            </a:xfrm>
            <a:prstGeom prst="rect">
              <a:avLst/>
            </a:prstGeom>
            <a:solidFill>
              <a:srgbClr val="000000">
                <a:alpha val="4423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1171" name="Google Shape;1171;p140"/>
            <p:cNvSpPr/>
            <p:nvPr/>
          </p:nvSpPr>
          <p:spPr>
            <a:xfrm>
              <a:off x="4285650" y="1658175"/>
              <a:ext cx="572700" cy="5727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14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We want a smoothly weighted kernel</a:t>
            </a:r>
            <a:endParaRPr/>
          </a:p>
        </p:txBody>
      </p:sp>
      <p:sp>
        <p:nvSpPr>
          <p:cNvPr id="1177" name="Google Shape;1177;p14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78" name="Google Shape;1178;p1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9" name="Google Shape;1179;p1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91526" y="1774526"/>
            <a:ext cx="3722975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" name="Google Shape;1187;p14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Gaussians</a:t>
            </a:r>
            <a:endParaRPr/>
          </a:p>
        </p:txBody>
      </p:sp>
      <p:sp>
        <p:nvSpPr>
          <p:cNvPr id="1188" name="Google Shape;1188;p14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89" name="Google Shape;1189;p1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6301" y="1926926"/>
            <a:ext cx="5191399" cy="3722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0" name="Google Shape;1190;p1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53251" y="2426775"/>
            <a:ext cx="1628775" cy="53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5" name="Google Shape;1195;p1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0" y="2687114"/>
            <a:ext cx="3950374" cy="2962787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14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2d Gaussian</a:t>
            </a:r>
            <a:endParaRPr/>
          </a:p>
        </p:txBody>
      </p:sp>
      <p:sp>
        <p:nvSpPr>
          <p:cNvPr id="1197" name="Google Shape;1197;p14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198" name="Google Shape;1198;p1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038" y="1718625"/>
            <a:ext cx="1823900" cy="48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9" name="Google Shape;1199;p1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79888" y="1622126"/>
            <a:ext cx="4027775" cy="402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" name="Google Shape;1204;p14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05" name="Google Shape;1205;p14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06" name="Google Shape;1206;p1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6210" y="2824151"/>
            <a:ext cx="991575" cy="991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1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475" y="2076175"/>
            <a:ext cx="2705650" cy="27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8" name="Google Shape;1208;p1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8853" y="1967112"/>
            <a:ext cx="2705650" cy="27056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144"/>
          <p:cNvSpPr txBox="1"/>
          <p:nvPr/>
        </p:nvSpPr>
        <p:spPr>
          <a:xfrm>
            <a:off x="3063125" y="2725500"/>
            <a:ext cx="838500" cy="14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9600">
                <a:latin typeface="Consolas"/>
                <a:ea typeface="Consolas"/>
                <a:cs typeface="Consolas"/>
                <a:sym typeface="Consolas"/>
              </a:rPr>
              <a:t>*</a:t>
            </a:r>
            <a:endParaRPr sz="9600"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210" name="Google Shape;1210;p144"/>
          <p:cNvSpPr txBox="1"/>
          <p:nvPr/>
        </p:nvSpPr>
        <p:spPr>
          <a:xfrm>
            <a:off x="5284100" y="2408725"/>
            <a:ext cx="838500" cy="140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9600">
                <a:latin typeface="Consolas"/>
                <a:ea typeface="Consolas"/>
                <a:cs typeface="Consolas"/>
                <a:sym typeface="Consolas"/>
              </a:rPr>
              <a:t>=</a:t>
            </a:r>
            <a:endParaRPr sz="960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" name="Google Shape;1215;p14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16" name="Google Shape;1216;p14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17" name="Google Shape;1217;p1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86751" y="1622114"/>
            <a:ext cx="4027748" cy="40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8" name="Google Shape;1218;p1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0" y="1622113"/>
            <a:ext cx="4027750" cy="4027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p14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Better smoothing with Gaussians</a:t>
            </a:r>
            <a:endParaRPr/>
          </a:p>
        </p:txBody>
      </p:sp>
      <p:sp>
        <p:nvSpPr>
          <p:cNvPr id="1224" name="Google Shape;1224;p14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25" name="Google Shape;1225;p146"/>
          <p:cNvPicPr preferRelativeResize="0"/>
          <p:nvPr/>
        </p:nvPicPr>
        <p:blipFill rotWithShape="1">
          <a:blip r:embed="rId3">
            <a:alphaModFix/>
          </a:blip>
          <a:srcRect l="50072" t="10212" r="25512" b="65371"/>
          <a:stretch/>
        </p:blipFill>
        <p:spPr>
          <a:xfrm>
            <a:off x="4651826" y="1622151"/>
            <a:ext cx="4262675" cy="4262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146"/>
          <p:cNvPicPr preferRelativeResize="0"/>
          <p:nvPr/>
        </p:nvPicPr>
        <p:blipFill rotWithShape="1">
          <a:blip r:embed="rId4">
            <a:alphaModFix/>
          </a:blip>
          <a:srcRect l="50074" t="9981" r="25509" b="65602"/>
          <a:stretch/>
        </p:blipFill>
        <p:spPr>
          <a:xfrm>
            <a:off x="229490" y="1622157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4932044-FBF0-4C31-9AF8-E764C4EFB191}"/>
              </a:ext>
            </a:extLst>
          </p:cNvPr>
          <p:cNvSpPr txBox="1"/>
          <p:nvPr/>
        </p:nvSpPr>
        <p:spPr>
          <a:xfrm>
            <a:off x="1420599" y="5918698"/>
            <a:ext cx="7890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Box Filtered                                                            Gaussian Filtered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75</a:t>
            </a:fld>
            <a:endParaRPr lang="en-US"/>
          </a:p>
        </p:txBody>
      </p:sp>
      <p:sp>
        <p:nvSpPr>
          <p:cNvPr id="3" name="AutoShape 2" descr="Gaussian Blur Analysis Infograph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Gaussian Blur Analysis Infographi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Gaussian Blur Analysis Infographic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28266" y="1961388"/>
            <a:ext cx="2304288" cy="17282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1159" y="1229061"/>
            <a:ext cx="1852041" cy="441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00117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Wow, so what was that convolution thing??</a:t>
            </a:r>
            <a:endParaRPr sz="3000"/>
          </a:p>
        </p:txBody>
      </p:sp>
      <p:sp>
        <p:nvSpPr>
          <p:cNvPr id="1239" name="Google Shape;1239;p1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0" name="Google Shape;1240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Wow, so what was that convolution thing??</a:t>
            </a:r>
            <a:endParaRPr sz="3000"/>
          </a:p>
        </p:txBody>
      </p:sp>
      <p:sp>
        <p:nvSpPr>
          <p:cNvPr id="1239" name="Google Shape;1239;p1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0" name="Google Shape;1240;p1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" name="Google Shape;1245;p1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Calculate it, go!</a:t>
            </a:r>
            <a:endParaRPr sz="3000"/>
          </a:p>
        </p:txBody>
      </p:sp>
      <p:sp>
        <p:nvSpPr>
          <p:cNvPr id="1246" name="Google Shape;1246;p1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47" name="Google Shape;1247;p1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p1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sz="3000"/>
              <a:t>Calculate it, go!</a:t>
            </a:r>
            <a:endParaRPr sz="3000"/>
          </a:p>
        </p:txBody>
      </p:sp>
      <p:sp>
        <p:nvSpPr>
          <p:cNvPr id="1253" name="Google Shape;1253;p1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54" name="Google Shape;1254;p1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9025" y="1926926"/>
            <a:ext cx="7445950" cy="372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15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260" name="Google Shape;1260;p1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61" name="Google Shape;1261;p1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2" name="Google Shape;1262;p1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15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Highpass Kernel: finds edges</a:t>
            </a:r>
            <a:br>
              <a:rPr lang="en" dirty="0"/>
            </a:br>
            <a:r>
              <a:rPr lang="en" dirty="0"/>
              <a:t>(applied to the graytone image!)</a:t>
            </a:r>
            <a:endParaRPr dirty="0"/>
          </a:p>
        </p:txBody>
      </p:sp>
      <p:sp>
        <p:nvSpPr>
          <p:cNvPr id="1268" name="Google Shape;1268;p1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69" name="Google Shape;1269;p1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0" name="Google Shape;1270;p1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1" name="Google Shape;1271;p1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15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pic>
        <p:nvPicPr>
          <p:cNvPr id="1277" name="Google Shape;1277;p1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8" name="Google Shape;1278;p15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79" name="Google Shape;1279;p1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p154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Identity Kernel: Does nothing!</a:t>
            </a:r>
            <a:endParaRPr/>
          </a:p>
        </p:txBody>
      </p:sp>
      <p:pic>
        <p:nvPicPr>
          <p:cNvPr id="1285" name="Google Shape;1285;p1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6" name="Google Shape;1286;p154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87" name="Google Shape;1287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8" name="Google Shape;1288;p1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39226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3" name="Google Shape;1293;p1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155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295" name="Google Shape;1295;p155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296" name="Google Shape;1296;p1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1" name="Google Shape;1301;p1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02" name="Google Shape;1302;p156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Sharpen Kernel: sharpens!</a:t>
            </a:r>
            <a:br>
              <a:rPr lang="en" dirty="0"/>
            </a:br>
            <a:r>
              <a:rPr lang="en" dirty="0"/>
              <a:t>(applied to all three bands)</a:t>
            </a:r>
            <a:endParaRPr dirty="0"/>
          </a:p>
        </p:txBody>
      </p:sp>
      <p:sp>
        <p:nvSpPr>
          <p:cNvPr id="1303" name="Google Shape;1303;p156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r>
              <a:rPr lang="en"/>
              <a:t>Note: sharpen = highpass + identity!</a:t>
            </a:r>
            <a:endParaRPr/>
          </a:p>
        </p:txBody>
      </p:sp>
      <p:pic>
        <p:nvPicPr>
          <p:cNvPr id="1304" name="Google Shape;1304;p1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5" name="Google Shape;1305;p15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0" name="Google Shape;1310;p1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1" name="Google Shape;1311;p157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that kernel!</a:t>
            </a:r>
            <a:endParaRPr/>
          </a:p>
        </p:txBody>
      </p:sp>
      <p:sp>
        <p:nvSpPr>
          <p:cNvPr id="1312" name="Google Shape;1312;p157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13" name="Google Shape;1313;p1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8" name="Google Shape;1318;p1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80075" y="2437075"/>
            <a:ext cx="1983850" cy="1983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9" name="Google Shape;1319;p15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Emboss Kernel: stylin’ (</a:t>
            </a:r>
            <a:r>
              <a:rPr lang="en-US" dirty="0"/>
              <a:t>applied to all three bands)</a:t>
            </a:r>
            <a:endParaRPr dirty="0"/>
          </a:p>
        </p:txBody>
      </p:sp>
      <p:sp>
        <p:nvSpPr>
          <p:cNvPr id="1320" name="Google Shape;1320;p15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21" name="Google Shape;1321;p15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2" name="Google Shape;1322;p15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9226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15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Guess those kernels!</a:t>
            </a:r>
            <a:endParaRPr/>
          </a:p>
        </p:txBody>
      </p:sp>
      <p:sp>
        <p:nvSpPr>
          <p:cNvPr id="1328" name="Google Shape;1328;p15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29" name="Google Shape;1329;p1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0" name="Google Shape;1330;p1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1" name="Google Shape;1331;p1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p16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(applied to a graytone image and thresholded)</a:t>
            </a:r>
            <a:endParaRPr dirty="0"/>
          </a:p>
        </p:txBody>
      </p:sp>
      <p:sp>
        <p:nvSpPr>
          <p:cNvPr id="1337" name="Google Shape;1337;p16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38" name="Google Shape;1338;p1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9" name="Google Shape;1339;p1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0" name="Google Shape;1340;p1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1" name="Google Shape;1341;p16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90250" y="179082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2" name="Google Shape;1342;p1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90253" y="3900951"/>
            <a:ext cx="1983850" cy="198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p16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and gradient!</a:t>
            </a:r>
            <a:endParaRPr dirty="0"/>
          </a:p>
        </p:txBody>
      </p:sp>
      <p:sp>
        <p:nvSpPr>
          <p:cNvPr id="1348" name="Google Shape;1348;p16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49" name="Google Shape;1349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9501" y="1998364"/>
            <a:ext cx="3275275" cy="32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0" name="Google Shape;1350;p1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80075" y="37746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1" name="Google Shape;1351;p16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80075" y="1706475"/>
            <a:ext cx="1983850" cy="19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2" name="Google Shape;1352;p16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39226" y="1998376"/>
            <a:ext cx="3275275" cy="327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162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Sobel Kernels: edges and gradient!</a:t>
            </a:r>
            <a:endParaRPr dirty="0"/>
          </a:p>
        </p:txBody>
      </p:sp>
      <p:sp>
        <p:nvSpPr>
          <p:cNvPr id="1358" name="Google Shape;1358;p16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1359" name="Google Shape;1359;p1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40664" y="1622126"/>
            <a:ext cx="4262675" cy="42626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8F634A0-D8BB-4A72-A7DC-ABFA3B15F98C}"/>
              </a:ext>
            </a:extLst>
          </p:cNvPr>
          <p:cNvSpPr txBox="1"/>
          <p:nvPr/>
        </p:nvSpPr>
        <p:spPr>
          <a:xfrm flipH="1">
            <a:off x="391158" y="5649899"/>
            <a:ext cx="8122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This visualization is showing the magnitude and direction of the gradient. We will talk further about this when we discuss edges.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" name="Google Shape;1364;p163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And so much more!!</a:t>
            </a:r>
            <a:endParaRPr/>
          </a:p>
        </p:txBody>
      </p:sp>
      <p:sp>
        <p:nvSpPr>
          <p:cNvPr id="1365" name="Google Shape;1365;p163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28700"/>
            <a:ext cx="8229600" cy="1143000"/>
          </a:xfrm>
        </p:spPr>
        <p:txBody>
          <a:bodyPr/>
          <a:lstStyle/>
          <a:p>
            <a:r>
              <a:rPr lang="en-US" dirty="0"/>
              <a:t>Assignment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9784"/>
            <a:ext cx="8229600" cy="4525963"/>
          </a:xfrm>
        </p:spPr>
        <p:txBody>
          <a:bodyPr anchor="ctr"/>
          <a:lstStyle/>
          <a:p>
            <a:pPr marL="0" indent="0" algn="ctr">
              <a:buNone/>
            </a:pPr>
            <a:r>
              <a:rPr lang="en-US" sz="3600" dirty="0"/>
              <a:t>Image resizing and filtering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73909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things first!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500" dirty="0"/>
          </a:p>
          <a:p>
            <a:r>
              <a:rPr lang="en-US" sz="2500" dirty="0"/>
              <a:t>Remember that you might need some of your code from the previous </a:t>
            </a:r>
            <a:r>
              <a:rPr lang="en-US" sz="2500" dirty="0" err="1"/>
              <a:t>hw</a:t>
            </a:r>
            <a:r>
              <a:rPr lang="en-US" sz="2500" dirty="0"/>
              <a:t> (e.g. </a:t>
            </a:r>
            <a:r>
              <a:rPr lang="en-US" sz="2500" dirty="0" err="1"/>
              <a:t>set_pixel</a:t>
            </a:r>
            <a:r>
              <a:rPr lang="en-US" sz="2500" dirty="0"/>
              <a:t>) for this </a:t>
            </a:r>
            <a:r>
              <a:rPr lang="en-US" sz="2500" dirty="0" err="1"/>
              <a:t>hw</a:t>
            </a:r>
            <a:r>
              <a:rPr lang="en-US" sz="2500" dirty="0"/>
              <a:t> as well. Have your code from hw1 in your </a:t>
            </a:r>
            <a:r>
              <a:rPr lang="en-US" sz="2500" dirty="0" err="1"/>
              <a:t>src</a:t>
            </a:r>
            <a:r>
              <a:rPr lang="en-US" sz="2500" dirty="0"/>
              <a:t> folder.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78332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73291" cy="4950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</a:rPr>
              <a:t>Nearest Neighbor Interpolation and Resizing</a:t>
            </a:r>
          </a:p>
          <a:p>
            <a:r>
              <a:rPr lang="en-US" sz="3000" dirty="0"/>
              <a:t>def </a:t>
            </a:r>
            <a:r>
              <a:rPr lang="en-US" sz="3000" dirty="0" err="1"/>
              <a:t>nn_interpolate</a:t>
            </a:r>
            <a:r>
              <a:rPr lang="en-US" sz="3000" dirty="0"/>
              <a:t>(image </a:t>
            </a:r>
            <a:r>
              <a:rPr lang="en-US" sz="3000" dirty="0" err="1"/>
              <a:t>im</a:t>
            </a:r>
            <a:r>
              <a:rPr lang="en-US" sz="3000" dirty="0"/>
              <a:t>, float x, float y, int c) -&gt; float </a:t>
            </a:r>
          </a:p>
          <a:p>
            <a:r>
              <a:rPr lang="en-US" sz="3000" dirty="0"/>
              <a:t>def </a:t>
            </a:r>
            <a:r>
              <a:rPr lang="en-US" sz="3000" dirty="0" err="1"/>
              <a:t>nn_resize</a:t>
            </a:r>
            <a:r>
              <a:rPr lang="en-US" sz="3000" dirty="0"/>
              <a:t>(image </a:t>
            </a:r>
            <a:r>
              <a:rPr lang="en-US" sz="3000" dirty="0" err="1"/>
              <a:t>im</a:t>
            </a:r>
            <a:r>
              <a:rPr lang="en-US" sz="3000" dirty="0"/>
              <a:t>, int w, int h) -&gt; </a:t>
            </a:r>
            <a:r>
              <a:rPr lang="en-US" altLang="zh-CN" sz="3000" dirty="0"/>
              <a:t>image</a:t>
            </a:r>
            <a:endParaRPr lang="en-US" sz="3000" dirty="0"/>
          </a:p>
          <a:p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</a:rPr>
              <a:t>Bilinear Interpolation and Resizing</a:t>
            </a:r>
          </a:p>
          <a:p>
            <a:r>
              <a:rPr lang="en-US" sz="3000" dirty="0"/>
              <a:t>def </a:t>
            </a:r>
            <a:r>
              <a:rPr lang="en-US" sz="3000" dirty="0" err="1"/>
              <a:t>bilinear_interpolate</a:t>
            </a:r>
            <a:r>
              <a:rPr lang="en-US" sz="3000" dirty="0"/>
              <a:t>(image </a:t>
            </a:r>
            <a:r>
              <a:rPr lang="en-US" sz="3000" dirty="0" err="1"/>
              <a:t>im</a:t>
            </a:r>
            <a:r>
              <a:rPr lang="en-US" sz="3000" dirty="0"/>
              <a:t>, float x, float y, int c) -&gt; float</a:t>
            </a:r>
          </a:p>
          <a:p>
            <a:r>
              <a:rPr lang="en-US" sz="3000" dirty="0"/>
              <a:t>def </a:t>
            </a:r>
            <a:r>
              <a:rPr lang="en-US" sz="3000" dirty="0" err="1"/>
              <a:t>bilinear_resize</a:t>
            </a:r>
            <a:r>
              <a:rPr lang="en-US" sz="3000" dirty="0"/>
              <a:t>(image </a:t>
            </a:r>
            <a:r>
              <a:rPr lang="en-US" sz="3000" dirty="0" err="1"/>
              <a:t>im</a:t>
            </a:r>
            <a:r>
              <a:rPr lang="en-US" sz="3000" dirty="0"/>
              <a:t>, int w, int h) -&gt; </a:t>
            </a:r>
            <a:r>
              <a:rPr lang="en-US" altLang="zh-CN" sz="3000" dirty="0"/>
              <a:t>image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4805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</a:rPr>
              <a:t>Box Filter</a:t>
            </a:r>
          </a:p>
          <a:p>
            <a:r>
              <a:rPr lang="de-DE" sz="3000" dirty="0" err="1"/>
              <a:t>def</a:t>
            </a:r>
            <a:r>
              <a:rPr lang="de-DE" sz="3000" dirty="0"/>
              <a:t> l1_normalize(image im) -&gt; None</a:t>
            </a:r>
          </a:p>
          <a:p>
            <a:r>
              <a:rPr lang="en-US" sz="3000" dirty="0"/>
              <a:t>def </a:t>
            </a:r>
            <a:r>
              <a:rPr lang="en-US" sz="3000" dirty="0" err="1"/>
              <a:t>make_box_filter</a:t>
            </a:r>
            <a:r>
              <a:rPr lang="en-US" sz="3000" dirty="0"/>
              <a:t>(int w) -&gt; image</a:t>
            </a:r>
          </a:p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</a:rPr>
              <a:t>Convolution</a:t>
            </a:r>
          </a:p>
          <a:p>
            <a:r>
              <a:rPr lang="en-US" sz="3000" dirty="0"/>
              <a:t>def </a:t>
            </a:r>
            <a:r>
              <a:rPr lang="en-US" sz="3000" dirty="0" err="1"/>
              <a:t>convolve_image</a:t>
            </a:r>
            <a:r>
              <a:rPr lang="en-US" sz="3000" dirty="0"/>
              <a:t>(image </a:t>
            </a:r>
            <a:r>
              <a:rPr lang="en-US" sz="3000" dirty="0" err="1"/>
              <a:t>im</a:t>
            </a:r>
            <a:r>
              <a:rPr lang="en-US" sz="3000" dirty="0"/>
              <a:t>, image filter, int preserve) -&gt; </a:t>
            </a:r>
            <a:r>
              <a:rPr lang="en-US" altLang="zh-CN" sz="3000" dirty="0"/>
              <a:t>image</a:t>
            </a:r>
            <a:endParaRPr lang="en-US" sz="3000" dirty="0"/>
          </a:p>
          <a:p>
            <a:r>
              <a:rPr lang="en-US" sz="3000" dirty="0"/>
              <a:t>def </a:t>
            </a:r>
            <a:r>
              <a:rPr lang="en-US" sz="3000" dirty="0" err="1"/>
              <a:t>make_highpass_filter</a:t>
            </a:r>
            <a:r>
              <a:rPr lang="en-US" sz="3000" dirty="0"/>
              <a:t>() </a:t>
            </a:r>
            <a:r>
              <a:rPr lang="en-US" altLang="zh-CN" sz="3000" dirty="0"/>
              <a:t>-&gt; image</a:t>
            </a:r>
            <a:endParaRPr lang="en-US" sz="3000" dirty="0"/>
          </a:p>
          <a:p>
            <a:r>
              <a:rPr lang="en-US" sz="3000" dirty="0"/>
              <a:t>def </a:t>
            </a:r>
            <a:r>
              <a:rPr lang="en-US" sz="3000" dirty="0" err="1"/>
              <a:t>make_sharpen_filter</a:t>
            </a:r>
            <a:r>
              <a:rPr lang="en-US" sz="3000" dirty="0"/>
              <a:t>() </a:t>
            </a:r>
            <a:r>
              <a:rPr lang="en-US" altLang="zh-CN" sz="3000" dirty="0"/>
              <a:t>-&gt; image</a:t>
            </a:r>
            <a:endParaRPr lang="en-US" sz="3000" dirty="0"/>
          </a:p>
          <a:p>
            <a:r>
              <a:rPr lang="en-US" sz="3000" dirty="0"/>
              <a:t>def </a:t>
            </a:r>
            <a:r>
              <a:rPr lang="en-US" sz="3000" dirty="0" err="1"/>
              <a:t>make_emboss_filter</a:t>
            </a:r>
            <a:r>
              <a:rPr lang="en-US" sz="3000" dirty="0"/>
              <a:t>() </a:t>
            </a:r>
            <a:r>
              <a:rPr lang="en-US" altLang="zh-CN" sz="3000" dirty="0"/>
              <a:t>-&gt; image</a:t>
            </a: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9556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</a:rPr>
              <a:t>Gaussian</a:t>
            </a:r>
          </a:p>
          <a:p>
            <a:r>
              <a:rPr lang="en-US" sz="3000" dirty="0"/>
              <a:t>def </a:t>
            </a:r>
            <a:r>
              <a:rPr lang="en-US" sz="3000" dirty="0" err="1"/>
              <a:t>make_gaussian_filter</a:t>
            </a:r>
            <a:r>
              <a:rPr lang="en-US" sz="3000" dirty="0"/>
              <a:t>(float sigma) </a:t>
            </a:r>
            <a:r>
              <a:rPr lang="en-US" altLang="zh-CN" sz="3000" dirty="0"/>
              <a:t>-&gt; image</a:t>
            </a:r>
            <a:endParaRPr lang="en-US" sz="3000" dirty="0"/>
          </a:p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</a:rPr>
              <a:t>Hybrid Images</a:t>
            </a:r>
          </a:p>
          <a:p>
            <a:r>
              <a:rPr lang="en-US" sz="3000" dirty="0"/>
              <a:t>def </a:t>
            </a:r>
            <a:r>
              <a:rPr lang="en-US" sz="3000" dirty="0" err="1"/>
              <a:t>add_image</a:t>
            </a:r>
            <a:r>
              <a:rPr lang="en-US" sz="3000" dirty="0"/>
              <a:t>(image a, image b) </a:t>
            </a:r>
            <a:r>
              <a:rPr lang="en-US" altLang="zh-CN" sz="3000" dirty="0"/>
              <a:t>-&gt; image</a:t>
            </a:r>
            <a:endParaRPr lang="en-US" sz="3000" dirty="0"/>
          </a:p>
          <a:p>
            <a:r>
              <a:rPr lang="en-US" sz="3000" dirty="0"/>
              <a:t>def </a:t>
            </a:r>
            <a:r>
              <a:rPr lang="en-US" sz="3000" dirty="0" err="1"/>
              <a:t>sub_image</a:t>
            </a:r>
            <a:r>
              <a:rPr lang="en-US" sz="3000" dirty="0"/>
              <a:t>(image a, image b) </a:t>
            </a:r>
            <a:r>
              <a:rPr lang="en-US" altLang="zh-CN" sz="3000" dirty="0"/>
              <a:t>-&gt; image</a:t>
            </a:r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93604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2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05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>
                <a:solidFill>
                  <a:srgbClr val="FF0000"/>
                </a:solidFill>
              </a:rPr>
              <a:t>Sobel Operator (next lecture)</a:t>
            </a:r>
            <a:endParaRPr lang="en-US" sz="3000" dirty="0"/>
          </a:p>
          <a:p>
            <a:r>
              <a:rPr lang="en-US" sz="3000" dirty="0"/>
              <a:t>def </a:t>
            </a:r>
            <a:r>
              <a:rPr lang="en-US" sz="3000" dirty="0" err="1"/>
              <a:t>make_gx_filter</a:t>
            </a:r>
            <a:r>
              <a:rPr lang="en-US" sz="3000" dirty="0"/>
              <a:t>() </a:t>
            </a:r>
            <a:r>
              <a:rPr lang="en-US" altLang="zh-CN" sz="3000" dirty="0"/>
              <a:t>-&gt; image</a:t>
            </a:r>
            <a:endParaRPr lang="en-US" sz="3000" dirty="0"/>
          </a:p>
          <a:p>
            <a:r>
              <a:rPr lang="en-US" sz="3000" dirty="0"/>
              <a:t>def </a:t>
            </a:r>
            <a:r>
              <a:rPr lang="en-US" sz="3000" dirty="0" err="1"/>
              <a:t>make_gy_filter</a:t>
            </a:r>
            <a:r>
              <a:rPr lang="en-US" sz="3000" dirty="0"/>
              <a:t>() </a:t>
            </a:r>
            <a:r>
              <a:rPr lang="en-US" altLang="zh-CN" sz="3000" dirty="0"/>
              <a:t>-&gt; image</a:t>
            </a:r>
            <a:endParaRPr lang="en-US" sz="3000" dirty="0"/>
          </a:p>
          <a:p>
            <a:r>
              <a:rPr lang="en-US" sz="3000" dirty="0"/>
              <a:t>def </a:t>
            </a:r>
            <a:r>
              <a:rPr lang="en-US" sz="3000" dirty="0" err="1"/>
              <a:t>feature_normalize</a:t>
            </a:r>
            <a:r>
              <a:rPr lang="en-US" sz="3000" dirty="0"/>
              <a:t>(image </a:t>
            </a:r>
            <a:r>
              <a:rPr lang="en-US" sz="3000" dirty="0" err="1"/>
              <a:t>im</a:t>
            </a:r>
            <a:r>
              <a:rPr lang="en-US" sz="3000" dirty="0"/>
              <a:t>) -&gt; None</a:t>
            </a:r>
          </a:p>
          <a:p>
            <a:r>
              <a:rPr lang="en-US" sz="3000" dirty="0"/>
              <a:t>def *</a:t>
            </a:r>
            <a:r>
              <a:rPr lang="en-US" sz="3000" dirty="0" err="1"/>
              <a:t>sobel_image</a:t>
            </a:r>
            <a:r>
              <a:rPr lang="en-US" sz="3000" dirty="0"/>
              <a:t>(image </a:t>
            </a:r>
            <a:r>
              <a:rPr lang="en-US" sz="3000" dirty="0" err="1"/>
              <a:t>im</a:t>
            </a:r>
            <a:r>
              <a:rPr lang="en-US" sz="3000" dirty="0"/>
              <a:t>) </a:t>
            </a:r>
            <a:r>
              <a:rPr lang="en-US" altLang="zh-CN" sz="3000" dirty="0"/>
              <a:t>-&gt; image</a:t>
            </a:r>
            <a:endParaRPr lang="en-US" sz="3000" dirty="0"/>
          </a:p>
          <a:p>
            <a:r>
              <a:rPr lang="en-US" sz="3000" dirty="0"/>
              <a:t>def </a:t>
            </a:r>
            <a:r>
              <a:rPr lang="en-US" sz="3000" dirty="0" err="1"/>
              <a:t>colorize_sobel</a:t>
            </a:r>
            <a:r>
              <a:rPr lang="en-US" sz="3000" dirty="0"/>
              <a:t>(image </a:t>
            </a:r>
            <a:r>
              <a:rPr lang="en-US" sz="3000" dirty="0" err="1"/>
              <a:t>im</a:t>
            </a:r>
            <a:r>
              <a:rPr lang="en-US" sz="3000" dirty="0"/>
              <a:t>) </a:t>
            </a:r>
            <a:r>
              <a:rPr lang="en-US" sz="3000"/>
              <a:t>-&gt;image</a:t>
            </a:r>
            <a:endParaRPr lang="en-US" sz="3000" dirty="0"/>
          </a:p>
          <a:p>
            <a:endParaRPr lang="en-US" sz="3000" dirty="0"/>
          </a:p>
          <a:p>
            <a:pPr marL="0" indent="0">
              <a:buNone/>
            </a:pPr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54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2105</TotalTime>
  <Words>782</Words>
  <Application>Microsoft Office PowerPoint</Application>
  <PresentationFormat>On-screen Show (4:3)</PresentationFormat>
  <Paragraphs>155</Paragraphs>
  <Slides>98</Slides>
  <Notes>90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5" baseType="lpstr">
      <vt:lpstr>宋体</vt:lpstr>
      <vt:lpstr>Arial</vt:lpstr>
      <vt:lpstr>Arial Rounded MT Bold</vt:lpstr>
      <vt:lpstr>Calibri</vt:lpstr>
      <vt:lpstr>Consolas</vt:lpstr>
      <vt:lpstr>Ubuntu</vt:lpstr>
      <vt:lpstr>Office Theme</vt:lpstr>
      <vt:lpstr>  Computer Vision   CSE 455 Filters  Linda Shapiro Professor of Computer Science &amp; Engineering Professor of Electrical &amp; Computer Engineering</vt:lpstr>
      <vt:lpstr>Let’s do something interesting already!!</vt:lpstr>
      <vt:lpstr>Want to make image smaller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448x448 -&gt; 64x64</vt:lpstr>
      <vt:lpstr>IS THIS ALL THERE IS??</vt:lpstr>
      <vt:lpstr>THERE IS A BETTER WAY!</vt:lpstr>
      <vt:lpstr>LOOK AT HOW MUCH BETTER</vt:lpstr>
      <vt:lpstr>How do?</vt:lpstr>
      <vt:lpstr>How do? Averaging!</vt:lpstr>
      <vt:lpstr>How do? Averaging!</vt:lpstr>
      <vt:lpstr>What is averaging?</vt:lpstr>
      <vt:lpstr>What is averaging? A weighted sum</vt:lpstr>
      <vt:lpstr>What is averaging? A weighted sum</vt:lpstr>
      <vt:lpstr>Call this operation “convolution”</vt:lpstr>
      <vt:lpstr>Convolutions on larger images</vt:lpstr>
      <vt:lpstr>Kernel slides across image</vt:lpstr>
      <vt:lpstr>Kernel slides across image</vt:lpstr>
      <vt:lpstr>Convolutions on larger images</vt:lpstr>
      <vt:lpstr>This is called box filter</vt:lpstr>
      <vt:lpstr>Box filters smooth image</vt:lpstr>
      <vt:lpstr>Box filters smooth image</vt:lpstr>
      <vt:lpstr>Now we resize our smoothed image</vt:lpstr>
      <vt:lpstr>So much better!</vt:lpstr>
      <vt:lpstr>Box filters have artifacts</vt:lpstr>
      <vt:lpstr>Box filters have artifacts</vt:lpstr>
      <vt:lpstr>Box filters: vertical + horizontal streaking</vt:lpstr>
      <vt:lpstr>Box filters: vertical + horizontal streaking</vt:lpstr>
      <vt:lpstr>Box filters: vertical + horizontal streaking</vt:lpstr>
      <vt:lpstr>Box filters: vertical + horizontal streaking</vt:lpstr>
      <vt:lpstr>We want a smoothly weighted kernel</vt:lpstr>
      <vt:lpstr>Gaussians</vt:lpstr>
      <vt:lpstr>2d Gaussian</vt:lpstr>
      <vt:lpstr>Better smoothing with Gaussians</vt:lpstr>
      <vt:lpstr>Better smoothing with Gaussians</vt:lpstr>
      <vt:lpstr>Better smoothing with Gaussians</vt:lpstr>
      <vt:lpstr>PowerPoint Presentation</vt:lpstr>
      <vt:lpstr>Wow, so what was that convolution thing??</vt:lpstr>
      <vt:lpstr>Wow, so what was that convolution thing??</vt:lpstr>
      <vt:lpstr>Calculate it, go!</vt:lpstr>
      <vt:lpstr>Calculate it, go!</vt:lpstr>
      <vt:lpstr>Guess that kernel!</vt:lpstr>
      <vt:lpstr>Highpass Kernel: finds edges (applied to the graytone image!)</vt:lpstr>
      <vt:lpstr>Guess that kernel!</vt:lpstr>
      <vt:lpstr>Identity Kernel: Does nothing!</vt:lpstr>
      <vt:lpstr>Guess that kernel!</vt:lpstr>
      <vt:lpstr>Sharpen Kernel: sharpens! (applied to all three bands)</vt:lpstr>
      <vt:lpstr>Guess that kernel!</vt:lpstr>
      <vt:lpstr>Emboss Kernel: stylin’ (applied to all three bands)</vt:lpstr>
      <vt:lpstr>Guess those kernels!</vt:lpstr>
      <vt:lpstr>Sobel Kernels: edges (applied to a graytone image and thresholded)</vt:lpstr>
      <vt:lpstr>Sobel Kernels: edges and gradient!</vt:lpstr>
      <vt:lpstr>Sobel Kernels: edges and gradient!</vt:lpstr>
      <vt:lpstr>And so much more!!</vt:lpstr>
      <vt:lpstr>Assignment 2</vt:lpstr>
      <vt:lpstr>First things first!</vt:lpstr>
      <vt:lpstr>Assignment 2</vt:lpstr>
      <vt:lpstr>Assignment 2</vt:lpstr>
      <vt:lpstr>Assignment 2</vt:lpstr>
      <vt:lpstr>Assignment 2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Linda Shapiro</cp:lastModifiedBy>
  <cp:revision>234</cp:revision>
  <dcterms:created xsi:type="dcterms:W3CDTF">2013-01-06T19:09:38Z</dcterms:created>
  <dcterms:modified xsi:type="dcterms:W3CDTF">2026-10-01T21:30:34Z</dcterms:modified>
</cp:coreProperties>
</file>