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81"/>
  </p:notesMasterIdLst>
  <p:sldIdLst>
    <p:sldId id="256" r:id="rId2"/>
    <p:sldId id="260" r:id="rId3"/>
    <p:sldId id="420" r:id="rId4"/>
    <p:sldId id="421" r:id="rId5"/>
    <p:sldId id="438" r:id="rId6"/>
    <p:sldId id="440" r:id="rId7"/>
    <p:sldId id="441" r:id="rId8"/>
    <p:sldId id="442" r:id="rId9"/>
    <p:sldId id="417" r:id="rId10"/>
    <p:sldId id="444" r:id="rId11"/>
    <p:sldId id="418" r:id="rId12"/>
    <p:sldId id="301" r:id="rId13"/>
    <p:sldId id="257" r:id="rId14"/>
    <p:sldId id="372" r:id="rId15"/>
    <p:sldId id="258" r:id="rId16"/>
    <p:sldId id="367" r:id="rId17"/>
    <p:sldId id="363" r:id="rId18"/>
    <p:sldId id="368" r:id="rId19"/>
    <p:sldId id="262" r:id="rId20"/>
    <p:sldId id="268" r:id="rId21"/>
    <p:sldId id="267" r:id="rId22"/>
    <p:sldId id="369" r:id="rId23"/>
    <p:sldId id="370" r:id="rId24"/>
    <p:sldId id="371" r:id="rId25"/>
    <p:sldId id="377" r:id="rId26"/>
    <p:sldId id="378" r:id="rId27"/>
    <p:sldId id="376" r:id="rId28"/>
    <p:sldId id="382" r:id="rId29"/>
    <p:sldId id="383" r:id="rId30"/>
    <p:sldId id="384" r:id="rId31"/>
    <p:sldId id="385" r:id="rId32"/>
    <p:sldId id="386" r:id="rId33"/>
    <p:sldId id="387" r:id="rId34"/>
    <p:sldId id="388" r:id="rId35"/>
    <p:sldId id="389" r:id="rId36"/>
    <p:sldId id="390" r:id="rId37"/>
    <p:sldId id="392" r:id="rId38"/>
    <p:sldId id="398" r:id="rId39"/>
    <p:sldId id="412" r:id="rId40"/>
    <p:sldId id="393" r:id="rId41"/>
    <p:sldId id="394" r:id="rId42"/>
    <p:sldId id="287" r:id="rId43"/>
    <p:sldId id="395" r:id="rId44"/>
    <p:sldId id="400" r:id="rId45"/>
    <p:sldId id="401" r:id="rId46"/>
    <p:sldId id="403" r:id="rId47"/>
    <p:sldId id="404" r:id="rId48"/>
    <p:sldId id="405" r:id="rId49"/>
    <p:sldId id="406" r:id="rId50"/>
    <p:sldId id="407" r:id="rId51"/>
    <p:sldId id="408" r:id="rId52"/>
    <p:sldId id="409" r:id="rId53"/>
    <p:sldId id="410" r:id="rId54"/>
    <p:sldId id="411" r:id="rId55"/>
    <p:sldId id="402" r:id="rId56"/>
    <p:sldId id="346" r:id="rId57"/>
    <p:sldId id="352" r:id="rId58"/>
    <p:sldId id="353" r:id="rId59"/>
    <p:sldId id="354" r:id="rId60"/>
    <p:sldId id="355" r:id="rId61"/>
    <p:sldId id="356" r:id="rId62"/>
    <p:sldId id="357" r:id="rId63"/>
    <p:sldId id="358" r:id="rId64"/>
    <p:sldId id="359" r:id="rId65"/>
    <p:sldId id="360" r:id="rId66"/>
    <p:sldId id="361" r:id="rId67"/>
    <p:sldId id="413" r:id="rId68"/>
    <p:sldId id="422" r:id="rId69"/>
    <p:sldId id="423" r:id="rId70"/>
    <p:sldId id="424" r:id="rId71"/>
    <p:sldId id="425" r:id="rId72"/>
    <p:sldId id="431" r:id="rId73"/>
    <p:sldId id="429" r:id="rId74"/>
    <p:sldId id="430" r:id="rId75"/>
    <p:sldId id="432" r:id="rId76"/>
    <p:sldId id="433" r:id="rId77"/>
    <p:sldId id="435" r:id="rId78"/>
    <p:sldId id="436" r:id="rId79"/>
    <p:sldId id="437" r:id="rId8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E2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455" autoAdjust="0"/>
    <p:restoredTop sz="94658"/>
  </p:normalViewPr>
  <p:slideViewPr>
    <p:cSldViewPr snapToGrid="0" snapToObjects="1">
      <p:cViewPr varScale="1">
        <p:scale>
          <a:sx n="80" d="100"/>
          <a:sy n="80" d="100"/>
        </p:scale>
        <p:origin x="1070"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9.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wmf"/><Relationship Id="rId1" Type="http://schemas.openxmlformats.org/officeDocument/2006/relationships/image" Target="../media/image83.wmf"/><Relationship Id="rId4" Type="http://schemas.openxmlformats.org/officeDocument/2006/relationships/image" Target="../media/image8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6E19B3-802B-1146-9D96-BE86CEF1F5AA}" type="datetimeFigureOut">
              <a:rPr lang="en-US" smtClean="0"/>
              <a:t>9/30/2026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4832AD-E9BF-E541-A889-1B2F77DEA054}" type="slidenum">
              <a:rPr lang="en-US" smtClean="0"/>
              <a:t>‹#›</a:t>
            </a:fld>
            <a:endParaRPr lang="en-US"/>
          </a:p>
        </p:txBody>
      </p:sp>
    </p:spTree>
    <p:extLst>
      <p:ext uri="{BB962C8B-B14F-4D97-AF65-F5344CB8AC3E}">
        <p14:creationId xmlns:p14="http://schemas.microsoft.com/office/powerpoint/2010/main" val="26213817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4832AD-E9BF-E541-A889-1B2F77DEA054}" type="slidenum">
              <a:rPr lang="en-US" smtClean="0"/>
              <a:t>2</a:t>
            </a:fld>
            <a:endParaRPr lang="en-US"/>
          </a:p>
        </p:txBody>
      </p:sp>
    </p:spTree>
    <p:extLst>
      <p:ext uri="{BB962C8B-B14F-4D97-AF65-F5344CB8AC3E}">
        <p14:creationId xmlns:p14="http://schemas.microsoft.com/office/powerpoint/2010/main" val="348732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a:t>
            </a:r>
          </a:p>
        </p:txBody>
      </p:sp>
      <p:sp>
        <p:nvSpPr>
          <p:cNvPr id="4" name="Slide Number Placeholder 3"/>
          <p:cNvSpPr>
            <a:spLocks noGrp="1"/>
          </p:cNvSpPr>
          <p:nvPr>
            <p:ph type="sldNum" sz="quarter" idx="10"/>
          </p:nvPr>
        </p:nvSpPr>
        <p:spPr/>
        <p:txBody>
          <a:bodyPr/>
          <a:lstStyle/>
          <a:p>
            <a:fld id="{FC4832AD-E9BF-E541-A889-1B2F77DEA054}" type="slidenum">
              <a:rPr lang="en-US" smtClean="0"/>
              <a:t>13</a:t>
            </a:fld>
            <a:endParaRPr lang="en-US"/>
          </a:p>
        </p:txBody>
      </p:sp>
    </p:spTree>
    <p:extLst>
      <p:ext uri="{BB962C8B-B14F-4D97-AF65-F5344CB8AC3E}">
        <p14:creationId xmlns:p14="http://schemas.microsoft.com/office/powerpoint/2010/main" val="234739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pixels</a:t>
            </a:r>
          </a:p>
        </p:txBody>
      </p:sp>
      <p:sp>
        <p:nvSpPr>
          <p:cNvPr id="4" name="Slide Number Placeholder 3"/>
          <p:cNvSpPr>
            <a:spLocks noGrp="1"/>
          </p:cNvSpPr>
          <p:nvPr>
            <p:ph type="sldNum" sz="quarter" idx="10"/>
          </p:nvPr>
        </p:nvSpPr>
        <p:spPr/>
        <p:txBody>
          <a:bodyPr/>
          <a:lstStyle/>
          <a:p>
            <a:fld id="{FC4832AD-E9BF-E541-A889-1B2F77DEA054}" type="slidenum">
              <a:rPr lang="en-US" smtClean="0"/>
              <a:t>14</a:t>
            </a:fld>
            <a:endParaRPr lang="en-US"/>
          </a:p>
        </p:txBody>
      </p:sp>
    </p:spTree>
    <p:extLst>
      <p:ext uri="{BB962C8B-B14F-4D97-AF65-F5344CB8AC3E}">
        <p14:creationId xmlns:p14="http://schemas.microsoft.com/office/powerpoint/2010/main" val="3548826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a:t>
            </a:r>
            <a:r>
              <a:rPr lang="en-US" baseline="0" dirty="0"/>
              <a:t> do we care about in this image? color, measurement, foreground/background, potential objects, detecting particular objects</a:t>
            </a:r>
            <a:endParaRPr lang="en-US" dirty="0"/>
          </a:p>
        </p:txBody>
      </p:sp>
      <p:sp>
        <p:nvSpPr>
          <p:cNvPr id="4" name="Slide Number Placeholder 3"/>
          <p:cNvSpPr>
            <a:spLocks noGrp="1"/>
          </p:cNvSpPr>
          <p:nvPr>
            <p:ph type="sldNum" sz="quarter" idx="10"/>
          </p:nvPr>
        </p:nvSpPr>
        <p:spPr/>
        <p:txBody>
          <a:bodyPr/>
          <a:lstStyle/>
          <a:p>
            <a:fld id="{FC4832AD-E9BF-E541-A889-1B2F77DEA054}" type="slidenum">
              <a:rPr lang="en-US" smtClean="0"/>
              <a:t>15</a:t>
            </a:fld>
            <a:endParaRPr lang="en-US"/>
          </a:p>
        </p:txBody>
      </p:sp>
    </p:spTree>
    <p:extLst>
      <p:ext uri="{BB962C8B-B14F-4D97-AF65-F5344CB8AC3E}">
        <p14:creationId xmlns:p14="http://schemas.microsoft.com/office/powerpoint/2010/main" val="401716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VIDEO</a:t>
            </a:r>
          </a:p>
        </p:txBody>
      </p:sp>
      <p:sp>
        <p:nvSpPr>
          <p:cNvPr id="4" name="Slide Number Placeholder 3"/>
          <p:cNvSpPr>
            <a:spLocks noGrp="1"/>
          </p:cNvSpPr>
          <p:nvPr>
            <p:ph type="sldNum" sz="quarter" idx="10"/>
          </p:nvPr>
        </p:nvSpPr>
        <p:spPr/>
        <p:txBody>
          <a:bodyPr/>
          <a:lstStyle/>
          <a:p>
            <a:fld id="{FC4832AD-E9BF-E541-A889-1B2F77DEA054}" type="slidenum">
              <a:rPr lang="en-US" smtClean="0"/>
              <a:t>19</a:t>
            </a:fld>
            <a:endParaRPr lang="en-US"/>
          </a:p>
        </p:txBody>
      </p:sp>
    </p:spTree>
    <p:extLst>
      <p:ext uri="{BB962C8B-B14F-4D97-AF65-F5344CB8AC3E}">
        <p14:creationId xmlns:p14="http://schemas.microsoft.com/office/powerpoint/2010/main" val="25612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red vertical lines look like same length in image but not in reality</a:t>
            </a:r>
          </a:p>
        </p:txBody>
      </p:sp>
      <p:sp>
        <p:nvSpPr>
          <p:cNvPr id="4" name="Slide Number Placeholder 3"/>
          <p:cNvSpPr>
            <a:spLocks noGrp="1"/>
          </p:cNvSpPr>
          <p:nvPr>
            <p:ph type="sldNum" sz="quarter" idx="10"/>
          </p:nvPr>
        </p:nvSpPr>
        <p:spPr/>
        <p:txBody>
          <a:bodyPr/>
          <a:lstStyle/>
          <a:p>
            <a:fld id="{FC4832AD-E9BF-E541-A889-1B2F77DEA054}" type="slidenum">
              <a:rPr lang="en-US" smtClean="0"/>
              <a:t>21</a:t>
            </a:fld>
            <a:endParaRPr lang="en-US"/>
          </a:p>
        </p:txBody>
      </p:sp>
    </p:spTree>
    <p:extLst>
      <p:ext uri="{BB962C8B-B14F-4D97-AF65-F5344CB8AC3E}">
        <p14:creationId xmlns:p14="http://schemas.microsoft.com/office/powerpoint/2010/main" val="1448254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restoration</a:t>
            </a:r>
          </a:p>
        </p:txBody>
      </p:sp>
      <p:sp>
        <p:nvSpPr>
          <p:cNvPr id="4" name="Slide Number Placeholder 3"/>
          <p:cNvSpPr>
            <a:spLocks noGrp="1"/>
          </p:cNvSpPr>
          <p:nvPr>
            <p:ph type="sldNum" sz="quarter" idx="10"/>
          </p:nvPr>
        </p:nvSpPr>
        <p:spPr/>
        <p:txBody>
          <a:bodyPr/>
          <a:lstStyle/>
          <a:p>
            <a:fld id="{FC4832AD-E9BF-E541-A889-1B2F77DEA054}" type="slidenum">
              <a:rPr lang="en-US" smtClean="0"/>
              <a:t>22</a:t>
            </a:fld>
            <a:endParaRPr lang="en-US"/>
          </a:p>
        </p:txBody>
      </p:sp>
    </p:spTree>
    <p:extLst>
      <p:ext uri="{BB962C8B-B14F-4D97-AF65-F5344CB8AC3E}">
        <p14:creationId xmlns:p14="http://schemas.microsoft.com/office/powerpoint/2010/main" val="3118929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29C3390-DEA3-45C4-B1DA-733B7BB985F4}" type="slidenum">
              <a:rPr lang="en-US" smtClean="0">
                <a:solidFill>
                  <a:prstClr val="black"/>
                </a:solidFill>
              </a:rPr>
              <a:pPr>
                <a:defRPr/>
              </a:pPr>
              <a:t>25</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Slide Image Placeholder 1"/>
          <p:cNvSpPr>
            <a:spLocks noGrp="1" noRot="1" noChangeAspect="1" noTextEdit="1"/>
          </p:cNvSpPr>
          <p:nvPr>
            <p:ph type="sldImg"/>
          </p:nvPr>
        </p:nvSpPr>
        <p:spPr>
          <a:ln/>
        </p:spPr>
      </p:sp>
      <p:sp>
        <p:nvSpPr>
          <p:cNvPr id="289795" name="Notes Placeholder 2"/>
          <p:cNvSpPr>
            <a:spLocks noGrp="1"/>
          </p:cNvSpPr>
          <p:nvPr>
            <p:ph type="body" idx="1"/>
          </p:nvPr>
        </p:nvSpPr>
        <p:spPr>
          <a:noFill/>
          <a:ln/>
        </p:spPr>
        <p:txBody>
          <a:bodyPr/>
          <a:lstStyle/>
          <a:p>
            <a:endParaRPr lang="en-US" dirty="0">
              <a:latin typeface="Arial" pitchFamily="34" charset="0"/>
            </a:endParaRPr>
          </a:p>
        </p:txBody>
      </p:sp>
      <p:sp>
        <p:nvSpPr>
          <p:cNvPr id="289796" name="Slide Number Placeholder 3"/>
          <p:cNvSpPr>
            <a:spLocks noGrp="1"/>
          </p:cNvSpPr>
          <p:nvPr>
            <p:ph type="sldNum" sz="quarter" idx="5"/>
          </p:nvPr>
        </p:nvSpPr>
        <p:spPr>
          <a:noFill/>
        </p:spPr>
        <p:txBody>
          <a:bodyPr/>
          <a:lstStyle/>
          <a:p>
            <a:fld id="{B18F3F38-B629-4BFE-969A-827C86296078}" type="slidenum">
              <a:rPr lang="en-US" b="1">
                <a:solidFill>
                  <a:srgbClr val="000000"/>
                </a:solidFill>
                <a:latin typeface="Arial" pitchFamily="34" charset="0"/>
              </a:rPr>
              <a:pPr/>
              <a:t>26</a:t>
            </a:fld>
            <a:endParaRPr lang="en-US" b="1">
              <a:solidFill>
                <a:srgbClr val="000000"/>
              </a:solidFill>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Could these</a:t>
            </a:r>
            <a:r>
              <a:rPr lang="en-US" baseline="0" dirty="0"/>
              <a:t> be done in the same way as David? NO.</a:t>
            </a:r>
            <a:endParaRPr lang="en-US" dirty="0"/>
          </a:p>
        </p:txBody>
      </p:sp>
      <p:sp>
        <p:nvSpPr>
          <p:cNvPr id="4" name="Slide Number Placeholder 3"/>
          <p:cNvSpPr>
            <a:spLocks noGrp="1"/>
          </p:cNvSpPr>
          <p:nvPr>
            <p:ph type="sldNum" sz="quarter" idx="10"/>
          </p:nvPr>
        </p:nvSpPr>
        <p:spPr/>
        <p:txBody>
          <a:bodyPr/>
          <a:lstStyle/>
          <a:p>
            <a:fld id="{FC4832AD-E9BF-E541-A889-1B2F77DEA054}" type="slidenum">
              <a:rPr lang="en-US" smtClean="0"/>
              <a:t>34</a:t>
            </a:fld>
            <a:endParaRPr lang="en-US"/>
          </a:p>
        </p:txBody>
      </p:sp>
    </p:spTree>
    <p:extLst>
      <p:ext uri="{BB962C8B-B14F-4D97-AF65-F5344CB8AC3E}">
        <p14:creationId xmlns:p14="http://schemas.microsoft.com/office/powerpoint/2010/main" val="5047294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link to video.</a:t>
            </a:r>
          </a:p>
        </p:txBody>
      </p:sp>
      <p:sp>
        <p:nvSpPr>
          <p:cNvPr id="4" name="Slide Number Placeholder 3"/>
          <p:cNvSpPr>
            <a:spLocks noGrp="1"/>
          </p:cNvSpPr>
          <p:nvPr>
            <p:ph type="sldNum" sz="quarter" idx="10"/>
          </p:nvPr>
        </p:nvSpPr>
        <p:spPr/>
        <p:txBody>
          <a:bodyPr/>
          <a:lstStyle/>
          <a:p>
            <a:fld id="{FC4832AD-E9BF-E541-A889-1B2F77DEA054}" type="slidenum">
              <a:rPr lang="en-US" smtClean="0"/>
              <a:t>36</a:t>
            </a:fld>
            <a:endParaRPr lang="en-US"/>
          </a:p>
        </p:txBody>
      </p:sp>
    </p:spTree>
    <p:extLst>
      <p:ext uri="{BB962C8B-B14F-4D97-AF65-F5344CB8AC3E}">
        <p14:creationId xmlns:p14="http://schemas.microsoft.com/office/powerpoint/2010/main" val="19702442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8961B657-AAE7-46E7-8537-501720F336F6}" type="slidenum">
              <a:rPr lang="en-US"/>
              <a:pPr/>
              <a:t>38</a:t>
            </a:fld>
            <a:endParaRPr lang="en-US"/>
          </a:p>
        </p:txBody>
      </p:sp>
      <p:sp>
        <p:nvSpPr>
          <p:cNvPr id="106499" name="Rectangle 2"/>
          <p:cNvSpPr>
            <a:spLocks noGrp="1" noRot="1" noChangeAspect="1" noChangeArrowheads="1" noTextEdit="1"/>
          </p:cNvSpPr>
          <p:nvPr>
            <p:ph type="sldImg"/>
          </p:nvPr>
        </p:nvSpPr>
        <p:spPr>
          <a:xfrm>
            <a:off x="1139825" y="682625"/>
            <a:ext cx="4549775" cy="3413125"/>
          </a:xfrm>
          <a:ln/>
        </p:spPr>
      </p:sp>
      <p:sp>
        <p:nvSpPr>
          <p:cNvPr id="106500" name="Rectangle 3"/>
          <p:cNvSpPr>
            <a:spLocks noGrp="1" noChangeArrowheads="1"/>
          </p:cNvSpPr>
          <p:nvPr>
            <p:ph type="body" idx="1"/>
          </p:nvPr>
        </p:nvSpPr>
        <p:spPr>
          <a:xfrm>
            <a:off x="889992" y="4324048"/>
            <a:ext cx="5048250" cy="4171346"/>
          </a:xfrm>
          <a:noFill/>
          <a:ln/>
        </p:spPr>
        <p:txBody>
          <a:bodyPr/>
          <a:lstStyle/>
          <a:p>
            <a:pPr eaLnBrk="1" hangingPunct="1"/>
            <a:r>
              <a:rPr lang="en-US"/>
              <a:t>Why would this be useful?  Main reason is focus.  Also enables “smart” cropping.</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8C612B46-759C-4690-B9AA-63C9EA9F7DE0}" type="slidenum">
              <a:rPr lang="en-US"/>
              <a:pPr/>
              <a:t>39</a:t>
            </a:fld>
            <a:endParaRPr lang="en-US"/>
          </a:p>
        </p:txBody>
      </p:sp>
      <p:sp>
        <p:nvSpPr>
          <p:cNvPr id="116739" name="Rectangle 2"/>
          <p:cNvSpPr>
            <a:spLocks noGrp="1" noRot="1" noChangeAspect="1" noChangeArrowheads="1" noTextEdit="1"/>
          </p:cNvSpPr>
          <p:nvPr>
            <p:ph type="sldImg"/>
          </p:nvPr>
        </p:nvSpPr>
        <p:spPr>
          <a:xfrm>
            <a:off x="1139825" y="682625"/>
            <a:ext cx="4549775" cy="3413125"/>
          </a:xfrm>
          <a:ln/>
        </p:spPr>
      </p:sp>
      <p:sp>
        <p:nvSpPr>
          <p:cNvPr id="116740" name="Rectangle 3"/>
          <p:cNvSpPr>
            <a:spLocks noGrp="1" noChangeArrowheads="1"/>
          </p:cNvSpPr>
          <p:nvPr>
            <p:ph type="body" idx="1"/>
          </p:nvPr>
        </p:nvSpPr>
        <p:spPr>
          <a:xfrm>
            <a:off x="889992" y="4324048"/>
            <a:ext cx="5048250" cy="4171346"/>
          </a:xfrm>
          <a:noFill/>
          <a:ln/>
        </p:spPr>
        <p:txBody>
          <a:bodyPr/>
          <a:lstStyle/>
          <a:p>
            <a:pPr eaLnBrk="1" hangingPunct="1"/>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Recovering 3D geometry from a single 2D image is mathematically</a:t>
            </a:r>
            <a:r>
              <a:rPr lang="en-US" baseline="0" dirty="0"/>
              <a:t> impossible. A single 2D projection can be produced by any of infinite number of 3D geometrical configurations. </a:t>
            </a:r>
            <a:endParaRPr lang="en-US" dirty="0"/>
          </a:p>
        </p:txBody>
      </p:sp>
      <p:sp>
        <p:nvSpPr>
          <p:cNvPr id="4" name="Slide Number Placeholder 3"/>
          <p:cNvSpPr>
            <a:spLocks noGrp="1"/>
          </p:cNvSpPr>
          <p:nvPr>
            <p:ph type="sldNum" sz="quarter" idx="10"/>
          </p:nvPr>
        </p:nvSpPr>
        <p:spPr/>
        <p:txBody>
          <a:bodyPr/>
          <a:lstStyle/>
          <a:p>
            <a:fld id="{FEF1672A-62C5-5540-B57D-E72DCBC9E453}" type="slidenum">
              <a:rPr lang="en-US" smtClean="0"/>
              <a:pPr/>
              <a:t>45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4832AD-E9BF-E541-A889-1B2F77DEA054}" type="slidenum">
              <a:rPr lang="en-US" smtClean="0"/>
              <a:t>46</a:t>
            </a:fld>
            <a:endParaRPr lang="en-US"/>
          </a:p>
        </p:txBody>
      </p:sp>
    </p:spTree>
    <p:extLst>
      <p:ext uri="{BB962C8B-B14F-4D97-AF65-F5344CB8AC3E}">
        <p14:creationId xmlns:p14="http://schemas.microsoft.com/office/powerpoint/2010/main" val="34799966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that patch in the different images? hand, shoes person talking on cellphone, car</a:t>
            </a:r>
            <a:r>
              <a:rPr lang="en-US"/>
              <a:t>,</a:t>
            </a:r>
            <a:r>
              <a:rPr lang="en-US" baseline="0"/>
              <a:t> person</a:t>
            </a:r>
            <a:endParaRPr lang="en-US"/>
          </a:p>
        </p:txBody>
      </p:sp>
      <p:sp>
        <p:nvSpPr>
          <p:cNvPr id="4" name="Slide Number Placeholder 3"/>
          <p:cNvSpPr>
            <a:spLocks noGrp="1"/>
          </p:cNvSpPr>
          <p:nvPr>
            <p:ph type="sldNum" sz="quarter" idx="10"/>
          </p:nvPr>
        </p:nvSpPr>
        <p:spPr/>
        <p:txBody>
          <a:bodyPr/>
          <a:lstStyle/>
          <a:p>
            <a:fld id="{FC4832AD-E9BF-E541-A889-1B2F77DEA054}" type="slidenum">
              <a:rPr lang="en-US" smtClean="0"/>
              <a:t>53</a:t>
            </a:fld>
            <a:endParaRPr lang="en-US"/>
          </a:p>
        </p:txBody>
      </p:sp>
    </p:spTree>
    <p:extLst>
      <p:ext uri="{BB962C8B-B14F-4D97-AF65-F5344CB8AC3E}">
        <p14:creationId xmlns:p14="http://schemas.microsoft.com/office/powerpoint/2010/main" val="26463097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4108">
              <a:defRPr sz="2400" b="1">
                <a:solidFill>
                  <a:schemeClr val="tx1"/>
                </a:solidFill>
                <a:latin typeface="Arial" charset="0"/>
                <a:ea typeface="ＭＳ Ｐゴシック" charset="0"/>
                <a:cs typeface="Arial" charset="0"/>
              </a:defRPr>
            </a:lvl1pPr>
            <a:lvl2pPr marL="731286" indent="-281264" defTabSz="914108">
              <a:defRPr sz="2400" b="1">
                <a:solidFill>
                  <a:schemeClr val="tx1"/>
                </a:solidFill>
                <a:latin typeface="Arial" charset="0"/>
                <a:ea typeface="Arial" charset="0"/>
                <a:cs typeface="Arial" charset="0"/>
              </a:defRPr>
            </a:lvl2pPr>
            <a:lvl3pPr marL="1125055" indent="-225011" defTabSz="914108">
              <a:defRPr sz="2400" b="1">
                <a:solidFill>
                  <a:schemeClr val="tx1"/>
                </a:solidFill>
                <a:latin typeface="Arial" charset="0"/>
                <a:ea typeface="Arial" charset="0"/>
                <a:cs typeface="Arial" charset="0"/>
              </a:defRPr>
            </a:lvl3pPr>
            <a:lvl4pPr marL="1575077" indent="-225011" defTabSz="914108">
              <a:defRPr sz="2400" b="1">
                <a:solidFill>
                  <a:schemeClr val="tx1"/>
                </a:solidFill>
                <a:latin typeface="Arial" charset="0"/>
                <a:ea typeface="Arial" charset="0"/>
                <a:cs typeface="Arial" charset="0"/>
              </a:defRPr>
            </a:lvl4pPr>
            <a:lvl5pPr marL="2025099" indent="-225011" defTabSz="914108">
              <a:defRPr sz="2400" b="1">
                <a:solidFill>
                  <a:schemeClr val="tx1"/>
                </a:solidFill>
                <a:latin typeface="Arial" charset="0"/>
                <a:ea typeface="Arial" charset="0"/>
                <a:cs typeface="Arial" charset="0"/>
              </a:defRPr>
            </a:lvl5pPr>
            <a:lvl6pPr marL="2475121" indent="-225011" defTabSz="914108" eaLnBrk="0" fontAlgn="base" hangingPunct="0">
              <a:spcBef>
                <a:spcPct val="0"/>
              </a:spcBef>
              <a:spcAft>
                <a:spcPct val="0"/>
              </a:spcAft>
              <a:defRPr sz="2400" b="1">
                <a:solidFill>
                  <a:schemeClr val="tx1"/>
                </a:solidFill>
                <a:latin typeface="Arial" charset="0"/>
                <a:ea typeface="Arial" charset="0"/>
                <a:cs typeface="Arial" charset="0"/>
              </a:defRPr>
            </a:lvl6pPr>
            <a:lvl7pPr marL="2925143" indent="-225011" defTabSz="914108" eaLnBrk="0" fontAlgn="base" hangingPunct="0">
              <a:spcBef>
                <a:spcPct val="0"/>
              </a:spcBef>
              <a:spcAft>
                <a:spcPct val="0"/>
              </a:spcAft>
              <a:defRPr sz="2400" b="1">
                <a:solidFill>
                  <a:schemeClr val="tx1"/>
                </a:solidFill>
                <a:latin typeface="Arial" charset="0"/>
                <a:ea typeface="Arial" charset="0"/>
                <a:cs typeface="Arial" charset="0"/>
              </a:defRPr>
            </a:lvl7pPr>
            <a:lvl8pPr marL="3375165" indent="-225011" defTabSz="914108" eaLnBrk="0" fontAlgn="base" hangingPunct="0">
              <a:spcBef>
                <a:spcPct val="0"/>
              </a:spcBef>
              <a:spcAft>
                <a:spcPct val="0"/>
              </a:spcAft>
              <a:defRPr sz="2400" b="1">
                <a:solidFill>
                  <a:schemeClr val="tx1"/>
                </a:solidFill>
                <a:latin typeface="Arial" charset="0"/>
                <a:ea typeface="Arial" charset="0"/>
                <a:cs typeface="Arial" charset="0"/>
              </a:defRPr>
            </a:lvl8pPr>
            <a:lvl9pPr marL="3825187" indent="-225011" defTabSz="914108" eaLnBrk="0" fontAlgn="base" hangingPunct="0">
              <a:spcBef>
                <a:spcPct val="0"/>
              </a:spcBef>
              <a:spcAft>
                <a:spcPct val="0"/>
              </a:spcAft>
              <a:defRPr sz="2400" b="1">
                <a:solidFill>
                  <a:schemeClr val="tx1"/>
                </a:solidFill>
                <a:latin typeface="Arial" charset="0"/>
                <a:ea typeface="Arial" charset="0"/>
                <a:cs typeface="Arial" charset="0"/>
              </a:defRPr>
            </a:lvl9pPr>
          </a:lstStyle>
          <a:p>
            <a:fld id="{F1E118BC-485E-5542-89A8-9184EFFC7C60}" type="slidenum">
              <a:rPr lang="en-US" sz="1200" b="0">
                <a:solidFill>
                  <a:prstClr val="black"/>
                </a:solidFill>
              </a:rPr>
              <a:pPr/>
              <a:t>54</a:t>
            </a:fld>
            <a:endParaRPr lang="en-US" sz="1200" b="0">
              <a:solidFill>
                <a:prstClr val="black"/>
              </a:solidFill>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r>
              <a:rPr lang="en-US" dirty="0"/>
              <a:t>Ask Ali.</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p:txBody>
          <a:bodyPr/>
          <a:lstStyle>
            <a:lvl1pPr defTabSz="914485" eaLnBrk="0" hangingPunct="0">
              <a:defRPr>
                <a:solidFill>
                  <a:schemeClr val="tx1"/>
                </a:solidFill>
                <a:latin typeface="Arial" charset="0"/>
                <a:ea typeface="ＭＳ Ｐゴシック" charset="0"/>
                <a:cs typeface="Arial" charset="0"/>
              </a:defRPr>
            </a:lvl1pPr>
            <a:lvl2pPr marL="702756" indent="-270291" defTabSz="914485" eaLnBrk="0" hangingPunct="0">
              <a:defRPr>
                <a:solidFill>
                  <a:schemeClr val="tx1"/>
                </a:solidFill>
                <a:latin typeface="Arial" charset="0"/>
                <a:ea typeface="Arial" charset="0"/>
                <a:cs typeface="Arial" charset="0"/>
              </a:defRPr>
            </a:lvl2pPr>
            <a:lvl3pPr marL="1081164" indent="-216233" defTabSz="914485" eaLnBrk="0" hangingPunct="0">
              <a:defRPr>
                <a:solidFill>
                  <a:schemeClr val="tx1"/>
                </a:solidFill>
                <a:latin typeface="Arial" charset="0"/>
                <a:ea typeface="Arial" charset="0"/>
                <a:cs typeface="Arial" charset="0"/>
              </a:defRPr>
            </a:lvl3pPr>
            <a:lvl4pPr marL="1513629" indent="-216233" defTabSz="914485" eaLnBrk="0" hangingPunct="0">
              <a:defRPr>
                <a:solidFill>
                  <a:schemeClr val="tx1"/>
                </a:solidFill>
                <a:latin typeface="Arial" charset="0"/>
                <a:ea typeface="Arial" charset="0"/>
                <a:cs typeface="Arial" charset="0"/>
              </a:defRPr>
            </a:lvl4pPr>
            <a:lvl5pPr marL="1946095" indent="-216233" defTabSz="914485" eaLnBrk="0" hangingPunct="0">
              <a:defRPr>
                <a:solidFill>
                  <a:schemeClr val="tx1"/>
                </a:solidFill>
                <a:latin typeface="Arial" charset="0"/>
                <a:ea typeface="Arial" charset="0"/>
                <a:cs typeface="Arial" charset="0"/>
              </a:defRPr>
            </a:lvl5pPr>
            <a:lvl6pPr marL="2378560" indent="-216233" defTabSz="914485" eaLnBrk="0" fontAlgn="base" hangingPunct="0">
              <a:spcBef>
                <a:spcPct val="0"/>
              </a:spcBef>
              <a:spcAft>
                <a:spcPct val="0"/>
              </a:spcAft>
              <a:defRPr>
                <a:solidFill>
                  <a:schemeClr val="tx1"/>
                </a:solidFill>
                <a:latin typeface="Arial" charset="0"/>
                <a:ea typeface="Arial" charset="0"/>
                <a:cs typeface="Arial" charset="0"/>
              </a:defRPr>
            </a:lvl6pPr>
            <a:lvl7pPr marL="2811026" indent="-216233" defTabSz="914485" eaLnBrk="0" fontAlgn="base" hangingPunct="0">
              <a:spcBef>
                <a:spcPct val="0"/>
              </a:spcBef>
              <a:spcAft>
                <a:spcPct val="0"/>
              </a:spcAft>
              <a:defRPr>
                <a:solidFill>
                  <a:schemeClr val="tx1"/>
                </a:solidFill>
                <a:latin typeface="Arial" charset="0"/>
                <a:ea typeface="Arial" charset="0"/>
                <a:cs typeface="Arial" charset="0"/>
              </a:defRPr>
            </a:lvl7pPr>
            <a:lvl8pPr marL="3243491" indent="-216233" defTabSz="914485" eaLnBrk="0" fontAlgn="base" hangingPunct="0">
              <a:spcBef>
                <a:spcPct val="0"/>
              </a:spcBef>
              <a:spcAft>
                <a:spcPct val="0"/>
              </a:spcAft>
              <a:defRPr>
                <a:solidFill>
                  <a:schemeClr val="tx1"/>
                </a:solidFill>
                <a:latin typeface="Arial" charset="0"/>
                <a:ea typeface="Arial" charset="0"/>
                <a:cs typeface="Arial" charset="0"/>
              </a:defRPr>
            </a:lvl8pPr>
            <a:lvl9pPr marL="3675957" indent="-216233" defTabSz="914485"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6EB4F337-AB15-6949-92EF-B0471B05B52C}" type="slidenum">
              <a:rPr lang="en-US"/>
              <a:pPr eaLnBrk="1" hangingPunct="1"/>
              <a:t>56</a:t>
            </a:fld>
            <a:endParaRPr lang="en-US"/>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E6A30DD9-4A1F-4123-8A01-61D9AC477A87}" type="slidenum">
              <a:rPr lang="en-US"/>
              <a:pPr/>
              <a:t>57</a:t>
            </a:fld>
            <a:endParaRPr lang="en-US"/>
          </a:p>
        </p:txBody>
      </p:sp>
      <p:sp>
        <p:nvSpPr>
          <p:cNvPr id="110595" name="Rectangle 2"/>
          <p:cNvSpPr>
            <a:spLocks noGrp="1" noRot="1" noChangeAspect="1" noChangeArrowheads="1" noTextEdit="1"/>
          </p:cNvSpPr>
          <p:nvPr>
            <p:ph type="sldImg"/>
          </p:nvPr>
        </p:nvSpPr>
        <p:spPr>
          <a:xfrm>
            <a:off x="1139825" y="682625"/>
            <a:ext cx="4549775" cy="3413125"/>
          </a:xfrm>
          <a:ln/>
        </p:spPr>
      </p:sp>
      <p:sp>
        <p:nvSpPr>
          <p:cNvPr id="110596" name="Rectangle 3"/>
          <p:cNvSpPr>
            <a:spLocks noGrp="1" noChangeArrowheads="1"/>
          </p:cNvSpPr>
          <p:nvPr>
            <p:ph type="body" idx="1"/>
          </p:nvPr>
        </p:nvSpPr>
        <p:spPr>
          <a:xfrm>
            <a:off x="889992" y="4324048"/>
            <a:ext cx="5048250" cy="4171346"/>
          </a:xfrm>
          <a:noFill/>
          <a:ln/>
        </p:spPr>
        <p:txBody>
          <a:bodyPr/>
          <a:lstStyle/>
          <a:p>
            <a:pPr eaLnBrk="1" hangingPunct="1"/>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1974FDB2-AEBD-4FBA-8968-EF1AC5E91F45}" type="slidenum">
              <a:rPr lang="en-US"/>
              <a:pPr/>
              <a:t>58</a:t>
            </a:fld>
            <a:endParaRPr lang="en-US"/>
          </a:p>
        </p:txBody>
      </p:sp>
      <p:sp>
        <p:nvSpPr>
          <p:cNvPr id="112643" name="Rectangle 2"/>
          <p:cNvSpPr>
            <a:spLocks noGrp="1" noRot="1" noChangeAspect="1" noChangeArrowheads="1" noTextEdit="1"/>
          </p:cNvSpPr>
          <p:nvPr>
            <p:ph type="sldImg"/>
          </p:nvPr>
        </p:nvSpPr>
        <p:spPr>
          <a:xfrm>
            <a:off x="1139825" y="682625"/>
            <a:ext cx="4549775" cy="3413125"/>
          </a:xfrm>
          <a:ln/>
        </p:spPr>
      </p:sp>
      <p:sp>
        <p:nvSpPr>
          <p:cNvPr id="112644" name="Rectangle 3"/>
          <p:cNvSpPr>
            <a:spLocks noGrp="1" noChangeArrowheads="1"/>
          </p:cNvSpPr>
          <p:nvPr>
            <p:ph type="body" idx="1"/>
          </p:nvPr>
        </p:nvSpPr>
        <p:spPr>
          <a:xfrm>
            <a:off x="889992" y="4324048"/>
            <a:ext cx="5048250" cy="4171346"/>
          </a:xfrm>
          <a:noFill/>
          <a:ln/>
        </p:spPr>
        <p:txBody>
          <a:bodyPr/>
          <a:lstStyle/>
          <a:p>
            <a:pPr eaLnBrk="1" hangingPunct="1"/>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8961B657-AAE7-46E7-8537-501720F336F6}" type="slidenum">
              <a:rPr lang="en-US"/>
              <a:pPr/>
              <a:t>59</a:t>
            </a:fld>
            <a:endParaRPr lang="en-US"/>
          </a:p>
        </p:txBody>
      </p:sp>
      <p:sp>
        <p:nvSpPr>
          <p:cNvPr id="106499" name="Rectangle 2"/>
          <p:cNvSpPr>
            <a:spLocks noGrp="1" noRot="1" noChangeAspect="1" noChangeArrowheads="1" noTextEdit="1"/>
          </p:cNvSpPr>
          <p:nvPr>
            <p:ph type="sldImg"/>
          </p:nvPr>
        </p:nvSpPr>
        <p:spPr>
          <a:xfrm>
            <a:off x="1139825" y="682625"/>
            <a:ext cx="4549775" cy="3413125"/>
          </a:xfrm>
          <a:ln/>
        </p:spPr>
      </p:sp>
      <p:sp>
        <p:nvSpPr>
          <p:cNvPr id="106500" name="Rectangle 3"/>
          <p:cNvSpPr>
            <a:spLocks noGrp="1" noChangeArrowheads="1"/>
          </p:cNvSpPr>
          <p:nvPr>
            <p:ph type="body" idx="1"/>
          </p:nvPr>
        </p:nvSpPr>
        <p:spPr>
          <a:xfrm>
            <a:off x="889992" y="4324048"/>
            <a:ext cx="5048250" cy="4171346"/>
          </a:xfrm>
          <a:noFill/>
          <a:ln/>
        </p:spPr>
        <p:txBody>
          <a:bodyPr/>
          <a:lstStyle/>
          <a:p>
            <a:pPr eaLnBrk="1" hangingPunct="1"/>
            <a:r>
              <a:rPr lang="en-US"/>
              <a:t>Why would this be useful?  Main reason is focus.  Also enables “smart” cropping.</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FF55F340-F419-4C9F-9695-8F8FDAA9FA31}" type="slidenum">
              <a:rPr lang="en-US"/>
              <a:pPr/>
              <a:t>60</a:t>
            </a:fld>
            <a:endParaRPr lang="en-US"/>
          </a:p>
        </p:txBody>
      </p:sp>
      <p:sp>
        <p:nvSpPr>
          <p:cNvPr id="107523" name="Rectangle 2"/>
          <p:cNvSpPr>
            <a:spLocks noGrp="1" noRot="1" noChangeAspect="1" noChangeArrowheads="1" noTextEdit="1"/>
          </p:cNvSpPr>
          <p:nvPr>
            <p:ph type="sldImg"/>
          </p:nvPr>
        </p:nvSpPr>
        <p:spPr>
          <a:xfrm>
            <a:off x="1139825" y="682625"/>
            <a:ext cx="4549775" cy="3413125"/>
          </a:xfrm>
          <a:ln/>
        </p:spPr>
      </p:sp>
      <p:sp>
        <p:nvSpPr>
          <p:cNvPr id="107524" name="Rectangle 3"/>
          <p:cNvSpPr>
            <a:spLocks noGrp="1" noChangeArrowheads="1"/>
          </p:cNvSpPr>
          <p:nvPr>
            <p:ph type="body" idx="1"/>
          </p:nvPr>
        </p:nvSpPr>
        <p:spPr>
          <a:xfrm>
            <a:off x="889992" y="4324048"/>
            <a:ext cx="5048250" cy="4171346"/>
          </a:xfrm>
          <a:noFill/>
          <a:ln/>
        </p:spPr>
        <p:txBody>
          <a:bodyPr/>
          <a:lstStyle/>
          <a:p>
            <a:pPr eaLnBrk="1" hangingPunct="1"/>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pPr eaLnBrk="1" hangingPunct="1"/>
            <a:endParaRPr lang="en-US"/>
          </a:p>
        </p:txBody>
      </p:sp>
      <p:sp>
        <p:nvSpPr>
          <p:cNvPr id="108548" name="Slide Number Placeholder 3"/>
          <p:cNvSpPr>
            <a:spLocks noGrp="1"/>
          </p:cNvSpPr>
          <p:nvPr>
            <p:ph type="sldNum" sz="quarter" idx="5"/>
          </p:nvPr>
        </p:nvSpPr>
        <p:spPr>
          <a:noFill/>
        </p:spPr>
        <p:txBody>
          <a:bodyPr/>
          <a:lstStyle/>
          <a:p>
            <a:fld id="{41A0AB34-EEA5-4AFE-A433-FC8E5F4A0382}" type="slidenum">
              <a:rPr lang="en-US"/>
              <a:pPr/>
              <a:t>61</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B6443BB1-E038-5A4E-9979-ADD47FA28A15}" type="slidenum">
              <a:rPr lang="en-US"/>
              <a:pPr/>
              <a:t>62</a:t>
            </a:fld>
            <a:endParaRPr lang="en-US"/>
          </a:p>
        </p:txBody>
      </p:sp>
      <p:sp>
        <p:nvSpPr>
          <p:cNvPr id="614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44" name="Rectangle 3"/>
          <p:cNvSpPr>
            <a:spLocks noGrp="1" noChangeArrowheads="1"/>
          </p:cNvSpPr>
          <p:nvPr>
            <p:ph type="body" idx="1"/>
          </p:nvPr>
        </p:nvSpPr>
        <p:spPr bwMode="auto">
          <a:noFill/>
        </p:spPr>
        <p:txBody>
          <a:bodyPr/>
          <a:lstStyle/>
          <a:p>
            <a:pPr eaLnBrk="1" hangingPunct="1"/>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7608E628-80B9-450B-AACF-15FD56434471}" type="slidenum">
              <a:rPr lang="en-US"/>
              <a:pPr/>
              <a:t>65</a:t>
            </a:fld>
            <a:endParaRPr lang="en-US"/>
          </a:p>
        </p:txBody>
      </p:sp>
      <p:sp>
        <p:nvSpPr>
          <p:cNvPr id="114691" name="Rectangle 2"/>
          <p:cNvSpPr>
            <a:spLocks noGrp="1" noRot="1" noChangeAspect="1" noChangeArrowheads="1" noTextEdit="1"/>
          </p:cNvSpPr>
          <p:nvPr>
            <p:ph type="sldImg"/>
          </p:nvPr>
        </p:nvSpPr>
        <p:spPr>
          <a:xfrm>
            <a:off x="1139825" y="682625"/>
            <a:ext cx="4549775" cy="3413125"/>
          </a:xfrm>
          <a:ln/>
        </p:spPr>
      </p:sp>
      <p:sp>
        <p:nvSpPr>
          <p:cNvPr id="114692" name="Rectangle 3"/>
          <p:cNvSpPr>
            <a:spLocks noGrp="1" noChangeArrowheads="1"/>
          </p:cNvSpPr>
          <p:nvPr>
            <p:ph type="body" idx="1"/>
          </p:nvPr>
        </p:nvSpPr>
        <p:spPr>
          <a:xfrm>
            <a:off x="889992" y="4324048"/>
            <a:ext cx="5048250" cy="4171346"/>
          </a:xfrm>
          <a:noFill/>
          <a:ln/>
        </p:spPr>
        <p:txBody>
          <a:bodyPr/>
          <a:lstStyle/>
          <a:p>
            <a:pPr eaLnBrk="1" hangingPunct="1"/>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8C612B46-759C-4690-B9AA-63C9EA9F7DE0}" type="slidenum">
              <a:rPr lang="en-US"/>
              <a:pPr/>
              <a:t>67</a:t>
            </a:fld>
            <a:endParaRPr lang="en-US"/>
          </a:p>
        </p:txBody>
      </p:sp>
      <p:sp>
        <p:nvSpPr>
          <p:cNvPr id="116739" name="Rectangle 2"/>
          <p:cNvSpPr>
            <a:spLocks noGrp="1" noRot="1" noChangeAspect="1" noChangeArrowheads="1" noTextEdit="1"/>
          </p:cNvSpPr>
          <p:nvPr>
            <p:ph type="sldImg"/>
          </p:nvPr>
        </p:nvSpPr>
        <p:spPr>
          <a:xfrm>
            <a:off x="1139825" y="682625"/>
            <a:ext cx="4549775" cy="3413125"/>
          </a:xfrm>
          <a:ln/>
        </p:spPr>
      </p:sp>
      <p:sp>
        <p:nvSpPr>
          <p:cNvPr id="116740" name="Rectangle 3"/>
          <p:cNvSpPr>
            <a:spLocks noGrp="1" noChangeArrowheads="1"/>
          </p:cNvSpPr>
          <p:nvPr>
            <p:ph type="body" idx="1"/>
          </p:nvPr>
        </p:nvSpPr>
        <p:spPr>
          <a:xfrm>
            <a:off x="889992" y="4324048"/>
            <a:ext cx="5048250" cy="4171346"/>
          </a:xfrm>
          <a:noFill/>
          <a:ln/>
        </p:spPr>
        <p:txBody>
          <a:bodyPr/>
          <a:lstStyle/>
          <a:p>
            <a:pPr eaLnBrk="1" hangingPunct="1"/>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51DD66FD-4FB7-490C-A01B-7E6A273CEA31}" type="slidenum">
              <a:rPr lang="en-US"/>
              <a:pPr/>
              <a:t>69</a:t>
            </a:fld>
            <a:endParaRPr lang="en-US"/>
          </a:p>
        </p:txBody>
      </p:sp>
      <p:sp>
        <p:nvSpPr>
          <p:cNvPr id="103427" name="Rectangle 2"/>
          <p:cNvSpPr>
            <a:spLocks noGrp="1" noRot="1" noChangeAspect="1" noChangeArrowheads="1" noTextEdit="1"/>
          </p:cNvSpPr>
          <p:nvPr>
            <p:ph type="sldImg"/>
          </p:nvPr>
        </p:nvSpPr>
        <p:spPr>
          <a:xfrm>
            <a:off x="1139825" y="682625"/>
            <a:ext cx="4549775" cy="3413125"/>
          </a:xfrm>
          <a:ln/>
        </p:spPr>
      </p:sp>
      <p:sp>
        <p:nvSpPr>
          <p:cNvPr id="103428" name="Rectangle 3"/>
          <p:cNvSpPr>
            <a:spLocks noGrp="1" noChangeArrowheads="1"/>
          </p:cNvSpPr>
          <p:nvPr>
            <p:ph type="body" idx="1"/>
          </p:nvPr>
        </p:nvSpPr>
        <p:spPr>
          <a:xfrm>
            <a:off x="889992" y="4324048"/>
            <a:ext cx="5048250" cy="4171346"/>
          </a:xfrm>
          <a:noFill/>
          <a:ln/>
        </p:spPr>
        <p:txBody>
          <a:bodyPr/>
          <a:lstStyle/>
          <a:p>
            <a:pPr eaLnBrk="1" hangingPunct="1"/>
            <a:r>
              <a:rPr lang="en-US" dirty="0"/>
              <a:t>vision are used in many</a:t>
            </a:r>
            <a:r>
              <a:rPr lang="en-US" baseline="0" dirty="0"/>
              <a:t> special effects. 3D modeling is used to insert synthetic objects in the scene and relight them, so they look realistic. In motion capture, instead of animating the motion from scratch, you can have people performing the motion, then the motion is transferred to the animated character.  </a:t>
            </a:r>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A405ECC5-7DBA-4FD6-B5B4-4FAD1B2967AC}" type="slidenum">
              <a:rPr lang="en-US"/>
              <a:pPr/>
              <a:t>70</a:t>
            </a:fld>
            <a:endParaRPr lang="en-US"/>
          </a:p>
        </p:txBody>
      </p:sp>
      <p:sp>
        <p:nvSpPr>
          <p:cNvPr id="117763" name="Rectangle 2"/>
          <p:cNvSpPr>
            <a:spLocks noGrp="1" noRot="1" noChangeAspect="1" noChangeArrowheads="1" noTextEdit="1"/>
          </p:cNvSpPr>
          <p:nvPr>
            <p:ph type="sldImg"/>
          </p:nvPr>
        </p:nvSpPr>
        <p:spPr>
          <a:xfrm>
            <a:off x="1139825" y="682625"/>
            <a:ext cx="4549775" cy="3413125"/>
          </a:xfrm>
          <a:ln/>
        </p:spPr>
      </p:sp>
      <p:sp>
        <p:nvSpPr>
          <p:cNvPr id="117764" name="Rectangle 3"/>
          <p:cNvSpPr>
            <a:spLocks noGrp="1" noChangeArrowheads="1"/>
          </p:cNvSpPr>
          <p:nvPr>
            <p:ph type="body" idx="1"/>
          </p:nvPr>
        </p:nvSpPr>
        <p:spPr>
          <a:xfrm>
            <a:off x="889992" y="4324048"/>
            <a:ext cx="5048250" cy="4171346"/>
          </a:xfrm>
          <a:noFill/>
          <a:ln/>
        </p:spPr>
        <p:txBody>
          <a:bodyPr/>
          <a:lstStyle/>
          <a:p>
            <a:pPr eaLnBrk="1" hangingPunct="1"/>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9BDA2549-5962-824F-8758-CD7A0A159EAC}" type="slidenum">
              <a:rPr lang="en-US"/>
              <a:pPr/>
              <a:t>71</a:t>
            </a:fld>
            <a:endParaRPr lang="en-US"/>
          </a:p>
        </p:txBody>
      </p:sp>
      <p:sp>
        <p:nvSpPr>
          <p:cNvPr id="727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2708" name="Rectangle 3"/>
          <p:cNvSpPr>
            <a:spLocks noGrp="1" noChangeArrowheads="1"/>
          </p:cNvSpPr>
          <p:nvPr>
            <p:ph type="body" idx="1"/>
          </p:nvPr>
        </p:nvSpPr>
        <p:spPr bwMode="auto">
          <a:noFill/>
        </p:spPr>
        <p:txBody>
          <a:bodyPr/>
          <a:lstStyle/>
          <a:p>
            <a:pPr eaLnBrk="1" hangingPunct="1"/>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274" eaLnBrk="0" hangingPunct="0">
              <a:defRPr>
                <a:solidFill>
                  <a:schemeClr val="tx1"/>
                </a:solidFill>
                <a:latin typeface="Arial" charset="0"/>
                <a:ea typeface="ＭＳ Ｐゴシック" pitchFamily="34" charset="-128"/>
              </a:defRPr>
            </a:lvl1pPr>
            <a:lvl2pPr marL="730171" indent="-280835" defTabSz="914274" eaLnBrk="0" hangingPunct="0">
              <a:defRPr>
                <a:solidFill>
                  <a:schemeClr val="tx1"/>
                </a:solidFill>
                <a:latin typeface="Arial" charset="0"/>
                <a:ea typeface="ＭＳ Ｐゴシック" pitchFamily="34" charset="-128"/>
              </a:defRPr>
            </a:lvl2pPr>
            <a:lvl3pPr marL="1123340" indent="-224668" defTabSz="914274" eaLnBrk="0" hangingPunct="0">
              <a:defRPr>
                <a:solidFill>
                  <a:schemeClr val="tx1"/>
                </a:solidFill>
                <a:latin typeface="Arial" charset="0"/>
                <a:ea typeface="ＭＳ Ｐゴシック" pitchFamily="34" charset="-128"/>
              </a:defRPr>
            </a:lvl3pPr>
            <a:lvl4pPr marL="1572677" indent="-224668" defTabSz="914274" eaLnBrk="0" hangingPunct="0">
              <a:defRPr>
                <a:solidFill>
                  <a:schemeClr val="tx1"/>
                </a:solidFill>
                <a:latin typeface="Arial" charset="0"/>
                <a:ea typeface="ＭＳ Ｐゴシック" pitchFamily="34" charset="-128"/>
              </a:defRPr>
            </a:lvl4pPr>
            <a:lvl5pPr marL="2022013" indent="-224668" defTabSz="914274" eaLnBrk="0" hangingPunct="0">
              <a:defRPr>
                <a:solidFill>
                  <a:schemeClr val="tx1"/>
                </a:solidFill>
                <a:latin typeface="Arial" charset="0"/>
                <a:ea typeface="ＭＳ Ｐゴシック" pitchFamily="34" charset="-128"/>
              </a:defRPr>
            </a:lvl5pPr>
            <a:lvl6pPr marL="2471349" indent="-224668" defTabSz="914274" eaLnBrk="0" fontAlgn="base" hangingPunct="0">
              <a:spcBef>
                <a:spcPct val="0"/>
              </a:spcBef>
              <a:spcAft>
                <a:spcPct val="0"/>
              </a:spcAft>
              <a:defRPr>
                <a:solidFill>
                  <a:schemeClr val="tx1"/>
                </a:solidFill>
                <a:latin typeface="Arial" charset="0"/>
                <a:ea typeface="ＭＳ Ｐゴシック" pitchFamily="34" charset="-128"/>
              </a:defRPr>
            </a:lvl6pPr>
            <a:lvl7pPr marL="2920685" indent="-224668" defTabSz="914274" eaLnBrk="0" fontAlgn="base" hangingPunct="0">
              <a:spcBef>
                <a:spcPct val="0"/>
              </a:spcBef>
              <a:spcAft>
                <a:spcPct val="0"/>
              </a:spcAft>
              <a:defRPr>
                <a:solidFill>
                  <a:schemeClr val="tx1"/>
                </a:solidFill>
                <a:latin typeface="Arial" charset="0"/>
                <a:ea typeface="ＭＳ Ｐゴシック" pitchFamily="34" charset="-128"/>
              </a:defRPr>
            </a:lvl7pPr>
            <a:lvl8pPr marL="3370021" indent="-224668" defTabSz="914274" eaLnBrk="0" fontAlgn="base" hangingPunct="0">
              <a:spcBef>
                <a:spcPct val="0"/>
              </a:spcBef>
              <a:spcAft>
                <a:spcPct val="0"/>
              </a:spcAft>
              <a:defRPr>
                <a:solidFill>
                  <a:schemeClr val="tx1"/>
                </a:solidFill>
                <a:latin typeface="Arial" charset="0"/>
                <a:ea typeface="ＭＳ Ｐゴシック" pitchFamily="34" charset="-128"/>
              </a:defRPr>
            </a:lvl8pPr>
            <a:lvl9pPr marL="3819357" indent="-224668" defTabSz="914274"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8144D3BF-99AC-4ADA-BCB5-A4E8A59F04B4}" type="slidenum">
              <a:rPr lang="en-US" altLang="en-US" smtClean="0"/>
              <a:pPr eaLnBrk="1" hangingPunct="1"/>
              <a:t>72</a:t>
            </a:fld>
            <a:endParaRPr lang="en-US" alt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ea typeface="ＭＳ Ｐゴシック" pitchFamily="34" charset="-128"/>
              </a:rPr>
              <a:t>We also used the 2D histogram to analyze the 22q11.2DS data.</a:t>
            </a:r>
          </a:p>
          <a:p>
            <a:pPr eaLnBrk="1" hangingPunct="1"/>
            <a:r>
              <a:rPr lang="en-US" altLang="en-US">
                <a:ea typeface="ＭＳ Ｐゴシック" pitchFamily="34" charset="-128"/>
              </a:rPr>
              <a:t>This figure shows the projection of the histogram bins back onto the face. We can see that there is a difference in the pattern between individuals with 22q11.2DS and controls.</a:t>
            </a:r>
          </a:p>
          <a:p>
            <a:pPr eaLnBrk="1" hangingPunct="1"/>
            <a:r>
              <a:rPr lang="en-US" altLang="en-US">
                <a:ea typeface="ＭＳ Ｐゴシック" pitchFamily="34" charset="-128"/>
              </a:rPr>
              <a:t>All the experiments were performed using 10 fold cross validation</a:t>
            </a:r>
          </a:p>
          <a:p>
            <a:pPr eaLnBrk="1" hangingPunct="1"/>
            <a:r>
              <a:rPr lang="en-US" altLang="en-US">
                <a:ea typeface="ＭＳ Ｐゴシック" pitchFamily="34" charset="-128"/>
              </a:rPr>
              <a:t>SVM classifier</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F1672A-62C5-5540-B57D-E72DCBC9E453}" type="slidenum">
              <a:rPr lang="en-US" smtClean="0"/>
              <a:pPr/>
              <a:t>73</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F1672A-62C5-5540-B57D-E72DCBC9E453}" type="slidenum">
              <a:rPr lang="en-US" smtClean="0"/>
              <a:pPr/>
              <a:t>74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94CAB09-923F-4DCB-90FC-FFB32A7BC7D1}" type="datetime1">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2428681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C33E80-BFA1-45B5-AA82-AF4AACDF648A}" type="datetime1">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892369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7B145A-7472-48CC-A41C-50BD4EA63025}" type="datetime1">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3321861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FE7706C-6FE7-47D2-BBEA-7B874C6080C0}" type="datetime1">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153268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9798F5-73D9-4B73-9B53-D0728E337984}" type="datetime1">
              <a:rPr lang="en-US" smtClean="0"/>
              <a:t>9/30/2026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1017059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BDF8379-F04B-4DF1-B514-5681BA338F51}" type="datetime1">
              <a:rPr lang="en-US" smtClean="0"/>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1373561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C04149-9A1F-479F-885E-A372E7C6C342}" type="datetime1">
              <a:rPr lang="en-US" smtClean="0"/>
              <a:t>9/30/2026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642495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C839D0-21B5-45CD-89FB-3C54BE6AE57E}" type="datetime1">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2795618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72E09A3-DE17-4CA3-B8B8-1B1B82E8989A}" type="datetime1">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4083930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70FB328-89B8-415B-AD16-27FE65978378}" type="datetime1">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3986127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72F3CED-5EBB-4EE8-AC70-8FB7853314A0}" type="datetime1">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4148918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1414198"/>
            <a:ext cx="8380412" cy="750205"/>
          </a:xfrm>
        </p:spPr>
        <p:txBody>
          <a:bodyPr/>
          <a:lstStyle>
            <a:lvl1pPr algn="l" rtl="0" fontAlgn="base">
              <a:lnSpc>
                <a:spcPct val="90000"/>
              </a:lnSpc>
              <a:spcBef>
                <a:spcPct val="0"/>
              </a:spcBef>
              <a:spcAft>
                <a:spcPct val="0"/>
              </a:spcAft>
              <a:defRPr lang="en-US" sz="5400" spc="-300"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mn-ea"/>
                <a:cs typeface="Arial" charset="0"/>
              </a:defRPr>
            </a:lvl1pPr>
          </a:lstStyle>
          <a:p>
            <a:r>
              <a:rPr lang="en-US" dirty="0"/>
              <a:t>Click to edit Master title style</a:t>
            </a:r>
          </a:p>
        </p:txBody>
      </p:sp>
      <p:sp>
        <p:nvSpPr>
          <p:cNvPr id="3" name="Text Placeholder 2"/>
          <p:cNvSpPr>
            <a:spLocks noGrp="1"/>
          </p:cNvSpPr>
          <p:nvPr>
            <p:ph type="body" idx="1"/>
          </p:nvPr>
        </p:nvSpPr>
        <p:spPr>
          <a:xfrm>
            <a:off x="381000" y="2600062"/>
            <a:ext cx="8380412" cy="2076450"/>
          </a:xfrm>
        </p:spPr>
        <p:txBody>
          <a:bodyPr/>
          <a:lstStyle>
            <a:lvl1pPr>
              <a:buFontTx/>
              <a:buBlip>
                <a:blip r:embed="rId2"/>
              </a:buBlip>
              <a:defRPr/>
            </a:lvl1pPr>
            <a:lvl2pPr>
              <a:buFontTx/>
              <a:buBlip>
                <a:blip r:embed="rId3"/>
              </a:buBlip>
              <a:defRPr/>
            </a:lvl2pPr>
            <a:lvl3pPr>
              <a:buFontTx/>
              <a:buBlip>
                <a:blip r:embed="rId3"/>
              </a:buBlip>
              <a:defRPr/>
            </a:lvl3pPr>
            <a:lvl4pPr>
              <a:buFontTx/>
              <a:buBlip>
                <a:blip r:embed="rId3"/>
              </a:buBlip>
              <a:defRPr/>
            </a:lvl4pPr>
            <a:lvl5pPr>
              <a:buFontTx/>
              <a:buBlip>
                <a:blip r:embed="rId3"/>
              </a:buBlip>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2267725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FE41E3-BB4B-4869-A77B-6B041B0655E2}" type="datetime1">
              <a:rPr lang="en-US" smtClean="0"/>
              <a:t>9/30/2026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4E86B5-A92D-294E-92AF-8654113B1844}" type="slidenum">
              <a:rPr lang="en-US" smtClean="0"/>
              <a:t>‹#›</a:t>
            </a:fld>
            <a:endParaRPr lang="en-US"/>
          </a:p>
        </p:txBody>
      </p:sp>
    </p:spTree>
    <p:extLst>
      <p:ext uri="{BB962C8B-B14F-4D97-AF65-F5344CB8AC3E}">
        <p14:creationId xmlns:p14="http://schemas.microsoft.com/office/powerpoint/2010/main" val="23691793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98"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courses.cs.washington.edu/courses/cse455/26au/" TargetMode="External"/><Relationship Id="rId13" Type="http://schemas.openxmlformats.org/officeDocument/2006/relationships/image" Target="../media/image7.jpeg"/><Relationship Id="rId3" Type="http://schemas.openxmlformats.org/officeDocument/2006/relationships/hyperlink" Target="mailto:nkhan51@uw.edu" TargetMode="External"/><Relationship Id="rId7" Type="http://schemas.openxmlformats.org/officeDocument/2006/relationships/hyperlink" Target="mailto:fang0106@uw.edu" TargetMode="External"/><Relationship Id="rId12"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mailto:yinuoy@uw.edu" TargetMode="External"/><Relationship Id="rId11" Type="http://schemas.openxmlformats.org/officeDocument/2006/relationships/image" Target="../media/image5.jpg"/><Relationship Id="rId5" Type="http://schemas.openxmlformats.org/officeDocument/2006/relationships/hyperlink" Target="mailto:ryu5@uw.edu" TargetMode="External"/><Relationship Id="rId10" Type="http://schemas.openxmlformats.org/officeDocument/2006/relationships/image" Target="../media/image4.jpg"/><Relationship Id="rId4" Type="http://schemas.openxmlformats.org/officeDocument/2006/relationships/hyperlink" Target="mailto:ycdeng@uw.edu" TargetMode="External"/><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image" Target="../media/image21.jpeg"/><Relationship Id="rId13" Type="http://schemas.openxmlformats.org/officeDocument/2006/relationships/image" Target="../media/image26.jpeg"/><Relationship Id="rId18" Type="http://schemas.openxmlformats.org/officeDocument/2006/relationships/image" Target="../media/image31.jpeg"/><Relationship Id="rId3" Type="http://schemas.openxmlformats.org/officeDocument/2006/relationships/image" Target="../media/image16.png"/><Relationship Id="rId21" Type="http://schemas.openxmlformats.org/officeDocument/2006/relationships/image" Target="../media/image34.png"/><Relationship Id="rId7" Type="http://schemas.openxmlformats.org/officeDocument/2006/relationships/image" Target="../media/image20.jpeg"/><Relationship Id="rId12" Type="http://schemas.openxmlformats.org/officeDocument/2006/relationships/image" Target="../media/image25.jpg"/><Relationship Id="rId17" Type="http://schemas.openxmlformats.org/officeDocument/2006/relationships/image" Target="../media/image30.jpeg"/><Relationship Id="rId2" Type="http://schemas.openxmlformats.org/officeDocument/2006/relationships/image" Target="../media/image15.png"/><Relationship Id="rId16" Type="http://schemas.openxmlformats.org/officeDocument/2006/relationships/image" Target="../media/image29.jpeg"/><Relationship Id="rId20"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19.jpeg"/><Relationship Id="rId11" Type="http://schemas.openxmlformats.org/officeDocument/2006/relationships/image" Target="../media/image24.jpeg"/><Relationship Id="rId5" Type="http://schemas.openxmlformats.org/officeDocument/2006/relationships/image" Target="../media/image18.jpeg"/><Relationship Id="rId15" Type="http://schemas.openxmlformats.org/officeDocument/2006/relationships/image" Target="../media/image28.jpeg"/><Relationship Id="rId10" Type="http://schemas.openxmlformats.org/officeDocument/2006/relationships/image" Target="../media/image23.jpeg"/><Relationship Id="rId19" Type="http://schemas.openxmlformats.org/officeDocument/2006/relationships/image" Target="../media/image32.jpg"/><Relationship Id="rId4" Type="http://schemas.openxmlformats.org/officeDocument/2006/relationships/image" Target="../media/image17.jpeg"/><Relationship Id="rId9" Type="http://schemas.openxmlformats.org/officeDocument/2006/relationships/image" Target="../media/image22.jpeg"/><Relationship Id="rId1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michaelbach.de/ot/sze_muelue/index.htm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iua.upf.es/~mbertalmio/restoration.html"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www.iua.upf.es/~mbertalmio/restoration.html" TargetMode="External"/><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iua.upf.es/~mbertalmio/restoration.html" TargetMode="External"/><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hyperlink" Target="http://www.cs.washington.edu/homes/curless/" TargetMode="External"/><Relationship Id="rId3" Type="http://schemas.openxmlformats.org/officeDocument/2006/relationships/hyperlink" Target="http://www.washington.edu/newsroom/news/images/David.jpg" TargetMode="External"/><Relationship Id="rId7" Type="http://schemas.openxmlformats.org/officeDocument/2006/relationships/hyperlink" Target="http://graphics.stanford.edu/projects/mich/" TargetMode="External"/><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49.png"/><Relationship Id="rId5" Type="http://schemas.openxmlformats.org/officeDocument/2006/relationships/oleObject" Target="../embeddings/oleObject1.bin"/><Relationship Id="rId4" Type="http://schemas.openxmlformats.org/officeDocument/2006/relationships/image" Target="../media/image50.jpeg"/></Relationships>
</file>

<file path=ppt/slides/_rels/slide2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3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youtube.com/watch?v=InIVv-LsgZE"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4.jpe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7.w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70.jpeg"/><Relationship Id="rId4" Type="http://schemas.openxmlformats.org/officeDocument/2006/relationships/image" Target="../media/image69.jpeg"/></Relationships>
</file>

<file path=ppt/slides/_rels/slide4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82.jpeg"/><Relationship Id="rId2" Type="http://schemas.openxmlformats.org/officeDocument/2006/relationships/image" Target="../media/image77.png"/><Relationship Id="rId1" Type="http://schemas.openxmlformats.org/officeDocument/2006/relationships/slideLayout" Target="../slideLayouts/slideLayout6.xml"/><Relationship Id="rId6" Type="http://schemas.openxmlformats.org/officeDocument/2006/relationships/image" Target="../media/image81.jpeg"/><Relationship Id="rId5" Type="http://schemas.openxmlformats.org/officeDocument/2006/relationships/image" Target="../media/image80.png"/><Relationship Id="rId4" Type="http://schemas.openxmlformats.org/officeDocument/2006/relationships/image" Target="../media/image79.png"/></Relationships>
</file>

<file path=ppt/slides/_rels/slide53.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16.xml"/><Relationship Id="rId7" Type="http://schemas.openxmlformats.org/officeDocument/2006/relationships/image" Target="../media/image84.wmf"/><Relationship Id="rId12" Type="http://schemas.openxmlformats.org/officeDocument/2006/relationships/oleObject" Target="../embeddings/oleObject6.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86.png"/><Relationship Id="rId5" Type="http://schemas.openxmlformats.org/officeDocument/2006/relationships/image" Target="../media/image83.wmf"/><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85.png"/></Relationships>
</file>

<file path=ppt/slides/_rels/slide54.xml.rels><?xml version="1.0" encoding="UTF-8" standalone="yes"?>
<Relationships xmlns="http://schemas.openxmlformats.org/package/2006/relationships"><Relationship Id="rId3" Type="http://schemas.openxmlformats.org/officeDocument/2006/relationships/image" Target="../media/image87.gi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88.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9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92.jpeg"/><Relationship Id="rId5" Type="http://schemas.openxmlformats.org/officeDocument/2006/relationships/hyperlink" Target="http://www.sensiblevision.com/" TargetMode="External"/><Relationship Id="rId4" Type="http://schemas.openxmlformats.org/officeDocument/2006/relationships/image" Target="../media/image91.jpeg"/></Relationships>
</file>

<file path=ppt/slides/_rels/slide58.xml.rels><?xml version="1.0" encoding="UTF-8" standalone="yes"?>
<Relationships xmlns="http://schemas.openxmlformats.org/package/2006/relationships"><Relationship Id="rId3" Type="http://schemas.openxmlformats.org/officeDocument/2006/relationships/hyperlink" Target="http://www.google.com/mobile/goggles/"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95.png"/><Relationship Id="rId4" Type="http://schemas.openxmlformats.org/officeDocument/2006/relationships/image" Target="../media/image94.png"/></Relationships>
</file>

<file path=ppt/slides/_rels/slide5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6.wmf"/><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www.sonystyle.com/webapp/wcs/stores/servlet/ProductDisplay?catalogId=10551&amp;storeId=10151&amp;productId=8198552921665200469&amp;langId=-1" TargetMode="External"/><Relationship Id="rId4" Type="http://schemas.openxmlformats.org/officeDocument/2006/relationships/image" Target="../media/image97.wmf"/></Relationships>
</file>

<file path=ppt/slides/_rels/slide6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hyperlink" Target="http://www.evolution.com/products/lanehawk/" TargetMode="External"/><Relationship Id="rId3" Type="http://schemas.openxmlformats.org/officeDocument/2006/relationships/tags" Target="../tags/tag3.xml"/><Relationship Id="rId7" Type="http://schemas.openxmlformats.org/officeDocument/2006/relationships/image" Target="../media/image99.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24.xml"/><Relationship Id="rId5" Type="http://schemas.openxmlformats.org/officeDocument/2006/relationships/slideLayout" Target="../slideLayouts/slideLayout2.xml"/><Relationship Id="rId4" Type="http://schemas.openxmlformats.org/officeDocument/2006/relationships/tags" Target="../tags/tag4.xml"/></Relationships>
</file>

<file path=ppt/slides/_rels/slide6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www.mobileye.com/"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04.jpeg"/></Relationships>
</file>

<file path=ppt/slides/_rels/slide66.xml.rels><?xml version="1.0" encoding="UTF-8" standalone="yes"?>
<Relationships xmlns="http://schemas.openxmlformats.org/package/2006/relationships"><Relationship Id="rId3" Type="http://schemas.openxmlformats.org/officeDocument/2006/relationships/hyperlink" Target="http://www.nytimes.com/2010/10/10/science/10google.html" TargetMode="External"/><Relationship Id="rId7" Type="http://schemas.openxmlformats.org/officeDocument/2006/relationships/hyperlink" Target="http://www.thestar.com/wheels/article/1036702--human-error-blamed-after-google-s-driverless-car-sparks-five-vehicle-crash" TargetMode="External"/><Relationship Id="rId2" Type="http://schemas.openxmlformats.org/officeDocument/2006/relationships/image" Target="../media/image105.jpeg"/><Relationship Id="rId1" Type="http://schemas.openxmlformats.org/officeDocument/2006/relationships/slideLayout" Target="../slideLayouts/slideLayout2.xml"/><Relationship Id="rId6" Type="http://schemas.openxmlformats.org/officeDocument/2006/relationships/hyperlink" Target="http://en.wikipedia.org/wiki/Financial_Post" TargetMode="External"/><Relationship Id="rId5" Type="http://schemas.openxmlformats.org/officeDocument/2006/relationships/hyperlink" Target="http://business.financialpost.com/2011/06/24/nevada-state-law-paves-the-way-for-driverless-cars/" TargetMode="External"/><Relationship Id="rId4" Type="http://schemas.openxmlformats.org/officeDocument/2006/relationships/hyperlink" Target="http://en.wikipedia.org/wiki/The_New_York_Times"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68.xml.rels><?xml version="1.0" encoding="UTF-8" standalone="yes"?>
<Relationships xmlns="http://schemas.openxmlformats.org/package/2006/relationships"><Relationship Id="rId3" Type="http://schemas.openxmlformats.org/officeDocument/2006/relationships/hyperlink" Target="http://nconnex.com/wp/" TargetMode="External"/><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10.png"/><Relationship Id="rId5" Type="http://schemas.openxmlformats.org/officeDocument/2006/relationships/image" Target="../media/image109.jpeg"/><Relationship Id="rId4" Type="http://schemas.openxmlformats.org/officeDocument/2006/relationships/image" Target="../media/image108.jpeg"/></Relationships>
</file>

<file path=ppt/slides/_rels/slide70.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marsrovers.jpl.nasa.gov/gallery/images.html" TargetMode="External"/></Relationships>
</file>

<file path=ppt/slides/_rels/slide71.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tags" Target="../tags/tag7.xml"/><Relationship Id="rId7" Type="http://schemas.openxmlformats.org/officeDocument/2006/relationships/notesSlide" Target="../notesSlides/notesSlide29.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slideLayout" Target="../slideLayouts/slideLayout6.xml"/><Relationship Id="rId5" Type="http://schemas.openxmlformats.org/officeDocument/2006/relationships/tags" Target="../tags/tag9.xml"/><Relationship Id="rId10" Type="http://schemas.openxmlformats.org/officeDocument/2006/relationships/hyperlink" Target="http://groups.csail.mit.edu/vision/medical-vision/surgery/surgical_navigation.html" TargetMode="External"/><Relationship Id="rId4" Type="http://schemas.openxmlformats.org/officeDocument/2006/relationships/tags" Target="../tags/tag8.xml"/><Relationship Id="rId9" Type="http://schemas.openxmlformats.org/officeDocument/2006/relationships/image" Target="../media/image113.png"/></Relationships>
</file>

<file path=ppt/slides/_rels/slide7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15.png"/></Relationships>
</file>

<file path=ppt/slides/_rels/slide7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hyperlink" Target="http://www.gatech.edu/newsroom/release.html?nid=60509" TargetMode="External"/><Relationship Id="rId4" Type="http://schemas.openxmlformats.org/officeDocument/2006/relationships/image" Target="../media/image117.png"/></Relationships>
</file>

<file path=ppt/slides/_rels/slide74.xml.rels><?xml version="1.0" encoding="UTF-8" standalone="yes"?>
<Relationships xmlns="http://schemas.openxmlformats.org/package/2006/relationships"><Relationship Id="rId3" Type="http://schemas.openxmlformats.org/officeDocument/2006/relationships/hyperlink" Target="http://www.cs.ubc.ca/~lowe/vision.html"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dirty="0">
                <a:cs typeface="Arial Rounded MT Bold"/>
              </a:rPr>
              <a:t>Computer Vision</a:t>
            </a:r>
            <a:br>
              <a:rPr lang="en-US" dirty="0">
                <a:cs typeface="Arial Rounded MT Bold"/>
              </a:rPr>
            </a:br>
            <a:br>
              <a:rPr lang="en-US" dirty="0">
                <a:cs typeface="Arial Rounded MT Bold"/>
              </a:rPr>
            </a:br>
            <a:br>
              <a:rPr lang="en-US" dirty="0">
                <a:cs typeface="Arial Rounded MT Bold"/>
              </a:rPr>
            </a:br>
            <a:r>
              <a:rPr lang="en-US" dirty="0">
                <a:cs typeface="Arial Rounded MT Bold"/>
              </a:rPr>
              <a:t>CSE 455</a:t>
            </a:r>
            <a:br>
              <a:rPr lang="en-US" sz="3600" dirty="0">
                <a:cs typeface="Arial Rounded MT Bold"/>
              </a:rPr>
            </a:br>
            <a:br>
              <a:rPr lang="en-US" sz="3600" dirty="0">
                <a:cs typeface="Arial Rounded MT Bold"/>
              </a:rPr>
            </a:br>
            <a:r>
              <a:rPr lang="en-US" sz="3600" dirty="0">
                <a:cs typeface="Arial Rounded MT Bold"/>
              </a:rPr>
              <a:t>Linda Shapiro</a:t>
            </a:r>
            <a:br>
              <a:rPr lang="en-US" sz="3600" dirty="0">
                <a:cs typeface="Arial Rounded MT Bold"/>
              </a:rPr>
            </a:br>
            <a:r>
              <a:rPr lang="en-US" sz="2800" dirty="0">
                <a:cs typeface="Arial Rounded MT Bold"/>
              </a:rPr>
              <a:t>Professor of Computer Science &amp; Engineering</a:t>
            </a:r>
            <a:br>
              <a:rPr lang="en-US" sz="2800" dirty="0">
                <a:cs typeface="Arial Rounded MT Bold"/>
              </a:rPr>
            </a:br>
            <a:r>
              <a:rPr lang="en-US" sz="2800" dirty="0">
                <a:cs typeface="Arial Rounded MT Bold"/>
              </a:rPr>
              <a:t>Professor of Electrical &amp; Computer Engineering</a:t>
            </a:r>
          </a:p>
        </p:txBody>
      </p:sp>
      <p:sp>
        <p:nvSpPr>
          <p:cNvPr id="4" name="TextBox 3"/>
          <p:cNvSpPr txBox="1"/>
          <p:nvPr/>
        </p:nvSpPr>
        <p:spPr>
          <a:xfrm>
            <a:off x="6400800" y="91440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80670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Information	</a:t>
            </a:r>
          </a:p>
        </p:txBody>
      </p:sp>
      <p:sp>
        <p:nvSpPr>
          <p:cNvPr id="3" name="Content Placeholder 2"/>
          <p:cNvSpPr>
            <a:spLocks noGrp="1"/>
          </p:cNvSpPr>
          <p:nvPr>
            <p:ph idx="1"/>
          </p:nvPr>
        </p:nvSpPr>
        <p:spPr>
          <a:xfrm>
            <a:off x="457200" y="1600200"/>
            <a:ext cx="8314660" cy="4525963"/>
          </a:xfrm>
        </p:spPr>
        <p:txBody>
          <a:bodyPr>
            <a:normAutofit fontScale="32500" lnSpcReduction="20000"/>
          </a:bodyPr>
          <a:lstStyle/>
          <a:p>
            <a:r>
              <a:rPr lang="en-US" dirty="0"/>
              <a:t>Time: </a:t>
            </a:r>
          </a:p>
          <a:p>
            <a:pPr lvl="1"/>
            <a:r>
              <a:rPr lang="en-US" dirty="0"/>
              <a:t>TTH 11:30 – 12:50</a:t>
            </a:r>
          </a:p>
          <a:p>
            <a:r>
              <a:rPr lang="en-US" dirty="0"/>
              <a:t>Location:</a:t>
            </a:r>
          </a:p>
          <a:p>
            <a:pPr lvl="1"/>
            <a:r>
              <a:rPr lang="en-US" dirty="0"/>
              <a:t>CSE2 G01</a:t>
            </a:r>
          </a:p>
          <a:p>
            <a:r>
              <a:rPr lang="en-US" dirty="0"/>
              <a:t>Contact:	</a:t>
            </a:r>
          </a:p>
          <a:p>
            <a:pPr lvl="1"/>
            <a:r>
              <a:rPr lang="en-US" dirty="0"/>
              <a:t>shapiro@cs.uw.edu </a:t>
            </a:r>
          </a:p>
          <a:p>
            <a:r>
              <a:rPr lang="en-US" dirty="0"/>
              <a:t>TAs:</a:t>
            </a:r>
          </a:p>
          <a:p>
            <a:pPr lvl="1"/>
            <a:r>
              <a:rPr lang="en-US" dirty="0"/>
              <a:t>Nishat Khan</a:t>
            </a:r>
          </a:p>
          <a:p>
            <a:pPr lvl="1"/>
            <a:r>
              <a:rPr lang="en-US" dirty="0">
                <a:hlinkClick r:id="rId3"/>
              </a:rPr>
              <a:t>nkhan51@uw.edu</a:t>
            </a:r>
            <a:endParaRPr lang="en-US" dirty="0"/>
          </a:p>
          <a:p>
            <a:pPr lvl="1"/>
            <a:r>
              <a:rPr lang="en-US" dirty="0" err="1"/>
              <a:t>Yichuan</a:t>
            </a:r>
            <a:r>
              <a:rPr lang="en-US" dirty="0"/>
              <a:t> (Ethan) Deng</a:t>
            </a:r>
          </a:p>
          <a:p>
            <a:pPr lvl="1"/>
            <a:r>
              <a:rPr lang="en-US" dirty="0">
                <a:hlinkClick r:id="rId4"/>
              </a:rPr>
              <a:t>ycdeng@uw.edu</a:t>
            </a:r>
            <a:endParaRPr lang="en-US" dirty="0"/>
          </a:p>
          <a:p>
            <a:pPr lvl="1"/>
            <a:r>
              <a:rPr lang="en-US" dirty="0"/>
              <a:t>Raymond Yu</a:t>
            </a:r>
          </a:p>
          <a:p>
            <a:pPr lvl="1"/>
            <a:r>
              <a:rPr lang="en-US" dirty="0">
                <a:hlinkClick r:id="rId5"/>
              </a:rPr>
              <a:t>ryu5@uw.edu</a:t>
            </a:r>
            <a:endParaRPr lang="en-US" dirty="0"/>
          </a:p>
          <a:p>
            <a:pPr lvl="1"/>
            <a:r>
              <a:rPr lang="en-US" dirty="0" err="1"/>
              <a:t>Yinuo</a:t>
            </a:r>
            <a:r>
              <a:rPr lang="en-US" dirty="0"/>
              <a:t> Yang</a:t>
            </a:r>
          </a:p>
          <a:p>
            <a:pPr lvl="1"/>
            <a:r>
              <a:rPr lang="en-US" dirty="0">
                <a:hlinkClick r:id="rId6"/>
              </a:rPr>
              <a:t>yinuoy@uw.edu</a:t>
            </a:r>
            <a:endParaRPr lang="en-US" dirty="0"/>
          </a:p>
          <a:p>
            <a:pPr lvl="1"/>
            <a:r>
              <a:rPr lang="en-US" dirty="0"/>
              <a:t>Hank Fang</a:t>
            </a:r>
          </a:p>
          <a:p>
            <a:pPr lvl="1"/>
            <a:r>
              <a:rPr lang="en-US" dirty="0">
                <a:hlinkClick r:id="rId7"/>
              </a:rPr>
              <a:t>fang0106@uw.edu</a:t>
            </a:r>
            <a:endParaRPr lang="en-US" dirty="0"/>
          </a:p>
          <a:p>
            <a:pPr lvl="1"/>
            <a:endParaRPr lang="en-US" dirty="0"/>
          </a:p>
          <a:p>
            <a:pPr lvl="1"/>
            <a:endParaRPr lang="en-US" dirty="0"/>
          </a:p>
          <a:p>
            <a:pPr lvl="1"/>
            <a:endParaRPr lang="en-US" dirty="0"/>
          </a:p>
          <a:p>
            <a:pPr lvl="1"/>
            <a:endParaRPr lang="en-US" dirty="0"/>
          </a:p>
          <a:p>
            <a:pPr lvl="1"/>
            <a:endParaRPr lang="en-US" dirty="0"/>
          </a:p>
          <a:p>
            <a:pPr marL="457200" lvl="1" indent="0">
              <a:buNone/>
            </a:pPr>
            <a:endParaRPr lang="en-US" dirty="0"/>
          </a:p>
          <a:p>
            <a:pPr lvl="1"/>
            <a:endParaRPr lang="en-US" dirty="0"/>
          </a:p>
          <a:p>
            <a:r>
              <a:rPr lang="en-US" dirty="0"/>
              <a:t>Website:</a:t>
            </a:r>
          </a:p>
          <a:p>
            <a:pPr lvl="1"/>
            <a:r>
              <a:rPr lang="en-US" dirty="0">
                <a:hlinkClick r:id="rId8"/>
              </a:rPr>
              <a:t>https://courses.cs.washington.edu/courses/cse455/26au/</a:t>
            </a:r>
            <a:endParaRPr lang="en-US" dirty="0"/>
          </a:p>
          <a:p>
            <a:pPr marL="457200" lvl="1" indent="0">
              <a:buNone/>
            </a:pPr>
            <a:endParaRPr lang="en-US" dirty="0"/>
          </a:p>
        </p:txBody>
      </p:sp>
      <p:sp>
        <p:nvSpPr>
          <p:cNvPr id="4" name="Slide Number Placeholder 3"/>
          <p:cNvSpPr>
            <a:spLocks noGrp="1"/>
          </p:cNvSpPr>
          <p:nvPr>
            <p:ph type="sldNum" sz="quarter" idx="12"/>
          </p:nvPr>
        </p:nvSpPr>
        <p:spPr/>
        <p:txBody>
          <a:bodyPr/>
          <a:lstStyle/>
          <a:p>
            <a:fld id="{AD4E86B5-A92D-294E-92AF-8654113B1844}" type="slidenum">
              <a:rPr lang="en-US" smtClean="0"/>
              <a:t>2</a:t>
            </a:fld>
            <a:endParaRPr lang="en-US" dirty="0"/>
          </a:p>
        </p:txBody>
      </p:sp>
      <p:sp>
        <p:nvSpPr>
          <p:cNvPr id="6" name="AutoShape 2" descr="Image result for beibin l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a:extLst>
              <a:ext uri="{FF2B5EF4-FFF2-40B4-BE49-F238E27FC236}">
                <a16:creationId xmlns:a16="http://schemas.microsoft.com/office/drawing/2014/main" id="{7638E541-D639-4A6A-A762-211941C6A05B}"/>
              </a:ext>
            </a:extLst>
          </p:cNvPr>
          <p:cNvPicPr>
            <a:picLocks noChangeAspect="1"/>
          </p:cNvPicPr>
          <p:nvPr/>
        </p:nvPicPr>
        <p:blipFill>
          <a:blip r:embed="rId9"/>
          <a:stretch>
            <a:fillRect/>
          </a:stretch>
        </p:blipFill>
        <p:spPr>
          <a:xfrm>
            <a:off x="3842055" y="2320160"/>
            <a:ext cx="994847" cy="1108840"/>
          </a:xfrm>
          <a:prstGeom prst="rect">
            <a:avLst/>
          </a:prstGeom>
        </p:spPr>
      </p:pic>
      <p:pic>
        <p:nvPicPr>
          <p:cNvPr id="7" name="Picture 6">
            <a:extLst>
              <a:ext uri="{FF2B5EF4-FFF2-40B4-BE49-F238E27FC236}">
                <a16:creationId xmlns:a16="http://schemas.microsoft.com/office/drawing/2014/main" id="{0895795F-5EB1-4C06-AE71-6BB6D538E3EA}"/>
              </a:ext>
            </a:extLst>
          </p:cNvPr>
          <p:cNvPicPr>
            <a:picLocks noChangeAspect="1"/>
          </p:cNvPicPr>
          <p:nvPr/>
        </p:nvPicPr>
        <p:blipFill>
          <a:blip r:embed="rId10"/>
          <a:stretch>
            <a:fillRect/>
          </a:stretch>
        </p:blipFill>
        <p:spPr>
          <a:xfrm>
            <a:off x="5007069" y="2874580"/>
            <a:ext cx="1076914" cy="1108840"/>
          </a:xfrm>
          <a:prstGeom prst="rect">
            <a:avLst/>
          </a:prstGeom>
        </p:spPr>
      </p:pic>
      <p:pic>
        <p:nvPicPr>
          <p:cNvPr id="12" name="Picture 11">
            <a:extLst>
              <a:ext uri="{FF2B5EF4-FFF2-40B4-BE49-F238E27FC236}">
                <a16:creationId xmlns:a16="http://schemas.microsoft.com/office/drawing/2014/main" id="{F6435152-80A7-47DB-9887-811509C8F643}"/>
              </a:ext>
            </a:extLst>
          </p:cNvPr>
          <p:cNvPicPr>
            <a:picLocks noChangeAspect="1"/>
          </p:cNvPicPr>
          <p:nvPr/>
        </p:nvPicPr>
        <p:blipFill rotWithShape="1">
          <a:blip r:embed="rId11"/>
          <a:srcRect t="29332"/>
          <a:stretch/>
        </p:blipFill>
        <p:spPr>
          <a:xfrm>
            <a:off x="6480788" y="3573517"/>
            <a:ext cx="1065640" cy="1108840"/>
          </a:xfrm>
          <a:prstGeom prst="rect">
            <a:avLst/>
          </a:prstGeom>
        </p:spPr>
      </p:pic>
      <p:pic>
        <p:nvPicPr>
          <p:cNvPr id="14" name="Picture 13">
            <a:extLst>
              <a:ext uri="{FF2B5EF4-FFF2-40B4-BE49-F238E27FC236}">
                <a16:creationId xmlns:a16="http://schemas.microsoft.com/office/drawing/2014/main" id="{0CCAB7D9-90D5-4742-8E21-3906589F082F}"/>
              </a:ext>
            </a:extLst>
          </p:cNvPr>
          <p:cNvPicPr>
            <a:picLocks noChangeAspect="1"/>
          </p:cNvPicPr>
          <p:nvPr/>
        </p:nvPicPr>
        <p:blipFill>
          <a:blip r:embed="rId12"/>
          <a:stretch>
            <a:fillRect/>
          </a:stretch>
        </p:blipFill>
        <p:spPr>
          <a:xfrm>
            <a:off x="3680542" y="3864108"/>
            <a:ext cx="1076915" cy="1076915"/>
          </a:xfrm>
          <a:prstGeom prst="rect">
            <a:avLst/>
          </a:prstGeom>
        </p:spPr>
      </p:pic>
      <p:pic>
        <p:nvPicPr>
          <p:cNvPr id="9" name="Picture 8">
            <a:extLst>
              <a:ext uri="{FF2B5EF4-FFF2-40B4-BE49-F238E27FC236}">
                <a16:creationId xmlns:a16="http://schemas.microsoft.com/office/drawing/2014/main" id="{0B7CCD75-A225-4FB5-8FF0-7D9E17630D75}"/>
              </a:ext>
            </a:extLst>
          </p:cNvPr>
          <p:cNvPicPr>
            <a:picLocks noChangeAspect="1"/>
          </p:cNvPicPr>
          <p:nvPr/>
        </p:nvPicPr>
        <p:blipFill>
          <a:blip r:embed="rId13"/>
          <a:stretch>
            <a:fillRect/>
          </a:stretch>
        </p:blipFill>
        <p:spPr>
          <a:xfrm>
            <a:off x="5140805" y="4682356"/>
            <a:ext cx="800447" cy="913473"/>
          </a:xfrm>
          <a:prstGeom prst="rect">
            <a:avLst/>
          </a:prstGeom>
        </p:spPr>
      </p:pic>
    </p:spTree>
    <p:extLst>
      <p:ext uri="{BB962C8B-B14F-4D97-AF65-F5344CB8AC3E}">
        <p14:creationId xmlns:p14="http://schemas.microsoft.com/office/powerpoint/2010/main" val="2269052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2"/>
          <p:cNvSpPr>
            <a:spLocks noGrp="1" noChangeArrowheads="1"/>
          </p:cNvSpPr>
          <p:nvPr>
            <p:ph type="title"/>
          </p:nvPr>
        </p:nvSpPr>
        <p:spPr>
          <a:xfrm>
            <a:off x="457200" y="-64026"/>
            <a:ext cx="8229600" cy="1143000"/>
          </a:xfrm>
        </p:spPr>
        <p:txBody>
          <a:bodyPr/>
          <a:lstStyle/>
          <a:p>
            <a:r>
              <a:rPr lang="en-US" dirty="0"/>
              <a:t>Topics</a:t>
            </a:r>
          </a:p>
        </p:txBody>
      </p:sp>
      <p:sp>
        <p:nvSpPr>
          <p:cNvPr id="377859" name="Rectangle 3"/>
          <p:cNvSpPr>
            <a:spLocks noGrp="1" noChangeArrowheads="1"/>
          </p:cNvSpPr>
          <p:nvPr>
            <p:ph type="body" idx="1"/>
          </p:nvPr>
        </p:nvSpPr>
        <p:spPr>
          <a:xfrm>
            <a:off x="685800" y="914400"/>
            <a:ext cx="7772400" cy="5715000"/>
          </a:xfrm>
        </p:spPr>
        <p:txBody>
          <a:bodyPr>
            <a:normAutofit/>
          </a:bodyPr>
          <a:lstStyle/>
          <a:p>
            <a:pPr marL="0" indent="0">
              <a:lnSpc>
                <a:spcPct val="90000"/>
              </a:lnSpc>
              <a:buNone/>
            </a:pPr>
            <a:endParaRPr lang="en-US" sz="1600" dirty="0"/>
          </a:p>
          <a:p>
            <a:pPr>
              <a:lnSpc>
                <a:spcPct val="90000"/>
              </a:lnSpc>
              <a:buFontTx/>
              <a:buChar char="•"/>
            </a:pPr>
            <a:r>
              <a:rPr lang="en-US" sz="2400" dirty="0"/>
              <a:t>Introduction</a:t>
            </a:r>
          </a:p>
          <a:p>
            <a:pPr>
              <a:lnSpc>
                <a:spcPct val="90000"/>
              </a:lnSpc>
              <a:buFontTx/>
              <a:buChar char="•"/>
            </a:pPr>
            <a:r>
              <a:rPr lang="en-US" sz="2400" dirty="0"/>
              <a:t>Color and Texture</a:t>
            </a:r>
          </a:p>
          <a:p>
            <a:pPr>
              <a:lnSpc>
                <a:spcPct val="90000"/>
              </a:lnSpc>
              <a:buFontTx/>
              <a:buChar char="•"/>
            </a:pPr>
            <a:r>
              <a:rPr lang="en-US" sz="2400" dirty="0"/>
              <a:t>Image Coordinates, Transforms, and Resizing</a:t>
            </a:r>
          </a:p>
          <a:p>
            <a:pPr>
              <a:lnSpc>
                <a:spcPct val="90000"/>
              </a:lnSpc>
              <a:buFontTx/>
              <a:buChar char="•"/>
            </a:pPr>
            <a:r>
              <a:rPr lang="en-US" sz="2400" dirty="0"/>
              <a:t>Filters and Convolutions</a:t>
            </a:r>
          </a:p>
          <a:p>
            <a:pPr>
              <a:lnSpc>
                <a:spcPct val="90000"/>
              </a:lnSpc>
              <a:buFontTx/>
              <a:buChar char="•"/>
            </a:pPr>
            <a:r>
              <a:rPr lang="en-US" sz="2400" dirty="0"/>
              <a:t>Edges and Lines</a:t>
            </a:r>
          </a:p>
          <a:p>
            <a:pPr>
              <a:lnSpc>
                <a:spcPct val="90000"/>
              </a:lnSpc>
              <a:buFontTx/>
              <a:buChar char="•"/>
            </a:pPr>
            <a:r>
              <a:rPr lang="en-US" sz="2400" dirty="0"/>
              <a:t>Interest Operators, Image Matching, Image Stitching</a:t>
            </a:r>
          </a:p>
          <a:p>
            <a:pPr>
              <a:lnSpc>
                <a:spcPct val="90000"/>
              </a:lnSpc>
              <a:buFontTx/>
              <a:buChar char="•"/>
            </a:pPr>
            <a:r>
              <a:rPr lang="en-US" sz="2400" dirty="0"/>
              <a:t>Face Detection/Recognition</a:t>
            </a:r>
          </a:p>
          <a:p>
            <a:pPr>
              <a:lnSpc>
                <a:spcPct val="90000"/>
              </a:lnSpc>
              <a:buFontTx/>
              <a:buChar char="•"/>
            </a:pPr>
            <a:r>
              <a:rPr lang="en-US" sz="2400" dirty="0"/>
              <a:t>Machine Learning Overview including Neural Nets</a:t>
            </a:r>
          </a:p>
          <a:p>
            <a:pPr>
              <a:lnSpc>
                <a:spcPct val="90000"/>
              </a:lnSpc>
              <a:buFontTx/>
              <a:buChar char="•"/>
            </a:pPr>
            <a:r>
              <a:rPr lang="en-US" sz="2400" dirty="0"/>
              <a:t>Object Detection and Recognition with ML</a:t>
            </a:r>
          </a:p>
          <a:p>
            <a:pPr>
              <a:lnSpc>
                <a:spcPct val="90000"/>
              </a:lnSpc>
              <a:buFontTx/>
              <a:buChar char="•"/>
            </a:pPr>
            <a:r>
              <a:rPr lang="en-US" sz="2400" dirty="0"/>
              <a:t>Convolutional Neural Networks</a:t>
            </a:r>
          </a:p>
          <a:p>
            <a:pPr>
              <a:lnSpc>
                <a:spcPct val="90000"/>
              </a:lnSpc>
              <a:buFontTx/>
              <a:buChar char="•"/>
            </a:pPr>
            <a:r>
              <a:rPr lang="en-US" sz="2400"/>
              <a:t>Self-Supervised Learning</a:t>
            </a:r>
            <a:endParaRPr lang="en-US" sz="2400" dirty="0"/>
          </a:p>
          <a:p>
            <a:pPr>
              <a:lnSpc>
                <a:spcPct val="90000"/>
              </a:lnSpc>
              <a:buFontTx/>
              <a:buChar char="•"/>
            </a:pPr>
            <a:r>
              <a:rPr lang="en-US" sz="2400" dirty="0"/>
              <a:t>Motion/Optical Flow</a:t>
            </a:r>
          </a:p>
          <a:p>
            <a:pPr>
              <a:lnSpc>
                <a:spcPct val="90000"/>
              </a:lnSpc>
              <a:buFontTx/>
              <a:buChar char="•"/>
            </a:pPr>
            <a:r>
              <a:rPr lang="en-US" sz="2400" dirty="0"/>
              <a:t>Stereo and 3D Depth Perception</a:t>
            </a:r>
          </a:p>
          <a:p>
            <a:pPr>
              <a:lnSpc>
                <a:spcPct val="90000"/>
              </a:lnSpc>
              <a:buFontTx/>
              <a:buChar char="•"/>
            </a:pPr>
            <a:endParaRPr lang="en-US" sz="2400" dirty="0"/>
          </a:p>
          <a:p>
            <a:pPr>
              <a:lnSpc>
                <a:spcPct val="90000"/>
              </a:lnSpc>
              <a:buFontTx/>
              <a:buChar char="•"/>
            </a:pPr>
            <a:endParaRPr lang="en-US" sz="2400" dirty="0"/>
          </a:p>
          <a:p>
            <a:pPr>
              <a:lnSpc>
                <a:spcPct val="90000"/>
              </a:lnSpc>
              <a:buFontTx/>
              <a:buChar char="•"/>
            </a:pPr>
            <a:endParaRPr lang="en-US" sz="2400" dirty="0"/>
          </a:p>
          <a:p>
            <a:pPr>
              <a:lnSpc>
                <a:spcPct val="90000"/>
              </a:lnSpc>
              <a:buFontTx/>
              <a:buChar char="•"/>
            </a:pPr>
            <a:endParaRPr lang="en-US" sz="2400" dirty="0"/>
          </a:p>
          <a:p>
            <a:pPr>
              <a:lnSpc>
                <a:spcPct val="90000"/>
              </a:lnSpc>
              <a:buFontTx/>
              <a:buChar char="•"/>
            </a:pPr>
            <a:endParaRPr lang="en-US" sz="2400" dirty="0"/>
          </a:p>
          <a:p>
            <a:pPr>
              <a:lnSpc>
                <a:spcPct val="90000"/>
              </a:lnSpc>
              <a:buFontTx/>
              <a:buChar char="•"/>
            </a:pPr>
            <a:endParaRPr lang="en-US" sz="1600" dirty="0"/>
          </a:p>
        </p:txBody>
      </p:sp>
      <p:sp>
        <p:nvSpPr>
          <p:cNvPr id="2" name="Slide Number Placeholder 1"/>
          <p:cNvSpPr>
            <a:spLocks noGrp="1"/>
          </p:cNvSpPr>
          <p:nvPr>
            <p:ph type="sldNum" sz="quarter" idx="12"/>
          </p:nvPr>
        </p:nvSpPr>
        <p:spPr/>
        <p:txBody>
          <a:bodyPr/>
          <a:lstStyle/>
          <a:p>
            <a:fld id="{AD4E86B5-A92D-294E-92AF-8654113B1844}" type="slidenum">
              <a:rPr lang="en-US" smtClean="0"/>
              <a:t>3</a:t>
            </a:fld>
            <a:endParaRPr lang="en-US"/>
          </a:p>
        </p:txBody>
      </p:sp>
    </p:spTree>
    <p:extLst>
      <p:ext uri="{BB962C8B-B14F-4D97-AF65-F5344CB8AC3E}">
        <p14:creationId xmlns:p14="http://schemas.microsoft.com/office/powerpoint/2010/main" val="14541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Grading (tentative)</a:t>
            </a:r>
          </a:p>
        </p:txBody>
      </p:sp>
      <p:sp>
        <p:nvSpPr>
          <p:cNvPr id="3" name="Content Placeholder 2"/>
          <p:cNvSpPr>
            <a:spLocks noGrp="1"/>
          </p:cNvSpPr>
          <p:nvPr>
            <p:ph idx="1"/>
          </p:nvPr>
        </p:nvSpPr>
        <p:spPr>
          <a:xfrm>
            <a:off x="457200" y="1459090"/>
            <a:ext cx="8229600" cy="4525963"/>
          </a:xfrm>
        </p:spPr>
        <p:txBody>
          <a:bodyPr>
            <a:noAutofit/>
          </a:bodyPr>
          <a:lstStyle/>
          <a:p>
            <a:r>
              <a:rPr lang="en-US" sz="2800" dirty="0"/>
              <a:t>Five regular assignments (75%)</a:t>
            </a:r>
          </a:p>
          <a:p>
            <a:r>
              <a:rPr lang="en-US" sz="2800" dirty="0"/>
              <a:t>One Course Project (25%)</a:t>
            </a:r>
          </a:p>
          <a:p>
            <a:r>
              <a:rPr lang="en-US" sz="2800" dirty="0"/>
              <a:t>NO EXAMS (Yay!)</a:t>
            </a:r>
          </a:p>
          <a:p>
            <a:r>
              <a:rPr lang="en-US" sz="2800" dirty="0"/>
              <a:t>There will be some pop quizzes </a:t>
            </a:r>
            <a:r>
              <a:rPr lang="en-US" sz="2800"/>
              <a:t>for extra points.</a:t>
            </a:r>
            <a:endParaRPr lang="en-US" sz="2800" dirty="0"/>
          </a:p>
        </p:txBody>
      </p:sp>
      <p:sp>
        <p:nvSpPr>
          <p:cNvPr id="4" name="Slide Number Placeholder 3"/>
          <p:cNvSpPr>
            <a:spLocks noGrp="1"/>
          </p:cNvSpPr>
          <p:nvPr>
            <p:ph type="sldNum" sz="quarter" idx="12"/>
          </p:nvPr>
        </p:nvSpPr>
        <p:spPr/>
        <p:txBody>
          <a:bodyPr/>
          <a:lstStyle/>
          <a:p>
            <a:fld id="{AD4E86B5-A92D-294E-92AF-8654113B1844}" type="slidenum">
              <a:rPr lang="en-US" smtClean="0"/>
              <a:t>4</a:t>
            </a:fld>
            <a:endParaRPr lang="en-US"/>
          </a:p>
        </p:txBody>
      </p:sp>
    </p:spTree>
    <p:extLst>
      <p:ext uri="{BB962C8B-B14F-4D97-AF65-F5344CB8AC3E}">
        <p14:creationId xmlns:p14="http://schemas.microsoft.com/office/powerpoint/2010/main" val="3780701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1C5C7-46B6-4B35-84D4-9717DD9295AA}"/>
              </a:ext>
            </a:extLst>
          </p:cNvPr>
          <p:cNvSpPr>
            <a:spLocks noGrp="1"/>
          </p:cNvSpPr>
          <p:nvPr>
            <p:ph type="title"/>
          </p:nvPr>
        </p:nvSpPr>
        <p:spPr/>
        <p:txBody>
          <a:bodyPr/>
          <a:lstStyle/>
          <a:p>
            <a:r>
              <a:rPr lang="en-US" dirty="0"/>
              <a:t>Assignments</a:t>
            </a:r>
          </a:p>
        </p:txBody>
      </p:sp>
      <p:sp>
        <p:nvSpPr>
          <p:cNvPr id="3" name="Content Placeholder 2">
            <a:extLst>
              <a:ext uri="{FF2B5EF4-FFF2-40B4-BE49-F238E27FC236}">
                <a16:creationId xmlns:a16="http://schemas.microsoft.com/office/drawing/2014/main" id="{D84C9C75-BD68-4D6C-B46A-56D77A2202F1}"/>
              </a:ext>
            </a:extLst>
          </p:cNvPr>
          <p:cNvSpPr>
            <a:spLocks noGrp="1"/>
          </p:cNvSpPr>
          <p:nvPr>
            <p:ph idx="1"/>
          </p:nvPr>
        </p:nvSpPr>
        <p:spPr/>
        <p:txBody>
          <a:bodyPr/>
          <a:lstStyle/>
          <a:p>
            <a:r>
              <a:rPr lang="en-US" dirty="0"/>
              <a:t>Build a vision library from the ground up</a:t>
            </a:r>
          </a:p>
          <a:p>
            <a:r>
              <a:rPr lang="en-US" dirty="0"/>
              <a:t>Recently converted to Python; one in </a:t>
            </a:r>
            <a:r>
              <a:rPr lang="en-US" dirty="0" err="1"/>
              <a:t>PyTorch</a:t>
            </a:r>
            <a:endParaRPr lang="en-US" dirty="0"/>
          </a:p>
          <a:p>
            <a:r>
              <a:rPr lang="en-US" dirty="0"/>
              <a:t>Play with advanced tools, neural networks</a:t>
            </a:r>
          </a:p>
          <a:p>
            <a:endParaRPr lang="en-US" dirty="0"/>
          </a:p>
          <a:p>
            <a:r>
              <a:rPr lang="en-US" dirty="0"/>
              <a:t>Beginning: lots of skeleton code, explanations</a:t>
            </a:r>
          </a:p>
          <a:p>
            <a:r>
              <a:rPr lang="en-US" dirty="0"/>
              <a:t>End: less guidance, more experimentation</a:t>
            </a:r>
          </a:p>
          <a:p>
            <a:endParaRPr lang="en-US" dirty="0"/>
          </a:p>
        </p:txBody>
      </p:sp>
      <p:sp>
        <p:nvSpPr>
          <p:cNvPr id="4" name="Slide Number Placeholder 3">
            <a:extLst>
              <a:ext uri="{FF2B5EF4-FFF2-40B4-BE49-F238E27FC236}">
                <a16:creationId xmlns:a16="http://schemas.microsoft.com/office/drawing/2014/main" id="{417847FC-B75A-4F8A-B802-4335AFA3D8A6}"/>
              </a:ext>
            </a:extLst>
          </p:cNvPr>
          <p:cNvSpPr>
            <a:spLocks noGrp="1"/>
          </p:cNvSpPr>
          <p:nvPr>
            <p:ph type="sldNum" sz="quarter" idx="12"/>
          </p:nvPr>
        </p:nvSpPr>
        <p:spPr/>
        <p:txBody>
          <a:bodyPr/>
          <a:lstStyle/>
          <a:p>
            <a:fld id="{AD4E86B5-A92D-294E-92AF-8654113B1844}" type="slidenum">
              <a:rPr lang="en-US" smtClean="0"/>
              <a:t>5</a:t>
            </a:fld>
            <a:endParaRPr lang="en-US"/>
          </a:p>
        </p:txBody>
      </p:sp>
    </p:spTree>
    <p:extLst>
      <p:ext uri="{BB962C8B-B14F-4D97-AF65-F5344CB8AC3E}">
        <p14:creationId xmlns:p14="http://schemas.microsoft.com/office/powerpoint/2010/main" val="3805503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D5A18-5D38-4EA2-B6EF-0A7FE310CD18}"/>
              </a:ext>
            </a:extLst>
          </p:cNvPr>
          <p:cNvSpPr>
            <a:spLocks noGrp="1"/>
          </p:cNvSpPr>
          <p:nvPr>
            <p:ph type="title"/>
          </p:nvPr>
        </p:nvSpPr>
        <p:spPr/>
        <p:txBody>
          <a:bodyPr/>
          <a:lstStyle/>
          <a:p>
            <a:r>
              <a:rPr lang="en-US" dirty="0"/>
              <a:t>Assignment 1: Fun with Color </a:t>
            </a:r>
          </a:p>
        </p:txBody>
      </p:sp>
      <p:sp>
        <p:nvSpPr>
          <p:cNvPr id="3" name="Slide Number Placeholder 2">
            <a:extLst>
              <a:ext uri="{FF2B5EF4-FFF2-40B4-BE49-F238E27FC236}">
                <a16:creationId xmlns:a16="http://schemas.microsoft.com/office/drawing/2014/main" id="{EFED539E-2A9D-4612-8345-D35BED935128}"/>
              </a:ext>
            </a:extLst>
          </p:cNvPr>
          <p:cNvSpPr>
            <a:spLocks noGrp="1"/>
          </p:cNvSpPr>
          <p:nvPr>
            <p:ph type="sldNum" sz="quarter" idx="12"/>
          </p:nvPr>
        </p:nvSpPr>
        <p:spPr/>
        <p:txBody>
          <a:bodyPr/>
          <a:lstStyle/>
          <a:p>
            <a:fld id="{AD4E86B5-A92D-294E-92AF-8654113B1844}" type="slidenum">
              <a:rPr lang="en-US" smtClean="0"/>
              <a:t>6</a:t>
            </a:fld>
            <a:endParaRPr lang="en-US"/>
          </a:p>
        </p:txBody>
      </p:sp>
      <p:pic>
        <p:nvPicPr>
          <p:cNvPr id="4" name="Picture 3">
            <a:extLst>
              <a:ext uri="{FF2B5EF4-FFF2-40B4-BE49-F238E27FC236}">
                <a16:creationId xmlns:a16="http://schemas.microsoft.com/office/drawing/2014/main" id="{00531205-544F-4C9B-90A6-C12C0A8D0FFB}"/>
              </a:ext>
            </a:extLst>
          </p:cNvPr>
          <p:cNvPicPr>
            <a:picLocks noChangeAspect="1"/>
          </p:cNvPicPr>
          <p:nvPr/>
        </p:nvPicPr>
        <p:blipFill>
          <a:blip r:embed="rId2"/>
          <a:stretch>
            <a:fillRect/>
          </a:stretch>
        </p:blipFill>
        <p:spPr>
          <a:xfrm>
            <a:off x="722191" y="1501614"/>
            <a:ext cx="7321141" cy="5356386"/>
          </a:xfrm>
          <a:prstGeom prst="rect">
            <a:avLst/>
          </a:prstGeom>
        </p:spPr>
      </p:pic>
    </p:spTree>
    <p:extLst>
      <p:ext uri="{BB962C8B-B14F-4D97-AF65-F5344CB8AC3E}">
        <p14:creationId xmlns:p14="http://schemas.microsoft.com/office/powerpoint/2010/main" val="3105182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p:cNvSpPr>
            <a:spLocks noGrp="1" noChangeArrowheads="1"/>
          </p:cNvSpPr>
          <p:nvPr>
            <p:ph type="title"/>
          </p:nvPr>
        </p:nvSpPr>
        <p:spPr/>
        <p:txBody>
          <a:bodyPr>
            <a:normAutofit fontScale="90000"/>
          </a:bodyPr>
          <a:lstStyle/>
          <a:p>
            <a:r>
              <a:rPr lang="en-US" dirty="0"/>
              <a:t>Assignment 2:  Image Resizing and Filtering</a:t>
            </a:r>
          </a:p>
        </p:txBody>
      </p:sp>
      <p:pic>
        <p:nvPicPr>
          <p:cNvPr id="4" name="Picture 3" descr="C:\larryz\classes\UW576S11\data\sn_orig.png"/>
          <p:cNvPicPr>
            <a:picLocks noChangeAspect="1" noChangeArrowheads="1"/>
          </p:cNvPicPr>
          <p:nvPr/>
        </p:nvPicPr>
        <p:blipFill rotWithShape="1">
          <a:blip r:embed="rId2">
            <a:extLst>
              <a:ext uri="{28A0092B-C50C-407E-A947-70E740481C1C}">
                <a14:useLocalDpi xmlns:a14="http://schemas.microsoft.com/office/drawing/2010/main" val="0"/>
              </a:ext>
            </a:extLst>
          </a:blip>
          <a:srcRect r="41728"/>
          <a:stretch/>
        </p:blipFill>
        <p:spPr bwMode="auto">
          <a:xfrm>
            <a:off x="936978" y="2028190"/>
            <a:ext cx="3030202" cy="390007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larryz\classes\UW576S11\data\sn_gauss.png"/>
          <p:cNvPicPr>
            <a:picLocks noChangeAspect="1" noChangeArrowheads="1"/>
          </p:cNvPicPr>
          <p:nvPr/>
        </p:nvPicPr>
        <p:blipFill rotWithShape="1">
          <a:blip r:embed="rId3">
            <a:extLst>
              <a:ext uri="{28A0092B-C50C-407E-A947-70E740481C1C}">
                <a14:useLocalDpi xmlns:a14="http://schemas.microsoft.com/office/drawing/2010/main" val="0"/>
              </a:ext>
            </a:extLst>
          </a:blip>
          <a:srcRect r="42202"/>
          <a:stretch/>
        </p:blipFill>
        <p:spPr bwMode="auto">
          <a:xfrm>
            <a:off x="4809068" y="2028190"/>
            <a:ext cx="2985047" cy="387345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D4E86B5-A92D-294E-92AF-8654113B1844}" type="slidenum">
              <a:rPr lang="en-US" smtClean="0"/>
              <a:t>7</a:t>
            </a:fld>
            <a:endParaRPr lang="en-US"/>
          </a:p>
        </p:txBody>
      </p:sp>
    </p:spTree>
    <p:extLst>
      <p:ext uri="{BB962C8B-B14F-4D97-AF65-F5344CB8AC3E}">
        <p14:creationId xmlns:p14="http://schemas.microsoft.com/office/powerpoint/2010/main" val="4043523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2"/>
          <p:cNvSpPr>
            <a:spLocks noGrp="1" noChangeArrowheads="1"/>
          </p:cNvSpPr>
          <p:nvPr>
            <p:ph type="title"/>
          </p:nvPr>
        </p:nvSpPr>
        <p:spPr/>
        <p:txBody>
          <a:bodyPr/>
          <a:lstStyle/>
          <a:p>
            <a:r>
              <a:rPr lang="en-US" dirty="0"/>
              <a:t>Assignment 3:  Panorama Stitching</a:t>
            </a:r>
          </a:p>
        </p:txBody>
      </p:sp>
      <p:sp>
        <p:nvSpPr>
          <p:cNvPr id="2" name="Slide Number Placeholder 1"/>
          <p:cNvSpPr>
            <a:spLocks noGrp="1"/>
          </p:cNvSpPr>
          <p:nvPr>
            <p:ph type="sldNum" sz="quarter" idx="12"/>
          </p:nvPr>
        </p:nvSpPr>
        <p:spPr/>
        <p:txBody>
          <a:bodyPr/>
          <a:lstStyle/>
          <a:p>
            <a:fld id="{AD4E86B5-A92D-294E-92AF-8654113B1844}" type="slidenum">
              <a:rPr lang="en-US" smtClean="0"/>
              <a:t>8</a:t>
            </a:fld>
            <a:endParaRPr lang="en-US"/>
          </a:p>
        </p:txBody>
      </p:sp>
      <p:pic>
        <p:nvPicPr>
          <p:cNvPr id="3" name="Picture 2">
            <a:extLst>
              <a:ext uri="{FF2B5EF4-FFF2-40B4-BE49-F238E27FC236}">
                <a16:creationId xmlns:a16="http://schemas.microsoft.com/office/drawing/2014/main" id="{E04E9D6C-12B4-4863-8316-2CB58F9199F1}"/>
              </a:ext>
            </a:extLst>
          </p:cNvPr>
          <p:cNvPicPr>
            <a:picLocks noChangeAspect="1"/>
          </p:cNvPicPr>
          <p:nvPr/>
        </p:nvPicPr>
        <p:blipFill>
          <a:blip r:embed="rId2"/>
          <a:stretch>
            <a:fillRect/>
          </a:stretch>
        </p:blipFill>
        <p:spPr>
          <a:xfrm>
            <a:off x="0" y="1909175"/>
            <a:ext cx="9144000" cy="3039649"/>
          </a:xfrm>
          <a:prstGeom prst="rect">
            <a:avLst/>
          </a:prstGeom>
        </p:spPr>
      </p:pic>
    </p:spTree>
    <p:extLst>
      <p:ext uri="{BB962C8B-B14F-4D97-AF65-F5344CB8AC3E}">
        <p14:creationId xmlns:p14="http://schemas.microsoft.com/office/powerpoint/2010/main" val="1527554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2"/>
          <p:cNvSpPr>
            <a:spLocks noGrp="1" noChangeArrowheads="1"/>
          </p:cNvSpPr>
          <p:nvPr>
            <p:ph type="title"/>
          </p:nvPr>
        </p:nvSpPr>
        <p:spPr/>
        <p:txBody>
          <a:bodyPr>
            <a:normAutofit/>
          </a:bodyPr>
          <a:lstStyle/>
          <a:p>
            <a:r>
              <a:rPr lang="en-US" dirty="0"/>
              <a:t>Assignment 4: Neural Networks</a:t>
            </a:r>
          </a:p>
        </p:txBody>
      </p:sp>
      <p:sp>
        <p:nvSpPr>
          <p:cNvPr id="346124" name="Rectangle 12"/>
          <p:cNvSpPr>
            <a:spLocks noChangeArrowheads="1"/>
          </p:cNvSpPr>
          <p:nvPr/>
        </p:nvSpPr>
        <p:spPr bwMode="auto">
          <a:xfrm>
            <a:off x="1981200" y="1828800"/>
            <a:ext cx="1752600" cy="2971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 name="Slide Number Placeholder 1"/>
          <p:cNvSpPr>
            <a:spLocks noGrp="1"/>
          </p:cNvSpPr>
          <p:nvPr>
            <p:ph type="sldNum" sz="quarter" idx="12"/>
          </p:nvPr>
        </p:nvSpPr>
        <p:spPr/>
        <p:txBody>
          <a:bodyPr/>
          <a:lstStyle/>
          <a:p>
            <a:fld id="{AD4E86B5-A92D-294E-92AF-8654113B1844}" type="slidenum">
              <a:rPr lang="en-US" smtClean="0"/>
              <a:t>9</a:t>
            </a:fld>
            <a:endParaRPr lang="en-US"/>
          </a:p>
        </p:txBody>
      </p:sp>
      <p:pic>
        <p:nvPicPr>
          <p:cNvPr id="5" name="Picture 4">
            <a:extLst>
              <a:ext uri="{FF2B5EF4-FFF2-40B4-BE49-F238E27FC236}">
                <a16:creationId xmlns:a16="http://schemas.microsoft.com/office/drawing/2014/main" id="{FAD05CF1-B91F-48D2-8810-B5155B1D3CA4}"/>
              </a:ext>
            </a:extLst>
          </p:cNvPr>
          <p:cNvPicPr>
            <a:picLocks noChangeAspect="1"/>
          </p:cNvPicPr>
          <p:nvPr/>
        </p:nvPicPr>
        <p:blipFill>
          <a:blip r:embed="rId2"/>
          <a:stretch>
            <a:fillRect/>
          </a:stretch>
        </p:blipFill>
        <p:spPr>
          <a:xfrm>
            <a:off x="4457731" y="2962241"/>
            <a:ext cx="4649709" cy="3173863"/>
          </a:xfrm>
          <a:prstGeom prst="rect">
            <a:avLst/>
          </a:prstGeom>
        </p:spPr>
      </p:pic>
      <p:pic>
        <p:nvPicPr>
          <p:cNvPr id="6" name="Picture 5">
            <a:extLst>
              <a:ext uri="{FF2B5EF4-FFF2-40B4-BE49-F238E27FC236}">
                <a16:creationId xmlns:a16="http://schemas.microsoft.com/office/drawing/2014/main" id="{A42026CB-2AC3-4C7B-AA63-D2BDCBB11F3D}"/>
              </a:ext>
            </a:extLst>
          </p:cNvPr>
          <p:cNvPicPr>
            <a:picLocks noChangeAspect="1"/>
          </p:cNvPicPr>
          <p:nvPr/>
        </p:nvPicPr>
        <p:blipFill>
          <a:blip r:embed="rId3"/>
          <a:stretch>
            <a:fillRect/>
          </a:stretch>
        </p:blipFill>
        <p:spPr>
          <a:xfrm>
            <a:off x="815626" y="1417638"/>
            <a:ext cx="3280140" cy="2501585"/>
          </a:xfrm>
          <a:prstGeom prst="rect">
            <a:avLst/>
          </a:prstGeom>
        </p:spPr>
      </p:pic>
    </p:spTree>
    <p:extLst>
      <p:ext uri="{BB962C8B-B14F-4D97-AF65-F5344CB8AC3E}">
        <p14:creationId xmlns:p14="http://schemas.microsoft.com/office/powerpoint/2010/main" val="3098866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0B65B-0670-4567-AE48-5B9BA39A4C15}"/>
              </a:ext>
            </a:extLst>
          </p:cNvPr>
          <p:cNvSpPr>
            <a:spLocks noGrp="1"/>
          </p:cNvSpPr>
          <p:nvPr>
            <p:ph type="title"/>
          </p:nvPr>
        </p:nvSpPr>
        <p:spPr/>
        <p:txBody>
          <a:bodyPr/>
          <a:lstStyle/>
          <a:p>
            <a:r>
              <a:rPr lang="en-US" dirty="0"/>
              <a:t>Assignment 5: </a:t>
            </a:r>
            <a:r>
              <a:rPr lang="en-US" dirty="0" err="1"/>
              <a:t>PyTorch</a:t>
            </a:r>
            <a:endParaRPr lang="en-US" dirty="0"/>
          </a:p>
        </p:txBody>
      </p:sp>
      <p:sp>
        <p:nvSpPr>
          <p:cNvPr id="3" name="Slide Number Placeholder 2">
            <a:extLst>
              <a:ext uri="{FF2B5EF4-FFF2-40B4-BE49-F238E27FC236}">
                <a16:creationId xmlns:a16="http://schemas.microsoft.com/office/drawing/2014/main" id="{F2E26E0B-FBCD-4675-BEA0-0D387796BC91}"/>
              </a:ext>
            </a:extLst>
          </p:cNvPr>
          <p:cNvSpPr>
            <a:spLocks noGrp="1"/>
          </p:cNvSpPr>
          <p:nvPr>
            <p:ph type="sldNum" sz="quarter" idx="12"/>
          </p:nvPr>
        </p:nvSpPr>
        <p:spPr/>
        <p:txBody>
          <a:bodyPr/>
          <a:lstStyle/>
          <a:p>
            <a:fld id="{AD4E86B5-A92D-294E-92AF-8654113B1844}" type="slidenum">
              <a:rPr lang="en-US" smtClean="0"/>
              <a:t>10</a:t>
            </a:fld>
            <a:endParaRPr lang="en-US"/>
          </a:p>
        </p:txBody>
      </p:sp>
      <p:pic>
        <p:nvPicPr>
          <p:cNvPr id="5" name="Picture 4">
            <a:extLst>
              <a:ext uri="{FF2B5EF4-FFF2-40B4-BE49-F238E27FC236}">
                <a16:creationId xmlns:a16="http://schemas.microsoft.com/office/drawing/2014/main" id="{9A056F3A-C977-48F5-B3BA-260466085A07}"/>
              </a:ext>
            </a:extLst>
          </p:cNvPr>
          <p:cNvPicPr>
            <a:picLocks noChangeAspect="1"/>
          </p:cNvPicPr>
          <p:nvPr/>
        </p:nvPicPr>
        <p:blipFill>
          <a:blip r:embed="rId2"/>
          <a:stretch>
            <a:fillRect/>
          </a:stretch>
        </p:blipFill>
        <p:spPr>
          <a:xfrm>
            <a:off x="0" y="1628647"/>
            <a:ext cx="9144000" cy="4516694"/>
          </a:xfrm>
          <a:prstGeom prst="rect">
            <a:avLst/>
          </a:prstGeom>
        </p:spPr>
      </p:pic>
    </p:spTree>
    <p:extLst>
      <p:ext uri="{BB962C8B-B14F-4D97-AF65-F5344CB8AC3E}">
        <p14:creationId xmlns:p14="http://schemas.microsoft.com/office/powerpoint/2010/main" val="1889797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p:cNvSpPr>
            <a:spLocks noGrp="1" noChangeArrowheads="1"/>
          </p:cNvSpPr>
          <p:nvPr>
            <p:ph type="title"/>
          </p:nvPr>
        </p:nvSpPr>
        <p:spPr/>
        <p:txBody>
          <a:bodyPr>
            <a:normAutofit fontScale="90000"/>
          </a:bodyPr>
          <a:lstStyle/>
          <a:p>
            <a:r>
              <a:rPr lang="en-US" dirty="0"/>
              <a:t>Final Course Project:  Machine Learning for Some Kind of Application</a:t>
            </a:r>
          </a:p>
        </p:txBody>
      </p:sp>
      <p:sp>
        <p:nvSpPr>
          <p:cNvPr id="2" name="Slide Number Placeholder 1"/>
          <p:cNvSpPr>
            <a:spLocks noGrp="1"/>
          </p:cNvSpPr>
          <p:nvPr>
            <p:ph type="sldNum" sz="quarter" idx="12"/>
          </p:nvPr>
        </p:nvSpPr>
        <p:spPr/>
        <p:txBody>
          <a:bodyPr/>
          <a:lstStyle/>
          <a:p>
            <a:fld id="{AD4E86B5-A92D-294E-92AF-8654113B1844}" type="slidenum">
              <a:rPr lang="en-US" smtClean="0"/>
              <a:t>11</a:t>
            </a:fld>
            <a:endParaRPr lang="en-US"/>
          </a:p>
        </p:txBody>
      </p:sp>
      <p:sp>
        <p:nvSpPr>
          <p:cNvPr id="3" name="AutoShape 2" descr="Image result for face recognition"/>
          <p:cNvSpPr>
            <a:spLocks noChangeAspect="1" noChangeArrowheads="1"/>
          </p:cNvSpPr>
          <p:nvPr/>
        </p:nvSpPr>
        <p:spPr bwMode="auto">
          <a:xfrm>
            <a:off x="155575" y="-1012825"/>
            <a:ext cx="2162175" cy="21145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7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74284"/>
            <a:ext cx="2162175" cy="2114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7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6484" y="1574284"/>
            <a:ext cx="6083927" cy="2420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Group 7"/>
          <p:cNvGrpSpPr/>
          <p:nvPr/>
        </p:nvGrpSpPr>
        <p:grpSpPr>
          <a:xfrm>
            <a:off x="457200" y="4123039"/>
            <a:ext cx="4848860" cy="2584451"/>
            <a:chOff x="0" y="0"/>
            <a:chExt cx="4849470" cy="2584602"/>
          </a:xfrm>
        </p:grpSpPr>
        <p:pic>
          <p:nvPicPr>
            <p:cNvPr id="9" name="Picture 8" descr="C:\Users\ezgi\AppData\Local\Microsoft\Windows\INetCache\Content.Word\MP_0069.jpg"/>
            <p:cNvPicPr>
              <a:picLocks noChangeAspect="1"/>
            </p:cNvPicPr>
            <p:nvPr/>
          </p:nvPicPr>
          <p:blipFill rotWithShape="1">
            <a:blip r:embed="rId4" cstate="print">
              <a:extLst>
                <a:ext uri="{28A0092B-C50C-407E-A947-70E740481C1C}">
                  <a14:useLocalDpi xmlns:a14="http://schemas.microsoft.com/office/drawing/2010/main" val="0"/>
                </a:ext>
              </a:extLst>
            </a:blip>
            <a:srcRect t="13010" b="13920"/>
            <a:stretch/>
          </p:blipFill>
          <p:spPr bwMode="auto">
            <a:xfrm>
              <a:off x="0" y="0"/>
              <a:ext cx="1525270" cy="1111250"/>
            </a:xfrm>
            <a:prstGeom prst="rect">
              <a:avLst/>
            </a:prstGeom>
            <a:noFill/>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2501798" y="43891"/>
              <a:ext cx="1525270" cy="1032510"/>
            </a:xfrm>
            <a:prstGeom prst="rect">
              <a:avLst/>
            </a:prstGeom>
            <a:noFill/>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bwMode="auto">
            <a:xfrm>
              <a:off x="14630" y="1199692"/>
              <a:ext cx="1499235" cy="1064260"/>
            </a:xfrm>
            <a:prstGeom prst="rect">
              <a:avLst/>
            </a:prstGeom>
            <a:noFill/>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sp>
          <p:nvSpPr>
            <p:cNvPr id="12" name="Text Box 90"/>
            <p:cNvSpPr txBox="1"/>
            <p:nvPr/>
          </p:nvSpPr>
          <p:spPr>
            <a:xfrm>
              <a:off x="599846" y="2282342"/>
              <a:ext cx="237490" cy="30226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171450" marR="0" indent="-171450">
                <a:spcBef>
                  <a:spcPts val="0"/>
                </a:spcBef>
                <a:spcAft>
                  <a:spcPts val="0"/>
                </a:spcAft>
                <a:buFont typeface="Arial" panose="020B0604020202020204" pitchFamily="34" charset="0"/>
                <a:buChar char="•"/>
              </a:pPr>
              <a:r>
                <a:rPr lang="en-US" sz="900" b="1">
                  <a:effectLst/>
                  <a:ea typeface="Times New Roman"/>
                  <a:cs typeface="Times New Roman"/>
                </a:rPr>
                <a:t>a </a:t>
              </a:r>
              <a:endParaRPr lang="en-US" sz="1200">
                <a:effectLst/>
                <a:ea typeface="Times New Roman"/>
                <a:cs typeface="Times New Roman"/>
              </a:endParaRPr>
            </a:p>
          </p:txBody>
        </p:sp>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bwMode="auto">
            <a:xfrm>
              <a:off x="2502028" y="1221638"/>
              <a:ext cx="1500045" cy="1016000"/>
            </a:xfrm>
            <a:prstGeom prst="rect">
              <a:avLst/>
            </a:prstGeom>
            <a:noFill/>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sp>
          <p:nvSpPr>
            <p:cNvPr id="14" name="Text Box 98"/>
            <p:cNvSpPr txBox="1"/>
            <p:nvPr/>
          </p:nvSpPr>
          <p:spPr>
            <a:xfrm>
              <a:off x="3204058" y="2275027"/>
              <a:ext cx="237490" cy="30226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171450" marR="0" indent="-171450">
                <a:spcBef>
                  <a:spcPts val="0"/>
                </a:spcBef>
                <a:spcAft>
                  <a:spcPts val="0"/>
                </a:spcAft>
                <a:buFont typeface="Arial" panose="020B0604020202020204" pitchFamily="34" charset="0"/>
                <a:buChar char="•"/>
              </a:pPr>
              <a:r>
                <a:rPr lang="tr-TR" sz="900" b="1">
                  <a:effectLst/>
                  <a:ea typeface="Times New Roman"/>
                  <a:cs typeface="Times New Roman"/>
                </a:rPr>
                <a:t>c</a:t>
              </a:r>
              <a:endParaRPr lang="en-US" sz="1200">
                <a:effectLst/>
                <a:ea typeface="Times New Roman"/>
                <a:cs typeface="Times New Roman"/>
              </a:endParaRPr>
            </a:p>
          </p:txBody>
        </p:sp>
        <p:pic>
          <p:nvPicPr>
            <p:cNvPr id="15" name="Picture 14" descr="O:\unix\projects\digipath\ezgi\melanoma\preliminary_clusters\data\k_means_results\k_5\5_5.jpg"/>
            <p:cNvPicPr>
              <a:picLocks/>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82419" y="1477670"/>
              <a:ext cx="293370" cy="307975"/>
            </a:xfrm>
            <a:prstGeom prst="rect">
              <a:avLst/>
            </a:prstGeom>
            <a:noFill/>
            <a:ln>
              <a:solidFill>
                <a:schemeClr val="tx1"/>
              </a:solidFill>
            </a:ln>
          </p:spPr>
        </p:pic>
        <p:pic>
          <p:nvPicPr>
            <p:cNvPr id="16" name="Picture 15" descr="O:\unix\projects\digipath\ezgi\melanoma\preliminary_clusters\data\k_means_results\k_5\1_8.jpg"/>
            <p:cNvPicPr>
              <a:picLocks/>
            </p:cNvPicPr>
            <p:nvPr/>
          </p:nvPicPr>
          <p:blipFill>
            <a:blip r:embed="rId9">
              <a:extLst>
                <a:ext uri="{28A0092B-C50C-407E-A947-70E740481C1C}">
                  <a14:useLocalDpi xmlns:a14="http://schemas.microsoft.com/office/drawing/2010/main" val="0"/>
                </a:ext>
              </a:extLst>
            </a:blip>
            <a:srcRect/>
            <a:stretch>
              <a:fillRect/>
            </a:stretch>
          </p:blipFill>
          <p:spPr bwMode="auto">
            <a:xfrm>
              <a:off x="1982419" y="365760"/>
              <a:ext cx="293370" cy="307975"/>
            </a:xfrm>
            <a:prstGeom prst="rect">
              <a:avLst/>
            </a:prstGeom>
            <a:noFill/>
            <a:ln>
              <a:solidFill>
                <a:schemeClr val="tx1"/>
              </a:solidFill>
            </a:ln>
          </p:spPr>
        </p:pic>
        <p:pic>
          <p:nvPicPr>
            <p:cNvPr id="17" name="Picture 16" descr="O:\unix\projects\digipath\ezgi\melanoma\preliminary_clusters\data\k_means_results\k_5\2_4.jpg"/>
            <p:cNvPicPr>
              <a:picLocks/>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982419" y="731520"/>
              <a:ext cx="293370" cy="307975"/>
            </a:xfrm>
            <a:prstGeom prst="rect">
              <a:avLst/>
            </a:prstGeom>
            <a:noFill/>
            <a:ln>
              <a:solidFill>
                <a:schemeClr val="tx1"/>
              </a:solidFill>
            </a:ln>
          </p:spPr>
        </p:pic>
        <p:pic>
          <p:nvPicPr>
            <p:cNvPr id="18" name="Picture 17" descr="O:\unix\projects\digipath\ezgi\melanoma\preliminary_clusters\data\k_means_results\k_5\3_4.jpg"/>
            <p:cNvPicPr>
              <a:picLocks/>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982419" y="1104595"/>
              <a:ext cx="293370" cy="307975"/>
            </a:xfrm>
            <a:prstGeom prst="rect">
              <a:avLst/>
            </a:prstGeom>
            <a:noFill/>
            <a:ln>
              <a:solidFill>
                <a:schemeClr val="tx1"/>
              </a:solidFill>
            </a:ln>
          </p:spPr>
        </p:pic>
        <p:sp>
          <p:nvSpPr>
            <p:cNvPr id="19" name="Text Box 104"/>
            <p:cNvSpPr txBox="1"/>
            <p:nvPr/>
          </p:nvSpPr>
          <p:spPr>
            <a:xfrm>
              <a:off x="1865376" y="1872691"/>
              <a:ext cx="237490" cy="30226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171450" marR="0" indent="-171450">
                <a:spcBef>
                  <a:spcPts val="0"/>
                </a:spcBef>
                <a:spcAft>
                  <a:spcPts val="0"/>
                </a:spcAft>
                <a:buFont typeface="Arial" panose="020B0604020202020204" pitchFamily="34" charset="0"/>
                <a:buChar char="•"/>
              </a:pPr>
              <a:r>
                <a:rPr lang="tr-TR" sz="900" b="1">
                  <a:effectLst/>
                  <a:ea typeface="Times New Roman"/>
                  <a:cs typeface="Times New Roman"/>
                </a:rPr>
                <a:t>b</a:t>
              </a:r>
              <a:endParaRPr lang="en-US" sz="1200">
                <a:effectLst/>
                <a:ea typeface="Times New Roman"/>
                <a:cs typeface="Times New Roman"/>
              </a:endParaRPr>
            </a:p>
          </p:txBody>
        </p:sp>
        <p:grpSp>
          <p:nvGrpSpPr>
            <p:cNvPr id="20" name="Group 19"/>
            <p:cNvGrpSpPr/>
            <p:nvPr/>
          </p:nvGrpSpPr>
          <p:grpSpPr>
            <a:xfrm>
              <a:off x="1602029" y="336499"/>
              <a:ext cx="343535" cy="1498600"/>
              <a:chOff x="0" y="0"/>
              <a:chExt cx="343535" cy="1498600"/>
            </a:xfrm>
          </p:grpSpPr>
          <p:pic>
            <p:nvPicPr>
              <p:cNvPr id="33" name="Picture 32"/>
              <p:cNvPicPr>
                <a:picLocks noChangeAspect="1"/>
              </p:cNvPicPr>
              <p:nvPr/>
            </p:nvPicPr>
            <p:blipFill rotWithShape="1">
              <a:blip r:embed="rId12">
                <a:extLst>
                  <a:ext uri="{28A0092B-C50C-407E-A947-70E740481C1C}">
                    <a14:useLocalDpi xmlns:a14="http://schemas.microsoft.com/office/drawing/2010/main" val="0"/>
                  </a:ext>
                </a:extLst>
              </a:blip>
              <a:srcRect b="74783"/>
              <a:stretch/>
            </p:blipFill>
            <p:spPr bwMode="auto">
              <a:xfrm>
                <a:off x="0" y="0"/>
                <a:ext cx="343535" cy="368300"/>
              </a:xfrm>
              <a:prstGeom prst="rect">
                <a:avLst/>
              </a:prstGeom>
              <a:noFill/>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pic>
            <p:nvPicPr>
              <p:cNvPr id="34" name="Picture 33"/>
              <p:cNvPicPr>
                <a:picLocks noChangeAspect="1"/>
              </p:cNvPicPr>
              <p:nvPr/>
            </p:nvPicPr>
            <p:blipFill rotWithShape="1">
              <a:blip r:embed="rId12">
                <a:extLst>
                  <a:ext uri="{28A0092B-C50C-407E-A947-70E740481C1C}">
                    <a14:useLocalDpi xmlns:a14="http://schemas.microsoft.com/office/drawing/2010/main" val="0"/>
                  </a:ext>
                </a:extLst>
              </a:blip>
              <a:srcRect t="25652" b="49566"/>
              <a:stretch/>
            </p:blipFill>
            <p:spPr bwMode="auto">
              <a:xfrm>
                <a:off x="0" y="381000"/>
                <a:ext cx="343535" cy="361950"/>
              </a:xfrm>
              <a:prstGeom prst="rect">
                <a:avLst/>
              </a:prstGeom>
              <a:noFill/>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pic>
            <p:nvPicPr>
              <p:cNvPr id="35" name="Picture 34"/>
              <p:cNvPicPr>
                <a:picLocks noChangeAspect="1"/>
              </p:cNvPicPr>
              <p:nvPr/>
            </p:nvPicPr>
            <p:blipFill rotWithShape="1">
              <a:blip r:embed="rId12">
                <a:extLst>
                  <a:ext uri="{28A0092B-C50C-407E-A947-70E740481C1C}">
                    <a14:useLocalDpi xmlns:a14="http://schemas.microsoft.com/office/drawing/2010/main" val="0"/>
                  </a:ext>
                </a:extLst>
              </a:blip>
              <a:srcRect t="50000" b="24783"/>
              <a:stretch/>
            </p:blipFill>
            <p:spPr bwMode="auto">
              <a:xfrm>
                <a:off x="0" y="755650"/>
                <a:ext cx="343535" cy="368300"/>
              </a:xfrm>
              <a:prstGeom prst="rect">
                <a:avLst/>
              </a:prstGeom>
              <a:noFill/>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pic>
            <p:nvPicPr>
              <p:cNvPr id="36" name="Picture 35"/>
              <p:cNvPicPr>
                <a:picLocks noChangeAspect="1"/>
              </p:cNvPicPr>
              <p:nvPr/>
            </p:nvPicPr>
            <p:blipFill rotWithShape="1">
              <a:blip r:embed="rId12">
                <a:extLst>
                  <a:ext uri="{28A0092B-C50C-407E-A947-70E740481C1C}">
                    <a14:useLocalDpi xmlns:a14="http://schemas.microsoft.com/office/drawing/2010/main" val="0"/>
                  </a:ext>
                </a:extLst>
              </a:blip>
              <a:srcRect t="75217"/>
              <a:stretch/>
            </p:blipFill>
            <p:spPr bwMode="auto">
              <a:xfrm>
                <a:off x="0" y="1136650"/>
                <a:ext cx="343535" cy="361950"/>
              </a:xfrm>
              <a:prstGeom prst="rect">
                <a:avLst/>
              </a:prstGeom>
              <a:noFill/>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grpSp>
        <p:pic>
          <p:nvPicPr>
            <p:cNvPr id="21" name="Picture 20" descr="O:\unix\projects\digipath\ezgi\melanoma\preliminary_clusters\data\sp_clusters\k_7\5_3.jpg"/>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557370" y="146304"/>
              <a:ext cx="288925" cy="310515"/>
            </a:xfrm>
            <a:prstGeom prst="rect">
              <a:avLst/>
            </a:prstGeom>
            <a:noFill/>
            <a:ln>
              <a:solidFill>
                <a:schemeClr val="tx1"/>
              </a:solidFill>
            </a:ln>
          </p:spPr>
        </p:pic>
        <p:pic>
          <p:nvPicPr>
            <p:cNvPr id="22" name="Picture 21" descr="O:\unix\projects\digipath\ezgi\melanoma\preliminary_clusters\data\sp_clusters\k_7\2_12.jpg"/>
            <p:cNvPicPr>
              <a:picLocks/>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557370" y="1638604"/>
              <a:ext cx="292100" cy="310515"/>
            </a:xfrm>
            <a:prstGeom prst="rect">
              <a:avLst/>
            </a:prstGeom>
            <a:noFill/>
            <a:ln>
              <a:solidFill>
                <a:schemeClr val="tx1"/>
              </a:solidFill>
            </a:ln>
          </p:spPr>
        </p:pic>
        <p:pic>
          <p:nvPicPr>
            <p:cNvPr id="23" name="Picture 22" descr="O:\unix\projects\digipath\ezgi\melanoma\preliminary_clusters\data\sp_clusters\k_7\4_4.jpg"/>
            <p:cNvPicPr>
              <a:picLocks/>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557370" y="519379"/>
              <a:ext cx="292100" cy="310515"/>
            </a:xfrm>
            <a:prstGeom prst="rect">
              <a:avLst/>
            </a:prstGeom>
            <a:noFill/>
            <a:ln>
              <a:solidFill>
                <a:schemeClr val="tx1"/>
              </a:solidFill>
            </a:ln>
          </p:spPr>
        </p:pic>
        <p:pic>
          <p:nvPicPr>
            <p:cNvPr id="24" name="Picture 23" descr="O:\unix\projects\digipath\ezgi\melanoma\preliminary_clusters\data\sp_clusters\k_7\6_2.jpg"/>
            <p:cNvPicPr>
              <a:picLocks/>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557370" y="892454"/>
              <a:ext cx="292100" cy="310515"/>
            </a:xfrm>
            <a:prstGeom prst="rect">
              <a:avLst/>
            </a:prstGeom>
            <a:noFill/>
            <a:ln>
              <a:solidFill>
                <a:schemeClr val="tx1"/>
              </a:solidFill>
            </a:ln>
          </p:spPr>
        </p:pic>
        <p:pic>
          <p:nvPicPr>
            <p:cNvPr id="25" name="Picture 24" descr="O:\unix\projects\digipath\ezgi\melanoma\preliminary_clusters\data\sp_clusters\k_7\3_4.jpg"/>
            <p:cNvPicPr>
              <a:picLocks/>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557370" y="1265529"/>
              <a:ext cx="292100" cy="310515"/>
            </a:xfrm>
            <a:prstGeom prst="rect">
              <a:avLst/>
            </a:prstGeom>
            <a:noFill/>
            <a:ln>
              <a:solidFill>
                <a:schemeClr val="tx1"/>
              </a:solidFill>
            </a:ln>
          </p:spPr>
        </p:pic>
        <p:sp>
          <p:nvSpPr>
            <p:cNvPr id="26" name="Text Box 122"/>
            <p:cNvSpPr txBox="1"/>
            <p:nvPr/>
          </p:nvSpPr>
          <p:spPr>
            <a:xfrm>
              <a:off x="4418381" y="2033625"/>
              <a:ext cx="237490" cy="30226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171450" marR="0" indent="-171450">
                <a:spcBef>
                  <a:spcPts val="0"/>
                </a:spcBef>
                <a:spcAft>
                  <a:spcPts val="0"/>
                </a:spcAft>
                <a:buFont typeface="Arial" panose="020B0604020202020204" pitchFamily="34" charset="0"/>
                <a:buChar char="•"/>
              </a:pPr>
              <a:r>
                <a:rPr lang="en-US" sz="900" b="1">
                  <a:effectLst/>
                  <a:ea typeface="Times New Roman"/>
                  <a:cs typeface="Times New Roman"/>
                </a:rPr>
                <a:t>d</a:t>
              </a:r>
              <a:endParaRPr lang="en-US" sz="1200">
                <a:effectLst/>
                <a:ea typeface="Times New Roman"/>
                <a:cs typeface="Times New Roman"/>
              </a:endParaRPr>
            </a:p>
          </p:txBody>
        </p:sp>
        <p:grpSp>
          <p:nvGrpSpPr>
            <p:cNvPr id="27" name="Group 26"/>
            <p:cNvGrpSpPr/>
            <p:nvPr/>
          </p:nvGrpSpPr>
          <p:grpSpPr>
            <a:xfrm>
              <a:off x="4147718" y="124358"/>
              <a:ext cx="365760" cy="1866856"/>
              <a:chOff x="0" y="0"/>
              <a:chExt cx="365760" cy="1866856"/>
            </a:xfrm>
          </p:grpSpPr>
          <p:pic>
            <p:nvPicPr>
              <p:cNvPr id="28" name="Picture 27" descr="O:\unix\projects\digipath\ezgi\melanoma\preliminary_clusters\code\cm3.jpg"/>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0" y="375274"/>
                <a:ext cx="365760" cy="365760"/>
              </a:xfrm>
              <a:prstGeom prst="rect">
                <a:avLst/>
              </a:prstGeom>
              <a:noFill/>
              <a:ln>
                <a:solidFill>
                  <a:schemeClr val="tx1"/>
                </a:solidFill>
              </a:ln>
            </p:spPr>
          </p:pic>
          <p:pic>
            <p:nvPicPr>
              <p:cNvPr id="29" name="Picture 28"/>
              <p:cNvPicPr>
                <a:picLocks noChangeAspect="1"/>
              </p:cNvPicPr>
              <p:nvPr/>
            </p:nvPicPr>
            <p:blipFill>
              <a:blip r:embed="rId19">
                <a:extLst>
                  <a:ext uri="{28A0092B-C50C-407E-A947-70E740481C1C}">
                    <a14:useLocalDpi xmlns:a14="http://schemas.microsoft.com/office/drawing/2010/main" val="0"/>
                  </a:ext>
                </a:extLst>
              </a:blip>
              <a:stretch>
                <a:fillRect/>
              </a:stretch>
            </p:blipFill>
            <p:spPr bwMode="auto">
              <a:xfrm>
                <a:off x="0" y="750548"/>
                <a:ext cx="365760" cy="365760"/>
              </a:xfrm>
              <a:prstGeom prst="rect">
                <a:avLst/>
              </a:prstGeom>
              <a:noFill/>
              <a:ln>
                <a:solidFill>
                  <a:schemeClr val="tx1"/>
                </a:solidFill>
              </a:ln>
            </p:spPr>
          </p:pic>
          <p:pic>
            <p:nvPicPr>
              <p:cNvPr id="30" name="Picture 29" descr="O:\unix\projects\digipath\ezgi\melanoma\preliminary_clusters\code\cm4.jpg"/>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0" y="1125822"/>
                <a:ext cx="365760" cy="365760"/>
              </a:xfrm>
              <a:prstGeom prst="rect">
                <a:avLst/>
              </a:prstGeom>
              <a:noFill/>
              <a:ln>
                <a:solidFill>
                  <a:schemeClr val="tx1"/>
                </a:solidFill>
              </a:ln>
            </p:spPr>
          </p:pic>
          <p:pic>
            <p:nvPicPr>
              <p:cNvPr id="31" name="Picture 30"/>
              <p:cNvPicPr>
                <a:picLocks/>
              </p:cNvPicPr>
              <p:nvPr/>
            </p:nvPicPr>
            <p:blipFill rotWithShape="1">
              <a:blip r:embed="rId12">
                <a:extLst>
                  <a:ext uri="{28A0092B-C50C-407E-A947-70E740481C1C}">
                    <a14:useLocalDpi xmlns:a14="http://schemas.microsoft.com/office/drawing/2010/main" val="0"/>
                  </a:ext>
                </a:extLst>
              </a:blip>
              <a:srcRect b="74783"/>
              <a:stretch/>
            </p:blipFill>
            <p:spPr bwMode="auto">
              <a:xfrm>
                <a:off x="0" y="0"/>
                <a:ext cx="365760" cy="365760"/>
              </a:xfrm>
              <a:prstGeom prst="rect">
                <a:avLst/>
              </a:prstGeom>
              <a:noFill/>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pic>
            <p:nvPicPr>
              <p:cNvPr id="32" name="Picture 31"/>
              <p:cNvPicPr preferRelativeResize="0">
                <a:picLocks/>
              </p:cNvPicPr>
              <p:nvPr/>
            </p:nvPicPr>
            <p:blipFill rotWithShape="1">
              <a:blip r:embed="rId12">
                <a:extLst>
                  <a:ext uri="{28A0092B-C50C-407E-A947-70E740481C1C}">
                    <a14:useLocalDpi xmlns:a14="http://schemas.microsoft.com/office/drawing/2010/main" val="0"/>
                  </a:ext>
                </a:extLst>
              </a:blip>
              <a:srcRect t="75217"/>
              <a:stretch/>
            </p:blipFill>
            <p:spPr bwMode="auto">
              <a:xfrm>
                <a:off x="0" y="1501096"/>
                <a:ext cx="365760" cy="365760"/>
              </a:xfrm>
              <a:prstGeom prst="rect">
                <a:avLst/>
              </a:prstGeom>
              <a:noFill/>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grpSp>
      </p:grpSp>
      <p:pic>
        <p:nvPicPr>
          <p:cNvPr id="137221" name="Picture 5"/>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668398" y="4148915"/>
            <a:ext cx="3018402" cy="2309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002956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Books</a:t>
            </a:r>
          </a:p>
        </p:txBody>
      </p:sp>
      <p:sp>
        <p:nvSpPr>
          <p:cNvPr id="3" name="Content Placeholder 2"/>
          <p:cNvSpPr>
            <a:spLocks noGrp="1"/>
          </p:cNvSpPr>
          <p:nvPr>
            <p:ph idx="1"/>
          </p:nvPr>
        </p:nvSpPr>
        <p:spPr/>
        <p:txBody>
          <a:bodyPr/>
          <a:lstStyle/>
          <a:p>
            <a:endParaRPr lang="en-US" dirty="0"/>
          </a:p>
          <a:p>
            <a:endParaRPr lang="en-US" dirty="0"/>
          </a:p>
        </p:txBody>
      </p:sp>
      <p:pic>
        <p:nvPicPr>
          <p:cNvPr id="7" name="Picture 6" descr="9502914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6968" y="1574158"/>
            <a:ext cx="2003138" cy="2871882"/>
          </a:xfrm>
          <a:prstGeom prst="rect">
            <a:avLst/>
          </a:prstGeom>
        </p:spPr>
      </p:pic>
      <p:sp>
        <p:nvSpPr>
          <p:cNvPr id="4" name="Slide Number Placeholder 3"/>
          <p:cNvSpPr>
            <a:spLocks noGrp="1"/>
          </p:cNvSpPr>
          <p:nvPr>
            <p:ph type="sldNum" sz="quarter" idx="12"/>
          </p:nvPr>
        </p:nvSpPr>
        <p:spPr/>
        <p:txBody>
          <a:bodyPr/>
          <a:lstStyle/>
          <a:p>
            <a:fld id="{AD4E86B5-A92D-294E-92AF-8654113B1844}" type="slidenum">
              <a:rPr lang="en-US" smtClean="0"/>
              <a:t>12</a:t>
            </a:fld>
            <a:endParaRPr lang="en-US"/>
          </a:p>
        </p:txBody>
      </p:sp>
      <p:pic>
        <p:nvPicPr>
          <p:cNvPr id="137218" name="Picture 2" descr="http://ecx.images-amazon.com/images/I/5157JGDNRKL._SX347_BO1,204,203,20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0701" y="1600200"/>
            <a:ext cx="2056163" cy="293990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902487" y="4859079"/>
            <a:ext cx="2432589" cy="1477328"/>
          </a:xfrm>
          <a:prstGeom prst="rect">
            <a:avLst/>
          </a:prstGeom>
          <a:noFill/>
        </p:spPr>
        <p:txBody>
          <a:bodyPr wrap="none" rtlCol="0">
            <a:spAutoFit/>
          </a:bodyPr>
          <a:lstStyle/>
          <a:p>
            <a:r>
              <a:rPr lang="en-US" dirty="0"/>
              <a:t>Older, but designed</a:t>
            </a:r>
          </a:p>
          <a:p>
            <a:r>
              <a:rPr lang="en-US" dirty="0"/>
              <a:t>for undergrads and</a:t>
            </a:r>
          </a:p>
          <a:p>
            <a:r>
              <a:rPr lang="en-US" dirty="0"/>
              <a:t>has the basics. Chapters</a:t>
            </a:r>
          </a:p>
          <a:p>
            <a:r>
              <a:rPr lang="en-US" dirty="0"/>
              <a:t>available from our web</a:t>
            </a:r>
          </a:p>
          <a:p>
            <a:r>
              <a:rPr lang="en-US" dirty="0"/>
              <a:t>page.</a:t>
            </a:r>
          </a:p>
        </p:txBody>
      </p:sp>
      <p:sp>
        <p:nvSpPr>
          <p:cNvPr id="8" name="TextBox 7"/>
          <p:cNvSpPr txBox="1"/>
          <p:nvPr/>
        </p:nvSpPr>
        <p:spPr>
          <a:xfrm>
            <a:off x="4870835" y="4859079"/>
            <a:ext cx="2199641" cy="923330"/>
          </a:xfrm>
          <a:prstGeom prst="rect">
            <a:avLst/>
          </a:prstGeom>
          <a:noFill/>
        </p:spPr>
        <p:txBody>
          <a:bodyPr wrap="none" rtlCol="0">
            <a:spAutoFit/>
          </a:bodyPr>
          <a:lstStyle/>
          <a:p>
            <a:r>
              <a:rPr lang="en-US" dirty="0"/>
              <a:t>Newest and available</a:t>
            </a:r>
          </a:p>
          <a:p>
            <a:r>
              <a:rPr lang="en-US" dirty="0"/>
              <a:t>as a pdf online (2020</a:t>
            </a:r>
          </a:p>
          <a:p>
            <a:r>
              <a:rPr lang="en-US" dirty="0"/>
              <a:t>version).</a:t>
            </a:r>
          </a:p>
        </p:txBody>
      </p:sp>
    </p:spTree>
    <p:extLst>
      <p:ext uri="{BB962C8B-B14F-4D97-AF65-F5344CB8AC3E}">
        <p14:creationId xmlns:p14="http://schemas.microsoft.com/office/powerpoint/2010/main" val="30012305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ic.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9352" y="911707"/>
            <a:ext cx="4260657" cy="4967087"/>
          </a:xfrm>
          <a:prstGeom prst="rect">
            <a:avLst/>
          </a:prstGeom>
        </p:spPr>
      </p:pic>
      <p:sp>
        <p:nvSpPr>
          <p:cNvPr id="2" name="Slide Number Placeholder 1"/>
          <p:cNvSpPr>
            <a:spLocks noGrp="1"/>
          </p:cNvSpPr>
          <p:nvPr>
            <p:ph type="sldNum" sz="quarter" idx="12"/>
          </p:nvPr>
        </p:nvSpPr>
        <p:spPr/>
        <p:txBody>
          <a:bodyPr/>
          <a:lstStyle/>
          <a:p>
            <a:fld id="{AD4E86B5-A92D-294E-92AF-8654113B1844}" type="slidenum">
              <a:rPr lang="en-US" smtClean="0"/>
              <a:t>13</a:t>
            </a:fld>
            <a:endParaRPr lang="en-US"/>
          </a:p>
        </p:txBody>
      </p:sp>
    </p:spTree>
    <p:extLst>
      <p:ext uri="{BB962C8B-B14F-4D97-AF65-F5344CB8AC3E}">
        <p14:creationId xmlns:p14="http://schemas.microsoft.com/office/powerpoint/2010/main" val="2367595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312" y="1684866"/>
            <a:ext cx="8229600" cy="4525963"/>
          </a:xfrm>
        </p:spPr>
        <p:txBody>
          <a:bodyPr/>
          <a:lstStyle/>
          <a:p>
            <a:endParaRPr lang="en-US"/>
          </a:p>
        </p:txBody>
      </p:sp>
      <p:pic>
        <p:nvPicPr>
          <p:cNvPr id="7" name="Picture 6" descr="Hannane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614" y="1093109"/>
            <a:ext cx="8509240" cy="5117721"/>
          </a:xfrm>
          <a:prstGeom prst="rect">
            <a:avLst/>
          </a:prstGeom>
        </p:spPr>
      </p:pic>
      <p:grpSp>
        <p:nvGrpSpPr>
          <p:cNvPr id="27" name="Group 26"/>
          <p:cNvGrpSpPr/>
          <p:nvPr/>
        </p:nvGrpSpPr>
        <p:grpSpPr>
          <a:xfrm>
            <a:off x="344312" y="1078996"/>
            <a:ext cx="8495128" cy="5131833"/>
            <a:chOff x="-14111" y="700747"/>
            <a:chExt cx="8495128" cy="5131833"/>
          </a:xfrm>
        </p:grpSpPr>
        <p:pic>
          <p:nvPicPr>
            <p:cNvPr id="5" name="Picture 4"/>
            <p:cNvPicPr>
              <a:picLocks noChangeAspect="1" noChangeArrowheads="1"/>
            </p:cNvPicPr>
            <p:nvPr/>
          </p:nvPicPr>
          <p:blipFill>
            <a:blip r:embed="rId4" cstate="print"/>
            <a:srcRect/>
            <a:stretch>
              <a:fillRect/>
            </a:stretch>
          </p:blipFill>
          <p:spPr bwMode="auto">
            <a:xfrm>
              <a:off x="0" y="714860"/>
              <a:ext cx="1707444" cy="1720018"/>
            </a:xfrm>
            <a:prstGeom prst="rect">
              <a:avLst/>
            </a:prstGeom>
            <a:noFill/>
            <a:ln w="9525">
              <a:noFill/>
              <a:miter lim="800000"/>
              <a:headEnd/>
              <a:tailEnd/>
            </a:ln>
          </p:spPr>
        </p:pic>
        <p:pic>
          <p:nvPicPr>
            <p:cNvPr id="8" name="Picture 7"/>
            <p:cNvPicPr>
              <a:picLocks noChangeAspect="1" noChangeArrowheads="1"/>
            </p:cNvPicPr>
            <p:nvPr/>
          </p:nvPicPr>
          <p:blipFill>
            <a:blip r:embed="rId4" cstate="print"/>
            <a:srcRect/>
            <a:stretch>
              <a:fillRect/>
            </a:stretch>
          </p:blipFill>
          <p:spPr bwMode="auto">
            <a:xfrm>
              <a:off x="-8587" y="2406656"/>
              <a:ext cx="1707444" cy="1720018"/>
            </a:xfrm>
            <a:prstGeom prst="rect">
              <a:avLst/>
            </a:prstGeom>
            <a:noFill/>
            <a:ln w="9525">
              <a:noFill/>
              <a:miter lim="800000"/>
              <a:headEnd/>
              <a:tailEnd/>
            </a:ln>
          </p:spPr>
        </p:pic>
        <p:pic>
          <p:nvPicPr>
            <p:cNvPr id="9" name="Picture 8"/>
            <p:cNvPicPr>
              <a:picLocks noChangeAspect="1" noChangeArrowheads="1"/>
            </p:cNvPicPr>
            <p:nvPr/>
          </p:nvPicPr>
          <p:blipFill>
            <a:blip r:embed="rId4" cstate="print"/>
            <a:srcRect/>
            <a:stretch>
              <a:fillRect/>
            </a:stretch>
          </p:blipFill>
          <p:spPr bwMode="auto">
            <a:xfrm>
              <a:off x="1701920" y="714859"/>
              <a:ext cx="1707444" cy="1720018"/>
            </a:xfrm>
            <a:prstGeom prst="rect">
              <a:avLst/>
            </a:prstGeom>
            <a:noFill/>
            <a:ln w="9525">
              <a:noFill/>
              <a:miter lim="800000"/>
              <a:headEnd/>
              <a:tailEnd/>
            </a:ln>
          </p:spPr>
        </p:pic>
        <p:pic>
          <p:nvPicPr>
            <p:cNvPr id="10" name="Picture 9"/>
            <p:cNvPicPr>
              <a:picLocks noChangeAspect="1" noChangeArrowheads="1"/>
            </p:cNvPicPr>
            <p:nvPr/>
          </p:nvPicPr>
          <p:blipFill>
            <a:blip r:embed="rId4" cstate="print"/>
            <a:srcRect/>
            <a:stretch>
              <a:fillRect/>
            </a:stretch>
          </p:blipFill>
          <p:spPr bwMode="auto">
            <a:xfrm>
              <a:off x="1693333" y="2406655"/>
              <a:ext cx="1707444" cy="1720018"/>
            </a:xfrm>
            <a:prstGeom prst="rect">
              <a:avLst/>
            </a:prstGeom>
            <a:noFill/>
            <a:ln w="9525">
              <a:noFill/>
              <a:miter lim="800000"/>
              <a:headEnd/>
              <a:tailEnd/>
            </a:ln>
          </p:spPr>
        </p:pic>
        <p:pic>
          <p:nvPicPr>
            <p:cNvPr id="11" name="Picture 10"/>
            <p:cNvPicPr>
              <a:picLocks noChangeAspect="1" noChangeArrowheads="1"/>
            </p:cNvPicPr>
            <p:nvPr/>
          </p:nvPicPr>
          <p:blipFill>
            <a:blip r:embed="rId4" cstate="print"/>
            <a:srcRect/>
            <a:stretch>
              <a:fillRect/>
            </a:stretch>
          </p:blipFill>
          <p:spPr bwMode="auto">
            <a:xfrm>
              <a:off x="3395253" y="714859"/>
              <a:ext cx="1707444" cy="1720018"/>
            </a:xfrm>
            <a:prstGeom prst="rect">
              <a:avLst/>
            </a:prstGeom>
            <a:noFill/>
            <a:ln w="9525">
              <a:noFill/>
              <a:miter lim="800000"/>
              <a:headEnd/>
              <a:tailEnd/>
            </a:ln>
          </p:spPr>
        </p:pic>
        <p:pic>
          <p:nvPicPr>
            <p:cNvPr id="12" name="Picture 11"/>
            <p:cNvPicPr>
              <a:picLocks noChangeAspect="1" noChangeArrowheads="1"/>
            </p:cNvPicPr>
            <p:nvPr/>
          </p:nvPicPr>
          <p:blipFill>
            <a:blip r:embed="rId4" cstate="print"/>
            <a:srcRect/>
            <a:stretch>
              <a:fillRect/>
            </a:stretch>
          </p:blipFill>
          <p:spPr bwMode="auto">
            <a:xfrm>
              <a:off x="3400777" y="2406655"/>
              <a:ext cx="1707444" cy="1720018"/>
            </a:xfrm>
            <a:prstGeom prst="rect">
              <a:avLst/>
            </a:prstGeom>
            <a:noFill/>
            <a:ln w="9525">
              <a:noFill/>
              <a:miter lim="800000"/>
              <a:headEnd/>
              <a:tailEnd/>
            </a:ln>
          </p:spPr>
        </p:pic>
        <p:pic>
          <p:nvPicPr>
            <p:cNvPr id="13" name="Picture 12"/>
            <p:cNvPicPr>
              <a:picLocks noChangeAspect="1" noChangeArrowheads="1"/>
            </p:cNvPicPr>
            <p:nvPr/>
          </p:nvPicPr>
          <p:blipFill>
            <a:blip r:embed="rId4" cstate="print"/>
            <a:srcRect/>
            <a:stretch>
              <a:fillRect/>
            </a:stretch>
          </p:blipFill>
          <p:spPr bwMode="auto">
            <a:xfrm>
              <a:off x="5083062" y="714858"/>
              <a:ext cx="1707444" cy="1720018"/>
            </a:xfrm>
            <a:prstGeom prst="rect">
              <a:avLst/>
            </a:prstGeom>
            <a:noFill/>
            <a:ln w="9525">
              <a:noFill/>
              <a:miter lim="800000"/>
              <a:headEnd/>
              <a:tailEnd/>
            </a:ln>
          </p:spPr>
        </p:pic>
        <p:pic>
          <p:nvPicPr>
            <p:cNvPr id="14" name="Picture 13"/>
            <p:cNvPicPr>
              <a:picLocks noChangeAspect="1" noChangeArrowheads="1"/>
            </p:cNvPicPr>
            <p:nvPr/>
          </p:nvPicPr>
          <p:blipFill>
            <a:blip r:embed="rId4" cstate="print"/>
            <a:srcRect/>
            <a:stretch>
              <a:fillRect/>
            </a:stretch>
          </p:blipFill>
          <p:spPr bwMode="auto">
            <a:xfrm>
              <a:off x="5074475" y="2406654"/>
              <a:ext cx="1707444" cy="1720018"/>
            </a:xfrm>
            <a:prstGeom prst="rect">
              <a:avLst/>
            </a:prstGeom>
            <a:noFill/>
            <a:ln w="9525">
              <a:noFill/>
              <a:miter lim="800000"/>
              <a:headEnd/>
              <a:tailEnd/>
            </a:ln>
          </p:spPr>
        </p:pic>
        <p:pic>
          <p:nvPicPr>
            <p:cNvPr id="15" name="Picture 14"/>
            <p:cNvPicPr>
              <a:picLocks noChangeAspect="1" noChangeArrowheads="1"/>
            </p:cNvPicPr>
            <p:nvPr/>
          </p:nvPicPr>
          <p:blipFill>
            <a:blip r:embed="rId4" cstate="print"/>
            <a:srcRect/>
            <a:stretch>
              <a:fillRect/>
            </a:stretch>
          </p:blipFill>
          <p:spPr bwMode="auto">
            <a:xfrm>
              <a:off x="6773573" y="700747"/>
              <a:ext cx="1707444" cy="1720018"/>
            </a:xfrm>
            <a:prstGeom prst="rect">
              <a:avLst/>
            </a:prstGeom>
            <a:noFill/>
            <a:ln w="9525">
              <a:noFill/>
              <a:miter lim="800000"/>
              <a:headEnd/>
              <a:tailEnd/>
            </a:ln>
          </p:spPr>
        </p:pic>
        <p:pic>
          <p:nvPicPr>
            <p:cNvPr id="16" name="Picture 15"/>
            <p:cNvPicPr>
              <a:picLocks noChangeAspect="1" noChangeArrowheads="1"/>
            </p:cNvPicPr>
            <p:nvPr/>
          </p:nvPicPr>
          <p:blipFill>
            <a:blip r:embed="rId4" cstate="print"/>
            <a:srcRect/>
            <a:stretch>
              <a:fillRect/>
            </a:stretch>
          </p:blipFill>
          <p:spPr bwMode="auto">
            <a:xfrm>
              <a:off x="6764986" y="2392543"/>
              <a:ext cx="1707444" cy="1720018"/>
            </a:xfrm>
            <a:prstGeom prst="rect">
              <a:avLst/>
            </a:prstGeom>
            <a:noFill/>
            <a:ln w="9525">
              <a:noFill/>
              <a:miter lim="800000"/>
              <a:headEnd/>
              <a:tailEnd/>
            </a:ln>
          </p:spPr>
        </p:pic>
        <p:pic>
          <p:nvPicPr>
            <p:cNvPr id="17" name="Picture 16"/>
            <p:cNvPicPr>
              <a:picLocks noChangeAspect="1" noChangeArrowheads="1"/>
            </p:cNvPicPr>
            <p:nvPr/>
          </p:nvPicPr>
          <p:blipFill>
            <a:blip r:embed="rId4" cstate="print"/>
            <a:srcRect/>
            <a:stretch>
              <a:fillRect/>
            </a:stretch>
          </p:blipFill>
          <p:spPr bwMode="auto">
            <a:xfrm>
              <a:off x="-14111" y="4112562"/>
              <a:ext cx="1707444" cy="1720018"/>
            </a:xfrm>
            <a:prstGeom prst="rect">
              <a:avLst/>
            </a:prstGeom>
            <a:noFill/>
            <a:ln w="9525">
              <a:noFill/>
              <a:miter lim="800000"/>
              <a:headEnd/>
              <a:tailEnd/>
            </a:ln>
          </p:spPr>
        </p:pic>
        <p:pic>
          <p:nvPicPr>
            <p:cNvPr id="19" name="Picture 18"/>
            <p:cNvPicPr>
              <a:picLocks noChangeAspect="1" noChangeArrowheads="1"/>
            </p:cNvPicPr>
            <p:nvPr/>
          </p:nvPicPr>
          <p:blipFill>
            <a:blip r:embed="rId4" cstate="print"/>
            <a:srcRect/>
            <a:stretch>
              <a:fillRect/>
            </a:stretch>
          </p:blipFill>
          <p:spPr bwMode="auto">
            <a:xfrm>
              <a:off x="1687809" y="4112561"/>
              <a:ext cx="1707444" cy="1720018"/>
            </a:xfrm>
            <a:prstGeom prst="rect">
              <a:avLst/>
            </a:prstGeom>
            <a:noFill/>
            <a:ln w="9525">
              <a:noFill/>
              <a:miter lim="800000"/>
              <a:headEnd/>
              <a:tailEnd/>
            </a:ln>
          </p:spPr>
        </p:pic>
        <p:pic>
          <p:nvPicPr>
            <p:cNvPr id="21" name="Picture 20"/>
            <p:cNvPicPr>
              <a:picLocks noChangeAspect="1" noChangeArrowheads="1"/>
            </p:cNvPicPr>
            <p:nvPr/>
          </p:nvPicPr>
          <p:blipFill>
            <a:blip r:embed="rId4" cstate="print"/>
            <a:srcRect/>
            <a:stretch>
              <a:fillRect/>
            </a:stretch>
          </p:blipFill>
          <p:spPr bwMode="auto">
            <a:xfrm>
              <a:off x="3381142" y="4112561"/>
              <a:ext cx="1707444" cy="1720018"/>
            </a:xfrm>
            <a:prstGeom prst="rect">
              <a:avLst/>
            </a:prstGeom>
            <a:noFill/>
            <a:ln w="9525">
              <a:noFill/>
              <a:miter lim="800000"/>
              <a:headEnd/>
              <a:tailEnd/>
            </a:ln>
          </p:spPr>
        </p:pic>
        <p:pic>
          <p:nvPicPr>
            <p:cNvPr id="23" name="Picture 22"/>
            <p:cNvPicPr>
              <a:picLocks noChangeAspect="1" noChangeArrowheads="1"/>
            </p:cNvPicPr>
            <p:nvPr/>
          </p:nvPicPr>
          <p:blipFill>
            <a:blip r:embed="rId4" cstate="print"/>
            <a:srcRect/>
            <a:stretch>
              <a:fillRect/>
            </a:stretch>
          </p:blipFill>
          <p:spPr bwMode="auto">
            <a:xfrm>
              <a:off x="5068951" y="4112560"/>
              <a:ext cx="1707444" cy="1720018"/>
            </a:xfrm>
            <a:prstGeom prst="rect">
              <a:avLst/>
            </a:prstGeom>
            <a:noFill/>
            <a:ln w="9525">
              <a:noFill/>
              <a:miter lim="800000"/>
              <a:headEnd/>
              <a:tailEnd/>
            </a:ln>
          </p:spPr>
        </p:pic>
        <p:pic>
          <p:nvPicPr>
            <p:cNvPr id="25" name="Picture 24"/>
            <p:cNvPicPr>
              <a:picLocks noChangeAspect="1" noChangeArrowheads="1"/>
            </p:cNvPicPr>
            <p:nvPr/>
          </p:nvPicPr>
          <p:blipFill>
            <a:blip r:embed="rId4" cstate="print"/>
            <a:srcRect/>
            <a:stretch>
              <a:fillRect/>
            </a:stretch>
          </p:blipFill>
          <p:spPr bwMode="auto">
            <a:xfrm>
              <a:off x="6759462" y="4098449"/>
              <a:ext cx="1707444" cy="1720018"/>
            </a:xfrm>
            <a:prstGeom prst="rect">
              <a:avLst/>
            </a:prstGeom>
            <a:noFill/>
            <a:ln w="9525">
              <a:noFill/>
              <a:miter lim="800000"/>
              <a:headEnd/>
              <a:tailEnd/>
            </a:ln>
          </p:spPr>
        </p:pic>
      </p:grpSp>
      <p:sp>
        <p:nvSpPr>
          <p:cNvPr id="2" name="Slide Number Placeholder 1"/>
          <p:cNvSpPr>
            <a:spLocks noGrp="1"/>
          </p:cNvSpPr>
          <p:nvPr>
            <p:ph type="sldNum" sz="quarter" idx="12"/>
          </p:nvPr>
        </p:nvSpPr>
        <p:spPr/>
        <p:txBody>
          <a:bodyPr/>
          <a:lstStyle/>
          <a:p>
            <a:fld id="{AD4E86B5-A92D-294E-92AF-8654113B1844}" type="slidenum">
              <a:rPr lang="en-US" smtClean="0"/>
              <a:t>14</a:t>
            </a:fld>
            <a:endParaRPr lang="en-US"/>
          </a:p>
        </p:txBody>
      </p:sp>
    </p:spTree>
    <p:extLst>
      <p:ext uri="{BB962C8B-B14F-4D97-AF65-F5344CB8AC3E}">
        <p14:creationId xmlns:p14="http://schemas.microsoft.com/office/powerpoint/2010/main" val="2573693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30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0"/>
                                        <p:tgtEl>
                                          <p:spTgt spid="27"/>
                                        </p:tgtEl>
                                      </p:cBhvr>
                                    </p:animEffect>
                                    <p:set>
                                      <p:cBhvr>
                                        <p:cTn id="12" dur="1" fill="hold">
                                          <p:stCondLst>
                                            <p:cond delay="49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annane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38" y="616081"/>
            <a:ext cx="9180809" cy="5699701"/>
          </a:xfrm>
          <a:prstGeom prst="rect">
            <a:avLst/>
          </a:prstGeom>
        </p:spPr>
      </p:pic>
      <p:grpSp>
        <p:nvGrpSpPr>
          <p:cNvPr id="16" name="Group 15"/>
          <p:cNvGrpSpPr/>
          <p:nvPr/>
        </p:nvGrpSpPr>
        <p:grpSpPr>
          <a:xfrm>
            <a:off x="2825615" y="2625478"/>
            <a:ext cx="1683950" cy="1070172"/>
            <a:chOff x="2825615" y="2625478"/>
            <a:chExt cx="1683950" cy="1070172"/>
          </a:xfrm>
        </p:grpSpPr>
        <p:cxnSp>
          <p:nvCxnSpPr>
            <p:cNvPr id="6" name="Straight Arrow Connector 5"/>
            <p:cNvCxnSpPr/>
            <p:nvPr/>
          </p:nvCxnSpPr>
          <p:spPr>
            <a:xfrm flipH="1">
              <a:off x="2825615" y="2994810"/>
              <a:ext cx="1227286" cy="700840"/>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3696131" y="2625478"/>
              <a:ext cx="813434" cy="369332"/>
            </a:xfrm>
            <a:prstGeom prst="rect">
              <a:avLst/>
            </a:prstGeom>
            <a:noFill/>
          </p:spPr>
          <p:txBody>
            <a:bodyPr wrap="square" rtlCol="0">
              <a:spAutoFit/>
            </a:bodyPr>
            <a:lstStyle/>
            <a:p>
              <a:r>
                <a:rPr lang="en-US" dirty="0">
                  <a:solidFill>
                    <a:srgbClr val="FF0000"/>
                  </a:solidFill>
                </a:rPr>
                <a:t>White</a:t>
              </a:r>
            </a:p>
          </p:txBody>
        </p:sp>
      </p:grpSp>
      <p:grpSp>
        <p:nvGrpSpPr>
          <p:cNvPr id="15" name="Group 14"/>
          <p:cNvGrpSpPr/>
          <p:nvPr/>
        </p:nvGrpSpPr>
        <p:grpSpPr>
          <a:xfrm>
            <a:off x="3938733" y="5075174"/>
            <a:ext cx="1255830" cy="369332"/>
            <a:chOff x="3938733" y="5075174"/>
            <a:chExt cx="1255830" cy="369332"/>
          </a:xfrm>
        </p:grpSpPr>
        <p:cxnSp>
          <p:nvCxnSpPr>
            <p:cNvPr id="11" name="Straight Arrow Connector 10"/>
            <p:cNvCxnSpPr/>
            <p:nvPr/>
          </p:nvCxnSpPr>
          <p:spPr>
            <a:xfrm>
              <a:off x="3938734" y="5422190"/>
              <a:ext cx="1255829" cy="14269"/>
            </a:xfrm>
            <a:prstGeom prst="straightConnector1">
              <a:avLst/>
            </a:prstGeom>
            <a:ln w="38100" cmpd="sng">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3938733" y="5075174"/>
              <a:ext cx="1255829" cy="369332"/>
            </a:xfrm>
            <a:prstGeom prst="rect">
              <a:avLst/>
            </a:prstGeom>
            <a:noFill/>
          </p:spPr>
          <p:txBody>
            <a:bodyPr wrap="square" rtlCol="0">
              <a:spAutoFit/>
            </a:bodyPr>
            <a:lstStyle/>
            <a:p>
              <a:pPr algn="ctr"/>
              <a:r>
                <a:rPr lang="en-US" dirty="0">
                  <a:solidFill>
                    <a:srgbClr val="FF0000"/>
                  </a:solidFill>
                </a:rPr>
                <a:t>1m</a:t>
              </a:r>
            </a:p>
          </p:txBody>
        </p:sp>
      </p:grpSp>
      <p:grpSp>
        <p:nvGrpSpPr>
          <p:cNvPr id="18" name="Group 17"/>
          <p:cNvGrpSpPr/>
          <p:nvPr/>
        </p:nvGrpSpPr>
        <p:grpSpPr>
          <a:xfrm>
            <a:off x="7002374" y="4702438"/>
            <a:ext cx="1802695" cy="1070172"/>
            <a:chOff x="7002374" y="4702438"/>
            <a:chExt cx="1802695" cy="1070172"/>
          </a:xfrm>
        </p:grpSpPr>
        <p:cxnSp>
          <p:nvCxnSpPr>
            <p:cNvPr id="13" name="Straight Arrow Connector 12"/>
            <p:cNvCxnSpPr/>
            <p:nvPr/>
          </p:nvCxnSpPr>
          <p:spPr>
            <a:xfrm flipH="1">
              <a:off x="7002374" y="5075174"/>
              <a:ext cx="1227286" cy="697436"/>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7822943" y="4702438"/>
              <a:ext cx="982126" cy="369332"/>
            </a:xfrm>
            <a:prstGeom prst="rect">
              <a:avLst/>
            </a:prstGeom>
            <a:noFill/>
          </p:spPr>
          <p:txBody>
            <a:bodyPr wrap="square" rtlCol="0">
              <a:spAutoFit/>
            </a:bodyPr>
            <a:lstStyle/>
            <a:p>
              <a:r>
                <a:rPr lang="en-US" dirty="0">
                  <a:solidFill>
                    <a:srgbClr val="FF0000"/>
                  </a:solidFill>
                </a:rPr>
                <a:t>Shadow</a:t>
              </a:r>
            </a:p>
          </p:txBody>
        </p:sp>
      </p:grpSp>
      <p:grpSp>
        <p:nvGrpSpPr>
          <p:cNvPr id="22" name="Group 21"/>
          <p:cNvGrpSpPr/>
          <p:nvPr/>
        </p:nvGrpSpPr>
        <p:grpSpPr>
          <a:xfrm>
            <a:off x="3801142" y="3160564"/>
            <a:ext cx="1802695" cy="1070172"/>
            <a:chOff x="7002374" y="4702438"/>
            <a:chExt cx="1802695" cy="1070172"/>
          </a:xfrm>
        </p:grpSpPr>
        <p:cxnSp>
          <p:nvCxnSpPr>
            <p:cNvPr id="23" name="Straight Arrow Connector 22"/>
            <p:cNvCxnSpPr/>
            <p:nvPr/>
          </p:nvCxnSpPr>
          <p:spPr>
            <a:xfrm flipH="1">
              <a:off x="7002374" y="5075174"/>
              <a:ext cx="1227286" cy="697436"/>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7822943" y="4702438"/>
              <a:ext cx="982126" cy="369332"/>
            </a:xfrm>
            <a:prstGeom prst="rect">
              <a:avLst/>
            </a:prstGeom>
            <a:noFill/>
          </p:spPr>
          <p:txBody>
            <a:bodyPr wrap="square" rtlCol="0">
              <a:spAutoFit/>
            </a:bodyPr>
            <a:lstStyle/>
            <a:p>
              <a:r>
                <a:rPr lang="en-US" dirty="0">
                  <a:solidFill>
                    <a:srgbClr val="FF0000"/>
                  </a:solidFill>
                </a:rPr>
                <a:t>Car</a:t>
              </a:r>
            </a:p>
          </p:txBody>
        </p:sp>
      </p:grpSp>
      <p:grpSp>
        <p:nvGrpSpPr>
          <p:cNvPr id="25" name="Group 24"/>
          <p:cNvGrpSpPr/>
          <p:nvPr/>
        </p:nvGrpSpPr>
        <p:grpSpPr>
          <a:xfrm>
            <a:off x="7073995" y="2814383"/>
            <a:ext cx="1802695" cy="1070172"/>
            <a:chOff x="7002374" y="4702438"/>
            <a:chExt cx="1802695" cy="1070172"/>
          </a:xfrm>
        </p:grpSpPr>
        <p:cxnSp>
          <p:nvCxnSpPr>
            <p:cNvPr id="26" name="Straight Arrow Connector 25"/>
            <p:cNvCxnSpPr/>
            <p:nvPr/>
          </p:nvCxnSpPr>
          <p:spPr>
            <a:xfrm flipH="1">
              <a:off x="7002374" y="5075174"/>
              <a:ext cx="1227286" cy="697436"/>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7822943" y="4702438"/>
              <a:ext cx="982126" cy="369332"/>
            </a:xfrm>
            <a:prstGeom prst="rect">
              <a:avLst/>
            </a:prstGeom>
            <a:noFill/>
          </p:spPr>
          <p:txBody>
            <a:bodyPr wrap="square" rtlCol="0">
              <a:spAutoFit/>
            </a:bodyPr>
            <a:lstStyle/>
            <a:p>
              <a:r>
                <a:rPr lang="en-US" dirty="0">
                  <a:solidFill>
                    <a:srgbClr val="FF0000"/>
                  </a:solidFill>
                </a:rPr>
                <a:t>Horse</a:t>
              </a:r>
            </a:p>
          </p:txBody>
        </p:sp>
      </p:grpSp>
      <p:grpSp>
        <p:nvGrpSpPr>
          <p:cNvPr id="28" name="Group 27"/>
          <p:cNvGrpSpPr/>
          <p:nvPr/>
        </p:nvGrpSpPr>
        <p:grpSpPr>
          <a:xfrm>
            <a:off x="1182454" y="5610260"/>
            <a:ext cx="1802695" cy="531682"/>
            <a:chOff x="7002374" y="5772610"/>
            <a:chExt cx="1802695" cy="531682"/>
          </a:xfrm>
        </p:grpSpPr>
        <p:cxnSp>
          <p:nvCxnSpPr>
            <p:cNvPr id="29" name="Straight Arrow Connector 28"/>
            <p:cNvCxnSpPr>
              <a:stCxn id="30" idx="1"/>
            </p:cNvCxnSpPr>
            <p:nvPr/>
          </p:nvCxnSpPr>
          <p:spPr>
            <a:xfrm flipH="1" flipV="1">
              <a:off x="7002374" y="5772610"/>
              <a:ext cx="820569" cy="347016"/>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7822943" y="5934960"/>
              <a:ext cx="982126" cy="369332"/>
            </a:xfrm>
            <a:prstGeom prst="rect">
              <a:avLst/>
            </a:prstGeom>
            <a:noFill/>
          </p:spPr>
          <p:txBody>
            <a:bodyPr wrap="square" rtlCol="0">
              <a:spAutoFit/>
            </a:bodyPr>
            <a:lstStyle/>
            <a:p>
              <a:r>
                <a:rPr lang="en-US" dirty="0">
                  <a:solidFill>
                    <a:srgbClr val="FF0000"/>
                  </a:solidFill>
                </a:rPr>
                <a:t>Wheel</a:t>
              </a:r>
            </a:p>
          </p:txBody>
        </p:sp>
      </p:grpSp>
      <p:grpSp>
        <p:nvGrpSpPr>
          <p:cNvPr id="32" name="Group 31"/>
          <p:cNvGrpSpPr/>
          <p:nvPr/>
        </p:nvGrpSpPr>
        <p:grpSpPr>
          <a:xfrm>
            <a:off x="5979456" y="1915444"/>
            <a:ext cx="1427076" cy="1079366"/>
            <a:chOff x="7377993" y="5934960"/>
            <a:chExt cx="1427076" cy="1079366"/>
          </a:xfrm>
        </p:grpSpPr>
        <p:cxnSp>
          <p:nvCxnSpPr>
            <p:cNvPr id="33" name="Straight Arrow Connector 32"/>
            <p:cNvCxnSpPr/>
            <p:nvPr/>
          </p:nvCxnSpPr>
          <p:spPr>
            <a:xfrm flipH="1">
              <a:off x="7377993" y="6304292"/>
              <a:ext cx="841975" cy="710034"/>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7822943" y="5934960"/>
              <a:ext cx="982126" cy="369332"/>
            </a:xfrm>
            <a:prstGeom prst="rect">
              <a:avLst/>
            </a:prstGeom>
            <a:noFill/>
          </p:spPr>
          <p:txBody>
            <a:bodyPr wrap="square" rtlCol="0">
              <a:spAutoFit/>
            </a:bodyPr>
            <a:lstStyle/>
            <a:p>
              <a:r>
                <a:rPr lang="en-US" dirty="0">
                  <a:solidFill>
                    <a:srgbClr val="FF0000"/>
                  </a:solidFill>
                </a:rPr>
                <a:t>Person</a:t>
              </a:r>
            </a:p>
          </p:txBody>
        </p:sp>
      </p:grpSp>
      <p:sp>
        <p:nvSpPr>
          <p:cNvPr id="40" name="TextBox 39"/>
          <p:cNvSpPr txBox="1"/>
          <p:nvPr/>
        </p:nvSpPr>
        <p:spPr>
          <a:xfrm>
            <a:off x="4130648" y="1730778"/>
            <a:ext cx="982126" cy="369332"/>
          </a:xfrm>
          <a:prstGeom prst="rect">
            <a:avLst/>
          </a:prstGeom>
          <a:noFill/>
        </p:spPr>
        <p:txBody>
          <a:bodyPr wrap="square" rtlCol="0">
            <a:spAutoFit/>
          </a:bodyPr>
          <a:lstStyle/>
          <a:p>
            <a:r>
              <a:rPr lang="en-US" dirty="0">
                <a:solidFill>
                  <a:srgbClr val="FF0000"/>
                </a:solidFill>
              </a:rPr>
              <a:t>Sky</a:t>
            </a:r>
          </a:p>
        </p:txBody>
      </p:sp>
      <p:sp>
        <p:nvSpPr>
          <p:cNvPr id="41" name="TextBox 40"/>
          <p:cNvSpPr txBox="1"/>
          <p:nvPr/>
        </p:nvSpPr>
        <p:spPr>
          <a:xfrm>
            <a:off x="4212436" y="4132414"/>
            <a:ext cx="982126" cy="369332"/>
          </a:xfrm>
          <a:prstGeom prst="rect">
            <a:avLst/>
          </a:prstGeom>
          <a:noFill/>
        </p:spPr>
        <p:txBody>
          <a:bodyPr wrap="square" rtlCol="0">
            <a:spAutoFit/>
          </a:bodyPr>
          <a:lstStyle/>
          <a:p>
            <a:r>
              <a:rPr lang="en-US" dirty="0">
                <a:solidFill>
                  <a:srgbClr val="FF0000"/>
                </a:solidFill>
              </a:rPr>
              <a:t>Road</a:t>
            </a:r>
          </a:p>
        </p:txBody>
      </p:sp>
      <p:sp>
        <p:nvSpPr>
          <p:cNvPr id="2" name="Freeform 1"/>
          <p:cNvSpPr/>
          <p:nvPr/>
        </p:nvSpPr>
        <p:spPr>
          <a:xfrm>
            <a:off x="-14111" y="3697111"/>
            <a:ext cx="9200444" cy="2610556"/>
          </a:xfrm>
          <a:custGeom>
            <a:avLst/>
            <a:gdLst>
              <a:gd name="connsiteX0" fmla="*/ 28222 w 9200444"/>
              <a:gd name="connsiteY0" fmla="*/ 1552222 h 2610556"/>
              <a:gd name="connsiteX1" fmla="*/ 14111 w 9200444"/>
              <a:gd name="connsiteY1" fmla="*/ 677333 h 2610556"/>
              <a:gd name="connsiteX2" fmla="*/ 6928555 w 9200444"/>
              <a:gd name="connsiteY2" fmla="*/ 0 h 2610556"/>
              <a:gd name="connsiteX3" fmla="*/ 8537222 w 9200444"/>
              <a:gd name="connsiteY3" fmla="*/ 437445 h 2610556"/>
              <a:gd name="connsiteX4" fmla="*/ 9200444 w 9200444"/>
              <a:gd name="connsiteY4" fmla="*/ 2610556 h 2610556"/>
              <a:gd name="connsiteX5" fmla="*/ 0 w 9200444"/>
              <a:gd name="connsiteY5" fmla="*/ 2596445 h 2610556"/>
              <a:gd name="connsiteX6" fmla="*/ 28222 w 9200444"/>
              <a:gd name="connsiteY6" fmla="*/ 1552222 h 261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00444" h="2610556">
                <a:moveTo>
                  <a:pt x="28222" y="1552222"/>
                </a:moveTo>
                <a:lnTo>
                  <a:pt x="14111" y="677333"/>
                </a:lnTo>
                <a:lnTo>
                  <a:pt x="6928555" y="0"/>
                </a:lnTo>
                <a:lnTo>
                  <a:pt x="8537222" y="437445"/>
                </a:lnTo>
                <a:lnTo>
                  <a:pt x="9200444" y="2610556"/>
                </a:lnTo>
                <a:lnTo>
                  <a:pt x="0" y="2596445"/>
                </a:lnTo>
                <a:lnTo>
                  <a:pt x="28222" y="1552222"/>
                </a:lnTo>
                <a:close/>
              </a:path>
            </a:pathLst>
          </a:custGeom>
          <a:gradFill flip="none" rotWithShape="1">
            <a:gsLst>
              <a:gs pos="0">
                <a:schemeClr val="accent4">
                  <a:tint val="100000"/>
                  <a:shade val="100000"/>
                  <a:satMod val="130000"/>
                  <a:alpha val="57000"/>
                </a:schemeClr>
              </a:gs>
              <a:gs pos="100000">
                <a:schemeClr val="accent4">
                  <a:tint val="50000"/>
                  <a:shade val="100000"/>
                  <a:satMod val="350000"/>
                  <a:alpha val="57000"/>
                </a:schemeClr>
              </a:gs>
            </a:gsLst>
            <a:lin ang="16200000" scaled="0"/>
            <a:tileRect/>
          </a:gra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31" name="Cube 30"/>
          <p:cNvSpPr/>
          <p:nvPr/>
        </p:nvSpPr>
        <p:spPr>
          <a:xfrm>
            <a:off x="4575948" y="3000690"/>
            <a:ext cx="2705385" cy="2956585"/>
          </a:xfrm>
          <a:prstGeom prst="cube">
            <a:avLst/>
          </a:prstGeom>
          <a:gradFill flip="none" rotWithShape="1">
            <a:gsLst>
              <a:gs pos="0">
                <a:schemeClr val="accent5">
                  <a:tint val="100000"/>
                  <a:shade val="100000"/>
                  <a:satMod val="130000"/>
                  <a:alpha val="52000"/>
                </a:schemeClr>
              </a:gs>
              <a:gs pos="100000">
                <a:schemeClr val="accent5">
                  <a:tint val="50000"/>
                  <a:shade val="100000"/>
                  <a:satMod val="350000"/>
                  <a:alpha val="52000"/>
                </a:schemeClr>
              </a:gs>
            </a:gsLst>
            <a:lin ang="16200000" scaled="0"/>
            <a:tileRect/>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35" name="Cube 34"/>
          <p:cNvSpPr/>
          <p:nvPr/>
        </p:nvSpPr>
        <p:spPr>
          <a:xfrm>
            <a:off x="1482038" y="1246740"/>
            <a:ext cx="436319" cy="4363520"/>
          </a:xfrm>
          <a:prstGeom prst="cube">
            <a:avLst/>
          </a:prstGeom>
          <a:gradFill flip="none" rotWithShape="1">
            <a:gsLst>
              <a:gs pos="0">
                <a:schemeClr val="accent5">
                  <a:tint val="100000"/>
                  <a:shade val="100000"/>
                  <a:satMod val="130000"/>
                  <a:alpha val="52000"/>
                </a:schemeClr>
              </a:gs>
              <a:gs pos="100000">
                <a:schemeClr val="accent5">
                  <a:tint val="50000"/>
                  <a:shade val="100000"/>
                  <a:satMod val="350000"/>
                  <a:alpha val="52000"/>
                </a:schemeClr>
              </a:gs>
            </a:gsLst>
            <a:lin ang="16200000" scaled="0"/>
            <a:tileRect/>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3" name="Cube 2"/>
          <p:cNvSpPr/>
          <p:nvPr/>
        </p:nvSpPr>
        <p:spPr>
          <a:xfrm>
            <a:off x="536223" y="3625095"/>
            <a:ext cx="3725333" cy="2205182"/>
          </a:xfrm>
          <a:prstGeom prst="cube">
            <a:avLst/>
          </a:prstGeom>
          <a:gradFill flip="none" rotWithShape="1">
            <a:gsLst>
              <a:gs pos="0">
                <a:schemeClr val="accent5">
                  <a:tint val="100000"/>
                  <a:shade val="100000"/>
                  <a:satMod val="130000"/>
                  <a:alpha val="52000"/>
                </a:schemeClr>
              </a:gs>
              <a:gs pos="100000">
                <a:schemeClr val="accent5">
                  <a:tint val="50000"/>
                  <a:shade val="100000"/>
                  <a:satMod val="350000"/>
                  <a:alpha val="52000"/>
                </a:schemeClr>
              </a:gs>
            </a:gsLst>
            <a:lin ang="16200000" scaled="0"/>
            <a:tileRect/>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grpSp>
        <p:nvGrpSpPr>
          <p:cNvPr id="37" name="Group 36"/>
          <p:cNvGrpSpPr/>
          <p:nvPr/>
        </p:nvGrpSpPr>
        <p:grpSpPr>
          <a:xfrm>
            <a:off x="1769650" y="1195207"/>
            <a:ext cx="2870447" cy="1274237"/>
            <a:chOff x="7048962" y="4720041"/>
            <a:chExt cx="2870447" cy="1274237"/>
          </a:xfrm>
        </p:grpSpPr>
        <p:cxnSp>
          <p:nvCxnSpPr>
            <p:cNvPr id="38" name="Straight Arrow Connector 37"/>
            <p:cNvCxnSpPr>
              <a:stCxn id="39" idx="2"/>
            </p:cNvCxnSpPr>
            <p:nvPr/>
          </p:nvCxnSpPr>
          <p:spPr>
            <a:xfrm flipH="1">
              <a:off x="7466534" y="5089373"/>
              <a:ext cx="1017652" cy="904905"/>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7048962" y="4720041"/>
              <a:ext cx="2870447" cy="369332"/>
            </a:xfrm>
            <a:prstGeom prst="rect">
              <a:avLst/>
            </a:prstGeom>
            <a:noFill/>
          </p:spPr>
          <p:txBody>
            <a:bodyPr wrap="square" rtlCol="0">
              <a:spAutoFit/>
            </a:bodyPr>
            <a:lstStyle/>
            <a:p>
              <a:r>
                <a:rPr lang="en-US" dirty="0">
                  <a:solidFill>
                    <a:srgbClr val="FF0000"/>
                  </a:solidFill>
                </a:rPr>
                <a:t>The car is in front of the pole</a:t>
              </a:r>
            </a:p>
          </p:txBody>
        </p:sp>
      </p:grpSp>
      <p:sp>
        <p:nvSpPr>
          <p:cNvPr id="5" name="Slide Number Placeholder 4"/>
          <p:cNvSpPr>
            <a:spLocks noGrp="1"/>
          </p:cNvSpPr>
          <p:nvPr>
            <p:ph type="sldNum" sz="quarter" idx="12"/>
          </p:nvPr>
        </p:nvSpPr>
        <p:spPr/>
        <p:txBody>
          <a:bodyPr/>
          <a:lstStyle/>
          <a:p>
            <a:fld id="{AD4E86B5-A92D-294E-92AF-8654113B1844}" type="slidenum">
              <a:rPr lang="en-US" smtClean="0"/>
              <a:t>15</a:t>
            </a:fld>
            <a:endParaRPr lang="en-US"/>
          </a:p>
        </p:txBody>
      </p:sp>
    </p:spTree>
    <p:extLst>
      <p:ext uri="{BB962C8B-B14F-4D97-AF65-F5344CB8AC3E}">
        <p14:creationId xmlns:p14="http://schemas.microsoft.com/office/powerpoint/2010/main" val="1725587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6"/>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2"/>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35"/>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3"/>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31"/>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18"/>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nodeType="clickEffect">
                                  <p:stCondLst>
                                    <p:cond delay="0"/>
                                  </p:stCondLst>
                                  <p:childTnLst>
                                    <p:set>
                                      <p:cBhvr>
                                        <p:cTn id="52" dur="1" fill="hold">
                                          <p:stCondLst>
                                            <p:cond delay="0"/>
                                          </p:stCondLst>
                                        </p:cTn>
                                        <p:tgtEl>
                                          <p:spTgt spid="22"/>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0"/>
                                          </p:stCondLst>
                                        </p:cTn>
                                        <p:tgtEl>
                                          <p:spTgt spid="25"/>
                                        </p:tgtEl>
                                        <p:attrNameLst>
                                          <p:attrName>style.visibility</p:attrName>
                                        </p:attrNameLst>
                                      </p:cBhvr>
                                      <p:to>
                                        <p:strVal val="hidden"/>
                                      </p:to>
                                    </p:set>
                                  </p:childTnLst>
                                </p:cTn>
                              </p:par>
                              <p:par>
                                <p:cTn id="59" presetID="1" presetClass="entr" presetSubtype="0" fill="hold" nodeType="with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nodeType="clickEffect">
                                  <p:stCondLst>
                                    <p:cond delay="0"/>
                                  </p:stCondLst>
                                  <p:childTnLst>
                                    <p:set>
                                      <p:cBhvr>
                                        <p:cTn id="64" dur="1" fill="hold">
                                          <p:stCondLst>
                                            <p:cond delay="0"/>
                                          </p:stCondLst>
                                        </p:cTn>
                                        <p:tgtEl>
                                          <p:spTgt spid="28"/>
                                        </p:tgtEl>
                                        <p:attrNameLst>
                                          <p:attrName>style.visibility</p:attrName>
                                        </p:attrNameLst>
                                      </p:cBhvr>
                                      <p:to>
                                        <p:strVal val="hidden"/>
                                      </p:to>
                                    </p:set>
                                  </p:childTnLst>
                                </p:cTn>
                              </p:par>
                              <p:par>
                                <p:cTn id="65" presetID="1" presetClass="entr" presetSubtype="0" fill="hold" nodeType="withEffect">
                                  <p:stCondLst>
                                    <p:cond delay="0"/>
                                  </p:stCondLst>
                                  <p:childTnLst>
                                    <p:set>
                                      <p:cBhvr>
                                        <p:cTn id="66" dur="1" fill="hold">
                                          <p:stCondLst>
                                            <p:cond delay="0"/>
                                          </p:stCondLst>
                                        </p:cTn>
                                        <p:tgtEl>
                                          <p:spTgt spid="3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32"/>
                                        </p:tgtEl>
                                        <p:attrNameLst>
                                          <p:attrName>style.visibility</p:attrName>
                                        </p:attrNameLst>
                                      </p:cBhvr>
                                      <p:to>
                                        <p:strVal val="hidden"/>
                                      </p:to>
                                    </p:set>
                                  </p:childTnLst>
                                </p:cTn>
                              </p:par>
                              <p:par>
                                <p:cTn id="71" presetID="1" presetClass="entr" presetSubtype="0"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xit" presetSubtype="0" fill="hold" grpId="1" nodeType="clickEffect">
                                  <p:stCondLst>
                                    <p:cond delay="0"/>
                                  </p:stCondLst>
                                  <p:childTnLst>
                                    <p:set>
                                      <p:cBhvr>
                                        <p:cTn id="76" dur="1" fill="hold">
                                          <p:stCondLst>
                                            <p:cond delay="0"/>
                                          </p:stCondLst>
                                        </p:cTn>
                                        <p:tgtEl>
                                          <p:spTgt spid="40"/>
                                        </p:tgtEl>
                                        <p:attrNameLst>
                                          <p:attrName>style.visibility</p:attrName>
                                        </p:attrNameLst>
                                      </p:cBhvr>
                                      <p:to>
                                        <p:strVal val="hidden"/>
                                      </p:to>
                                    </p:set>
                                  </p:childTnLst>
                                </p:cTn>
                              </p:par>
                              <p:par>
                                <p:cTn id="77" presetID="1" presetClass="entr" presetSubtype="0" fill="hold" nodeType="withEffect">
                                  <p:stCondLst>
                                    <p:cond delay="0"/>
                                  </p:stCondLst>
                                  <p:childTnLst>
                                    <p:set>
                                      <p:cBhvr>
                                        <p:cTn id="78" dur="1" fill="hold">
                                          <p:stCondLst>
                                            <p:cond delay="0"/>
                                          </p:stCondLst>
                                        </p:cTn>
                                        <p:tgtEl>
                                          <p:spTgt spid="3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nodeType="clickEffect">
                                  <p:stCondLst>
                                    <p:cond delay="0"/>
                                  </p:stCondLst>
                                  <p:childTnLst>
                                    <p:set>
                                      <p:cBhvr>
                                        <p:cTn id="82" dur="1" fill="hold">
                                          <p:stCondLst>
                                            <p:cond delay="0"/>
                                          </p:stCondLst>
                                        </p:cTn>
                                        <p:tgtEl>
                                          <p:spTgt spid="37"/>
                                        </p:tgtEl>
                                        <p:attrNameLst>
                                          <p:attrName>style.visibility</p:attrName>
                                        </p:attrNameLst>
                                      </p:cBhvr>
                                      <p:to>
                                        <p:strVal val="hidden"/>
                                      </p:to>
                                    </p:set>
                                  </p:childTnLst>
                                </p:cTn>
                              </p:par>
                              <p:par>
                                <p:cTn id="83" presetID="1" presetClass="entr" presetSubtype="0" fill="hold" grpId="0" nodeType="withEffect">
                                  <p:stCondLst>
                                    <p:cond delay="0"/>
                                  </p:stCondLst>
                                  <p:childTnLst>
                                    <p:set>
                                      <p:cBhvr>
                                        <p:cTn id="84"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0" grpId="1"/>
      <p:bldP spid="41" grpId="0"/>
      <p:bldP spid="2" grpId="0" animBg="1"/>
      <p:bldP spid="2" grpId="1" animBg="1"/>
      <p:bldP spid="31" grpId="0" animBg="1"/>
      <p:bldP spid="31" grpId="1" animBg="1"/>
      <p:bldP spid="35" grpId="0" animBg="1"/>
      <p:bldP spid="35" grpId="1" animBg="1"/>
      <p:bldP spid="3" grpId="0" animBg="1"/>
      <p:bldP spid="3" grpId="1" animBg="1"/>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Hannaneh.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38" y="616081"/>
            <a:ext cx="9180809" cy="5699701"/>
          </a:xfrm>
          <a:prstGeom prst="rect">
            <a:avLst/>
          </a:prstGeom>
        </p:spPr>
      </p:pic>
      <p:grpSp>
        <p:nvGrpSpPr>
          <p:cNvPr id="16" name="Group 15"/>
          <p:cNvGrpSpPr/>
          <p:nvPr/>
        </p:nvGrpSpPr>
        <p:grpSpPr>
          <a:xfrm>
            <a:off x="2825615" y="2625478"/>
            <a:ext cx="1683950" cy="1070172"/>
            <a:chOff x="2825615" y="2625478"/>
            <a:chExt cx="1683950" cy="1070172"/>
          </a:xfrm>
        </p:grpSpPr>
        <p:cxnSp>
          <p:nvCxnSpPr>
            <p:cNvPr id="6" name="Straight Arrow Connector 5"/>
            <p:cNvCxnSpPr/>
            <p:nvPr/>
          </p:nvCxnSpPr>
          <p:spPr>
            <a:xfrm flipH="1">
              <a:off x="2825615" y="2994810"/>
              <a:ext cx="1227286" cy="700840"/>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3696131" y="2625478"/>
              <a:ext cx="813434" cy="369332"/>
            </a:xfrm>
            <a:prstGeom prst="rect">
              <a:avLst/>
            </a:prstGeom>
            <a:noFill/>
          </p:spPr>
          <p:txBody>
            <a:bodyPr wrap="square" rtlCol="0">
              <a:spAutoFit/>
            </a:bodyPr>
            <a:lstStyle/>
            <a:p>
              <a:r>
                <a:rPr lang="en-US" dirty="0">
                  <a:solidFill>
                    <a:srgbClr val="FF0000"/>
                  </a:solidFill>
                </a:rPr>
                <a:t>White</a:t>
              </a:r>
            </a:p>
          </p:txBody>
        </p:sp>
      </p:grpSp>
      <p:grpSp>
        <p:nvGrpSpPr>
          <p:cNvPr id="15" name="Group 14"/>
          <p:cNvGrpSpPr/>
          <p:nvPr/>
        </p:nvGrpSpPr>
        <p:grpSpPr>
          <a:xfrm>
            <a:off x="3938733" y="5075174"/>
            <a:ext cx="1255830" cy="369332"/>
            <a:chOff x="3938733" y="5075174"/>
            <a:chExt cx="1255830" cy="369332"/>
          </a:xfrm>
        </p:grpSpPr>
        <p:cxnSp>
          <p:nvCxnSpPr>
            <p:cNvPr id="11" name="Straight Arrow Connector 10"/>
            <p:cNvCxnSpPr/>
            <p:nvPr/>
          </p:nvCxnSpPr>
          <p:spPr>
            <a:xfrm>
              <a:off x="3938734" y="5422190"/>
              <a:ext cx="1255829" cy="14269"/>
            </a:xfrm>
            <a:prstGeom prst="straightConnector1">
              <a:avLst/>
            </a:prstGeom>
            <a:ln w="38100" cmpd="sng">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3938733" y="5075174"/>
              <a:ext cx="1255829" cy="369332"/>
            </a:xfrm>
            <a:prstGeom prst="rect">
              <a:avLst/>
            </a:prstGeom>
            <a:noFill/>
          </p:spPr>
          <p:txBody>
            <a:bodyPr wrap="square" rtlCol="0">
              <a:spAutoFit/>
            </a:bodyPr>
            <a:lstStyle/>
            <a:p>
              <a:pPr algn="ctr"/>
              <a:r>
                <a:rPr lang="en-US" dirty="0">
                  <a:solidFill>
                    <a:srgbClr val="FF0000"/>
                  </a:solidFill>
                </a:rPr>
                <a:t>1m</a:t>
              </a:r>
            </a:p>
          </p:txBody>
        </p:sp>
      </p:grpSp>
      <p:grpSp>
        <p:nvGrpSpPr>
          <p:cNvPr id="18" name="Group 17"/>
          <p:cNvGrpSpPr/>
          <p:nvPr/>
        </p:nvGrpSpPr>
        <p:grpSpPr>
          <a:xfrm>
            <a:off x="7002374" y="4702438"/>
            <a:ext cx="1802695" cy="1070172"/>
            <a:chOff x="7002374" y="4702438"/>
            <a:chExt cx="1802695" cy="1070172"/>
          </a:xfrm>
        </p:grpSpPr>
        <p:cxnSp>
          <p:nvCxnSpPr>
            <p:cNvPr id="13" name="Straight Arrow Connector 12"/>
            <p:cNvCxnSpPr/>
            <p:nvPr/>
          </p:nvCxnSpPr>
          <p:spPr>
            <a:xfrm flipH="1">
              <a:off x="7002374" y="5075174"/>
              <a:ext cx="1227286" cy="697436"/>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7822943" y="4702438"/>
              <a:ext cx="982126" cy="369332"/>
            </a:xfrm>
            <a:prstGeom prst="rect">
              <a:avLst/>
            </a:prstGeom>
            <a:noFill/>
          </p:spPr>
          <p:txBody>
            <a:bodyPr wrap="square" rtlCol="0">
              <a:spAutoFit/>
            </a:bodyPr>
            <a:lstStyle/>
            <a:p>
              <a:r>
                <a:rPr lang="en-US" dirty="0">
                  <a:solidFill>
                    <a:srgbClr val="FF0000"/>
                  </a:solidFill>
                </a:rPr>
                <a:t>Shadow</a:t>
              </a:r>
            </a:p>
          </p:txBody>
        </p:sp>
      </p:grpSp>
      <p:grpSp>
        <p:nvGrpSpPr>
          <p:cNvPr id="22" name="Group 21"/>
          <p:cNvGrpSpPr/>
          <p:nvPr/>
        </p:nvGrpSpPr>
        <p:grpSpPr>
          <a:xfrm>
            <a:off x="3801142" y="3160564"/>
            <a:ext cx="1802695" cy="1070172"/>
            <a:chOff x="7002374" y="4702438"/>
            <a:chExt cx="1802695" cy="1070172"/>
          </a:xfrm>
        </p:grpSpPr>
        <p:cxnSp>
          <p:nvCxnSpPr>
            <p:cNvPr id="23" name="Straight Arrow Connector 22"/>
            <p:cNvCxnSpPr/>
            <p:nvPr/>
          </p:nvCxnSpPr>
          <p:spPr>
            <a:xfrm flipH="1">
              <a:off x="7002374" y="5075174"/>
              <a:ext cx="1227286" cy="697436"/>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7822943" y="4702438"/>
              <a:ext cx="982126" cy="369332"/>
            </a:xfrm>
            <a:prstGeom prst="rect">
              <a:avLst/>
            </a:prstGeom>
            <a:noFill/>
          </p:spPr>
          <p:txBody>
            <a:bodyPr wrap="square" rtlCol="0">
              <a:spAutoFit/>
            </a:bodyPr>
            <a:lstStyle/>
            <a:p>
              <a:r>
                <a:rPr lang="en-US" dirty="0">
                  <a:solidFill>
                    <a:srgbClr val="FF0000"/>
                  </a:solidFill>
                </a:rPr>
                <a:t>Car</a:t>
              </a:r>
            </a:p>
          </p:txBody>
        </p:sp>
      </p:grpSp>
      <p:grpSp>
        <p:nvGrpSpPr>
          <p:cNvPr id="25" name="Group 24"/>
          <p:cNvGrpSpPr/>
          <p:nvPr/>
        </p:nvGrpSpPr>
        <p:grpSpPr>
          <a:xfrm>
            <a:off x="7073995" y="2814383"/>
            <a:ext cx="1802695" cy="1070172"/>
            <a:chOff x="7002374" y="4702438"/>
            <a:chExt cx="1802695" cy="1070172"/>
          </a:xfrm>
        </p:grpSpPr>
        <p:cxnSp>
          <p:nvCxnSpPr>
            <p:cNvPr id="26" name="Straight Arrow Connector 25"/>
            <p:cNvCxnSpPr/>
            <p:nvPr/>
          </p:nvCxnSpPr>
          <p:spPr>
            <a:xfrm flipH="1">
              <a:off x="7002374" y="5075174"/>
              <a:ext cx="1227286" cy="697436"/>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7822943" y="4702438"/>
              <a:ext cx="982126" cy="369332"/>
            </a:xfrm>
            <a:prstGeom prst="rect">
              <a:avLst/>
            </a:prstGeom>
            <a:noFill/>
          </p:spPr>
          <p:txBody>
            <a:bodyPr wrap="square" rtlCol="0">
              <a:spAutoFit/>
            </a:bodyPr>
            <a:lstStyle/>
            <a:p>
              <a:r>
                <a:rPr lang="en-US" dirty="0">
                  <a:solidFill>
                    <a:srgbClr val="FF0000"/>
                  </a:solidFill>
                </a:rPr>
                <a:t>Horse</a:t>
              </a:r>
            </a:p>
          </p:txBody>
        </p:sp>
      </p:grpSp>
      <p:grpSp>
        <p:nvGrpSpPr>
          <p:cNvPr id="28" name="Group 27"/>
          <p:cNvGrpSpPr/>
          <p:nvPr/>
        </p:nvGrpSpPr>
        <p:grpSpPr>
          <a:xfrm>
            <a:off x="1182454" y="5610260"/>
            <a:ext cx="1802695" cy="531682"/>
            <a:chOff x="7002374" y="5772610"/>
            <a:chExt cx="1802695" cy="531682"/>
          </a:xfrm>
        </p:grpSpPr>
        <p:cxnSp>
          <p:nvCxnSpPr>
            <p:cNvPr id="29" name="Straight Arrow Connector 28"/>
            <p:cNvCxnSpPr>
              <a:stCxn id="30" idx="1"/>
            </p:cNvCxnSpPr>
            <p:nvPr/>
          </p:nvCxnSpPr>
          <p:spPr>
            <a:xfrm flipH="1" flipV="1">
              <a:off x="7002374" y="5772610"/>
              <a:ext cx="820569" cy="347016"/>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7822943" y="5934960"/>
              <a:ext cx="982126" cy="369332"/>
            </a:xfrm>
            <a:prstGeom prst="rect">
              <a:avLst/>
            </a:prstGeom>
            <a:noFill/>
          </p:spPr>
          <p:txBody>
            <a:bodyPr wrap="square" rtlCol="0">
              <a:spAutoFit/>
            </a:bodyPr>
            <a:lstStyle/>
            <a:p>
              <a:r>
                <a:rPr lang="en-US" dirty="0">
                  <a:solidFill>
                    <a:srgbClr val="FF0000"/>
                  </a:solidFill>
                </a:rPr>
                <a:t>Wheel</a:t>
              </a:r>
            </a:p>
          </p:txBody>
        </p:sp>
      </p:grpSp>
      <p:grpSp>
        <p:nvGrpSpPr>
          <p:cNvPr id="32" name="Group 31"/>
          <p:cNvGrpSpPr/>
          <p:nvPr/>
        </p:nvGrpSpPr>
        <p:grpSpPr>
          <a:xfrm>
            <a:off x="5979456" y="1915444"/>
            <a:ext cx="1427076" cy="1079366"/>
            <a:chOff x="7377993" y="5934960"/>
            <a:chExt cx="1427076" cy="1079366"/>
          </a:xfrm>
        </p:grpSpPr>
        <p:cxnSp>
          <p:nvCxnSpPr>
            <p:cNvPr id="33" name="Straight Arrow Connector 32"/>
            <p:cNvCxnSpPr/>
            <p:nvPr/>
          </p:nvCxnSpPr>
          <p:spPr>
            <a:xfrm flipH="1">
              <a:off x="7377993" y="6304292"/>
              <a:ext cx="841975" cy="710034"/>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7822943" y="5934960"/>
              <a:ext cx="982126" cy="369332"/>
            </a:xfrm>
            <a:prstGeom prst="rect">
              <a:avLst/>
            </a:prstGeom>
            <a:noFill/>
          </p:spPr>
          <p:txBody>
            <a:bodyPr wrap="square" rtlCol="0">
              <a:spAutoFit/>
            </a:bodyPr>
            <a:lstStyle/>
            <a:p>
              <a:r>
                <a:rPr lang="en-US" dirty="0">
                  <a:solidFill>
                    <a:srgbClr val="FF0000"/>
                  </a:solidFill>
                </a:rPr>
                <a:t>Person</a:t>
              </a:r>
            </a:p>
          </p:txBody>
        </p:sp>
      </p:grpSp>
      <p:sp>
        <p:nvSpPr>
          <p:cNvPr id="40" name="TextBox 39"/>
          <p:cNvSpPr txBox="1"/>
          <p:nvPr/>
        </p:nvSpPr>
        <p:spPr>
          <a:xfrm>
            <a:off x="4130648" y="1730778"/>
            <a:ext cx="982126" cy="369332"/>
          </a:xfrm>
          <a:prstGeom prst="rect">
            <a:avLst/>
          </a:prstGeom>
          <a:noFill/>
        </p:spPr>
        <p:txBody>
          <a:bodyPr wrap="square" rtlCol="0">
            <a:spAutoFit/>
          </a:bodyPr>
          <a:lstStyle/>
          <a:p>
            <a:r>
              <a:rPr lang="en-US" dirty="0">
                <a:solidFill>
                  <a:srgbClr val="FF0000"/>
                </a:solidFill>
              </a:rPr>
              <a:t>Sky</a:t>
            </a:r>
          </a:p>
        </p:txBody>
      </p:sp>
      <p:sp>
        <p:nvSpPr>
          <p:cNvPr id="41" name="TextBox 40"/>
          <p:cNvSpPr txBox="1"/>
          <p:nvPr/>
        </p:nvSpPr>
        <p:spPr>
          <a:xfrm>
            <a:off x="4495294" y="2247776"/>
            <a:ext cx="982126" cy="369332"/>
          </a:xfrm>
          <a:prstGeom prst="rect">
            <a:avLst/>
          </a:prstGeom>
          <a:noFill/>
        </p:spPr>
        <p:txBody>
          <a:bodyPr wrap="square" rtlCol="0">
            <a:spAutoFit/>
          </a:bodyPr>
          <a:lstStyle/>
          <a:p>
            <a:r>
              <a:rPr lang="en-US" dirty="0">
                <a:solidFill>
                  <a:srgbClr val="FF0000"/>
                </a:solidFill>
              </a:rPr>
              <a:t>Road</a:t>
            </a:r>
          </a:p>
        </p:txBody>
      </p:sp>
      <p:sp>
        <p:nvSpPr>
          <p:cNvPr id="2" name="Freeform 1"/>
          <p:cNvSpPr/>
          <p:nvPr/>
        </p:nvSpPr>
        <p:spPr>
          <a:xfrm>
            <a:off x="-14111" y="3697111"/>
            <a:ext cx="9200444" cy="2610556"/>
          </a:xfrm>
          <a:custGeom>
            <a:avLst/>
            <a:gdLst>
              <a:gd name="connsiteX0" fmla="*/ 28222 w 9200444"/>
              <a:gd name="connsiteY0" fmla="*/ 1552222 h 2610556"/>
              <a:gd name="connsiteX1" fmla="*/ 14111 w 9200444"/>
              <a:gd name="connsiteY1" fmla="*/ 677333 h 2610556"/>
              <a:gd name="connsiteX2" fmla="*/ 6928555 w 9200444"/>
              <a:gd name="connsiteY2" fmla="*/ 0 h 2610556"/>
              <a:gd name="connsiteX3" fmla="*/ 8537222 w 9200444"/>
              <a:gd name="connsiteY3" fmla="*/ 437445 h 2610556"/>
              <a:gd name="connsiteX4" fmla="*/ 9200444 w 9200444"/>
              <a:gd name="connsiteY4" fmla="*/ 2610556 h 2610556"/>
              <a:gd name="connsiteX5" fmla="*/ 0 w 9200444"/>
              <a:gd name="connsiteY5" fmla="*/ 2596445 h 2610556"/>
              <a:gd name="connsiteX6" fmla="*/ 28222 w 9200444"/>
              <a:gd name="connsiteY6" fmla="*/ 1552222 h 261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00444" h="2610556">
                <a:moveTo>
                  <a:pt x="28222" y="1552222"/>
                </a:moveTo>
                <a:lnTo>
                  <a:pt x="14111" y="677333"/>
                </a:lnTo>
                <a:lnTo>
                  <a:pt x="6928555" y="0"/>
                </a:lnTo>
                <a:lnTo>
                  <a:pt x="8537222" y="437445"/>
                </a:lnTo>
                <a:lnTo>
                  <a:pt x="9200444" y="2610556"/>
                </a:lnTo>
                <a:lnTo>
                  <a:pt x="0" y="2596445"/>
                </a:lnTo>
                <a:lnTo>
                  <a:pt x="28222" y="1552222"/>
                </a:lnTo>
                <a:close/>
              </a:path>
            </a:pathLst>
          </a:custGeom>
          <a:gradFill flip="none" rotWithShape="1">
            <a:gsLst>
              <a:gs pos="0">
                <a:schemeClr val="accent4">
                  <a:tint val="100000"/>
                  <a:shade val="100000"/>
                  <a:satMod val="130000"/>
                  <a:alpha val="57000"/>
                </a:schemeClr>
              </a:gs>
              <a:gs pos="100000">
                <a:schemeClr val="accent4">
                  <a:tint val="50000"/>
                  <a:shade val="100000"/>
                  <a:satMod val="350000"/>
                  <a:alpha val="57000"/>
                </a:schemeClr>
              </a:gs>
            </a:gsLst>
            <a:lin ang="16200000" scaled="0"/>
            <a:tileRect/>
          </a:gra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grpSp>
        <p:nvGrpSpPr>
          <p:cNvPr id="37" name="Group 36"/>
          <p:cNvGrpSpPr/>
          <p:nvPr/>
        </p:nvGrpSpPr>
        <p:grpSpPr>
          <a:xfrm>
            <a:off x="1769650" y="1195207"/>
            <a:ext cx="2870447" cy="1274237"/>
            <a:chOff x="7048962" y="4720041"/>
            <a:chExt cx="2870447" cy="1274237"/>
          </a:xfrm>
        </p:grpSpPr>
        <p:cxnSp>
          <p:nvCxnSpPr>
            <p:cNvPr id="38" name="Straight Arrow Connector 37"/>
            <p:cNvCxnSpPr>
              <a:stCxn id="39" idx="2"/>
            </p:cNvCxnSpPr>
            <p:nvPr/>
          </p:nvCxnSpPr>
          <p:spPr>
            <a:xfrm flipH="1">
              <a:off x="7466534" y="5089373"/>
              <a:ext cx="1017652" cy="904905"/>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7048962" y="4720041"/>
              <a:ext cx="2870447" cy="369332"/>
            </a:xfrm>
            <a:prstGeom prst="rect">
              <a:avLst/>
            </a:prstGeom>
            <a:noFill/>
          </p:spPr>
          <p:txBody>
            <a:bodyPr wrap="square" rtlCol="0">
              <a:spAutoFit/>
            </a:bodyPr>
            <a:lstStyle/>
            <a:p>
              <a:r>
                <a:rPr lang="en-US" dirty="0">
                  <a:solidFill>
                    <a:srgbClr val="FF0000"/>
                  </a:solidFill>
                </a:rPr>
                <a:t>The car is in front of the pole</a:t>
              </a:r>
            </a:p>
          </p:txBody>
        </p:sp>
      </p:grpSp>
      <p:sp>
        <p:nvSpPr>
          <p:cNvPr id="3" name="Slide Number Placeholder 2"/>
          <p:cNvSpPr>
            <a:spLocks noGrp="1"/>
          </p:cNvSpPr>
          <p:nvPr>
            <p:ph type="sldNum" sz="quarter" idx="12"/>
          </p:nvPr>
        </p:nvSpPr>
        <p:spPr/>
        <p:txBody>
          <a:bodyPr/>
          <a:lstStyle/>
          <a:p>
            <a:fld id="{AD4E86B5-A92D-294E-92AF-8654113B1844}" type="slidenum">
              <a:rPr lang="en-US" smtClean="0"/>
              <a:t>16</a:t>
            </a:fld>
            <a:endParaRPr lang="en-US"/>
          </a:p>
        </p:txBody>
      </p:sp>
    </p:spTree>
    <p:extLst>
      <p:ext uri="{BB962C8B-B14F-4D97-AF65-F5344CB8AC3E}">
        <p14:creationId xmlns:p14="http://schemas.microsoft.com/office/powerpoint/2010/main" val="1033394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6"/>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2"/>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8"/>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22"/>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25"/>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nodeType="clickEffect">
                                  <p:stCondLst>
                                    <p:cond delay="0"/>
                                  </p:stCondLst>
                                  <p:childTnLst>
                                    <p:set>
                                      <p:cBhvr>
                                        <p:cTn id="48" dur="1" fill="hold">
                                          <p:stCondLst>
                                            <p:cond delay="0"/>
                                          </p:stCondLst>
                                        </p:cTn>
                                        <p:tgtEl>
                                          <p:spTgt spid="28"/>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nodeType="clickEffect">
                                  <p:stCondLst>
                                    <p:cond delay="0"/>
                                  </p:stCondLst>
                                  <p:childTnLst>
                                    <p:set>
                                      <p:cBhvr>
                                        <p:cTn id="54" dur="1" fill="hold">
                                          <p:stCondLst>
                                            <p:cond delay="0"/>
                                          </p:stCondLst>
                                        </p:cTn>
                                        <p:tgtEl>
                                          <p:spTgt spid="32"/>
                                        </p:tgtEl>
                                        <p:attrNameLst>
                                          <p:attrName>style.visibility</p:attrName>
                                        </p:attrNameLst>
                                      </p:cBhvr>
                                      <p:to>
                                        <p:strVal val="hidden"/>
                                      </p:to>
                                    </p:set>
                                  </p:childTnLst>
                                </p:cTn>
                              </p:par>
                              <p:par>
                                <p:cTn id="55" presetID="1" presetClass="entr" presetSubtype="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1" nodeType="clickEffect">
                                  <p:stCondLst>
                                    <p:cond delay="0"/>
                                  </p:stCondLst>
                                  <p:childTnLst>
                                    <p:set>
                                      <p:cBhvr>
                                        <p:cTn id="60" dur="1" fill="hold">
                                          <p:stCondLst>
                                            <p:cond delay="0"/>
                                          </p:stCondLst>
                                        </p:cTn>
                                        <p:tgtEl>
                                          <p:spTgt spid="40"/>
                                        </p:tgtEl>
                                        <p:attrNameLst>
                                          <p:attrName>style.visibility</p:attrName>
                                        </p:attrNameLst>
                                      </p:cBhvr>
                                      <p:to>
                                        <p:strVal val="hidden"/>
                                      </p:to>
                                    </p:set>
                                  </p:childTnLst>
                                </p:cTn>
                              </p:par>
                              <p:par>
                                <p:cTn id="61" presetID="1" presetClass="entr" presetSubtype="0"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7"/>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xit" presetSubtype="0" fill="hold" nodeType="clickEffect">
                                  <p:stCondLst>
                                    <p:cond delay="0"/>
                                  </p:stCondLst>
                                  <p:childTnLst>
                                    <p:set>
                                      <p:cBhvr>
                                        <p:cTn id="68" dur="1" fill="hold">
                                          <p:stCondLst>
                                            <p:cond delay="0"/>
                                          </p:stCondLst>
                                        </p:cTn>
                                        <p:tgtEl>
                                          <p:spTgt spid="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0" grpId="1"/>
      <p:bldP spid="41" grpId="0"/>
      <p:bldP spid="2" grpId="0" animBg="1"/>
      <p:bldP spid="2"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Computer Vision</a:t>
            </a:r>
          </a:p>
        </p:txBody>
      </p:sp>
      <p:sp>
        <p:nvSpPr>
          <p:cNvPr id="3" name="Content Placeholder 2"/>
          <p:cNvSpPr>
            <a:spLocks noGrp="1"/>
          </p:cNvSpPr>
          <p:nvPr>
            <p:ph idx="1"/>
          </p:nvPr>
        </p:nvSpPr>
        <p:spPr>
          <a:xfrm>
            <a:off x="245535" y="1952975"/>
            <a:ext cx="8229600" cy="4525963"/>
          </a:xfrm>
        </p:spPr>
        <p:txBody>
          <a:bodyPr>
            <a:normAutofit fontScale="77500" lnSpcReduction="20000"/>
          </a:bodyPr>
          <a:lstStyle/>
          <a:p>
            <a:r>
              <a:rPr lang="en-US" dirty="0"/>
              <a:t>Low Level Vision</a:t>
            </a:r>
          </a:p>
          <a:p>
            <a:pPr lvl="1"/>
            <a:r>
              <a:rPr lang="en-US" dirty="0">
                <a:solidFill>
                  <a:schemeClr val="bg1">
                    <a:lumMod val="85000"/>
                  </a:schemeClr>
                </a:solidFill>
              </a:rPr>
              <a:t>Measurements</a:t>
            </a:r>
          </a:p>
          <a:p>
            <a:pPr lvl="1"/>
            <a:r>
              <a:rPr lang="en-US" dirty="0">
                <a:solidFill>
                  <a:schemeClr val="bg1">
                    <a:lumMod val="85000"/>
                  </a:schemeClr>
                </a:solidFill>
              </a:rPr>
              <a:t>Enhancements</a:t>
            </a:r>
          </a:p>
          <a:p>
            <a:pPr lvl="1"/>
            <a:r>
              <a:rPr lang="en-US" dirty="0">
                <a:solidFill>
                  <a:schemeClr val="bg1">
                    <a:lumMod val="85000"/>
                  </a:schemeClr>
                </a:solidFill>
              </a:rPr>
              <a:t>Region segmentation</a:t>
            </a:r>
          </a:p>
          <a:p>
            <a:pPr lvl="1"/>
            <a:r>
              <a:rPr lang="en-US" dirty="0">
                <a:solidFill>
                  <a:schemeClr val="bg1">
                    <a:lumMod val="85000"/>
                  </a:schemeClr>
                </a:solidFill>
              </a:rPr>
              <a:t>Features</a:t>
            </a:r>
          </a:p>
          <a:p>
            <a:r>
              <a:rPr lang="en-US" dirty="0"/>
              <a:t>Mid Level Vision</a:t>
            </a:r>
          </a:p>
          <a:p>
            <a:pPr lvl="1"/>
            <a:r>
              <a:rPr lang="en-US" dirty="0">
                <a:solidFill>
                  <a:srgbClr val="D9D9D9"/>
                </a:solidFill>
              </a:rPr>
              <a:t>Reconstruction</a:t>
            </a:r>
          </a:p>
          <a:p>
            <a:pPr lvl="1"/>
            <a:r>
              <a:rPr lang="en-US" dirty="0">
                <a:solidFill>
                  <a:srgbClr val="D9D9D9"/>
                </a:solidFill>
              </a:rPr>
              <a:t>Depth</a:t>
            </a:r>
          </a:p>
          <a:p>
            <a:pPr lvl="1"/>
            <a:r>
              <a:rPr lang="en-US" dirty="0">
                <a:solidFill>
                  <a:srgbClr val="D9D9D9"/>
                </a:solidFill>
              </a:rPr>
              <a:t>Motion Estimation</a:t>
            </a:r>
          </a:p>
          <a:p>
            <a:r>
              <a:rPr lang="en-US" dirty="0"/>
              <a:t>High Level Vision</a:t>
            </a:r>
          </a:p>
          <a:p>
            <a:pPr lvl="1"/>
            <a:r>
              <a:rPr lang="en-US" dirty="0">
                <a:solidFill>
                  <a:srgbClr val="D9D9D9"/>
                </a:solidFill>
              </a:rPr>
              <a:t>Category detection</a:t>
            </a:r>
          </a:p>
          <a:p>
            <a:pPr lvl="1"/>
            <a:r>
              <a:rPr lang="en-US" dirty="0">
                <a:solidFill>
                  <a:srgbClr val="D9D9D9"/>
                </a:solidFill>
              </a:rPr>
              <a:t>Activity recognition</a:t>
            </a:r>
          </a:p>
          <a:p>
            <a:pPr lvl="1"/>
            <a:r>
              <a:rPr lang="en-US" dirty="0">
                <a:solidFill>
                  <a:srgbClr val="D9D9D9"/>
                </a:solidFill>
              </a:rPr>
              <a:t>Deep understandings</a:t>
            </a:r>
          </a:p>
          <a:p>
            <a:pPr lvl="1"/>
            <a:endParaRPr lang="en-US" dirty="0"/>
          </a:p>
          <a:p>
            <a:pPr lvl="1"/>
            <a:endParaRPr lang="en-US" dirty="0"/>
          </a:p>
          <a:p>
            <a:pPr marL="0" indent="0">
              <a:buNone/>
            </a:pPr>
            <a:endParaRPr lang="en-US" dirty="0"/>
          </a:p>
        </p:txBody>
      </p:sp>
      <p:pic>
        <p:nvPicPr>
          <p:cNvPr id="4" name="Picture 3" descr="Hannaneh.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6996" y="2475971"/>
            <a:ext cx="5103626" cy="3168473"/>
          </a:xfrm>
          <a:prstGeom prst="rect">
            <a:avLst/>
          </a:prstGeom>
        </p:spPr>
      </p:pic>
      <p:sp>
        <p:nvSpPr>
          <p:cNvPr id="5" name="Slide Number Placeholder 4"/>
          <p:cNvSpPr>
            <a:spLocks noGrp="1"/>
          </p:cNvSpPr>
          <p:nvPr>
            <p:ph type="sldNum" sz="quarter" idx="12"/>
          </p:nvPr>
        </p:nvSpPr>
        <p:spPr/>
        <p:txBody>
          <a:bodyPr/>
          <a:lstStyle/>
          <a:p>
            <a:fld id="{AD4E86B5-A92D-294E-92AF-8654113B1844}" type="slidenum">
              <a:rPr lang="en-US" smtClean="0"/>
              <a:t>17</a:t>
            </a:fld>
            <a:endParaRPr lang="en-US"/>
          </a:p>
        </p:txBody>
      </p:sp>
    </p:spTree>
    <p:extLst>
      <p:ext uri="{BB962C8B-B14F-4D97-AF65-F5344CB8AC3E}">
        <p14:creationId xmlns:p14="http://schemas.microsoft.com/office/powerpoint/2010/main" val="4265317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Computer Vision</a:t>
            </a:r>
          </a:p>
        </p:txBody>
      </p:sp>
      <p:sp>
        <p:nvSpPr>
          <p:cNvPr id="3" name="Content Placeholder 2"/>
          <p:cNvSpPr>
            <a:spLocks noGrp="1"/>
          </p:cNvSpPr>
          <p:nvPr>
            <p:ph idx="1"/>
          </p:nvPr>
        </p:nvSpPr>
        <p:spPr>
          <a:xfrm>
            <a:off x="245535" y="1952975"/>
            <a:ext cx="8229600" cy="4525963"/>
          </a:xfrm>
        </p:spPr>
        <p:txBody>
          <a:bodyPr>
            <a:normAutofit fontScale="77500" lnSpcReduction="20000"/>
          </a:bodyPr>
          <a:lstStyle/>
          <a:p>
            <a:r>
              <a:rPr lang="en-US" dirty="0"/>
              <a:t>Low Level Vision</a:t>
            </a:r>
          </a:p>
          <a:p>
            <a:pPr lvl="1"/>
            <a:r>
              <a:rPr lang="en-US" dirty="0"/>
              <a:t>Measurements</a:t>
            </a:r>
          </a:p>
          <a:p>
            <a:pPr lvl="1"/>
            <a:r>
              <a:rPr lang="en-US" dirty="0"/>
              <a:t>Enhancements</a:t>
            </a:r>
          </a:p>
          <a:p>
            <a:pPr lvl="1"/>
            <a:r>
              <a:rPr lang="en-US" dirty="0"/>
              <a:t>Region segmentation</a:t>
            </a:r>
          </a:p>
          <a:p>
            <a:pPr lvl="1"/>
            <a:r>
              <a:rPr lang="en-US" dirty="0"/>
              <a:t>Features</a:t>
            </a:r>
          </a:p>
          <a:p>
            <a:r>
              <a:rPr lang="en-US" dirty="0">
                <a:solidFill>
                  <a:srgbClr val="D9D9D9"/>
                </a:solidFill>
              </a:rPr>
              <a:t>Mid Level Vision</a:t>
            </a:r>
          </a:p>
          <a:p>
            <a:pPr lvl="1"/>
            <a:r>
              <a:rPr lang="en-US" dirty="0">
                <a:solidFill>
                  <a:srgbClr val="D9D9D9"/>
                </a:solidFill>
              </a:rPr>
              <a:t>Reconstruction</a:t>
            </a:r>
          </a:p>
          <a:p>
            <a:pPr lvl="1"/>
            <a:r>
              <a:rPr lang="en-US" dirty="0">
                <a:solidFill>
                  <a:srgbClr val="D9D9D9"/>
                </a:solidFill>
              </a:rPr>
              <a:t>Depth</a:t>
            </a:r>
          </a:p>
          <a:p>
            <a:pPr lvl="1"/>
            <a:r>
              <a:rPr lang="en-US" dirty="0">
                <a:solidFill>
                  <a:srgbClr val="D9D9D9"/>
                </a:solidFill>
              </a:rPr>
              <a:t>Motion Estimation</a:t>
            </a:r>
          </a:p>
          <a:p>
            <a:r>
              <a:rPr lang="en-US" dirty="0">
                <a:solidFill>
                  <a:srgbClr val="D9D9D9"/>
                </a:solidFill>
              </a:rPr>
              <a:t>High Level Vision</a:t>
            </a:r>
          </a:p>
          <a:p>
            <a:pPr lvl="1"/>
            <a:r>
              <a:rPr lang="en-US" dirty="0">
                <a:solidFill>
                  <a:srgbClr val="D9D9D9"/>
                </a:solidFill>
              </a:rPr>
              <a:t>Category detection</a:t>
            </a:r>
          </a:p>
          <a:p>
            <a:pPr lvl="1"/>
            <a:r>
              <a:rPr lang="en-US" dirty="0">
                <a:solidFill>
                  <a:srgbClr val="D9D9D9"/>
                </a:solidFill>
              </a:rPr>
              <a:t>Activity recognition</a:t>
            </a:r>
          </a:p>
          <a:p>
            <a:pPr lvl="1"/>
            <a:r>
              <a:rPr lang="en-US" dirty="0">
                <a:solidFill>
                  <a:srgbClr val="D9D9D9"/>
                </a:solidFill>
              </a:rPr>
              <a:t>Deep understandings</a:t>
            </a:r>
          </a:p>
          <a:p>
            <a:pPr lvl="1"/>
            <a:endParaRPr lang="en-US" dirty="0"/>
          </a:p>
          <a:p>
            <a:pPr lvl="1"/>
            <a:endParaRPr lang="en-US" dirty="0"/>
          </a:p>
          <a:p>
            <a:pPr marL="0" indent="0">
              <a:buNone/>
            </a:pPr>
            <a:endParaRPr lang="en-US" dirty="0"/>
          </a:p>
        </p:txBody>
      </p:sp>
      <p:pic>
        <p:nvPicPr>
          <p:cNvPr id="4" name="Picture 3" descr="Hannaneh.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6996" y="2475971"/>
            <a:ext cx="5103626" cy="3168473"/>
          </a:xfrm>
          <a:prstGeom prst="rect">
            <a:avLst/>
          </a:prstGeom>
        </p:spPr>
      </p:pic>
      <p:grpSp>
        <p:nvGrpSpPr>
          <p:cNvPr id="5" name="Group 4"/>
          <p:cNvGrpSpPr/>
          <p:nvPr/>
        </p:nvGrpSpPr>
        <p:grpSpPr>
          <a:xfrm>
            <a:off x="5801400" y="4709523"/>
            <a:ext cx="859044" cy="369332"/>
            <a:chOff x="3938733" y="5075174"/>
            <a:chExt cx="1255830" cy="369332"/>
          </a:xfrm>
        </p:grpSpPr>
        <p:cxnSp>
          <p:nvCxnSpPr>
            <p:cNvPr id="6" name="Straight Arrow Connector 5"/>
            <p:cNvCxnSpPr/>
            <p:nvPr/>
          </p:nvCxnSpPr>
          <p:spPr>
            <a:xfrm>
              <a:off x="3938734" y="5422190"/>
              <a:ext cx="1255829" cy="14269"/>
            </a:xfrm>
            <a:prstGeom prst="straightConnector1">
              <a:avLst/>
            </a:prstGeom>
            <a:ln w="38100" cmpd="sng">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3938733" y="5075174"/>
              <a:ext cx="1255829" cy="369332"/>
            </a:xfrm>
            <a:prstGeom prst="rect">
              <a:avLst/>
            </a:prstGeom>
            <a:noFill/>
          </p:spPr>
          <p:txBody>
            <a:bodyPr wrap="square" rtlCol="0">
              <a:spAutoFit/>
            </a:bodyPr>
            <a:lstStyle/>
            <a:p>
              <a:pPr algn="ctr"/>
              <a:r>
                <a:rPr lang="en-US" dirty="0">
                  <a:solidFill>
                    <a:srgbClr val="FF0000"/>
                  </a:solidFill>
                </a:rPr>
                <a:t>1m</a:t>
              </a:r>
            </a:p>
          </p:txBody>
        </p:sp>
      </p:grpSp>
      <p:grpSp>
        <p:nvGrpSpPr>
          <p:cNvPr id="8" name="Group 7"/>
          <p:cNvGrpSpPr/>
          <p:nvPr/>
        </p:nvGrpSpPr>
        <p:grpSpPr>
          <a:xfrm>
            <a:off x="5153949" y="3521574"/>
            <a:ext cx="949652" cy="696187"/>
            <a:chOff x="2825615" y="2264670"/>
            <a:chExt cx="1951967" cy="1430980"/>
          </a:xfrm>
        </p:grpSpPr>
        <p:cxnSp>
          <p:nvCxnSpPr>
            <p:cNvPr id="9" name="Straight Arrow Connector 8"/>
            <p:cNvCxnSpPr/>
            <p:nvPr/>
          </p:nvCxnSpPr>
          <p:spPr>
            <a:xfrm flipH="1">
              <a:off x="2825615" y="2994810"/>
              <a:ext cx="1227286" cy="700840"/>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2825615" y="2264670"/>
              <a:ext cx="1951967" cy="759145"/>
            </a:xfrm>
            <a:prstGeom prst="rect">
              <a:avLst/>
            </a:prstGeom>
            <a:noFill/>
          </p:spPr>
          <p:txBody>
            <a:bodyPr wrap="square" rtlCol="0">
              <a:spAutoFit/>
            </a:bodyPr>
            <a:lstStyle/>
            <a:p>
              <a:r>
                <a:rPr lang="en-US" dirty="0">
                  <a:solidFill>
                    <a:srgbClr val="FF0000"/>
                  </a:solidFill>
                </a:rPr>
                <a:t>White</a:t>
              </a:r>
            </a:p>
          </p:txBody>
        </p:sp>
      </p:grpSp>
      <p:grpSp>
        <p:nvGrpSpPr>
          <p:cNvPr id="11" name="Group 10"/>
          <p:cNvGrpSpPr/>
          <p:nvPr/>
        </p:nvGrpSpPr>
        <p:grpSpPr>
          <a:xfrm>
            <a:off x="7545565" y="4462275"/>
            <a:ext cx="1311632" cy="882102"/>
            <a:chOff x="7002374" y="4890508"/>
            <a:chExt cx="1311632" cy="882102"/>
          </a:xfrm>
        </p:grpSpPr>
        <p:cxnSp>
          <p:nvCxnSpPr>
            <p:cNvPr id="12" name="Straight Arrow Connector 11"/>
            <p:cNvCxnSpPr>
              <a:stCxn id="13" idx="2"/>
            </p:cNvCxnSpPr>
            <p:nvPr/>
          </p:nvCxnSpPr>
          <p:spPr>
            <a:xfrm flipH="1">
              <a:off x="7002374" y="5259840"/>
              <a:ext cx="820569" cy="512770"/>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7331880" y="4890508"/>
              <a:ext cx="982126" cy="369332"/>
            </a:xfrm>
            <a:prstGeom prst="rect">
              <a:avLst/>
            </a:prstGeom>
            <a:noFill/>
          </p:spPr>
          <p:txBody>
            <a:bodyPr wrap="square" rtlCol="0">
              <a:spAutoFit/>
            </a:bodyPr>
            <a:lstStyle/>
            <a:p>
              <a:r>
                <a:rPr lang="en-US" dirty="0">
                  <a:solidFill>
                    <a:srgbClr val="FF0000"/>
                  </a:solidFill>
                </a:rPr>
                <a:t>Shadow</a:t>
              </a:r>
            </a:p>
          </p:txBody>
        </p:sp>
      </p:grpSp>
      <p:sp>
        <p:nvSpPr>
          <p:cNvPr id="14" name="Slide Number Placeholder 13"/>
          <p:cNvSpPr>
            <a:spLocks noGrp="1"/>
          </p:cNvSpPr>
          <p:nvPr>
            <p:ph type="sldNum" sz="quarter" idx="12"/>
          </p:nvPr>
        </p:nvSpPr>
        <p:spPr/>
        <p:txBody>
          <a:bodyPr/>
          <a:lstStyle/>
          <a:p>
            <a:fld id="{AD4E86B5-A92D-294E-92AF-8654113B1844}" type="slidenum">
              <a:rPr lang="en-US" smtClean="0"/>
              <a:t>18</a:t>
            </a:fld>
            <a:endParaRPr lang="en-US"/>
          </a:p>
        </p:txBody>
      </p:sp>
    </p:spTree>
    <p:extLst>
      <p:ext uri="{BB962C8B-B14F-4D97-AF65-F5344CB8AC3E}">
        <p14:creationId xmlns:p14="http://schemas.microsoft.com/office/powerpoint/2010/main" val="3947365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Measurement</a:t>
            </a:r>
          </a:p>
        </p:txBody>
      </p:sp>
      <p:pic>
        <p:nvPicPr>
          <p:cNvPr id="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5013" y="2146959"/>
            <a:ext cx="5133975" cy="399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5" name="TextBox 4"/>
          <p:cNvSpPr txBox="1"/>
          <p:nvPr/>
        </p:nvSpPr>
        <p:spPr>
          <a:xfrm>
            <a:off x="1755306" y="1969111"/>
            <a:ext cx="2383219" cy="646331"/>
          </a:xfrm>
          <a:prstGeom prst="rect">
            <a:avLst/>
          </a:prstGeom>
          <a:noFill/>
        </p:spPr>
        <p:txBody>
          <a:bodyPr wrap="square" rtlCol="0">
            <a:spAutoFit/>
          </a:bodyPr>
          <a:lstStyle/>
          <a:p>
            <a:r>
              <a:rPr lang="en-US" sz="3600" dirty="0"/>
              <a:t>Brightness</a:t>
            </a:r>
            <a:endParaRPr lang="en-US" dirty="0"/>
          </a:p>
        </p:txBody>
      </p:sp>
      <p:sp>
        <p:nvSpPr>
          <p:cNvPr id="3" name="Slide Number Placeholder 2"/>
          <p:cNvSpPr>
            <a:spLocks noGrp="1"/>
          </p:cNvSpPr>
          <p:nvPr>
            <p:ph type="sldNum" sz="quarter" idx="12"/>
          </p:nvPr>
        </p:nvSpPr>
        <p:spPr/>
        <p:txBody>
          <a:bodyPr/>
          <a:lstStyle/>
          <a:p>
            <a:fld id="{AD4E86B5-A92D-294E-92AF-8654113B1844}" type="slidenum">
              <a:rPr lang="en-US" smtClean="0"/>
              <a:t>19</a:t>
            </a:fld>
            <a:endParaRPr lang="en-US"/>
          </a:p>
        </p:txBody>
      </p:sp>
    </p:spTree>
    <p:extLst>
      <p:ext uri="{BB962C8B-B14F-4D97-AF65-F5344CB8AC3E}">
        <p14:creationId xmlns:p14="http://schemas.microsoft.com/office/powerpoint/2010/main" val="3395208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5013" y="2118425"/>
            <a:ext cx="5133975" cy="399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 name="Title 1"/>
          <p:cNvSpPr>
            <a:spLocks noGrp="1"/>
          </p:cNvSpPr>
          <p:nvPr>
            <p:ph type="title"/>
          </p:nvPr>
        </p:nvSpPr>
        <p:spPr/>
        <p:txBody>
          <a:bodyPr/>
          <a:lstStyle/>
          <a:p>
            <a:r>
              <a:rPr lang="en-US" dirty="0"/>
              <a:t>Measurement</a:t>
            </a:r>
          </a:p>
        </p:txBody>
      </p:sp>
      <p:sp>
        <p:nvSpPr>
          <p:cNvPr id="5" name="TextBox 4"/>
          <p:cNvSpPr txBox="1"/>
          <p:nvPr/>
        </p:nvSpPr>
        <p:spPr>
          <a:xfrm>
            <a:off x="1755306" y="1969111"/>
            <a:ext cx="2383219" cy="646331"/>
          </a:xfrm>
          <a:prstGeom prst="rect">
            <a:avLst/>
          </a:prstGeom>
          <a:noFill/>
        </p:spPr>
        <p:txBody>
          <a:bodyPr wrap="square" rtlCol="0">
            <a:spAutoFit/>
          </a:bodyPr>
          <a:lstStyle/>
          <a:p>
            <a:r>
              <a:rPr lang="en-US" sz="3600" dirty="0"/>
              <a:t>Brightness</a:t>
            </a:r>
            <a:endParaRPr lang="en-US" dirty="0"/>
          </a:p>
        </p:txBody>
      </p:sp>
      <p:sp>
        <p:nvSpPr>
          <p:cNvPr id="7" name="TextBox 6"/>
          <p:cNvSpPr txBox="1"/>
          <p:nvPr/>
        </p:nvSpPr>
        <p:spPr>
          <a:xfrm>
            <a:off x="6550295" y="6520896"/>
            <a:ext cx="2736415" cy="369332"/>
          </a:xfrm>
          <a:prstGeom prst="rect">
            <a:avLst/>
          </a:prstGeom>
          <a:noFill/>
        </p:spPr>
        <p:txBody>
          <a:bodyPr wrap="square" rtlCol="0">
            <a:spAutoFit/>
          </a:bodyPr>
          <a:lstStyle/>
          <a:p>
            <a:r>
              <a:rPr lang="en-US" dirty="0">
                <a:solidFill>
                  <a:schemeClr val="bg1">
                    <a:lumMod val="65000"/>
                  </a:schemeClr>
                </a:solidFill>
              </a:rPr>
              <a:t>Slide Credit: </a:t>
            </a:r>
            <a:r>
              <a:rPr lang="en-US" dirty="0" err="1">
                <a:solidFill>
                  <a:schemeClr val="bg1">
                    <a:lumMod val="65000"/>
                  </a:schemeClr>
                </a:solidFill>
              </a:rPr>
              <a:t>Alyosha</a:t>
            </a:r>
            <a:r>
              <a:rPr lang="en-US" dirty="0">
                <a:solidFill>
                  <a:schemeClr val="bg1">
                    <a:lumMod val="65000"/>
                  </a:schemeClr>
                </a:solidFill>
              </a:rPr>
              <a:t> </a:t>
            </a:r>
            <a:r>
              <a:rPr lang="en-US" dirty="0" err="1">
                <a:solidFill>
                  <a:schemeClr val="bg1">
                    <a:lumMod val="65000"/>
                  </a:schemeClr>
                </a:solidFill>
              </a:rPr>
              <a:t>Efros</a:t>
            </a:r>
            <a:endParaRPr lang="en-US" dirty="0">
              <a:solidFill>
                <a:schemeClr val="bg1">
                  <a:lumMod val="65000"/>
                </a:schemeClr>
              </a:solidFill>
            </a:endParaRPr>
          </a:p>
        </p:txBody>
      </p:sp>
      <p:sp>
        <p:nvSpPr>
          <p:cNvPr id="3" name="Slide Number Placeholder 2"/>
          <p:cNvSpPr>
            <a:spLocks noGrp="1"/>
          </p:cNvSpPr>
          <p:nvPr>
            <p:ph type="sldNum" sz="quarter" idx="12"/>
          </p:nvPr>
        </p:nvSpPr>
        <p:spPr/>
        <p:txBody>
          <a:bodyPr/>
          <a:lstStyle/>
          <a:p>
            <a:fld id="{AD4E86B5-A92D-294E-92AF-8654113B1844}" type="slidenum">
              <a:rPr lang="en-US" smtClean="0"/>
              <a:t>20</a:t>
            </a:fld>
            <a:endParaRPr lang="en-US"/>
          </a:p>
        </p:txBody>
      </p:sp>
      <p:sp>
        <p:nvSpPr>
          <p:cNvPr id="4" name="TextBox 3"/>
          <p:cNvSpPr txBox="1"/>
          <p:nvPr/>
        </p:nvSpPr>
        <p:spPr>
          <a:xfrm>
            <a:off x="87969" y="6336230"/>
            <a:ext cx="6465231" cy="369332"/>
          </a:xfrm>
          <a:prstGeom prst="rect">
            <a:avLst/>
          </a:prstGeom>
          <a:noFill/>
        </p:spPr>
        <p:txBody>
          <a:bodyPr wrap="none" rtlCol="0">
            <a:spAutoFit/>
          </a:bodyPr>
          <a:lstStyle/>
          <a:p>
            <a:r>
              <a:rPr lang="en-US" dirty="0"/>
              <a:t>http://www.newworldencyclopedia.org/entry/Same_color_illusion</a:t>
            </a:r>
          </a:p>
        </p:txBody>
      </p:sp>
    </p:spTree>
    <p:extLst>
      <p:ext uri="{BB962C8B-B14F-4D97-AF65-F5344CB8AC3E}">
        <p14:creationId xmlns:p14="http://schemas.microsoft.com/office/powerpoint/2010/main" val="1429276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Measurement</a:t>
            </a:r>
          </a:p>
        </p:txBody>
      </p:sp>
      <p:sp>
        <p:nvSpPr>
          <p:cNvPr id="5" name="TextBox 4"/>
          <p:cNvSpPr txBox="1"/>
          <p:nvPr/>
        </p:nvSpPr>
        <p:spPr>
          <a:xfrm>
            <a:off x="1755306" y="1969111"/>
            <a:ext cx="2383219" cy="646331"/>
          </a:xfrm>
          <a:prstGeom prst="rect">
            <a:avLst/>
          </a:prstGeom>
          <a:noFill/>
        </p:spPr>
        <p:txBody>
          <a:bodyPr wrap="square" rtlCol="0">
            <a:spAutoFit/>
          </a:bodyPr>
          <a:lstStyle/>
          <a:p>
            <a:r>
              <a:rPr lang="en-US" sz="3600" dirty="0"/>
              <a:t>Length</a:t>
            </a:r>
            <a:endParaRPr lang="en-US" dirty="0"/>
          </a:p>
        </p:txBody>
      </p:sp>
      <p:sp>
        <p:nvSpPr>
          <p:cNvPr id="6" name="Rectangle 3"/>
          <p:cNvSpPr>
            <a:spLocks noChangeArrowheads="1"/>
          </p:cNvSpPr>
          <p:nvPr/>
        </p:nvSpPr>
        <p:spPr bwMode="auto">
          <a:xfrm>
            <a:off x="258762" y="6497142"/>
            <a:ext cx="502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b="0" dirty="0">
                <a:hlinkClick r:id="rId3"/>
              </a:rPr>
              <a:t>http://www.michaelbach.de/ot/sze_muelue/index.html</a:t>
            </a:r>
            <a:r>
              <a:rPr lang="en-US" sz="1600" b="0" dirty="0"/>
              <a:t> </a:t>
            </a:r>
          </a:p>
        </p:txBody>
      </p:sp>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2895600"/>
            <a:ext cx="4495800" cy="295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nvGrpSpPr>
          <p:cNvPr id="8" name="Group 5"/>
          <p:cNvGrpSpPr>
            <a:grpSpLocks/>
          </p:cNvGrpSpPr>
          <p:nvPr/>
        </p:nvGrpSpPr>
        <p:grpSpPr bwMode="auto">
          <a:xfrm>
            <a:off x="2743200" y="3683000"/>
            <a:ext cx="3048000" cy="1009650"/>
            <a:chOff x="1728" y="2418"/>
            <a:chExt cx="1920" cy="636"/>
          </a:xfrm>
        </p:grpSpPr>
        <p:sp>
          <p:nvSpPr>
            <p:cNvPr id="9" name="Line 6"/>
            <p:cNvSpPr>
              <a:spLocks noChangeShapeType="1"/>
            </p:cNvSpPr>
            <p:nvPr/>
          </p:nvSpPr>
          <p:spPr bwMode="auto">
            <a:xfrm>
              <a:off x="1728" y="2418"/>
              <a:ext cx="1920" cy="0"/>
            </a:xfrm>
            <a:prstGeom prst="line">
              <a:avLst/>
            </a:prstGeom>
            <a:noFill/>
            <a:ln w="2857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0" name="Line 7"/>
            <p:cNvSpPr>
              <a:spLocks noChangeShapeType="1"/>
            </p:cNvSpPr>
            <p:nvPr/>
          </p:nvSpPr>
          <p:spPr bwMode="auto">
            <a:xfrm>
              <a:off x="1728" y="3054"/>
              <a:ext cx="1920" cy="0"/>
            </a:xfrm>
            <a:prstGeom prst="line">
              <a:avLst/>
            </a:prstGeom>
            <a:noFill/>
            <a:ln w="2857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sp>
        <p:nvSpPr>
          <p:cNvPr id="11" name="Rectangle 16"/>
          <p:cNvSpPr>
            <a:spLocks noChangeArrowheads="1"/>
          </p:cNvSpPr>
          <p:nvPr/>
        </p:nvSpPr>
        <p:spPr bwMode="auto">
          <a:xfrm>
            <a:off x="457200" y="6100267"/>
            <a:ext cx="23161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0" dirty="0"/>
              <a:t>Müller-</a:t>
            </a:r>
            <a:r>
              <a:rPr lang="en-US" sz="2000" b="0" dirty="0" err="1"/>
              <a:t>Lyer</a:t>
            </a:r>
            <a:r>
              <a:rPr lang="en-US" sz="2000" b="0" dirty="0"/>
              <a:t> Illusion</a:t>
            </a:r>
          </a:p>
        </p:txBody>
      </p:sp>
      <p:sp>
        <p:nvSpPr>
          <p:cNvPr id="12" name="TextBox 11"/>
          <p:cNvSpPr txBox="1"/>
          <p:nvPr/>
        </p:nvSpPr>
        <p:spPr>
          <a:xfrm>
            <a:off x="6550295" y="6520896"/>
            <a:ext cx="2736415" cy="369332"/>
          </a:xfrm>
          <a:prstGeom prst="rect">
            <a:avLst/>
          </a:prstGeom>
          <a:noFill/>
        </p:spPr>
        <p:txBody>
          <a:bodyPr wrap="square" rtlCol="0">
            <a:spAutoFit/>
          </a:bodyPr>
          <a:lstStyle/>
          <a:p>
            <a:r>
              <a:rPr lang="en-US" dirty="0">
                <a:solidFill>
                  <a:schemeClr val="bg1">
                    <a:lumMod val="65000"/>
                  </a:schemeClr>
                </a:solidFill>
              </a:rPr>
              <a:t>Slide Credit: </a:t>
            </a:r>
            <a:r>
              <a:rPr lang="en-US" dirty="0" err="1">
                <a:solidFill>
                  <a:schemeClr val="bg1">
                    <a:lumMod val="65000"/>
                  </a:schemeClr>
                </a:solidFill>
              </a:rPr>
              <a:t>Alyosha</a:t>
            </a:r>
            <a:r>
              <a:rPr lang="en-US" dirty="0">
                <a:solidFill>
                  <a:schemeClr val="bg1">
                    <a:lumMod val="65000"/>
                  </a:schemeClr>
                </a:solidFill>
              </a:rPr>
              <a:t> </a:t>
            </a:r>
            <a:r>
              <a:rPr lang="en-US" dirty="0" err="1">
                <a:solidFill>
                  <a:schemeClr val="bg1">
                    <a:lumMod val="65000"/>
                  </a:schemeClr>
                </a:solidFill>
              </a:rPr>
              <a:t>Efros</a:t>
            </a:r>
            <a:endParaRPr lang="en-US" dirty="0">
              <a:solidFill>
                <a:schemeClr val="bg1">
                  <a:lumMod val="65000"/>
                </a:schemeClr>
              </a:solidFill>
            </a:endParaRPr>
          </a:p>
        </p:txBody>
      </p:sp>
      <p:sp>
        <p:nvSpPr>
          <p:cNvPr id="3" name="Slide Number Placeholder 2"/>
          <p:cNvSpPr>
            <a:spLocks noGrp="1"/>
          </p:cNvSpPr>
          <p:nvPr>
            <p:ph type="sldNum" sz="quarter" idx="12"/>
          </p:nvPr>
        </p:nvSpPr>
        <p:spPr/>
        <p:txBody>
          <a:bodyPr/>
          <a:lstStyle/>
          <a:p>
            <a:fld id="{AD4E86B5-A92D-294E-92AF-8654113B1844}" type="slidenum">
              <a:rPr lang="en-US" smtClean="0"/>
              <a:t>21</a:t>
            </a:fld>
            <a:endParaRPr lang="en-US"/>
          </a:p>
        </p:txBody>
      </p:sp>
    </p:spTree>
    <p:extLst>
      <p:ext uri="{BB962C8B-B14F-4D97-AF65-F5344CB8AC3E}">
        <p14:creationId xmlns:p14="http://schemas.microsoft.com/office/powerpoint/2010/main" val="1849071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p:txBody>
          <a:bodyPr/>
          <a:lstStyle/>
          <a:p>
            <a:r>
              <a:rPr lang="en-US"/>
              <a:t>Image Enhancement</a:t>
            </a:r>
          </a:p>
        </p:txBody>
      </p:sp>
      <p:pic>
        <p:nvPicPr>
          <p:cNvPr id="363527" name="Picture 7" descr="peli_arthur_larga"/>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82663" y="1624013"/>
            <a:ext cx="7178675" cy="3611562"/>
          </a:xfrm>
          <a:prstGeom prst="rect">
            <a:avLst/>
          </a:prstGeom>
          <a:noFill/>
          <a:extLst>
            <a:ext uri="{909E8E84-426E-40DD-AFC4-6F175D3DCCD1}">
              <a14:hiddenFill xmlns:a14="http://schemas.microsoft.com/office/drawing/2010/main">
                <a:solidFill>
                  <a:srgbClr val="FFFFFF"/>
                </a:solidFill>
              </a14:hiddenFill>
            </a:ext>
          </a:extLst>
        </p:spPr>
      </p:pic>
      <p:sp>
        <p:nvSpPr>
          <p:cNvPr id="363528" name="Text Box 8"/>
          <p:cNvSpPr txBox="1">
            <a:spLocks noChangeArrowheads="1"/>
          </p:cNvSpPr>
          <p:nvPr/>
        </p:nvSpPr>
        <p:spPr bwMode="auto">
          <a:xfrm>
            <a:off x="1849438" y="5381625"/>
            <a:ext cx="5051425" cy="67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2000" i="1">
                <a:latin typeface="Arial" charset="0"/>
              </a:rPr>
              <a:t>Image Inpainting</a:t>
            </a:r>
            <a:r>
              <a:rPr lang="en-US" sz="2000">
                <a:latin typeface="Arial" charset="0"/>
              </a:rPr>
              <a:t>, M. Bertalmío et al.</a:t>
            </a:r>
          </a:p>
          <a:p>
            <a:pPr algn="ctr"/>
            <a:r>
              <a:rPr lang="en-US" sz="1800">
                <a:hlinkClick r:id="rId4"/>
              </a:rPr>
              <a:t>http://www.iua.upf.es/~mbertalmio//restoration.html</a:t>
            </a:r>
            <a:r>
              <a:rPr lang="en-US" sz="1800"/>
              <a:t> </a:t>
            </a:r>
          </a:p>
        </p:txBody>
      </p:sp>
      <p:sp>
        <p:nvSpPr>
          <p:cNvPr id="2" name="Slide Number Placeholder 1"/>
          <p:cNvSpPr>
            <a:spLocks noGrp="1"/>
          </p:cNvSpPr>
          <p:nvPr>
            <p:ph type="sldNum" sz="quarter" idx="12"/>
          </p:nvPr>
        </p:nvSpPr>
        <p:spPr/>
        <p:txBody>
          <a:bodyPr/>
          <a:lstStyle/>
          <a:p>
            <a:fld id="{AD4E86B5-A92D-294E-92AF-8654113B1844}" type="slidenum">
              <a:rPr lang="en-US" smtClean="0"/>
              <a:t>22</a:t>
            </a:fld>
            <a:endParaRPr lang="en-US"/>
          </a:p>
        </p:txBody>
      </p:sp>
    </p:spTree>
    <p:extLst>
      <p:ext uri="{BB962C8B-B14F-4D97-AF65-F5344CB8AC3E}">
        <p14:creationId xmlns:p14="http://schemas.microsoft.com/office/powerpoint/2010/main" val="24978423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2"/>
          <p:cNvSpPr>
            <a:spLocks noGrp="1" noChangeArrowheads="1"/>
          </p:cNvSpPr>
          <p:nvPr>
            <p:ph type="title"/>
          </p:nvPr>
        </p:nvSpPr>
        <p:spPr/>
        <p:txBody>
          <a:bodyPr/>
          <a:lstStyle/>
          <a:p>
            <a:r>
              <a:rPr lang="en-US"/>
              <a:t>Image Enhancement</a:t>
            </a:r>
          </a:p>
        </p:txBody>
      </p:sp>
      <p:pic>
        <p:nvPicPr>
          <p:cNvPr id="364549" name="Picture 5" descr="original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663" y="1624013"/>
            <a:ext cx="7178675" cy="3611562"/>
          </a:xfrm>
          <a:prstGeom prst="rect">
            <a:avLst/>
          </a:prstGeom>
          <a:noFill/>
          <a:extLst>
            <a:ext uri="{909E8E84-426E-40DD-AFC4-6F175D3DCCD1}">
              <a14:hiddenFill xmlns:a14="http://schemas.microsoft.com/office/drawing/2010/main">
                <a:solidFill>
                  <a:srgbClr val="FFFFFF"/>
                </a:solidFill>
              </a14:hiddenFill>
            </a:ext>
          </a:extLst>
        </p:spPr>
      </p:pic>
      <p:sp>
        <p:nvSpPr>
          <p:cNvPr id="364550" name="Text Box 6"/>
          <p:cNvSpPr txBox="1">
            <a:spLocks noChangeArrowheads="1"/>
          </p:cNvSpPr>
          <p:nvPr/>
        </p:nvSpPr>
        <p:spPr bwMode="auto">
          <a:xfrm>
            <a:off x="1849438" y="5381625"/>
            <a:ext cx="5051425" cy="67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2000" i="1">
                <a:latin typeface="Arial" charset="0"/>
              </a:rPr>
              <a:t>Image Inpainting</a:t>
            </a:r>
            <a:r>
              <a:rPr lang="en-US" sz="2000">
                <a:latin typeface="Arial" charset="0"/>
              </a:rPr>
              <a:t>, M. Bertalmío et al.</a:t>
            </a:r>
          </a:p>
          <a:p>
            <a:pPr algn="ctr"/>
            <a:r>
              <a:rPr lang="en-US" sz="1800">
                <a:hlinkClick r:id="rId3"/>
              </a:rPr>
              <a:t>http://www.iua.upf.es/~mbertalmio//restoration.html</a:t>
            </a:r>
            <a:r>
              <a:rPr lang="en-US" sz="1800"/>
              <a:t> </a:t>
            </a:r>
          </a:p>
        </p:txBody>
      </p:sp>
      <p:sp>
        <p:nvSpPr>
          <p:cNvPr id="2" name="Slide Number Placeholder 1"/>
          <p:cNvSpPr>
            <a:spLocks noGrp="1"/>
          </p:cNvSpPr>
          <p:nvPr>
            <p:ph type="sldNum" sz="quarter" idx="12"/>
          </p:nvPr>
        </p:nvSpPr>
        <p:spPr/>
        <p:txBody>
          <a:bodyPr/>
          <a:lstStyle/>
          <a:p>
            <a:fld id="{AD4E86B5-A92D-294E-92AF-8654113B1844}" type="slidenum">
              <a:rPr lang="en-US" smtClean="0"/>
              <a:t>23</a:t>
            </a:fld>
            <a:endParaRPr lang="en-US"/>
          </a:p>
        </p:txBody>
      </p:sp>
    </p:spTree>
    <p:extLst>
      <p:ext uri="{BB962C8B-B14F-4D97-AF65-F5344CB8AC3E}">
        <p14:creationId xmlns:p14="http://schemas.microsoft.com/office/powerpoint/2010/main" val="4706984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2"/>
          <p:cNvSpPr>
            <a:spLocks noGrp="1" noChangeArrowheads="1"/>
          </p:cNvSpPr>
          <p:nvPr>
            <p:ph type="title"/>
          </p:nvPr>
        </p:nvSpPr>
        <p:spPr/>
        <p:txBody>
          <a:bodyPr/>
          <a:lstStyle/>
          <a:p>
            <a:r>
              <a:rPr lang="en-US"/>
              <a:t>Image Enhancement</a:t>
            </a:r>
          </a:p>
        </p:txBody>
      </p:sp>
      <p:pic>
        <p:nvPicPr>
          <p:cNvPr id="365573" name="Picture 5" descr="our restor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663" y="1624013"/>
            <a:ext cx="7178675" cy="3611562"/>
          </a:xfrm>
          <a:prstGeom prst="rect">
            <a:avLst/>
          </a:prstGeom>
          <a:noFill/>
          <a:extLst>
            <a:ext uri="{909E8E84-426E-40DD-AFC4-6F175D3DCCD1}">
              <a14:hiddenFill xmlns:a14="http://schemas.microsoft.com/office/drawing/2010/main">
                <a:solidFill>
                  <a:srgbClr val="FFFFFF"/>
                </a:solidFill>
              </a14:hiddenFill>
            </a:ext>
          </a:extLst>
        </p:spPr>
      </p:pic>
      <p:sp>
        <p:nvSpPr>
          <p:cNvPr id="365574" name="Text Box 6"/>
          <p:cNvSpPr txBox="1">
            <a:spLocks noChangeArrowheads="1"/>
          </p:cNvSpPr>
          <p:nvPr/>
        </p:nvSpPr>
        <p:spPr bwMode="auto">
          <a:xfrm>
            <a:off x="1849438" y="5381625"/>
            <a:ext cx="5051425" cy="67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2000" i="1">
                <a:latin typeface="Arial" charset="0"/>
              </a:rPr>
              <a:t>Image Inpainting</a:t>
            </a:r>
            <a:r>
              <a:rPr lang="en-US" sz="2000">
                <a:latin typeface="Arial" charset="0"/>
              </a:rPr>
              <a:t>, M. Bertalmío et al.</a:t>
            </a:r>
          </a:p>
          <a:p>
            <a:pPr algn="ctr"/>
            <a:r>
              <a:rPr lang="en-US" sz="1800">
                <a:hlinkClick r:id="rId3"/>
              </a:rPr>
              <a:t>http://www.iua.upf.es/~mbertalmio//restoration.html</a:t>
            </a:r>
            <a:r>
              <a:rPr lang="en-US" sz="1800"/>
              <a:t> </a:t>
            </a:r>
          </a:p>
        </p:txBody>
      </p:sp>
      <p:sp>
        <p:nvSpPr>
          <p:cNvPr id="2" name="Slide Number Placeholder 1"/>
          <p:cNvSpPr>
            <a:spLocks noGrp="1"/>
          </p:cNvSpPr>
          <p:nvPr>
            <p:ph type="sldNum" sz="quarter" idx="12"/>
          </p:nvPr>
        </p:nvSpPr>
        <p:spPr/>
        <p:txBody>
          <a:bodyPr/>
          <a:lstStyle/>
          <a:p>
            <a:fld id="{AD4E86B5-A92D-294E-92AF-8654113B1844}" type="slidenum">
              <a:rPr lang="en-US" smtClean="0"/>
              <a:t>24</a:t>
            </a:fld>
            <a:endParaRPr lang="en-US"/>
          </a:p>
        </p:txBody>
      </p:sp>
    </p:spTree>
    <p:extLst>
      <p:ext uri="{BB962C8B-B14F-4D97-AF65-F5344CB8AC3E}">
        <p14:creationId xmlns:p14="http://schemas.microsoft.com/office/powerpoint/2010/main" val="20341166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p:cNvSpPr>
            <a:spLocks noGrp="1"/>
          </p:cNvSpPr>
          <p:nvPr>
            <p:ph type="title"/>
          </p:nvPr>
        </p:nvSpPr>
        <p:spPr>
          <a:xfrm>
            <a:off x="611560" y="80628"/>
            <a:ext cx="8098668" cy="1143000"/>
          </a:xfrm>
        </p:spPr>
        <p:txBody>
          <a:bodyPr>
            <a:normAutofit/>
          </a:bodyPr>
          <a:lstStyle/>
          <a:p>
            <a:r>
              <a:rPr lang="en-US" sz="3800" dirty="0"/>
              <a:t>Seam Carving </a:t>
            </a:r>
          </a:p>
        </p:txBody>
      </p:sp>
      <p:pic>
        <p:nvPicPr>
          <p:cNvPr id="462851" name="Picture 3"/>
          <p:cNvPicPr>
            <a:picLocks noChangeAspect="1" noChangeArrowheads="1"/>
          </p:cNvPicPr>
          <p:nvPr/>
        </p:nvPicPr>
        <p:blipFill>
          <a:blip r:embed="rId3" cstate="print"/>
          <a:srcRect/>
          <a:stretch>
            <a:fillRect/>
          </a:stretch>
        </p:blipFill>
        <p:spPr bwMode="auto">
          <a:xfrm>
            <a:off x="2723445" y="1513939"/>
            <a:ext cx="4204162" cy="2805688"/>
          </a:xfrm>
          <a:prstGeom prst="rect">
            <a:avLst/>
          </a:prstGeom>
          <a:noFill/>
          <a:ln w="9525">
            <a:noFill/>
            <a:miter lim="800000"/>
            <a:headEnd/>
            <a:tailEnd/>
          </a:ln>
        </p:spPr>
      </p:pic>
      <p:sp>
        <p:nvSpPr>
          <p:cNvPr id="5" name="TextBox 4"/>
          <p:cNvSpPr txBox="1"/>
          <p:nvPr/>
        </p:nvSpPr>
        <p:spPr>
          <a:xfrm>
            <a:off x="0" y="6351711"/>
            <a:ext cx="6768752" cy="430887"/>
          </a:xfrm>
          <a:prstGeom prst="rect">
            <a:avLst/>
          </a:prstGeom>
          <a:noFill/>
        </p:spPr>
        <p:txBody>
          <a:bodyPr wrap="square" rtlCol="0">
            <a:spAutoFit/>
          </a:bodyPr>
          <a:lstStyle/>
          <a:p>
            <a:pPr fontAlgn="base">
              <a:spcBef>
                <a:spcPct val="0"/>
              </a:spcBef>
              <a:spcAft>
                <a:spcPct val="0"/>
              </a:spcAft>
            </a:pPr>
            <a:r>
              <a:rPr lang="en-US" sz="2200" dirty="0">
                <a:solidFill>
                  <a:srgbClr val="000000"/>
                </a:solidFill>
              </a:rPr>
              <a:t>[</a:t>
            </a:r>
            <a:r>
              <a:rPr lang="en-US" sz="2200" dirty="0" err="1">
                <a:solidFill>
                  <a:srgbClr val="000000"/>
                </a:solidFill>
              </a:rPr>
              <a:t>Shai</a:t>
            </a:r>
            <a:r>
              <a:rPr lang="en-US" sz="2200" dirty="0">
                <a:solidFill>
                  <a:srgbClr val="000000"/>
                </a:solidFill>
              </a:rPr>
              <a:t> &amp; </a:t>
            </a:r>
            <a:r>
              <a:rPr lang="en-US" sz="2200" dirty="0" err="1">
                <a:solidFill>
                  <a:srgbClr val="000000"/>
                </a:solidFill>
              </a:rPr>
              <a:t>Avidan</a:t>
            </a:r>
            <a:r>
              <a:rPr lang="en-US" sz="2200" dirty="0">
                <a:solidFill>
                  <a:srgbClr val="000000"/>
                </a:solidFill>
              </a:rPr>
              <a:t>, SIGGRAPH 2007]</a:t>
            </a:r>
          </a:p>
        </p:txBody>
      </p:sp>
      <p:sp>
        <p:nvSpPr>
          <p:cNvPr id="2" name="Slide Number Placeholder 1"/>
          <p:cNvSpPr>
            <a:spLocks noGrp="1"/>
          </p:cNvSpPr>
          <p:nvPr>
            <p:ph type="sldNum" sz="quarter" idx="12"/>
          </p:nvPr>
        </p:nvSpPr>
        <p:spPr/>
        <p:txBody>
          <a:bodyPr/>
          <a:lstStyle/>
          <a:p>
            <a:fld id="{AD4E86B5-A92D-294E-92AF-8654113B1844}" type="slidenum">
              <a:rPr lang="en-US" smtClean="0"/>
              <a:t>25</a:t>
            </a:fld>
            <a:endParaRPr lang="en-US"/>
          </a:p>
        </p:txBody>
      </p:sp>
      <p:sp>
        <p:nvSpPr>
          <p:cNvPr id="3" name="TextBox 2"/>
          <p:cNvSpPr txBox="1"/>
          <p:nvPr/>
        </p:nvSpPr>
        <p:spPr>
          <a:xfrm>
            <a:off x="611560" y="2137144"/>
            <a:ext cx="1127103" cy="646331"/>
          </a:xfrm>
          <a:prstGeom prst="rect">
            <a:avLst/>
          </a:prstGeom>
          <a:noFill/>
          <a:ln>
            <a:solidFill>
              <a:schemeClr val="tx1"/>
            </a:solidFill>
          </a:ln>
        </p:spPr>
        <p:txBody>
          <a:bodyPr wrap="none" rtlCol="0">
            <a:spAutoFit/>
          </a:bodyPr>
          <a:lstStyle/>
          <a:p>
            <a:pPr algn="ctr"/>
            <a:r>
              <a:rPr lang="en-US" dirty="0"/>
              <a:t>less</a:t>
            </a:r>
          </a:p>
          <a:p>
            <a:pPr algn="ctr"/>
            <a:r>
              <a:rPr lang="en-US" dirty="0"/>
              <a:t>important</a:t>
            </a:r>
          </a:p>
        </p:txBody>
      </p:sp>
      <p:cxnSp>
        <p:nvCxnSpPr>
          <p:cNvPr id="7" name="Straight Arrow Connector 6"/>
          <p:cNvCxnSpPr>
            <a:stCxn id="3" idx="3"/>
          </p:cNvCxnSpPr>
          <p:nvPr/>
        </p:nvCxnSpPr>
        <p:spPr>
          <a:xfrm>
            <a:off x="1738663" y="2460310"/>
            <a:ext cx="1041938" cy="45647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a:stCxn id="3" idx="3"/>
          </p:cNvCxnSpPr>
          <p:nvPr/>
        </p:nvCxnSpPr>
        <p:spPr>
          <a:xfrm>
            <a:off x="1738663" y="2460310"/>
            <a:ext cx="1523626" cy="145247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3" idx="3"/>
          </p:cNvCxnSpPr>
          <p:nvPr/>
        </p:nvCxnSpPr>
        <p:spPr>
          <a:xfrm>
            <a:off x="1738663" y="2460310"/>
            <a:ext cx="3327938" cy="155879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40308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9" name="Picture 2"/>
          <p:cNvPicPr>
            <a:picLocks noChangeAspect="1" noChangeArrowheads="1"/>
          </p:cNvPicPr>
          <p:nvPr/>
        </p:nvPicPr>
        <p:blipFill>
          <a:blip r:embed="rId3" cstate="print"/>
          <a:srcRect/>
          <a:stretch>
            <a:fillRect/>
          </a:stretch>
        </p:blipFill>
        <p:spPr bwMode="auto">
          <a:xfrm>
            <a:off x="1358019" y="3861033"/>
            <a:ext cx="6029325" cy="1666875"/>
          </a:xfrm>
          <a:prstGeom prst="rect">
            <a:avLst/>
          </a:prstGeom>
          <a:noFill/>
          <a:ln w="9525">
            <a:noFill/>
            <a:miter lim="800000"/>
            <a:headEnd/>
            <a:tailEnd/>
          </a:ln>
        </p:spPr>
      </p:pic>
      <p:pic>
        <p:nvPicPr>
          <p:cNvPr id="142340" name="Picture 3"/>
          <p:cNvPicPr>
            <a:picLocks noChangeAspect="1" noChangeArrowheads="1"/>
          </p:cNvPicPr>
          <p:nvPr/>
        </p:nvPicPr>
        <p:blipFill>
          <a:blip r:embed="rId4" cstate="print"/>
          <a:srcRect/>
          <a:stretch>
            <a:fillRect/>
          </a:stretch>
        </p:blipFill>
        <p:spPr bwMode="auto">
          <a:xfrm>
            <a:off x="1569156" y="1005650"/>
            <a:ext cx="5886450" cy="1495425"/>
          </a:xfrm>
          <a:prstGeom prst="rect">
            <a:avLst/>
          </a:prstGeom>
          <a:noFill/>
          <a:ln w="9525">
            <a:noFill/>
            <a:miter lim="800000"/>
            <a:headEnd/>
            <a:tailEnd/>
          </a:ln>
        </p:spPr>
      </p:pic>
      <p:sp>
        <p:nvSpPr>
          <p:cNvPr id="142341" name="TextBox 6"/>
          <p:cNvSpPr txBox="1">
            <a:spLocks noChangeArrowheads="1"/>
          </p:cNvSpPr>
          <p:nvPr/>
        </p:nvSpPr>
        <p:spPr bwMode="auto">
          <a:xfrm>
            <a:off x="1786270" y="5527908"/>
            <a:ext cx="5411971" cy="646331"/>
          </a:xfrm>
          <a:prstGeom prst="rect">
            <a:avLst/>
          </a:prstGeom>
          <a:noFill/>
          <a:ln w="9525">
            <a:noFill/>
            <a:miter lim="800000"/>
            <a:headEnd/>
            <a:tailEnd/>
          </a:ln>
        </p:spPr>
        <p:txBody>
          <a:bodyPr wrap="square">
            <a:spAutoFit/>
          </a:bodyPr>
          <a:lstStyle/>
          <a:p>
            <a:pPr fontAlgn="base">
              <a:spcBef>
                <a:spcPct val="0"/>
              </a:spcBef>
              <a:spcAft>
                <a:spcPct val="0"/>
              </a:spcAft>
            </a:pPr>
            <a:r>
              <a:rPr lang="en-US" b="1" dirty="0">
                <a:solidFill>
                  <a:srgbClr val="000000"/>
                </a:solidFill>
              </a:rPr>
              <a:t>Content-aware resizing uses important areas.</a:t>
            </a:r>
          </a:p>
          <a:p>
            <a:pPr fontAlgn="base">
              <a:spcBef>
                <a:spcPct val="0"/>
              </a:spcBef>
              <a:spcAft>
                <a:spcPct val="0"/>
              </a:spcAft>
            </a:pPr>
            <a:r>
              <a:rPr lang="en-US" b="1" dirty="0">
                <a:solidFill>
                  <a:srgbClr val="000000"/>
                </a:solidFill>
              </a:rPr>
              <a:t>Extends in horizontal direction and reduces in vertical.</a:t>
            </a:r>
          </a:p>
        </p:txBody>
      </p:sp>
      <p:sp>
        <p:nvSpPr>
          <p:cNvPr id="142342" name="TextBox 7"/>
          <p:cNvSpPr txBox="1">
            <a:spLocks noChangeArrowheads="1"/>
          </p:cNvSpPr>
          <p:nvPr/>
        </p:nvSpPr>
        <p:spPr bwMode="auto">
          <a:xfrm>
            <a:off x="2564039" y="2556179"/>
            <a:ext cx="4381500" cy="646331"/>
          </a:xfrm>
          <a:prstGeom prst="rect">
            <a:avLst/>
          </a:prstGeom>
          <a:noFill/>
          <a:ln w="9525">
            <a:noFill/>
            <a:miter lim="800000"/>
            <a:headEnd/>
            <a:tailEnd/>
          </a:ln>
        </p:spPr>
        <p:txBody>
          <a:bodyPr>
            <a:spAutoFit/>
          </a:bodyPr>
          <a:lstStyle/>
          <a:p>
            <a:pPr fontAlgn="base">
              <a:spcBef>
                <a:spcPct val="0"/>
              </a:spcBef>
              <a:spcAft>
                <a:spcPct val="0"/>
              </a:spcAft>
            </a:pPr>
            <a:r>
              <a:rPr lang="en-US" b="1" dirty="0">
                <a:solidFill>
                  <a:srgbClr val="000000"/>
                </a:solidFill>
              </a:rPr>
              <a:t>Traditional resizing uses and stretches the whole image.</a:t>
            </a:r>
          </a:p>
        </p:txBody>
      </p:sp>
      <p:sp>
        <p:nvSpPr>
          <p:cNvPr id="9" name="TextBox 8"/>
          <p:cNvSpPr txBox="1"/>
          <p:nvPr/>
        </p:nvSpPr>
        <p:spPr>
          <a:xfrm>
            <a:off x="0" y="6351711"/>
            <a:ext cx="6768752" cy="430887"/>
          </a:xfrm>
          <a:prstGeom prst="rect">
            <a:avLst/>
          </a:prstGeom>
          <a:noFill/>
        </p:spPr>
        <p:txBody>
          <a:bodyPr wrap="square" rtlCol="0">
            <a:spAutoFit/>
          </a:bodyPr>
          <a:lstStyle/>
          <a:p>
            <a:pPr fontAlgn="base">
              <a:spcBef>
                <a:spcPct val="0"/>
              </a:spcBef>
              <a:spcAft>
                <a:spcPct val="0"/>
              </a:spcAft>
            </a:pPr>
            <a:r>
              <a:rPr lang="en-US" sz="2200" dirty="0">
                <a:solidFill>
                  <a:srgbClr val="000000"/>
                </a:solidFill>
              </a:rPr>
              <a:t>[</a:t>
            </a:r>
            <a:r>
              <a:rPr lang="en-US" sz="2200" dirty="0" err="1">
                <a:solidFill>
                  <a:srgbClr val="000000"/>
                </a:solidFill>
              </a:rPr>
              <a:t>Shai</a:t>
            </a:r>
            <a:r>
              <a:rPr lang="en-US" sz="2200" dirty="0">
                <a:solidFill>
                  <a:srgbClr val="000000"/>
                </a:solidFill>
              </a:rPr>
              <a:t> &amp; </a:t>
            </a:r>
            <a:r>
              <a:rPr lang="en-US" sz="2200" dirty="0" err="1">
                <a:solidFill>
                  <a:srgbClr val="000000"/>
                </a:solidFill>
              </a:rPr>
              <a:t>Avidan</a:t>
            </a:r>
            <a:r>
              <a:rPr lang="en-US" sz="2200" dirty="0">
                <a:solidFill>
                  <a:srgbClr val="000000"/>
                </a:solidFill>
              </a:rPr>
              <a:t>, SIGGRAPH 2007]</a:t>
            </a:r>
          </a:p>
        </p:txBody>
      </p:sp>
      <p:sp>
        <p:nvSpPr>
          <p:cNvPr id="2" name="Slide Number Placeholder 1"/>
          <p:cNvSpPr>
            <a:spLocks noGrp="1"/>
          </p:cNvSpPr>
          <p:nvPr>
            <p:ph type="sldNum" sz="quarter" idx="12"/>
          </p:nvPr>
        </p:nvSpPr>
        <p:spPr/>
        <p:txBody>
          <a:bodyPr/>
          <a:lstStyle/>
          <a:p>
            <a:fld id="{AD4E86B5-A92D-294E-92AF-8654113B1844}" type="slidenum">
              <a:rPr lang="en-US" smtClean="0"/>
              <a:t>26</a:t>
            </a:fld>
            <a:endParaRPr lang="en-US"/>
          </a:p>
        </p:txBody>
      </p:sp>
    </p:spTree>
    <p:extLst>
      <p:ext uri="{BB962C8B-B14F-4D97-AF65-F5344CB8AC3E}">
        <p14:creationId xmlns:p14="http://schemas.microsoft.com/office/powerpoint/2010/main" val="1604754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23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23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4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Computer Vision</a:t>
            </a:r>
          </a:p>
        </p:txBody>
      </p:sp>
      <p:sp>
        <p:nvSpPr>
          <p:cNvPr id="3" name="Content Placeholder 2"/>
          <p:cNvSpPr>
            <a:spLocks noGrp="1"/>
          </p:cNvSpPr>
          <p:nvPr>
            <p:ph idx="1"/>
          </p:nvPr>
        </p:nvSpPr>
        <p:spPr>
          <a:xfrm>
            <a:off x="245535" y="1952975"/>
            <a:ext cx="8229600" cy="4525963"/>
          </a:xfrm>
        </p:spPr>
        <p:txBody>
          <a:bodyPr>
            <a:normAutofit fontScale="77500" lnSpcReduction="20000"/>
          </a:bodyPr>
          <a:lstStyle/>
          <a:p>
            <a:r>
              <a:rPr lang="en-US" dirty="0">
                <a:solidFill>
                  <a:schemeClr val="bg1">
                    <a:lumMod val="75000"/>
                  </a:schemeClr>
                </a:solidFill>
              </a:rPr>
              <a:t>Low Level Vision</a:t>
            </a:r>
          </a:p>
          <a:p>
            <a:pPr lvl="1"/>
            <a:r>
              <a:rPr lang="en-US" dirty="0">
                <a:solidFill>
                  <a:schemeClr val="bg1">
                    <a:lumMod val="85000"/>
                  </a:schemeClr>
                </a:solidFill>
              </a:rPr>
              <a:t>Measurements</a:t>
            </a:r>
          </a:p>
          <a:p>
            <a:pPr lvl="1"/>
            <a:r>
              <a:rPr lang="en-US" dirty="0">
                <a:solidFill>
                  <a:schemeClr val="bg1">
                    <a:lumMod val="85000"/>
                  </a:schemeClr>
                </a:solidFill>
              </a:rPr>
              <a:t>Enhancements</a:t>
            </a:r>
          </a:p>
          <a:p>
            <a:pPr lvl="1"/>
            <a:r>
              <a:rPr lang="en-US" dirty="0">
                <a:solidFill>
                  <a:schemeClr val="bg1">
                    <a:lumMod val="85000"/>
                  </a:schemeClr>
                </a:solidFill>
              </a:rPr>
              <a:t>Region segmentation</a:t>
            </a:r>
          </a:p>
          <a:p>
            <a:pPr lvl="1"/>
            <a:r>
              <a:rPr lang="en-US" dirty="0">
                <a:solidFill>
                  <a:schemeClr val="bg1">
                    <a:lumMod val="85000"/>
                  </a:schemeClr>
                </a:solidFill>
              </a:rPr>
              <a:t>Features</a:t>
            </a:r>
          </a:p>
          <a:p>
            <a:r>
              <a:rPr lang="en-US" dirty="0"/>
              <a:t>Mid Level Vision</a:t>
            </a:r>
          </a:p>
          <a:p>
            <a:pPr lvl="1"/>
            <a:r>
              <a:rPr lang="en-US" dirty="0"/>
              <a:t>Reconstruction</a:t>
            </a:r>
          </a:p>
          <a:p>
            <a:pPr lvl="1"/>
            <a:r>
              <a:rPr lang="en-US" dirty="0"/>
              <a:t>Depth</a:t>
            </a:r>
          </a:p>
          <a:p>
            <a:pPr lvl="1"/>
            <a:r>
              <a:rPr lang="en-US" dirty="0"/>
              <a:t>Motion Estimation</a:t>
            </a:r>
          </a:p>
          <a:p>
            <a:r>
              <a:rPr lang="en-US" dirty="0">
                <a:solidFill>
                  <a:schemeClr val="bg1">
                    <a:lumMod val="75000"/>
                  </a:schemeClr>
                </a:solidFill>
              </a:rPr>
              <a:t>High Level Vision</a:t>
            </a:r>
          </a:p>
          <a:p>
            <a:pPr lvl="1"/>
            <a:r>
              <a:rPr lang="en-US" dirty="0">
                <a:solidFill>
                  <a:srgbClr val="D9D9D9"/>
                </a:solidFill>
              </a:rPr>
              <a:t>Category detection</a:t>
            </a:r>
          </a:p>
          <a:p>
            <a:pPr lvl="1"/>
            <a:r>
              <a:rPr lang="en-US" dirty="0">
                <a:solidFill>
                  <a:srgbClr val="D9D9D9"/>
                </a:solidFill>
              </a:rPr>
              <a:t>Activity recognition</a:t>
            </a:r>
          </a:p>
          <a:p>
            <a:pPr lvl="1"/>
            <a:r>
              <a:rPr lang="en-US" dirty="0">
                <a:solidFill>
                  <a:srgbClr val="D9D9D9"/>
                </a:solidFill>
              </a:rPr>
              <a:t>Deep understandings</a:t>
            </a:r>
          </a:p>
          <a:p>
            <a:pPr lvl="1"/>
            <a:endParaRPr lang="en-US" dirty="0"/>
          </a:p>
          <a:p>
            <a:pPr lvl="1"/>
            <a:endParaRPr lang="en-US" dirty="0"/>
          </a:p>
          <a:p>
            <a:pPr marL="0" indent="0">
              <a:buNone/>
            </a:pPr>
            <a:endParaRPr lang="en-US" dirty="0"/>
          </a:p>
        </p:txBody>
      </p:sp>
      <p:pic>
        <p:nvPicPr>
          <p:cNvPr id="4" name="Picture 3" descr="Hannaneh.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6996" y="2475971"/>
            <a:ext cx="5103626" cy="3168473"/>
          </a:xfrm>
          <a:prstGeom prst="rect">
            <a:avLst/>
          </a:prstGeom>
        </p:spPr>
      </p:pic>
      <p:sp>
        <p:nvSpPr>
          <p:cNvPr id="6" name="Cube 5"/>
          <p:cNvSpPr/>
          <p:nvPr/>
        </p:nvSpPr>
        <p:spPr>
          <a:xfrm>
            <a:off x="4515928" y="2737435"/>
            <a:ext cx="323514" cy="2286121"/>
          </a:xfrm>
          <a:prstGeom prst="cube">
            <a:avLst/>
          </a:prstGeom>
          <a:gradFill flip="none" rotWithShape="1">
            <a:gsLst>
              <a:gs pos="0">
                <a:schemeClr val="accent5">
                  <a:tint val="100000"/>
                  <a:shade val="100000"/>
                  <a:satMod val="130000"/>
                  <a:alpha val="52000"/>
                </a:schemeClr>
              </a:gs>
              <a:gs pos="100000">
                <a:schemeClr val="accent5">
                  <a:tint val="50000"/>
                  <a:shade val="100000"/>
                  <a:satMod val="350000"/>
                  <a:alpha val="52000"/>
                </a:schemeClr>
              </a:gs>
            </a:gsLst>
            <a:lin ang="16200000" scaled="0"/>
            <a:tileRect/>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5" name="Cube 4"/>
          <p:cNvSpPr/>
          <p:nvPr/>
        </p:nvSpPr>
        <p:spPr>
          <a:xfrm>
            <a:off x="6438616" y="3838221"/>
            <a:ext cx="1523638" cy="1665111"/>
          </a:xfrm>
          <a:prstGeom prst="cube">
            <a:avLst/>
          </a:prstGeom>
          <a:gradFill flip="none" rotWithShape="1">
            <a:gsLst>
              <a:gs pos="0">
                <a:schemeClr val="accent5">
                  <a:tint val="100000"/>
                  <a:shade val="100000"/>
                  <a:satMod val="130000"/>
                  <a:alpha val="52000"/>
                </a:schemeClr>
              </a:gs>
              <a:gs pos="100000">
                <a:schemeClr val="accent5">
                  <a:tint val="50000"/>
                  <a:shade val="100000"/>
                  <a:satMod val="350000"/>
                  <a:alpha val="52000"/>
                </a:schemeClr>
              </a:gs>
            </a:gsLst>
            <a:lin ang="16200000" scaled="0"/>
            <a:tileRect/>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7" name="Cube 6"/>
          <p:cNvSpPr/>
          <p:nvPr/>
        </p:nvSpPr>
        <p:spPr>
          <a:xfrm>
            <a:off x="4021668" y="3838221"/>
            <a:ext cx="1989665" cy="1635060"/>
          </a:xfrm>
          <a:prstGeom prst="cube">
            <a:avLst/>
          </a:prstGeom>
          <a:gradFill flip="none" rotWithShape="1">
            <a:gsLst>
              <a:gs pos="0">
                <a:schemeClr val="accent5">
                  <a:tint val="100000"/>
                  <a:shade val="100000"/>
                  <a:satMod val="130000"/>
                  <a:alpha val="52000"/>
                </a:schemeClr>
              </a:gs>
              <a:gs pos="100000">
                <a:schemeClr val="accent5">
                  <a:tint val="50000"/>
                  <a:shade val="100000"/>
                  <a:satMod val="350000"/>
                  <a:alpha val="52000"/>
                </a:schemeClr>
              </a:gs>
            </a:gsLst>
            <a:lin ang="16200000" scaled="0"/>
            <a:tileRect/>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grpSp>
        <p:nvGrpSpPr>
          <p:cNvPr id="8" name="Group 7"/>
          <p:cNvGrpSpPr/>
          <p:nvPr/>
        </p:nvGrpSpPr>
        <p:grpSpPr>
          <a:xfrm>
            <a:off x="4999439" y="2737435"/>
            <a:ext cx="2870447" cy="1274237"/>
            <a:chOff x="7048962" y="4720041"/>
            <a:chExt cx="2870447" cy="1274237"/>
          </a:xfrm>
        </p:grpSpPr>
        <p:cxnSp>
          <p:nvCxnSpPr>
            <p:cNvPr id="9" name="Straight Arrow Connector 8"/>
            <p:cNvCxnSpPr>
              <a:stCxn id="10" idx="2"/>
            </p:cNvCxnSpPr>
            <p:nvPr/>
          </p:nvCxnSpPr>
          <p:spPr>
            <a:xfrm flipH="1">
              <a:off x="7466534" y="5089373"/>
              <a:ext cx="1017652" cy="904905"/>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7048962" y="4720041"/>
              <a:ext cx="2870447" cy="369332"/>
            </a:xfrm>
            <a:prstGeom prst="rect">
              <a:avLst/>
            </a:prstGeom>
            <a:noFill/>
          </p:spPr>
          <p:txBody>
            <a:bodyPr wrap="square" rtlCol="0">
              <a:spAutoFit/>
            </a:bodyPr>
            <a:lstStyle/>
            <a:p>
              <a:r>
                <a:rPr lang="en-US" dirty="0">
                  <a:solidFill>
                    <a:srgbClr val="FF0000"/>
                  </a:solidFill>
                </a:rPr>
                <a:t>The car is in front of the pole</a:t>
              </a:r>
            </a:p>
          </p:txBody>
        </p:sp>
      </p:grpSp>
      <p:sp>
        <p:nvSpPr>
          <p:cNvPr id="11" name="Slide Number Placeholder 10"/>
          <p:cNvSpPr>
            <a:spLocks noGrp="1"/>
          </p:cNvSpPr>
          <p:nvPr>
            <p:ph type="sldNum" sz="quarter" idx="12"/>
          </p:nvPr>
        </p:nvSpPr>
        <p:spPr/>
        <p:txBody>
          <a:bodyPr/>
          <a:lstStyle/>
          <a:p>
            <a:fld id="{AD4E86B5-A92D-294E-92AF-8654113B1844}" type="slidenum">
              <a:rPr lang="en-US" smtClean="0"/>
              <a:t>27</a:t>
            </a:fld>
            <a:endParaRPr lang="en-US"/>
          </a:p>
        </p:txBody>
      </p:sp>
    </p:spTree>
    <p:extLst>
      <p:ext uri="{BB962C8B-B14F-4D97-AF65-F5344CB8AC3E}">
        <p14:creationId xmlns:p14="http://schemas.microsoft.com/office/powerpoint/2010/main" val="41672384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p:cNvSpPr>
            <a:spLocks noGrp="1" noChangeArrowheads="1"/>
          </p:cNvSpPr>
          <p:nvPr>
            <p:ph type="title"/>
          </p:nvPr>
        </p:nvSpPr>
        <p:spPr/>
        <p:txBody>
          <a:bodyPr/>
          <a:lstStyle/>
          <a:p>
            <a:r>
              <a:rPr lang="en-US"/>
              <a:t>Applications:  3D Scanning</a:t>
            </a:r>
          </a:p>
        </p:txBody>
      </p:sp>
      <p:pic>
        <p:nvPicPr>
          <p:cNvPr id="335876" name="Picture 4" descr="David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143000"/>
            <a:ext cx="5075238" cy="316547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35882" name="Object 10"/>
          <p:cNvGraphicFramePr>
            <a:graphicFrameLocks noChangeAspect="1"/>
          </p:cNvGraphicFramePr>
          <p:nvPr/>
        </p:nvGraphicFramePr>
        <p:xfrm>
          <a:off x="6096000" y="1257300"/>
          <a:ext cx="2819400" cy="2857500"/>
        </p:xfrm>
        <a:graphic>
          <a:graphicData uri="http://schemas.openxmlformats.org/presentationml/2006/ole">
            <mc:AlternateContent xmlns:mc="http://schemas.openxmlformats.org/markup-compatibility/2006">
              <mc:Choice xmlns:v="urn:schemas-microsoft-com:vml" Requires="v">
                <p:oleObj spid="_x0000_s1038" name="Photo Editor Photo" r:id="rId5" imgW="2819794" imgH="2857899" progId="MSPhotoEd.3">
                  <p:embed/>
                </p:oleObj>
              </mc:Choice>
              <mc:Fallback>
                <p:oleObj name="Photo Editor Photo" r:id="rId5" imgW="2819794" imgH="2857899" progId="MSPhotoEd.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0" y="1257300"/>
                        <a:ext cx="2819400"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35884" name="AutoShape 12"/>
          <p:cNvSpPr>
            <a:spLocks noChangeArrowheads="1"/>
          </p:cNvSpPr>
          <p:nvPr/>
        </p:nvSpPr>
        <p:spPr bwMode="auto">
          <a:xfrm>
            <a:off x="5486400" y="2514600"/>
            <a:ext cx="533400" cy="304800"/>
          </a:xfrm>
          <a:prstGeom prst="rightArrow">
            <a:avLst>
              <a:gd name="adj1" fmla="val 50000"/>
              <a:gd name="adj2" fmla="val 43750"/>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35885" name="Text Box 13"/>
          <p:cNvSpPr txBox="1">
            <a:spLocks noChangeArrowheads="1"/>
          </p:cNvSpPr>
          <p:nvPr/>
        </p:nvSpPr>
        <p:spPr bwMode="auto">
          <a:xfrm>
            <a:off x="1981200" y="4572000"/>
            <a:ext cx="6117572" cy="1908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dirty="0">
                <a:latin typeface="Arial" charset="0"/>
              </a:rPr>
              <a:t>Scanning Michelangelo</a:t>
            </a:r>
            <a:r>
              <a:rPr lang="ja-JP" altLang="en-US" dirty="0">
                <a:latin typeface="Arial"/>
              </a:rPr>
              <a:t>’</a:t>
            </a:r>
            <a:r>
              <a:rPr lang="en-US" dirty="0">
                <a:latin typeface="Arial" charset="0"/>
              </a:rPr>
              <a:t>s </a:t>
            </a:r>
            <a:r>
              <a:rPr lang="ja-JP" altLang="en-US" i="1" dirty="0">
                <a:latin typeface="Arial"/>
              </a:rPr>
              <a:t>“</a:t>
            </a:r>
            <a:r>
              <a:rPr lang="en-US" i="1" dirty="0">
                <a:latin typeface="Arial" charset="0"/>
              </a:rPr>
              <a:t>The David</a:t>
            </a:r>
            <a:r>
              <a:rPr lang="ja-JP" altLang="en-US" i="1" dirty="0">
                <a:latin typeface="Arial"/>
              </a:rPr>
              <a:t>”</a:t>
            </a:r>
            <a:endParaRPr lang="en-US" i="1" dirty="0">
              <a:latin typeface="Arial" charset="0"/>
            </a:endParaRPr>
          </a:p>
          <a:p>
            <a:pPr lvl="1">
              <a:buFontTx/>
              <a:buChar char="•"/>
            </a:pPr>
            <a:r>
              <a:rPr lang="en-US" sz="2000" dirty="0">
                <a:latin typeface="Arial" charset="0"/>
              </a:rPr>
              <a:t>  </a:t>
            </a:r>
            <a:r>
              <a:rPr lang="en-US" sz="2000" dirty="0">
                <a:latin typeface="Arial" charset="0"/>
                <a:hlinkClick r:id="rId7"/>
              </a:rPr>
              <a:t>The Digital Michelangelo Project</a:t>
            </a:r>
            <a:r>
              <a:rPr lang="en-US" sz="2000" dirty="0">
                <a:latin typeface="Arial" charset="0"/>
              </a:rPr>
              <a:t> (Marc </a:t>
            </a:r>
            <a:r>
              <a:rPr lang="en-US" sz="2000" dirty="0" err="1">
                <a:latin typeface="Arial" charset="0"/>
              </a:rPr>
              <a:t>Levoy</a:t>
            </a:r>
            <a:r>
              <a:rPr lang="en-US" sz="2000" dirty="0">
                <a:latin typeface="Arial" charset="0"/>
              </a:rPr>
              <a:t>)</a:t>
            </a:r>
          </a:p>
          <a:p>
            <a:pPr lvl="2"/>
            <a:r>
              <a:rPr lang="en-US" sz="2000" dirty="0">
                <a:latin typeface="Arial" charset="0"/>
              </a:rPr>
              <a:t>- </a:t>
            </a:r>
            <a:r>
              <a:rPr lang="en-US" sz="1400" dirty="0">
                <a:latin typeface="Arial" charset="0"/>
              </a:rPr>
              <a:t>http://graphics.stanford.edu/projects/mich/</a:t>
            </a:r>
          </a:p>
          <a:p>
            <a:pPr lvl="1">
              <a:buFontTx/>
              <a:buChar char="•"/>
            </a:pPr>
            <a:r>
              <a:rPr lang="en-US" sz="2000" dirty="0">
                <a:latin typeface="Arial" charset="0"/>
              </a:rPr>
              <a:t>  UW Prof. </a:t>
            </a:r>
            <a:r>
              <a:rPr lang="en-US" sz="2000" dirty="0">
                <a:latin typeface="Arial" charset="0"/>
                <a:hlinkClick r:id="rId8"/>
              </a:rPr>
              <a:t>Brian </a:t>
            </a:r>
            <a:r>
              <a:rPr lang="en-US" sz="2000" dirty="0" err="1">
                <a:latin typeface="Arial" charset="0"/>
                <a:hlinkClick r:id="rId8"/>
              </a:rPr>
              <a:t>Curless</a:t>
            </a:r>
            <a:r>
              <a:rPr lang="en-US" sz="2000" dirty="0">
                <a:latin typeface="Arial" charset="0"/>
              </a:rPr>
              <a:t>, collaborator</a:t>
            </a:r>
          </a:p>
          <a:p>
            <a:pPr lvl="1">
              <a:buFontTx/>
              <a:buChar char="•"/>
            </a:pPr>
            <a:r>
              <a:rPr lang="en-US" sz="2000" dirty="0">
                <a:latin typeface="Arial" charset="0"/>
              </a:rPr>
              <a:t>  Linda’s former student </a:t>
            </a:r>
            <a:r>
              <a:rPr lang="en-US" sz="2000" u="sng" dirty="0">
                <a:solidFill>
                  <a:srgbClr val="FF0000"/>
                </a:solidFill>
                <a:latin typeface="Arial" charset="0"/>
              </a:rPr>
              <a:t>Kari </a:t>
            </a:r>
            <a:r>
              <a:rPr lang="en-US" sz="2000" u="sng" dirty="0" err="1">
                <a:solidFill>
                  <a:srgbClr val="FF0000"/>
                </a:solidFill>
                <a:latin typeface="Arial" charset="0"/>
              </a:rPr>
              <a:t>Pulli</a:t>
            </a:r>
            <a:r>
              <a:rPr lang="en-US" sz="2000" dirty="0">
                <a:latin typeface="Arial" charset="0"/>
              </a:rPr>
              <a:t>, collaborator</a:t>
            </a:r>
          </a:p>
          <a:p>
            <a:pPr lvl="1">
              <a:buFontTx/>
              <a:buChar char="•"/>
            </a:pPr>
            <a:r>
              <a:rPr lang="en-US" sz="2000" dirty="0">
                <a:latin typeface="Arial" charset="0"/>
              </a:rPr>
              <a:t>  2 BILLION polygons, accuracy to .29mm</a:t>
            </a:r>
          </a:p>
        </p:txBody>
      </p:sp>
      <p:sp>
        <p:nvSpPr>
          <p:cNvPr id="2" name="Slide Number Placeholder 1"/>
          <p:cNvSpPr>
            <a:spLocks noGrp="1"/>
          </p:cNvSpPr>
          <p:nvPr>
            <p:ph type="sldNum" sz="quarter" idx="12"/>
          </p:nvPr>
        </p:nvSpPr>
        <p:spPr/>
        <p:txBody>
          <a:bodyPr/>
          <a:lstStyle/>
          <a:p>
            <a:fld id="{AD4E86B5-A92D-294E-92AF-8654113B1844}" type="slidenum">
              <a:rPr lang="en-US" smtClean="0"/>
              <a:t>28</a:t>
            </a:fld>
            <a:endParaRPr lang="en-US"/>
          </a:p>
        </p:txBody>
      </p:sp>
    </p:spTree>
    <p:extLst>
      <p:ext uri="{BB962C8B-B14F-4D97-AF65-F5344CB8AC3E}">
        <p14:creationId xmlns:p14="http://schemas.microsoft.com/office/powerpoint/2010/main" val="4960982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6594" name="Picture 2" descr="fd35h-csh-s-and-bfd41h-csh-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213" y="1023938"/>
            <a:ext cx="4802187" cy="4995862"/>
          </a:xfrm>
          <a:prstGeom prst="rect">
            <a:avLst/>
          </a:prstGeom>
          <a:noFill/>
          <a:extLst>
            <a:ext uri="{909E8E84-426E-40DD-AFC4-6F175D3DCCD1}">
              <a14:hiddenFill xmlns:a14="http://schemas.microsoft.com/office/drawing/2010/main">
                <a:solidFill>
                  <a:srgbClr val="FFFFFF"/>
                </a:solidFill>
              </a14:hiddenFill>
            </a:ext>
          </a:extLst>
        </p:spPr>
      </p:pic>
      <p:sp>
        <p:nvSpPr>
          <p:cNvPr id="366595" name="Rectangle 3"/>
          <p:cNvSpPr>
            <a:spLocks noChangeArrowheads="1"/>
          </p:cNvSpPr>
          <p:nvPr/>
        </p:nvSpPr>
        <p:spPr bwMode="auto">
          <a:xfrm>
            <a:off x="533400" y="6019800"/>
            <a:ext cx="7772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742950" lvl="1" indent="-285750" algn="ctr">
              <a:spcBef>
                <a:spcPct val="20000"/>
              </a:spcBef>
            </a:pPr>
            <a:r>
              <a:rPr lang="en-US" sz="1600" i="1">
                <a:latin typeface="Arial" charset="0"/>
              </a:rPr>
              <a:t>The Digital Michelangelo Project</a:t>
            </a:r>
            <a:r>
              <a:rPr lang="en-US" sz="1600">
                <a:latin typeface="Arial" charset="0"/>
              </a:rPr>
              <a:t>, Levoy et al.</a:t>
            </a:r>
          </a:p>
        </p:txBody>
      </p:sp>
      <p:sp>
        <p:nvSpPr>
          <p:cNvPr id="2" name="Slide Number Placeholder 1"/>
          <p:cNvSpPr>
            <a:spLocks noGrp="1"/>
          </p:cNvSpPr>
          <p:nvPr>
            <p:ph type="sldNum" sz="quarter" idx="12"/>
          </p:nvPr>
        </p:nvSpPr>
        <p:spPr/>
        <p:txBody>
          <a:bodyPr/>
          <a:lstStyle/>
          <a:p>
            <a:fld id="{AD4E86B5-A92D-294E-92AF-8654113B1844}" type="slidenum">
              <a:rPr lang="en-US" smtClean="0"/>
              <a:t>29</a:t>
            </a:fld>
            <a:endParaRPr lang="en-US"/>
          </a:p>
        </p:txBody>
      </p:sp>
    </p:spTree>
    <p:extLst>
      <p:ext uri="{BB962C8B-B14F-4D97-AF65-F5344CB8AC3E}">
        <p14:creationId xmlns:p14="http://schemas.microsoft.com/office/powerpoint/2010/main" val="1630917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2"/>
          <p:cNvSpPr>
            <a:spLocks noGrp="1" noChangeArrowheads="1"/>
          </p:cNvSpPr>
          <p:nvPr>
            <p:ph type="body" idx="1"/>
          </p:nvPr>
        </p:nvSpPr>
        <p:spPr/>
        <p:txBody>
          <a:bodyPr/>
          <a:lstStyle/>
          <a:p>
            <a:endParaRPr lang="en-US"/>
          </a:p>
        </p:txBody>
      </p:sp>
      <p:pic>
        <p:nvPicPr>
          <p:cNvPr id="367619" name="Picture 3" descr="david-classic-leftligh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762000"/>
            <a:ext cx="5372100" cy="5876925"/>
          </a:xfrm>
          <a:prstGeom prst="rect">
            <a:avLst/>
          </a:prstGeom>
          <a:noFill/>
          <a:extLst>
            <a:ext uri="{909E8E84-426E-40DD-AFC4-6F175D3DCCD1}">
              <a14:hiddenFill xmlns:a14="http://schemas.microsoft.com/office/drawing/2010/main">
                <a:solidFill>
                  <a:srgbClr val="FFFFFF"/>
                </a:solidFill>
              </a14:hiddenFill>
            </a:ext>
          </a:extLst>
        </p:spPr>
      </p:pic>
      <p:sp>
        <p:nvSpPr>
          <p:cNvPr id="367620" name="Rectangle 4"/>
          <p:cNvSpPr>
            <a:spLocks noGrp="1" noChangeArrowheads="1"/>
          </p:cNvSpPr>
          <p:nvPr>
            <p:ph type="title"/>
          </p:nvPr>
        </p:nvSpPr>
        <p:spPr/>
        <p:txBody>
          <a:bodyPr/>
          <a:lstStyle/>
          <a:p>
            <a:endParaRPr lang="en-US"/>
          </a:p>
        </p:txBody>
      </p:sp>
      <p:sp>
        <p:nvSpPr>
          <p:cNvPr id="2" name="Slide Number Placeholder 1"/>
          <p:cNvSpPr>
            <a:spLocks noGrp="1"/>
          </p:cNvSpPr>
          <p:nvPr>
            <p:ph type="sldNum" sz="quarter" idx="12"/>
          </p:nvPr>
        </p:nvSpPr>
        <p:spPr/>
        <p:txBody>
          <a:bodyPr/>
          <a:lstStyle/>
          <a:p>
            <a:fld id="{AD4E86B5-A92D-294E-92AF-8654113B1844}" type="slidenum">
              <a:rPr lang="en-US" smtClean="0"/>
              <a:t>30</a:t>
            </a:fld>
            <a:endParaRPr lang="en-US"/>
          </a:p>
        </p:txBody>
      </p:sp>
    </p:spTree>
    <p:extLst>
      <p:ext uri="{BB962C8B-B14F-4D97-AF65-F5344CB8AC3E}">
        <p14:creationId xmlns:p14="http://schemas.microsoft.com/office/powerpoint/2010/main" val="6615788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p:cNvSpPr>
            <a:spLocks noGrp="1" noChangeArrowheads="1"/>
          </p:cNvSpPr>
          <p:nvPr>
            <p:ph type="title"/>
          </p:nvPr>
        </p:nvSpPr>
        <p:spPr/>
        <p:txBody>
          <a:bodyPr/>
          <a:lstStyle/>
          <a:p>
            <a:endParaRPr lang="en-US"/>
          </a:p>
        </p:txBody>
      </p:sp>
      <p:sp>
        <p:nvSpPr>
          <p:cNvPr id="368643" name="Rectangle 3"/>
          <p:cNvSpPr>
            <a:spLocks noGrp="1" noChangeArrowheads="1"/>
          </p:cNvSpPr>
          <p:nvPr>
            <p:ph type="body" idx="1"/>
          </p:nvPr>
        </p:nvSpPr>
        <p:spPr/>
        <p:txBody>
          <a:bodyPr/>
          <a:lstStyle/>
          <a:p>
            <a:endParaRPr lang="en-US"/>
          </a:p>
        </p:txBody>
      </p:sp>
      <p:pic>
        <p:nvPicPr>
          <p:cNvPr id="368644" name="Picture 4" descr="david-righteye-and-hai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495300"/>
            <a:ext cx="7315200" cy="58674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D4E86B5-A92D-294E-92AF-8654113B1844}" type="slidenum">
              <a:rPr lang="en-US" smtClean="0"/>
              <a:t>31</a:t>
            </a:fld>
            <a:endParaRPr lang="en-US"/>
          </a:p>
        </p:txBody>
      </p:sp>
    </p:spTree>
    <p:extLst>
      <p:ext uri="{BB962C8B-B14F-4D97-AF65-F5344CB8AC3E}">
        <p14:creationId xmlns:p14="http://schemas.microsoft.com/office/powerpoint/2010/main" val="13503189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2"/>
          <p:cNvSpPr>
            <a:spLocks noGrp="1" noChangeArrowheads="1"/>
          </p:cNvSpPr>
          <p:nvPr>
            <p:ph type="title"/>
          </p:nvPr>
        </p:nvSpPr>
        <p:spPr/>
        <p:txBody>
          <a:bodyPr/>
          <a:lstStyle/>
          <a:p>
            <a:endParaRPr lang="en-US"/>
          </a:p>
        </p:txBody>
      </p:sp>
      <p:sp>
        <p:nvSpPr>
          <p:cNvPr id="369667" name="Rectangle 3"/>
          <p:cNvSpPr>
            <a:spLocks noGrp="1" noChangeArrowheads="1"/>
          </p:cNvSpPr>
          <p:nvPr>
            <p:ph type="body" idx="1"/>
          </p:nvPr>
        </p:nvSpPr>
        <p:spPr/>
        <p:txBody>
          <a:bodyPr/>
          <a:lstStyle/>
          <a:p>
            <a:endParaRPr lang="en-US"/>
          </a:p>
        </p:txBody>
      </p:sp>
      <p:pic>
        <p:nvPicPr>
          <p:cNvPr id="369668" name="Picture 4" descr="david-eye-qtrmm-ss-annotat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8238" y="1657350"/>
            <a:ext cx="7472362" cy="428625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D4E86B5-A92D-294E-92AF-8654113B1844}" type="slidenum">
              <a:rPr lang="en-US" smtClean="0"/>
              <a:t>32</a:t>
            </a:fld>
            <a:endParaRPr lang="en-US"/>
          </a:p>
        </p:txBody>
      </p:sp>
    </p:spTree>
    <p:extLst>
      <p:ext uri="{BB962C8B-B14F-4D97-AF65-F5344CB8AC3E}">
        <p14:creationId xmlns:p14="http://schemas.microsoft.com/office/powerpoint/2010/main" val="12680358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2"/>
          <p:cNvSpPr>
            <a:spLocks noGrp="1" noChangeArrowheads="1"/>
          </p:cNvSpPr>
          <p:nvPr>
            <p:ph type="title"/>
          </p:nvPr>
        </p:nvSpPr>
        <p:spPr/>
        <p:txBody>
          <a:bodyPr/>
          <a:lstStyle/>
          <a:p>
            <a:endParaRPr lang="en-US"/>
          </a:p>
        </p:txBody>
      </p:sp>
      <p:sp>
        <p:nvSpPr>
          <p:cNvPr id="370691" name="Rectangle 3"/>
          <p:cNvSpPr>
            <a:spLocks noGrp="1" noChangeArrowheads="1"/>
          </p:cNvSpPr>
          <p:nvPr>
            <p:ph type="body" idx="1"/>
          </p:nvPr>
        </p:nvSpPr>
        <p:spPr/>
        <p:txBody>
          <a:bodyPr/>
          <a:lstStyle/>
          <a:p>
            <a:endParaRPr lang="en-US"/>
          </a:p>
        </p:txBody>
      </p:sp>
      <p:pic>
        <p:nvPicPr>
          <p:cNvPr id="370692" name="Picture 4" descr="david-eye-vrip-wirefra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0" y="671513"/>
            <a:ext cx="6667500" cy="5514975"/>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D4E86B5-A92D-294E-92AF-8654113B1844}" type="slidenum">
              <a:rPr lang="en-US" smtClean="0"/>
              <a:t>33</a:t>
            </a:fld>
            <a:endParaRPr lang="en-US"/>
          </a:p>
        </p:txBody>
      </p:sp>
    </p:spTree>
    <p:extLst>
      <p:ext uri="{BB962C8B-B14F-4D97-AF65-F5344CB8AC3E}">
        <p14:creationId xmlns:p14="http://schemas.microsoft.com/office/powerpoint/2010/main" val="8306046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17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662113"/>
            <a:ext cx="1571625" cy="4052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3717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3657600"/>
            <a:ext cx="3581400" cy="268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37171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609600"/>
            <a:ext cx="3295650" cy="218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 name="Slide Number Placeholder 1"/>
          <p:cNvSpPr>
            <a:spLocks noGrp="1"/>
          </p:cNvSpPr>
          <p:nvPr>
            <p:ph type="sldNum" sz="quarter" idx="12"/>
          </p:nvPr>
        </p:nvSpPr>
        <p:spPr/>
        <p:txBody>
          <a:bodyPr/>
          <a:lstStyle/>
          <a:p>
            <a:fld id="{AD4E86B5-A92D-294E-92AF-8654113B1844}" type="slidenum">
              <a:rPr lang="en-US" smtClean="0"/>
              <a:t>34</a:t>
            </a:fld>
            <a:endParaRPr lang="en-US"/>
          </a:p>
        </p:txBody>
      </p:sp>
    </p:spTree>
    <p:extLst>
      <p:ext uri="{BB962C8B-B14F-4D97-AF65-F5344CB8AC3E}">
        <p14:creationId xmlns:p14="http://schemas.microsoft.com/office/powerpoint/2010/main" val="6195597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00063"/>
          </a:xfrm>
        </p:spPr>
        <p:txBody>
          <a:bodyPr>
            <a:normAutofit fontScale="90000"/>
          </a:bodyPr>
          <a:lstStyle/>
          <a:p>
            <a:r>
              <a:rPr lang="en-US" sz="3100">
                <a:latin typeface="Arial" charset="0"/>
                <a:ea typeface="ＭＳ Ｐゴシック" charset="0"/>
                <a:cs typeface="ＭＳ Ｐゴシック" charset="0"/>
              </a:rPr>
              <a:t>Google</a:t>
            </a:r>
            <a:r>
              <a:rPr lang="ja-JP" altLang="en-US" sz="3100">
                <a:latin typeface="Arial" charset="0"/>
                <a:ea typeface="ＭＳ Ｐゴシック" charset="0"/>
                <a:cs typeface="ＭＳ Ｐゴシック" charset="0"/>
              </a:rPr>
              <a:t>’</a:t>
            </a:r>
            <a:r>
              <a:rPr lang="en-US" sz="3100">
                <a:latin typeface="Arial" charset="0"/>
                <a:ea typeface="ＭＳ Ｐゴシック" charset="0"/>
                <a:cs typeface="ＭＳ Ｐゴシック" charset="0"/>
              </a:rPr>
              <a:t>s 3D Maps </a:t>
            </a:r>
            <a:br>
              <a:rPr lang="en-US" sz="3100">
                <a:latin typeface="Arial" charset="0"/>
                <a:ea typeface="ＭＳ Ｐゴシック" charset="0"/>
                <a:cs typeface="ＭＳ Ｐゴシック" charset="0"/>
              </a:rPr>
            </a:br>
            <a:r>
              <a:rPr lang="en-US" sz="3100">
                <a:latin typeface="Arial" charset="0"/>
                <a:ea typeface="ＭＳ Ｐゴシック" charset="0"/>
                <a:cs typeface="ＭＳ Ｐゴシック" charset="0"/>
              </a:rPr>
              <a:t>Structure estimation from tourist photos  </a:t>
            </a:r>
          </a:p>
        </p:txBody>
      </p:sp>
      <p:pic>
        <p:nvPicPr>
          <p:cNvPr id="44035" name="Picture 3"/>
          <p:cNvPicPr>
            <a:picLocks noChangeAspect="1"/>
          </p:cNvPicPr>
          <p:nvPr/>
        </p:nvPicPr>
        <p:blipFill>
          <a:blip r:embed="rId2">
            <a:extLst>
              <a:ext uri="{28A0092B-C50C-407E-A947-70E740481C1C}">
                <a14:useLocalDpi xmlns:a14="http://schemas.microsoft.com/office/drawing/2010/main" val="0"/>
              </a:ext>
            </a:extLst>
          </a:blip>
          <a:srcRect l="1134" t="3036" r="1210"/>
          <a:stretch>
            <a:fillRect/>
          </a:stretch>
        </p:blipFill>
        <p:spPr bwMode="auto">
          <a:xfrm>
            <a:off x="68263" y="1174750"/>
            <a:ext cx="8963025"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fld id="{AD4E86B5-A92D-294E-92AF-8654113B1844}" type="slidenum">
              <a:rPr lang="en-US" smtClean="0"/>
              <a:t>35</a:t>
            </a:fld>
            <a:endParaRPr lang="en-US"/>
          </a:p>
        </p:txBody>
      </p:sp>
    </p:spTree>
    <p:extLst>
      <p:ext uri="{BB962C8B-B14F-4D97-AF65-F5344CB8AC3E}">
        <p14:creationId xmlns:p14="http://schemas.microsoft.com/office/powerpoint/2010/main" val="33886303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atin typeface="Arial" charset="0"/>
                <a:ea typeface="ＭＳ Ｐゴシック" charset="0"/>
                <a:cs typeface="ＭＳ Ｐゴシック" charset="0"/>
              </a:rPr>
              <a:t>Apple</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3D maps</a:t>
            </a:r>
          </a:p>
        </p:txBody>
      </p:sp>
      <p:pic>
        <p:nvPicPr>
          <p:cNvPr id="4505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52550" y="1123950"/>
            <a:ext cx="6438900"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AD4E86B5-A92D-294E-92AF-8654113B1844}" type="slidenum">
              <a:rPr lang="en-US" smtClean="0"/>
              <a:t>36</a:t>
            </a:fld>
            <a:endParaRPr lang="en-US"/>
          </a:p>
        </p:txBody>
      </p:sp>
      <p:sp>
        <p:nvSpPr>
          <p:cNvPr id="3" name="TextBox 2"/>
          <p:cNvSpPr txBox="1"/>
          <p:nvPr/>
        </p:nvSpPr>
        <p:spPr>
          <a:xfrm>
            <a:off x="1352550" y="6006363"/>
            <a:ext cx="4720972" cy="369332"/>
          </a:xfrm>
          <a:prstGeom prst="rect">
            <a:avLst/>
          </a:prstGeom>
          <a:noFill/>
        </p:spPr>
        <p:txBody>
          <a:bodyPr wrap="none" rtlCol="0">
            <a:spAutoFit/>
          </a:bodyPr>
          <a:lstStyle/>
          <a:p>
            <a:r>
              <a:rPr lang="en-US" dirty="0"/>
              <a:t>https://</a:t>
            </a:r>
            <a:r>
              <a:rPr lang="en-US" dirty="0">
                <a:hlinkClick r:id="rId4"/>
              </a:rPr>
              <a:t>www.youtube.com/watch?v=InIVv-LsgZE</a:t>
            </a:r>
            <a:endParaRPr lang="en-US" dirty="0"/>
          </a:p>
        </p:txBody>
      </p:sp>
    </p:spTree>
    <p:extLst>
      <p:ext uri="{BB962C8B-B14F-4D97-AF65-F5344CB8AC3E}">
        <p14:creationId xmlns:p14="http://schemas.microsoft.com/office/powerpoint/2010/main" val="9922254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Computer Vision</a:t>
            </a:r>
          </a:p>
        </p:txBody>
      </p:sp>
      <p:sp>
        <p:nvSpPr>
          <p:cNvPr id="3" name="Content Placeholder 2"/>
          <p:cNvSpPr>
            <a:spLocks noGrp="1"/>
          </p:cNvSpPr>
          <p:nvPr>
            <p:ph idx="1"/>
          </p:nvPr>
        </p:nvSpPr>
        <p:spPr>
          <a:xfrm>
            <a:off x="245535" y="1952975"/>
            <a:ext cx="8229600" cy="4525963"/>
          </a:xfrm>
        </p:spPr>
        <p:txBody>
          <a:bodyPr>
            <a:normAutofit fontScale="70000" lnSpcReduction="20000"/>
          </a:bodyPr>
          <a:lstStyle/>
          <a:p>
            <a:r>
              <a:rPr lang="en-US" dirty="0">
                <a:solidFill>
                  <a:srgbClr val="BFBFBF"/>
                </a:solidFill>
              </a:rPr>
              <a:t>Low Level Vision</a:t>
            </a:r>
          </a:p>
          <a:p>
            <a:pPr lvl="1"/>
            <a:r>
              <a:rPr lang="en-US" dirty="0">
                <a:solidFill>
                  <a:srgbClr val="BFBFBF"/>
                </a:solidFill>
              </a:rPr>
              <a:t>Measurements</a:t>
            </a:r>
          </a:p>
          <a:p>
            <a:pPr lvl="1"/>
            <a:r>
              <a:rPr lang="en-US" dirty="0">
                <a:solidFill>
                  <a:srgbClr val="BFBFBF"/>
                </a:solidFill>
              </a:rPr>
              <a:t>Enhancements</a:t>
            </a:r>
          </a:p>
          <a:p>
            <a:pPr lvl="1"/>
            <a:r>
              <a:rPr lang="en-US" dirty="0">
                <a:solidFill>
                  <a:srgbClr val="BFBFBF"/>
                </a:solidFill>
              </a:rPr>
              <a:t>Region segmentation</a:t>
            </a:r>
          </a:p>
          <a:p>
            <a:pPr lvl="1"/>
            <a:r>
              <a:rPr lang="en-US" dirty="0">
                <a:solidFill>
                  <a:srgbClr val="BFBFBF"/>
                </a:solidFill>
              </a:rPr>
              <a:t>Features</a:t>
            </a:r>
          </a:p>
          <a:p>
            <a:r>
              <a:rPr lang="en-US" dirty="0">
                <a:solidFill>
                  <a:srgbClr val="D9D9D9"/>
                </a:solidFill>
              </a:rPr>
              <a:t>Mid Level Vision</a:t>
            </a:r>
          </a:p>
          <a:p>
            <a:pPr lvl="1"/>
            <a:r>
              <a:rPr lang="en-US" dirty="0">
                <a:solidFill>
                  <a:srgbClr val="D9D9D9"/>
                </a:solidFill>
              </a:rPr>
              <a:t>Reconstruction</a:t>
            </a:r>
          </a:p>
          <a:p>
            <a:pPr lvl="1"/>
            <a:r>
              <a:rPr lang="en-US" dirty="0">
                <a:solidFill>
                  <a:srgbClr val="D9D9D9"/>
                </a:solidFill>
              </a:rPr>
              <a:t>Depth</a:t>
            </a:r>
          </a:p>
          <a:p>
            <a:pPr lvl="1"/>
            <a:r>
              <a:rPr lang="en-US" dirty="0">
                <a:solidFill>
                  <a:srgbClr val="D9D9D9"/>
                </a:solidFill>
              </a:rPr>
              <a:t>Motion Estimation</a:t>
            </a:r>
          </a:p>
          <a:p>
            <a:r>
              <a:rPr lang="en-US" dirty="0"/>
              <a:t>High Level Vision</a:t>
            </a:r>
          </a:p>
          <a:p>
            <a:pPr lvl="1"/>
            <a:r>
              <a:rPr lang="en-US" dirty="0"/>
              <a:t>Category detection</a:t>
            </a:r>
          </a:p>
          <a:p>
            <a:pPr lvl="1"/>
            <a:r>
              <a:rPr lang="en-US" dirty="0"/>
              <a:t>Activity recognition</a:t>
            </a:r>
          </a:p>
          <a:p>
            <a:pPr lvl="1"/>
            <a:r>
              <a:rPr lang="en-US" dirty="0"/>
              <a:t>Deep understandings</a:t>
            </a:r>
          </a:p>
          <a:p>
            <a:pPr lvl="1"/>
            <a:r>
              <a:rPr lang="en-US" dirty="0"/>
              <a:t>Pose estimation</a:t>
            </a:r>
          </a:p>
          <a:p>
            <a:pPr lvl="1"/>
            <a:endParaRPr lang="en-US" dirty="0"/>
          </a:p>
          <a:p>
            <a:pPr lvl="1"/>
            <a:endParaRPr lang="en-US" dirty="0"/>
          </a:p>
          <a:p>
            <a:pPr marL="0" indent="0">
              <a:buNone/>
            </a:pPr>
            <a:endParaRPr lang="en-US" dirty="0"/>
          </a:p>
        </p:txBody>
      </p:sp>
      <p:pic>
        <p:nvPicPr>
          <p:cNvPr id="4" name="Picture 3" descr="Hannaneh.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6996" y="2475971"/>
            <a:ext cx="5103626" cy="3168473"/>
          </a:xfrm>
          <a:prstGeom prst="rect">
            <a:avLst/>
          </a:prstGeom>
        </p:spPr>
      </p:pic>
      <p:grpSp>
        <p:nvGrpSpPr>
          <p:cNvPr id="14" name="Group 13"/>
          <p:cNvGrpSpPr/>
          <p:nvPr/>
        </p:nvGrpSpPr>
        <p:grpSpPr>
          <a:xfrm>
            <a:off x="4845365" y="3521341"/>
            <a:ext cx="632056" cy="671061"/>
            <a:chOff x="7002374" y="5101549"/>
            <a:chExt cx="1123119" cy="671061"/>
          </a:xfrm>
        </p:grpSpPr>
        <p:cxnSp>
          <p:nvCxnSpPr>
            <p:cNvPr id="15" name="Straight Arrow Connector 14"/>
            <p:cNvCxnSpPr>
              <a:stCxn id="16" idx="2"/>
            </p:cNvCxnSpPr>
            <p:nvPr/>
          </p:nvCxnSpPr>
          <p:spPr>
            <a:xfrm flipH="1">
              <a:off x="7002374" y="5470881"/>
              <a:ext cx="632056" cy="301729"/>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7143367" y="5101549"/>
              <a:ext cx="982126" cy="369332"/>
            </a:xfrm>
            <a:prstGeom prst="rect">
              <a:avLst/>
            </a:prstGeom>
            <a:noFill/>
          </p:spPr>
          <p:txBody>
            <a:bodyPr wrap="square" rtlCol="0">
              <a:spAutoFit/>
            </a:bodyPr>
            <a:lstStyle/>
            <a:p>
              <a:r>
                <a:rPr lang="en-US" dirty="0">
                  <a:solidFill>
                    <a:srgbClr val="FF0000"/>
                  </a:solidFill>
                </a:rPr>
                <a:t>Car</a:t>
              </a:r>
            </a:p>
          </p:txBody>
        </p:sp>
      </p:grpSp>
      <p:grpSp>
        <p:nvGrpSpPr>
          <p:cNvPr id="17" name="Group 16"/>
          <p:cNvGrpSpPr/>
          <p:nvPr/>
        </p:nvGrpSpPr>
        <p:grpSpPr>
          <a:xfrm>
            <a:off x="7760748" y="3521341"/>
            <a:ext cx="1059874" cy="796659"/>
            <a:chOff x="7745195" y="4702438"/>
            <a:chExt cx="1059874" cy="796659"/>
          </a:xfrm>
        </p:grpSpPr>
        <p:cxnSp>
          <p:nvCxnSpPr>
            <p:cNvPr id="18" name="Straight Arrow Connector 17"/>
            <p:cNvCxnSpPr/>
            <p:nvPr/>
          </p:nvCxnSpPr>
          <p:spPr>
            <a:xfrm flipH="1">
              <a:off x="7745195" y="5075174"/>
              <a:ext cx="484465" cy="423923"/>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7822943" y="4702438"/>
              <a:ext cx="982126" cy="369332"/>
            </a:xfrm>
            <a:prstGeom prst="rect">
              <a:avLst/>
            </a:prstGeom>
            <a:noFill/>
          </p:spPr>
          <p:txBody>
            <a:bodyPr wrap="square" rtlCol="0">
              <a:spAutoFit/>
            </a:bodyPr>
            <a:lstStyle/>
            <a:p>
              <a:r>
                <a:rPr lang="en-US" dirty="0">
                  <a:solidFill>
                    <a:srgbClr val="FF0000"/>
                  </a:solidFill>
                </a:rPr>
                <a:t>Horse</a:t>
              </a:r>
            </a:p>
          </p:txBody>
        </p:sp>
      </p:grpSp>
      <p:grpSp>
        <p:nvGrpSpPr>
          <p:cNvPr id="20" name="Group 19"/>
          <p:cNvGrpSpPr/>
          <p:nvPr/>
        </p:nvGrpSpPr>
        <p:grpSpPr>
          <a:xfrm>
            <a:off x="6918773" y="2629717"/>
            <a:ext cx="1427076" cy="1079366"/>
            <a:chOff x="7377993" y="5934960"/>
            <a:chExt cx="1427076" cy="1079366"/>
          </a:xfrm>
        </p:grpSpPr>
        <p:cxnSp>
          <p:nvCxnSpPr>
            <p:cNvPr id="21" name="Straight Arrow Connector 20"/>
            <p:cNvCxnSpPr/>
            <p:nvPr/>
          </p:nvCxnSpPr>
          <p:spPr>
            <a:xfrm flipH="1">
              <a:off x="7377993" y="6304292"/>
              <a:ext cx="841975" cy="710034"/>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7822943" y="5934960"/>
              <a:ext cx="982126" cy="369332"/>
            </a:xfrm>
            <a:prstGeom prst="rect">
              <a:avLst/>
            </a:prstGeom>
            <a:noFill/>
          </p:spPr>
          <p:txBody>
            <a:bodyPr wrap="square" rtlCol="0">
              <a:spAutoFit/>
            </a:bodyPr>
            <a:lstStyle/>
            <a:p>
              <a:r>
                <a:rPr lang="en-US" dirty="0">
                  <a:solidFill>
                    <a:srgbClr val="FF0000"/>
                  </a:solidFill>
                </a:rPr>
                <a:t>Person</a:t>
              </a:r>
            </a:p>
          </p:txBody>
        </p:sp>
      </p:grpSp>
      <p:sp>
        <p:nvSpPr>
          <p:cNvPr id="23" name="TextBox 22"/>
          <p:cNvSpPr txBox="1"/>
          <p:nvPr/>
        </p:nvSpPr>
        <p:spPr>
          <a:xfrm>
            <a:off x="4710003" y="2629717"/>
            <a:ext cx="982126" cy="369332"/>
          </a:xfrm>
          <a:prstGeom prst="rect">
            <a:avLst/>
          </a:prstGeom>
          <a:noFill/>
        </p:spPr>
        <p:txBody>
          <a:bodyPr wrap="square" rtlCol="0">
            <a:spAutoFit/>
          </a:bodyPr>
          <a:lstStyle/>
          <a:p>
            <a:r>
              <a:rPr lang="en-US" dirty="0">
                <a:solidFill>
                  <a:srgbClr val="FF0000"/>
                </a:solidFill>
              </a:rPr>
              <a:t>Sky</a:t>
            </a:r>
          </a:p>
        </p:txBody>
      </p:sp>
      <p:sp>
        <p:nvSpPr>
          <p:cNvPr id="24" name="TextBox 23"/>
          <p:cNvSpPr txBox="1"/>
          <p:nvPr/>
        </p:nvSpPr>
        <p:spPr>
          <a:xfrm>
            <a:off x="5666517" y="3336675"/>
            <a:ext cx="982126" cy="369332"/>
          </a:xfrm>
          <a:prstGeom prst="rect">
            <a:avLst/>
          </a:prstGeom>
          <a:noFill/>
        </p:spPr>
        <p:txBody>
          <a:bodyPr wrap="square" rtlCol="0">
            <a:spAutoFit/>
          </a:bodyPr>
          <a:lstStyle/>
          <a:p>
            <a:r>
              <a:rPr lang="en-US" dirty="0">
                <a:solidFill>
                  <a:srgbClr val="FF0000"/>
                </a:solidFill>
              </a:rPr>
              <a:t>Road</a:t>
            </a:r>
          </a:p>
        </p:txBody>
      </p:sp>
      <p:sp>
        <p:nvSpPr>
          <p:cNvPr id="5" name="Slide Number Placeholder 4"/>
          <p:cNvSpPr>
            <a:spLocks noGrp="1"/>
          </p:cNvSpPr>
          <p:nvPr>
            <p:ph type="sldNum" sz="quarter" idx="12"/>
          </p:nvPr>
        </p:nvSpPr>
        <p:spPr/>
        <p:txBody>
          <a:bodyPr/>
          <a:lstStyle/>
          <a:p>
            <a:fld id="{AD4E86B5-A92D-294E-92AF-8654113B1844}" type="slidenum">
              <a:rPr lang="en-US" smtClean="0"/>
              <a:t>37</a:t>
            </a:fld>
            <a:endParaRPr lang="en-US"/>
          </a:p>
        </p:txBody>
      </p:sp>
    </p:spTree>
    <p:extLst>
      <p:ext uri="{BB962C8B-B14F-4D97-AF65-F5344CB8AC3E}">
        <p14:creationId xmlns:p14="http://schemas.microsoft.com/office/powerpoint/2010/main" val="22581939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t>Face detection</a:t>
            </a:r>
          </a:p>
        </p:txBody>
      </p:sp>
      <p:sp>
        <p:nvSpPr>
          <p:cNvPr id="44035" name="Rectangle 3"/>
          <p:cNvSpPr>
            <a:spLocks noGrp="1" noChangeArrowheads="1"/>
          </p:cNvSpPr>
          <p:nvPr>
            <p:ph type="body" idx="1"/>
          </p:nvPr>
        </p:nvSpPr>
        <p:spPr>
          <a:xfrm>
            <a:off x="685800" y="4876800"/>
            <a:ext cx="7772400" cy="1295400"/>
          </a:xfrm>
        </p:spPr>
        <p:txBody>
          <a:bodyPr/>
          <a:lstStyle/>
          <a:p>
            <a:r>
              <a:rPr lang="en-US"/>
              <a:t>Many new digital cameras now detect faces</a:t>
            </a:r>
          </a:p>
          <a:p>
            <a:pPr lvl="1"/>
            <a:r>
              <a:rPr lang="en-US"/>
              <a:t>Canon, Sony, Fuji, …</a:t>
            </a:r>
          </a:p>
          <a:p>
            <a:pPr lvl="1">
              <a:buFontTx/>
              <a:buNone/>
            </a:pPr>
            <a:endParaRPr lang="en-US"/>
          </a:p>
        </p:txBody>
      </p:sp>
      <p:pic>
        <p:nvPicPr>
          <p:cNvPr id="44036" name="Picture 4" descr="tested_485"/>
          <p:cNvPicPr>
            <a:picLocks noChangeAspect="1" noChangeArrowheads="1"/>
          </p:cNvPicPr>
          <p:nvPr/>
        </p:nvPicPr>
        <p:blipFill>
          <a:blip r:embed="rId3" cstate="print"/>
          <a:srcRect/>
          <a:stretch>
            <a:fillRect/>
          </a:stretch>
        </p:blipFill>
        <p:spPr bwMode="auto">
          <a:xfrm>
            <a:off x="2262188" y="1371600"/>
            <a:ext cx="4619625" cy="3124200"/>
          </a:xfrm>
          <a:prstGeom prst="rect">
            <a:avLst/>
          </a:prstGeom>
          <a:noFill/>
          <a:ln w="9525">
            <a:noFill/>
            <a:miter lim="800000"/>
            <a:headEnd/>
            <a:tailEnd/>
          </a:ln>
        </p:spPr>
      </p:pic>
      <p:sp>
        <p:nvSpPr>
          <p:cNvPr id="44037" name="Text Box 5"/>
          <p:cNvSpPr txBox="1">
            <a:spLocks noChangeArrowheads="1"/>
          </p:cNvSpPr>
          <p:nvPr/>
        </p:nvSpPr>
        <p:spPr bwMode="auto">
          <a:xfrm>
            <a:off x="7391400" y="6583363"/>
            <a:ext cx="1336675" cy="274637"/>
          </a:xfrm>
          <a:prstGeom prst="rect">
            <a:avLst/>
          </a:prstGeom>
          <a:noFill/>
          <a:ln w="19050">
            <a:noFill/>
            <a:miter lim="800000"/>
            <a:headEnd/>
            <a:tailEnd/>
          </a:ln>
        </p:spPr>
        <p:txBody>
          <a:bodyPr wrap="none">
            <a:spAutoFit/>
          </a:bodyPr>
          <a:lstStyle/>
          <a:p>
            <a:r>
              <a:rPr lang="en-US" dirty="0">
                <a:solidFill>
                  <a:schemeClr val="tx1"/>
                </a:solidFill>
              </a:rPr>
              <a:t>Source: S. Seitz</a:t>
            </a:r>
          </a:p>
        </p:txBody>
      </p:sp>
      <p:sp>
        <p:nvSpPr>
          <p:cNvPr id="2" name="Slide Number Placeholder 1"/>
          <p:cNvSpPr>
            <a:spLocks noGrp="1"/>
          </p:cNvSpPr>
          <p:nvPr>
            <p:ph type="sldNum" sz="quarter" idx="12"/>
          </p:nvPr>
        </p:nvSpPr>
        <p:spPr/>
        <p:txBody>
          <a:bodyPr/>
          <a:lstStyle/>
          <a:p>
            <a:fld id="{AD4E86B5-A92D-294E-92AF-8654113B1844}" type="slidenum">
              <a:rPr lang="en-US" smtClean="0"/>
              <a:t>38</a:t>
            </a:fld>
            <a:endParaRPr lang="en-US"/>
          </a:p>
        </p:txBody>
      </p:sp>
    </p:spTree>
    <p:extLst>
      <p:ext uri="{BB962C8B-B14F-4D97-AF65-F5344CB8AC3E}">
        <p14:creationId xmlns:p14="http://schemas.microsoft.com/office/powerpoint/2010/main" val="6145482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60" name="Picture 12"/>
          <p:cNvPicPr>
            <a:picLocks noChangeAspect="1" noChangeArrowheads="1"/>
          </p:cNvPicPr>
          <p:nvPr/>
        </p:nvPicPr>
        <p:blipFill>
          <a:blip r:embed="rId3" cstate="print"/>
          <a:srcRect/>
          <a:stretch>
            <a:fillRect/>
          </a:stretch>
        </p:blipFill>
        <p:spPr bwMode="auto">
          <a:xfrm>
            <a:off x="4800600" y="2133600"/>
            <a:ext cx="3695700" cy="2463800"/>
          </a:xfrm>
          <a:prstGeom prst="rect">
            <a:avLst/>
          </a:prstGeom>
          <a:noFill/>
          <a:ln w="19050" cap="flat" cmpd="sng">
            <a:noFill/>
            <a:prstDash val="solid"/>
            <a:miter lim="800000"/>
            <a:headEnd/>
            <a:tailEnd/>
          </a:ln>
        </p:spPr>
      </p:pic>
      <p:sp>
        <p:nvSpPr>
          <p:cNvPr id="53250" name="Rectangle 2"/>
          <p:cNvSpPr>
            <a:spLocks noGrp="1" noChangeArrowheads="1"/>
          </p:cNvSpPr>
          <p:nvPr>
            <p:ph type="title"/>
          </p:nvPr>
        </p:nvSpPr>
        <p:spPr/>
        <p:txBody>
          <a:bodyPr>
            <a:normAutofit fontScale="90000"/>
          </a:bodyPr>
          <a:lstStyle/>
          <a:p>
            <a:r>
              <a:rPr lang="en-US" dirty="0"/>
              <a:t>Vision-based interaction: Xbox </a:t>
            </a:r>
            <a:r>
              <a:rPr lang="en-US" dirty="0" err="1"/>
              <a:t>Kinect</a:t>
            </a:r>
            <a:endParaRPr lang="en-US" dirty="0"/>
          </a:p>
        </p:txBody>
      </p:sp>
      <p:pic>
        <p:nvPicPr>
          <p:cNvPr id="53264" name="Picture 16"/>
          <p:cNvPicPr>
            <a:picLocks noChangeAspect="1" noChangeArrowheads="1"/>
          </p:cNvPicPr>
          <p:nvPr/>
        </p:nvPicPr>
        <p:blipFill>
          <a:blip r:embed="rId4" cstate="print"/>
          <a:srcRect/>
          <a:stretch>
            <a:fillRect/>
          </a:stretch>
        </p:blipFill>
        <p:spPr bwMode="auto">
          <a:xfrm>
            <a:off x="457200" y="2286000"/>
            <a:ext cx="3729605" cy="2063313"/>
          </a:xfrm>
          <a:prstGeom prst="rect">
            <a:avLst/>
          </a:prstGeom>
          <a:noFill/>
          <a:ln w="19050" cap="flat" cmpd="sng">
            <a:solidFill>
              <a:schemeClr val="tx1"/>
            </a:solidFill>
            <a:prstDash val="solid"/>
            <a:miter lim="800000"/>
            <a:headEnd/>
            <a:tailEnd/>
          </a:ln>
          <a:effectLst>
            <a:outerShdw blurRad="50800" dist="38100" dir="2700000" algn="tl" rotWithShape="0">
              <a:prstClr val="black">
                <a:alpha val="40000"/>
              </a:prstClr>
            </a:outerShdw>
          </a:effectLst>
        </p:spPr>
      </p:pic>
      <p:sp>
        <p:nvSpPr>
          <p:cNvPr id="2" name="Slide Number Placeholder 1"/>
          <p:cNvSpPr>
            <a:spLocks noGrp="1"/>
          </p:cNvSpPr>
          <p:nvPr>
            <p:ph type="sldNum" sz="quarter" idx="12"/>
          </p:nvPr>
        </p:nvSpPr>
        <p:spPr/>
        <p:txBody>
          <a:bodyPr/>
          <a:lstStyle/>
          <a:p>
            <a:fld id="{AD4E86B5-A92D-294E-92AF-8654113B1844}" type="slidenum">
              <a:rPr lang="en-US" smtClean="0"/>
              <a:t>39</a:t>
            </a:fld>
            <a:endParaRPr lang="en-US"/>
          </a:p>
        </p:txBody>
      </p:sp>
    </p:spTree>
    <p:extLst>
      <p:ext uri="{BB962C8B-B14F-4D97-AF65-F5344CB8AC3E}">
        <p14:creationId xmlns:p14="http://schemas.microsoft.com/office/powerpoint/2010/main" val="36626210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666" y="2136418"/>
            <a:ext cx="9045222" cy="5116689"/>
          </a:xfrm>
        </p:spPr>
        <p:txBody>
          <a:bodyPr>
            <a:normAutofit/>
          </a:bodyPr>
          <a:lstStyle/>
          <a:p>
            <a:pPr marL="0" indent="0" algn="ctr">
              <a:buNone/>
            </a:pPr>
            <a:r>
              <a:rPr lang="en-US" sz="4400" dirty="0"/>
              <a:t>How hard is computer vision?</a:t>
            </a:r>
          </a:p>
        </p:txBody>
      </p:sp>
      <p:sp>
        <p:nvSpPr>
          <p:cNvPr id="2" name="Slide Number Placeholder 1"/>
          <p:cNvSpPr>
            <a:spLocks noGrp="1"/>
          </p:cNvSpPr>
          <p:nvPr>
            <p:ph type="sldNum" sz="quarter" idx="12"/>
          </p:nvPr>
        </p:nvSpPr>
        <p:spPr/>
        <p:txBody>
          <a:bodyPr/>
          <a:lstStyle/>
          <a:p>
            <a:fld id="{AD4E86B5-A92D-294E-92AF-8654113B1844}" type="slidenum">
              <a:rPr lang="en-US" smtClean="0"/>
              <a:t>40</a:t>
            </a:fld>
            <a:endParaRPr lang="en-US"/>
          </a:p>
        </p:txBody>
      </p:sp>
    </p:spTree>
    <p:extLst>
      <p:ext uri="{BB962C8B-B14F-4D97-AF65-F5344CB8AC3E}">
        <p14:creationId xmlns:p14="http://schemas.microsoft.com/office/powerpoint/2010/main" val="32044264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www.nndb.com/people/933/000031840/minsky.jpg"/>
          <p:cNvPicPr>
            <a:picLocks noChangeAspect="1" noChangeArrowheads="1"/>
          </p:cNvPicPr>
          <p:nvPr/>
        </p:nvPicPr>
        <p:blipFill>
          <a:blip r:embed="rId2"/>
          <a:srcRect/>
          <a:stretch>
            <a:fillRect/>
          </a:stretch>
        </p:blipFill>
        <p:spPr bwMode="auto">
          <a:xfrm>
            <a:off x="977900" y="2209860"/>
            <a:ext cx="1905000" cy="2286000"/>
          </a:xfrm>
          <a:prstGeom prst="rect">
            <a:avLst/>
          </a:prstGeom>
          <a:noFill/>
          <a:ln w="19050">
            <a:solidFill>
              <a:schemeClr val="tx1"/>
            </a:solidFill>
          </a:ln>
        </p:spPr>
      </p:pic>
      <p:sp>
        <p:nvSpPr>
          <p:cNvPr id="7" name="TextBox 6"/>
          <p:cNvSpPr txBox="1"/>
          <p:nvPr/>
        </p:nvSpPr>
        <p:spPr>
          <a:xfrm>
            <a:off x="897147" y="4572001"/>
            <a:ext cx="2165230" cy="646331"/>
          </a:xfrm>
          <a:prstGeom prst="rect">
            <a:avLst/>
          </a:prstGeom>
          <a:noFill/>
        </p:spPr>
        <p:txBody>
          <a:bodyPr wrap="square" rtlCol="0">
            <a:spAutoFit/>
          </a:bodyPr>
          <a:lstStyle/>
          <a:p>
            <a:r>
              <a:rPr lang="en-US" sz="1800" dirty="0">
                <a:latin typeface="Arial" pitchFamily="34" charset="0"/>
                <a:cs typeface="Arial" pitchFamily="34" charset="0"/>
              </a:rPr>
              <a:t>Marvin </a:t>
            </a:r>
            <a:r>
              <a:rPr lang="en-US" sz="1800" dirty="0" err="1">
                <a:latin typeface="Arial" pitchFamily="34" charset="0"/>
                <a:cs typeface="Arial" pitchFamily="34" charset="0"/>
              </a:rPr>
              <a:t>Minsky</a:t>
            </a:r>
            <a:r>
              <a:rPr lang="en-US" sz="1800" dirty="0">
                <a:latin typeface="Arial" pitchFamily="34" charset="0"/>
                <a:cs typeface="Arial" pitchFamily="34" charset="0"/>
              </a:rPr>
              <a:t>, MIT</a:t>
            </a:r>
          </a:p>
          <a:p>
            <a:r>
              <a:rPr lang="en-US" sz="1800" dirty="0">
                <a:latin typeface="Arial" pitchFamily="34" charset="0"/>
                <a:cs typeface="Arial" pitchFamily="34" charset="0"/>
              </a:rPr>
              <a:t>Turing award,1969</a:t>
            </a:r>
          </a:p>
        </p:txBody>
      </p:sp>
      <p:sp>
        <p:nvSpPr>
          <p:cNvPr id="8" name="TextBox 7"/>
          <p:cNvSpPr txBox="1"/>
          <p:nvPr/>
        </p:nvSpPr>
        <p:spPr>
          <a:xfrm>
            <a:off x="3577085" y="2205487"/>
            <a:ext cx="4911307" cy="2231380"/>
          </a:xfrm>
          <a:prstGeom prst="rect">
            <a:avLst/>
          </a:prstGeom>
          <a:noFill/>
        </p:spPr>
        <p:txBody>
          <a:bodyPr wrap="square" rtlCol="0">
            <a:spAutoFit/>
          </a:bodyPr>
          <a:lstStyle/>
          <a:p>
            <a:r>
              <a:rPr lang="en-US" sz="2000" dirty="0">
                <a:latin typeface="Arial" pitchFamily="34" charset="0"/>
                <a:cs typeface="Arial" pitchFamily="34" charset="0"/>
              </a:rPr>
              <a:t>“In 1966, </a:t>
            </a:r>
            <a:r>
              <a:rPr lang="en-US" sz="2000" dirty="0" err="1">
                <a:latin typeface="Arial" pitchFamily="34" charset="0"/>
                <a:cs typeface="Arial" pitchFamily="34" charset="0"/>
              </a:rPr>
              <a:t>Minsky</a:t>
            </a:r>
            <a:r>
              <a:rPr lang="en-US" sz="2000" dirty="0">
                <a:latin typeface="Arial" pitchFamily="34" charset="0"/>
                <a:cs typeface="Arial" pitchFamily="34" charset="0"/>
              </a:rPr>
              <a:t> hired a first-year undergraduate student and assigned him a problem to solve over the summer: connect a television camera to a computer and get the machine to describe what it sees.”</a:t>
            </a:r>
          </a:p>
          <a:p>
            <a:endParaRPr lang="en-US" sz="700" dirty="0">
              <a:latin typeface="Arial" pitchFamily="34" charset="0"/>
              <a:cs typeface="Arial" pitchFamily="34" charset="0"/>
            </a:endParaRPr>
          </a:p>
          <a:p>
            <a:r>
              <a:rPr lang="en-US" sz="1200" dirty="0" err="1">
                <a:latin typeface="Arial" pitchFamily="34" charset="0"/>
                <a:cs typeface="Arial" pitchFamily="34" charset="0"/>
              </a:rPr>
              <a:t>Crevier</a:t>
            </a:r>
            <a:r>
              <a:rPr lang="en-US" sz="1200" dirty="0">
                <a:latin typeface="Arial" pitchFamily="34" charset="0"/>
                <a:cs typeface="Arial" pitchFamily="34" charset="0"/>
              </a:rPr>
              <a:t> 1993, pg. 88</a:t>
            </a:r>
          </a:p>
        </p:txBody>
      </p:sp>
    </p:spTree>
    <p:extLst>
      <p:ext uri="{BB962C8B-B14F-4D97-AF65-F5344CB8AC3E}">
        <p14:creationId xmlns:p14="http://schemas.microsoft.com/office/powerpoint/2010/main" val="2070892705"/>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9250" y="7938"/>
            <a:ext cx="83677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AD4E86B5-A92D-294E-92AF-8654113B1844}" type="slidenum">
              <a:rPr lang="en-US" smtClean="0"/>
              <a:t>42</a:t>
            </a:fld>
            <a:endParaRPr lang="en-US"/>
          </a:p>
        </p:txBody>
      </p:sp>
    </p:spTree>
    <p:extLst>
      <p:ext uri="{BB962C8B-B14F-4D97-AF65-F5344CB8AC3E}">
        <p14:creationId xmlns:p14="http://schemas.microsoft.com/office/powerpoint/2010/main" val="42363422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www.nndb.com/people/933/000031840/minsky.jpg"/>
          <p:cNvPicPr>
            <a:picLocks noChangeAspect="1" noChangeArrowheads="1"/>
          </p:cNvPicPr>
          <p:nvPr/>
        </p:nvPicPr>
        <p:blipFill>
          <a:blip r:embed="rId2"/>
          <a:srcRect/>
          <a:stretch>
            <a:fillRect/>
          </a:stretch>
        </p:blipFill>
        <p:spPr bwMode="auto">
          <a:xfrm>
            <a:off x="977900" y="2211240"/>
            <a:ext cx="1905000" cy="2286000"/>
          </a:xfrm>
          <a:prstGeom prst="rect">
            <a:avLst/>
          </a:prstGeom>
          <a:noFill/>
          <a:ln w="19050">
            <a:solidFill>
              <a:schemeClr val="tx1"/>
            </a:solidFill>
          </a:ln>
        </p:spPr>
      </p:pic>
      <p:sp>
        <p:nvSpPr>
          <p:cNvPr id="7" name="TextBox 6"/>
          <p:cNvSpPr txBox="1"/>
          <p:nvPr/>
        </p:nvSpPr>
        <p:spPr>
          <a:xfrm>
            <a:off x="897147" y="4572001"/>
            <a:ext cx="2165230" cy="646331"/>
          </a:xfrm>
          <a:prstGeom prst="rect">
            <a:avLst/>
          </a:prstGeom>
          <a:noFill/>
        </p:spPr>
        <p:txBody>
          <a:bodyPr wrap="square" rtlCol="0">
            <a:spAutoFit/>
          </a:bodyPr>
          <a:lstStyle/>
          <a:p>
            <a:r>
              <a:rPr lang="en-US" sz="1800" dirty="0">
                <a:latin typeface="Arial" pitchFamily="34" charset="0"/>
                <a:cs typeface="Arial" pitchFamily="34" charset="0"/>
              </a:rPr>
              <a:t>Marvin </a:t>
            </a:r>
            <a:r>
              <a:rPr lang="en-US" sz="1800" dirty="0" err="1">
                <a:latin typeface="Arial" pitchFamily="34" charset="0"/>
                <a:cs typeface="Arial" pitchFamily="34" charset="0"/>
              </a:rPr>
              <a:t>Minsky</a:t>
            </a:r>
            <a:r>
              <a:rPr lang="en-US" sz="1800" dirty="0">
                <a:latin typeface="Arial" pitchFamily="34" charset="0"/>
                <a:cs typeface="Arial" pitchFamily="34" charset="0"/>
              </a:rPr>
              <a:t>, MIT</a:t>
            </a:r>
          </a:p>
          <a:p>
            <a:r>
              <a:rPr lang="en-US" sz="1800" dirty="0">
                <a:latin typeface="Arial" pitchFamily="34" charset="0"/>
                <a:cs typeface="Arial" pitchFamily="34" charset="0"/>
              </a:rPr>
              <a:t>Turing award,1969</a:t>
            </a:r>
          </a:p>
        </p:txBody>
      </p:sp>
      <p:pic>
        <p:nvPicPr>
          <p:cNvPr id="1025" name="Picture 1" descr="MIT EECS Professor Gerald J. Sussman"/>
          <p:cNvPicPr>
            <a:picLocks noChangeAspect="1" noChangeArrowheads="1"/>
          </p:cNvPicPr>
          <p:nvPr/>
        </p:nvPicPr>
        <p:blipFill>
          <a:blip r:embed="rId3"/>
          <a:srcRect/>
          <a:stretch>
            <a:fillRect/>
          </a:stretch>
        </p:blipFill>
        <p:spPr bwMode="auto">
          <a:xfrm>
            <a:off x="4597880" y="2199739"/>
            <a:ext cx="2309003" cy="2309003"/>
          </a:xfrm>
          <a:prstGeom prst="rect">
            <a:avLst/>
          </a:prstGeom>
          <a:noFill/>
          <a:ln w="19050">
            <a:solidFill>
              <a:schemeClr val="tx1"/>
            </a:solidFill>
          </a:ln>
        </p:spPr>
      </p:pic>
      <p:sp>
        <p:nvSpPr>
          <p:cNvPr id="9" name="TextBox 8"/>
          <p:cNvSpPr txBox="1"/>
          <p:nvPr/>
        </p:nvSpPr>
        <p:spPr>
          <a:xfrm>
            <a:off x="4672642" y="4577752"/>
            <a:ext cx="2608052" cy="646331"/>
          </a:xfrm>
          <a:prstGeom prst="rect">
            <a:avLst/>
          </a:prstGeom>
          <a:noFill/>
        </p:spPr>
        <p:txBody>
          <a:bodyPr wrap="square" rtlCol="0">
            <a:spAutoFit/>
          </a:bodyPr>
          <a:lstStyle/>
          <a:p>
            <a:r>
              <a:rPr lang="en-US" sz="1800" dirty="0">
                <a:latin typeface="Arial" pitchFamily="34" charset="0"/>
                <a:cs typeface="Arial" pitchFamily="34" charset="0"/>
              </a:rPr>
              <a:t>Gerald </a:t>
            </a:r>
            <a:r>
              <a:rPr lang="en-US" sz="1800" dirty="0" err="1">
                <a:latin typeface="Arial" pitchFamily="34" charset="0"/>
                <a:cs typeface="Arial" pitchFamily="34" charset="0"/>
              </a:rPr>
              <a:t>Sussman</a:t>
            </a:r>
            <a:r>
              <a:rPr lang="en-US" sz="1800" dirty="0">
                <a:latin typeface="Arial" pitchFamily="34" charset="0"/>
                <a:cs typeface="Arial" pitchFamily="34" charset="0"/>
              </a:rPr>
              <a:t>, MIT</a:t>
            </a:r>
          </a:p>
          <a:p>
            <a:r>
              <a:rPr lang="en-US" dirty="0">
                <a:latin typeface="Arial" pitchFamily="34" charset="0"/>
                <a:cs typeface="Arial" pitchFamily="34" charset="0"/>
              </a:rPr>
              <a:t>(the undergraduate)</a:t>
            </a:r>
            <a:endParaRPr lang="en-US" sz="1800" dirty="0">
              <a:latin typeface="Arial" pitchFamily="34" charset="0"/>
              <a:cs typeface="Arial" pitchFamily="34" charset="0"/>
            </a:endParaRPr>
          </a:p>
        </p:txBody>
      </p:sp>
      <p:sp>
        <p:nvSpPr>
          <p:cNvPr id="10" name="TextBox 9"/>
          <p:cNvSpPr txBox="1"/>
          <p:nvPr/>
        </p:nvSpPr>
        <p:spPr>
          <a:xfrm>
            <a:off x="3372929" y="5256363"/>
            <a:ext cx="4942936" cy="707886"/>
          </a:xfrm>
          <a:prstGeom prst="rect">
            <a:avLst/>
          </a:prstGeom>
          <a:noFill/>
        </p:spPr>
        <p:txBody>
          <a:bodyPr wrap="square" rtlCol="0">
            <a:spAutoFit/>
          </a:bodyPr>
          <a:lstStyle/>
          <a:p>
            <a:r>
              <a:rPr lang="en-US" sz="2000" dirty="0">
                <a:latin typeface="Arial" pitchFamily="34" charset="0"/>
                <a:cs typeface="Arial" pitchFamily="34" charset="0"/>
              </a:rPr>
              <a:t>“You’ll notice that </a:t>
            </a:r>
            <a:r>
              <a:rPr lang="en-US" sz="2000" dirty="0" err="1">
                <a:latin typeface="Arial" pitchFamily="34" charset="0"/>
                <a:cs typeface="Arial" pitchFamily="34" charset="0"/>
              </a:rPr>
              <a:t>Sussman</a:t>
            </a:r>
            <a:r>
              <a:rPr lang="en-US" sz="2000" dirty="0">
                <a:latin typeface="Arial" pitchFamily="34" charset="0"/>
                <a:cs typeface="Arial" pitchFamily="34" charset="0"/>
              </a:rPr>
              <a:t> never worked in vision again!” </a:t>
            </a:r>
            <a:r>
              <a:rPr lang="en-US" sz="1800" dirty="0">
                <a:latin typeface="Arial" pitchFamily="34" charset="0"/>
                <a:cs typeface="Arial" pitchFamily="34" charset="0"/>
              </a:rPr>
              <a:t>– Berthold Horn</a:t>
            </a:r>
          </a:p>
        </p:txBody>
      </p:sp>
    </p:spTree>
    <p:extLst>
      <p:ext uri="{BB962C8B-B14F-4D97-AF65-F5344CB8AC3E}">
        <p14:creationId xmlns:p14="http://schemas.microsoft.com/office/powerpoint/2010/main" val="1951472526"/>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2380015"/>
            <a:ext cx="9031110" cy="2008541"/>
          </a:xfrm>
        </p:spPr>
        <p:txBody>
          <a:bodyPr>
            <a:normAutofit/>
          </a:bodyPr>
          <a:lstStyle/>
          <a:p>
            <a:pPr marL="0" indent="0" algn="ctr">
              <a:buNone/>
            </a:pPr>
            <a:r>
              <a:rPr lang="en-US" sz="4400" dirty="0"/>
              <a:t>Why vision is so hard?</a:t>
            </a:r>
          </a:p>
        </p:txBody>
      </p:sp>
      <p:sp>
        <p:nvSpPr>
          <p:cNvPr id="2" name="Slide Number Placeholder 1"/>
          <p:cNvSpPr>
            <a:spLocks noGrp="1"/>
          </p:cNvSpPr>
          <p:nvPr>
            <p:ph type="sldNum" sz="quarter" idx="12"/>
          </p:nvPr>
        </p:nvSpPr>
        <p:spPr/>
        <p:txBody>
          <a:bodyPr/>
          <a:lstStyle/>
          <a:p>
            <a:fld id="{AD4E86B5-A92D-294E-92AF-8654113B1844}" type="slidenum">
              <a:rPr lang="en-US" smtClean="0"/>
              <a:t>44</a:t>
            </a:fld>
            <a:endParaRPr lang="en-US"/>
          </a:p>
        </p:txBody>
      </p:sp>
    </p:spTree>
    <p:extLst>
      <p:ext uri="{BB962C8B-B14F-4D97-AF65-F5344CB8AC3E}">
        <p14:creationId xmlns:p14="http://schemas.microsoft.com/office/powerpoint/2010/main" val="12845553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vision so hard?</a:t>
            </a:r>
          </a:p>
        </p:txBody>
      </p:sp>
      <p:sp>
        <p:nvSpPr>
          <p:cNvPr id="3" name="Content Placeholder 2"/>
          <p:cNvSpPr>
            <a:spLocks noGrp="1"/>
          </p:cNvSpPr>
          <p:nvPr>
            <p:ph idx="1"/>
          </p:nvPr>
        </p:nvSpPr>
        <p:spPr/>
        <p:txBody>
          <a:bodyPr/>
          <a:lstStyle/>
          <a:p>
            <a:r>
              <a:rPr lang="en-US"/>
              <a:t>Ill-posed </a:t>
            </a:r>
            <a:r>
              <a:rPr lang="en-US" dirty="0"/>
              <a:t>problem</a:t>
            </a:r>
          </a:p>
        </p:txBody>
      </p:sp>
      <p:pic>
        <p:nvPicPr>
          <p:cNvPr id="4" name="Picture 3"/>
          <p:cNvPicPr>
            <a:picLocks noChangeAspect="1" noChangeArrowheads="1"/>
          </p:cNvPicPr>
          <p:nvPr/>
        </p:nvPicPr>
        <p:blipFill>
          <a:blip r:embed="rId3"/>
          <a:srcRect t="1355" r="2812"/>
          <a:stretch>
            <a:fillRect/>
          </a:stretch>
        </p:blipFill>
        <p:spPr bwMode="auto">
          <a:xfrm>
            <a:off x="5238750" y="1930400"/>
            <a:ext cx="3371850" cy="4089400"/>
          </a:xfrm>
          <a:prstGeom prst="rect">
            <a:avLst/>
          </a:prstGeom>
          <a:noFill/>
          <a:ln w="9525">
            <a:noFill/>
            <a:miter lim="800000"/>
            <a:headEnd/>
            <a:tailEnd/>
          </a:ln>
          <a:effectLst/>
        </p:spPr>
      </p:pic>
      <p:sp>
        <p:nvSpPr>
          <p:cNvPr id="5" name="Text Box 4"/>
          <p:cNvSpPr txBox="1">
            <a:spLocks noChangeArrowheads="1"/>
          </p:cNvSpPr>
          <p:nvPr/>
        </p:nvSpPr>
        <p:spPr bwMode="auto">
          <a:xfrm>
            <a:off x="5791200" y="6019800"/>
            <a:ext cx="2667000" cy="304800"/>
          </a:xfrm>
          <a:prstGeom prst="rect">
            <a:avLst/>
          </a:prstGeom>
          <a:noFill/>
          <a:ln w="9525">
            <a:noFill/>
            <a:miter lim="800000"/>
            <a:headEnd/>
            <a:tailEnd/>
          </a:ln>
          <a:effectLst/>
        </p:spPr>
        <p:txBody>
          <a:bodyPr>
            <a:prstTxWarp prst="textNoShape">
              <a:avLst/>
            </a:prstTxWarp>
            <a:spAutoFit/>
          </a:bodyPr>
          <a:lstStyle/>
          <a:p>
            <a:pPr eaLnBrk="1" hangingPunct="1">
              <a:spcBef>
                <a:spcPct val="50000"/>
              </a:spcBef>
            </a:pPr>
            <a:r>
              <a:rPr lang="en-US" sz="1400" b="0" dirty="0"/>
              <a:t>[</a:t>
            </a:r>
            <a:r>
              <a:rPr lang="en-US" sz="1400" b="0" dirty="0" err="1"/>
              <a:t>Sinha</a:t>
            </a:r>
            <a:r>
              <a:rPr lang="en-US" sz="1400" b="0" dirty="0"/>
              <a:t> and </a:t>
            </a:r>
            <a:r>
              <a:rPr lang="en-US" sz="1400" b="0" dirty="0" err="1"/>
              <a:t>Adelson</a:t>
            </a:r>
            <a:r>
              <a:rPr lang="en-US" sz="1400" b="0" dirty="0"/>
              <a:t> 1993]</a:t>
            </a:r>
          </a:p>
        </p:txBody>
      </p:sp>
      <p:sp>
        <p:nvSpPr>
          <p:cNvPr id="6" name="Slide Number Placeholder 5"/>
          <p:cNvSpPr>
            <a:spLocks noGrp="1"/>
          </p:cNvSpPr>
          <p:nvPr>
            <p:ph type="sldNum" sz="quarter" idx="12"/>
          </p:nvPr>
        </p:nvSpPr>
        <p:spPr/>
        <p:txBody>
          <a:bodyPr/>
          <a:lstStyle/>
          <a:p>
            <a:fld id="{AD4E86B5-A92D-294E-92AF-8654113B1844}" type="slidenum">
              <a:rPr lang="en-US" smtClean="0"/>
              <a:t>45</a:t>
            </a:fld>
            <a:endParaRPr lang="en-US"/>
          </a:p>
        </p:txBody>
      </p:sp>
    </p:spTree>
    <p:extLst>
      <p:ext uri="{BB962C8B-B14F-4D97-AF65-F5344CB8AC3E}">
        <p14:creationId xmlns:p14="http://schemas.microsoft.com/office/powerpoint/2010/main" val="17789957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mad_head_2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5363" y="762000"/>
            <a:ext cx="3068637"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3" descr="head_nite_2_2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295400"/>
            <a:ext cx="33020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4" descr="head_night_225"/>
          <p:cNvPicPr>
            <a:picLocks noChangeAspect="1" noChangeArrowheads="1"/>
          </p:cNvPicPr>
          <p:nvPr/>
        </p:nvPicPr>
        <p:blipFill>
          <a:blip r:embed="rId5">
            <a:lum bright="-12000" contrast="6000"/>
            <a:extLst>
              <a:ext uri="{28A0092B-C50C-407E-A947-70E740481C1C}">
                <a14:useLocalDpi xmlns:a14="http://schemas.microsoft.com/office/drawing/2010/main" val="0"/>
              </a:ext>
            </a:extLst>
          </a:blip>
          <a:srcRect/>
          <a:stretch>
            <a:fillRect/>
          </a:stretch>
        </p:blipFill>
        <p:spPr bwMode="auto">
          <a:xfrm>
            <a:off x="3200400" y="2819400"/>
            <a:ext cx="302895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Text Box 5"/>
          <p:cNvSpPr txBox="1">
            <a:spLocks noChangeArrowheads="1"/>
          </p:cNvSpPr>
          <p:nvPr/>
        </p:nvSpPr>
        <p:spPr bwMode="auto">
          <a:xfrm>
            <a:off x="98425" y="106363"/>
            <a:ext cx="6298118" cy="584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fontAlgn="base">
              <a:spcBef>
                <a:spcPct val="0"/>
              </a:spcBef>
              <a:spcAft>
                <a:spcPct val="0"/>
              </a:spcAft>
            </a:pPr>
            <a:r>
              <a:rPr lang="en-US" sz="3200" b="0" dirty="0">
                <a:solidFill>
                  <a:srgbClr val="000000"/>
                </a:solidFill>
              </a:rPr>
              <a:t>Challenges 1: view point variation</a:t>
            </a:r>
          </a:p>
        </p:txBody>
      </p:sp>
      <p:sp>
        <p:nvSpPr>
          <p:cNvPr id="28678" name="Text Box 6"/>
          <p:cNvSpPr txBox="1">
            <a:spLocks noChangeArrowheads="1"/>
          </p:cNvSpPr>
          <p:nvPr/>
        </p:nvSpPr>
        <p:spPr bwMode="auto">
          <a:xfrm>
            <a:off x="0" y="6491288"/>
            <a:ext cx="2686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fontAlgn="base">
              <a:spcBef>
                <a:spcPct val="0"/>
              </a:spcBef>
              <a:spcAft>
                <a:spcPct val="0"/>
              </a:spcAft>
            </a:pPr>
            <a:r>
              <a:rPr lang="en-US" sz="1800" b="0">
                <a:solidFill>
                  <a:srgbClr val="000000"/>
                </a:solidFill>
              </a:rPr>
              <a:t>Michelangelo 1475-1564</a:t>
            </a:r>
          </a:p>
        </p:txBody>
      </p:sp>
      <p:sp>
        <p:nvSpPr>
          <p:cNvPr id="28679" name="Text Box 7"/>
          <p:cNvSpPr txBox="1">
            <a:spLocks noChangeArrowheads="1"/>
          </p:cNvSpPr>
          <p:nvPr/>
        </p:nvSpPr>
        <p:spPr bwMode="auto">
          <a:xfrm>
            <a:off x="6327774" y="6491288"/>
            <a:ext cx="315489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eaLnBrk="0" fontAlgn="base" hangingPunct="0">
              <a:spcBef>
                <a:spcPct val="0"/>
              </a:spcBef>
              <a:spcAft>
                <a:spcPct val="0"/>
              </a:spcAft>
            </a:pPr>
            <a:r>
              <a:rPr lang="en-US" sz="1400" b="0" dirty="0">
                <a:solidFill>
                  <a:srgbClr val="000000"/>
                </a:solidFill>
              </a:rPr>
              <a:t>slide by </a:t>
            </a:r>
            <a:r>
              <a:rPr lang="en-US" sz="1400" b="0" dirty="0" err="1">
                <a:solidFill>
                  <a:srgbClr val="000000"/>
                </a:solidFill>
              </a:rPr>
              <a:t>Fei</a:t>
            </a:r>
            <a:r>
              <a:rPr lang="en-US" sz="1400" b="0" dirty="0">
                <a:solidFill>
                  <a:srgbClr val="000000"/>
                </a:solidFill>
              </a:rPr>
              <a:t> </a:t>
            </a:r>
            <a:r>
              <a:rPr lang="en-US" sz="1400" b="0" dirty="0" err="1">
                <a:solidFill>
                  <a:srgbClr val="000000"/>
                </a:solidFill>
              </a:rPr>
              <a:t>Fei</a:t>
            </a:r>
            <a:r>
              <a:rPr lang="en-US" sz="1400" b="0" dirty="0">
                <a:solidFill>
                  <a:srgbClr val="000000"/>
                </a:solidFill>
              </a:rPr>
              <a:t>, Fergus &amp; </a:t>
            </a:r>
            <a:r>
              <a:rPr lang="en-US" sz="1400" b="0" dirty="0" err="1">
                <a:solidFill>
                  <a:srgbClr val="000000"/>
                </a:solidFill>
              </a:rPr>
              <a:t>Torralba</a:t>
            </a:r>
            <a:r>
              <a:rPr lang="en-US" sz="1400" b="0" dirty="0">
                <a:solidFill>
                  <a:srgbClr val="000000"/>
                </a:solidFill>
              </a:rPr>
              <a:t> </a:t>
            </a:r>
          </a:p>
        </p:txBody>
      </p:sp>
      <p:sp>
        <p:nvSpPr>
          <p:cNvPr id="2" name="Slide Number Placeholder 1"/>
          <p:cNvSpPr>
            <a:spLocks noGrp="1"/>
          </p:cNvSpPr>
          <p:nvPr>
            <p:ph type="sldNum" sz="quarter" idx="12"/>
          </p:nvPr>
        </p:nvSpPr>
        <p:spPr/>
        <p:txBody>
          <a:bodyPr/>
          <a:lstStyle/>
          <a:p>
            <a:fld id="{AD4E86B5-A92D-294E-92AF-8654113B1844}" type="slidenum">
              <a:rPr lang="en-US" smtClean="0"/>
              <a:t>46</a:t>
            </a:fld>
            <a:endParaRPr lang="en-US"/>
          </a:p>
        </p:txBody>
      </p:sp>
    </p:spTree>
    <p:extLst>
      <p:ext uri="{BB962C8B-B14F-4D97-AF65-F5344CB8AC3E}">
        <p14:creationId xmlns:p14="http://schemas.microsoft.com/office/powerpoint/2010/main" val="23474931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8238" y="1066800"/>
            <a:ext cx="3052762" cy="486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96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1066800"/>
            <a:ext cx="3433762"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88420" name="Text Box 4"/>
          <p:cNvSpPr txBox="1">
            <a:spLocks noChangeArrowheads="1"/>
          </p:cNvSpPr>
          <p:nvPr/>
        </p:nvSpPr>
        <p:spPr bwMode="auto">
          <a:xfrm>
            <a:off x="98425" y="106363"/>
            <a:ext cx="4861026" cy="584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fontAlgn="base">
              <a:spcBef>
                <a:spcPct val="0"/>
              </a:spcBef>
              <a:spcAft>
                <a:spcPct val="0"/>
              </a:spcAft>
            </a:pPr>
            <a:r>
              <a:rPr lang="en-US" sz="3200" b="0" dirty="0">
                <a:solidFill>
                  <a:srgbClr val="000000"/>
                </a:solidFill>
              </a:rPr>
              <a:t>Challenges 2: illumination</a:t>
            </a:r>
          </a:p>
        </p:txBody>
      </p:sp>
      <p:sp>
        <p:nvSpPr>
          <p:cNvPr id="29701" name="Text Box 5"/>
          <p:cNvSpPr txBox="1">
            <a:spLocks noChangeArrowheads="1"/>
          </p:cNvSpPr>
          <p:nvPr/>
        </p:nvSpPr>
        <p:spPr bwMode="auto">
          <a:xfrm>
            <a:off x="6996113" y="6521450"/>
            <a:ext cx="21478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fontAlgn="base">
              <a:spcBef>
                <a:spcPct val="0"/>
              </a:spcBef>
              <a:spcAft>
                <a:spcPct val="0"/>
              </a:spcAft>
            </a:pPr>
            <a:r>
              <a:rPr lang="en-US" sz="1600" b="0" dirty="0">
                <a:solidFill>
                  <a:srgbClr val="000000"/>
                </a:solidFill>
              </a:rPr>
              <a:t>slide credit: S. Ullman</a:t>
            </a:r>
          </a:p>
        </p:txBody>
      </p:sp>
      <p:sp>
        <p:nvSpPr>
          <p:cNvPr id="2" name="Slide Number Placeholder 1"/>
          <p:cNvSpPr>
            <a:spLocks noGrp="1"/>
          </p:cNvSpPr>
          <p:nvPr>
            <p:ph type="sldNum" sz="quarter" idx="12"/>
          </p:nvPr>
        </p:nvSpPr>
        <p:spPr/>
        <p:txBody>
          <a:bodyPr/>
          <a:lstStyle/>
          <a:p>
            <a:fld id="{AD4E86B5-A92D-294E-92AF-8654113B1844}" type="slidenum">
              <a:rPr lang="en-US" smtClean="0"/>
              <a:t>47</a:t>
            </a:fld>
            <a:endParaRPr lang="en-US"/>
          </a:p>
        </p:txBody>
      </p:sp>
    </p:spTree>
    <p:extLst>
      <p:ext uri="{BB962C8B-B14F-4D97-AF65-F5344CB8AC3E}">
        <p14:creationId xmlns:p14="http://schemas.microsoft.com/office/powerpoint/2010/main" val="40114819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Magritte"/>
          <p:cNvPicPr>
            <a:picLocks noChangeAspect="1" noChangeArrowheads="1"/>
          </p:cNvPicPr>
          <p:nvPr/>
        </p:nvPicPr>
        <p:blipFill>
          <a:blip r:embed="rId2">
            <a:extLst>
              <a:ext uri="{28A0092B-C50C-407E-A947-70E740481C1C}">
                <a14:useLocalDpi xmlns:a14="http://schemas.microsoft.com/office/drawing/2010/main" val="0"/>
              </a:ext>
            </a:extLst>
          </a:blip>
          <a:srcRect l="3540" t="9630" r="3093" b="8888"/>
          <a:stretch>
            <a:fillRect/>
          </a:stretch>
        </p:blipFill>
        <p:spPr bwMode="auto">
          <a:xfrm>
            <a:off x="3440113" y="0"/>
            <a:ext cx="57038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 Box 3"/>
          <p:cNvSpPr txBox="1">
            <a:spLocks noChangeArrowheads="1"/>
          </p:cNvSpPr>
          <p:nvPr/>
        </p:nvSpPr>
        <p:spPr bwMode="auto">
          <a:xfrm>
            <a:off x="98425" y="106363"/>
            <a:ext cx="2694167"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fontAlgn="base">
              <a:spcBef>
                <a:spcPct val="0"/>
              </a:spcBef>
              <a:spcAft>
                <a:spcPct val="0"/>
              </a:spcAft>
            </a:pPr>
            <a:r>
              <a:rPr lang="en-US" sz="3200" b="0" dirty="0">
                <a:solidFill>
                  <a:srgbClr val="000000"/>
                </a:solidFill>
              </a:rPr>
              <a:t>Challenges 3: </a:t>
            </a:r>
          </a:p>
          <a:p>
            <a:pPr defTabSz="914400" fontAlgn="base">
              <a:spcBef>
                <a:spcPct val="0"/>
              </a:spcBef>
              <a:spcAft>
                <a:spcPct val="0"/>
              </a:spcAft>
            </a:pPr>
            <a:r>
              <a:rPr lang="en-US" sz="3200" b="0" dirty="0">
                <a:solidFill>
                  <a:srgbClr val="000000"/>
                </a:solidFill>
              </a:rPr>
              <a:t>occlusion</a:t>
            </a:r>
          </a:p>
        </p:txBody>
      </p:sp>
      <p:sp>
        <p:nvSpPr>
          <p:cNvPr id="30724" name="Text Box 4"/>
          <p:cNvSpPr txBox="1">
            <a:spLocks noChangeArrowheads="1"/>
          </p:cNvSpPr>
          <p:nvPr/>
        </p:nvSpPr>
        <p:spPr bwMode="auto">
          <a:xfrm>
            <a:off x="1731963" y="6491288"/>
            <a:ext cx="1708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fontAlgn="base">
              <a:spcBef>
                <a:spcPct val="0"/>
              </a:spcBef>
              <a:spcAft>
                <a:spcPct val="0"/>
              </a:spcAft>
            </a:pPr>
            <a:r>
              <a:rPr lang="en-US" sz="1800" b="0" dirty="0">
                <a:solidFill>
                  <a:srgbClr val="B83D00"/>
                </a:solidFill>
              </a:rPr>
              <a:t>Magritte, 1957 </a:t>
            </a:r>
          </a:p>
        </p:txBody>
      </p:sp>
      <p:sp>
        <p:nvSpPr>
          <p:cNvPr id="30725" name="Text Box 5"/>
          <p:cNvSpPr txBox="1">
            <a:spLocks noChangeArrowheads="1"/>
          </p:cNvSpPr>
          <p:nvPr/>
        </p:nvSpPr>
        <p:spPr bwMode="auto">
          <a:xfrm>
            <a:off x="5029200" y="6477000"/>
            <a:ext cx="4149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eaLnBrk="0" fontAlgn="base" hangingPunct="0">
              <a:spcBef>
                <a:spcPct val="0"/>
              </a:spcBef>
              <a:spcAft>
                <a:spcPct val="0"/>
              </a:spcAft>
            </a:pPr>
            <a:r>
              <a:rPr lang="en-US" sz="2000" b="0">
                <a:solidFill>
                  <a:srgbClr val="FFFFFF"/>
                </a:solidFill>
              </a:rPr>
              <a:t>slide by Fei Fei, Fergus &amp; Torralba </a:t>
            </a:r>
          </a:p>
        </p:txBody>
      </p:sp>
      <p:sp>
        <p:nvSpPr>
          <p:cNvPr id="2" name="Slide Number Placeholder 1"/>
          <p:cNvSpPr>
            <a:spLocks noGrp="1"/>
          </p:cNvSpPr>
          <p:nvPr>
            <p:ph type="sldNum" sz="quarter" idx="12"/>
          </p:nvPr>
        </p:nvSpPr>
        <p:spPr/>
        <p:txBody>
          <a:bodyPr/>
          <a:lstStyle/>
          <a:p>
            <a:fld id="{AD4E86B5-A92D-294E-92AF-8654113B1844}" type="slidenum">
              <a:rPr lang="en-US" smtClean="0"/>
              <a:t>48</a:t>
            </a:fld>
            <a:endParaRPr lang="en-US"/>
          </a:p>
        </p:txBody>
      </p:sp>
    </p:spTree>
    <p:extLst>
      <p:ext uri="{BB962C8B-B14F-4D97-AF65-F5344CB8AC3E}">
        <p14:creationId xmlns:p14="http://schemas.microsoft.com/office/powerpoint/2010/main" val="42043154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wallpaper01_1024x768"/>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0348" t="5618" r="28346" b="999"/>
          <a:stretch>
            <a:fillRect/>
          </a:stretch>
        </p:blipFill>
        <p:spPr bwMode="auto">
          <a:xfrm>
            <a:off x="2743200" y="76200"/>
            <a:ext cx="3952875"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Rectangle 3"/>
          <p:cNvSpPr>
            <a:spLocks noChangeArrowheads="1"/>
          </p:cNvSpPr>
          <p:nvPr/>
        </p:nvSpPr>
        <p:spPr bwMode="auto">
          <a:xfrm>
            <a:off x="2057400" y="0"/>
            <a:ext cx="2057400" cy="2667000"/>
          </a:xfrm>
          <a:prstGeom prst="rect">
            <a:avLst/>
          </a:prstGeom>
          <a:solidFill>
            <a:schemeClr val="bg1"/>
          </a:solidFill>
          <a:ln>
            <a:noFill/>
          </a:ln>
          <a:effectLst/>
        </p:spPr>
        <p:txBody>
          <a:bodyPr wrap="none" anchor="ctr"/>
          <a:lstStyle/>
          <a:p>
            <a:pPr defTabSz="914400" eaLnBrk="0" fontAlgn="base" hangingPunct="0">
              <a:spcBef>
                <a:spcPct val="0"/>
              </a:spcBef>
              <a:spcAft>
                <a:spcPct val="0"/>
              </a:spcAft>
            </a:pPr>
            <a:endParaRPr lang="en-US" sz="2400" b="1">
              <a:solidFill>
                <a:srgbClr val="000000"/>
              </a:solidFill>
              <a:latin typeface="Arial" charset="0"/>
              <a:ea typeface="ＭＳ Ｐゴシック" charset="0"/>
              <a:cs typeface="Arial" charset="0"/>
            </a:endParaRPr>
          </a:p>
        </p:txBody>
      </p:sp>
      <p:sp>
        <p:nvSpPr>
          <p:cNvPr id="31748" name="Text Box 4"/>
          <p:cNvSpPr txBox="1">
            <a:spLocks noChangeArrowheads="1"/>
          </p:cNvSpPr>
          <p:nvPr/>
        </p:nvSpPr>
        <p:spPr bwMode="auto">
          <a:xfrm>
            <a:off x="117475" y="182563"/>
            <a:ext cx="3766175" cy="584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fontAlgn="base">
              <a:spcBef>
                <a:spcPct val="0"/>
              </a:spcBef>
              <a:spcAft>
                <a:spcPct val="0"/>
              </a:spcAft>
            </a:pPr>
            <a:r>
              <a:rPr lang="en-US" sz="3200" b="0" dirty="0">
                <a:solidFill>
                  <a:srgbClr val="000000"/>
                </a:solidFill>
              </a:rPr>
              <a:t>Challenges 4: scale</a:t>
            </a:r>
          </a:p>
        </p:txBody>
      </p:sp>
      <p:sp>
        <p:nvSpPr>
          <p:cNvPr id="31749" name="Text Box 5"/>
          <p:cNvSpPr txBox="1">
            <a:spLocks noChangeArrowheads="1"/>
          </p:cNvSpPr>
          <p:nvPr/>
        </p:nvSpPr>
        <p:spPr bwMode="auto">
          <a:xfrm>
            <a:off x="5448382" y="6477000"/>
            <a:ext cx="369561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eaLnBrk="0" fontAlgn="base" hangingPunct="0">
              <a:spcBef>
                <a:spcPct val="0"/>
              </a:spcBef>
              <a:spcAft>
                <a:spcPct val="0"/>
              </a:spcAft>
            </a:pPr>
            <a:r>
              <a:rPr lang="en-US" sz="1800" b="0" dirty="0">
                <a:solidFill>
                  <a:srgbClr val="000000"/>
                </a:solidFill>
              </a:rPr>
              <a:t>slide by </a:t>
            </a:r>
            <a:r>
              <a:rPr lang="en-US" sz="1800" b="0" dirty="0" err="1">
                <a:solidFill>
                  <a:srgbClr val="000000"/>
                </a:solidFill>
              </a:rPr>
              <a:t>Fei</a:t>
            </a:r>
            <a:r>
              <a:rPr lang="en-US" sz="1800" b="0" dirty="0">
                <a:solidFill>
                  <a:srgbClr val="000000"/>
                </a:solidFill>
              </a:rPr>
              <a:t> </a:t>
            </a:r>
            <a:r>
              <a:rPr lang="en-US" sz="1800" b="0" dirty="0" err="1">
                <a:solidFill>
                  <a:srgbClr val="000000"/>
                </a:solidFill>
              </a:rPr>
              <a:t>Fei</a:t>
            </a:r>
            <a:r>
              <a:rPr lang="en-US" sz="1800" b="0" dirty="0">
                <a:solidFill>
                  <a:srgbClr val="000000"/>
                </a:solidFill>
              </a:rPr>
              <a:t>, Fergus &amp; </a:t>
            </a:r>
            <a:r>
              <a:rPr lang="en-US" sz="1800" b="0" dirty="0" err="1">
                <a:solidFill>
                  <a:srgbClr val="000000"/>
                </a:solidFill>
              </a:rPr>
              <a:t>Torralba</a:t>
            </a:r>
            <a:r>
              <a:rPr lang="en-US" sz="1800" b="0" dirty="0">
                <a:solidFill>
                  <a:srgbClr val="000000"/>
                </a:solidFill>
              </a:rPr>
              <a:t> </a:t>
            </a:r>
          </a:p>
        </p:txBody>
      </p:sp>
      <p:sp>
        <p:nvSpPr>
          <p:cNvPr id="2" name="Slide Number Placeholder 1"/>
          <p:cNvSpPr>
            <a:spLocks noGrp="1"/>
          </p:cNvSpPr>
          <p:nvPr>
            <p:ph type="sldNum" sz="quarter" idx="12"/>
          </p:nvPr>
        </p:nvSpPr>
        <p:spPr/>
        <p:txBody>
          <a:bodyPr/>
          <a:lstStyle/>
          <a:p>
            <a:fld id="{AD4E86B5-A92D-294E-92AF-8654113B1844}" type="slidenum">
              <a:rPr lang="en-US" smtClean="0"/>
              <a:t>49</a:t>
            </a:fld>
            <a:endParaRPr lang="en-US"/>
          </a:p>
        </p:txBody>
      </p:sp>
    </p:spTree>
    <p:extLst>
      <p:ext uri="{BB962C8B-B14F-4D97-AF65-F5344CB8AC3E}">
        <p14:creationId xmlns:p14="http://schemas.microsoft.com/office/powerpoint/2010/main" val="30021426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ANCIENTANIMALART-CHINA-HORSE-3-XU-BEI-HUA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43013"/>
            <a:ext cx="9144000" cy="447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ext Box 3"/>
          <p:cNvSpPr txBox="1">
            <a:spLocks noChangeArrowheads="1"/>
          </p:cNvSpPr>
          <p:nvPr/>
        </p:nvSpPr>
        <p:spPr bwMode="auto">
          <a:xfrm>
            <a:off x="98425" y="106363"/>
            <a:ext cx="4919663"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fontAlgn="base">
              <a:spcBef>
                <a:spcPct val="0"/>
              </a:spcBef>
              <a:spcAft>
                <a:spcPct val="0"/>
              </a:spcAft>
            </a:pPr>
            <a:r>
              <a:rPr lang="en-US" sz="3200" b="0">
                <a:solidFill>
                  <a:srgbClr val="000000"/>
                </a:solidFill>
              </a:rPr>
              <a:t>Challenges 5: deformation</a:t>
            </a:r>
          </a:p>
        </p:txBody>
      </p:sp>
      <p:sp>
        <p:nvSpPr>
          <p:cNvPr id="32772" name="Text Box 4"/>
          <p:cNvSpPr txBox="1">
            <a:spLocks noChangeArrowheads="1"/>
          </p:cNvSpPr>
          <p:nvPr/>
        </p:nvSpPr>
        <p:spPr bwMode="auto">
          <a:xfrm>
            <a:off x="7143750" y="6491288"/>
            <a:ext cx="2000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fontAlgn="base">
              <a:spcBef>
                <a:spcPct val="0"/>
              </a:spcBef>
              <a:spcAft>
                <a:spcPct val="0"/>
              </a:spcAft>
            </a:pPr>
            <a:r>
              <a:rPr lang="en-US" sz="1800" b="0">
                <a:solidFill>
                  <a:srgbClr val="000000"/>
                </a:solidFill>
              </a:rPr>
              <a:t>Xu, Beihong 1943</a:t>
            </a:r>
          </a:p>
        </p:txBody>
      </p:sp>
      <p:sp>
        <p:nvSpPr>
          <p:cNvPr id="32773" name="Text Box 5"/>
          <p:cNvSpPr txBox="1">
            <a:spLocks noChangeArrowheads="1"/>
          </p:cNvSpPr>
          <p:nvPr/>
        </p:nvSpPr>
        <p:spPr bwMode="auto">
          <a:xfrm>
            <a:off x="0" y="6461125"/>
            <a:ext cx="4149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eaLnBrk="0" fontAlgn="base" hangingPunct="0">
              <a:spcBef>
                <a:spcPct val="0"/>
              </a:spcBef>
              <a:spcAft>
                <a:spcPct val="0"/>
              </a:spcAft>
            </a:pPr>
            <a:r>
              <a:rPr lang="en-US" sz="2000" b="0">
                <a:solidFill>
                  <a:srgbClr val="FFFFFF"/>
                </a:solidFill>
              </a:rPr>
              <a:t>slide by Fei Fei, Fergus &amp; Torralba </a:t>
            </a:r>
          </a:p>
        </p:txBody>
      </p:sp>
      <p:sp>
        <p:nvSpPr>
          <p:cNvPr id="2" name="Slide Number Placeholder 1"/>
          <p:cNvSpPr>
            <a:spLocks noGrp="1"/>
          </p:cNvSpPr>
          <p:nvPr>
            <p:ph type="sldNum" sz="quarter" idx="12"/>
          </p:nvPr>
        </p:nvSpPr>
        <p:spPr/>
        <p:txBody>
          <a:bodyPr/>
          <a:lstStyle/>
          <a:p>
            <a:fld id="{AD4E86B5-A92D-294E-92AF-8654113B1844}" type="slidenum">
              <a:rPr lang="en-US" smtClean="0"/>
              <a:t>50</a:t>
            </a:fld>
            <a:endParaRPr lang="en-US"/>
          </a:p>
        </p:txBody>
      </p:sp>
    </p:spTree>
    <p:extLst>
      <p:ext uri="{BB962C8B-B14F-4D97-AF65-F5344CB8AC3E}">
        <p14:creationId xmlns:p14="http://schemas.microsoft.com/office/powerpoint/2010/main" val="30358689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klimt_die_jungfrau"/>
          <p:cNvPicPr>
            <a:picLocks noChangeAspect="1" noChangeArrowheads="1"/>
          </p:cNvPicPr>
          <p:nvPr/>
        </p:nvPicPr>
        <p:blipFill>
          <a:blip r:embed="rId2">
            <a:lum contrast="24000"/>
            <a:extLst>
              <a:ext uri="{28A0092B-C50C-407E-A947-70E740481C1C}">
                <a14:useLocalDpi xmlns:a14="http://schemas.microsoft.com/office/drawing/2010/main" val="0"/>
              </a:ext>
            </a:extLst>
          </a:blip>
          <a:srcRect/>
          <a:stretch>
            <a:fillRect/>
          </a:stretch>
        </p:blipFill>
        <p:spPr bwMode="auto">
          <a:xfrm>
            <a:off x="2590800" y="685800"/>
            <a:ext cx="65532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Text Box 3"/>
          <p:cNvSpPr txBox="1">
            <a:spLocks noChangeArrowheads="1"/>
          </p:cNvSpPr>
          <p:nvPr/>
        </p:nvSpPr>
        <p:spPr bwMode="auto">
          <a:xfrm>
            <a:off x="98425" y="76200"/>
            <a:ext cx="6186309" cy="584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fontAlgn="base">
              <a:spcBef>
                <a:spcPct val="0"/>
              </a:spcBef>
              <a:spcAft>
                <a:spcPct val="0"/>
              </a:spcAft>
            </a:pPr>
            <a:r>
              <a:rPr lang="en-US" sz="3200" b="0" dirty="0">
                <a:solidFill>
                  <a:srgbClr val="000000"/>
                </a:solidFill>
              </a:rPr>
              <a:t>Challenges 6: background clutter</a:t>
            </a:r>
          </a:p>
        </p:txBody>
      </p:sp>
      <p:sp>
        <p:nvSpPr>
          <p:cNvPr id="33796" name="Text Box 4"/>
          <p:cNvSpPr txBox="1">
            <a:spLocks noChangeArrowheads="1"/>
          </p:cNvSpPr>
          <p:nvPr/>
        </p:nvSpPr>
        <p:spPr bwMode="auto">
          <a:xfrm>
            <a:off x="1263650" y="6491288"/>
            <a:ext cx="1327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fontAlgn="base">
              <a:spcBef>
                <a:spcPct val="0"/>
              </a:spcBef>
              <a:spcAft>
                <a:spcPct val="0"/>
              </a:spcAft>
            </a:pPr>
            <a:r>
              <a:rPr lang="en-US" sz="1800" b="0" dirty="0">
                <a:solidFill>
                  <a:srgbClr val="FF0505"/>
                </a:solidFill>
              </a:rPr>
              <a:t>Klimt, 1913</a:t>
            </a:r>
          </a:p>
        </p:txBody>
      </p:sp>
      <p:sp>
        <p:nvSpPr>
          <p:cNvPr id="33797" name="Text Box 5"/>
          <p:cNvSpPr txBox="1">
            <a:spLocks noChangeArrowheads="1"/>
          </p:cNvSpPr>
          <p:nvPr/>
        </p:nvSpPr>
        <p:spPr bwMode="auto">
          <a:xfrm>
            <a:off x="5029200" y="6477000"/>
            <a:ext cx="4149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eaLnBrk="0" fontAlgn="base" hangingPunct="0">
              <a:spcBef>
                <a:spcPct val="0"/>
              </a:spcBef>
              <a:spcAft>
                <a:spcPct val="0"/>
              </a:spcAft>
            </a:pPr>
            <a:r>
              <a:rPr lang="en-US" sz="2000" b="0">
                <a:solidFill>
                  <a:srgbClr val="FFFFFF"/>
                </a:solidFill>
              </a:rPr>
              <a:t>slide by Fei Fei, Fergus &amp; Torralba </a:t>
            </a:r>
          </a:p>
        </p:txBody>
      </p:sp>
      <p:sp>
        <p:nvSpPr>
          <p:cNvPr id="2" name="Slide Number Placeholder 1"/>
          <p:cNvSpPr>
            <a:spLocks noGrp="1"/>
          </p:cNvSpPr>
          <p:nvPr>
            <p:ph type="sldNum" sz="quarter" idx="12"/>
          </p:nvPr>
        </p:nvSpPr>
        <p:spPr/>
        <p:txBody>
          <a:bodyPr/>
          <a:lstStyle/>
          <a:p>
            <a:fld id="{AD4E86B5-A92D-294E-92AF-8654113B1844}" type="slidenum">
              <a:rPr lang="en-US" smtClean="0"/>
              <a:t>51</a:t>
            </a:fld>
            <a:endParaRPr lang="en-US"/>
          </a:p>
        </p:txBody>
      </p:sp>
    </p:spTree>
    <p:extLst>
      <p:ext uri="{BB962C8B-B14F-4D97-AF65-F5344CB8AC3E}">
        <p14:creationId xmlns:p14="http://schemas.microsoft.com/office/powerpoint/2010/main" val="34465618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228600" y="152400"/>
            <a:ext cx="8229600" cy="563563"/>
          </a:xfrm>
        </p:spPr>
        <p:txBody>
          <a:bodyPr>
            <a:normAutofit fontScale="90000"/>
          </a:bodyPr>
          <a:lstStyle/>
          <a:p>
            <a:pPr eaLnBrk="1" hangingPunct="1"/>
            <a:r>
              <a:rPr lang="en-US" sz="3200">
                <a:latin typeface="Arial" charset="0"/>
                <a:cs typeface="Arial" charset="0"/>
              </a:rPr>
              <a:t>Challenges 7: object intra-class variation</a:t>
            </a:r>
          </a:p>
        </p:txBody>
      </p:sp>
      <p:pic>
        <p:nvPicPr>
          <p:cNvPr id="34819" name="Picture 3" descr="chair"/>
          <p:cNvPicPr>
            <a:picLocks noChangeAspect="1" noChangeArrowheads="1"/>
          </p:cNvPicPr>
          <p:nvPr/>
        </p:nvPicPr>
        <p:blipFill>
          <a:blip r:embed="rId2">
            <a:extLst>
              <a:ext uri="{28A0092B-C50C-407E-A947-70E740481C1C}">
                <a14:useLocalDpi xmlns:a14="http://schemas.microsoft.com/office/drawing/2010/main" val="0"/>
              </a:ext>
            </a:extLst>
          </a:blip>
          <a:srcRect l="8571" t="3438" r="8571"/>
          <a:stretch>
            <a:fillRect/>
          </a:stretch>
        </p:blipFill>
        <p:spPr bwMode="auto">
          <a:xfrm>
            <a:off x="3200400" y="1447800"/>
            <a:ext cx="2286000"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4" descr="chair"/>
          <p:cNvPicPr>
            <a:picLocks noChangeAspect="1" noChangeArrowheads="1"/>
          </p:cNvPicPr>
          <p:nvPr/>
        </p:nvPicPr>
        <p:blipFill>
          <a:blip r:embed="rId3">
            <a:extLst>
              <a:ext uri="{28A0092B-C50C-407E-A947-70E740481C1C}">
                <a14:useLocalDpi xmlns:a14="http://schemas.microsoft.com/office/drawing/2010/main" val="0"/>
              </a:ext>
            </a:extLst>
          </a:blip>
          <a:srcRect t="10989" b="9891"/>
          <a:stretch>
            <a:fillRect/>
          </a:stretch>
        </p:blipFill>
        <p:spPr bwMode="auto">
          <a:xfrm>
            <a:off x="533400" y="4106863"/>
            <a:ext cx="1854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5" descr="splash-chai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1219200"/>
            <a:ext cx="328612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6" descr="eamesloungechai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219200"/>
            <a:ext cx="2241550"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7" descr="Wagner in Leisur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5600" y="4411663"/>
            <a:ext cx="3200400" cy="201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8" descr="Bertoi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00800" y="3962400"/>
            <a:ext cx="2590800"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5" name="Text Box 9"/>
          <p:cNvSpPr txBox="1">
            <a:spLocks noChangeArrowheads="1"/>
          </p:cNvSpPr>
          <p:nvPr/>
        </p:nvSpPr>
        <p:spPr bwMode="auto">
          <a:xfrm>
            <a:off x="5029200" y="6477000"/>
            <a:ext cx="41640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eaLnBrk="0" fontAlgn="base" hangingPunct="0">
              <a:spcBef>
                <a:spcPct val="0"/>
              </a:spcBef>
              <a:spcAft>
                <a:spcPct val="0"/>
              </a:spcAft>
            </a:pPr>
            <a:r>
              <a:rPr lang="en-US" sz="2000" b="0">
                <a:solidFill>
                  <a:srgbClr val="000000"/>
                </a:solidFill>
              </a:rPr>
              <a:t>slide by Fei-Fei, Fergus &amp; Torralba </a:t>
            </a:r>
          </a:p>
        </p:txBody>
      </p:sp>
      <p:sp>
        <p:nvSpPr>
          <p:cNvPr id="2" name="Slide Number Placeholder 1"/>
          <p:cNvSpPr>
            <a:spLocks noGrp="1"/>
          </p:cNvSpPr>
          <p:nvPr>
            <p:ph type="sldNum" sz="quarter" idx="12"/>
          </p:nvPr>
        </p:nvSpPr>
        <p:spPr/>
        <p:txBody>
          <a:bodyPr/>
          <a:lstStyle/>
          <a:p>
            <a:fld id="{AD4E86B5-A92D-294E-92AF-8654113B1844}" type="slidenum">
              <a:rPr lang="en-US" smtClean="0"/>
              <a:t>52</a:t>
            </a:fld>
            <a:endParaRPr lang="en-US"/>
          </a:p>
        </p:txBody>
      </p:sp>
    </p:spTree>
    <p:extLst>
      <p:ext uri="{BB962C8B-B14F-4D97-AF65-F5344CB8AC3E}">
        <p14:creationId xmlns:p14="http://schemas.microsoft.com/office/powerpoint/2010/main" val="37418654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0706" name="Group 2"/>
          <p:cNvGrpSpPr>
            <a:grpSpLocks/>
          </p:cNvGrpSpPr>
          <p:nvPr/>
        </p:nvGrpSpPr>
        <p:grpSpPr bwMode="auto">
          <a:xfrm>
            <a:off x="2819400" y="762000"/>
            <a:ext cx="5715000" cy="5715000"/>
            <a:chOff x="1776" y="384"/>
            <a:chExt cx="3600" cy="3600"/>
          </a:xfrm>
        </p:grpSpPr>
        <p:graphicFrame>
          <p:nvGraphicFramePr>
            <p:cNvPr id="35846" name="Object 3"/>
            <p:cNvGraphicFramePr>
              <a:graphicFrameLocks noChangeAspect="1"/>
            </p:cNvGraphicFramePr>
            <p:nvPr/>
          </p:nvGraphicFramePr>
          <p:xfrm>
            <a:off x="1776" y="2256"/>
            <a:ext cx="1728" cy="1728"/>
          </p:xfrm>
          <a:graphic>
            <a:graphicData uri="http://schemas.openxmlformats.org/presentationml/2006/ole">
              <mc:AlternateContent xmlns:mc="http://schemas.openxmlformats.org/markup-compatibility/2006">
                <mc:Choice xmlns:v="urn:schemas-microsoft-com:vml" Requires="v">
                  <p:oleObj spid="_x0000_s2110" name="Image File" r:id="rId4" imgW="3251200" imgH="3251200" progId="DellImageExpertImage">
                    <p:embed/>
                  </p:oleObj>
                </mc:Choice>
                <mc:Fallback>
                  <p:oleObj name="Image File" r:id="rId4" imgW="3251200" imgH="3251200" progId="DellImageExpertImag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6" y="2256"/>
                          <a:ext cx="1728" cy="1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5847" name="Object 4"/>
            <p:cNvGraphicFramePr>
              <a:graphicFrameLocks noChangeAspect="1"/>
            </p:cNvGraphicFramePr>
            <p:nvPr/>
          </p:nvGraphicFramePr>
          <p:xfrm>
            <a:off x="1776" y="384"/>
            <a:ext cx="1728" cy="1728"/>
          </p:xfrm>
          <a:graphic>
            <a:graphicData uri="http://schemas.openxmlformats.org/presentationml/2006/ole">
              <mc:AlternateContent xmlns:mc="http://schemas.openxmlformats.org/markup-compatibility/2006">
                <mc:Choice xmlns:v="urn:schemas-microsoft-com:vml" Requires="v">
                  <p:oleObj spid="_x0000_s2111" name="Image File" r:id="rId6" imgW="3251200" imgH="3251200" progId="DellImageExpertImage">
                    <p:embed/>
                  </p:oleObj>
                </mc:Choice>
                <mc:Fallback>
                  <p:oleObj name="Image File" r:id="rId6" imgW="3251200" imgH="3251200" progId="DellImageExpertImag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76" y="384"/>
                          <a:ext cx="1728" cy="1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5848" name="Object 5"/>
            <p:cNvGraphicFramePr>
              <a:graphicFrameLocks noChangeAspect="1"/>
            </p:cNvGraphicFramePr>
            <p:nvPr/>
          </p:nvGraphicFramePr>
          <p:xfrm>
            <a:off x="3648" y="2256"/>
            <a:ext cx="1728" cy="1728"/>
          </p:xfrm>
          <a:graphic>
            <a:graphicData uri="http://schemas.openxmlformats.org/presentationml/2006/ole">
              <mc:AlternateContent xmlns:mc="http://schemas.openxmlformats.org/markup-compatibility/2006">
                <mc:Choice xmlns:v="urn:schemas-microsoft-com:vml" Requires="v">
                  <p:oleObj spid="_x0000_s2112" name="Image" r:id="rId8" imgW="3250794" imgH="3250794" progId="Photoshop.Image.7">
                    <p:embed/>
                  </p:oleObj>
                </mc:Choice>
                <mc:Fallback>
                  <p:oleObj name="Image" r:id="rId8" imgW="3250794" imgH="3250794" progId="Photoshop.Image.7">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48" y="2256"/>
                          <a:ext cx="1728" cy="1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5849" name="Object 6"/>
            <p:cNvGraphicFramePr>
              <a:graphicFrameLocks noChangeAspect="1"/>
            </p:cNvGraphicFramePr>
            <p:nvPr/>
          </p:nvGraphicFramePr>
          <p:xfrm>
            <a:off x="3648" y="384"/>
            <a:ext cx="1728" cy="1728"/>
          </p:xfrm>
          <a:graphic>
            <a:graphicData uri="http://schemas.openxmlformats.org/presentationml/2006/ole">
              <mc:AlternateContent xmlns:mc="http://schemas.openxmlformats.org/markup-compatibility/2006">
                <mc:Choice xmlns:v="urn:schemas-microsoft-com:vml" Requires="v">
                  <p:oleObj spid="_x0000_s2113" name="Image" r:id="rId10" imgW="3250794" imgH="3250794" progId="Photoshop.Image.7">
                    <p:embed/>
                  </p:oleObj>
                </mc:Choice>
                <mc:Fallback>
                  <p:oleObj name="Image" r:id="rId10" imgW="3250794" imgH="3250794" progId="Photoshop.Image.7">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48" y="384"/>
                          <a:ext cx="1728" cy="1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5850" name="Oval 7"/>
            <p:cNvSpPr>
              <a:spLocks noChangeArrowheads="1"/>
            </p:cNvSpPr>
            <p:nvPr/>
          </p:nvSpPr>
          <p:spPr bwMode="auto">
            <a:xfrm>
              <a:off x="2304" y="1728"/>
              <a:ext cx="480" cy="480"/>
            </a:xfrm>
            <a:prstGeom prst="ellipse">
              <a:avLst/>
            </a:prstGeom>
            <a:noFill/>
            <a:ln w="28575">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en-US" sz="2400" b="1">
                <a:solidFill>
                  <a:srgbClr val="000000"/>
                </a:solidFill>
                <a:latin typeface="Arial" charset="0"/>
                <a:ea typeface="ＭＳ Ｐゴシック" charset="0"/>
                <a:cs typeface="Arial" charset="0"/>
              </a:endParaRPr>
            </a:p>
          </p:txBody>
        </p:sp>
        <p:sp>
          <p:nvSpPr>
            <p:cNvPr id="35851" name="Oval 8"/>
            <p:cNvSpPr>
              <a:spLocks noChangeArrowheads="1"/>
            </p:cNvSpPr>
            <p:nvPr/>
          </p:nvSpPr>
          <p:spPr bwMode="auto">
            <a:xfrm>
              <a:off x="2688" y="1536"/>
              <a:ext cx="480" cy="480"/>
            </a:xfrm>
            <a:prstGeom prst="ellipse">
              <a:avLst/>
            </a:prstGeom>
            <a:noFill/>
            <a:ln w="28575">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en-US" sz="2400" b="1">
                <a:solidFill>
                  <a:srgbClr val="000000"/>
                </a:solidFill>
                <a:latin typeface="Arial" charset="0"/>
                <a:ea typeface="ＭＳ Ｐゴシック" charset="0"/>
                <a:cs typeface="Arial" charset="0"/>
              </a:endParaRPr>
            </a:p>
          </p:txBody>
        </p:sp>
        <p:sp>
          <p:nvSpPr>
            <p:cNvPr id="35852" name="Oval 9"/>
            <p:cNvSpPr>
              <a:spLocks noChangeArrowheads="1"/>
            </p:cNvSpPr>
            <p:nvPr/>
          </p:nvSpPr>
          <p:spPr bwMode="auto">
            <a:xfrm>
              <a:off x="3888" y="672"/>
              <a:ext cx="480" cy="480"/>
            </a:xfrm>
            <a:prstGeom prst="ellipse">
              <a:avLst/>
            </a:prstGeom>
            <a:noFill/>
            <a:ln w="28575">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en-US" sz="2400" b="1">
                <a:solidFill>
                  <a:srgbClr val="000000"/>
                </a:solidFill>
                <a:latin typeface="Arial" charset="0"/>
                <a:ea typeface="ＭＳ Ｐゴシック" charset="0"/>
                <a:cs typeface="Arial" charset="0"/>
              </a:endParaRPr>
            </a:p>
          </p:txBody>
        </p:sp>
        <p:sp>
          <p:nvSpPr>
            <p:cNvPr id="35853" name="Oval 10"/>
            <p:cNvSpPr>
              <a:spLocks noChangeArrowheads="1"/>
            </p:cNvSpPr>
            <p:nvPr/>
          </p:nvSpPr>
          <p:spPr bwMode="auto">
            <a:xfrm>
              <a:off x="1872" y="3168"/>
              <a:ext cx="480" cy="480"/>
            </a:xfrm>
            <a:prstGeom prst="ellipse">
              <a:avLst/>
            </a:prstGeom>
            <a:noFill/>
            <a:ln w="28575">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en-US" sz="2400" b="1">
                <a:solidFill>
                  <a:srgbClr val="000000"/>
                </a:solidFill>
                <a:latin typeface="Arial" charset="0"/>
                <a:ea typeface="ＭＳ Ｐゴシック" charset="0"/>
                <a:cs typeface="Arial" charset="0"/>
              </a:endParaRPr>
            </a:p>
          </p:txBody>
        </p:sp>
        <p:sp>
          <p:nvSpPr>
            <p:cNvPr id="35854" name="Oval 11"/>
            <p:cNvSpPr>
              <a:spLocks noChangeArrowheads="1"/>
            </p:cNvSpPr>
            <p:nvPr/>
          </p:nvSpPr>
          <p:spPr bwMode="auto">
            <a:xfrm>
              <a:off x="2640" y="3360"/>
              <a:ext cx="480" cy="480"/>
            </a:xfrm>
            <a:prstGeom prst="ellipse">
              <a:avLst/>
            </a:prstGeom>
            <a:noFill/>
            <a:ln w="28575">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en-US" sz="2400" b="1">
                <a:solidFill>
                  <a:srgbClr val="000000"/>
                </a:solidFill>
                <a:latin typeface="Arial" charset="0"/>
                <a:ea typeface="ＭＳ Ｐゴシック" charset="0"/>
                <a:cs typeface="Arial" charset="0"/>
              </a:endParaRPr>
            </a:p>
          </p:txBody>
        </p:sp>
        <p:sp>
          <p:nvSpPr>
            <p:cNvPr id="35855" name="Oval 12"/>
            <p:cNvSpPr>
              <a:spLocks noChangeArrowheads="1"/>
            </p:cNvSpPr>
            <p:nvPr/>
          </p:nvSpPr>
          <p:spPr bwMode="auto">
            <a:xfrm>
              <a:off x="2736" y="2880"/>
              <a:ext cx="480" cy="480"/>
            </a:xfrm>
            <a:prstGeom prst="ellipse">
              <a:avLst/>
            </a:prstGeom>
            <a:noFill/>
            <a:ln w="28575">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en-US" sz="2400" b="1">
                <a:solidFill>
                  <a:srgbClr val="000000"/>
                </a:solidFill>
                <a:latin typeface="Arial" charset="0"/>
                <a:ea typeface="ＭＳ Ｐゴシック" charset="0"/>
                <a:cs typeface="Arial" charset="0"/>
              </a:endParaRPr>
            </a:p>
          </p:txBody>
        </p:sp>
        <p:sp>
          <p:nvSpPr>
            <p:cNvPr id="35856" name="Oval 13"/>
            <p:cNvSpPr>
              <a:spLocks noChangeArrowheads="1"/>
            </p:cNvSpPr>
            <p:nvPr/>
          </p:nvSpPr>
          <p:spPr bwMode="auto">
            <a:xfrm>
              <a:off x="3792" y="3504"/>
              <a:ext cx="480" cy="480"/>
            </a:xfrm>
            <a:prstGeom prst="ellipse">
              <a:avLst/>
            </a:prstGeom>
            <a:noFill/>
            <a:ln w="28575">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en-US" sz="2400" b="1">
                <a:solidFill>
                  <a:srgbClr val="000000"/>
                </a:solidFill>
                <a:latin typeface="Arial" charset="0"/>
                <a:ea typeface="ＭＳ Ｐゴシック" charset="0"/>
                <a:cs typeface="Arial" charset="0"/>
              </a:endParaRPr>
            </a:p>
          </p:txBody>
        </p:sp>
        <p:sp>
          <p:nvSpPr>
            <p:cNvPr id="35857" name="Oval 14"/>
            <p:cNvSpPr>
              <a:spLocks noChangeArrowheads="1"/>
            </p:cNvSpPr>
            <p:nvPr/>
          </p:nvSpPr>
          <p:spPr bwMode="auto">
            <a:xfrm>
              <a:off x="4224" y="3504"/>
              <a:ext cx="480" cy="480"/>
            </a:xfrm>
            <a:prstGeom prst="ellipse">
              <a:avLst/>
            </a:prstGeom>
            <a:noFill/>
            <a:ln w="28575">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en-US" sz="2400" b="1">
                <a:solidFill>
                  <a:srgbClr val="000000"/>
                </a:solidFill>
                <a:latin typeface="Arial" charset="0"/>
                <a:ea typeface="ＭＳ Ｐゴシック" charset="0"/>
                <a:cs typeface="Arial" charset="0"/>
              </a:endParaRPr>
            </a:p>
          </p:txBody>
        </p:sp>
      </p:grpSp>
      <p:graphicFrame>
        <p:nvGraphicFramePr>
          <p:cNvPr id="35843" name="Object 15"/>
          <p:cNvGraphicFramePr>
            <a:graphicFrameLocks noChangeAspect="1"/>
          </p:cNvGraphicFramePr>
          <p:nvPr/>
        </p:nvGraphicFramePr>
        <p:xfrm>
          <a:off x="1066800" y="3200400"/>
          <a:ext cx="757238" cy="473075"/>
        </p:xfrm>
        <a:graphic>
          <a:graphicData uri="http://schemas.openxmlformats.org/presentationml/2006/ole">
            <mc:AlternateContent xmlns:mc="http://schemas.openxmlformats.org/markup-compatibility/2006">
              <mc:Choice xmlns:v="urn:schemas-microsoft-com:vml" Requires="v">
                <p:oleObj spid="_x0000_s2114" name="Image File" r:id="rId12" imgW="3251200" imgH="3251200" progId="DellImageExpertImage">
                  <p:embed/>
                </p:oleObj>
              </mc:Choice>
              <mc:Fallback>
                <p:oleObj name="Image File" r:id="rId12" imgW="3251200" imgH="3251200" progId="DellImageExpertImag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l="31035" t="82759" r="41379"/>
                      <a:stretch>
                        <a:fillRect/>
                      </a:stretch>
                    </p:blipFill>
                    <p:spPr bwMode="auto">
                      <a:xfrm>
                        <a:off x="1066800" y="3200400"/>
                        <a:ext cx="757238"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5844" name="Rectangle 17"/>
          <p:cNvSpPr>
            <a:spLocks noGrp="1" noChangeArrowheads="1"/>
          </p:cNvSpPr>
          <p:nvPr>
            <p:ph type="title"/>
          </p:nvPr>
        </p:nvSpPr>
        <p:spPr>
          <a:xfrm>
            <a:off x="228600" y="152400"/>
            <a:ext cx="8229600" cy="563563"/>
          </a:xfrm>
          <a:noFill/>
        </p:spPr>
        <p:txBody>
          <a:bodyPr>
            <a:normAutofit fontScale="90000"/>
          </a:bodyPr>
          <a:lstStyle/>
          <a:p>
            <a:pPr eaLnBrk="1" hangingPunct="1"/>
            <a:r>
              <a:rPr lang="en-US" sz="3200">
                <a:latin typeface="Arial" charset="0"/>
                <a:cs typeface="Arial" charset="0"/>
              </a:rPr>
              <a:t>Challenges 8:  local ambiguity</a:t>
            </a:r>
          </a:p>
        </p:txBody>
      </p:sp>
      <p:sp>
        <p:nvSpPr>
          <p:cNvPr id="35845" name="Text Box 18"/>
          <p:cNvSpPr txBox="1">
            <a:spLocks noChangeArrowheads="1"/>
          </p:cNvSpPr>
          <p:nvPr/>
        </p:nvSpPr>
        <p:spPr bwMode="auto">
          <a:xfrm>
            <a:off x="5029200" y="6477000"/>
            <a:ext cx="41640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eaLnBrk="0" fontAlgn="base" hangingPunct="0">
              <a:spcBef>
                <a:spcPct val="0"/>
              </a:spcBef>
              <a:spcAft>
                <a:spcPct val="0"/>
              </a:spcAft>
            </a:pPr>
            <a:r>
              <a:rPr lang="en-US" sz="2000" b="0">
                <a:solidFill>
                  <a:srgbClr val="000000"/>
                </a:solidFill>
              </a:rPr>
              <a:t>slide by Fei-Fei, Fergus &amp; Torralba </a:t>
            </a:r>
          </a:p>
        </p:txBody>
      </p:sp>
      <p:sp>
        <p:nvSpPr>
          <p:cNvPr id="2" name="Slide Number Placeholder 1"/>
          <p:cNvSpPr>
            <a:spLocks noGrp="1"/>
          </p:cNvSpPr>
          <p:nvPr>
            <p:ph type="sldNum" sz="quarter" idx="12"/>
          </p:nvPr>
        </p:nvSpPr>
        <p:spPr/>
        <p:txBody>
          <a:bodyPr/>
          <a:lstStyle/>
          <a:p>
            <a:fld id="{AD4E86B5-A92D-294E-92AF-8654113B1844}" type="slidenum">
              <a:rPr lang="en-US" smtClean="0"/>
              <a:t>53</a:t>
            </a:fld>
            <a:endParaRPr lang="en-US"/>
          </a:p>
        </p:txBody>
      </p:sp>
    </p:spTree>
    <p:extLst>
      <p:ext uri="{BB962C8B-B14F-4D97-AF65-F5344CB8AC3E}">
        <p14:creationId xmlns:p14="http://schemas.microsoft.com/office/powerpoint/2010/main" val="30248435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07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title"/>
          </p:nvPr>
        </p:nvSpPr>
        <p:spPr>
          <a:xfrm>
            <a:off x="457200" y="-152400"/>
            <a:ext cx="8229600" cy="1143000"/>
          </a:xfrm>
          <a:noFill/>
        </p:spPr>
        <p:txBody>
          <a:bodyPr/>
          <a:lstStyle/>
          <a:p>
            <a:pPr eaLnBrk="1" hangingPunct="1"/>
            <a:r>
              <a:rPr lang="en-US" sz="3200">
                <a:latin typeface="Arial" charset="0"/>
                <a:cs typeface="Arial" charset="0"/>
              </a:rPr>
              <a:t>Challenges 9:  the world behind the image   </a:t>
            </a:r>
          </a:p>
        </p:txBody>
      </p:sp>
      <p:sp>
        <p:nvSpPr>
          <p:cNvPr id="4" name="TextBox 3"/>
          <p:cNvSpPr txBox="1"/>
          <p:nvPr/>
        </p:nvSpPr>
        <p:spPr>
          <a:xfrm>
            <a:off x="6716889" y="6520896"/>
            <a:ext cx="2427111" cy="307777"/>
          </a:xfrm>
          <a:prstGeom prst="rect">
            <a:avLst/>
          </a:prstGeom>
          <a:noFill/>
        </p:spPr>
        <p:txBody>
          <a:bodyPr wrap="square" rtlCol="0">
            <a:spAutoFit/>
          </a:bodyPr>
          <a:lstStyle/>
          <a:p>
            <a:r>
              <a:rPr lang="en-US" sz="1400" dirty="0">
                <a:solidFill>
                  <a:schemeClr val="bg1">
                    <a:lumMod val="65000"/>
                  </a:schemeClr>
                </a:solidFill>
              </a:rPr>
              <a:t>Slide Credit: </a:t>
            </a:r>
            <a:r>
              <a:rPr lang="en-US" sz="1400" dirty="0" err="1">
                <a:solidFill>
                  <a:schemeClr val="bg1">
                    <a:lumMod val="65000"/>
                  </a:schemeClr>
                </a:solidFill>
              </a:rPr>
              <a:t>Alyosha</a:t>
            </a:r>
            <a:r>
              <a:rPr lang="en-US" sz="1400" dirty="0">
                <a:solidFill>
                  <a:schemeClr val="bg1">
                    <a:lumMod val="65000"/>
                  </a:schemeClr>
                </a:solidFill>
              </a:rPr>
              <a:t> </a:t>
            </a:r>
            <a:r>
              <a:rPr lang="en-US" sz="1400" dirty="0" err="1">
                <a:solidFill>
                  <a:schemeClr val="bg1">
                    <a:lumMod val="65000"/>
                  </a:schemeClr>
                </a:solidFill>
              </a:rPr>
              <a:t>Efros</a:t>
            </a:r>
            <a:endParaRPr lang="en-US" sz="1400" dirty="0">
              <a:solidFill>
                <a:schemeClr val="bg1">
                  <a:lumMod val="65000"/>
                </a:schemeClr>
              </a:solidFill>
            </a:endParaRPr>
          </a:p>
        </p:txBody>
      </p:sp>
      <p:pic>
        <p:nvPicPr>
          <p:cNvPr id="3" name="Content Placeholder 2" descr="amtrak.gif"/>
          <p:cNvPicPr>
            <a:picLocks noGrp="1" noChangeAspect="1"/>
          </p:cNvPicPr>
          <p:nvPr>
            <p:ph idx="1"/>
          </p:nvPr>
        </p:nvPicPr>
        <p:blipFill>
          <a:blip r:embed="rId3">
            <a:extLst>
              <a:ext uri="{28A0092B-C50C-407E-A947-70E740481C1C}">
                <a14:useLocalDpi xmlns:a14="http://schemas.microsoft.com/office/drawing/2010/main" val="0"/>
              </a:ext>
            </a:extLst>
          </a:blip>
          <a:srcRect l="156" r="156"/>
          <a:stretch>
            <a:fillRect/>
          </a:stretch>
        </p:blipFill>
        <p:spPr/>
      </p:pic>
      <p:pic>
        <p:nvPicPr>
          <p:cNvPr id="5" name="Picture 4" descr="Amtrak5.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463719"/>
            <a:ext cx="8229600" cy="5956372"/>
          </a:xfrm>
          <a:prstGeom prst="rect">
            <a:avLst/>
          </a:prstGeom>
        </p:spPr>
      </p:pic>
      <p:sp>
        <p:nvSpPr>
          <p:cNvPr id="2" name="Slide Number Placeholder 1"/>
          <p:cNvSpPr>
            <a:spLocks noGrp="1"/>
          </p:cNvSpPr>
          <p:nvPr>
            <p:ph type="sldNum" sz="quarter" idx="12"/>
          </p:nvPr>
        </p:nvSpPr>
        <p:spPr/>
        <p:txBody>
          <a:bodyPr/>
          <a:lstStyle/>
          <a:p>
            <a:fld id="{AD4E86B5-A92D-294E-92AF-8654113B1844}" type="slidenum">
              <a:rPr lang="en-US" smtClean="0"/>
              <a:t>54</a:t>
            </a:fld>
            <a:endParaRPr lang="en-US"/>
          </a:p>
        </p:txBody>
      </p:sp>
    </p:spTree>
    <p:extLst>
      <p:ext uri="{BB962C8B-B14F-4D97-AF65-F5344CB8AC3E}">
        <p14:creationId xmlns:p14="http://schemas.microsoft.com/office/powerpoint/2010/main" val="2987053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1200"/>
            <a:ext cx="8229600" cy="4525963"/>
          </a:xfrm>
        </p:spPr>
        <p:txBody>
          <a:bodyPr>
            <a:normAutofit/>
          </a:bodyPr>
          <a:lstStyle/>
          <a:p>
            <a:pPr marL="0" indent="0" algn="ctr">
              <a:buNone/>
            </a:pPr>
            <a:r>
              <a:rPr lang="en-US" sz="4800" dirty="0"/>
              <a:t>What Works Today?</a:t>
            </a:r>
          </a:p>
        </p:txBody>
      </p:sp>
      <p:sp>
        <p:nvSpPr>
          <p:cNvPr id="2" name="Slide Number Placeholder 1"/>
          <p:cNvSpPr>
            <a:spLocks noGrp="1"/>
          </p:cNvSpPr>
          <p:nvPr>
            <p:ph type="sldNum" sz="quarter" idx="12"/>
          </p:nvPr>
        </p:nvSpPr>
        <p:spPr/>
        <p:txBody>
          <a:bodyPr/>
          <a:lstStyle/>
          <a:p>
            <a:fld id="{AD4E86B5-A92D-294E-92AF-8654113B1844}" type="slidenum">
              <a:rPr lang="en-US" smtClean="0"/>
              <a:t>55</a:t>
            </a:fld>
            <a:endParaRPr lang="en-US"/>
          </a:p>
        </p:txBody>
      </p:sp>
    </p:spTree>
    <p:extLst>
      <p:ext uri="{BB962C8B-B14F-4D97-AF65-F5344CB8AC3E}">
        <p14:creationId xmlns:p14="http://schemas.microsoft.com/office/powerpoint/2010/main" val="30774879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3"/>
          <p:cNvSpPr>
            <a:spLocks noGrp="1" noChangeArrowheads="1"/>
          </p:cNvSpPr>
          <p:nvPr>
            <p:ph type="body" idx="1"/>
          </p:nvPr>
        </p:nvSpPr>
        <p:spPr>
          <a:xfrm>
            <a:off x="457200" y="1600200"/>
            <a:ext cx="8229600" cy="685800"/>
          </a:xfrm>
        </p:spPr>
        <p:txBody>
          <a:bodyPr/>
          <a:lstStyle/>
          <a:p>
            <a:pPr eaLnBrk="1" hangingPunct="1"/>
            <a:r>
              <a:rPr lang="en-US">
                <a:latin typeface="Arial" charset="0"/>
              </a:rPr>
              <a:t>Reading license plates, zip codes, checks</a:t>
            </a:r>
          </a:p>
        </p:txBody>
      </p:sp>
      <p:pic>
        <p:nvPicPr>
          <p:cNvPr id="6349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2514600"/>
            <a:ext cx="38100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lg" len="lg"/>
              </a14:hiddenLine>
            </a:ext>
          </a:extLst>
        </p:spPr>
      </p:pic>
      <p:sp>
        <p:nvSpPr>
          <p:cNvPr id="5" name="TextBox 4"/>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a:t>Svetlana Lazebnik</a:t>
            </a:r>
            <a:endParaRPr lang="en-US" sz="1200" dirty="0">
              <a:cs typeface="+mn-cs"/>
            </a:endParaRPr>
          </a:p>
        </p:txBody>
      </p:sp>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fld id="{AD4E86B5-A92D-294E-92AF-8654113B1844}" type="slidenum">
              <a:rPr lang="en-US" smtClean="0"/>
              <a:t>56</a:t>
            </a:fld>
            <a:endParaRPr lang="en-US"/>
          </a:p>
        </p:txBody>
      </p:sp>
    </p:spTree>
    <p:extLst>
      <p:ext uri="{BB962C8B-B14F-4D97-AF65-F5344CB8AC3E}">
        <p14:creationId xmlns:p14="http://schemas.microsoft.com/office/powerpoint/2010/main" val="17901239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t>Biometrics</a:t>
            </a:r>
          </a:p>
        </p:txBody>
      </p:sp>
      <p:sp>
        <p:nvSpPr>
          <p:cNvPr id="48131" name="Rectangle 3"/>
          <p:cNvSpPr>
            <a:spLocks noGrp="1" noChangeArrowheads="1"/>
          </p:cNvSpPr>
          <p:nvPr>
            <p:ph type="body" idx="1"/>
          </p:nvPr>
        </p:nvSpPr>
        <p:spPr/>
        <p:txBody>
          <a:bodyPr/>
          <a:lstStyle/>
          <a:p>
            <a:endParaRPr lang="en-US"/>
          </a:p>
        </p:txBody>
      </p:sp>
      <p:pic>
        <p:nvPicPr>
          <p:cNvPr id="48132" name="Picture 4" descr="XM Micro Biometric Fingerprint Mouse"/>
          <p:cNvPicPr>
            <a:picLocks noChangeAspect="1" noChangeArrowheads="1"/>
          </p:cNvPicPr>
          <p:nvPr/>
        </p:nvPicPr>
        <p:blipFill>
          <a:blip r:embed="rId3" cstate="print"/>
          <a:srcRect/>
          <a:stretch>
            <a:fillRect/>
          </a:stretch>
        </p:blipFill>
        <p:spPr bwMode="auto">
          <a:xfrm>
            <a:off x="2404181" y="2060222"/>
            <a:ext cx="1748613" cy="3273778"/>
          </a:xfrm>
          <a:prstGeom prst="rect">
            <a:avLst/>
          </a:prstGeom>
          <a:noFill/>
          <a:ln w="9525">
            <a:noFill/>
            <a:miter lim="800000"/>
            <a:headEnd/>
            <a:tailEnd/>
          </a:ln>
        </p:spPr>
      </p:pic>
      <p:sp>
        <p:nvSpPr>
          <p:cNvPr id="48133" name="Rectangle 5"/>
          <p:cNvSpPr>
            <a:spLocks noChangeArrowheads="1"/>
          </p:cNvSpPr>
          <p:nvPr/>
        </p:nvSpPr>
        <p:spPr bwMode="auto">
          <a:xfrm>
            <a:off x="790223" y="5349522"/>
            <a:ext cx="2514600" cy="825500"/>
          </a:xfrm>
          <a:prstGeom prst="rect">
            <a:avLst/>
          </a:prstGeom>
          <a:noFill/>
          <a:ln w="9525">
            <a:noFill/>
            <a:miter lim="800000"/>
            <a:headEnd/>
            <a:tailEnd/>
          </a:ln>
        </p:spPr>
        <p:txBody>
          <a:bodyPr anchor="ctr">
            <a:spAutoFit/>
          </a:bodyPr>
          <a:lstStyle/>
          <a:p>
            <a:pPr eaLnBrk="0" hangingPunct="0">
              <a:spcBef>
                <a:spcPct val="0"/>
              </a:spcBef>
            </a:pPr>
            <a:r>
              <a:rPr lang="en-US" sz="1600" b="0" dirty="0">
                <a:solidFill>
                  <a:schemeClr val="tx1"/>
                </a:solidFill>
              </a:rPr>
              <a:t>Fingerprint scanners on many new laptops, </a:t>
            </a:r>
            <a:br>
              <a:rPr lang="en-US" sz="1600" b="0" dirty="0">
                <a:solidFill>
                  <a:schemeClr val="tx1"/>
                </a:solidFill>
              </a:rPr>
            </a:br>
            <a:r>
              <a:rPr lang="en-US" sz="1600" b="0" dirty="0">
                <a:solidFill>
                  <a:schemeClr val="tx1"/>
                </a:solidFill>
              </a:rPr>
              <a:t>other devices</a:t>
            </a:r>
          </a:p>
        </p:txBody>
      </p:sp>
      <p:pic>
        <p:nvPicPr>
          <p:cNvPr id="48135" name="Picture 7" descr="login_dialog"/>
          <p:cNvPicPr>
            <a:picLocks noChangeAspect="1" noChangeArrowheads="1"/>
          </p:cNvPicPr>
          <p:nvPr/>
        </p:nvPicPr>
        <p:blipFill>
          <a:blip r:embed="rId4" cstate="print"/>
          <a:srcRect/>
          <a:stretch>
            <a:fillRect/>
          </a:stretch>
        </p:blipFill>
        <p:spPr bwMode="auto">
          <a:xfrm>
            <a:off x="6400800" y="2679700"/>
            <a:ext cx="2209800" cy="2197100"/>
          </a:xfrm>
          <a:prstGeom prst="rect">
            <a:avLst/>
          </a:prstGeom>
          <a:noFill/>
          <a:ln w="9525">
            <a:noFill/>
            <a:miter lim="800000"/>
            <a:headEnd/>
            <a:tailEnd/>
          </a:ln>
        </p:spPr>
      </p:pic>
      <p:sp>
        <p:nvSpPr>
          <p:cNvPr id="48136" name="Rectangle 8"/>
          <p:cNvSpPr>
            <a:spLocks noChangeArrowheads="1"/>
          </p:cNvSpPr>
          <p:nvPr/>
        </p:nvSpPr>
        <p:spPr bwMode="auto">
          <a:xfrm>
            <a:off x="4953000" y="5287963"/>
            <a:ext cx="3581400" cy="1006475"/>
          </a:xfrm>
          <a:prstGeom prst="rect">
            <a:avLst/>
          </a:prstGeom>
          <a:noFill/>
          <a:ln w="9525">
            <a:noFill/>
            <a:miter lim="800000"/>
            <a:headEnd/>
            <a:tailEnd/>
          </a:ln>
        </p:spPr>
        <p:txBody>
          <a:bodyPr anchor="ctr">
            <a:spAutoFit/>
          </a:bodyPr>
          <a:lstStyle/>
          <a:p>
            <a:pPr eaLnBrk="0" hangingPunct="0">
              <a:spcBef>
                <a:spcPct val="0"/>
              </a:spcBef>
            </a:pPr>
            <a:r>
              <a:rPr lang="en-US" sz="1600" b="0">
                <a:solidFill>
                  <a:schemeClr val="tx1"/>
                </a:solidFill>
              </a:rPr>
              <a:t>Face recognition systems now beginning to appear more widely</a:t>
            </a:r>
            <a:br>
              <a:rPr lang="en-US" sz="1600" b="0">
                <a:solidFill>
                  <a:schemeClr val="tx1"/>
                </a:solidFill>
              </a:rPr>
            </a:br>
            <a:r>
              <a:rPr lang="en-US" sz="1400" b="0">
                <a:solidFill>
                  <a:schemeClr val="tx1"/>
                </a:solidFill>
                <a:hlinkClick r:id="rId5"/>
              </a:rPr>
              <a:t>http://www.sensiblevision.com/</a:t>
            </a:r>
            <a:endParaRPr lang="en-US" sz="1400" b="0">
              <a:solidFill>
                <a:schemeClr val="tx1"/>
              </a:solidFill>
            </a:endParaRPr>
          </a:p>
          <a:p>
            <a:pPr eaLnBrk="0" hangingPunct="0">
              <a:spcBef>
                <a:spcPct val="0"/>
              </a:spcBef>
            </a:pPr>
            <a:endParaRPr lang="en-US" sz="1400" b="0">
              <a:solidFill>
                <a:schemeClr val="tx1"/>
              </a:solidFill>
            </a:endParaRPr>
          </a:p>
        </p:txBody>
      </p:sp>
      <p:pic>
        <p:nvPicPr>
          <p:cNvPr id="48137" name="Picture 9" descr="woman_laptop"/>
          <p:cNvPicPr>
            <a:picLocks noChangeAspect="1" noChangeArrowheads="1"/>
          </p:cNvPicPr>
          <p:nvPr/>
        </p:nvPicPr>
        <p:blipFill>
          <a:blip r:embed="rId6" cstate="print"/>
          <a:srcRect/>
          <a:stretch>
            <a:fillRect/>
          </a:stretch>
        </p:blipFill>
        <p:spPr bwMode="auto">
          <a:xfrm>
            <a:off x="4533900" y="2933700"/>
            <a:ext cx="1714500" cy="1714500"/>
          </a:xfrm>
          <a:prstGeom prst="rect">
            <a:avLst/>
          </a:prstGeom>
          <a:noFill/>
          <a:ln w="9525">
            <a:noFill/>
            <a:miter lim="800000"/>
            <a:headEnd/>
            <a:tailEnd/>
          </a:ln>
        </p:spPr>
      </p:pic>
      <p:sp>
        <p:nvSpPr>
          <p:cNvPr id="48138" name="Text Box 10"/>
          <p:cNvSpPr txBox="1">
            <a:spLocks noChangeArrowheads="1"/>
          </p:cNvSpPr>
          <p:nvPr/>
        </p:nvSpPr>
        <p:spPr bwMode="auto">
          <a:xfrm>
            <a:off x="7391400" y="6400800"/>
            <a:ext cx="1336675" cy="274637"/>
          </a:xfrm>
          <a:prstGeom prst="rect">
            <a:avLst/>
          </a:prstGeom>
          <a:noFill/>
          <a:ln w="19050">
            <a:noFill/>
            <a:miter lim="800000"/>
            <a:headEnd/>
            <a:tailEnd/>
          </a:ln>
        </p:spPr>
        <p:txBody>
          <a:bodyPr wrap="none">
            <a:spAutoFit/>
          </a:bodyPr>
          <a:lstStyle/>
          <a:p>
            <a:r>
              <a:rPr lang="en-US" dirty="0">
                <a:solidFill>
                  <a:schemeClr val="tx1"/>
                </a:solidFill>
              </a:rPr>
              <a:t>Source: S. Seitz</a:t>
            </a:r>
          </a:p>
        </p:txBody>
      </p:sp>
      <p:pic>
        <p:nvPicPr>
          <p:cNvPr id="11"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0675" y="2933700"/>
            <a:ext cx="1923506"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AD4E86B5-A92D-294E-92AF-8654113B1844}" type="slidenum">
              <a:rPr lang="en-US" smtClean="0"/>
              <a:t>57</a:t>
            </a:fld>
            <a:endParaRPr lang="en-US"/>
          </a:p>
        </p:txBody>
      </p:sp>
    </p:spTree>
    <p:extLst>
      <p:ext uri="{BB962C8B-B14F-4D97-AF65-F5344CB8AC3E}">
        <p14:creationId xmlns:p14="http://schemas.microsoft.com/office/powerpoint/2010/main" val="42598100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119417"/>
            <a:ext cx="8229600" cy="1143000"/>
          </a:xfrm>
        </p:spPr>
        <p:txBody>
          <a:bodyPr>
            <a:normAutofit fontScale="90000"/>
          </a:bodyPr>
          <a:lstStyle/>
          <a:p>
            <a:r>
              <a:rPr lang="en-US" dirty="0"/>
              <a:t>Mobile visual search: </a:t>
            </a:r>
            <a:r>
              <a:rPr lang="en-US" dirty="0">
                <a:hlinkClick r:id="rId3"/>
              </a:rPr>
              <a:t>Google Goggles</a:t>
            </a:r>
            <a:endParaRPr lang="en-US" dirty="0"/>
          </a:p>
        </p:txBody>
      </p:sp>
      <p:pic>
        <p:nvPicPr>
          <p:cNvPr id="50179" name="Picture 8"/>
          <p:cNvPicPr>
            <a:picLocks noChangeAspect="1" noChangeArrowheads="1"/>
          </p:cNvPicPr>
          <p:nvPr/>
        </p:nvPicPr>
        <p:blipFill>
          <a:blip r:embed="rId4" cstate="print"/>
          <a:srcRect/>
          <a:stretch>
            <a:fillRect/>
          </a:stretch>
        </p:blipFill>
        <p:spPr bwMode="auto">
          <a:xfrm>
            <a:off x="239713" y="1066800"/>
            <a:ext cx="8775700" cy="5562600"/>
          </a:xfrm>
          <a:prstGeom prst="rect">
            <a:avLst/>
          </a:prstGeom>
          <a:noFill/>
          <a:ln w="19050">
            <a:noFill/>
            <a:miter lim="800000"/>
            <a:headEnd/>
            <a:tailEnd/>
          </a:ln>
        </p:spPr>
      </p:pic>
      <p:pic>
        <p:nvPicPr>
          <p:cNvPr id="50180" name="Picture 7"/>
          <p:cNvPicPr>
            <a:picLocks noChangeAspect="1" noChangeArrowheads="1"/>
          </p:cNvPicPr>
          <p:nvPr/>
        </p:nvPicPr>
        <p:blipFill>
          <a:blip r:embed="rId5" cstate="print"/>
          <a:srcRect/>
          <a:stretch>
            <a:fillRect/>
          </a:stretch>
        </p:blipFill>
        <p:spPr bwMode="auto">
          <a:xfrm>
            <a:off x="6019800" y="1073505"/>
            <a:ext cx="2895600" cy="631825"/>
          </a:xfrm>
          <a:prstGeom prst="rect">
            <a:avLst/>
          </a:prstGeom>
          <a:noFill/>
          <a:ln w="19050">
            <a:noFill/>
            <a:miter lim="800000"/>
            <a:headEnd/>
            <a:tailEnd/>
          </a:ln>
        </p:spPr>
      </p:pic>
      <p:sp>
        <p:nvSpPr>
          <p:cNvPr id="2" name="Slide Number Placeholder 1"/>
          <p:cNvSpPr>
            <a:spLocks noGrp="1"/>
          </p:cNvSpPr>
          <p:nvPr>
            <p:ph type="sldNum" sz="quarter" idx="12"/>
          </p:nvPr>
        </p:nvSpPr>
        <p:spPr/>
        <p:txBody>
          <a:bodyPr/>
          <a:lstStyle/>
          <a:p>
            <a:fld id="{AD4E86B5-A92D-294E-92AF-8654113B1844}" type="slidenum">
              <a:rPr lang="en-US" smtClean="0"/>
              <a:t>58</a:t>
            </a:fld>
            <a:endParaRPr lang="en-US"/>
          </a:p>
        </p:txBody>
      </p:sp>
    </p:spTree>
    <p:extLst>
      <p:ext uri="{BB962C8B-B14F-4D97-AF65-F5344CB8AC3E}">
        <p14:creationId xmlns:p14="http://schemas.microsoft.com/office/powerpoint/2010/main" val="17680842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t>Face detection</a:t>
            </a:r>
          </a:p>
        </p:txBody>
      </p:sp>
      <p:sp>
        <p:nvSpPr>
          <p:cNvPr id="44035" name="Rectangle 3"/>
          <p:cNvSpPr>
            <a:spLocks noGrp="1" noChangeArrowheads="1"/>
          </p:cNvSpPr>
          <p:nvPr>
            <p:ph type="body" idx="1"/>
          </p:nvPr>
        </p:nvSpPr>
        <p:spPr>
          <a:xfrm>
            <a:off x="685800" y="4876800"/>
            <a:ext cx="7772400" cy="1295400"/>
          </a:xfrm>
        </p:spPr>
        <p:txBody>
          <a:bodyPr/>
          <a:lstStyle/>
          <a:p>
            <a:r>
              <a:rPr lang="en-US" dirty="0"/>
              <a:t>Many digital cameras now detect faces</a:t>
            </a:r>
          </a:p>
          <a:p>
            <a:pPr lvl="1"/>
            <a:r>
              <a:rPr lang="en-US" dirty="0"/>
              <a:t>Canon, Sony, Fuji, …</a:t>
            </a:r>
          </a:p>
          <a:p>
            <a:pPr lvl="1">
              <a:buFontTx/>
              <a:buNone/>
            </a:pPr>
            <a:endParaRPr lang="en-US" dirty="0"/>
          </a:p>
        </p:txBody>
      </p:sp>
      <p:pic>
        <p:nvPicPr>
          <p:cNvPr id="44036" name="Picture 4" descr="tested_485"/>
          <p:cNvPicPr>
            <a:picLocks noChangeAspect="1" noChangeArrowheads="1"/>
          </p:cNvPicPr>
          <p:nvPr/>
        </p:nvPicPr>
        <p:blipFill>
          <a:blip r:embed="rId3" cstate="print"/>
          <a:srcRect/>
          <a:stretch>
            <a:fillRect/>
          </a:stretch>
        </p:blipFill>
        <p:spPr bwMode="auto">
          <a:xfrm>
            <a:off x="2262188" y="1371600"/>
            <a:ext cx="4619625" cy="3124200"/>
          </a:xfrm>
          <a:prstGeom prst="rect">
            <a:avLst/>
          </a:prstGeom>
          <a:noFill/>
          <a:ln w="9525">
            <a:noFill/>
            <a:miter lim="800000"/>
            <a:headEnd/>
            <a:tailEnd/>
          </a:ln>
        </p:spPr>
      </p:pic>
      <p:sp>
        <p:nvSpPr>
          <p:cNvPr id="44037" name="Text Box 5"/>
          <p:cNvSpPr txBox="1">
            <a:spLocks noChangeArrowheads="1"/>
          </p:cNvSpPr>
          <p:nvPr/>
        </p:nvSpPr>
        <p:spPr bwMode="auto">
          <a:xfrm>
            <a:off x="7391400" y="6583363"/>
            <a:ext cx="1336675" cy="274637"/>
          </a:xfrm>
          <a:prstGeom prst="rect">
            <a:avLst/>
          </a:prstGeom>
          <a:noFill/>
          <a:ln w="19050">
            <a:noFill/>
            <a:miter lim="800000"/>
            <a:headEnd/>
            <a:tailEnd/>
          </a:ln>
        </p:spPr>
        <p:txBody>
          <a:bodyPr wrap="none">
            <a:spAutoFit/>
          </a:bodyPr>
          <a:lstStyle/>
          <a:p>
            <a:r>
              <a:rPr lang="en-US" dirty="0">
                <a:solidFill>
                  <a:schemeClr val="tx1"/>
                </a:solidFill>
              </a:rPr>
              <a:t>Source: S. Seitz</a:t>
            </a:r>
          </a:p>
        </p:txBody>
      </p:sp>
      <p:sp>
        <p:nvSpPr>
          <p:cNvPr id="2" name="Slide Number Placeholder 1"/>
          <p:cNvSpPr>
            <a:spLocks noGrp="1"/>
          </p:cNvSpPr>
          <p:nvPr>
            <p:ph type="sldNum" sz="quarter" idx="12"/>
          </p:nvPr>
        </p:nvSpPr>
        <p:spPr/>
        <p:txBody>
          <a:bodyPr/>
          <a:lstStyle/>
          <a:p>
            <a:fld id="{AD4E86B5-A92D-294E-92AF-8654113B1844}" type="slidenum">
              <a:rPr lang="en-US" smtClean="0"/>
              <a:t>59</a:t>
            </a:fld>
            <a:endParaRPr lang="en-US"/>
          </a:p>
        </p:txBody>
      </p:sp>
    </p:spTree>
    <p:extLst>
      <p:ext uri="{BB962C8B-B14F-4D97-AF65-F5344CB8AC3E}">
        <p14:creationId xmlns:p14="http://schemas.microsoft.com/office/powerpoint/2010/main" val="23111126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t>Smile detection</a:t>
            </a:r>
          </a:p>
        </p:txBody>
      </p:sp>
      <p:sp>
        <p:nvSpPr>
          <p:cNvPr id="45059" name="Rectangle 3"/>
          <p:cNvSpPr>
            <a:spLocks noGrp="1" noChangeArrowheads="1"/>
          </p:cNvSpPr>
          <p:nvPr>
            <p:ph type="body" idx="1"/>
          </p:nvPr>
        </p:nvSpPr>
        <p:spPr/>
        <p:txBody>
          <a:bodyPr/>
          <a:lstStyle/>
          <a:p>
            <a:endParaRPr lang="en-US"/>
          </a:p>
        </p:txBody>
      </p:sp>
      <p:pic>
        <p:nvPicPr>
          <p:cNvPr id="45060" name="Picture 4"/>
          <p:cNvPicPr>
            <a:picLocks noChangeAspect="1" noChangeArrowheads="1"/>
          </p:cNvPicPr>
          <p:nvPr/>
        </p:nvPicPr>
        <p:blipFill>
          <a:blip r:embed="rId3" cstate="print"/>
          <a:srcRect/>
          <a:stretch>
            <a:fillRect/>
          </a:stretch>
        </p:blipFill>
        <p:spPr bwMode="auto">
          <a:xfrm>
            <a:off x="849313" y="2170113"/>
            <a:ext cx="7443787" cy="3240087"/>
          </a:xfrm>
          <a:prstGeom prst="rect">
            <a:avLst/>
          </a:prstGeom>
          <a:noFill/>
          <a:ln w="9525">
            <a:noFill/>
            <a:miter lim="800000"/>
            <a:headEnd/>
            <a:tailEnd/>
          </a:ln>
        </p:spPr>
      </p:pic>
      <p:pic>
        <p:nvPicPr>
          <p:cNvPr id="45061" name="Picture 5"/>
          <p:cNvPicPr>
            <a:picLocks noChangeAspect="1" noChangeArrowheads="1"/>
          </p:cNvPicPr>
          <p:nvPr/>
        </p:nvPicPr>
        <p:blipFill>
          <a:blip r:embed="rId4" cstate="print"/>
          <a:srcRect/>
          <a:stretch>
            <a:fillRect/>
          </a:stretch>
        </p:blipFill>
        <p:spPr bwMode="auto">
          <a:xfrm>
            <a:off x="838200" y="1143000"/>
            <a:ext cx="7467600" cy="1050925"/>
          </a:xfrm>
          <a:prstGeom prst="rect">
            <a:avLst/>
          </a:prstGeom>
          <a:noFill/>
          <a:ln w="9525">
            <a:noFill/>
            <a:miter lim="800000"/>
            <a:headEnd/>
            <a:tailEnd/>
          </a:ln>
        </p:spPr>
      </p:pic>
      <p:sp>
        <p:nvSpPr>
          <p:cNvPr id="45062" name="Rectangle 6"/>
          <p:cNvSpPr>
            <a:spLocks noChangeArrowheads="1"/>
          </p:cNvSpPr>
          <p:nvPr/>
        </p:nvSpPr>
        <p:spPr bwMode="auto">
          <a:xfrm>
            <a:off x="2051050" y="6278563"/>
            <a:ext cx="4730750" cy="396875"/>
          </a:xfrm>
          <a:prstGeom prst="rect">
            <a:avLst/>
          </a:prstGeom>
          <a:noFill/>
          <a:ln w="9525">
            <a:noFill/>
            <a:miter lim="800000"/>
            <a:headEnd/>
            <a:tailEnd/>
          </a:ln>
        </p:spPr>
        <p:txBody>
          <a:bodyPr wrap="none" anchor="ctr">
            <a:spAutoFit/>
          </a:bodyPr>
          <a:lstStyle/>
          <a:p>
            <a:pPr algn="l" eaLnBrk="0" hangingPunct="0">
              <a:spcBef>
                <a:spcPct val="0"/>
              </a:spcBef>
            </a:pPr>
            <a:r>
              <a:rPr lang="en-US" sz="2000" b="0">
                <a:solidFill>
                  <a:schemeClr val="tx1"/>
                </a:solidFill>
                <a:latin typeface="Times New Roman" pitchFamily="18" charset="0"/>
                <a:hlinkClick r:id="rId5"/>
              </a:rPr>
              <a:t>Sony Cyber-shot® T70 Digital Still Camera </a:t>
            </a:r>
            <a:endParaRPr lang="en-US" sz="2000" b="0">
              <a:solidFill>
                <a:schemeClr val="tx1"/>
              </a:solidFill>
              <a:latin typeface="Times New Roman" pitchFamily="18" charset="0"/>
            </a:endParaRPr>
          </a:p>
        </p:txBody>
      </p:sp>
      <p:sp>
        <p:nvSpPr>
          <p:cNvPr id="45063" name="Text Box 7"/>
          <p:cNvSpPr txBox="1">
            <a:spLocks noChangeArrowheads="1"/>
          </p:cNvSpPr>
          <p:nvPr/>
        </p:nvSpPr>
        <p:spPr bwMode="auto">
          <a:xfrm>
            <a:off x="7467600" y="6324600"/>
            <a:ext cx="1336675" cy="274637"/>
          </a:xfrm>
          <a:prstGeom prst="rect">
            <a:avLst/>
          </a:prstGeom>
          <a:noFill/>
          <a:ln w="19050">
            <a:noFill/>
            <a:miter lim="800000"/>
            <a:headEnd/>
            <a:tailEnd/>
          </a:ln>
        </p:spPr>
        <p:txBody>
          <a:bodyPr wrap="none">
            <a:spAutoFit/>
          </a:bodyPr>
          <a:lstStyle/>
          <a:p>
            <a:r>
              <a:rPr lang="en-US" dirty="0">
                <a:solidFill>
                  <a:schemeClr val="tx1"/>
                </a:solidFill>
              </a:rPr>
              <a:t>Source: S. Seitz</a:t>
            </a:r>
          </a:p>
        </p:txBody>
      </p:sp>
      <p:sp>
        <p:nvSpPr>
          <p:cNvPr id="2" name="Slide Number Placeholder 1"/>
          <p:cNvSpPr>
            <a:spLocks noGrp="1"/>
          </p:cNvSpPr>
          <p:nvPr>
            <p:ph type="sldNum" sz="quarter" idx="12"/>
          </p:nvPr>
        </p:nvSpPr>
        <p:spPr/>
        <p:txBody>
          <a:bodyPr/>
          <a:lstStyle/>
          <a:p>
            <a:fld id="{AD4E86B5-A92D-294E-92AF-8654113B1844}" type="slidenum">
              <a:rPr lang="en-US" smtClean="0"/>
              <a:t>60</a:t>
            </a:fld>
            <a:endParaRPr lang="en-US"/>
          </a:p>
        </p:txBody>
      </p:sp>
    </p:spTree>
    <p:extLst>
      <p:ext uri="{BB962C8B-B14F-4D97-AF65-F5344CB8AC3E}">
        <p14:creationId xmlns:p14="http://schemas.microsoft.com/office/powerpoint/2010/main" val="2399845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685800" y="76200"/>
            <a:ext cx="8153400" cy="838200"/>
          </a:xfrm>
        </p:spPr>
        <p:txBody>
          <a:bodyPr>
            <a:normAutofit fontScale="90000"/>
          </a:bodyPr>
          <a:lstStyle/>
          <a:p>
            <a:r>
              <a:rPr lang="en-US" dirty="0"/>
              <a:t>Face recognition: Apple </a:t>
            </a:r>
            <a:r>
              <a:rPr lang="en-US" dirty="0" err="1"/>
              <a:t>iPhoto</a:t>
            </a:r>
            <a:r>
              <a:rPr lang="en-US" dirty="0"/>
              <a:t>, </a:t>
            </a:r>
            <a:r>
              <a:rPr lang="en-US" dirty="0" err="1"/>
              <a:t>Facebook</a:t>
            </a:r>
            <a:r>
              <a:rPr lang="en-US" dirty="0"/>
              <a:t>, Google, etc</a:t>
            </a:r>
          </a:p>
        </p:txBody>
      </p:sp>
      <p:pic>
        <p:nvPicPr>
          <p:cNvPr id="46084" name="Picture 6"/>
          <p:cNvPicPr>
            <a:picLocks noChangeAspect="1" noChangeArrowheads="1"/>
          </p:cNvPicPr>
          <p:nvPr/>
        </p:nvPicPr>
        <p:blipFill>
          <a:blip r:embed="rId3" cstate="print"/>
          <a:srcRect/>
          <a:stretch>
            <a:fillRect/>
          </a:stretch>
        </p:blipFill>
        <p:spPr bwMode="auto">
          <a:xfrm>
            <a:off x="304801" y="1143000"/>
            <a:ext cx="8074328" cy="50292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D4E86B5-A92D-294E-92AF-8654113B1844}" type="slidenum">
              <a:rPr lang="en-US" smtClean="0"/>
              <a:t>61</a:t>
            </a:fld>
            <a:endParaRPr lang="en-US"/>
          </a:p>
        </p:txBody>
      </p:sp>
    </p:spTree>
    <p:extLst>
      <p:ext uri="{BB962C8B-B14F-4D97-AF65-F5344CB8AC3E}">
        <p14:creationId xmlns:p14="http://schemas.microsoft.com/office/powerpoint/2010/main" val="26156182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custDataLst>
              <p:tags r:id="rId1"/>
            </p:custDataLst>
          </p:nvPr>
        </p:nvSpPr>
        <p:spPr/>
        <p:txBody>
          <a:bodyPr>
            <a:normAutofit fontScale="90000"/>
          </a:bodyPr>
          <a:lstStyle/>
          <a:p>
            <a:pPr eaLnBrk="1" hangingPunct="1"/>
            <a:r>
              <a:rPr lang="en-US"/>
              <a:t>Object recognition (in supermarkets)</a:t>
            </a:r>
          </a:p>
        </p:txBody>
      </p:sp>
      <p:sp>
        <p:nvSpPr>
          <p:cNvPr id="23555" name="Rectangle 3"/>
          <p:cNvSpPr>
            <a:spLocks noGrp="1" noChangeArrowheads="1"/>
          </p:cNvSpPr>
          <p:nvPr>
            <p:ph type="body" idx="1"/>
            <p:custDataLst>
              <p:tags r:id="rId2"/>
            </p:custDataLst>
          </p:nvPr>
        </p:nvSpPr>
        <p:spPr/>
        <p:txBody>
          <a:bodyPr/>
          <a:lstStyle/>
          <a:p>
            <a:pPr eaLnBrk="1" hangingPunct="1"/>
            <a:endParaRPr lang="en-US"/>
          </a:p>
        </p:txBody>
      </p:sp>
      <p:pic>
        <p:nvPicPr>
          <p:cNvPr id="23556" name="Picture 5" descr="Detection of Bottom of the Cart Loss in Retail Checkout"/>
          <p:cNvPicPr>
            <a:picLocks noChangeAspect="1" noChangeArrowheads="1"/>
          </p:cNvPicPr>
          <p:nvPr>
            <p:custDataLst>
              <p:tags r:id="rId3"/>
            </p:custDataLst>
          </p:nvPr>
        </p:nvPicPr>
        <p:blipFill>
          <a:blip r:embed="rId7"/>
          <a:srcRect/>
          <a:stretch>
            <a:fillRect/>
          </a:stretch>
        </p:blipFill>
        <p:spPr bwMode="auto">
          <a:xfrm>
            <a:off x="2711450" y="1219200"/>
            <a:ext cx="2774950" cy="3295650"/>
          </a:xfrm>
          <a:prstGeom prst="rect">
            <a:avLst/>
          </a:prstGeom>
          <a:noFill/>
          <a:ln w="9525">
            <a:noFill/>
            <a:miter lim="800000"/>
            <a:headEnd/>
            <a:tailEnd/>
          </a:ln>
        </p:spPr>
      </p:pic>
      <p:sp>
        <p:nvSpPr>
          <p:cNvPr id="23557" name="Rectangle 6"/>
          <p:cNvSpPr>
            <a:spLocks noChangeArrowheads="1"/>
          </p:cNvSpPr>
          <p:nvPr>
            <p:custDataLst>
              <p:tags r:id="rId4"/>
            </p:custDataLst>
          </p:nvPr>
        </p:nvSpPr>
        <p:spPr bwMode="auto">
          <a:xfrm>
            <a:off x="1492250" y="4872038"/>
            <a:ext cx="6737350" cy="1558925"/>
          </a:xfrm>
          <a:prstGeom prst="rect">
            <a:avLst/>
          </a:prstGeom>
          <a:noFill/>
          <a:ln w="9525">
            <a:noFill/>
            <a:miter lim="800000"/>
            <a:headEnd/>
            <a:tailEnd/>
          </a:ln>
        </p:spPr>
        <p:txBody>
          <a:bodyPr anchor="ctr">
            <a:prstTxWarp prst="textNoShape">
              <a:avLst/>
            </a:prstTxWarp>
            <a:spAutoFit/>
          </a:bodyPr>
          <a:lstStyle/>
          <a:p>
            <a:r>
              <a:rPr lang="en-US" sz="1600">
                <a:hlinkClick r:id="rId8"/>
              </a:rPr>
              <a:t>LaneHawk by EvolutionRobotics</a:t>
            </a:r>
            <a:endParaRPr lang="en-US" sz="1600"/>
          </a:p>
          <a:p>
            <a:r>
              <a:rPr lang="en-US" sz="1600"/>
              <a:t>“A smart camera is flush-mounted in the checkout lane, continuously watching for items. When an item is detected and recognized, the cashier verifies the quantity of items that were found under the basket, and continues to close the transaction. The item can remain under the basket, and with LaneHawk,you are assured to get paid for it… “</a:t>
            </a:r>
          </a:p>
        </p:txBody>
      </p:sp>
      <p:sp>
        <p:nvSpPr>
          <p:cNvPr id="2" name="Slide Number Placeholder 1"/>
          <p:cNvSpPr>
            <a:spLocks noGrp="1"/>
          </p:cNvSpPr>
          <p:nvPr>
            <p:ph type="sldNum" sz="quarter" idx="12"/>
          </p:nvPr>
        </p:nvSpPr>
        <p:spPr/>
        <p:txBody>
          <a:bodyPr/>
          <a:lstStyle/>
          <a:p>
            <a:fld id="{AD4E86B5-A92D-294E-92AF-8654113B1844}" type="slidenum">
              <a:rPr lang="en-US" smtClean="0"/>
              <a:t>62</a:t>
            </a:fld>
            <a:endParaRPr lang="en-US"/>
          </a:p>
        </p:txBody>
      </p:sp>
    </p:spTree>
    <p:extLst>
      <p:ext uri="{BB962C8B-B14F-4D97-AF65-F5344CB8AC3E}">
        <p14:creationId xmlns:p14="http://schemas.microsoft.com/office/powerpoint/2010/main" val="31991173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Safety</a:t>
            </a:r>
          </a:p>
        </p:txBody>
      </p:sp>
      <p:pic>
        <p:nvPicPr>
          <p:cNvPr id="4" name="Picture 3"/>
          <p:cNvPicPr>
            <a:picLocks noChangeAspect="1"/>
          </p:cNvPicPr>
          <p:nvPr/>
        </p:nvPicPr>
        <p:blipFill>
          <a:blip r:embed="rId2"/>
          <a:stretch>
            <a:fillRect/>
          </a:stretch>
        </p:blipFill>
        <p:spPr>
          <a:xfrm>
            <a:off x="-762000" y="3957892"/>
            <a:ext cx="5486400" cy="2900108"/>
          </a:xfrm>
          <a:prstGeom prst="rect">
            <a:avLst/>
          </a:prstGeom>
        </p:spPr>
      </p:pic>
      <p:pic>
        <p:nvPicPr>
          <p:cNvPr id="5" name="Picture 4" descr="Screen Shot 2012-08-23 at 11.20.55 PM.png"/>
          <p:cNvPicPr>
            <a:picLocks noChangeAspect="1"/>
          </p:cNvPicPr>
          <p:nvPr/>
        </p:nvPicPr>
        <p:blipFill>
          <a:blip r:embed="rId3"/>
          <a:stretch>
            <a:fillRect/>
          </a:stretch>
        </p:blipFill>
        <p:spPr>
          <a:xfrm>
            <a:off x="3798570" y="0"/>
            <a:ext cx="5345430" cy="4648200"/>
          </a:xfrm>
          <a:prstGeom prst="rect">
            <a:avLst/>
          </a:prstGeom>
        </p:spPr>
      </p:pic>
      <p:sp>
        <p:nvSpPr>
          <p:cNvPr id="3" name="Slide Number Placeholder 2"/>
          <p:cNvSpPr>
            <a:spLocks noGrp="1"/>
          </p:cNvSpPr>
          <p:nvPr>
            <p:ph type="sldNum" sz="quarter" idx="12"/>
          </p:nvPr>
        </p:nvSpPr>
        <p:spPr/>
        <p:txBody>
          <a:bodyPr/>
          <a:lstStyle/>
          <a:p>
            <a:fld id="{AD4E86B5-A92D-294E-92AF-8654113B1844}" type="slidenum">
              <a:rPr lang="en-US" smtClean="0"/>
              <a:t>63</a:t>
            </a:fld>
            <a:endParaRPr lang="en-US"/>
          </a:p>
        </p:txBody>
      </p:sp>
    </p:spTree>
    <p:extLst>
      <p:ext uri="{BB962C8B-B14F-4D97-AF65-F5344CB8AC3E}">
        <p14:creationId xmlns:p14="http://schemas.microsoft.com/office/powerpoint/2010/main" val="13952133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914400"/>
          </a:xfrm>
        </p:spPr>
        <p:txBody>
          <a:bodyPr/>
          <a:lstStyle/>
          <a:p>
            <a:r>
              <a:rPr lang="en-US" dirty="0"/>
              <a:t>Security</a:t>
            </a:r>
          </a:p>
        </p:txBody>
      </p:sp>
      <p:pic>
        <p:nvPicPr>
          <p:cNvPr id="5" name="Picture 4" descr="Screen Shot 2012-08-23 at 11.32.43 PM.png"/>
          <p:cNvPicPr>
            <a:picLocks noChangeAspect="1"/>
          </p:cNvPicPr>
          <p:nvPr/>
        </p:nvPicPr>
        <p:blipFill>
          <a:blip r:embed="rId2"/>
          <a:stretch>
            <a:fillRect/>
          </a:stretch>
        </p:blipFill>
        <p:spPr>
          <a:xfrm>
            <a:off x="0" y="762001"/>
            <a:ext cx="7341418" cy="5562600"/>
          </a:xfrm>
          <a:prstGeom prst="rect">
            <a:avLst/>
          </a:prstGeom>
        </p:spPr>
      </p:pic>
      <p:pic>
        <p:nvPicPr>
          <p:cNvPr id="7" name="Picture 6"/>
          <p:cNvPicPr>
            <a:picLocks noChangeAspect="1"/>
          </p:cNvPicPr>
          <p:nvPr/>
        </p:nvPicPr>
        <p:blipFill>
          <a:blip r:embed="rId3"/>
          <a:stretch>
            <a:fillRect/>
          </a:stretch>
        </p:blipFill>
        <p:spPr>
          <a:xfrm>
            <a:off x="7010400" y="5732509"/>
            <a:ext cx="2133600" cy="1125491"/>
          </a:xfrm>
          <a:prstGeom prst="rect">
            <a:avLst/>
          </a:prstGeom>
        </p:spPr>
      </p:pic>
      <p:sp>
        <p:nvSpPr>
          <p:cNvPr id="3" name="Slide Number Placeholder 2"/>
          <p:cNvSpPr>
            <a:spLocks noGrp="1"/>
          </p:cNvSpPr>
          <p:nvPr>
            <p:ph type="sldNum" sz="quarter" idx="12"/>
          </p:nvPr>
        </p:nvSpPr>
        <p:spPr/>
        <p:txBody>
          <a:bodyPr/>
          <a:lstStyle/>
          <a:p>
            <a:fld id="{AD4E86B5-A92D-294E-92AF-8654113B1844}" type="slidenum">
              <a:rPr lang="en-US" smtClean="0"/>
              <a:t>64</a:t>
            </a:fld>
            <a:endParaRPr lang="en-US"/>
          </a:p>
        </p:txBody>
      </p:sp>
    </p:spTree>
    <p:extLst>
      <p:ext uri="{BB962C8B-B14F-4D97-AF65-F5344CB8AC3E}">
        <p14:creationId xmlns:p14="http://schemas.microsoft.com/office/powerpoint/2010/main" val="458513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106359"/>
            <a:ext cx="8229600" cy="1143000"/>
          </a:xfrm>
        </p:spPr>
        <p:txBody>
          <a:bodyPr/>
          <a:lstStyle/>
          <a:p>
            <a:r>
              <a:rPr lang="en-US" dirty="0"/>
              <a:t>Automotive safety</a:t>
            </a:r>
          </a:p>
        </p:txBody>
      </p:sp>
      <p:sp>
        <p:nvSpPr>
          <p:cNvPr id="51203" name="Rectangle 3"/>
          <p:cNvSpPr>
            <a:spLocks noGrp="1" noChangeArrowheads="1"/>
          </p:cNvSpPr>
          <p:nvPr>
            <p:ph type="body" idx="1"/>
          </p:nvPr>
        </p:nvSpPr>
        <p:spPr>
          <a:xfrm>
            <a:off x="304800" y="4876800"/>
            <a:ext cx="8839200" cy="1600200"/>
          </a:xfrm>
        </p:spPr>
        <p:txBody>
          <a:bodyPr>
            <a:normAutofit fontScale="70000" lnSpcReduction="20000"/>
          </a:bodyPr>
          <a:lstStyle/>
          <a:p>
            <a:r>
              <a:rPr lang="en-US" sz="2400" dirty="0" err="1">
                <a:hlinkClick r:id="rId3"/>
              </a:rPr>
              <a:t>Mobileye</a:t>
            </a:r>
            <a:r>
              <a:rPr lang="en-US" sz="2400" dirty="0"/>
              <a:t>: Vision systems in high-end BMW, GM, Volvo models </a:t>
            </a:r>
          </a:p>
          <a:p>
            <a:pPr lvl="1"/>
            <a:r>
              <a:rPr lang="en-US" dirty="0"/>
              <a:t>Pedestrian collision warning</a:t>
            </a:r>
          </a:p>
          <a:p>
            <a:pPr lvl="1"/>
            <a:r>
              <a:rPr lang="en-US" dirty="0"/>
              <a:t>Forward collision warning</a:t>
            </a:r>
          </a:p>
          <a:p>
            <a:pPr lvl="1"/>
            <a:r>
              <a:rPr lang="en-US" dirty="0"/>
              <a:t>Lane departure warning</a:t>
            </a:r>
          </a:p>
          <a:p>
            <a:pPr lvl="1"/>
            <a:r>
              <a:rPr lang="en-US" dirty="0"/>
              <a:t>Headway monitoring and warning</a:t>
            </a:r>
          </a:p>
        </p:txBody>
      </p:sp>
      <p:pic>
        <p:nvPicPr>
          <p:cNvPr id="51204" name="Picture 4"/>
          <p:cNvPicPr>
            <a:picLocks noChangeAspect="1" noChangeArrowheads="1"/>
          </p:cNvPicPr>
          <p:nvPr/>
        </p:nvPicPr>
        <p:blipFill>
          <a:blip r:embed="rId4" cstate="print"/>
          <a:srcRect/>
          <a:stretch>
            <a:fillRect/>
          </a:stretch>
        </p:blipFill>
        <p:spPr bwMode="auto">
          <a:xfrm>
            <a:off x="838200" y="869950"/>
            <a:ext cx="7553325" cy="3889375"/>
          </a:xfrm>
          <a:prstGeom prst="rect">
            <a:avLst/>
          </a:prstGeom>
          <a:noFill/>
          <a:ln w="9525">
            <a:noFill/>
            <a:miter lim="800000"/>
            <a:headEnd/>
            <a:tailEnd/>
          </a:ln>
        </p:spPr>
      </p:pic>
      <p:sp>
        <p:nvSpPr>
          <p:cNvPr id="51205" name="Text Box 6"/>
          <p:cNvSpPr txBox="1">
            <a:spLocks noChangeArrowheads="1"/>
          </p:cNvSpPr>
          <p:nvPr/>
        </p:nvSpPr>
        <p:spPr bwMode="auto">
          <a:xfrm>
            <a:off x="5943600" y="6400800"/>
            <a:ext cx="2311400" cy="276225"/>
          </a:xfrm>
          <a:prstGeom prst="rect">
            <a:avLst/>
          </a:prstGeom>
          <a:noFill/>
          <a:ln w="19050">
            <a:noFill/>
            <a:miter lim="800000"/>
            <a:headEnd/>
            <a:tailEnd/>
          </a:ln>
        </p:spPr>
        <p:txBody>
          <a:bodyPr wrap="none">
            <a:spAutoFit/>
          </a:bodyPr>
          <a:lstStyle/>
          <a:p>
            <a:r>
              <a:rPr lang="en-US" dirty="0">
                <a:solidFill>
                  <a:schemeClr val="tx1"/>
                </a:solidFill>
              </a:rPr>
              <a:t>Source:  A. </a:t>
            </a:r>
            <a:r>
              <a:rPr lang="en-US" dirty="0" err="1">
                <a:solidFill>
                  <a:schemeClr val="tx1"/>
                </a:solidFill>
              </a:rPr>
              <a:t>Shashua</a:t>
            </a:r>
            <a:r>
              <a:rPr lang="en-US" dirty="0">
                <a:solidFill>
                  <a:schemeClr val="tx1"/>
                </a:solidFill>
              </a:rPr>
              <a:t>, S. Seitz</a:t>
            </a:r>
          </a:p>
        </p:txBody>
      </p:sp>
      <p:sp>
        <p:nvSpPr>
          <p:cNvPr id="2" name="Slide Number Placeholder 1"/>
          <p:cNvSpPr>
            <a:spLocks noGrp="1"/>
          </p:cNvSpPr>
          <p:nvPr>
            <p:ph type="sldNum" sz="quarter" idx="12"/>
          </p:nvPr>
        </p:nvSpPr>
        <p:spPr/>
        <p:txBody>
          <a:bodyPr/>
          <a:lstStyle/>
          <a:p>
            <a:fld id="{AD4E86B5-A92D-294E-92AF-8654113B1844}" type="slidenum">
              <a:rPr lang="en-US" smtClean="0"/>
              <a:t>65</a:t>
            </a:fld>
            <a:endParaRPr lang="en-US"/>
          </a:p>
        </p:txBody>
      </p:sp>
    </p:spTree>
    <p:extLst>
      <p:ext uri="{BB962C8B-B14F-4D97-AF65-F5344CB8AC3E}">
        <p14:creationId xmlns:p14="http://schemas.microsoft.com/office/powerpoint/2010/main" val="34196456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t>Google cars</a:t>
            </a:r>
          </a:p>
        </p:txBody>
      </p:sp>
      <p:pic>
        <p:nvPicPr>
          <p:cNvPr id="31747" name="Picture 2" descr="http://graphics8.nytimes.com/images/2010/10/10/us/10google-span/10google-span-articleLarge.jpg"/>
          <p:cNvPicPr>
            <a:picLocks noChangeAspect="1" noChangeArrowheads="1"/>
          </p:cNvPicPr>
          <p:nvPr/>
        </p:nvPicPr>
        <p:blipFill>
          <a:blip r:embed="rId2"/>
          <a:srcRect/>
          <a:stretch>
            <a:fillRect/>
          </a:stretch>
        </p:blipFill>
        <p:spPr bwMode="auto">
          <a:xfrm>
            <a:off x="1600200" y="1295400"/>
            <a:ext cx="5715000" cy="3409950"/>
          </a:xfrm>
          <a:prstGeom prst="rect">
            <a:avLst/>
          </a:prstGeom>
          <a:noFill/>
          <a:ln w="9525">
            <a:noFill/>
            <a:miter lim="800000"/>
            <a:headEnd/>
            <a:tailEnd/>
          </a:ln>
        </p:spPr>
      </p:pic>
      <p:sp>
        <p:nvSpPr>
          <p:cNvPr id="31748" name="TextBox 4"/>
          <p:cNvSpPr txBox="1">
            <a:spLocks noChangeArrowheads="1"/>
          </p:cNvSpPr>
          <p:nvPr/>
        </p:nvSpPr>
        <p:spPr bwMode="auto">
          <a:xfrm>
            <a:off x="304800" y="4953000"/>
            <a:ext cx="8686800" cy="1754188"/>
          </a:xfrm>
          <a:prstGeom prst="rect">
            <a:avLst/>
          </a:prstGeom>
          <a:noFill/>
          <a:ln w="9525">
            <a:noFill/>
            <a:miter lim="800000"/>
            <a:headEnd/>
            <a:tailEnd/>
          </a:ln>
        </p:spPr>
        <p:txBody>
          <a:bodyPr>
            <a:prstTxWarp prst="textNoShape">
              <a:avLst/>
            </a:prstTxWarp>
            <a:spAutoFit/>
          </a:bodyPr>
          <a:lstStyle/>
          <a:p>
            <a:r>
              <a:rPr lang="en-US"/>
              <a:t>Oct 9, 2010. </a:t>
            </a:r>
            <a:r>
              <a:rPr lang="en-US">
                <a:hlinkClick r:id="rId3"/>
              </a:rPr>
              <a:t>"Google Cars Drive Themselves, in Traffic"</a:t>
            </a:r>
            <a:r>
              <a:rPr lang="en-US"/>
              <a:t>. </a:t>
            </a:r>
            <a:r>
              <a:rPr lang="en-US" i="1">
                <a:hlinkClick r:id="rId4" tooltip="The New York Times"/>
              </a:rPr>
              <a:t>The New York Times</a:t>
            </a:r>
            <a:r>
              <a:rPr lang="en-US"/>
              <a:t>. John Markoff</a:t>
            </a:r>
          </a:p>
          <a:p>
            <a:r>
              <a:rPr lang="en-US"/>
              <a:t>June 24, 2011. </a:t>
            </a:r>
            <a:r>
              <a:rPr lang="en-US">
                <a:hlinkClick r:id="rId5"/>
              </a:rPr>
              <a:t>"Nevada state law paves the way for driverless cars"</a:t>
            </a:r>
            <a:r>
              <a:rPr lang="en-US"/>
              <a:t>. </a:t>
            </a:r>
            <a:r>
              <a:rPr lang="en-US" i="1">
                <a:hlinkClick r:id="rId6" tooltip="Financial Post"/>
              </a:rPr>
              <a:t>Financial Post</a:t>
            </a:r>
            <a:r>
              <a:rPr lang="en-US"/>
              <a:t>. Christine Dobby</a:t>
            </a:r>
          </a:p>
          <a:p>
            <a:r>
              <a:rPr lang="en-US"/>
              <a:t>Aug 9, 2011, </a:t>
            </a:r>
            <a:r>
              <a:rPr lang="en-US" u="sng">
                <a:hlinkClick r:id="rId7"/>
              </a:rPr>
              <a:t>"Human error blamed after Google's driverless car sparks five-vehicle crash"</a:t>
            </a:r>
            <a:r>
              <a:rPr lang="en-US"/>
              <a:t>. </a:t>
            </a:r>
            <a:r>
              <a:rPr lang="en-US" i="1"/>
              <a:t>The Star</a:t>
            </a:r>
            <a:r>
              <a:rPr lang="en-US"/>
              <a:t> (Toronto)</a:t>
            </a:r>
          </a:p>
        </p:txBody>
      </p:sp>
      <p:sp>
        <p:nvSpPr>
          <p:cNvPr id="2" name="Slide Number Placeholder 1"/>
          <p:cNvSpPr>
            <a:spLocks noGrp="1"/>
          </p:cNvSpPr>
          <p:nvPr>
            <p:ph type="sldNum" sz="quarter" idx="12"/>
          </p:nvPr>
        </p:nvSpPr>
        <p:spPr/>
        <p:txBody>
          <a:bodyPr/>
          <a:lstStyle/>
          <a:p>
            <a:fld id="{AD4E86B5-A92D-294E-92AF-8654113B1844}" type="slidenum">
              <a:rPr lang="en-US" smtClean="0"/>
              <a:t>66</a:t>
            </a:fld>
            <a:endParaRPr lang="en-US"/>
          </a:p>
        </p:txBody>
      </p:sp>
    </p:spTree>
    <p:extLst>
      <p:ext uri="{BB962C8B-B14F-4D97-AF65-F5344CB8AC3E}">
        <p14:creationId xmlns:p14="http://schemas.microsoft.com/office/powerpoint/2010/main" val="12860082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60" name="Picture 12"/>
          <p:cNvPicPr>
            <a:picLocks noChangeAspect="1" noChangeArrowheads="1"/>
          </p:cNvPicPr>
          <p:nvPr/>
        </p:nvPicPr>
        <p:blipFill>
          <a:blip r:embed="rId3" cstate="print"/>
          <a:srcRect/>
          <a:stretch>
            <a:fillRect/>
          </a:stretch>
        </p:blipFill>
        <p:spPr bwMode="auto">
          <a:xfrm>
            <a:off x="4800600" y="2133600"/>
            <a:ext cx="3695700" cy="2463800"/>
          </a:xfrm>
          <a:prstGeom prst="rect">
            <a:avLst/>
          </a:prstGeom>
          <a:noFill/>
          <a:ln w="19050" cap="flat" cmpd="sng">
            <a:noFill/>
            <a:prstDash val="solid"/>
            <a:miter lim="800000"/>
            <a:headEnd/>
            <a:tailEnd/>
          </a:ln>
        </p:spPr>
      </p:pic>
      <p:sp>
        <p:nvSpPr>
          <p:cNvPr id="53250" name="Rectangle 2"/>
          <p:cNvSpPr>
            <a:spLocks noGrp="1" noChangeArrowheads="1"/>
          </p:cNvSpPr>
          <p:nvPr>
            <p:ph type="title"/>
          </p:nvPr>
        </p:nvSpPr>
        <p:spPr/>
        <p:txBody>
          <a:bodyPr>
            <a:normAutofit fontScale="90000"/>
          </a:bodyPr>
          <a:lstStyle/>
          <a:p>
            <a:r>
              <a:rPr lang="en-US" dirty="0"/>
              <a:t>Vision-based interaction: Xbox </a:t>
            </a:r>
            <a:r>
              <a:rPr lang="en-US" dirty="0" err="1"/>
              <a:t>Kinect</a:t>
            </a:r>
            <a:endParaRPr lang="en-US" dirty="0"/>
          </a:p>
        </p:txBody>
      </p:sp>
      <p:pic>
        <p:nvPicPr>
          <p:cNvPr id="53264" name="Picture 16"/>
          <p:cNvPicPr>
            <a:picLocks noChangeAspect="1" noChangeArrowheads="1"/>
          </p:cNvPicPr>
          <p:nvPr/>
        </p:nvPicPr>
        <p:blipFill>
          <a:blip r:embed="rId4" cstate="print"/>
          <a:srcRect/>
          <a:stretch>
            <a:fillRect/>
          </a:stretch>
        </p:blipFill>
        <p:spPr bwMode="auto">
          <a:xfrm>
            <a:off x="457200" y="2286000"/>
            <a:ext cx="3729605" cy="2063313"/>
          </a:xfrm>
          <a:prstGeom prst="rect">
            <a:avLst/>
          </a:prstGeom>
          <a:noFill/>
          <a:ln w="19050" cap="flat" cmpd="sng">
            <a:solidFill>
              <a:schemeClr val="tx1"/>
            </a:solidFill>
            <a:prstDash val="solid"/>
            <a:miter lim="800000"/>
            <a:headEnd/>
            <a:tailEnd/>
          </a:ln>
          <a:effectLst>
            <a:outerShdw blurRad="50800" dist="38100" dir="2700000" algn="tl" rotWithShape="0">
              <a:prstClr val="black">
                <a:alpha val="40000"/>
              </a:prstClr>
            </a:outerShdw>
          </a:effectLst>
        </p:spPr>
      </p:pic>
      <p:sp>
        <p:nvSpPr>
          <p:cNvPr id="2" name="Slide Number Placeholder 1"/>
          <p:cNvSpPr>
            <a:spLocks noGrp="1"/>
          </p:cNvSpPr>
          <p:nvPr>
            <p:ph type="sldNum" sz="quarter" idx="12"/>
          </p:nvPr>
        </p:nvSpPr>
        <p:spPr/>
        <p:txBody>
          <a:bodyPr/>
          <a:lstStyle/>
          <a:p>
            <a:fld id="{AD4E86B5-A92D-294E-92AF-8654113B1844}" type="slidenum">
              <a:rPr lang="en-US" smtClean="0"/>
              <a:t>67</a:t>
            </a:fld>
            <a:endParaRPr lang="en-US"/>
          </a:p>
        </p:txBody>
      </p:sp>
    </p:spTree>
    <p:extLst>
      <p:ext uri="{BB962C8B-B14F-4D97-AF65-F5344CB8AC3E}">
        <p14:creationId xmlns:p14="http://schemas.microsoft.com/office/powerpoint/2010/main" val="4229217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0" y="101600"/>
            <a:ext cx="8813800" cy="1143000"/>
          </a:xfrm>
        </p:spPr>
        <p:txBody>
          <a:bodyPr>
            <a:normAutofit fontScale="90000"/>
          </a:bodyPr>
          <a:lstStyle/>
          <a:p>
            <a:r>
              <a:rPr lang="en-US" dirty="0"/>
              <a:t>Augmented reality, consumer products </a:t>
            </a:r>
          </a:p>
        </p:txBody>
      </p:sp>
      <p:pic>
        <p:nvPicPr>
          <p:cNvPr id="4" name="Picture 3"/>
          <p:cNvPicPr>
            <a:picLocks noChangeAspect="1"/>
          </p:cNvPicPr>
          <p:nvPr/>
        </p:nvPicPr>
        <p:blipFill>
          <a:blip r:embed="rId2"/>
          <a:stretch>
            <a:fillRect/>
          </a:stretch>
        </p:blipFill>
        <p:spPr>
          <a:xfrm>
            <a:off x="692150" y="1244600"/>
            <a:ext cx="7759700" cy="4368800"/>
          </a:xfrm>
          <a:prstGeom prst="rect">
            <a:avLst/>
          </a:prstGeom>
        </p:spPr>
      </p:pic>
      <p:sp>
        <p:nvSpPr>
          <p:cNvPr id="5" name="Rectangle 4">
            <a:hlinkClick r:id="rId3"/>
          </p:cNvPr>
          <p:cNvSpPr/>
          <p:nvPr/>
        </p:nvSpPr>
        <p:spPr>
          <a:xfrm>
            <a:off x="6400800" y="6488668"/>
            <a:ext cx="2569934" cy="369332"/>
          </a:xfrm>
          <a:prstGeom prst="rect">
            <a:avLst/>
          </a:prstGeom>
        </p:spPr>
        <p:txBody>
          <a:bodyPr wrap="none">
            <a:spAutoFit/>
          </a:bodyPr>
          <a:lstStyle/>
          <a:p>
            <a:r>
              <a:rPr lang="en-US" dirty="0">
                <a:hlinkClick r:id="rId3"/>
              </a:rPr>
              <a:t>http://</a:t>
            </a:r>
            <a:r>
              <a:rPr lang="en-US" dirty="0" err="1">
                <a:hlinkClick r:id="rId3"/>
              </a:rPr>
              <a:t>nconnex.com/wp</a:t>
            </a:r>
            <a:r>
              <a:rPr lang="en-US" dirty="0">
                <a:hlinkClick r:id="rId3"/>
              </a:rPr>
              <a:t>/</a:t>
            </a:r>
            <a:endParaRPr lang="en-US" dirty="0"/>
          </a:p>
        </p:txBody>
      </p:sp>
      <p:sp>
        <p:nvSpPr>
          <p:cNvPr id="3" name="Slide Number Placeholder 2"/>
          <p:cNvSpPr>
            <a:spLocks noGrp="1"/>
          </p:cNvSpPr>
          <p:nvPr>
            <p:ph type="sldNum" sz="quarter" idx="12"/>
          </p:nvPr>
        </p:nvSpPr>
        <p:spPr/>
        <p:txBody>
          <a:bodyPr/>
          <a:lstStyle/>
          <a:p>
            <a:fld id="{AD4E86B5-A92D-294E-92AF-8654113B1844}" type="slidenum">
              <a:rPr lang="en-US" smtClean="0"/>
              <a:t>68</a:t>
            </a:fld>
            <a:endParaRPr lang="en-US"/>
          </a:p>
        </p:txBody>
      </p:sp>
      <p:sp>
        <p:nvSpPr>
          <p:cNvPr id="6" name="TextBox 5">
            <a:extLst>
              <a:ext uri="{FF2B5EF4-FFF2-40B4-BE49-F238E27FC236}">
                <a16:creationId xmlns:a16="http://schemas.microsoft.com/office/drawing/2014/main" id="{C629C3E9-DB06-4D58-A656-E5EAB1F4ABFE}"/>
              </a:ext>
            </a:extLst>
          </p:cNvPr>
          <p:cNvSpPr txBox="1"/>
          <p:nvPr/>
        </p:nvSpPr>
        <p:spPr>
          <a:xfrm>
            <a:off x="692150" y="6124575"/>
            <a:ext cx="5389617" cy="369332"/>
          </a:xfrm>
          <a:prstGeom prst="rect">
            <a:avLst/>
          </a:prstGeom>
          <a:noFill/>
        </p:spPr>
        <p:txBody>
          <a:bodyPr wrap="none" rtlCol="0">
            <a:spAutoFit/>
          </a:bodyPr>
          <a:lstStyle/>
          <a:p>
            <a:r>
              <a:rPr lang="en-US" dirty="0"/>
              <a:t>Mark </a:t>
            </a:r>
            <a:r>
              <a:rPr lang="en-US" dirty="0" err="1"/>
              <a:t>Billinghurst</a:t>
            </a:r>
            <a:r>
              <a:rPr lang="en-US" dirty="0"/>
              <a:t>  and Tom Furness developed with me.</a:t>
            </a:r>
          </a:p>
        </p:txBody>
      </p:sp>
    </p:spTree>
    <p:extLst>
      <p:ext uri="{BB962C8B-B14F-4D97-AF65-F5344CB8AC3E}">
        <p14:creationId xmlns:p14="http://schemas.microsoft.com/office/powerpoint/2010/main" val="305021558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____"/>
          <p:cNvPicPr>
            <a:picLocks noChangeAspect="1" noChangeArrowheads="1"/>
          </p:cNvPicPr>
          <p:nvPr/>
        </p:nvPicPr>
        <p:blipFill>
          <a:blip r:embed="rId3" cstate="print"/>
          <a:srcRect/>
          <a:stretch>
            <a:fillRect/>
          </a:stretch>
        </p:blipFill>
        <p:spPr bwMode="auto">
          <a:xfrm>
            <a:off x="6553200" y="990600"/>
            <a:ext cx="1981200" cy="2601913"/>
          </a:xfrm>
          <a:prstGeom prst="rect">
            <a:avLst/>
          </a:prstGeom>
          <a:noFill/>
          <a:ln w="9525">
            <a:noFill/>
            <a:miter lim="800000"/>
            <a:headEnd/>
            <a:tailEnd/>
          </a:ln>
        </p:spPr>
      </p:pic>
      <p:pic>
        <p:nvPicPr>
          <p:cNvPr id="40963" name="Picture 3" descr="cap_138439"/>
          <p:cNvPicPr>
            <a:picLocks noChangeAspect="1" noChangeArrowheads="1"/>
          </p:cNvPicPr>
          <p:nvPr/>
        </p:nvPicPr>
        <p:blipFill>
          <a:blip r:embed="rId4" cstate="print"/>
          <a:srcRect/>
          <a:stretch>
            <a:fillRect/>
          </a:stretch>
        </p:blipFill>
        <p:spPr bwMode="auto">
          <a:xfrm>
            <a:off x="685800" y="990600"/>
            <a:ext cx="5715000" cy="2619375"/>
          </a:xfrm>
          <a:prstGeom prst="rect">
            <a:avLst/>
          </a:prstGeom>
          <a:noFill/>
          <a:ln w="9525">
            <a:noFill/>
            <a:miter lim="800000"/>
            <a:headEnd/>
            <a:tailEnd/>
          </a:ln>
        </p:spPr>
      </p:pic>
      <p:sp>
        <p:nvSpPr>
          <p:cNvPr id="40964" name="Rectangle 5"/>
          <p:cNvSpPr>
            <a:spLocks noGrp="1" noChangeArrowheads="1"/>
          </p:cNvSpPr>
          <p:nvPr>
            <p:ph type="title"/>
          </p:nvPr>
        </p:nvSpPr>
        <p:spPr>
          <a:xfrm>
            <a:off x="-1" y="62089"/>
            <a:ext cx="9440333" cy="838200"/>
          </a:xfrm>
          <a:noFill/>
        </p:spPr>
        <p:txBody>
          <a:bodyPr>
            <a:normAutofit fontScale="90000"/>
          </a:bodyPr>
          <a:lstStyle/>
          <a:p>
            <a:r>
              <a:rPr lang="en-US" dirty="0"/>
              <a:t>Special effects:  shape and motion capture</a:t>
            </a:r>
          </a:p>
        </p:txBody>
      </p:sp>
      <p:sp>
        <p:nvSpPr>
          <p:cNvPr id="40965" name="Text Box 6"/>
          <p:cNvSpPr txBox="1">
            <a:spLocks noChangeArrowheads="1"/>
          </p:cNvSpPr>
          <p:nvPr/>
        </p:nvSpPr>
        <p:spPr bwMode="auto">
          <a:xfrm>
            <a:off x="7315200" y="6583363"/>
            <a:ext cx="1336675" cy="274637"/>
          </a:xfrm>
          <a:prstGeom prst="rect">
            <a:avLst/>
          </a:prstGeom>
          <a:noFill/>
          <a:ln w="19050">
            <a:noFill/>
            <a:miter lim="800000"/>
            <a:headEnd/>
            <a:tailEnd/>
          </a:ln>
        </p:spPr>
        <p:txBody>
          <a:bodyPr wrap="none">
            <a:spAutoFit/>
          </a:bodyPr>
          <a:lstStyle/>
          <a:p>
            <a:r>
              <a:rPr lang="en-US" dirty="0">
                <a:solidFill>
                  <a:schemeClr val="tx1"/>
                </a:solidFill>
              </a:rPr>
              <a:t>Source: S. Seitz</a:t>
            </a:r>
          </a:p>
        </p:txBody>
      </p:sp>
      <p:pic>
        <p:nvPicPr>
          <p:cNvPr id="40966" name="Picture 4"/>
          <p:cNvPicPr>
            <a:picLocks noChangeAspect="1" noChangeArrowheads="1"/>
          </p:cNvPicPr>
          <p:nvPr/>
        </p:nvPicPr>
        <p:blipFill>
          <a:blip r:embed="rId5" cstate="print"/>
          <a:srcRect r="25993"/>
          <a:stretch>
            <a:fillRect/>
          </a:stretch>
        </p:blipFill>
        <p:spPr bwMode="auto">
          <a:xfrm>
            <a:off x="685800" y="3810000"/>
            <a:ext cx="3863975" cy="2384425"/>
          </a:xfrm>
          <a:prstGeom prst="rect">
            <a:avLst/>
          </a:prstGeom>
          <a:noFill/>
          <a:ln w="9525">
            <a:noFill/>
            <a:miter lim="800000"/>
            <a:headEnd/>
            <a:tailEnd/>
          </a:ln>
        </p:spPr>
      </p:pic>
      <p:pic>
        <p:nvPicPr>
          <p:cNvPr id="40967" name="Picture 5"/>
          <p:cNvPicPr>
            <a:picLocks noChangeAspect="1" noChangeArrowheads="1"/>
          </p:cNvPicPr>
          <p:nvPr/>
        </p:nvPicPr>
        <p:blipFill>
          <a:blip r:embed="rId6" cstate="print"/>
          <a:srcRect r="26044"/>
          <a:stretch>
            <a:fillRect/>
          </a:stretch>
        </p:blipFill>
        <p:spPr bwMode="auto">
          <a:xfrm>
            <a:off x="4724400" y="3810000"/>
            <a:ext cx="3810000" cy="2366963"/>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D4E86B5-A92D-294E-92AF-8654113B1844}" type="slidenum">
              <a:rPr lang="en-US" smtClean="0"/>
              <a:t>69</a:t>
            </a:fld>
            <a:endParaRPr lang="en-US"/>
          </a:p>
        </p:txBody>
      </p:sp>
    </p:spTree>
    <p:extLst>
      <p:ext uri="{BB962C8B-B14F-4D97-AF65-F5344CB8AC3E}">
        <p14:creationId xmlns:p14="http://schemas.microsoft.com/office/powerpoint/2010/main" val="86647155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normAutofit fontScale="90000"/>
          </a:bodyPr>
          <a:lstStyle/>
          <a:p>
            <a:r>
              <a:rPr lang="en-US"/>
              <a:t>Vision for robotics, space exploration</a:t>
            </a:r>
          </a:p>
        </p:txBody>
      </p:sp>
      <p:sp>
        <p:nvSpPr>
          <p:cNvPr id="54275" name="Rectangle 3"/>
          <p:cNvSpPr>
            <a:spLocks noGrp="1" noChangeArrowheads="1"/>
          </p:cNvSpPr>
          <p:nvPr>
            <p:ph type="body" idx="1"/>
          </p:nvPr>
        </p:nvSpPr>
        <p:spPr/>
        <p:txBody>
          <a:bodyPr/>
          <a:lstStyle/>
          <a:p>
            <a:endParaRPr lang="en-US"/>
          </a:p>
        </p:txBody>
      </p:sp>
      <p:pic>
        <p:nvPicPr>
          <p:cNvPr id="54276" name="Picture 4" descr="1198865273_31824-1_Sol1369A_WestValley_L257F_br"/>
          <p:cNvPicPr>
            <a:picLocks noChangeAspect="1" noChangeArrowheads="1"/>
          </p:cNvPicPr>
          <p:nvPr/>
        </p:nvPicPr>
        <p:blipFill>
          <a:blip r:embed="rId3" cstate="print"/>
          <a:srcRect/>
          <a:stretch>
            <a:fillRect/>
          </a:stretch>
        </p:blipFill>
        <p:spPr bwMode="auto">
          <a:xfrm>
            <a:off x="304800" y="1276350"/>
            <a:ext cx="8534400" cy="2333625"/>
          </a:xfrm>
          <a:prstGeom prst="rect">
            <a:avLst/>
          </a:prstGeom>
          <a:noFill/>
          <a:ln w="9525">
            <a:noFill/>
            <a:miter lim="800000"/>
            <a:headEnd/>
            <a:tailEnd/>
          </a:ln>
        </p:spPr>
      </p:pic>
      <p:sp>
        <p:nvSpPr>
          <p:cNvPr id="54277" name="Rectangle 5"/>
          <p:cNvSpPr>
            <a:spLocks noChangeArrowheads="1"/>
          </p:cNvSpPr>
          <p:nvPr/>
        </p:nvSpPr>
        <p:spPr bwMode="auto">
          <a:xfrm>
            <a:off x="685800" y="4495800"/>
            <a:ext cx="8001000" cy="1676400"/>
          </a:xfrm>
          <a:prstGeom prst="rect">
            <a:avLst/>
          </a:prstGeom>
          <a:noFill/>
          <a:ln w="9525">
            <a:noFill/>
            <a:miter lim="800000"/>
            <a:headEnd/>
            <a:tailEnd/>
          </a:ln>
        </p:spPr>
        <p:txBody>
          <a:bodyPr/>
          <a:lstStyle/>
          <a:p>
            <a:pPr marL="342900" indent="-342900" algn="l" eaLnBrk="0" hangingPunct="0">
              <a:spcBef>
                <a:spcPct val="20000"/>
              </a:spcBef>
            </a:pPr>
            <a:r>
              <a:rPr lang="en-US" sz="2800" b="0" dirty="0">
                <a:solidFill>
                  <a:schemeClr val="tx1"/>
                </a:solidFill>
              </a:rPr>
              <a:t>Vision systems (JPL) used for several tasks</a:t>
            </a:r>
          </a:p>
          <a:p>
            <a:pPr marL="742950" lvl="1" indent="-285750" algn="l" eaLnBrk="0" hangingPunct="0">
              <a:spcBef>
                <a:spcPct val="20000"/>
              </a:spcBef>
              <a:buFontTx/>
              <a:buChar char="•"/>
            </a:pPr>
            <a:r>
              <a:rPr lang="en-US" sz="2000" b="0" dirty="0">
                <a:solidFill>
                  <a:schemeClr val="tx1"/>
                </a:solidFill>
              </a:rPr>
              <a:t>Panorama stitching</a:t>
            </a:r>
          </a:p>
          <a:p>
            <a:pPr marL="742950" lvl="1" indent="-285750" algn="l" eaLnBrk="0" hangingPunct="0">
              <a:spcBef>
                <a:spcPct val="20000"/>
              </a:spcBef>
              <a:buFontTx/>
              <a:buChar char="•"/>
            </a:pPr>
            <a:r>
              <a:rPr lang="en-US" sz="2000" b="0" dirty="0">
                <a:solidFill>
                  <a:schemeClr val="tx1"/>
                </a:solidFill>
              </a:rPr>
              <a:t>3D terrain modeling</a:t>
            </a:r>
          </a:p>
          <a:p>
            <a:pPr marL="742950" lvl="1" indent="-285750" algn="l" eaLnBrk="0" hangingPunct="0">
              <a:spcBef>
                <a:spcPct val="20000"/>
              </a:spcBef>
              <a:buFontTx/>
              <a:buChar char="•"/>
            </a:pPr>
            <a:r>
              <a:rPr lang="en-US" sz="2000" b="0" dirty="0">
                <a:solidFill>
                  <a:schemeClr val="tx1"/>
                </a:solidFill>
              </a:rPr>
              <a:t>Obstacle detection, position tracking</a:t>
            </a:r>
          </a:p>
        </p:txBody>
      </p:sp>
      <p:sp>
        <p:nvSpPr>
          <p:cNvPr id="54278" name="Rectangle 6"/>
          <p:cNvSpPr>
            <a:spLocks noChangeArrowheads="1"/>
          </p:cNvSpPr>
          <p:nvPr/>
        </p:nvSpPr>
        <p:spPr bwMode="auto">
          <a:xfrm>
            <a:off x="838200" y="3609975"/>
            <a:ext cx="7772400" cy="581025"/>
          </a:xfrm>
          <a:prstGeom prst="rect">
            <a:avLst/>
          </a:prstGeom>
          <a:noFill/>
          <a:ln w="9525">
            <a:noFill/>
            <a:miter lim="800000"/>
            <a:headEnd/>
            <a:tailEnd/>
          </a:ln>
        </p:spPr>
        <p:txBody>
          <a:bodyPr anchor="ctr">
            <a:spAutoFit/>
          </a:bodyPr>
          <a:lstStyle/>
          <a:p>
            <a:pPr algn="l" eaLnBrk="0" hangingPunct="0">
              <a:spcBef>
                <a:spcPct val="0"/>
              </a:spcBef>
            </a:pPr>
            <a:r>
              <a:rPr lang="en-US" sz="1600" b="0">
                <a:solidFill>
                  <a:schemeClr val="tx1"/>
                </a:solidFill>
                <a:hlinkClick r:id="rId4"/>
              </a:rPr>
              <a:t>NASA'S Mars Exploration Rover Spirit </a:t>
            </a:r>
            <a:r>
              <a:rPr lang="en-US" sz="1600" b="0">
                <a:solidFill>
                  <a:schemeClr val="tx1"/>
                </a:solidFill>
              </a:rPr>
              <a:t>captured this westward view from atop </a:t>
            </a:r>
            <a:br>
              <a:rPr lang="en-US" sz="1600" b="0">
                <a:solidFill>
                  <a:schemeClr val="tx1"/>
                </a:solidFill>
              </a:rPr>
            </a:br>
            <a:r>
              <a:rPr lang="en-US" sz="1600" b="0">
                <a:solidFill>
                  <a:schemeClr val="tx1"/>
                </a:solidFill>
              </a:rPr>
              <a:t>a low plateau where Spirit spent the closing months of 2007. </a:t>
            </a:r>
          </a:p>
        </p:txBody>
      </p:sp>
      <p:sp>
        <p:nvSpPr>
          <p:cNvPr id="54279" name="Text Box 7"/>
          <p:cNvSpPr txBox="1">
            <a:spLocks noChangeArrowheads="1"/>
          </p:cNvSpPr>
          <p:nvPr/>
        </p:nvSpPr>
        <p:spPr bwMode="auto">
          <a:xfrm>
            <a:off x="7696200" y="6434138"/>
            <a:ext cx="1336675" cy="274637"/>
          </a:xfrm>
          <a:prstGeom prst="rect">
            <a:avLst/>
          </a:prstGeom>
          <a:noFill/>
          <a:ln w="19050">
            <a:noFill/>
            <a:miter lim="800000"/>
            <a:headEnd/>
            <a:tailEnd/>
          </a:ln>
        </p:spPr>
        <p:txBody>
          <a:bodyPr wrap="none">
            <a:spAutoFit/>
          </a:bodyPr>
          <a:lstStyle/>
          <a:p>
            <a:r>
              <a:rPr lang="en-US">
                <a:solidFill>
                  <a:schemeClr val="tx1"/>
                </a:solidFill>
              </a:rPr>
              <a:t>Source: S. Seitz</a:t>
            </a:r>
          </a:p>
        </p:txBody>
      </p:sp>
      <p:sp>
        <p:nvSpPr>
          <p:cNvPr id="2" name="Slide Number Placeholder 1"/>
          <p:cNvSpPr>
            <a:spLocks noGrp="1"/>
          </p:cNvSpPr>
          <p:nvPr>
            <p:ph type="sldNum" sz="quarter" idx="12"/>
          </p:nvPr>
        </p:nvSpPr>
        <p:spPr/>
        <p:txBody>
          <a:bodyPr/>
          <a:lstStyle/>
          <a:p>
            <a:fld id="{AD4E86B5-A92D-294E-92AF-8654113B1844}" type="slidenum">
              <a:rPr lang="en-US" smtClean="0"/>
              <a:t>70</a:t>
            </a:fld>
            <a:endParaRPr lang="en-US"/>
          </a:p>
        </p:txBody>
      </p:sp>
    </p:spTree>
    <p:extLst>
      <p:ext uri="{BB962C8B-B14F-4D97-AF65-F5344CB8AC3E}">
        <p14:creationId xmlns:p14="http://schemas.microsoft.com/office/powerpoint/2010/main" val="30969392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custDataLst>
              <p:tags r:id="rId1"/>
            </p:custDataLst>
          </p:nvPr>
        </p:nvSpPr>
        <p:spPr/>
        <p:txBody>
          <a:bodyPr/>
          <a:lstStyle/>
          <a:p>
            <a:pPr eaLnBrk="1" hangingPunct="1"/>
            <a:r>
              <a:rPr lang="en-US"/>
              <a:t>Medical imaging</a:t>
            </a:r>
          </a:p>
        </p:txBody>
      </p:sp>
      <p:pic>
        <p:nvPicPr>
          <p:cNvPr id="36867" name="Picture 4" descr="mybrain"/>
          <p:cNvPicPr>
            <a:picLocks noChangeAspect="1" noChangeArrowheads="1"/>
          </p:cNvPicPr>
          <p:nvPr>
            <p:custDataLst>
              <p:tags r:id="rId2"/>
            </p:custDataLst>
          </p:nvPr>
        </p:nvPicPr>
        <p:blipFill>
          <a:blip r:embed="rId8"/>
          <a:srcRect/>
          <a:stretch>
            <a:fillRect/>
          </a:stretch>
        </p:blipFill>
        <p:spPr bwMode="auto">
          <a:xfrm>
            <a:off x="457200" y="1616075"/>
            <a:ext cx="3505200" cy="3505200"/>
          </a:xfrm>
          <a:prstGeom prst="rect">
            <a:avLst/>
          </a:prstGeom>
          <a:noFill/>
          <a:ln w="9525">
            <a:noFill/>
            <a:miter lim="800000"/>
            <a:headEnd/>
            <a:tailEnd/>
          </a:ln>
        </p:spPr>
      </p:pic>
      <p:pic>
        <p:nvPicPr>
          <p:cNvPr id="36868" name="Picture 5"/>
          <p:cNvPicPr>
            <a:picLocks noChangeAspect="1" noChangeArrowheads="1"/>
          </p:cNvPicPr>
          <p:nvPr>
            <p:custDataLst>
              <p:tags r:id="rId3"/>
            </p:custDataLst>
          </p:nvPr>
        </p:nvPicPr>
        <p:blipFill>
          <a:blip r:embed="rId9"/>
          <a:srcRect/>
          <a:stretch>
            <a:fillRect/>
          </a:stretch>
        </p:blipFill>
        <p:spPr bwMode="auto">
          <a:xfrm>
            <a:off x="4268788" y="1947863"/>
            <a:ext cx="4494212" cy="2852737"/>
          </a:xfrm>
          <a:prstGeom prst="rect">
            <a:avLst/>
          </a:prstGeom>
          <a:noFill/>
          <a:ln w="9525">
            <a:noFill/>
            <a:miter lim="800000"/>
            <a:headEnd/>
            <a:tailEnd/>
          </a:ln>
        </p:spPr>
      </p:pic>
      <p:sp>
        <p:nvSpPr>
          <p:cNvPr id="36869" name="Rectangle 6"/>
          <p:cNvSpPr>
            <a:spLocks noChangeArrowheads="1"/>
          </p:cNvSpPr>
          <p:nvPr>
            <p:custDataLst>
              <p:tags r:id="rId4"/>
            </p:custDataLst>
          </p:nvPr>
        </p:nvSpPr>
        <p:spPr bwMode="auto">
          <a:xfrm>
            <a:off x="5559425" y="5105400"/>
            <a:ext cx="2149475" cy="581025"/>
          </a:xfrm>
          <a:prstGeom prst="rect">
            <a:avLst/>
          </a:prstGeom>
          <a:noFill/>
          <a:ln w="9525">
            <a:noFill/>
            <a:miter lim="800000"/>
            <a:headEnd/>
            <a:tailEnd/>
          </a:ln>
        </p:spPr>
        <p:txBody>
          <a:bodyPr wrap="none">
            <a:prstTxWarp prst="textNoShape">
              <a:avLst/>
            </a:prstTxWarp>
            <a:spAutoFit/>
          </a:bodyPr>
          <a:lstStyle/>
          <a:p>
            <a:pPr algn="ctr"/>
            <a:r>
              <a:rPr lang="en-US" sz="1600"/>
              <a:t>Image guided surgery</a:t>
            </a:r>
          </a:p>
          <a:p>
            <a:pPr algn="ctr"/>
            <a:r>
              <a:rPr lang="en-US" sz="1600">
                <a:hlinkClick r:id="rId10"/>
              </a:rPr>
              <a:t>Grimson et al., MIT</a:t>
            </a:r>
            <a:endParaRPr lang="en-US" sz="1600"/>
          </a:p>
        </p:txBody>
      </p:sp>
      <p:sp>
        <p:nvSpPr>
          <p:cNvPr id="36870" name="Rectangle 7"/>
          <p:cNvSpPr>
            <a:spLocks noChangeArrowheads="1"/>
          </p:cNvSpPr>
          <p:nvPr>
            <p:custDataLst>
              <p:tags r:id="rId5"/>
            </p:custDataLst>
          </p:nvPr>
        </p:nvSpPr>
        <p:spPr bwMode="auto">
          <a:xfrm>
            <a:off x="1611313" y="5210175"/>
            <a:ext cx="1209675" cy="581025"/>
          </a:xfrm>
          <a:prstGeom prst="rect">
            <a:avLst/>
          </a:prstGeom>
          <a:noFill/>
          <a:ln w="9525">
            <a:noFill/>
            <a:miter lim="800000"/>
            <a:headEnd/>
            <a:tailEnd/>
          </a:ln>
        </p:spPr>
        <p:txBody>
          <a:bodyPr wrap="none">
            <a:prstTxWarp prst="textNoShape">
              <a:avLst/>
            </a:prstTxWarp>
            <a:spAutoFit/>
          </a:bodyPr>
          <a:lstStyle/>
          <a:p>
            <a:pPr algn="ctr"/>
            <a:r>
              <a:rPr lang="en-US" sz="1600"/>
              <a:t>3D imaging</a:t>
            </a:r>
          </a:p>
          <a:p>
            <a:pPr algn="ctr"/>
            <a:r>
              <a:rPr lang="en-US" sz="1600"/>
              <a:t>MRI, CT</a:t>
            </a:r>
          </a:p>
        </p:txBody>
      </p:sp>
      <p:sp>
        <p:nvSpPr>
          <p:cNvPr id="2" name="Slide Number Placeholder 1"/>
          <p:cNvSpPr>
            <a:spLocks noGrp="1"/>
          </p:cNvSpPr>
          <p:nvPr>
            <p:ph type="sldNum" sz="quarter" idx="12"/>
          </p:nvPr>
        </p:nvSpPr>
        <p:spPr/>
        <p:txBody>
          <a:bodyPr/>
          <a:lstStyle/>
          <a:p>
            <a:fld id="{AD4E86B5-A92D-294E-92AF-8654113B1844}" type="slidenum">
              <a:rPr lang="en-US" smtClean="0"/>
              <a:t>71</a:t>
            </a:fld>
            <a:endParaRPr lang="en-US"/>
          </a:p>
        </p:txBody>
      </p:sp>
    </p:spTree>
    <p:extLst>
      <p:ext uri="{BB962C8B-B14F-4D97-AF65-F5344CB8AC3E}">
        <p14:creationId xmlns:p14="http://schemas.microsoft.com/office/powerpoint/2010/main" val="11001115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D6FEFBF3-8BAA-41FD-BC72-0A5CA1C8C3AB}" type="slidenum">
              <a:rPr lang="en-US" altLang="en-US" smtClean="0"/>
              <a:pPr eaLnBrk="1" hangingPunct="1"/>
              <a:t>72</a:t>
            </a:fld>
            <a:endParaRPr lang="en-US" altLang="en-US"/>
          </a:p>
        </p:txBody>
      </p:sp>
      <p:sp>
        <p:nvSpPr>
          <p:cNvPr id="17411" name="Rectangle 2"/>
          <p:cNvSpPr>
            <a:spLocks noGrp="1" noChangeArrowheads="1"/>
          </p:cNvSpPr>
          <p:nvPr>
            <p:ph type="title"/>
          </p:nvPr>
        </p:nvSpPr>
        <p:spPr/>
        <p:txBody>
          <a:bodyPr/>
          <a:lstStyle/>
          <a:p>
            <a:pPr eaLnBrk="1" hangingPunct="1"/>
            <a:r>
              <a:rPr lang="en-US" altLang="en-US">
                <a:ea typeface="ＭＳ Ｐゴシック" pitchFamily="34" charset="-128"/>
              </a:rPr>
              <a:t>Classification of 22q11.2DS</a:t>
            </a:r>
          </a:p>
        </p:txBody>
      </p:sp>
      <p:sp>
        <p:nvSpPr>
          <p:cNvPr id="17412" name="Rectangle 3"/>
          <p:cNvSpPr>
            <a:spLocks noGrp="1" noChangeArrowheads="1"/>
          </p:cNvSpPr>
          <p:nvPr>
            <p:ph type="body" idx="1"/>
          </p:nvPr>
        </p:nvSpPr>
        <p:spPr/>
        <p:txBody>
          <a:bodyPr/>
          <a:lstStyle/>
          <a:p>
            <a:pPr eaLnBrk="1" hangingPunct="1"/>
            <a:endParaRPr lang="en-US" altLang="en-US" dirty="0">
              <a:ea typeface="ＭＳ Ｐゴシック" pitchFamily="34" charset="-128"/>
            </a:endParaRPr>
          </a:p>
          <a:p>
            <a:pPr eaLnBrk="1" hangingPunct="1"/>
            <a:endParaRPr lang="en-US" altLang="en-US" dirty="0">
              <a:ea typeface="ＭＳ Ｐゴシック" pitchFamily="34" charset="-128"/>
            </a:endParaRPr>
          </a:p>
          <a:p>
            <a:pPr eaLnBrk="1" hangingPunct="1"/>
            <a:endParaRPr lang="en-US" altLang="en-US" dirty="0">
              <a:ea typeface="ＭＳ Ｐゴシック" pitchFamily="34" charset="-128"/>
            </a:endParaRPr>
          </a:p>
          <a:p>
            <a:pPr eaLnBrk="1" hangingPunct="1"/>
            <a:endParaRPr lang="en-US" altLang="en-US" dirty="0">
              <a:ea typeface="ＭＳ Ｐゴシック" pitchFamily="34" charset="-128"/>
            </a:endParaRPr>
          </a:p>
          <a:p>
            <a:pPr eaLnBrk="1" hangingPunct="1"/>
            <a:endParaRPr lang="en-US" altLang="en-US" dirty="0">
              <a:ea typeface="ＭＳ Ｐゴシック" pitchFamily="34" charset="-128"/>
            </a:endParaRPr>
          </a:p>
          <a:p>
            <a:pPr eaLnBrk="1" hangingPunct="1"/>
            <a:r>
              <a:rPr lang="en-US" altLang="en-US" dirty="0">
                <a:ea typeface="ＭＳ Ｐゴシック" pitchFamily="34" charset="-128"/>
              </a:rPr>
              <a:t>Treat 2D azimuth-elevation angle </a:t>
            </a:r>
          </a:p>
          <a:p>
            <a:pPr marL="0" indent="0" eaLnBrk="1" hangingPunct="1">
              <a:buNone/>
            </a:pPr>
            <a:r>
              <a:rPr lang="en-US" altLang="en-US" dirty="0">
                <a:ea typeface="ＭＳ Ｐゴシック" pitchFamily="34" charset="-128"/>
              </a:rPr>
              <a:t>    histogram as feature vector</a:t>
            </a:r>
          </a:p>
        </p:txBody>
      </p:sp>
      <p:pic>
        <p:nvPicPr>
          <p:cNvPr id="1741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524000"/>
            <a:ext cx="542925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0" y="5969000"/>
            <a:ext cx="889635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Computer vision research in healthcare</a:t>
            </a:r>
          </a:p>
        </p:txBody>
      </p:sp>
      <p:sp>
        <p:nvSpPr>
          <p:cNvPr id="6" name="TextBox 5"/>
          <p:cNvSpPr txBox="1"/>
          <p:nvPr/>
        </p:nvSpPr>
        <p:spPr>
          <a:xfrm>
            <a:off x="228600" y="4648200"/>
            <a:ext cx="3733800" cy="646331"/>
          </a:xfrm>
          <a:prstGeom prst="rect">
            <a:avLst/>
          </a:prstGeom>
          <a:noFill/>
        </p:spPr>
        <p:txBody>
          <a:bodyPr wrap="square" rtlCol="0">
            <a:spAutoFit/>
          </a:bodyPr>
          <a:lstStyle/>
          <a:p>
            <a:r>
              <a:rPr lang="en-US" dirty="0"/>
              <a:t>assisted living, patient monitoring</a:t>
            </a:r>
          </a:p>
          <a:p>
            <a:r>
              <a:rPr lang="en-US" dirty="0"/>
              <a:t>[</a:t>
            </a:r>
            <a:r>
              <a:rPr lang="en-US" dirty="0" err="1"/>
              <a:t>Lan</a:t>
            </a:r>
            <a:r>
              <a:rPr lang="en-US" dirty="0"/>
              <a:t> et al, PAMI 2012]</a:t>
            </a:r>
          </a:p>
        </p:txBody>
      </p:sp>
      <p:pic>
        <p:nvPicPr>
          <p:cNvPr id="11" name="Picture 10"/>
          <p:cNvPicPr>
            <a:picLocks noChangeAspect="1"/>
          </p:cNvPicPr>
          <p:nvPr/>
        </p:nvPicPr>
        <p:blipFill>
          <a:blip r:embed="rId3"/>
          <a:stretch>
            <a:fillRect/>
          </a:stretch>
        </p:blipFill>
        <p:spPr>
          <a:xfrm>
            <a:off x="228600" y="1905000"/>
            <a:ext cx="3594100" cy="2781300"/>
          </a:xfrm>
          <a:prstGeom prst="rect">
            <a:avLst/>
          </a:prstGeom>
        </p:spPr>
      </p:pic>
      <p:pic>
        <p:nvPicPr>
          <p:cNvPr id="12" name="Picture 11"/>
          <p:cNvPicPr>
            <a:picLocks noChangeAspect="1"/>
          </p:cNvPicPr>
          <p:nvPr/>
        </p:nvPicPr>
        <p:blipFill>
          <a:blip r:embed="rId4"/>
          <a:stretch>
            <a:fillRect/>
          </a:stretch>
        </p:blipFill>
        <p:spPr>
          <a:xfrm>
            <a:off x="4876800" y="1524000"/>
            <a:ext cx="3111500" cy="3175000"/>
          </a:xfrm>
          <a:prstGeom prst="rect">
            <a:avLst/>
          </a:prstGeom>
        </p:spPr>
      </p:pic>
      <p:sp>
        <p:nvSpPr>
          <p:cNvPr id="13" name="TextBox 12"/>
          <p:cNvSpPr txBox="1"/>
          <p:nvPr/>
        </p:nvSpPr>
        <p:spPr>
          <a:xfrm>
            <a:off x="5486400" y="4800600"/>
            <a:ext cx="1929547" cy="369332"/>
          </a:xfrm>
          <a:prstGeom prst="rect">
            <a:avLst/>
          </a:prstGeom>
          <a:noFill/>
        </p:spPr>
        <p:txBody>
          <a:bodyPr wrap="none" rtlCol="0">
            <a:spAutoFit/>
          </a:bodyPr>
          <a:lstStyle/>
          <a:p>
            <a:r>
              <a:rPr lang="en-US" dirty="0"/>
              <a:t>autism screening</a:t>
            </a:r>
          </a:p>
        </p:txBody>
      </p:sp>
      <p:sp>
        <p:nvSpPr>
          <p:cNvPr id="14" name="Rectangle 13"/>
          <p:cNvSpPr/>
          <p:nvPr/>
        </p:nvSpPr>
        <p:spPr>
          <a:xfrm>
            <a:off x="4876800" y="5105400"/>
            <a:ext cx="4572000" cy="646331"/>
          </a:xfrm>
          <a:prstGeom prst="rect">
            <a:avLst/>
          </a:prstGeom>
        </p:spPr>
        <p:txBody>
          <a:bodyPr>
            <a:spAutoFit/>
          </a:bodyPr>
          <a:lstStyle/>
          <a:p>
            <a:r>
              <a:rPr lang="en-US" dirty="0">
                <a:hlinkClick r:id="rId5"/>
              </a:rPr>
              <a:t>http://</a:t>
            </a:r>
            <a:r>
              <a:rPr lang="en-US" dirty="0" err="1">
                <a:hlinkClick r:id="rId5"/>
              </a:rPr>
              <a:t>www.gatech.edu/newsroom/release.html?nid</a:t>
            </a:r>
            <a:r>
              <a:rPr lang="en-US" dirty="0">
                <a:hlinkClick r:id="rId5"/>
              </a:rPr>
              <a:t>=60509</a:t>
            </a:r>
            <a:endParaRPr lang="en-US" dirty="0"/>
          </a:p>
        </p:txBody>
      </p:sp>
      <p:sp>
        <p:nvSpPr>
          <p:cNvPr id="3" name="Slide Number Placeholder 2"/>
          <p:cNvSpPr>
            <a:spLocks noGrp="1"/>
          </p:cNvSpPr>
          <p:nvPr>
            <p:ph type="sldNum" sz="quarter" idx="12"/>
          </p:nvPr>
        </p:nvSpPr>
        <p:spPr/>
        <p:txBody>
          <a:bodyPr/>
          <a:lstStyle/>
          <a:p>
            <a:fld id="{AD4E86B5-A92D-294E-92AF-8654113B1844}" type="slidenum">
              <a:rPr lang="en-US" smtClean="0"/>
              <a:t>73</a:t>
            </a:fld>
            <a:endParaRPr lang="en-US"/>
          </a:p>
        </p:txBody>
      </p:sp>
    </p:spTree>
    <p:extLst>
      <p:ext uri="{BB962C8B-B14F-4D97-AF65-F5344CB8AC3E}">
        <p14:creationId xmlns:p14="http://schemas.microsoft.com/office/powerpoint/2010/main" val="33588834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Computer vision in the real-world	</a:t>
            </a:r>
          </a:p>
        </p:txBody>
      </p:sp>
      <p:sp>
        <p:nvSpPr>
          <p:cNvPr id="3" name="Content Placeholder 2"/>
          <p:cNvSpPr>
            <a:spLocks noGrp="1"/>
          </p:cNvSpPr>
          <p:nvPr>
            <p:ph idx="1"/>
          </p:nvPr>
        </p:nvSpPr>
        <p:spPr/>
        <p:txBody>
          <a:bodyPr>
            <a:normAutofit fontScale="92500" lnSpcReduction="10000"/>
          </a:bodyPr>
          <a:lstStyle/>
          <a:p>
            <a:r>
              <a:rPr lang="en-US" dirty="0"/>
              <a:t>Most examples are less than 7 years old </a:t>
            </a:r>
          </a:p>
          <a:p>
            <a:r>
              <a:rPr lang="en-US" dirty="0"/>
              <a:t>Very active research area. Many new applications to come. </a:t>
            </a:r>
          </a:p>
          <a:p>
            <a:r>
              <a:rPr lang="en-US" dirty="0"/>
              <a:t>A website of computer vision industries maintained by Prof. David Lowe (UBC)</a:t>
            </a:r>
          </a:p>
          <a:p>
            <a:endParaRPr lang="en-US" dirty="0"/>
          </a:p>
          <a:p>
            <a:r>
              <a:rPr lang="en-US" dirty="0"/>
              <a:t>Note: website is old but interesting</a:t>
            </a:r>
          </a:p>
          <a:p>
            <a:r>
              <a:rPr lang="en-US" dirty="0"/>
              <a:t>Note: David Lowe retired and moved to Google 2015 to 2018</a:t>
            </a:r>
          </a:p>
          <a:p>
            <a:endParaRPr lang="en-US" dirty="0"/>
          </a:p>
          <a:p>
            <a:endParaRPr lang="en-US" dirty="0"/>
          </a:p>
          <a:p>
            <a:endParaRPr lang="en-US" dirty="0"/>
          </a:p>
          <a:p>
            <a:endParaRPr lang="en-US" dirty="0"/>
          </a:p>
        </p:txBody>
      </p:sp>
      <p:sp>
        <p:nvSpPr>
          <p:cNvPr id="4" name="Rectangle 3"/>
          <p:cNvSpPr/>
          <p:nvPr/>
        </p:nvSpPr>
        <p:spPr>
          <a:xfrm>
            <a:off x="766280" y="4017413"/>
            <a:ext cx="7087610" cy="369332"/>
          </a:xfrm>
          <a:prstGeom prst="rect">
            <a:avLst/>
          </a:prstGeom>
        </p:spPr>
        <p:txBody>
          <a:bodyPr wrap="square">
            <a:spAutoFit/>
          </a:bodyPr>
          <a:lstStyle/>
          <a:p>
            <a:r>
              <a:rPr lang="en-US" dirty="0">
                <a:hlinkClick r:id="rId3"/>
              </a:rPr>
              <a:t>http://www.cs.ubc.ca/~lowe/vision.html</a:t>
            </a:r>
            <a:endParaRPr lang="en-US" dirty="0"/>
          </a:p>
        </p:txBody>
      </p:sp>
      <p:sp>
        <p:nvSpPr>
          <p:cNvPr id="5" name="Slide Number Placeholder 4"/>
          <p:cNvSpPr>
            <a:spLocks noGrp="1"/>
          </p:cNvSpPr>
          <p:nvPr>
            <p:ph type="sldNum" sz="quarter" idx="12"/>
          </p:nvPr>
        </p:nvSpPr>
        <p:spPr/>
        <p:txBody>
          <a:bodyPr/>
          <a:lstStyle/>
          <a:p>
            <a:fld id="{AD4E86B5-A92D-294E-92AF-8654113B1844}" type="slidenum">
              <a:rPr lang="en-US" smtClean="0"/>
              <a:t>74</a:t>
            </a:fld>
            <a:endParaRPr lang="en-US"/>
          </a:p>
        </p:txBody>
      </p:sp>
    </p:spTree>
    <p:extLst>
      <p:ext uri="{BB962C8B-B14F-4D97-AF65-F5344CB8AC3E}">
        <p14:creationId xmlns:p14="http://schemas.microsoft.com/office/powerpoint/2010/main" val="26973636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Assignments</a:t>
            </a:r>
          </a:p>
        </p:txBody>
      </p:sp>
      <p:sp>
        <p:nvSpPr>
          <p:cNvPr id="3" name="Content Placeholder 2"/>
          <p:cNvSpPr>
            <a:spLocks noGrp="1"/>
          </p:cNvSpPr>
          <p:nvPr>
            <p:ph idx="1"/>
          </p:nvPr>
        </p:nvSpPr>
        <p:spPr/>
        <p:txBody>
          <a:bodyPr>
            <a:normAutofit lnSpcReduction="10000"/>
          </a:bodyPr>
          <a:lstStyle/>
          <a:p>
            <a:r>
              <a:rPr lang="en-US" dirty="0"/>
              <a:t>Assignment 1: Fun with Color</a:t>
            </a:r>
          </a:p>
          <a:p>
            <a:r>
              <a:rPr lang="en-US" dirty="0"/>
              <a:t>Assignment 2: Image Resizing and Filtering</a:t>
            </a:r>
          </a:p>
          <a:p>
            <a:r>
              <a:rPr lang="en-US" dirty="0"/>
              <a:t>Assignment 3: Panorama Stitching</a:t>
            </a:r>
          </a:p>
          <a:p>
            <a:r>
              <a:rPr lang="en-US" dirty="0"/>
              <a:t>Assignment 4: Neural Networks</a:t>
            </a:r>
          </a:p>
          <a:p>
            <a:r>
              <a:rPr lang="en-US" dirty="0"/>
              <a:t>Assignment 5: </a:t>
            </a:r>
            <a:r>
              <a:rPr lang="en-US" dirty="0" err="1"/>
              <a:t>Pytorch</a:t>
            </a:r>
            <a:r>
              <a:rPr lang="en-US" dirty="0"/>
              <a:t> and Deep Neural Nets</a:t>
            </a:r>
          </a:p>
          <a:p>
            <a:pPr marL="0" indent="0">
              <a:buNone/>
            </a:pPr>
            <a:endParaRPr lang="en-US" dirty="0"/>
          </a:p>
          <a:p>
            <a:r>
              <a:rPr lang="en-US" dirty="0"/>
              <a:t>Course Project: Teams working on Machine Learning Projects</a:t>
            </a:r>
          </a:p>
        </p:txBody>
      </p:sp>
      <p:sp>
        <p:nvSpPr>
          <p:cNvPr id="4" name="Slide Number Placeholder 3"/>
          <p:cNvSpPr>
            <a:spLocks noGrp="1"/>
          </p:cNvSpPr>
          <p:nvPr>
            <p:ph type="sldNum" sz="quarter" idx="12"/>
          </p:nvPr>
        </p:nvSpPr>
        <p:spPr/>
        <p:txBody>
          <a:bodyPr/>
          <a:lstStyle/>
          <a:p>
            <a:fld id="{AD4E86B5-A92D-294E-92AF-8654113B1844}" type="slidenum">
              <a:rPr lang="en-US" smtClean="0"/>
              <a:t>75</a:t>
            </a:fld>
            <a:endParaRPr lang="en-US"/>
          </a:p>
        </p:txBody>
      </p:sp>
    </p:spTree>
    <p:extLst>
      <p:ext uri="{BB962C8B-B14F-4D97-AF65-F5344CB8AC3E}">
        <p14:creationId xmlns:p14="http://schemas.microsoft.com/office/powerpoint/2010/main" val="22729316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1</a:t>
            </a:r>
          </a:p>
        </p:txBody>
      </p:sp>
      <p:sp>
        <p:nvSpPr>
          <p:cNvPr id="3" name="Content Placeholder 2"/>
          <p:cNvSpPr>
            <a:spLocks noGrp="1"/>
          </p:cNvSpPr>
          <p:nvPr>
            <p:ph idx="1"/>
          </p:nvPr>
        </p:nvSpPr>
        <p:spPr/>
        <p:txBody>
          <a:bodyPr/>
          <a:lstStyle/>
          <a:p>
            <a:r>
              <a:rPr lang="en-US" dirty="0"/>
              <a:t>It’s about color, which we will next time.</a:t>
            </a:r>
          </a:p>
          <a:p>
            <a:r>
              <a:rPr lang="en-US" dirty="0"/>
              <a:t>It’s meant to be very easy, but you want to start it early.</a:t>
            </a:r>
          </a:p>
        </p:txBody>
      </p:sp>
      <p:sp>
        <p:nvSpPr>
          <p:cNvPr id="4" name="Slide Number Placeholder 3"/>
          <p:cNvSpPr>
            <a:spLocks noGrp="1"/>
          </p:cNvSpPr>
          <p:nvPr>
            <p:ph type="sldNum" sz="quarter" idx="12"/>
          </p:nvPr>
        </p:nvSpPr>
        <p:spPr/>
        <p:txBody>
          <a:bodyPr/>
          <a:lstStyle/>
          <a:p>
            <a:fld id="{AD4E86B5-A92D-294E-92AF-8654113B1844}" type="slidenum">
              <a:rPr lang="en-US" smtClean="0"/>
              <a:t>76</a:t>
            </a:fld>
            <a:endParaRPr lang="en-US"/>
          </a:p>
        </p:txBody>
      </p:sp>
    </p:spTree>
    <p:extLst>
      <p:ext uri="{BB962C8B-B14F-4D97-AF65-F5344CB8AC3E}">
        <p14:creationId xmlns:p14="http://schemas.microsoft.com/office/powerpoint/2010/main" val="6695516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1 Parts</a:t>
            </a:r>
          </a:p>
        </p:txBody>
      </p:sp>
      <p:sp>
        <p:nvSpPr>
          <p:cNvPr id="3" name="Content Placeholder 2"/>
          <p:cNvSpPr>
            <a:spLocks noGrp="1"/>
          </p:cNvSpPr>
          <p:nvPr>
            <p:ph idx="1"/>
          </p:nvPr>
        </p:nvSpPr>
        <p:spPr/>
        <p:txBody>
          <a:bodyPr>
            <a:normAutofit lnSpcReduction="10000"/>
          </a:bodyPr>
          <a:lstStyle/>
          <a:p>
            <a:r>
              <a:rPr lang="en-US" dirty="0"/>
              <a:t>1. data class for an image</a:t>
            </a:r>
          </a:p>
          <a:p>
            <a:pPr marL="800100" lvl="2" indent="0">
              <a:buNone/>
            </a:pPr>
            <a:r>
              <a:rPr lang="en-US" altLang="zh-CN" dirty="0"/>
              <a:t>class Image:</a:t>
            </a:r>
            <a:br>
              <a:rPr lang="en-US" altLang="zh-CN" dirty="0"/>
            </a:br>
            <a:r>
              <a:rPr lang="en-US" altLang="zh-CN" dirty="0"/>
              <a:t>		w: int</a:t>
            </a:r>
            <a:br>
              <a:rPr lang="en-US" altLang="zh-CN" dirty="0"/>
            </a:br>
            <a:r>
              <a:rPr lang="en-US" altLang="zh-CN" dirty="0"/>
              <a:t>		h: int</a:t>
            </a:r>
            <a:br>
              <a:rPr lang="en-US" altLang="zh-CN" dirty="0"/>
            </a:br>
            <a:r>
              <a:rPr lang="en-US" altLang="zh-CN" dirty="0"/>
              <a:t>		c: int</a:t>
            </a:r>
            <a:br>
              <a:rPr lang="en-US" altLang="zh-CN" dirty="0"/>
            </a:br>
            <a:r>
              <a:rPr lang="en-US" altLang="zh-CN" dirty="0"/>
              <a:t>		data: </a:t>
            </a:r>
            <a:r>
              <a:rPr lang="en-US" altLang="zh-CN" dirty="0" err="1"/>
              <a:t>np.ndarray</a:t>
            </a:r>
            <a:r>
              <a:rPr lang="en-US" altLang="zh-CN" dirty="0"/>
              <a:t> </a:t>
            </a:r>
            <a:endParaRPr lang="en-US" dirty="0"/>
          </a:p>
          <a:p>
            <a:r>
              <a:rPr lang="en-US" dirty="0">
                <a:solidFill>
                  <a:srgbClr val="FF0000"/>
                </a:solidFill>
              </a:rPr>
              <a:t>So an image is a 3D array with </a:t>
            </a:r>
            <a:r>
              <a:rPr lang="en-US" altLang="zh-CN" dirty="0">
                <a:solidFill>
                  <a:srgbClr val="FF0000"/>
                </a:solidFill>
              </a:rPr>
              <a:t>channels, </a:t>
            </a:r>
            <a:r>
              <a:rPr lang="en-US" dirty="0">
                <a:solidFill>
                  <a:srgbClr val="FF0000"/>
                </a:solidFill>
              </a:rPr>
              <a:t>height, and width (like for colors).</a:t>
            </a:r>
          </a:p>
          <a:p>
            <a:r>
              <a:rPr lang="en-US" dirty="0"/>
              <a:t>data is floating point numbers between 0 and 1</a:t>
            </a:r>
          </a:p>
        </p:txBody>
      </p:sp>
      <p:sp>
        <p:nvSpPr>
          <p:cNvPr id="4" name="Slide Number Placeholder 3"/>
          <p:cNvSpPr>
            <a:spLocks noGrp="1"/>
          </p:cNvSpPr>
          <p:nvPr>
            <p:ph type="sldNum" sz="quarter" idx="12"/>
          </p:nvPr>
        </p:nvSpPr>
        <p:spPr/>
        <p:txBody>
          <a:bodyPr/>
          <a:lstStyle/>
          <a:p>
            <a:fld id="{AD4E86B5-A92D-294E-92AF-8654113B1844}" type="slidenum">
              <a:rPr lang="en-US" smtClean="0"/>
              <a:t>77</a:t>
            </a:fld>
            <a:endParaRPr lang="en-US"/>
          </a:p>
        </p:txBody>
      </p:sp>
      <p:pic>
        <p:nvPicPr>
          <p:cNvPr id="5" name="Picture 4"/>
          <p:cNvPicPr>
            <a:picLocks noChangeAspect="1"/>
          </p:cNvPicPr>
          <p:nvPr/>
        </p:nvPicPr>
        <p:blipFill>
          <a:blip r:embed="rId2"/>
          <a:stretch>
            <a:fillRect/>
          </a:stretch>
        </p:blipFill>
        <p:spPr>
          <a:xfrm>
            <a:off x="5733700" y="1600200"/>
            <a:ext cx="2441090" cy="1973214"/>
          </a:xfrm>
          <a:prstGeom prst="rect">
            <a:avLst/>
          </a:prstGeom>
        </p:spPr>
      </p:pic>
    </p:spTree>
    <p:extLst>
      <p:ext uri="{BB962C8B-B14F-4D97-AF65-F5344CB8AC3E}">
        <p14:creationId xmlns:p14="http://schemas.microsoft.com/office/powerpoint/2010/main" val="3079059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Assignment 1: Parts </a:t>
            </a:r>
            <a:br>
              <a:rPr lang="en-US" dirty="0"/>
            </a:br>
            <a:r>
              <a:rPr lang="en-US" dirty="0"/>
              <a:t>Read them </a:t>
            </a:r>
          </a:p>
        </p:txBody>
      </p:sp>
      <p:sp>
        <p:nvSpPr>
          <p:cNvPr id="3" name="Content Placeholder 2"/>
          <p:cNvSpPr>
            <a:spLocks noGrp="1"/>
          </p:cNvSpPr>
          <p:nvPr>
            <p:ph idx="1"/>
          </p:nvPr>
        </p:nvSpPr>
        <p:spPr/>
        <p:txBody>
          <a:bodyPr>
            <a:normAutofit lnSpcReduction="10000"/>
          </a:bodyPr>
          <a:lstStyle/>
          <a:p>
            <a:r>
              <a:rPr lang="en-US" dirty="0"/>
              <a:t>TODO #1: </a:t>
            </a:r>
            <a:r>
              <a:rPr lang="en-US" dirty="0" err="1"/>
              <a:t>get_pixel</a:t>
            </a:r>
            <a:r>
              <a:rPr lang="en-US" dirty="0"/>
              <a:t> and </a:t>
            </a:r>
            <a:r>
              <a:rPr lang="en-US" dirty="0" err="1"/>
              <a:t>set_pixel</a:t>
            </a:r>
            <a:endParaRPr lang="en-US" dirty="0"/>
          </a:p>
          <a:p>
            <a:r>
              <a:rPr lang="en-US" dirty="0"/>
              <a:t>TODO #2: </a:t>
            </a:r>
            <a:r>
              <a:rPr lang="en-US" dirty="0" err="1"/>
              <a:t>copy_image</a:t>
            </a:r>
            <a:endParaRPr lang="en-US" dirty="0"/>
          </a:p>
          <a:p>
            <a:r>
              <a:rPr lang="en-US" dirty="0"/>
              <a:t>TODO #3: </a:t>
            </a:r>
            <a:r>
              <a:rPr lang="en-US" dirty="0" err="1"/>
              <a:t>rgb_to_grayscale</a:t>
            </a:r>
            <a:endParaRPr lang="en-US" dirty="0"/>
          </a:p>
          <a:p>
            <a:r>
              <a:rPr lang="en-US" dirty="0"/>
              <a:t>TODO #4: </a:t>
            </a:r>
            <a:r>
              <a:rPr lang="en-US" dirty="0" err="1"/>
              <a:t>shift_image</a:t>
            </a:r>
            <a:r>
              <a:rPr lang="en-US" dirty="0"/>
              <a:t> (shifts values)</a:t>
            </a:r>
          </a:p>
          <a:p>
            <a:r>
              <a:rPr lang="en-US" dirty="0"/>
              <a:t>TODO #5: </a:t>
            </a:r>
            <a:r>
              <a:rPr lang="en-US" dirty="0" err="1"/>
              <a:t>clamp_image</a:t>
            </a:r>
            <a:r>
              <a:rPr lang="en-US" dirty="0"/>
              <a:t> (get values between 0 and 1)</a:t>
            </a:r>
          </a:p>
          <a:p>
            <a:r>
              <a:rPr lang="en-US" dirty="0"/>
              <a:t>TODO #6: </a:t>
            </a:r>
            <a:r>
              <a:rPr lang="en-US" dirty="0" err="1"/>
              <a:t>rgb_to_hsv</a:t>
            </a:r>
            <a:endParaRPr lang="en-US" dirty="0"/>
          </a:p>
          <a:p>
            <a:r>
              <a:rPr lang="en-US" dirty="0"/>
              <a:t>TODO #7: </a:t>
            </a:r>
            <a:r>
              <a:rPr lang="en-US" dirty="0" err="1"/>
              <a:t>hsv_to_rgb</a:t>
            </a:r>
            <a:endParaRPr lang="en-US" dirty="0"/>
          </a:p>
        </p:txBody>
      </p:sp>
      <p:sp>
        <p:nvSpPr>
          <p:cNvPr id="4" name="Slide Number Placeholder 3"/>
          <p:cNvSpPr>
            <a:spLocks noGrp="1"/>
          </p:cNvSpPr>
          <p:nvPr>
            <p:ph type="sldNum" sz="quarter" idx="12"/>
          </p:nvPr>
        </p:nvSpPr>
        <p:spPr/>
        <p:txBody>
          <a:bodyPr/>
          <a:lstStyle/>
          <a:p>
            <a:fld id="{AD4E86B5-A92D-294E-92AF-8654113B1844}" type="slidenum">
              <a:rPr lang="en-US" smtClean="0"/>
              <a:t>78</a:t>
            </a:fld>
            <a:endParaRPr lang="en-US"/>
          </a:p>
        </p:txBody>
      </p:sp>
    </p:spTree>
    <p:extLst>
      <p:ext uri="{BB962C8B-B14F-4D97-AF65-F5344CB8AC3E}">
        <p14:creationId xmlns:p14="http://schemas.microsoft.com/office/powerpoint/2010/main" val="122845674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D4E86B5-A92D-294E-92AF-8654113B1844}" type="slidenum">
              <a:rPr lang="en-US" smtClean="0"/>
              <a:t>79</a:t>
            </a:fld>
            <a:endParaRPr lang="en-US"/>
          </a:p>
        </p:txBody>
      </p:sp>
      <p:sp>
        <p:nvSpPr>
          <p:cNvPr id="3" name="TextBox 2"/>
          <p:cNvSpPr txBox="1"/>
          <p:nvPr/>
        </p:nvSpPr>
        <p:spPr>
          <a:xfrm>
            <a:off x="2164761" y="568671"/>
            <a:ext cx="3080267" cy="1938992"/>
          </a:xfrm>
          <a:prstGeom prst="rect">
            <a:avLst/>
          </a:prstGeom>
          <a:noFill/>
        </p:spPr>
        <p:txBody>
          <a:bodyPr wrap="none" rtlCol="0">
            <a:spAutoFit/>
          </a:bodyPr>
          <a:lstStyle/>
          <a:p>
            <a:r>
              <a:rPr lang="en-US" sz="6000" dirty="0">
                <a:solidFill>
                  <a:srgbClr val="FF0000"/>
                </a:solidFill>
              </a:rPr>
              <a:t>Have Fun</a:t>
            </a:r>
          </a:p>
          <a:p>
            <a:r>
              <a:rPr lang="en-US" sz="6000" dirty="0">
                <a:solidFill>
                  <a:srgbClr val="FF0000"/>
                </a:solidFill>
              </a:rPr>
              <a:t>But note:</a:t>
            </a:r>
          </a:p>
        </p:txBody>
      </p:sp>
      <p:sp>
        <p:nvSpPr>
          <p:cNvPr id="6" name="TextBox 5">
            <a:extLst>
              <a:ext uri="{FF2B5EF4-FFF2-40B4-BE49-F238E27FC236}">
                <a16:creationId xmlns:a16="http://schemas.microsoft.com/office/drawing/2014/main" id="{6FF15114-41B6-425A-8327-59D04388B285}"/>
              </a:ext>
            </a:extLst>
          </p:cNvPr>
          <p:cNvSpPr txBox="1"/>
          <p:nvPr/>
        </p:nvSpPr>
        <p:spPr>
          <a:xfrm>
            <a:off x="206078" y="3486728"/>
            <a:ext cx="9105378" cy="2862322"/>
          </a:xfrm>
          <a:prstGeom prst="rect">
            <a:avLst/>
          </a:prstGeom>
          <a:noFill/>
        </p:spPr>
        <p:txBody>
          <a:bodyPr wrap="none" rtlCol="0">
            <a:spAutoFit/>
          </a:bodyPr>
          <a:lstStyle/>
          <a:p>
            <a:pPr algn="l">
              <a:buFont typeface="Arial" panose="020B0604020202020204" pitchFamily="34" charset="0"/>
              <a:buChar char="•"/>
            </a:pPr>
            <a:r>
              <a:rPr lang="en-US" b="0" i="0" dirty="0">
                <a:solidFill>
                  <a:srgbClr val="000000"/>
                </a:solidFill>
                <a:effectLst/>
                <a:latin typeface="Times New Roman" panose="02020603050405020304" pitchFamily="18" charset="0"/>
              </a:rPr>
              <a:t>Collaboration is encouraged! Feel free to discuss homework and class material with </a:t>
            </a:r>
          </a:p>
          <a:p>
            <a:pPr algn="l"/>
            <a:r>
              <a:rPr lang="en-US" b="0" i="0" dirty="0">
                <a:solidFill>
                  <a:srgbClr val="000000"/>
                </a:solidFill>
                <a:effectLst/>
                <a:latin typeface="Times New Roman" panose="02020603050405020304" pitchFamily="18" charset="0"/>
              </a:rPr>
              <a:t>other students. However, make sure you understand the concepts. Each student will </a:t>
            </a:r>
          </a:p>
          <a:p>
            <a:pPr algn="l"/>
            <a:r>
              <a:rPr lang="en-US" b="0" i="0" dirty="0">
                <a:solidFill>
                  <a:srgbClr val="000000"/>
                </a:solidFill>
                <a:effectLst/>
                <a:latin typeface="Times New Roman" panose="02020603050405020304" pitchFamily="18" charset="0"/>
              </a:rPr>
              <a:t>complete and submit their own work. Do not directly or indirectly copy other students' work.</a:t>
            </a:r>
          </a:p>
          <a:p>
            <a:pPr algn="l"/>
            <a:endParaRPr lang="en-US" b="0" i="0" dirty="0">
              <a:solidFill>
                <a:srgbClr val="000000"/>
              </a:solidFill>
              <a:effectLst/>
              <a:latin typeface="Times New Roman" panose="02020603050405020304" pitchFamily="18" charset="0"/>
            </a:endParaRPr>
          </a:p>
          <a:p>
            <a:pPr algn="l">
              <a:buFont typeface="Arial" panose="020B0604020202020204" pitchFamily="34" charset="0"/>
              <a:buChar char="•"/>
            </a:pPr>
            <a:r>
              <a:rPr lang="en-US" b="1" i="0" dirty="0">
                <a:solidFill>
                  <a:srgbClr val="000000"/>
                </a:solidFill>
                <a:effectLst/>
                <a:latin typeface="Times New Roman" panose="02020603050405020304" pitchFamily="18" charset="0"/>
              </a:rPr>
              <a:t>It is entirely illegal to copy code you find on the web from former students (or whatever it </a:t>
            </a:r>
          </a:p>
          <a:p>
            <a:pPr algn="l"/>
            <a:r>
              <a:rPr lang="en-US" b="1" i="0" dirty="0">
                <a:solidFill>
                  <a:srgbClr val="000000"/>
                </a:solidFill>
                <a:effectLst/>
                <a:latin typeface="Times New Roman" panose="02020603050405020304" pitchFamily="18" charset="0"/>
              </a:rPr>
              <a:t>may be) or to have one of the versions of GPT (or any LLM) generate your cod</a:t>
            </a:r>
            <a:r>
              <a:rPr lang="en-US" b="0" i="0" dirty="0">
                <a:solidFill>
                  <a:srgbClr val="000000"/>
                </a:solidFill>
                <a:effectLst/>
                <a:latin typeface="Times New Roman" panose="02020603050405020304" pitchFamily="18" charset="0"/>
              </a:rPr>
              <a:t>e.</a:t>
            </a:r>
          </a:p>
          <a:p>
            <a:pPr algn="l"/>
            <a:endParaRPr lang="en-US" b="0" i="0" dirty="0">
              <a:solidFill>
                <a:srgbClr val="000000"/>
              </a:solidFill>
              <a:effectLst/>
              <a:latin typeface="Times New Roman" panose="02020603050405020304" pitchFamily="18" charset="0"/>
            </a:endParaRPr>
          </a:p>
          <a:p>
            <a:pPr algn="l">
              <a:buFont typeface="Arial" panose="020B0604020202020204" pitchFamily="34" charset="0"/>
              <a:buChar char="•"/>
            </a:pPr>
            <a:r>
              <a:rPr lang="en-US" b="0" i="0" dirty="0">
                <a:solidFill>
                  <a:srgbClr val="000000"/>
                </a:solidFill>
                <a:effectLst/>
                <a:latin typeface="Times New Roman" panose="02020603050405020304" pitchFamily="18" charset="0"/>
              </a:rPr>
              <a:t>If you are working together or helping another student, work on teaching them concepts and </a:t>
            </a:r>
          </a:p>
          <a:p>
            <a:pPr algn="l"/>
            <a:r>
              <a:rPr lang="en-US" b="0" i="0" dirty="0">
                <a:solidFill>
                  <a:srgbClr val="000000"/>
                </a:solidFill>
                <a:effectLst/>
                <a:latin typeface="Times New Roman" panose="02020603050405020304" pitchFamily="18" charset="0"/>
              </a:rPr>
              <a:t>answering general questions, not directly telling them what code to write. You're all smart; </a:t>
            </a:r>
          </a:p>
          <a:p>
            <a:pPr algn="l"/>
            <a:r>
              <a:rPr lang="en-US" b="0" i="0" dirty="0">
                <a:solidFill>
                  <a:srgbClr val="000000"/>
                </a:solidFill>
                <a:effectLst/>
                <a:latin typeface="Times New Roman" panose="02020603050405020304" pitchFamily="18" charset="0"/>
              </a:rPr>
              <a:t>you should understand the line between productive collaboration and giving someone answers.</a:t>
            </a:r>
          </a:p>
        </p:txBody>
      </p:sp>
    </p:spTree>
    <p:extLst>
      <p:ext uri="{BB962C8B-B14F-4D97-AF65-F5344CB8AC3E}">
        <p14:creationId xmlns:p14="http://schemas.microsoft.com/office/powerpoint/2010/main" val="255236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1612</TotalTime>
  <Words>2215</Words>
  <Application>Microsoft Office PowerPoint</Application>
  <PresentationFormat>On-screen Show (4:3)</PresentationFormat>
  <Paragraphs>485</Paragraphs>
  <Slides>79</Slides>
  <Notes>32</Notes>
  <HiddenSlides>1</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3</vt:i4>
      </vt:variant>
      <vt:variant>
        <vt:lpstr>Slide Titles</vt:lpstr>
      </vt:variant>
      <vt:variant>
        <vt:i4>79</vt:i4>
      </vt:variant>
    </vt:vector>
  </HeadingPairs>
  <TitlesOfParts>
    <vt:vector size="87" baseType="lpstr">
      <vt:lpstr>Arial</vt:lpstr>
      <vt:lpstr>Calibri</vt:lpstr>
      <vt:lpstr>Segoe</vt:lpstr>
      <vt:lpstr>Times New Roman</vt:lpstr>
      <vt:lpstr>Office Theme</vt:lpstr>
      <vt:lpstr>Photo Editor Photo</vt:lpstr>
      <vt:lpstr>Image File</vt:lpstr>
      <vt:lpstr>Image</vt:lpstr>
      <vt:lpstr>Computer Vision   CSE 455  Linda Shapiro Professor of Computer Science &amp; Engineering Professor of Electrical &amp; Computer Engineering</vt:lpstr>
      <vt:lpstr>Course Information </vt:lpstr>
      <vt:lpstr>Topics</vt:lpstr>
      <vt:lpstr>Grading (tentative)</vt:lpstr>
      <vt:lpstr>Assignments</vt:lpstr>
      <vt:lpstr>Assignment 1: Fun with Color </vt:lpstr>
      <vt:lpstr>Assignment 2:  Image Resizing and Filtering</vt:lpstr>
      <vt:lpstr>Assignment 3:  Panorama Stitching</vt:lpstr>
      <vt:lpstr>Assignment 4: Neural Networks</vt:lpstr>
      <vt:lpstr>Assignment 5: PyTorch</vt:lpstr>
      <vt:lpstr>Final Course Project:  Machine Learning for Some Kind of Application</vt:lpstr>
      <vt:lpstr>Books</vt:lpstr>
      <vt:lpstr>PowerPoint Presentation</vt:lpstr>
      <vt:lpstr>PowerPoint Presentation</vt:lpstr>
      <vt:lpstr>PowerPoint Presentation</vt:lpstr>
      <vt:lpstr>PowerPoint Presentation</vt:lpstr>
      <vt:lpstr>Computer Vision</vt:lpstr>
      <vt:lpstr>Computer Vision</vt:lpstr>
      <vt:lpstr>Measurement</vt:lpstr>
      <vt:lpstr>Measurement</vt:lpstr>
      <vt:lpstr>Measurement</vt:lpstr>
      <vt:lpstr>Image Enhancement</vt:lpstr>
      <vt:lpstr>Image Enhancement</vt:lpstr>
      <vt:lpstr>Image Enhancement</vt:lpstr>
      <vt:lpstr>Seam Carving </vt:lpstr>
      <vt:lpstr>PowerPoint Presentation</vt:lpstr>
      <vt:lpstr>Computer Vision</vt:lpstr>
      <vt:lpstr>Applications:  3D Scanning</vt:lpstr>
      <vt:lpstr>PowerPoint Presentation</vt:lpstr>
      <vt:lpstr>PowerPoint Presentation</vt:lpstr>
      <vt:lpstr>PowerPoint Presentation</vt:lpstr>
      <vt:lpstr>PowerPoint Presentation</vt:lpstr>
      <vt:lpstr>PowerPoint Presentation</vt:lpstr>
      <vt:lpstr>PowerPoint Presentation</vt:lpstr>
      <vt:lpstr>Google’s 3D Maps  Structure estimation from tourist photos  </vt:lpstr>
      <vt:lpstr>Apple’s 3D maps</vt:lpstr>
      <vt:lpstr>Computer Vision</vt:lpstr>
      <vt:lpstr>Face detection</vt:lpstr>
      <vt:lpstr>Vision-based interaction: Xbox Kinect</vt:lpstr>
      <vt:lpstr>PowerPoint Presentation</vt:lpstr>
      <vt:lpstr>PowerPoint Presentation</vt:lpstr>
      <vt:lpstr>PowerPoint Presentation</vt:lpstr>
      <vt:lpstr>PowerPoint Presentation</vt:lpstr>
      <vt:lpstr>PowerPoint Presentation</vt:lpstr>
      <vt:lpstr>Why is vision so hard?</vt:lpstr>
      <vt:lpstr>PowerPoint Presentation</vt:lpstr>
      <vt:lpstr>PowerPoint Presentation</vt:lpstr>
      <vt:lpstr>PowerPoint Presentation</vt:lpstr>
      <vt:lpstr>PowerPoint Presentation</vt:lpstr>
      <vt:lpstr>PowerPoint Presentation</vt:lpstr>
      <vt:lpstr>PowerPoint Presentation</vt:lpstr>
      <vt:lpstr>Challenges 7: object intra-class variation</vt:lpstr>
      <vt:lpstr>Challenges 8:  local ambiguity</vt:lpstr>
      <vt:lpstr>Challenges 9:  the world behind the image   </vt:lpstr>
      <vt:lpstr>PowerPoint Presentation</vt:lpstr>
      <vt:lpstr>PowerPoint Presentation</vt:lpstr>
      <vt:lpstr>Biometrics</vt:lpstr>
      <vt:lpstr>Mobile visual search: Google Goggles</vt:lpstr>
      <vt:lpstr>Face detection</vt:lpstr>
      <vt:lpstr>Smile detection</vt:lpstr>
      <vt:lpstr>Face recognition: Apple iPhoto, Facebook, Google, etc</vt:lpstr>
      <vt:lpstr>Object recognition (in supermarkets)</vt:lpstr>
      <vt:lpstr>Safety</vt:lpstr>
      <vt:lpstr>Security</vt:lpstr>
      <vt:lpstr>Automotive safety</vt:lpstr>
      <vt:lpstr>Google cars</vt:lpstr>
      <vt:lpstr>Vision-based interaction: Xbox Kinect</vt:lpstr>
      <vt:lpstr>Augmented reality, consumer products </vt:lpstr>
      <vt:lpstr>Special effects:  shape and motion capture</vt:lpstr>
      <vt:lpstr>Vision for robotics, space exploration</vt:lpstr>
      <vt:lpstr>Medical imaging</vt:lpstr>
      <vt:lpstr>Classification of 22q11.2DS</vt:lpstr>
      <vt:lpstr>Computer vision research in healthcare</vt:lpstr>
      <vt:lpstr>Computer vision in the real-world </vt:lpstr>
      <vt:lpstr>Assignments</vt:lpstr>
      <vt:lpstr>Assignment 1</vt:lpstr>
      <vt:lpstr>Assignment 1 Parts</vt:lpstr>
      <vt:lpstr>Assignment 1: Parts  Read them </vt:lpstr>
      <vt:lpstr>PowerPoint Presentation</vt:lpstr>
    </vt:vector>
  </TitlesOfParts>
  <Company>University of Illinois Computer Science Dept.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Visual Recognition and Learning</dc:title>
  <dc:creator>David Forsyth</dc:creator>
  <cp:lastModifiedBy>shapiro</cp:lastModifiedBy>
  <cp:revision>197</cp:revision>
  <dcterms:created xsi:type="dcterms:W3CDTF">2013-01-06T19:09:38Z</dcterms:created>
  <dcterms:modified xsi:type="dcterms:W3CDTF">2026-09-30T21:57:40Z</dcterms:modified>
</cp:coreProperties>
</file>